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9" r:id="rId2"/>
    <p:sldId id="291" r:id="rId3"/>
    <p:sldId id="293" r:id="rId4"/>
    <p:sldId id="294" r:id="rId5"/>
    <p:sldId id="300" r:id="rId6"/>
    <p:sldId id="307" r:id="rId7"/>
    <p:sldId id="308" r:id="rId8"/>
    <p:sldId id="306" r:id="rId9"/>
    <p:sldId id="309" r:id="rId10"/>
    <p:sldId id="310" r:id="rId11"/>
    <p:sldId id="298" r:id="rId12"/>
    <p:sldId id="304" r:id="rId13"/>
    <p:sldId id="302" r:id="rId14"/>
    <p:sldId id="297" r:id="rId15"/>
    <p:sldId id="305" r:id="rId16"/>
    <p:sldId id="261" r:id="rId17"/>
    <p:sldId id="268" r:id="rId18"/>
    <p:sldId id="269" r:id="rId19"/>
    <p:sldId id="270" r:id="rId20"/>
    <p:sldId id="272" r:id="rId21"/>
    <p:sldId id="273" r:id="rId22"/>
    <p:sldId id="290" r:id="rId23"/>
    <p:sldId id="274" r:id="rId24"/>
    <p:sldId id="275" r:id="rId25"/>
    <p:sldId id="276" r:id="rId26"/>
    <p:sldId id="286" r:id="rId27"/>
    <p:sldId id="287" r:id="rId28"/>
    <p:sldId id="277" r:id="rId29"/>
    <p:sldId id="278" r:id="rId30"/>
    <p:sldId id="279" r:id="rId31"/>
    <p:sldId id="280" r:id="rId32"/>
    <p:sldId id="289" r:id="rId33"/>
    <p:sldId id="288" r:id="rId34"/>
    <p:sldId id="281" r:id="rId35"/>
    <p:sldId id="282" r:id="rId36"/>
    <p:sldId id="283" r:id="rId37"/>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FF"/>
    <a:srgbClr val="E1B28C"/>
    <a:srgbClr val="C8712D"/>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073" autoAdjust="0"/>
  </p:normalViewPr>
  <p:slideViewPr>
    <p:cSldViewPr snapToGrid="0">
      <p:cViewPr varScale="1">
        <p:scale>
          <a:sx n="47" d="100"/>
          <a:sy n="47" d="100"/>
        </p:scale>
        <p:origin x="540" y="36"/>
      </p:cViewPr>
      <p:guideLst>
        <p:guide orient="horz" pos="1620"/>
        <p:guide pos="2880"/>
      </p:guideLst>
    </p:cSldViewPr>
  </p:slideViewPr>
  <p:notesTextViewPr>
    <p:cViewPr>
      <p:scale>
        <a:sx n="1" d="1"/>
        <a:sy n="1" d="1"/>
      </p:scale>
      <p:origin x="0" y="0"/>
    </p:cViewPr>
  </p:notesTextViewPr>
  <p:notesViewPr>
    <p:cSldViewPr snapToGrid="0">
      <p:cViewPr varScale="1">
        <p:scale>
          <a:sx n="67" d="100"/>
          <a:sy n="67" d="100"/>
        </p:scale>
        <p:origin x="3101"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ago9418\Documents\AGA\2020\AGA%20VA%20PDT\Number%20of%20Unmodified%20Opini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ago9418\Documents\AGA\2020\AGA%20VA%20PDT\Number%20of%20Unmodified%20Opini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ago9418\Documents\AGA\2020\AGA%20VA%20PDT\Number%20of%20Unmodified%20Opinion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ago9418\Downloads\2019-Payment-Accuracy-Dataset-FINAL.V3.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 of</a:t>
            </a:r>
            <a:r>
              <a:rPr lang="en-US" baseline="0"/>
              <a:t> Unmodified Opinions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Sheet1!$B$3</c:f>
              <c:strCache>
                <c:ptCount val="1"/>
                <c:pt idx="0">
                  <c:v>CFO Act Agencies</c:v>
                </c:pt>
              </c:strCache>
            </c:strRef>
          </c:tx>
          <c:spPr>
            <a:ln w="28575" cap="rnd">
              <a:solidFill>
                <a:schemeClr val="accent1"/>
              </a:solidFill>
              <a:round/>
            </a:ln>
            <a:effectLst/>
          </c:spPr>
          <c:marker>
            <c:symbol val="none"/>
          </c:marker>
          <c:cat>
            <c:numRef>
              <c:f>Sheet1!$A$4:$A$31</c:f>
              <c:numCache>
                <c:formatCode>General</c:formatCod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numCache>
            </c:numRef>
          </c:cat>
          <c:val>
            <c:numRef>
              <c:f>Sheet1!$B$4:$B$31</c:f>
              <c:numCache>
                <c:formatCode>General</c:formatCode>
                <c:ptCount val="28"/>
                <c:pt idx="0">
                  <c:v>1</c:v>
                </c:pt>
                <c:pt idx="1">
                  <c:v>1</c:v>
                </c:pt>
                <c:pt idx="2">
                  <c:v>1</c:v>
                </c:pt>
                <c:pt idx="3">
                  <c:v>1</c:v>
                </c:pt>
                <c:pt idx="4">
                  <c:v>2</c:v>
                </c:pt>
                <c:pt idx="5">
                  <c:v>6</c:v>
                </c:pt>
                <c:pt idx="6">
                  <c:v>11</c:v>
                </c:pt>
                <c:pt idx="7">
                  <c:v>12</c:v>
                </c:pt>
                <c:pt idx="8">
                  <c:v>15</c:v>
                </c:pt>
                <c:pt idx="9">
                  <c:v>18</c:v>
                </c:pt>
                <c:pt idx="10">
                  <c:v>18</c:v>
                </c:pt>
                <c:pt idx="11">
                  <c:v>20</c:v>
                </c:pt>
                <c:pt idx="12">
                  <c:v>20</c:v>
                </c:pt>
                <c:pt idx="13">
                  <c:v>18</c:v>
                </c:pt>
                <c:pt idx="14">
                  <c:v>18</c:v>
                </c:pt>
                <c:pt idx="15">
                  <c:v>18</c:v>
                </c:pt>
                <c:pt idx="16">
                  <c:v>19</c:v>
                </c:pt>
                <c:pt idx="17">
                  <c:v>20</c:v>
                </c:pt>
                <c:pt idx="18">
                  <c:v>20</c:v>
                </c:pt>
                <c:pt idx="19">
                  <c:v>20</c:v>
                </c:pt>
                <c:pt idx="20">
                  <c:v>21</c:v>
                </c:pt>
                <c:pt idx="21">
                  <c:v>21</c:v>
                </c:pt>
                <c:pt idx="22">
                  <c:v>22</c:v>
                </c:pt>
                <c:pt idx="23">
                  <c:v>21</c:v>
                </c:pt>
                <c:pt idx="24">
                  <c:v>21</c:v>
                </c:pt>
                <c:pt idx="25">
                  <c:v>20</c:v>
                </c:pt>
                <c:pt idx="26">
                  <c:v>21</c:v>
                </c:pt>
                <c:pt idx="27">
                  <c:v>22</c:v>
                </c:pt>
              </c:numCache>
            </c:numRef>
          </c:val>
          <c:smooth val="0"/>
          <c:extLst xmlns:c16r2="http://schemas.microsoft.com/office/drawing/2015/06/chart">
            <c:ext xmlns:c16="http://schemas.microsoft.com/office/drawing/2014/chart" uri="{C3380CC4-5D6E-409C-BE32-E72D297353CC}">
              <c16:uniqueId val="{00000000-13A5-4440-B8FA-FD2A41183A87}"/>
            </c:ext>
          </c:extLst>
        </c:ser>
        <c:ser>
          <c:idx val="1"/>
          <c:order val="1"/>
          <c:tx>
            <c:strRef>
              <c:f>Sheet1!$C$3</c:f>
              <c:strCache>
                <c:ptCount val="1"/>
                <c:pt idx="0">
                  <c:v>Other Significant Reporting Agencies</c:v>
                </c:pt>
              </c:strCache>
            </c:strRef>
          </c:tx>
          <c:spPr>
            <a:ln w="28575" cap="rnd">
              <a:solidFill>
                <a:schemeClr val="accent2"/>
              </a:solidFill>
              <a:round/>
            </a:ln>
            <a:effectLst/>
          </c:spPr>
          <c:marker>
            <c:symbol val="none"/>
          </c:marker>
          <c:cat>
            <c:numRef>
              <c:f>Sheet1!$A$4:$A$31</c:f>
              <c:numCache>
                <c:formatCode>General</c:formatCod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numCache>
            </c:numRef>
          </c:cat>
          <c:val>
            <c:numRef>
              <c:f>Sheet1!$C$4:$C$31</c:f>
              <c:numCache>
                <c:formatCode>General</c:formatCode>
                <c:ptCount val="28"/>
                <c:pt idx="19">
                  <c:v>8</c:v>
                </c:pt>
                <c:pt idx="20">
                  <c:v>11</c:v>
                </c:pt>
                <c:pt idx="21">
                  <c:v>10</c:v>
                </c:pt>
                <c:pt idx="22">
                  <c:v>10</c:v>
                </c:pt>
                <c:pt idx="23">
                  <c:v>12</c:v>
                </c:pt>
                <c:pt idx="24">
                  <c:v>12</c:v>
                </c:pt>
                <c:pt idx="25">
                  <c:v>12</c:v>
                </c:pt>
                <c:pt idx="26">
                  <c:v>12</c:v>
                </c:pt>
                <c:pt idx="27">
                  <c:v>13</c:v>
                </c:pt>
              </c:numCache>
            </c:numRef>
          </c:val>
          <c:smooth val="0"/>
          <c:extLst xmlns:c16r2="http://schemas.microsoft.com/office/drawing/2015/06/chart">
            <c:ext xmlns:c16="http://schemas.microsoft.com/office/drawing/2014/chart" uri="{C3380CC4-5D6E-409C-BE32-E72D297353CC}">
              <c16:uniqueId val="{00000001-13A5-4440-B8FA-FD2A41183A87}"/>
            </c:ext>
          </c:extLst>
        </c:ser>
        <c:dLbls>
          <c:showLegendKey val="0"/>
          <c:showVal val="0"/>
          <c:showCatName val="0"/>
          <c:showSerName val="0"/>
          <c:showPercent val="0"/>
          <c:showBubbleSize val="0"/>
        </c:dLbls>
        <c:smooth val="0"/>
        <c:axId val="2018548176"/>
        <c:axId val="2018559600"/>
      </c:lineChart>
      <c:catAx>
        <c:axId val="201854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8559600"/>
        <c:crosses val="autoZero"/>
        <c:auto val="1"/>
        <c:lblAlgn val="ctr"/>
        <c:lblOffset val="100"/>
        <c:noMultiLvlLbl val="0"/>
      </c:catAx>
      <c:valAx>
        <c:axId val="2018559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854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2018</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Sheet3!$B$4</c:f>
              <c:strCache>
                <c:ptCount val="1"/>
                <c:pt idx="0">
                  <c:v>2017</c:v>
                </c:pt>
              </c:strCache>
            </c:strRef>
          </c:tx>
          <c:dPt>
            <c:idx val="0"/>
            <c:bubble3D val="0"/>
            <c:explosion val="4"/>
            <c:spPr>
              <a:solidFill>
                <a:srgbClr val="00B05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BEC2-48D6-A5C6-107CCDF1EBD7}"/>
              </c:ext>
            </c:extLst>
          </c:dPt>
          <c:dPt>
            <c:idx val="1"/>
            <c:bubble3D val="0"/>
            <c:spPr>
              <a:solidFill>
                <a:srgbClr val="FF000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BEC2-48D6-A5C6-107CCDF1EBD7}"/>
              </c:ext>
            </c:extLst>
          </c:dPt>
          <c:dPt>
            <c:idx val="2"/>
            <c:bubble3D val="0"/>
            <c:spPr>
              <a:solidFill>
                <a:schemeClr val="bg1">
                  <a:lumMod val="65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BEC2-48D6-A5C6-107CCDF1EBD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Sheet3!$A$10:$A$12</c:f>
              <c:strCache>
                <c:ptCount val="3"/>
                <c:pt idx="0">
                  <c:v>Signficantly consistent data elements (consistency at least 90%)</c:v>
                </c:pt>
                <c:pt idx="1">
                  <c:v>Signficantly inconsistent data elements (inconsistency at least 10%)</c:v>
                </c:pt>
                <c:pt idx="2">
                  <c:v>Neither significantly consistent nor significantly inconsistent data elements</c:v>
                </c:pt>
              </c:strCache>
            </c:strRef>
          </c:cat>
          <c:val>
            <c:numRef>
              <c:f>Sheet3!$B$10:$B$12</c:f>
              <c:numCache>
                <c:formatCode>General</c:formatCode>
                <c:ptCount val="3"/>
                <c:pt idx="0">
                  <c:v>23</c:v>
                </c:pt>
                <c:pt idx="1">
                  <c:v>5</c:v>
                </c:pt>
                <c:pt idx="2">
                  <c:v>13</c:v>
                </c:pt>
              </c:numCache>
            </c:numRef>
          </c:val>
          <c:extLst xmlns:c16r2="http://schemas.microsoft.com/office/drawing/2015/06/chart">
            <c:ext xmlns:c16="http://schemas.microsoft.com/office/drawing/2014/chart" uri="{C3380CC4-5D6E-409C-BE32-E72D297353CC}">
              <c16:uniqueId val="{00000006-BEC2-48D6-A5C6-107CCDF1EBD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Sheet3!$B$4</c:f>
              <c:strCache>
                <c:ptCount val="1"/>
                <c:pt idx="0">
                  <c:v>2017</c:v>
                </c:pt>
              </c:strCache>
            </c:strRef>
          </c:tx>
          <c:dPt>
            <c:idx val="0"/>
            <c:bubble3D val="0"/>
            <c:spPr>
              <a:solidFill>
                <a:srgbClr val="00B05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244B-45C2-9A1B-E68AFC8EBCBE}"/>
              </c:ext>
            </c:extLst>
          </c:dPt>
          <c:dPt>
            <c:idx val="1"/>
            <c:bubble3D val="0"/>
            <c:spPr>
              <a:solidFill>
                <a:srgbClr val="FF0000"/>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244B-45C2-9A1B-E68AFC8EBCBE}"/>
              </c:ext>
            </c:extLst>
          </c:dPt>
          <c:dPt>
            <c:idx val="2"/>
            <c:bubble3D val="0"/>
            <c:spPr>
              <a:solidFill>
                <a:schemeClr val="bg1">
                  <a:lumMod val="65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244B-45C2-9A1B-E68AFC8EBCB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Sheet3!$A$5:$A$7</c:f>
              <c:strCache>
                <c:ptCount val="3"/>
                <c:pt idx="0">
                  <c:v>Signficantly consistent data elements (consistency at least 90%)</c:v>
                </c:pt>
                <c:pt idx="1">
                  <c:v>Signficantly inconsistent data elements (inconsistency at least 10%)</c:v>
                </c:pt>
                <c:pt idx="2">
                  <c:v>Neither significantly consistent nor significantly inconsistent data elements</c:v>
                </c:pt>
              </c:strCache>
            </c:strRef>
          </c:cat>
          <c:val>
            <c:numRef>
              <c:f>Sheet3!$B$5:$B$7</c:f>
              <c:numCache>
                <c:formatCode>General</c:formatCode>
                <c:ptCount val="3"/>
                <c:pt idx="0">
                  <c:v>5</c:v>
                </c:pt>
                <c:pt idx="1">
                  <c:v>12</c:v>
                </c:pt>
                <c:pt idx="2">
                  <c:v>16</c:v>
                </c:pt>
              </c:numCache>
            </c:numRef>
          </c:val>
          <c:extLst xmlns:c16r2="http://schemas.microsoft.com/office/drawing/2015/06/chart">
            <c:ext xmlns:c16="http://schemas.microsoft.com/office/drawing/2014/chart" uri="{C3380CC4-5D6E-409C-BE32-E72D297353CC}">
              <c16:uniqueId val="{00000006-244B-45C2-9A1B-E68AFC8EBCB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IPERA compliance</a:t>
            </a:r>
            <a:r>
              <a:rPr lang="en-US" baseline="0"/>
              <a:t> as determine by OIG</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'[2019-Payment-Accuracy-Dataset-FINAL.V3.xlsx]IPERA Trend Table'!$A$30</c:f>
              <c:strCache>
                <c:ptCount val="1"/>
                <c:pt idx="0">
                  <c:v>Compliant</c:v>
                </c:pt>
              </c:strCache>
            </c:strRef>
          </c:tx>
          <c:spPr>
            <a:solidFill>
              <a:schemeClr val="accent1"/>
            </a:solidFill>
            <a:ln>
              <a:noFill/>
            </a:ln>
            <a:effectLst/>
          </c:spPr>
          <c:invertIfNegative val="0"/>
          <c:cat>
            <c:strRef>
              <c:f>'[2019-Payment-Accuracy-Dataset-FINAL.V3.xlsx]IPERA Trend Table'!$B$29:$I$29</c:f>
              <c:strCache>
                <c:ptCount val="8"/>
                <c:pt idx="0">
                  <c:v>FY2011</c:v>
                </c:pt>
                <c:pt idx="1">
                  <c:v>FY2012</c:v>
                </c:pt>
                <c:pt idx="2">
                  <c:v>FY2013</c:v>
                </c:pt>
                <c:pt idx="3">
                  <c:v>FY2014</c:v>
                </c:pt>
                <c:pt idx="4">
                  <c:v>FY2015</c:v>
                </c:pt>
                <c:pt idx="5">
                  <c:v>FY2016</c:v>
                </c:pt>
                <c:pt idx="6">
                  <c:v>FY2017</c:v>
                </c:pt>
                <c:pt idx="7">
                  <c:v>FY2018</c:v>
                </c:pt>
              </c:strCache>
            </c:strRef>
          </c:cat>
          <c:val>
            <c:numRef>
              <c:f>'[2019-Payment-Accuracy-Dataset-FINAL.V3.xlsx]IPERA Trend Table'!$B$30:$I$30</c:f>
              <c:numCache>
                <c:formatCode>General</c:formatCode>
                <c:ptCount val="8"/>
                <c:pt idx="0">
                  <c:v>10</c:v>
                </c:pt>
                <c:pt idx="1">
                  <c:v>12</c:v>
                </c:pt>
                <c:pt idx="2">
                  <c:v>12</c:v>
                </c:pt>
                <c:pt idx="3">
                  <c:v>9</c:v>
                </c:pt>
                <c:pt idx="4">
                  <c:v>9</c:v>
                </c:pt>
                <c:pt idx="5">
                  <c:v>11</c:v>
                </c:pt>
                <c:pt idx="6">
                  <c:v>10</c:v>
                </c:pt>
                <c:pt idx="7">
                  <c:v>12</c:v>
                </c:pt>
              </c:numCache>
            </c:numRef>
          </c:val>
          <c:extLst xmlns:c16r2="http://schemas.microsoft.com/office/drawing/2015/06/chart">
            <c:ext xmlns:c16="http://schemas.microsoft.com/office/drawing/2014/chart" uri="{C3380CC4-5D6E-409C-BE32-E72D297353CC}">
              <c16:uniqueId val="{00000000-C670-4241-BB7E-B68C80BB7A8E}"/>
            </c:ext>
          </c:extLst>
        </c:ser>
        <c:dLbls>
          <c:showLegendKey val="0"/>
          <c:showVal val="0"/>
          <c:showCatName val="0"/>
          <c:showSerName val="0"/>
          <c:showPercent val="0"/>
          <c:showBubbleSize val="0"/>
        </c:dLbls>
        <c:gapWidth val="150"/>
        <c:axId val="2018559056"/>
        <c:axId val="2018555792"/>
      </c:barChart>
      <c:lineChart>
        <c:grouping val="standard"/>
        <c:varyColors val="0"/>
        <c:ser>
          <c:idx val="1"/>
          <c:order val="1"/>
          <c:tx>
            <c:strRef>
              <c:f>'[2019-Payment-Accuracy-Dataset-FINAL.V3.xlsx]IPERA Trend Table'!$A$31</c:f>
              <c:strCache>
                <c:ptCount val="1"/>
                <c:pt idx="0">
                  <c:v>Non-Compliant</c:v>
                </c:pt>
              </c:strCache>
            </c:strRef>
          </c:tx>
          <c:spPr>
            <a:ln w="28575" cap="rnd">
              <a:solidFill>
                <a:schemeClr val="accent2"/>
              </a:solidFill>
              <a:round/>
            </a:ln>
            <a:effectLst/>
          </c:spPr>
          <c:marker>
            <c:symbol val="none"/>
          </c:marker>
          <c:cat>
            <c:strRef>
              <c:f>'[2019-Payment-Accuracy-Dataset-FINAL.V3.xlsx]IPERA Trend Table'!$B$29:$I$29</c:f>
              <c:strCache>
                <c:ptCount val="8"/>
                <c:pt idx="0">
                  <c:v>FY2011</c:v>
                </c:pt>
                <c:pt idx="1">
                  <c:v>FY2012</c:v>
                </c:pt>
                <c:pt idx="2">
                  <c:v>FY2013</c:v>
                </c:pt>
                <c:pt idx="3">
                  <c:v>FY2014</c:v>
                </c:pt>
                <c:pt idx="4">
                  <c:v>FY2015</c:v>
                </c:pt>
                <c:pt idx="5">
                  <c:v>FY2016</c:v>
                </c:pt>
                <c:pt idx="6">
                  <c:v>FY2017</c:v>
                </c:pt>
                <c:pt idx="7">
                  <c:v>FY2018</c:v>
                </c:pt>
              </c:strCache>
            </c:strRef>
          </c:cat>
          <c:val>
            <c:numRef>
              <c:f>'[2019-Payment-Accuracy-Dataset-FINAL.V3.xlsx]IPERA Trend Table'!$B$31:$I$31</c:f>
              <c:numCache>
                <c:formatCode>General</c:formatCode>
                <c:ptCount val="8"/>
                <c:pt idx="0">
                  <c:v>14</c:v>
                </c:pt>
                <c:pt idx="1">
                  <c:v>12</c:v>
                </c:pt>
                <c:pt idx="2">
                  <c:v>11</c:v>
                </c:pt>
                <c:pt idx="3">
                  <c:v>15</c:v>
                </c:pt>
                <c:pt idx="4">
                  <c:v>15</c:v>
                </c:pt>
                <c:pt idx="5">
                  <c:v>13</c:v>
                </c:pt>
                <c:pt idx="6">
                  <c:v>14</c:v>
                </c:pt>
                <c:pt idx="7">
                  <c:v>12</c:v>
                </c:pt>
              </c:numCache>
            </c:numRef>
          </c:val>
          <c:smooth val="0"/>
          <c:extLst xmlns:c16r2="http://schemas.microsoft.com/office/drawing/2015/06/chart">
            <c:ext xmlns:c16="http://schemas.microsoft.com/office/drawing/2014/chart" uri="{C3380CC4-5D6E-409C-BE32-E72D297353CC}">
              <c16:uniqueId val="{00000001-C670-4241-BB7E-B68C80BB7A8E}"/>
            </c:ext>
          </c:extLst>
        </c:ser>
        <c:dLbls>
          <c:showLegendKey val="0"/>
          <c:showVal val="0"/>
          <c:showCatName val="0"/>
          <c:showSerName val="0"/>
          <c:showPercent val="0"/>
          <c:showBubbleSize val="0"/>
        </c:dLbls>
        <c:marker val="1"/>
        <c:smooth val="0"/>
        <c:axId val="2018559056"/>
        <c:axId val="2018555792"/>
      </c:lineChart>
      <c:catAx>
        <c:axId val="201855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8555792"/>
        <c:crosses val="autoZero"/>
        <c:auto val="1"/>
        <c:lblAlgn val="ctr"/>
        <c:lblOffset val="100"/>
        <c:noMultiLvlLbl val="0"/>
      </c:catAx>
      <c:valAx>
        <c:axId val="2018555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8559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1"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93D3D-95D4-48D5-A222-C6F42760DE7A}" type="doc">
      <dgm:prSet loTypeId="urn:microsoft.com/office/officeart/2005/8/layout/hProcess11" loCatId="process" qsTypeId="urn:microsoft.com/office/officeart/2005/8/quickstyle/simple1" qsCatId="simple" csTypeId="urn:microsoft.com/office/officeart/2005/8/colors/accent1_2" csCatId="accent1" phldr="1"/>
      <dgm:spPr/>
    </dgm:pt>
    <dgm:pt modelId="{079FB75B-A0D2-4E84-9025-556A4795404A}">
      <dgm:prSet phldrT="[Text]"/>
      <dgm:spPr/>
      <dgm:t>
        <a:bodyPr/>
        <a:lstStyle/>
        <a:p>
          <a:r>
            <a:rPr lang="en-US" dirty="0" smtClean="0"/>
            <a:t>CFO Act of 1990 / FASAB</a:t>
          </a:r>
          <a:endParaRPr lang="en-US" dirty="0"/>
        </a:p>
      </dgm:t>
    </dgm:pt>
    <dgm:pt modelId="{C5B54531-DB18-49DA-9A05-AF7C37738DBB}" type="parTrans" cxnId="{D2E9E9AD-92B5-4687-8477-498915EC234B}">
      <dgm:prSet/>
      <dgm:spPr/>
      <dgm:t>
        <a:bodyPr/>
        <a:lstStyle/>
        <a:p>
          <a:endParaRPr lang="en-US"/>
        </a:p>
      </dgm:t>
    </dgm:pt>
    <dgm:pt modelId="{50A613EF-67F8-420F-8F7B-C4E94EF35020}" type="sibTrans" cxnId="{D2E9E9AD-92B5-4687-8477-498915EC234B}">
      <dgm:prSet/>
      <dgm:spPr/>
      <dgm:t>
        <a:bodyPr/>
        <a:lstStyle/>
        <a:p>
          <a:endParaRPr lang="en-US"/>
        </a:p>
      </dgm:t>
    </dgm:pt>
    <dgm:pt modelId="{E225686D-A26B-46CD-9016-16DF269A1723}">
      <dgm:prSet phldrT="[Text]"/>
      <dgm:spPr/>
      <dgm:t>
        <a:bodyPr/>
        <a:lstStyle/>
        <a:p>
          <a:r>
            <a:rPr lang="en-US" dirty="0" smtClean="0"/>
            <a:t>Government Performance Act and Results Act (GPRA) of 1993</a:t>
          </a:r>
          <a:endParaRPr lang="en-US" dirty="0"/>
        </a:p>
      </dgm:t>
    </dgm:pt>
    <dgm:pt modelId="{65852F03-647C-4575-8A88-51CB58A18F65}" type="parTrans" cxnId="{06B6C616-B19B-4863-AE20-29DB2848A401}">
      <dgm:prSet/>
      <dgm:spPr/>
      <dgm:t>
        <a:bodyPr/>
        <a:lstStyle/>
        <a:p>
          <a:endParaRPr lang="en-US"/>
        </a:p>
      </dgm:t>
    </dgm:pt>
    <dgm:pt modelId="{C4B293AD-D1FD-47D2-BD60-B8FB2B31F2E2}" type="sibTrans" cxnId="{06B6C616-B19B-4863-AE20-29DB2848A401}">
      <dgm:prSet/>
      <dgm:spPr/>
      <dgm:t>
        <a:bodyPr/>
        <a:lstStyle/>
        <a:p>
          <a:endParaRPr lang="en-US"/>
        </a:p>
      </dgm:t>
    </dgm:pt>
    <dgm:pt modelId="{06B0D4BC-07A7-475E-BE41-71D3150F2BC6}">
      <dgm:prSet phldrT="[Text]"/>
      <dgm:spPr/>
      <dgm:t>
        <a:bodyPr/>
        <a:lstStyle/>
        <a:p>
          <a:r>
            <a:rPr lang="en-US" dirty="0" smtClean="0"/>
            <a:t>Government Management Reform Act (GMRA) of 1994</a:t>
          </a:r>
          <a:endParaRPr lang="en-US" dirty="0"/>
        </a:p>
      </dgm:t>
    </dgm:pt>
    <dgm:pt modelId="{A902F7CE-2049-43D6-AE8C-CD40696AE697}" type="parTrans" cxnId="{FED53D67-2C1A-447B-BD6E-CEF1CA217D91}">
      <dgm:prSet/>
      <dgm:spPr/>
      <dgm:t>
        <a:bodyPr/>
        <a:lstStyle/>
        <a:p>
          <a:endParaRPr lang="en-US"/>
        </a:p>
      </dgm:t>
    </dgm:pt>
    <dgm:pt modelId="{843DB45D-03E9-4960-BB31-BD1CB8E59A88}" type="sibTrans" cxnId="{FED53D67-2C1A-447B-BD6E-CEF1CA217D91}">
      <dgm:prSet/>
      <dgm:spPr/>
      <dgm:t>
        <a:bodyPr/>
        <a:lstStyle/>
        <a:p>
          <a:endParaRPr lang="en-US"/>
        </a:p>
      </dgm:t>
    </dgm:pt>
    <dgm:pt modelId="{494CB196-5C59-4C7D-B426-6D5322D68279}">
      <dgm:prSet phldrT="[Text]"/>
      <dgm:spPr/>
      <dgm:t>
        <a:bodyPr/>
        <a:lstStyle/>
        <a:p>
          <a:r>
            <a:rPr lang="en-US" dirty="0" smtClean="0"/>
            <a:t>Federal Financial Management Improvement Act (FFMIA) of 1996</a:t>
          </a:r>
          <a:endParaRPr lang="en-US" dirty="0"/>
        </a:p>
      </dgm:t>
    </dgm:pt>
    <dgm:pt modelId="{631B7B8B-F501-4542-B0F8-9C734AAD8F67}" type="parTrans" cxnId="{75121ABF-6202-4B04-89C3-D8F4B9BDBB17}">
      <dgm:prSet/>
      <dgm:spPr/>
      <dgm:t>
        <a:bodyPr/>
        <a:lstStyle/>
        <a:p>
          <a:endParaRPr lang="en-US"/>
        </a:p>
      </dgm:t>
    </dgm:pt>
    <dgm:pt modelId="{48ECE536-9EA4-44B4-8798-1688A7852AD2}" type="sibTrans" cxnId="{75121ABF-6202-4B04-89C3-D8F4B9BDBB17}">
      <dgm:prSet/>
      <dgm:spPr/>
      <dgm:t>
        <a:bodyPr/>
        <a:lstStyle/>
        <a:p>
          <a:endParaRPr lang="en-US"/>
        </a:p>
      </dgm:t>
    </dgm:pt>
    <dgm:pt modelId="{DD6F116D-E59B-41F1-94FA-1200E6045600}" type="pres">
      <dgm:prSet presAssocID="{81E93D3D-95D4-48D5-A222-C6F42760DE7A}" presName="Name0" presStyleCnt="0">
        <dgm:presLayoutVars>
          <dgm:dir/>
          <dgm:resizeHandles val="exact"/>
        </dgm:presLayoutVars>
      </dgm:prSet>
      <dgm:spPr/>
    </dgm:pt>
    <dgm:pt modelId="{512ADBCC-89A9-4497-871E-EB48741DE2FC}" type="pres">
      <dgm:prSet presAssocID="{81E93D3D-95D4-48D5-A222-C6F42760DE7A}" presName="arrow" presStyleLbl="bgShp" presStyleIdx="0" presStyleCnt="1"/>
      <dgm:spPr/>
    </dgm:pt>
    <dgm:pt modelId="{2F79B40F-8B32-428E-A525-698FCF9B7D8E}" type="pres">
      <dgm:prSet presAssocID="{81E93D3D-95D4-48D5-A222-C6F42760DE7A}" presName="points" presStyleCnt="0"/>
      <dgm:spPr/>
    </dgm:pt>
    <dgm:pt modelId="{383CB40B-75E5-4821-8818-EB6469BD6BE4}" type="pres">
      <dgm:prSet presAssocID="{079FB75B-A0D2-4E84-9025-556A4795404A}" presName="compositeA" presStyleCnt="0"/>
      <dgm:spPr/>
    </dgm:pt>
    <dgm:pt modelId="{80412D39-C42F-42D1-8F4E-0FC44E5D1B59}" type="pres">
      <dgm:prSet presAssocID="{079FB75B-A0D2-4E84-9025-556A4795404A}" presName="textA" presStyleLbl="revTx" presStyleIdx="0" presStyleCnt="4">
        <dgm:presLayoutVars>
          <dgm:bulletEnabled val="1"/>
        </dgm:presLayoutVars>
      </dgm:prSet>
      <dgm:spPr/>
      <dgm:t>
        <a:bodyPr/>
        <a:lstStyle/>
        <a:p>
          <a:endParaRPr lang="en-US"/>
        </a:p>
      </dgm:t>
    </dgm:pt>
    <dgm:pt modelId="{51B2E00D-60B6-4B8D-B4CC-418A0AC9CD71}" type="pres">
      <dgm:prSet presAssocID="{079FB75B-A0D2-4E84-9025-556A4795404A}" presName="circleA" presStyleLbl="node1" presStyleIdx="0" presStyleCnt="4"/>
      <dgm:spPr/>
    </dgm:pt>
    <dgm:pt modelId="{4FD8041E-9B8C-4B83-B4B6-026E955BF902}" type="pres">
      <dgm:prSet presAssocID="{079FB75B-A0D2-4E84-9025-556A4795404A}" presName="spaceA" presStyleCnt="0"/>
      <dgm:spPr/>
    </dgm:pt>
    <dgm:pt modelId="{F00BCDB8-4167-48D1-9A48-53423634CBA2}" type="pres">
      <dgm:prSet presAssocID="{50A613EF-67F8-420F-8F7B-C4E94EF35020}" presName="space" presStyleCnt="0"/>
      <dgm:spPr/>
    </dgm:pt>
    <dgm:pt modelId="{E3F5A819-DD3F-4BFD-8478-C153A223491A}" type="pres">
      <dgm:prSet presAssocID="{E225686D-A26B-46CD-9016-16DF269A1723}" presName="compositeB" presStyleCnt="0"/>
      <dgm:spPr/>
    </dgm:pt>
    <dgm:pt modelId="{5C6D785F-EB2A-4E3A-8488-E12A55416ABB}" type="pres">
      <dgm:prSet presAssocID="{E225686D-A26B-46CD-9016-16DF269A1723}" presName="textB" presStyleLbl="revTx" presStyleIdx="1" presStyleCnt="4">
        <dgm:presLayoutVars>
          <dgm:bulletEnabled val="1"/>
        </dgm:presLayoutVars>
      </dgm:prSet>
      <dgm:spPr/>
      <dgm:t>
        <a:bodyPr/>
        <a:lstStyle/>
        <a:p>
          <a:endParaRPr lang="en-US"/>
        </a:p>
      </dgm:t>
    </dgm:pt>
    <dgm:pt modelId="{3B6265F0-C974-4072-A9F7-5F2F801394C9}" type="pres">
      <dgm:prSet presAssocID="{E225686D-A26B-46CD-9016-16DF269A1723}" presName="circleB" presStyleLbl="node1" presStyleIdx="1" presStyleCnt="4"/>
      <dgm:spPr/>
    </dgm:pt>
    <dgm:pt modelId="{1814B3EB-AE87-4A2F-9378-74D10C7E4C7F}" type="pres">
      <dgm:prSet presAssocID="{E225686D-A26B-46CD-9016-16DF269A1723}" presName="spaceB" presStyleCnt="0"/>
      <dgm:spPr/>
    </dgm:pt>
    <dgm:pt modelId="{B3BDEC92-974D-4AE0-9404-61CE1720F465}" type="pres">
      <dgm:prSet presAssocID="{C4B293AD-D1FD-47D2-BD60-B8FB2B31F2E2}" presName="space" presStyleCnt="0"/>
      <dgm:spPr/>
    </dgm:pt>
    <dgm:pt modelId="{78128850-6EEB-410D-8DA5-D5F23746F75B}" type="pres">
      <dgm:prSet presAssocID="{06B0D4BC-07A7-475E-BE41-71D3150F2BC6}" presName="compositeA" presStyleCnt="0"/>
      <dgm:spPr/>
    </dgm:pt>
    <dgm:pt modelId="{C750C3F9-1218-480E-871A-B710AA4A321A}" type="pres">
      <dgm:prSet presAssocID="{06B0D4BC-07A7-475E-BE41-71D3150F2BC6}" presName="textA" presStyleLbl="revTx" presStyleIdx="2" presStyleCnt="4">
        <dgm:presLayoutVars>
          <dgm:bulletEnabled val="1"/>
        </dgm:presLayoutVars>
      </dgm:prSet>
      <dgm:spPr/>
      <dgm:t>
        <a:bodyPr/>
        <a:lstStyle/>
        <a:p>
          <a:endParaRPr lang="en-US"/>
        </a:p>
      </dgm:t>
    </dgm:pt>
    <dgm:pt modelId="{18591F04-BC7E-4B3B-959D-2E026C0D9357}" type="pres">
      <dgm:prSet presAssocID="{06B0D4BC-07A7-475E-BE41-71D3150F2BC6}" presName="circleA" presStyleLbl="node1" presStyleIdx="2" presStyleCnt="4"/>
      <dgm:spPr/>
    </dgm:pt>
    <dgm:pt modelId="{ABA4E39A-7641-409A-B6D2-13F895078093}" type="pres">
      <dgm:prSet presAssocID="{06B0D4BC-07A7-475E-BE41-71D3150F2BC6}" presName="spaceA" presStyleCnt="0"/>
      <dgm:spPr/>
    </dgm:pt>
    <dgm:pt modelId="{5327DC9E-9B03-4691-AFB3-6FC5627E2448}" type="pres">
      <dgm:prSet presAssocID="{843DB45D-03E9-4960-BB31-BD1CB8E59A88}" presName="space" presStyleCnt="0"/>
      <dgm:spPr/>
    </dgm:pt>
    <dgm:pt modelId="{5E9C3C51-DBFA-45DB-A3A7-3418924F0A33}" type="pres">
      <dgm:prSet presAssocID="{494CB196-5C59-4C7D-B426-6D5322D68279}" presName="compositeB" presStyleCnt="0"/>
      <dgm:spPr/>
    </dgm:pt>
    <dgm:pt modelId="{27317AD0-321D-4163-9085-B7B55D407D72}" type="pres">
      <dgm:prSet presAssocID="{494CB196-5C59-4C7D-B426-6D5322D68279}" presName="textB" presStyleLbl="revTx" presStyleIdx="3" presStyleCnt="4">
        <dgm:presLayoutVars>
          <dgm:bulletEnabled val="1"/>
        </dgm:presLayoutVars>
      </dgm:prSet>
      <dgm:spPr/>
      <dgm:t>
        <a:bodyPr/>
        <a:lstStyle/>
        <a:p>
          <a:endParaRPr lang="en-US"/>
        </a:p>
      </dgm:t>
    </dgm:pt>
    <dgm:pt modelId="{DD1F81C2-FDD6-4F24-BE8C-7F237410A792}" type="pres">
      <dgm:prSet presAssocID="{494CB196-5C59-4C7D-B426-6D5322D68279}" presName="circleB" presStyleLbl="node1" presStyleIdx="3" presStyleCnt="4"/>
      <dgm:spPr/>
    </dgm:pt>
    <dgm:pt modelId="{DBE73925-3F9E-4DA0-97A5-31E627045A8B}" type="pres">
      <dgm:prSet presAssocID="{494CB196-5C59-4C7D-B426-6D5322D68279}" presName="spaceB" presStyleCnt="0"/>
      <dgm:spPr/>
    </dgm:pt>
  </dgm:ptLst>
  <dgm:cxnLst>
    <dgm:cxn modelId="{E215E3A1-C64B-41CA-9CBE-1E102412E846}" type="presOf" srcId="{06B0D4BC-07A7-475E-BE41-71D3150F2BC6}" destId="{C750C3F9-1218-480E-871A-B710AA4A321A}" srcOrd="0" destOrd="0" presId="urn:microsoft.com/office/officeart/2005/8/layout/hProcess11"/>
    <dgm:cxn modelId="{06B6C616-B19B-4863-AE20-29DB2848A401}" srcId="{81E93D3D-95D4-48D5-A222-C6F42760DE7A}" destId="{E225686D-A26B-46CD-9016-16DF269A1723}" srcOrd="1" destOrd="0" parTransId="{65852F03-647C-4575-8A88-51CB58A18F65}" sibTransId="{C4B293AD-D1FD-47D2-BD60-B8FB2B31F2E2}"/>
    <dgm:cxn modelId="{FED53D67-2C1A-447B-BD6E-CEF1CA217D91}" srcId="{81E93D3D-95D4-48D5-A222-C6F42760DE7A}" destId="{06B0D4BC-07A7-475E-BE41-71D3150F2BC6}" srcOrd="2" destOrd="0" parTransId="{A902F7CE-2049-43D6-AE8C-CD40696AE697}" sibTransId="{843DB45D-03E9-4960-BB31-BD1CB8E59A88}"/>
    <dgm:cxn modelId="{75121ABF-6202-4B04-89C3-D8F4B9BDBB17}" srcId="{81E93D3D-95D4-48D5-A222-C6F42760DE7A}" destId="{494CB196-5C59-4C7D-B426-6D5322D68279}" srcOrd="3" destOrd="0" parTransId="{631B7B8B-F501-4542-B0F8-9C734AAD8F67}" sibTransId="{48ECE536-9EA4-44B4-8798-1688A7852AD2}"/>
    <dgm:cxn modelId="{0B4A3EB5-CB3D-42E9-BE6A-CB79365A420A}" type="presOf" srcId="{E225686D-A26B-46CD-9016-16DF269A1723}" destId="{5C6D785F-EB2A-4E3A-8488-E12A55416ABB}" srcOrd="0" destOrd="0" presId="urn:microsoft.com/office/officeart/2005/8/layout/hProcess11"/>
    <dgm:cxn modelId="{1AABC670-4B91-4058-9545-4E9FF65E382C}" type="presOf" srcId="{079FB75B-A0D2-4E84-9025-556A4795404A}" destId="{80412D39-C42F-42D1-8F4E-0FC44E5D1B59}" srcOrd="0" destOrd="0" presId="urn:microsoft.com/office/officeart/2005/8/layout/hProcess11"/>
    <dgm:cxn modelId="{8159B243-2C09-4D31-BE63-4ACC4D7F6A62}" type="presOf" srcId="{81E93D3D-95D4-48D5-A222-C6F42760DE7A}" destId="{DD6F116D-E59B-41F1-94FA-1200E6045600}" srcOrd="0" destOrd="0" presId="urn:microsoft.com/office/officeart/2005/8/layout/hProcess11"/>
    <dgm:cxn modelId="{D2E9E9AD-92B5-4687-8477-498915EC234B}" srcId="{81E93D3D-95D4-48D5-A222-C6F42760DE7A}" destId="{079FB75B-A0D2-4E84-9025-556A4795404A}" srcOrd="0" destOrd="0" parTransId="{C5B54531-DB18-49DA-9A05-AF7C37738DBB}" sibTransId="{50A613EF-67F8-420F-8F7B-C4E94EF35020}"/>
    <dgm:cxn modelId="{2F73D64F-AD30-4890-8053-6FA35888CF9E}" type="presOf" srcId="{494CB196-5C59-4C7D-B426-6D5322D68279}" destId="{27317AD0-321D-4163-9085-B7B55D407D72}" srcOrd="0" destOrd="0" presId="urn:microsoft.com/office/officeart/2005/8/layout/hProcess11"/>
    <dgm:cxn modelId="{FA5DBBA3-3B28-4D26-A664-940B928815A3}" type="presParOf" srcId="{DD6F116D-E59B-41F1-94FA-1200E6045600}" destId="{512ADBCC-89A9-4497-871E-EB48741DE2FC}" srcOrd="0" destOrd="0" presId="urn:microsoft.com/office/officeart/2005/8/layout/hProcess11"/>
    <dgm:cxn modelId="{130C45FD-BB6F-4C63-B2A7-B3F9397025F3}" type="presParOf" srcId="{DD6F116D-E59B-41F1-94FA-1200E6045600}" destId="{2F79B40F-8B32-428E-A525-698FCF9B7D8E}" srcOrd="1" destOrd="0" presId="urn:microsoft.com/office/officeart/2005/8/layout/hProcess11"/>
    <dgm:cxn modelId="{AFDCC61E-5191-486E-9535-53EB9275EB12}" type="presParOf" srcId="{2F79B40F-8B32-428E-A525-698FCF9B7D8E}" destId="{383CB40B-75E5-4821-8818-EB6469BD6BE4}" srcOrd="0" destOrd="0" presId="urn:microsoft.com/office/officeart/2005/8/layout/hProcess11"/>
    <dgm:cxn modelId="{4BFE825F-14FB-419C-AD91-C23F6175A328}" type="presParOf" srcId="{383CB40B-75E5-4821-8818-EB6469BD6BE4}" destId="{80412D39-C42F-42D1-8F4E-0FC44E5D1B59}" srcOrd="0" destOrd="0" presId="urn:microsoft.com/office/officeart/2005/8/layout/hProcess11"/>
    <dgm:cxn modelId="{892C9277-408B-48F7-A409-F11C84C233E2}" type="presParOf" srcId="{383CB40B-75E5-4821-8818-EB6469BD6BE4}" destId="{51B2E00D-60B6-4B8D-B4CC-418A0AC9CD71}" srcOrd="1" destOrd="0" presId="urn:microsoft.com/office/officeart/2005/8/layout/hProcess11"/>
    <dgm:cxn modelId="{F004A485-536D-41C6-8114-FF9EC732B6B6}" type="presParOf" srcId="{383CB40B-75E5-4821-8818-EB6469BD6BE4}" destId="{4FD8041E-9B8C-4B83-B4B6-026E955BF902}" srcOrd="2" destOrd="0" presId="urn:microsoft.com/office/officeart/2005/8/layout/hProcess11"/>
    <dgm:cxn modelId="{A81D2E12-995A-47B4-A596-F5A9EA3CCD7D}" type="presParOf" srcId="{2F79B40F-8B32-428E-A525-698FCF9B7D8E}" destId="{F00BCDB8-4167-48D1-9A48-53423634CBA2}" srcOrd="1" destOrd="0" presId="urn:microsoft.com/office/officeart/2005/8/layout/hProcess11"/>
    <dgm:cxn modelId="{24E07DFF-943A-430A-80A5-EFC1C8B12FA5}" type="presParOf" srcId="{2F79B40F-8B32-428E-A525-698FCF9B7D8E}" destId="{E3F5A819-DD3F-4BFD-8478-C153A223491A}" srcOrd="2" destOrd="0" presId="urn:microsoft.com/office/officeart/2005/8/layout/hProcess11"/>
    <dgm:cxn modelId="{A45FB87D-E6BC-4EDA-A433-F63FA87640FE}" type="presParOf" srcId="{E3F5A819-DD3F-4BFD-8478-C153A223491A}" destId="{5C6D785F-EB2A-4E3A-8488-E12A55416ABB}" srcOrd="0" destOrd="0" presId="urn:microsoft.com/office/officeart/2005/8/layout/hProcess11"/>
    <dgm:cxn modelId="{52FE8968-CC2C-4DAA-9668-96E6360343BB}" type="presParOf" srcId="{E3F5A819-DD3F-4BFD-8478-C153A223491A}" destId="{3B6265F0-C974-4072-A9F7-5F2F801394C9}" srcOrd="1" destOrd="0" presId="urn:microsoft.com/office/officeart/2005/8/layout/hProcess11"/>
    <dgm:cxn modelId="{5505AC2F-911D-41C7-99F2-6E1E625079C6}" type="presParOf" srcId="{E3F5A819-DD3F-4BFD-8478-C153A223491A}" destId="{1814B3EB-AE87-4A2F-9378-74D10C7E4C7F}" srcOrd="2" destOrd="0" presId="urn:microsoft.com/office/officeart/2005/8/layout/hProcess11"/>
    <dgm:cxn modelId="{5FA44D10-CDB8-4AB2-AF74-66A6F3D95B0C}" type="presParOf" srcId="{2F79B40F-8B32-428E-A525-698FCF9B7D8E}" destId="{B3BDEC92-974D-4AE0-9404-61CE1720F465}" srcOrd="3" destOrd="0" presId="urn:microsoft.com/office/officeart/2005/8/layout/hProcess11"/>
    <dgm:cxn modelId="{DD3C015F-CE02-45DD-8DC3-AA25160D2C49}" type="presParOf" srcId="{2F79B40F-8B32-428E-A525-698FCF9B7D8E}" destId="{78128850-6EEB-410D-8DA5-D5F23746F75B}" srcOrd="4" destOrd="0" presId="urn:microsoft.com/office/officeart/2005/8/layout/hProcess11"/>
    <dgm:cxn modelId="{68D3145F-1566-44A1-9EA5-1B253FE12BBF}" type="presParOf" srcId="{78128850-6EEB-410D-8DA5-D5F23746F75B}" destId="{C750C3F9-1218-480E-871A-B710AA4A321A}" srcOrd="0" destOrd="0" presId="urn:microsoft.com/office/officeart/2005/8/layout/hProcess11"/>
    <dgm:cxn modelId="{9E792905-D288-4F04-8AFF-39D97003A527}" type="presParOf" srcId="{78128850-6EEB-410D-8DA5-D5F23746F75B}" destId="{18591F04-BC7E-4B3B-959D-2E026C0D9357}" srcOrd="1" destOrd="0" presId="urn:microsoft.com/office/officeart/2005/8/layout/hProcess11"/>
    <dgm:cxn modelId="{939A71D6-F2D6-407E-A2B3-A6881B861F49}" type="presParOf" srcId="{78128850-6EEB-410D-8DA5-D5F23746F75B}" destId="{ABA4E39A-7641-409A-B6D2-13F895078093}" srcOrd="2" destOrd="0" presId="urn:microsoft.com/office/officeart/2005/8/layout/hProcess11"/>
    <dgm:cxn modelId="{1236AD2A-69A3-4853-8509-701BB0CCFE6F}" type="presParOf" srcId="{2F79B40F-8B32-428E-A525-698FCF9B7D8E}" destId="{5327DC9E-9B03-4691-AFB3-6FC5627E2448}" srcOrd="5" destOrd="0" presId="urn:microsoft.com/office/officeart/2005/8/layout/hProcess11"/>
    <dgm:cxn modelId="{412D8C02-A9AA-47F4-9C56-2FE4248AC2A4}" type="presParOf" srcId="{2F79B40F-8B32-428E-A525-698FCF9B7D8E}" destId="{5E9C3C51-DBFA-45DB-A3A7-3418924F0A33}" srcOrd="6" destOrd="0" presId="urn:microsoft.com/office/officeart/2005/8/layout/hProcess11"/>
    <dgm:cxn modelId="{1A225043-8096-4445-BDD5-297CF77CEE1E}" type="presParOf" srcId="{5E9C3C51-DBFA-45DB-A3A7-3418924F0A33}" destId="{27317AD0-321D-4163-9085-B7B55D407D72}" srcOrd="0" destOrd="0" presId="urn:microsoft.com/office/officeart/2005/8/layout/hProcess11"/>
    <dgm:cxn modelId="{8CE6C347-D6A6-4BE4-83E4-F9CA3EB3D906}" type="presParOf" srcId="{5E9C3C51-DBFA-45DB-A3A7-3418924F0A33}" destId="{DD1F81C2-FDD6-4F24-BE8C-7F237410A792}" srcOrd="1" destOrd="0" presId="urn:microsoft.com/office/officeart/2005/8/layout/hProcess11"/>
    <dgm:cxn modelId="{ACABB340-0853-42E1-9183-5898CFB3A6FC}" type="presParOf" srcId="{5E9C3C51-DBFA-45DB-A3A7-3418924F0A33}" destId="{DBE73925-3F9E-4DA0-97A5-31E627045A8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93D3D-95D4-48D5-A222-C6F42760DE7A}" type="doc">
      <dgm:prSet loTypeId="urn:microsoft.com/office/officeart/2005/8/layout/hProcess11" loCatId="process" qsTypeId="urn:microsoft.com/office/officeart/2005/8/quickstyle/simple1" qsCatId="simple" csTypeId="urn:microsoft.com/office/officeart/2005/8/colors/accent1_2" csCatId="accent1" phldr="1"/>
      <dgm:spPr/>
    </dgm:pt>
    <dgm:pt modelId="{0DBC5574-9D36-42E9-A786-BAB0A87D91AA}">
      <dgm:prSet phldrT="[Text]"/>
      <dgm:spPr/>
      <dgm:t>
        <a:bodyPr/>
        <a:lstStyle/>
        <a:p>
          <a:r>
            <a:rPr lang="en-US" dirty="0" smtClean="0"/>
            <a:t>Improper Payments Information Act (IPIA) and Recovery Audit Act of 2002 </a:t>
          </a:r>
          <a:endParaRPr lang="en-US" dirty="0"/>
        </a:p>
      </dgm:t>
    </dgm:pt>
    <dgm:pt modelId="{A47E771A-00DE-42FB-AAAA-6FBB407D0208}" type="parTrans" cxnId="{14DC6D70-40AF-4AFE-B8EC-4B0DD2822377}">
      <dgm:prSet/>
      <dgm:spPr/>
      <dgm:t>
        <a:bodyPr/>
        <a:lstStyle/>
        <a:p>
          <a:endParaRPr lang="en-US"/>
        </a:p>
      </dgm:t>
    </dgm:pt>
    <dgm:pt modelId="{1BB419C2-49D7-4878-912F-9D250B63AA9F}" type="sibTrans" cxnId="{14DC6D70-40AF-4AFE-B8EC-4B0DD2822377}">
      <dgm:prSet/>
      <dgm:spPr/>
      <dgm:t>
        <a:bodyPr/>
        <a:lstStyle/>
        <a:p>
          <a:endParaRPr lang="en-US"/>
        </a:p>
      </dgm:t>
    </dgm:pt>
    <dgm:pt modelId="{02B06F2B-D3AA-4D96-8D23-486D731A6072}">
      <dgm:prSet phldrT="[Text]"/>
      <dgm:spPr/>
      <dgm:t>
        <a:bodyPr/>
        <a:lstStyle/>
        <a:p>
          <a:r>
            <a:rPr lang="en-US" dirty="0" smtClean="0"/>
            <a:t>Accountability of Tax Dollars Act (ATDA) of 2002</a:t>
          </a:r>
          <a:endParaRPr lang="en-US" dirty="0"/>
        </a:p>
      </dgm:t>
    </dgm:pt>
    <dgm:pt modelId="{E7653CA5-BB77-456C-978C-6A17DC81C999}" type="parTrans" cxnId="{A119E95D-E39C-4A9D-85D8-6B2063B7CCD6}">
      <dgm:prSet/>
      <dgm:spPr/>
      <dgm:t>
        <a:bodyPr/>
        <a:lstStyle/>
        <a:p>
          <a:endParaRPr lang="en-US"/>
        </a:p>
      </dgm:t>
    </dgm:pt>
    <dgm:pt modelId="{849F9EC1-0F3D-4545-B5A5-550898A802EE}" type="sibTrans" cxnId="{A119E95D-E39C-4A9D-85D8-6B2063B7CCD6}">
      <dgm:prSet/>
      <dgm:spPr/>
      <dgm:t>
        <a:bodyPr/>
        <a:lstStyle/>
        <a:p>
          <a:endParaRPr lang="en-US"/>
        </a:p>
      </dgm:t>
    </dgm:pt>
    <dgm:pt modelId="{4E90B469-DE79-4115-AD66-8F03763B36AD}">
      <dgm:prSet phldrT="[Text]"/>
      <dgm:spPr/>
      <dgm:t>
        <a:bodyPr/>
        <a:lstStyle/>
        <a:p>
          <a:r>
            <a:rPr lang="en-US" dirty="0" smtClean="0"/>
            <a:t>Improper Payments Elimination and Recovery Act (IPERA) of 2010</a:t>
          </a:r>
          <a:endParaRPr lang="en-US" dirty="0"/>
        </a:p>
      </dgm:t>
    </dgm:pt>
    <dgm:pt modelId="{DDC60B9B-CA8D-483A-B208-2404051942F4}" type="parTrans" cxnId="{E52C148E-7E60-4683-800F-97F9B8495121}">
      <dgm:prSet/>
      <dgm:spPr/>
      <dgm:t>
        <a:bodyPr/>
        <a:lstStyle/>
        <a:p>
          <a:endParaRPr lang="en-US"/>
        </a:p>
      </dgm:t>
    </dgm:pt>
    <dgm:pt modelId="{BF178E58-990F-4BED-9FB2-133F4E9FAA90}" type="sibTrans" cxnId="{E52C148E-7E60-4683-800F-97F9B8495121}">
      <dgm:prSet/>
      <dgm:spPr/>
      <dgm:t>
        <a:bodyPr/>
        <a:lstStyle/>
        <a:p>
          <a:endParaRPr lang="en-US"/>
        </a:p>
      </dgm:t>
    </dgm:pt>
    <dgm:pt modelId="{FC2717A3-614B-4D38-B788-3EEF8CE6412E}">
      <dgm:prSet phldrT="[Text]"/>
      <dgm:spPr/>
      <dgm:t>
        <a:bodyPr/>
        <a:lstStyle/>
        <a:p>
          <a:r>
            <a:rPr lang="en-US" dirty="0" smtClean="0"/>
            <a:t>Digital Accountability and Transparency Act (DATA) of 2014</a:t>
          </a:r>
          <a:endParaRPr lang="en-US" dirty="0"/>
        </a:p>
      </dgm:t>
    </dgm:pt>
    <dgm:pt modelId="{559F8A17-590B-474C-869C-265263B3B89E}" type="parTrans" cxnId="{F811B57C-0EAD-449A-B8D8-1A9A5E64E97F}">
      <dgm:prSet/>
      <dgm:spPr/>
      <dgm:t>
        <a:bodyPr/>
        <a:lstStyle/>
        <a:p>
          <a:endParaRPr lang="en-US"/>
        </a:p>
      </dgm:t>
    </dgm:pt>
    <dgm:pt modelId="{4B39944F-F054-43BE-91CD-8B236664268E}" type="sibTrans" cxnId="{F811B57C-0EAD-449A-B8D8-1A9A5E64E97F}">
      <dgm:prSet/>
      <dgm:spPr/>
      <dgm:t>
        <a:bodyPr/>
        <a:lstStyle/>
        <a:p>
          <a:endParaRPr lang="en-US"/>
        </a:p>
      </dgm:t>
    </dgm:pt>
    <dgm:pt modelId="{DD6F116D-E59B-41F1-94FA-1200E6045600}" type="pres">
      <dgm:prSet presAssocID="{81E93D3D-95D4-48D5-A222-C6F42760DE7A}" presName="Name0" presStyleCnt="0">
        <dgm:presLayoutVars>
          <dgm:dir/>
          <dgm:resizeHandles val="exact"/>
        </dgm:presLayoutVars>
      </dgm:prSet>
      <dgm:spPr/>
    </dgm:pt>
    <dgm:pt modelId="{512ADBCC-89A9-4497-871E-EB48741DE2FC}" type="pres">
      <dgm:prSet presAssocID="{81E93D3D-95D4-48D5-A222-C6F42760DE7A}" presName="arrow" presStyleLbl="bgShp" presStyleIdx="0" presStyleCnt="1"/>
      <dgm:spPr/>
    </dgm:pt>
    <dgm:pt modelId="{2F79B40F-8B32-428E-A525-698FCF9B7D8E}" type="pres">
      <dgm:prSet presAssocID="{81E93D3D-95D4-48D5-A222-C6F42760DE7A}" presName="points" presStyleCnt="0"/>
      <dgm:spPr/>
    </dgm:pt>
    <dgm:pt modelId="{C39BBB3D-0ACD-4003-8FAE-D3BE5DE45FD1}" type="pres">
      <dgm:prSet presAssocID="{0DBC5574-9D36-42E9-A786-BAB0A87D91AA}" presName="compositeA" presStyleCnt="0"/>
      <dgm:spPr/>
    </dgm:pt>
    <dgm:pt modelId="{C30D6B1F-ED86-4FB6-8379-916684FF5E4B}" type="pres">
      <dgm:prSet presAssocID="{0DBC5574-9D36-42E9-A786-BAB0A87D91AA}" presName="textA" presStyleLbl="revTx" presStyleIdx="0" presStyleCnt="4">
        <dgm:presLayoutVars>
          <dgm:bulletEnabled val="1"/>
        </dgm:presLayoutVars>
      </dgm:prSet>
      <dgm:spPr/>
      <dgm:t>
        <a:bodyPr/>
        <a:lstStyle/>
        <a:p>
          <a:endParaRPr lang="en-US"/>
        </a:p>
      </dgm:t>
    </dgm:pt>
    <dgm:pt modelId="{E48FEB96-D6F7-4F57-AD7B-41B68AD89245}" type="pres">
      <dgm:prSet presAssocID="{0DBC5574-9D36-42E9-A786-BAB0A87D91AA}" presName="circleA" presStyleLbl="node1" presStyleIdx="0" presStyleCnt="4"/>
      <dgm:spPr/>
    </dgm:pt>
    <dgm:pt modelId="{A0BD0975-70D0-4284-B7C9-87A690EDD69D}" type="pres">
      <dgm:prSet presAssocID="{0DBC5574-9D36-42E9-A786-BAB0A87D91AA}" presName="spaceA" presStyleCnt="0"/>
      <dgm:spPr/>
    </dgm:pt>
    <dgm:pt modelId="{D3E37966-1B60-412F-8A41-9C67F3675240}" type="pres">
      <dgm:prSet presAssocID="{1BB419C2-49D7-4878-912F-9D250B63AA9F}" presName="space" presStyleCnt="0"/>
      <dgm:spPr/>
    </dgm:pt>
    <dgm:pt modelId="{56CE95EF-6E7E-49A1-9D60-DA96E32388E1}" type="pres">
      <dgm:prSet presAssocID="{02B06F2B-D3AA-4D96-8D23-486D731A6072}" presName="compositeB" presStyleCnt="0"/>
      <dgm:spPr/>
    </dgm:pt>
    <dgm:pt modelId="{69B4D7EC-EA07-4628-8043-A40A5CE9EB15}" type="pres">
      <dgm:prSet presAssocID="{02B06F2B-D3AA-4D96-8D23-486D731A6072}" presName="textB" presStyleLbl="revTx" presStyleIdx="1" presStyleCnt="4">
        <dgm:presLayoutVars>
          <dgm:bulletEnabled val="1"/>
        </dgm:presLayoutVars>
      </dgm:prSet>
      <dgm:spPr/>
      <dgm:t>
        <a:bodyPr/>
        <a:lstStyle/>
        <a:p>
          <a:endParaRPr lang="en-US"/>
        </a:p>
      </dgm:t>
    </dgm:pt>
    <dgm:pt modelId="{30E30831-B374-4571-B044-777A5EF99197}" type="pres">
      <dgm:prSet presAssocID="{02B06F2B-D3AA-4D96-8D23-486D731A6072}" presName="circleB" presStyleLbl="node1" presStyleIdx="1" presStyleCnt="4"/>
      <dgm:spPr/>
    </dgm:pt>
    <dgm:pt modelId="{2806E749-7E38-4367-BFB4-05989710B78A}" type="pres">
      <dgm:prSet presAssocID="{02B06F2B-D3AA-4D96-8D23-486D731A6072}" presName="spaceB" presStyleCnt="0"/>
      <dgm:spPr/>
    </dgm:pt>
    <dgm:pt modelId="{B451B5DB-423B-418E-BEB4-76625B7C37D9}" type="pres">
      <dgm:prSet presAssocID="{849F9EC1-0F3D-4545-B5A5-550898A802EE}" presName="space" presStyleCnt="0"/>
      <dgm:spPr/>
    </dgm:pt>
    <dgm:pt modelId="{8A6320A7-8068-45F4-8A78-73B5BAE251F4}" type="pres">
      <dgm:prSet presAssocID="{4E90B469-DE79-4115-AD66-8F03763B36AD}" presName="compositeA" presStyleCnt="0"/>
      <dgm:spPr/>
    </dgm:pt>
    <dgm:pt modelId="{5A7EB4AA-8E8D-4FF1-BDEE-E351F7305769}" type="pres">
      <dgm:prSet presAssocID="{4E90B469-DE79-4115-AD66-8F03763B36AD}" presName="textA" presStyleLbl="revTx" presStyleIdx="2" presStyleCnt="4">
        <dgm:presLayoutVars>
          <dgm:bulletEnabled val="1"/>
        </dgm:presLayoutVars>
      </dgm:prSet>
      <dgm:spPr/>
      <dgm:t>
        <a:bodyPr/>
        <a:lstStyle/>
        <a:p>
          <a:endParaRPr lang="en-US"/>
        </a:p>
      </dgm:t>
    </dgm:pt>
    <dgm:pt modelId="{6755F70C-FE23-429A-86BF-719380E2C084}" type="pres">
      <dgm:prSet presAssocID="{4E90B469-DE79-4115-AD66-8F03763B36AD}" presName="circleA" presStyleLbl="node1" presStyleIdx="2" presStyleCnt="4"/>
      <dgm:spPr/>
    </dgm:pt>
    <dgm:pt modelId="{7D9D4285-78B2-42A8-BE41-EF5111EC8B40}" type="pres">
      <dgm:prSet presAssocID="{4E90B469-DE79-4115-AD66-8F03763B36AD}" presName="spaceA" presStyleCnt="0"/>
      <dgm:spPr/>
    </dgm:pt>
    <dgm:pt modelId="{68DF73A7-641E-4F9B-B677-0A72B42602A8}" type="pres">
      <dgm:prSet presAssocID="{BF178E58-990F-4BED-9FB2-133F4E9FAA90}" presName="space" presStyleCnt="0"/>
      <dgm:spPr/>
    </dgm:pt>
    <dgm:pt modelId="{44C9B134-08A7-4146-9651-236AD329275C}" type="pres">
      <dgm:prSet presAssocID="{FC2717A3-614B-4D38-B788-3EEF8CE6412E}" presName="compositeB" presStyleCnt="0"/>
      <dgm:spPr/>
    </dgm:pt>
    <dgm:pt modelId="{DF17B72B-CE24-449C-A693-AF49E1FBBD8A}" type="pres">
      <dgm:prSet presAssocID="{FC2717A3-614B-4D38-B788-3EEF8CE6412E}" presName="textB" presStyleLbl="revTx" presStyleIdx="3" presStyleCnt="4">
        <dgm:presLayoutVars>
          <dgm:bulletEnabled val="1"/>
        </dgm:presLayoutVars>
      </dgm:prSet>
      <dgm:spPr/>
      <dgm:t>
        <a:bodyPr/>
        <a:lstStyle/>
        <a:p>
          <a:endParaRPr lang="en-US"/>
        </a:p>
      </dgm:t>
    </dgm:pt>
    <dgm:pt modelId="{537F00B5-CF97-47ED-871E-CB4550E59797}" type="pres">
      <dgm:prSet presAssocID="{FC2717A3-614B-4D38-B788-3EEF8CE6412E}" presName="circleB" presStyleLbl="node1" presStyleIdx="3" presStyleCnt="4"/>
      <dgm:spPr/>
    </dgm:pt>
    <dgm:pt modelId="{F88F86B2-C53D-4FDA-B2AF-36B00D6CF505}" type="pres">
      <dgm:prSet presAssocID="{FC2717A3-614B-4D38-B788-3EEF8CE6412E}" presName="spaceB" presStyleCnt="0"/>
      <dgm:spPr/>
    </dgm:pt>
  </dgm:ptLst>
  <dgm:cxnLst>
    <dgm:cxn modelId="{9E613D63-15FB-4861-82DC-42C4D8A9F36E}" type="presOf" srcId="{FC2717A3-614B-4D38-B788-3EEF8CE6412E}" destId="{DF17B72B-CE24-449C-A693-AF49E1FBBD8A}" srcOrd="0" destOrd="0" presId="urn:microsoft.com/office/officeart/2005/8/layout/hProcess11"/>
    <dgm:cxn modelId="{DF40F302-78BA-4AAC-B9DD-CBFEDC260D9A}" type="presOf" srcId="{0DBC5574-9D36-42E9-A786-BAB0A87D91AA}" destId="{C30D6B1F-ED86-4FB6-8379-916684FF5E4B}" srcOrd="0" destOrd="0" presId="urn:microsoft.com/office/officeart/2005/8/layout/hProcess11"/>
    <dgm:cxn modelId="{C8F6431C-EEF8-41E8-AEC1-284B52E9877A}" type="presOf" srcId="{02B06F2B-D3AA-4D96-8D23-486D731A6072}" destId="{69B4D7EC-EA07-4628-8043-A40A5CE9EB15}" srcOrd="0" destOrd="0" presId="urn:microsoft.com/office/officeart/2005/8/layout/hProcess11"/>
    <dgm:cxn modelId="{14DC6D70-40AF-4AFE-B8EC-4B0DD2822377}" srcId="{81E93D3D-95D4-48D5-A222-C6F42760DE7A}" destId="{0DBC5574-9D36-42E9-A786-BAB0A87D91AA}" srcOrd="0" destOrd="0" parTransId="{A47E771A-00DE-42FB-AAAA-6FBB407D0208}" sibTransId="{1BB419C2-49D7-4878-912F-9D250B63AA9F}"/>
    <dgm:cxn modelId="{8159B243-2C09-4D31-BE63-4ACC4D7F6A62}" type="presOf" srcId="{81E93D3D-95D4-48D5-A222-C6F42760DE7A}" destId="{DD6F116D-E59B-41F1-94FA-1200E6045600}" srcOrd="0" destOrd="0" presId="urn:microsoft.com/office/officeart/2005/8/layout/hProcess11"/>
    <dgm:cxn modelId="{A119E95D-E39C-4A9D-85D8-6B2063B7CCD6}" srcId="{81E93D3D-95D4-48D5-A222-C6F42760DE7A}" destId="{02B06F2B-D3AA-4D96-8D23-486D731A6072}" srcOrd="1" destOrd="0" parTransId="{E7653CA5-BB77-456C-978C-6A17DC81C999}" sibTransId="{849F9EC1-0F3D-4545-B5A5-550898A802EE}"/>
    <dgm:cxn modelId="{E52C148E-7E60-4683-800F-97F9B8495121}" srcId="{81E93D3D-95D4-48D5-A222-C6F42760DE7A}" destId="{4E90B469-DE79-4115-AD66-8F03763B36AD}" srcOrd="2" destOrd="0" parTransId="{DDC60B9B-CA8D-483A-B208-2404051942F4}" sibTransId="{BF178E58-990F-4BED-9FB2-133F4E9FAA90}"/>
    <dgm:cxn modelId="{F811B57C-0EAD-449A-B8D8-1A9A5E64E97F}" srcId="{81E93D3D-95D4-48D5-A222-C6F42760DE7A}" destId="{FC2717A3-614B-4D38-B788-3EEF8CE6412E}" srcOrd="3" destOrd="0" parTransId="{559F8A17-590B-474C-869C-265263B3B89E}" sibTransId="{4B39944F-F054-43BE-91CD-8B236664268E}"/>
    <dgm:cxn modelId="{36F72144-CABB-4A44-95E8-A2C0D54F71AE}" type="presOf" srcId="{4E90B469-DE79-4115-AD66-8F03763B36AD}" destId="{5A7EB4AA-8E8D-4FF1-BDEE-E351F7305769}" srcOrd="0" destOrd="0" presId="urn:microsoft.com/office/officeart/2005/8/layout/hProcess11"/>
    <dgm:cxn modelId="{FA5DBBA3-3B28-4D26-A664-940B928815A3}" type="presParOf" srcId="{DD6F116D-E59B-41F1-94FA-1200E6045600}" destId="{512ADBCC-89A9-4497-871E-EB48741DE2FC}" srcOrd="0" destOrd="0" presId="urn:microsoft.com/office/officeart/2005/8/layout/hProcess11"/>
    <dgm:cxn modelId="{130C45FD-BB6F-4C63-B2A7-B3F9397025F3}" type="presParOf" srcId="{DD6F116D-E59B-41F1-94FA-1200E6045600}" destId="{2F79B40F-8B32-428E-A525-698FCF9B7D8E}" srcOrd="1" destOrd="0" presId="urn:microsoft.com/office/officeart/2005/8/layout/hProcess11"/>
    <dgm:cxn modelId="{935ACC74-6377-4B1C-831D-E43239003E69}" type="presParOf" srcId="{2F79B40F-8B32-428E-A525-698FCF9B7D8E}" destId="{C39BBB3D-0ACD-4003-8FAE-D3BE5DE45FD1}" srcOrd="0" destOrd="0" presId="urn:microsoft.com/office/officeart/2005/8/layout/hProcess11"/>
    <dgm:cxn modelId="{D1D393EE-5F73-473C-BD0C-6B3AC740CDA2}" type="presParOf" srcId="{C39BBB3D-0ACD-4003-8FAE-D3BE5DE45FD1}" destId="{C30D6B1F-ED86-4FB6-8379-916684FF5E4B}" srcOrd="0" destOrd="0" presId="urn:microsoft.com/office/officeart/2005/8/layout/hProcess11"/>
    <dgm:cxn modelId="{C8DA83B1-D2AC-48B3-ACBE-4FBD5E4716A5}" type="presParOf" srcId="{C39BBB3D-0ACD-4003-8FAE-D3BE5DE45FD1}" destId="{E48FEB96-D6F7-4F57-AD7B-41B68AD89245}" srcOrd="1" destOrd="0" presId="urn:microsoft.com/office/officeart/2005/8/layout/hProcess11"/>
    <dgm:cxn modelId="{D8AE7B28-C3AE-4F2F-A134-5819A6DA337C}" type="presParOf" srcId="{C39BBB3D-0ACD-4003-8FAE-D3BE5DE45FD1}" destId="{A0BD0975-70D0-4284-B7C9-87A690EDD69D}" srcOrd="2" destOrd="0" presId="urn:microsoft.com/office/officeart/2005/8/layout/hProcess11"/>
    <dgm:cxn modelId="{076B34B1-2766-4888-9E7A-F2A7211A5D7A}" type="presParOf" srcId="{2F79B40F-8B32-428E-A525-698FCF9B7D8E}" destId="{D3E37966-1B60-412F-8A41-9C67F3675240}" srcOrd="1" destOrd="0" presId="urn:microsoft.com/office/officeart/2005/8/layout/hProcess11"/>
    <dgm:cxn modelId="{00754A0F-8907-4E76-A8E7-BB92422255AC}" type="presParOf" srcId="{2F79B40F-8B32-428E-A525-698FCF9B7D8E}" destId="{56CE95EF-6E7E-49A1-9D60-DA96E32388E1}" srcOrd="2" destOrd="0" presId="urn:microsoft.com/office/officeart/2005/8/layout/hProcess11"/>
    <dgm:cxn modelId="{9068B19A-C2A4-432D-899E-E9B0B3109360}" type="presParOf" srcId="{56CE95EF-6E7E-49A1-9D60-DA96E32388E1}" destId="{69B4D7EC-EA07-4628-8043-A40A5CE9EB15}" srcOrd="0" destOrd="0" presId="urn:microsoft.com/office/officeart/2005/8/layout/hProcess11"/>
    <dgm:cxn modelId="{E50081F8-8F90-4EFC-9A19-A3D0443AA645}" type="presParOf" srcId="{56CE95EF-6E7E-49A1-9D60-DA96E32388E1}" destId="{30E30831-B374-4571-B044-777A5EF99197}" srcOrd="1" destOrd="0" presId="urn:microsoft.com/office/officeart/2005/8/layout/hProcess11"/>
    <dgm:cxn modelId="{3913EA2C-E898-4B30-A51F-D2A1587A6C0F}" type="presParOf" srcId="{56CE95EF-6E7E-49A1-9D60-DA96E32388E1}" destId="{2806E749-7E38-4367-BFB4-05989710B78A}" srcOrd="2" destOrd="0" presId="urn:microsoft.com/office/officeart/2005/8/layout/hProcess11"/>
    <dgm:cxn modelId="{A4AE4A06-419B-4B0A-9434-5AE46C518815}" type="presParOf" srcId="{2F79B40F-8B32-428E-A525-698FCF9B7D8E}" destId="{B451B5DB-423B-418E-BEB4-76625B7C37D9}" srcOrd="3" destOrd="0" presId="urn:microsoft.com/office/officeart/2005/8/layout/hProcess11"/>
    <dgm:cxn modelId="{8DB82E07-565B-44F0-AF71-8E2AC7721457}" type="presParOf" srcId="{2F79B40F-8B32-428E-A525-698FCF9B7D8E}" destId="{8A6320A7-8068-45F4-8A78-73B5BAE251F4}" srcOrd="4" destOrd="0" presId="urn:microsoft.com/office/officeart/2005/8/layout/hProcess11"/>
    <dgm:cxn modelId="{1A20FA15-FE34-4F84-8807-7099AE3DC62A}" type="presParOf" srcId="{8A6320A7-8068-45F4-8A78-73B5BAE251F4}" destId="{5A7EB4AA-8E8D-4FF1-BDEE-E351F7305769}" srcOrd="0" destOrd="0" presId="urn:microsoft.com/office/officeart/2005/8/layout/hProcess11"/>
    <dgm:cxn modelId="{CB06BB57-46C4-43C5-B10A-5A44AC010F17}" type="presParOf" srcId="{8A6320A7-8068-45F4-8A78-73B5BAE251F4}" destId="{6755F70C-FE23-429A-86BF-719380E2C084}" srcOrd="1" destOrd="0" presId="urn:microsoft.com/office/officeart/2005/8/layout/hProcess11"/>
    <dgm:cxn modelId="{3F82E19D-7E1A-40B8-8030-6D7BEF354C1C}" type="presParOf" srcId="{8A6320A7-8068-45F4-8A78-73B5BAE251F4}" destId="{7D9D4285-78B2-42A8-BE41-EF5111EC8B40}" srcOrd="2" destOrd="0" presId="urn:microsoft.com/office/officeart/2005/8/layout/hProcess11"/>
    <dgm:cxn modelId="{67B7C42E-035B-4AA3-92E8-30A84305F593}" type="presParOf" srcId="{2F79B40F-8B32-428E-A525-698FCF9B7D8E}" destId="{68DF73A7-641E-4F9B-B677-0A72B42602A8}" srcOrd="5" destOrd="0" presId="urn:microsoft.com/office/officeart/2005/8/layout/hProcess11"/>
    <dgm:cxn modelId="{2E75389B-DD07-4893-A050-582D5765C077}" type="presParOf" srcId="{2F79B40F-8B32-428E-A525-698FCF9B7D8E}" destId="{44C9B134-08A7-4146-9651-236AD329275C}" srcOrd="6" destOrd="0" presId="urn:microsoft.com/office/officeart/2005/8/layout/hProcess11"/>
    <dgm:cxn modelId="{23664B33-E6D0-4FA8-8A38-7FB34E978088}" type="presParOf" srcId="{44C9B134-08A7-4146-9651-236AD329275C}" destId="{DF17B72B-CE24-449C-A693-AF49E1FBBD8A}" srcOrd="0" destOrd="0" presId="urn:microsoft.com/office/officeart/2005/8/layout/hProcess11"/>
    <dgm:cxn modelId="{22597AA4-5A8C-47DE-8801-A070B35A0C1A}" type="presParOf" srcId="{44C9B134-08A7-4146-9651-236AD329275C}" destId="{537F00B5-CF97-47ED-871E-CB4550E59797}" srcOrd="1" destOrd="0" presId="urn:microsoft.com/office/officeart/2005/8/layout/hProcess11"/>
    <dgm:cxn modelId="{257E34C6-3B00-42E2-BF5D-0D58E0F0821C}" type="presParOf" srcId="{44C9B134-08A7-4146-9651-236AD329275C}" destId="{F88F86B2-C53D-4FDA-B2AF-36B00D6CF50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EF089C-F12F-4ACB-B52D-01613D901A5A}"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93FFDD3C-2ECC-4B39-8D56-9BD2A1BAFCEA}">
      <dgm:prSet phldrT="[Text]"/>
      <dgm:spPr/>
      <dgm:t>
        <a:bodyPr/>
        <a:lstStyle/>
        <a:p>
          <a:r>
            <a:rPr lang="en-US" dirty="0" smtClean="0"/>
            <a:t>CFO Act of 1990</a:t>
          </a:r>
          <a:endParaRPr lang="en-US" dirty="0"/>
        </a:p>
      </dgm:t>
    </dgm:pt>
    <dgm:pt modelId="{B65E6452-D3D3-4FBA-B1CA-D45F2069B2B1}" type="parTrans" cxnId="{ACAD9963-0904-4EB9-B20C-426640E865FB}">
      <dgm:prSet/>
      <dgm:spPr/>
      <dgm:t>
        <a:bodyPr/>
        <a:lstStyle/>
        <a:p>
          <a:endParaRPr lang="en-US"/>
        </a:p>
      </dgm:t>
    </dgm:pt>
    <dgm:pt modelId="{9E99B491-05E9-4804-BAA6-E574E2904E4D}" type="sibTrans" cxnId="{ACAD9963-0904-4EB9-B20C-426640E865FB}">
      <dgm:prSet/>
      <dgm:spPr/>
      <dgm:t>
        <a:bodyPr/>
        <a:lstStyle/>
        <a:p>
          <a:endParaRPr lang="en-US"/>
        </a:p>
      </dgm:t>
    </dgm:pt>
    <dgm:pt modelId="{5EDA7371-3C3D-4F8D-9901-753787C599DD}">
      <dgm:prSet phldrT="[Text]"/>
      <dgm:spPr/>
      <dgm:t>
        <a:bodyPr/>
        <a:lstStyle/>
        <a:p>
          <a:r>
            <a:rPr lang="en-US" dirty="0" smtClean="0"/>
            <a:t>Government Performance Act and Results Act (GPRA) of 1993</a:t>
          </a:r>
          <a:endParaRPr lang="en-US" dirty="0"/>
        </a:p>
      </dgm:t>
    </dgm:pt>
    <dgm:pt modelId="{61B754A7-2278-47A1-8948-779994216335}" type="parTrans" cxnId="{C466EC38-5933-4E63-A3A3-E687E04467A2}">
      <dgm:prSet/>
      <dgm:spPr/>
      <dgm:t>
        <a:bodyPr/>
        <a:lstStyle/>
        <a:p>
          <a:endParaRPr lang="en-US"/>
        </a:p>
      </dgm:t>
    </dgm:pt>
    <dgm:pt modelId="{7FF88795-BB52-4D88-B8E0-DB8E84B16A72}" type="sibTrans" cxnId="{C466EC38-5933-4E63-A3A3-E687E04467A2}">
      <dgm:prSet/>
      <dgm:spPr/>
      <dgm:t>
        <a:bodyPr/>
        <a:lstStyle/>
        <a:p>
          <a:endParaRPr lang="en-US"/>
        </a:p>
      </dgm:t>
    </dgm:pt>
    <dgm:pt modelId="{D68A882D-E807-43F2-8B12-6EE3CD5A8A13}">
      <dgm:prSet phldrT="[Text]"/>
      <dgm:spPr/>
      <dgm:t>
        <a:bodyPr/>
        <a:lstStyle/>
        <a:p>
          <a:r>
            <a:rPr lang="en-US" dirty="0" smtClean="0"/>
            <a:t>Federal Financial Management </a:t>
          </a:r>
          <a:endParaRPr lang="en-US" dirty="0"/>
        </a:p>
      </dgm:t>
    </dgm:pt>
    <dgm:pt modelId="{A71B93A3-6E1A-4A10-ABC7-8E8FB0109328}" type="parTrans" cxnId="{59532DEA-7726-4329-96B1-1D214C85BD98}">
      <dgm:prSet/>
      <dgm:spPr/>
      <dgm:t>
        <a:bodyPr/>
        <a:lstStyle/>
        <a:p>
          <a:endParaRPr lang="en-US"/>
        </a:p>
      </dgm:t>
    </dgm:pt>
    <dgm:pt modelId="{E7DBF73A-E448-403C-B861-51331FCD8151}" type="sibTrans" cxnId="{59532DEA-7726-4329-96B1-1D214C85BD98}">
      <dgm:prSet/>
      <dgm:spPr/>
      <dgm:t>
        <a:bodyPr/>
        <a:lstStyle/>
        <a:p>
          <a:endParaRPr lang="en-US"/>
        </a:p>
      </dgm:t>
    </dgm:pt>
    <dgm:pt modelId="{AE8A2342-70C3-4EB7-9D8C-DF1BEB3033D1}">
      <dgm:prSet phldrT="[Text]"/>
      <dgm:spPr/>
      <dgm:t>
        <a:bodyPr/>
        <a:lstStyle/>
        <a:p>
          <a:r>
            <a:rPr lang="en-US" dirty="0" smtClean="0"/>
            <a:t>Improper Payments Information Act (IPIA) of 2002</a:t>
          </a:r>
          <a:endParaRPr lang="en-US" dirty="0"/>
        </a:p>
      </dgm:t>
    </dgm:pt>
    <dgm:pt modelId="{48966610-DB11-4C4D-B242-6CF4ED1176F9}" type="parTrans" cxnId="{BA5BE59B-CADB-4D7C-9C17-E6AE3363E8CB}">
      <dgm:prSet/>
      <dgm:spPr/>
      <dgm:t>
        <a:bodyPr/>
        <a:lstStyle/>
        <a:p>
          <a:endParaRPr lang="en-US"/>
        </a:p>
      </dgm:t>
    </dgm:pt>
    <dgm:pt modelId="{710F47CD-D385-4FB7-8185-EAB6FC19EC89}" type="sibTrans" cxnId="{BA5BE59B-CADB-4D7C-9C17-E6AE3363E8CB}">
      <dgm:prSet/>
      <dgm:spPr/>
      <dgm:t>
        <a:bodyPr/>
        <a:lstStyle/>
        <a:p>
          <a:endParaRPr lang="en-US"/>
        </a:p>
      </dgm:t>
    </dgm:pt>
    <dgm:pt modelId="{A1F440A7-9388-4034-8FBA-9DF2D75287E8}">
      <dgm:prSet phldrT="[Text]"/>
      <dgm:spPr/>
      <dgm:t>
        <a:bodyPr/>
        <a:lstStyle/>
        <a:p>
          <a:r>
            <a:rPr lang="en-US" dirty="0" smtClean="0"/>
            <a:t>Government Management Reform Act (GMRA) of 1994</a:t>
          </a:r>
          <a:endParaRPr lang="en-US" dirty="0"/>
        </a:p>
      </dgm:t>
    </dgm:pt>
    <dgm:pt modelId="{1C810E49-C584-4204-BC63-2E1361D11B17}" type="parTrans" cxnId="{521DDD35-B523-4434-9411-8CD09FC8693A}">
      <dgm:prSet/>
      <dgm:spPr/>
      <dgm:t>
        <a:bodyPr/>
        <a:lstStyle/>
        <a:p>
          <a:endParaRPr lang="en-US"/>
        </a:p>
      </dgm:t>
    </dgm:pt>
    <dgm:pt modelId="{23B9C68B-582B-46C9-9D82-2C1E4A58C62A}" type="sibTrans" cxnId="{521DDD35-B523-4434-9411-8CD09FC8693A}">
      <dgm:prSet/>
      <dgm:spPr/>
      <dgm:t>
        <a:bodyPr/>
        <a:lstStyle/>
        <a:p>
          <a:endParaRPr lang="en-US"/>
        </a:p>
      </dgm:t>
    </dgm:pt>
    <dgm:pt modelId="{E14360F3-7BDB-4DCC-A626-CB252176B45B}">
      <dgm:prSet phldrT="[Text]"/>
      <dgm:spPr/>
      <dgm:t>
        <a:bodyPr/>
        <a:lstStyle/>
        <a:p>
          <a:r>
            <a:rPr lang="en-US" dirty="0" smtClean="0"/>
            <a:t>Federal Financial Management Improvement Act (FFMIA) of 1996</a:t>
          </a:r>
          <a:endParaRPr lang="en-US" dirty="0"/>
        </a:p>
      </dgm:t>
    </dgm:pt>
    <dgm:pt modelId="{DED5F2D2-C1DC-4FA4-A924-663D5B0C7422}" type="parTrans" cxnId="{C1ED3960-1DA9-43EC-B48B-47EA4B47662B}">
      <dgm:prSet/>
      <dgm:spPr/>
      <dgm:t>
        <a:bodyPr/>
        <a:lstStyle/>
        <a:p>
          <a:endParaRPr lang="en-US"/>
        </a:p>
      </dgm:t>
    </dgm:pt>
    <dgm:pt modelId="{7615238A-149B-4669-8A76-F0C76F3E2B17}" type="sibTrans" cxnId="{C1ED3960-1DA9-43EC-B48B-47EA4B47662B}">
      <dgm:prSet/>
      <dgm:spPr/>
      <dgm:t>
        <a:bodyPr/>
        <a:lstStyle/>
        <a:p>
          <a:endParaRPr lang="en-US"/>
        </a:p>
      </dgm:t>
    </dgm:pt>
    <dgm:pt modelId="{05BAEF88-BFE9-4EBB-B53B-941CA4F4C43B}">
      <dgm:prSet phldrT="[Text]"/>
      <dgm:spPr/>
      <dgm:t>
        <a:bodyPr/>
        <a:lstStyle/>
        <a:p>
          <a:r>
            <a:rPr lang="en-US" dirty="0" smtClean="0"/>
            <a:t>Accountability of Tax Dollars Act (ATDA) of 2002</a:t>
          </a:r>
          <a:endParaRPr lang="en-US" dirty="0"/>
        </a:p>
      </dgm:t>
    </dgm:pt>
    <dgm:pt modelId="{19BEDE41-F3A6-47D9-968A-6895746052BE}" type="parTrans" cxnId="{7FA79C80-9ED4-44BB-9AED-483D417AE875}">
      <dgm:prSet/>
      <dgm:spPr/>
      <dgm:t>
        <a:bodyPr/>
        <a:lstStyle/>
        <a:p>
          <a:endParaRPr lang="en-US"/>
        </a:p>
      </dgm:t>
    </dgm:pt>
    <dgm:pt modelId="{AA8C17A1-6983-4ADD-9476-0AE8C73D4307}" type="sibTrans" cxnId="{7FA79C80-9ED4-44BB-9AED-483D417AE875}">
      <dgm:prSet/>
      <dgm:spPr/>
      <dgm:t>
        <a:bodyPr/>
        <a:lstStyle/>
        <a:p>
          <a:endParaRPr lang="en-US"/>
        </a:p>
      </dgm:t>
    </dgm:pt>
    <dgm:pt modelId="{868803B0-7226-4F9C-849B-ABD2604AC4C1}">
      <dgm:prSet phldrT="[Text]"/>
      <dgm:spPr/>
      <dgm:t>
        <a:bodyPr/>
        <a:lstStyle/>
        <a:p>
          <a:r>
            <a:rPr lang="en-US" dirty="0" smtClean="0"/>
            <a:t>Improper Payments Elimination and Recovery Act (IPERA) of 2010</a:t>
          </a:r>
          <a:endParaRPr lang="en-US" dirty="0"/>
        </a:p>
      </dgm:t>
    </dgm:pt>
    <dgm:pt modelId="{1EA9FC17-D977-4CB5-B3B0-B79F84CEEC9F}" type="parTrans" cxnId="{B54F9EA9-35C4-4EE0-8270-8132E9ECCCB5}">
      <dgm:prSet/>
      <dgm:spPr/>
      <dgm:t>
        <a:bodyPr/>
        <a:lstStyle/>
        <a:p>
          <a:endParaRPr lang="en-US"/>
        </a:p>
      </dgm:t>
    </dgm:pt>
    <dgm:pt modelId="{AE23FF3F-13C7-42B0-89B6-D02A3965003A}" type="sibTrans" cxnId="{B54F9EA9-35C4-4EE0-8270-8132E9ECCCB5}">
      <dgm:prSet/>
      <dgm:spPr/>
      <dgm:t>
        <a:bodyPr/>
        <a:lstStyle/>
        <a:p>
          <a:endParaRPr lang="en-US"/>
        </a:p>
      </dgm:t>
    </dgm:pt>
    <dgm:pt modelId="{C66E03D9-872B-403F-ADE1-9C7C76C2A8AA}">
      <dgm:prSet phldrT="[Text]"/>
      <dgm:spPr/>
      <dgm:t>
        <a:bodyPr/>
        <a:lstStyle/>
        <a:p>
          <a:r>
            <a:rPr lang="en-US" dirty="0" smtClean="0"/>
            <a:t>Digital Accountability and Transparency Act (DATA) of 2014</a:t>
          </a:r>
          <a:endParaRPr lang="en-US" dirty="0"/>
        </a:p>
      </dgm:t>
    </dgm:pt>
    <dgm:pt modelId="{942C68A4-423E-4360-B689-7166085B6E1B}" type="parTrans" cxnId="{1BBA892D-24F6-4D90-BD70-AEBD016BEBB7}">
      <dgm:prSet/>
      <dgm:spPr/>
      <dgm:t>
        <a:bodyPr/>
        <a:lstStyle/>
        <a:p>
          <a:endParaRPr lang="en-US"/>
        </a:p>
      </dgm:t>
    </dgm:pt>
    <dgm:pt modelId="{3BC19BB2-727A-4B55-AAB4-9DA68DBA1A05}" type="sibTrans" cxnId="{1BBA892D-24F6-4D90-BD70-AEBD016BEBB7}">
      <dgm:prSet/>
      <dgm:spPr/>
      <dgm:t>
        <a:bodyPr/>
        <a:lstStyle/>
        <a:p>
          <a:endParaRPr lang="en-US"/>
        </a:p>
      </dgm:t>
    </dgm:pt>
    <dgm:pt modelId="{349C3CA8-6272-406C-9ECD-0BA5B9189123}" type="pres">
      <dgm:prSet presAssocID="{5FEF089C-F12F-4ACB-B52D-01613D901A5A}" presName="outerComposite" presStyleCnt="0">
        <dgm:presLayoutVars>
          <dgm:chMax val="2"/>
          <dgm:animLvl val="lvl"/>
          <dgm:resizeHandles val="exact"/>
        </dgm:presLayoutVars>
      </dgm:prSet>
      <dgm:spPr/>
      <dgm:t>
        <a:bodyPr/>
        <a:lstStyle/>
        <a:p>
          <a:endParaRPr lang="en-US"/>
        </a:p>
      </dgm:t>
    </dgm:pt>
    <dgm:pt modelId="{C5580C84-E48B-44D6-A613-89C625D38796}" type="pres">
      <dgm:prSet presAssocID="{5FEF089C-F12F-4ACB-B52D-01613D901A5A}" presName="dummyMaxCanvas" presStyleCnt="0"/>
      <dgm:spPr/>
    </dgm:pt>
    <dgm:pt modelId="{BC099BDB-1DA7-44BF-816B-B1729FF6C96E}" type="pres">
      <dgm:prSet presAssocID="{5FEF089C-F12F-4ACB-B52D-01613D901A5A}" presName="parentComposite" presStyleCnt="0"/>
      <dgm:spPr/>
    </dgm:pt>
    <dgm:pt modelId="{E93298AD-0859-4970-BC60-FD505EA0E67B}" type="pres">
      <dgm:prSet presAssocID="{5FEF089C-F12F-4ACB-B52D-01613D901A5A}" presName="parent1" presStyleLbl="alignAccFollowNode1" presStyleIdx="0" presStyleCnt="4">
        <dgm:presLayoutVars>
          <dgm:chMax val="4"/>
        </dgm:presLayoutVars>
      </dgm:prSet>
      <dgm:spPr/>
      <dgm:t>
        <a:bodyPr/>
        <a:lstStyle/>
        <a:p>
          <a:endParaRPr lang="en-US"/>
        </a:p>
      </dgm:t>
    </dgm:pt>
    <dgm:pt modelId="{2CAEC48F-8141-4734-8D94-8FB6EB5CEE76}" type="pres">
      <dgm:prSet presAssocID="{5FEF089C-F12F-4ACB-B52D-01613D901A5A}" presName="parent2" presStyleLbl="alignAccFollowNode1" presStyleIdx="1" presStyleCnt="4">
        <dgm:presLayoutVars>
          <dgm:chMax val="4"/>
        </dgm:presLayoutVars>
      </dgm:prSet>
      <dgm:spPr/>
      <dgm:t>
        <a:bodyPr/>
        <a:lstStyle/>
        <a:p>
          <a:endParaRPr lang="en-US"/>
        </a:p>
      </dgm:t>
    </dgm:pt>
    <dgm:pt modelId="{58BAE2CF-6F65-4DB6-AC19-53CF83BC689D}" type="pres">
      <dgm:prSet presAssocID="{5FEF089C-F12F-4ACB-B52D-01613D901A5A}" presName="childrenComposite" presStyleCnt="0"/>
      <dgm:spPr/>
    </dgm:pt>
    <dgm:pt modelId="{93F87E3B-ED3E-439D-B9F4-161C06A1E3A8}" type="pres">
      <dgm:prSet presAssocID="{5FEF089C-F12F-4ACB-B52D-01613D901A5A}" presName="dummyMaxCanvas_ChildArea" presStyleCnt="0"/>
      <dgm:spPr/>
    </dgm:pt>
    <dgm:pt modelId="{0A582C0F-DBBF-4906-871F-ABF99DAE1D8E}" type="pres">
      <dgm:prSet presAssocID="{5FEF089C-F12F-4ACB-B52D-01613D901A5A}" presName="fulcrum" presStyleLbl="alignAccFollowNode1" presStyleIdx="2" presStyleCnt="4"/>
      <dgm:spPr/>
    </dgm:pt>
    <dgm:pt modelId="{C34D7649-9EE7-4589-8CD6-30DD6B6A51C9}" type="pres">
      <dgm:prSet presAssocID="{5FEF089C-F12F-4ACB-B52D-01613D901A5A}" presName="balance_34" presStyleLbl="alignAccFollowNode1" presStyleIdx="3" presStyleCnt="4">
        <dgm:presLayoutVars>
          <dgm:bulletEnabled val="1"/>
        </dgm:presLayoutVars>
      </dgm:prSet>
      <dgm:spPr/>
    </dgm:pt>
    <dgm:pt modelId="{4BBCB5C0-BE6B-4D14-B9EB-DF8C23EE2693}" type="pres">
      <dgm:prSet presAssocID="{5FEF089C-F12F-4ACB-B52D-01613D901A5A}" presName="right_34_1" presStyleLbl="node1" presStyleIdx="0" presStyleCnt="7">
        <dgm:presLayoutVars>
          <dgm:bulletEnabled val="1"/>
        </dgm:presLayoutVars>
      </dgm:prSet>
      <dgm:spPr/>
      <dgm:t>
        <a:bodyPr/>
        <a:lstStyle/>
        <a:p>
          <a:endParaRPr lang="en-US"/>
        </a:p>
      </dgm:t>
    </dgm:pt>
    <dgm:pt modelId="{5284063C-098B-442D-B9EE-C7C01E5D8914}" type="pres">
      <dgm:prSet presAssocID="{5FEF089C-F12F-4ACB-B52D-01613D901A5A}" presName="right_34_2" presStyleLbl="node1" presStyleIdx="1" presStyleCnt="7">
        <dgm:presLayoutVars>
          <dgm:bulletEnabled val="1"/>
        </dgm:presLayoutVars>
      </dgm:prSet>
      <dgm:spPr/>
      <dgm:t>
        <a:bodyPr/>
        <a:lstStyle/>
        <a:p>
          <a:endParaRPr lang="en-US"/>
        </a:p>
      </dgm:t>
    </dgm:pt>
    <dgm:pt modelId="{69828177-E4DD-406A-B26E-9537404E5F83}" type="pres">
      <dgm:prSet presAssocID="{5FEF089C-F12F-4ACB-B52D-01613D901A5A}" presName="right_34_3" presStyleLbl="node1" presStyleIdx="2" presStyleCnt="7">
        <dgm:presLayoutVars>
          <dgm:bulletEnabled val="1"/>
        </dgm:presLayoutVars>
      </dgm:prSet>
      <dgm:spPr/>
      <dgm:t>
        <a:bodyPr/>
        <a:lstStyle/>
        <a:p>
          <a:endParaRPr lang="en-US"/>
        </a:p>
      </dgm:t>
    </dgm:pt>
    <dgm:pt modelId="{20B1F33A-8E3A-4367-897A-CB324AA0A22F}" type="pres">
      <dgm:prSet presAssocID="{5FEF089C-F12F-4ACB-B52D-01613D901A5A}" presName="right_34_4" presStyleLbl="node1" presStyleIdx="3" presStyleCnt="7">
        <dgm:presLayoutVars>
          <dgm:bulletEnabled val="1"/>
        </dgm:presLayoutVars>
      </dgm:prSet>
      <dgm:spPr/>
      <dgm:t>
        <a:bodyPr/>
        <a:lstStyle/>
        <a:p>
          <a:endParaRPr lang="en-US"/>
        </a:p>
      </dgm:t>
    </dgm:pt>
    <dgm:pt modelId="{39056A06-60B6-42D6-B9AA-3D67EADE19C1}" type="pres">
      <dgm:prSet presAssocID="{5FEF089C-F12F-4ACB-B52D-01613D901A5A}" presName="left_34_1" presStyleLbl="node1" presStyleIdx="4" presStyleCnt="7">
        <dgm:presLayoutVars>
          <dgm:bulletEnabled val="1"/>
        </dgm:presLayoutVars>
      </dgm:prSet>
      <dgm:spPr/>
      <dgm:t>
        <a:bodyPr/>
        <a:lstStyle/>
        <a:p>
          <a:endParaRPr lang="en-US"/>
        </a:p>
      </dgm:t>
    </dgm:pt>
    <dgm:pt modelId="{3573113B-2138-4244-A7B8-8FF86DA44EEA}" type="pres">
      <dgm:prSet presAssocID="{5FEF089C-F12F-4ACB-B52D-01613D901A5A}" presName="left_34_2" presStyleLbl="node1" presStyleIdx="5" presStyleCnt="7">
        <dgm:presLayoutVars>
          <dgm:bulletEnabled val="1"/>
        </dgm:presLayoutVars>
      </dgm:prSet>
      <dgm:spPr/>
      <dgm:t>
        <a:bodyPr/>
        <a:lstStyle/>
        <a:p>
          <a:endParaRPr lang="en-US"/>
        </a:p>
      </dgm:t>
    </dgm:pt>
    <dgm:pt modelId="{EEF2A67D-CE0C-466D-B23D-B4328D74B38D}" type="pres">
      <dgm:prSet presAssocID="{5FEF089C-F12F-4ACB-B52D-01613D901A5A}" presName="left_34_3" presStyleLbl="node1" presStyleIdx="6" presStyleCnt="7">
        <dgm:presLayoutVars>
          <dgm:bulletEnabled val="1"/>
        </dgm:presLayoutVars>
      </dgm:prSet>
      <dgm:spPr/>
      <dgm:t>
        <a:bodyPr/>
        <a:lstStyle/>
        <a:p>
          <a:endParaRPr lang="en-US"/>
        </a:p>
      </dgm:t>
    </dgm:pt>
  </dgm:ptLst>
  <dgm:cxnLst>
    <dgm:cxn modelId="{19E40BD5-F09F-4C76-9293-8477CF6FD6C7}" type="presOf" srcId="{E14360F3-7BDB-4DCC-A626-CB252176B45B}" destId="{EEF2A67D-CE0C-466D-B23D-B4328D74B38D}" srcOrd="0" destOrd="0" presId="urn:microsoft.com/office/officeart/2005/8/layout/balance1"/>
    <dgm:cxn modelId="{EF980D54-EA7D-48CC-AC84-28221EE05560}" type="presOf" srcId="{868803B0-7226-4F9C-849B-ABD2604AC4C1}" destId="{69828177-E4DD-406A-B26E-9537404E5F83}" srcOrd="0" destOrd="0" presId="urn:microsoft.com/office/officeart/2005/8/layout/balance1"/>
    <dgm:cxn modelId="{21935A78-2F19-476D-A8C6-A48C5CB64307}" type="presOf" srcId="{05BAEF88-BFE9-4EBB-B53B-941CA4F4C43B}" destId="{5284063C-098B-442D-B9EE-C7C01E5D8914}" srcOrd="0" destOrd="0" presId="urn:microsoft.com/office/officeart/2005/8/layout/balance1"/>
    <dgm:cxn modelId="{A033EFB9-DC2C-4C71-AE9C-1C5209E09BC9}" type="presOf" srcId="{A1F440A7-9388-4034-8FBA-9DF2D75287E8}" destId="{3573113B-2138-4244-A7B8-8FF86DA44EEA}" srcOrd="0" destOrd="0" presId="urn:microsoft.com/office/officeart/2005/8/layout/balance1"/>
    <dgm:cxn modelId="{67AB88CD-8E65-47C1-BB3A-977A4C7EBD6D}" type="presOf" srcId="{C66E03D9-872B-403F-ADE1-9C7C76C2A8AA}" destId="{20B1F33A-8E3A-4367-897A-CB324AA0A22F}" srcOrd="0" destOrd="0" presId="urn:microsoft.com/office/officeart/2005/8/layout/balance1"/>
    <dgm:cxn modelId="{B54F9EA9-35C4-4EE0-8270-8132E9ECCCB5}" srcId="{D68A882D-E807-43F2-8B12-6EE3CD5A8A13}" destId="{868803B0-7226-4F9C-849B-ABD2604AC4C1}" srcOrd="2" destOrd="0" parTransId="{1EA9FC17-D977-4CB5-B3B0-B79F84CEEC9F}" sibTransId="{AE23FF3F-13C7-42B0-89B6-D02A3965003A}"/>
    <dgm:cxn modelId="{81D6B9D5-44EA-46B9-8FD4-22A3583F9EEE}" type="presOf" srcId="{5FEF089C-F12F-4ACB-B52D-01613D901A5A}" destId="{349C3CA8-6272-406C-9ECD-0BA5B9189123}" srcOrd="0" destOrd="0" presId="urn:microsoft.com/office/officeart/2005/8/layout/balance1"/>
    <dgm:cxn modelId="{ACAD9963-0904-4EB9-B20C-426640E865FB}" srcId="{5FEF089C-F12F-4ACB-B52D-01613D901A5A}" destId="{93FFDD3C-2ECC-4B39-8D56-9BD2A1BAFCEA}" srcOrd="0" destOrd="0" parTransId="{B65E6452-D3D3-4FBA-B1CA-D45F2069B2B1}" sibTransId="{9E99B491-05E9-4804-BAA6-E574E2904E4D}"/>
    <dgm:cxn modelId="{C466EC38-5933-4E63-A3A3-E687E04467A2}" srcId="{93FFDD3C-2ECC-4B39-8D56-9BD2A1BAFCEA}" destId="{5EDA7371-3C3D-4F8D-9901-753787C599DD}" srcOrd="0" destOrd="0" parTransId="{61B754A7-2278-47A1-8948-779994216335}" sibTransId="{7FF88795-BB52-4D88-B8E0-DB8E84B16A72}"/>
    <dgm:cxn modelId="{521DDD35-B523-4434-9411-8CD09FC8693A}" srcId="{93FFDD3C-2ECC-4B39-8D56-9BD2A1BAFCEA}" destId="{A1F440A7-9388-4034-8FBA-9DF2D75287E8}" srcOrd="1" destOrd="0" parTransId="{1C810E49-C584-4204-BC63-2E1361D11B17}" sibTransId="{23B9C68B-582B-46C9-9D82-2C1E4A58C62A}"/>
    <dgm:cxn modelId="{75B5B6A4-BFBE-4B5C-9676-3630BBCEB4D0}" type="presOf" srcId="{93FFDD3C-2ECC-4B39-8D56-9BD2A1BAFCEA}" destId="{E93298AD-0859-4970-BC60-FD505EA0E67B}" srcOrd="0" destOrd="0" presId="urn:microsoft.com/office/officeart/2005/8/layout/balance1"/>
    <dgm:cxn modelId="{C27E4704-1777-4F63-A4B4-169BCB2884AF}" type="presOf" srcId="{AE8A2342-70C3-4EB7-9D8C-DF1BEB3033D1}" destId="{4BBCB5C0-BE6B-4D14-B9EB-DF8C23EE2693}" srcOrd="0" destOrd="0" presId="urn:microsoft.com/office/officeart/2005/8/layout/balance1"/>
    <dgm:cxn modelId="{8AFD7B8F-FD10-4AEA-9BDD-BD5494D03663}" type="presOf" srcId="{5EDA7371-3C3D-4F8D-9901-753787C599DD}" destId="{39056A06-60B6-42D6-B9AA-3D67EADE19C1}" srcOrd="0" destOrd="0" presId="urn:microsoft.com/office/officeart/2005/8/layout/balance1"/>
    <dgm:cxn modelId="{59532DEA-7726-4329-96B1-1D214C85BD98}" srcId="{5FEF089C-F12F-4ACB-B52D-01613D901A5A}" destId="{D68A882D-E807-43F2-8B12-6EE3CD5A8A13}" srcOrd="1" destOrd="0" parTransId="{A71B93A3-6E1A-4A10-ABC7-8E8FB0109328}" sibTransId="{E7DBF73A-E448-403C-B861-51331FCD8151}"/>
    <dgm:cxn modelId="{7FA79C80-9ED4-44BB-9AED-483D417AE875}" srcId="{D68A882D-E807-43F2-8B12-6EE3CD5A8A13}" destId="{05BAEF88-BFE9-4EBB-B53B-941CA4F4C43B}" srcOrd="1" destOrd="0" parTransId="{19BEDE41-F3A6-47D9-968A-6895746052BE}" sibTransId="{AA8C17A1-6983-4ADD-9476-0AE8C73D4307}"/>
    <dgm:cxn modelId="{A1054566-4636-4B72-A176-1736C9DE8A46}" type="presOf" srcId="{D68A882D-E807-43F2-8B12-6EE3CD5A8A13}" destId="{2CAEC48F-8141-4734-8D94-8FB6EB5CEE76}" srcOrd="0" destOrd="0" presId="urn:microsoft.com/office/officeart/2005/8/layout/balance1"/>
    <dgm:cxn modelId="{C1ED3960-1DA9-43EC-B48B-47EA4B47662B}" srcId="{93FFDD3C-2ECC-4B39-8D56-9BD2A1BAFCEA}" destId="{E14360F3-7BDB-4DCC-A626-CB252176B45B}" srcOrd="2" destOrd="0" parTransId="{DED5F2D2-C1DC-4FA4-A924-663D5B0C7422}" sibTransId="{7615238A-149B-4669-8A76-F0C76F3E2B17}"/>
    <dgm:cxn modelId="{BA5BE59B-CADB-4D7C-9C17-E6AE3363E8CB}" srcId="{D68A882D-E807-43F2-8B12-6EE3CD5A8A13}" destId="{AE8A2342-70C3-4EB7-9D8C-DF1BEB3033D1}" srcOrd="0" destOrd="0" parTransId="{48966610-DB11-4C4D-B242-6CF4ED1176F9}" sibTransId="{710F47CD-D385-4FB7-8185-EAB6FC19EC89}"/>
    <dgm:cxn modelId="{1BBA892D-24F6-4D90-BD70-AEBD016BEBB7}" srcId="{D68A882D-E807-43F2-8B12-6EE3CD5A8A13}" destId="{C66E03D9-872B-403F-ADE1-9C7C76C2A8AA}" srcOrd="3" destOrd="0" parTransId="{942C68A4-423E-4360-B689-7166085B6E1B}" sibTransId="{3BC19BB2-727A-4B55-AAB4-9DA68DBA1A05}"/>
    <dgm:cxn modelId="{11C03BDA-03D5-46E4-8335-F2D5A9E4E5E7}" type="presParOf" srcId="{349C3CA8-6272-406C-9ECD-0BA5B9189123}" destId="{C5580C84-E48B-44D6-A613-89C625D38796}" srcOrd="0" destOrd="0" presId="urn:microsoft.com/office/officeart/2005/8/layout/balance1"/>
    <dgm:cxn modelId="{D0998F87-D7FF-471F-B29B-99A64557DCD4}" type="presParOf" srcId="{349C3CA8-6272-406C-9ECD-0BA5B9189123}" destId="{BC099BDB-1DA7-44BF-816B-B1729FF6C96E}" srcOrd="1" destOrd="0" presId="urn:microsoft.com/office/officeart/2005/8/layout/balance1"/>
    <dgm:cxn modelId="{6815FF12-2C82-46BF-A326-5C6DCE734190}" type="presParOf" srcId="{BC099BDB-1DA7-44BF-816B-B1729FF6C96E}" destId="{E93298AD-0859-4970-BC60-FD505EA0E67B}" srcOrd="0" destOrd="0" presId="urn:microsoft.com/office/officeart/2005/8/layout/balance1"/>
    <dgm:cxn modelId="{984AFA54-1802-414C-8F8F-9D7B4254F6BA}" type="presParOf" srcId="{BC099BDB-1DA7-44BF-816B-B1729FF6C96E}" destId="{2CAEC48F-8141-4734-8D94-8FB6EB5CEE76}" srcOrd="1" destOrd="0" presId="urn:microsoft.com/office/officeart/2005/8/layout/balance1"/>
    <dgm:cxn modelId="{1C046A44-492F-4908-8D8E-BF1A499D510A}" type="presParOf" srcId="{349C3CA8-6272-406C-9ECD-0BA5B9189123}" destId="{58BAE2CF-6F65-4DB6-AC19-53CF83BC689D}" srcOrd="2" destOrd="0" presId="urn:microsoft.com/office/officeart/2005/8/layout/balance1"/>
    <dgm:cxn modelId="{5D4FBE2A-516B-45AC-BCCA-3D4C563069C3}" type="presParOf" srcId="{58BAE2CF-6F65-4DB6-AC19-53CF83BC689D}" destId="{93F87E3B-ED3E-439D-B9F4-161C06A1E3A8}" srcOrd="0" destOrd="0" presId="urn:microsoft.com/office/officeart/2005/8/layout/balance1"/>
    <dgm:cxn modelId="{16E0081D-2F84-4531-A069-41C5A3C38BBA}" type="presParOf" srcId="{58BAE2CF-6F65-4DB6-AC19-53CF83BC689D}" destId="{0A582C0F-DBBF-4906-871F-ABF99DAE1D8E}" srcOrd="1" destOrd="0" presId="urn:microsoft.com/office/officeart/2005/8/layout/balance1"/>
    <dgm:cxn modelId="{EE54A377-14E6-438F-A16F-30A2548B6A08}" type="presParOf" srcId="{58BAE2CF-6F65-4DB6-AC19-53CF83BC689D}" destId="{C34D7649-9EE7-4589-8CD6-30DD6B6A51C9}" srcOrd="2" destOrd="0" presId="urn:microsoft.com/office/officeart/2005/8/layout/balance1"/>
    <dgm:cxn modelId="{D793DDF1-894C-4516-9274-40DCD4A71B8C}" type="presParOf" srcId="{58BAE2CF-6F65-4DB6-AC19-53CF83BC689D}" destId="{4BBCB5C0-BE6B-4D14-B9EB-DF8C23EE2693}" srcOrd="3" destOrd="0" presId="urn:microsoft.com/office/officeart/2005/8/layout/balance1"/>
    <dgm:cxn modelId="{5F0E5174-1067-4D82-AEC2-FE34BA285800}" type="presParOf" srcId="{58BAE2CF-6F65-4DB6-AC19-53CF83BC689D}" destId="{5284063C-098B-442D-B9EE-C7C01E5D8914}" srcOrd="4" destOrd="0" presId="urn:microsoft.com/office/officeart/2005/8/layout/balance1"/>
    <dgm:cxn modelId="{3D59BB84-D858-444A-92D5-85ADE3331D5E}" type="presParOf" srcId="{58BAE2CF-6F65-4DB6-AC19-53CF83BC689D}" destId="{69828177-E4DD-406A-B26E-9537404E5F83}" srcOrd="5" destOrd="0" presId="urn:microsoft.com/office/officeart/2005/8/layout/balance1"/>
    <dgm:cxn modelId="{994CD740-B2D5-4922-80ED-D6A87B29D071}" type="presParOf" srcId="{58BAE2CF-6F65-4DB6-AC19-53CF83BC689D}" destId="{20B1F33A-8E3A-4367-897A-CB324AA0A22F}" srcOrd="6" destOrd="0" presId="urn:microsoft.com/office/officeart/2005/8/layout/balance1"/>
    <dgm:cxn modelId="{7F4BED6D-42A0-4AF7-8452-C2FDE4EAA937}" type="presParOf" srcId="{58BAE2CF-6F65-4DB6-AC19-53CF83BC689D}" destId="{39056A06-60B6-42D6-B9AA-3D67EADE19C1}" srcOrd="7" destOrd="0" presId="urn:microsoft.com/office/officeart/2005/8/layout/balance1"/>
    <dgm:cxn modelId="{3402C4EB-9F30-4050-B558-9CF53ACFE0C1}" type="presParOf" srcId="{58BAE2CF-6F65-4DB6-AC19-53CF83BC689D}" destId="{3573113B-2138-4244-A7B8-8FF86DA44EEA}" srcOrd="8" destOrd="0" presId="urn:microsoft.com/office/officeart/2005/8/layout/balance1"/>
    <dgm:cxn modelId="{68B5D7B7-3773-4865-9592-CCCA70ACE743}" type="presParOf" srcId="{58BAE2CF-6F65-4DB6-AC19-53CF83BC689D}" destId="{EEF2A67D-CE0C-466D-B23D-B4328D74B38D}"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C1F00A-A430-4C09-A670-73D6758A55C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51C42D0-DC19-46E7-852A-91A3A32EA31E}">
      <dgm:prSet phldrT="[Text]"/>
      <dgm:spPr/>
      <dgm:t>
        <a:bodyPr/>
        <a:lstStyle/>
        <a:p>
          <a:pPr algn="ctr"/>
          <a:r>
            <a:rPr lang="en-US" dirty="0" smtClean="0"/>
            <a:t>U.S. GAAP</a:t>
          </a:r>
          <a:endParaRPr lang="en-US" dirty="0"/>
        </a:p>
      </dgm:t>
    </dgm:pt>
    <dgm:pt modelId="{F4950529-530C-4263-83E5-DAC6B34BB14B}" type="parTrans" cxnId="{80AAC5AA-FFD2-4F80-BEA2-0E086447D0EE}">
      <dgm:prSet/>
      <dgm:spPr/>
      <dgm:t>
        <a:bodyPr/>
        <a:lstStyle/>
        <a:p>
          <a:pPr algn="ctr"/>
          <a:endParaRPr lang="en-US"/>
        </a:p>
      </dgm:t>
    </dgm:pt>
    <dgm:pt modelId="{96EDF69B-C8AB-43E0-B62D-1BA0D365B681}" type="sibTrans" cxnId="{80AAC5AA-FFD2-4F80-BEA2-0E086447D0EE}">
      <dgm:prSet/>
      <dgm:spPr/>
      <dgm:t>
        <a:bodyPr/>
        <a:lstStyle/>
        <a:p>
          <a:pPr algn="ctr"/>
          <a:endParaRPr lang="en-US"/>
        </a:p>
      </dgm:t>
    </dgm:pt>
    <dgm:pt modelId="{1EE0344F-F656-47EE-ABE5-3289AF5D278E}" type="asst">
      <dgm:prSet phldrT="[Text]"/>
      <dgm:spPr/>
      <dgm:t>
        <a:bodyPr/>
        <a:lstStyle/>
        <a:p>
          <a:pPr algn="ctr"/>
          <a:r>
            <a:rPr lang="en-US" dirty="0" smtClean="0"/>
            <a:t>OCBOA*</a:t>
          </a:r>
          <a:endParaRPr lang="en-US" dirty="0"/>
        </a:p>
      </dgm:t>
    </dgm:pt>
    <dgm:pt modelId="{609C4950-B370-48D4-855D-35E8D07EEE33}" type="parTrans" cxnId="{AFE13556-6A7F-4B0C-81D6-DFE0C7CE3960}">
      <dgm:prSet/>
      <dgm:spPr/>
      <dgm:t>
        <a:bodyPr/>
        <a:lstStyle/>
        <a:p>
          <a:pPr algn="ctr"/>
          <a:endParaRPr lang="en-US"/>
        </a:p>
      </dgm:t>
    </dgm:pt>
    <dgm:pt modelId="{E87E0C6D-7DBD-48D7-B4BB-28032D4D3968}" type="sibTrans" cxnId="{AFE13556-6A7F-4B0C-81D6-DFE0C7CE3960}">
      <dgm:prSet/>
      <dgm:spPr/>
      <dgm:t>
        <a:bodyPr/>
        <a:lstStyle/>
        <a:p>
          <a:pPr algn="ctr"/>
          <a:endParaRPr lang="en-US"/>
        </a:p>
      </dgm:t>
    </dgm:pt>
    <dgm:pt modelId="{6466573F-0C6F-4C50-85A4-10F4EA3F16F8}">
      <dgm:prSet phldrT="[Text]"/>
      <dgm:spPr/>
      <dgm:t>
        <a:bodyPr/>
        <a:lstStyle/>
        <a:p>
          <a:pPr algn="ctr"/>
          <a:r>
            <a:rPr lang="en-US" dirty="0" smtClean="0"/>
            <a:t>FASB</a:t>
          </a:r>
          <a:endParaRPr lang="en-US" dirty="0"/>
        </a:p>
      </dgm:t>
    </dgm:pt>
    <dgm:pt modelId="{2F81D516-81FC-4755-9A7A-2345B14092B3}" type="parTrans" cxnId="{B5CB3BBC-49C9-417F-9EF4-CAF0A2250888}">
      <dgm:prSet/>
      <dgm:spPr/>
      <dgm:t>
        <a:bodyPr/>
        <a:lstStyle/>
        <a:p>
          <a:pPr algn="ctr"/>
          <a:endParaRPr lang="en-US"/>
        </a:p>
      </dgm:t>
    </dgm:pt>
    <dgm:pt modelId="{5019D98C-FC53-4225-9E3D-DE5D2F74C374}" type="sibTrans" cxnId="{B5CB3BBC-49C9-417F-9EF4-CAF0A2250888}">
      <dgm:prSet/>
      <dgm:spPr/>
      <dgm:t>
        <a:bodyPr/>
        <a:lstStyle/>
        <a:p>
          <a:pPr algn="ctr"/>
          <a:endParaRPr lang="en-US"/>
        </a:p>
      </dgm:t>
    </dgm:pt>
    <dgm:pt modelId="{A88DE536-2CBC-471D-BA62-21EF3DB402C3}">
      <dgm:prSet phldrT="[Text]"/>
      <dgm:spPr/>
      <dgm:t>
        <a:bodyPr/>
        <a:lstStyle/>
        <a:p>
          <a:pPr algn="ctr"/>
          <a:r>
            <a:rPr lang="en-US" dirty="0" smtClean="0"/>
            <a:t>GASB</a:t>
          </a:r>
          <a:endParaRPr lang="en-US" dirty="0"/>
        </a:p>
      </dgm:t>
    </dgm:pt>
    <dgm:pt modelId="{681BF661-5D44-45D3-88F9-4D832A11ECE8}" type="parTrans" cxnId="{41C1CDFC-C6E6-491D-87D5-D541C5CBD597}">
      <dgm:prSet/>
      <dgm:spPr/>
      <dgm:t>
        <a:bodyPr/>
        <a:lstStyle/>
        <a:p>
          <a:pPr algn="ctr"/>
          <a:endParaRPr lang="en-US"/>
        </a:p>
      </dgm:t>
    </dgm:pt>
    <dgm:pt modelId="{C552AF9E-0D0C-4DB7-B3D1-BCA505BAC3F1}" type="sibTrans" cxnId="{41C1CDFC-C6E6-491D-87D5-D541C5CBD597}">
      <dgm:prSet/>
      <dgm:spPr/>
      <dgm:t>
        <a:bodyPr/>
        <a:lstStyle/>
        <a:p>
          <a:pPr algn="ctr"/>
          <a:endParaRPr lang="en-US"/>
        </a:p>
      </dgm:t>
    </dgm:pt>
    <dgm:pt modelId="{0FDC9A42-F49F-4203-B8AC-81FA2D224D95}" type="pres">
      <dgm:prSet presAssocID="{21C1F00A-A430-4C09-A670-73D6758A55C8}" presName="hierChild1" presStyleCnt="0">
        <dgm:presLayoutVars>
          <dgm:orgChart val="1"/>
          <dgm:chPref val="1"/>
          <dgm:dir/>
          <dgm:animOne val="branch"/>
          <dgm:animLvl val="lvl"/>
          <dgm:resizeHandles/>
        </dgm:presLayoutVars>
      </dgm:prSet>
      <dgm:spPr/>
      <dgm:t>
        <a:bodyPr/>
        <a:lstStyle/>
        <a:p>
          <a:endParaRPr lang="en-US"/>
        </a:p>
      </dgm:t>
    </dgm:pt>
    <dgm:pt modelId="{BCBB68AF-8A89-490C-89D3-9E9BEC2F1E07}" type="pres">
      <dgm:prSet presAssocID="{251C42D0-DC19-46E7-852A-91A3A32EA31E}" presName="hierRoot1" presStyleCnt="0">
        <dgm:presLayoutVars>
          <dgm:hierBranch val="init"/>
        </dgm:presLayoutVars>
      </dgm:prSet>
      <dgm:spPr/>
    </dgm:pt>
    <dgm:pt modelId="{4119C7B4-08DD-447A-9614-9E53DF3ED39B}" type="pres">
      <dgm:prSet presAssocID="{251C42D0-DC19-46E7-852A-91A3A32EA31E}" presName="rootComposite1" presStyleCnt="0"/>
      <dgm:spPr/>
    </dgm:pt>
    <dgm:pt modelId="{49D05952-F1F0-4BBF-B4E8-04DB220A50A0}" type="pres">
      <dgm:prSet presAssocID="{251C42D0-DC19-46E7-852A-91A3A32EA31E}" presName="rootText1" presStyleLbl="node0" presStyleIdx="0" presStyleCnt="1">
        <dgm:presLayoutVars>
          <dgm:chPref val="3"/>
        </dgm:presLayoutVars>
      </dgm:prSet>
      <dgm:spPr/>
      <dgm:t>
        <a:bodyPr/>
        <a:lstStyle/>
        <a:p>
          <a:endParaRPr lang="en-US"/>
        </a:p>
      </dgm:t>
    </dgm:pt>
    <dgm:pt modelId="{52CA4B04-DA40-4308-BA48-C7F148EFB023}" type="pres">
      <dgm:prSet presAssocID="{251C42D0-DC19-46E7-852A-91A3A32EA31E}" presName="rootConnector1" presStyleLbl="node1" presStyleIdx="0" presStyleCnt="0"/>
      <dgm:spPr/>
      <dgm:t>
        <a:bodyPr/>
        <a:lstStyle/>
        <a:p>
          <a:endParaRPr lang="en-US"/>
        </a:p>
      </dgm:t>
    </dgm:pt>
    <dgm:pt modelId="{E584208A-3A6E-4553-AF74-B7BF1A9AA507}" type="pres">
      <dgm:prSet presAssocID="{251C42D0-DC19-46E7-852A-91A3A32EA31E}" presName="hierChild2" presStyleCnt="0"/>
      <dgm:spPr/>
    </dgm:pt>
    <dgm:pt modelId="{18263617-87E4-48A1-A3E2-2EBF6415BF54}" type="pres">
      <dgm:prSet presAssocID="{2F81D516-81FC-4755-9A7A-2345B14092B3}" presName="Name37" presStyleLbl="parChTrans1D2" presStyleIdx="0" presStyleCnt="3"/>
      <dgm:spPr/>
      <dgm:t>
        <a:bodyPr/>
        <a:lstStyle/>
        <a:p>
          <a:endParaRPr lang="en-US"/>
        </a:p>
      </dgm:t>
    </dgm:pt>
    <dgm:pt modelId="{EE5BCD89-6E75-4708-B6A5-B5C2CB862DD3}" type="pres">
      <dgm:prSet presAssocID="{6466573F-0C6F-4C50-85A4-10F4EA3F16F8}" presName="hierRoot2" presStyleCnt="0">
        <dgm:presLayoutVars>
          <dgm:hierBranch val="init"/>
        </dgm:presLayoutVars>
      </dgm:prSet>
      <dgm:spPr/>
    </dgm:pt>
    <dgm:pt modelId="{3F07ABE1-18D8-4C0F-AA4E-A509FA9A8C36}" type="pres">
      <dgm:prSet presAssocID="{6466573F-0C6F-4C50-85A4-10F4EA3F16F8}" presName="rootComposite" presStyleCnt="0"/>
      <dgm:spPr/>
    </dgm:pt>
    <dgm:pt modelId="{FE8940A7-47C2-4429-AD67-8FDD683EA55C}" type="pres">
      <dgm:prSet presAssocID="{6466573F-0C6F-4C50-85A4-10F4EA3F16F8}" presName="rootText" presStyleLbl="node2" presStyleIdx="0" presStyleCnt="2">
        <dgm:presLayoutVars>
          <dgm:chPref val="3"/>
        </dgm:presLayoutVars>
      </dgm:prSet>
      <dgm:spPr/>
      <dgm:t>
        <a:bodyPr/>
        <a:lstStyle/>
        <a:p>
          <a:endParaRPr lang="en-US"/>
        </a:p>
      </dgm:t>
    </dgm:pt>
    <dgm:pt modelId="{DC07CFE0-35D2-49DD-B90A-DD576E0F50F1}" type="pres">
      <dgm:prSet presAssocID="{6466573F-0C6F-4C50-85A4-10F4EA3F16F8}" presName="rootConnector" presStyleLbl="node2" presStyleIdx="0" presStyleCnt="2"/>
      <dgm:spPr/>
      <dgm:t>
        <a:bodyPr/>
        <a:lstStyle/>
        <a:p>
          <a:endParaRPr lang="en-US"/>
        </a:p>
      </dgm:t>
    </dgm:pt>
    <dgm:pt modelId="{40402718-EE55-4F58-A47B-DAF0154F87A7}" type="pres">
      <dgm:prSet presAssocID="{6466573F-0C6F-4C50-85A4-10F4EA3F16F8}" presName="hierChild4" presStyleCnt="0"/>
      <dgm:spPr/>
    </dgm:pt>
    <dgm:pt modelId="{7A84F141-324F-4E9A-B998-4A81CE17A384}" type="pres">
      <dgm:prSet presAssocID="{6466573F-0C6F-4C50-85A4-10F4EA3F16F8}" presName="hierChild5" presStyleCnt="0"/>
      <dgm:spPr/>
    </dgm:pt>
    <dgm:pt modelId="{58CB3630-CF1D-49A8-A750-78D74FC01FA2}" type="pres">
      <dgm:prSet presAssocID="{681BF661-5D44-45D3-88F9-4D832A11ECE8}" presName="Name37" presStyleLbl="parChTrans1D2" presStyleIdx="1" presStyleCnt="3"/>
      <dgm:spPr/>
      <dgm:t>
        <a:bodyPr/>
        <a:lstStyle/>
        <a:p>
          <a:endParaRPr lang="en-US"/>
        </a:p>
      </dgm:t>
    </dgm:pt>
    <dgm:pt modelId="{DA50171A-15AC-4839-A697-58E8AECEA0DF}" type="pres">
      <dgm:prSet presAssocID="{A88DE536-2CBC-471D-BA62-21EF3DB402C3}" presName="hierRoot2" presStyleCnt="0">
        <dgm:presLayoutVars>
          <dgm:hierBranch val="init"/>
        </dgm:presLayoutVars>
      </dgm:prSet>
      <dgm:spPr/>
    </dgm:pt>
    <dgm:pt modelId="{44C3B2B2-753E-4876-8ADC-A570DE67B321}" type="pres">
      <dgm:prSet presAssocID="{A88DE536-2CBC-471D-BA62-21EF3DB402C3}" presName="rootComposite" presStyleCnt="0"/>
      <dgm:spPr/>
    </dgm:pt>
    <dgm:pt modelId="{8BFF0ED6-0CF9-41E9-9A47-D48EB1D12C4F}" type="pres">
      <dgm:prSet presAssocID="{A88DE536-2CBC-471D-BA62-21EF3DB402C3}" presName="rootText" presStyleLbl="node2" presStyleIdx="1" presStyleCnt="2">
        <dgm:presLayoutVars>
          <dgm:chPref val="3"/>
        </dgm:presLayoutVars>
      </dgm:prSet>
      <dgm:spPr/>
      <dgm:t>
        <a:bodyPr/>
        <a:lstStyle/>
        <a:p>
          <a:endParaRPr lang="en-US"/>
        </a:p>
      </dgm:t>
    </dgm:pt>
    <dgm:pt modelId="{6A756257-87AF-4AD5-AD51-8691866138B3}" type="pres">
      <dgm:prSet presAssocID="{A88DE536-2CBC-471D-BA62-21EF3DB402C3}" presName="rootConnector" presStyleLbl="node2" presStyleIdx="1" presStyleCnt="2"/>
      <dgm:spPr/>
      <dgm:t>
        <a:bodyPr/>
        <a:lstStyle/>
        <a:p>
          <a:endParaRPr lang="en-US"/>
        </a:p>
      </dgm:t>
    </dgm:pt>
    <dgm:pt modelId="{28EFC332-2DCF-4268-A363-D4C6768BFF41}" type="pres">
      <dgm:prSet presAssocID="{A88DE536-2CBC-471D-BA62-21EF3DB402C3}" presName="hierChild4" presStyleCnt="0"/>
      <dgm:spPr/>
    </dgm:pt>
    <dgm:pt modelId="{3B32A6DF-0276-4865-8C06-0CF5D1B97552}" type="pres">
      <dgm:prSet presAssocID="{A88DE536-2CBC-471D-BA62-21EF3DB402C3}" presName="hierChild5" presStyleCnt="0"/>
      <dgm:spPr/>
    </dgm:pt>
    <dgm:pt modelId="{291D7707-7B0A-4FA2-9456-B3F02F8D0BED}" type="pres">
      <dgm:prSet presAssocID="{251C42D0-DC19-46E7-852A-91A3A32EA31E}" presName="hierChild3" presStyleCnt="0"/>
      <dgm:spPr/>
    </dgm:pt>
    <dgm:pt modelId="{58ECC3C6-1C93-4C44-A786-8380E67B5F37}" type="pres">
      <dgm:prSet presAssocID="{609C4950-B370-48D4-855D-35E8D07EEE33}" presName="Name111" presStyleLbl="parChTrans1D2" presStyleIdx="2" presStyleCnt="3"/>
      <dgm:spPr/>
      <dgm:t>
        <a:bodyPr/>
        <a:lstStyle/>
        <a:p>
          <a:endParaRPr lang="en-US"/>
        </a:p>
      </dgm:t>
    </dgm:pt>
    <dgm:pt modelId="{1148273F-DFCE-493E-8888-7D1F57C03949}" type="pres">
      <dgm:prSet presAssocID="{1EE0344F-F656-47EE-ABE5-3289AF5D278E}" presName="hierRoot3" presStyleCnt="0">
        <dgm:presLayoutVars>
          <dgm:hierBranch val="init"/>
        </dgm:presLayoutVars>
      </dgm:prSet>
      <dgm:spPr/>
    </dgm:pt>
    <dgm:pt modelId="{D9294386-D161-48A4-B6D9-FEB2928572D8}" type="pres">
      <dgm:prSet presAssocID="{1EE0344F-F656-47EE-ABE5-3289AF5D278E}" presName="rootComposite3" presStyleCnt="0"/>
      <dgm:spPr/>
    </dgm:pt>
    <dgm:pt modelId="{78883BCB-0077-41B1-A38F-6F914C1BF2A5}" type="pres">
      <dgm:prSet presAssocID="{1EE0344F-F656-47EE-ABE5-3289AF5D278E}" presName="rootText3" presStyleLbl="asst1" presStyleIdx="0" presStyleCnt="1">
        <dgm:presLayoutVars>
          <dgm:chPref val="3"/>
        </dgm:presLayoutVars>
      </dgm:prSet>
      <dgm:spPr/>
      <dgm:t>
        <a:bodyPr/>
        <a:lstStyle/>
        <a:p>
          <a:endParaRPr lang="en-US"/>
        </a:p>
      </dgm:t>
    </dgm:pt>
    <dgm:pt modelId="{EB8590E5-681E-47A3-A76D-F2FA88C17911}" type="pres">
      <dgm:prSet presAssocID="{1EE0344F-F656-47EE-ABE5-3289AF5D278E}" presName="rootConnector3" presStyleLbl="asst1" presStyleIdx="0" presStyleCnt="1"/>
      <dgm:spPr/>
      <dgm:t>
        <a:bodyPr/>
        <a:lstStyle/>
        <a:p>
          <a:endParaRPr lang="en-US"/>
        </a:p>
      </dgm:t>
    </dgm:pt>
    <dgm:pt modelId="{867D60FC-BD68-4FE9-99B0-DFCE8497A252}" type="pres">
      <dgm:prSet presAssocID="{1EE0344F-F656-47EE-ABE5-3289AF5D278E}" presName="hierChild6" presStyleCnt="0"/>
      <dgm:spPr/>
    </dgm:pt>
    <dgm:pt modelId="{6DDCE1C9-9427-431D-A8CA-66FC2EEE6E8C}" type="pres">
      <dgm:prSet presAssocID="{1EE0344F-F656-47EE-ABE5-3289AF5D278E}" presName="hierChild7" presStyleCnt="0"/>
      <dgm:spPr/>
    </dgm:pt>
  </dgm:ptLst>
  <dgm:cxnLst>
    <dgm:cxn modelId="{6F09B2B3-2565-4072-BE3F-E00B7DB402F5}" type="presOf" srcId="{2F81D516-81FC-4755-9A7A-2345B14092B3}" destId="{18263617-87E4-48A1-A3E2-2EBF6415BF54}" srcOrd="0" destOrd="0" presId="urn:microsoft.com/office/officeart/2005/8/layout/orgChart1"/>
    <dgm:cxn modelId="{EA297868-D8F8-48F0-B643-3C8F57B72F07}" type="presOf" srcId="{6466573F-0C6F-4C50-85A4-10F4EA3F16F8}" destId="{FE8940A7-47C2-4429-AD67-8FDD683EA55C}" srcOrd="0" destOrd="0" presId="urn:microsoft.com/office/officeart/2005/8/layout/orgChart1"/>
    <dgm:cxn modelId="{41C1CDFC-C6E6-491D-87D5-D541C5CBD597}" srcId="{251C42D0-DC19-46E7-852A-91A3A32EA31E}" destId="{A88DE536-2CBC-471D-BA62-21EF3DB402C3}" srcOrd="2" destOrd="0" parTransId="{681BF661-5D44-45D3-88F9-4D832A11ECE8}" sibTransId="{C552AF9E-0D0C-4DB7-B3D1-BCA505BAC3F1}"/>
    <dgm:cxn modelId="{F42D48CC-F3C7-470D-B662-34C663F20FD4}" type="presOf" srcId="{251C42D0-DC19-46E7-852A-91A3A32EA31E}" destId="{52CA4B04-DA40-4308-BA48-C7F148EFB023}" srcOrd="1" destOrd="0" presId="urn:microsoft.com/office/officeart/2005/8/layout/orgChart1"/>
    <dgm:cxn modelId="{191291D6-AF18-4784-9CEB-E5A6E2AE6022}" type="presOf" srcId="{A88DE536-2CBC-471D-BA62-21EF3DB402C3}" destId="{8BFF0ED6-0CF9-41E9-9A47-D48EB1D12C4F}" srcOrd="0" destOrd="0" presId="urn:microsoft.com/office/officeart/2005/8/layout/orgChart1"/>
    <dgm:cxn modelId="{289D8B6E-D910-4F83-BA70-160E94D18C64}" type="presOf" srcId="{1EE0344F-F656-47EE-ABE5-3289AF5D278E}" destId="{EB8590E5-681E-47A3-A76D-F2FA88C17911}" srcOrd="1" destOrd="0" presId="urn:microsoft.com/office/officeart/2005/8/layout/orgChart1"/>
    <dgm:cxn modelId="{3927331C-7612-4040-B0E7-BBCB6EF6C913}" type="presOf" srcId="{1EE0344F-F656-47EE-ABE5-3289AF5D278E}" destId="{78883BCB-0077-41B1-A38F-6F914C1BF2A5}" srcOrd="0" destOrd="0" presId="urn:microsoft.com/office/officeart/2005/8/layout/orgChart1"/>
    <dgm:cxn modelId="{41A980F3-4966-4D94-AD6A-0B0DE13CACEC}" type="presOf" srcId="{609C4950-B370-48D4-855D-35E8D07EEE33}" destId="{58ECC3C6-1C93-4C44-A786-8380E67B5F37}" srcOrd="0" destOrd="0" presId="urn:microsoft.com/office/officeart/2005/8/layout/orgChart1"/>
    <dgm:cxn modelId="{A340674E-2C5D-46BC-A9DD-FA0DCBC328DC}" type="presOf" srcId="{6466573F-0C6F-4C50-85A4-10F4EA3F16F8}" destId="{DC07CFE0-35D2-49DD-B90A-DD576E0F50F1}" srcOrd="1" destOrd="0" presId="urn:microsoft.com/office/officeart/2005/8/layout/orgChart1"/>
    <dgm:cxn modelId="{4B991C1E-3104-460B-8CC8-A181EC6B2AAB}" type="presOf" srcId="{21C1F00A-A430-4C09-A670-73D6758A55C8}" destId="{0FDC9A42-F49F-4203-B8AC-81FA2D224D95}" srcOrd="0" destOrd="0" presId="urn:microsoft.com/office/officeart/2005/8/layout/orgChart1"/>
    <dgm:cxn modelId="{37AE4079-28C4-4C9E-B569-C6CD1D08FCF3}" type="presOf" srcId="{681BF661-5D44-45D3-88F9-4D832A11ECE8}" destId="{58CB3630-CF1D-49A8-A750-78D74FC01FA2}" srcOrd="0" destOrd="0" presId="urn:microsoft.com/office/officeart/2005/8/layout/orgChart1"/>
    <dgm:cxn modelId="{80AAC5AA-FFD2-4F80-BEA2-0E086447D0EE}" srcId="{21C1F00A-A430-4C09-A670-73D6758A55C8}" destId="{251C42D0-DC19-46E7-852A-91A3A32EA31E}" srcOrd="0" destOrd="0" parTransId="{F4950529-530C-4263-83E5-DAC6B34BB14B}" sibTransId="{96EDF69B-C8AB-43E0-B62D-1BA0D365B681}"/>
    <dgm:cxn modelId="{B5CB3BBC-49C9-417F-9EF4-CAF0A2250888}" srcId="{251C42D0-DC19-46E7-852A-91A3A32EA31E}" destId="{6466573F-0C6F-4C50-85A4-10F4EA3F16F8}" srcOrd="1" destOrd="0" parTransId="{2F81D516-81FC-4755-9A7A-2345B14092B3}" sibTransId="{5019D98C-FC53-4225-9E3D-DE5D2F74C374}"/>
    <dgm:cxn modelId="{E7BFB596-1EA5-4D92-B6BF-45A99455999A}" type="presOf" srcId="{251C42D0-DC19-46E7-852A-91A3A32EA31E}" destId="{49D05952-F1F0-4BBF-B4E8-04DB220A50A0}" srcOrd="0" destOrd="0" presId="urn:microsoft.com/office/officeart/2005/8/layout/orgChart1"/>
    <dgm:cxn modelId="{AFE13556-6A7F-4B0C-81D6-DFE0C7CE3960}" srcId="{251C42D0-DC19-46E7-852A-91A3A32EA31E}" destId="{1EE0344F-F656-47EE-ABE5-3289AF5D278E}" srcOrd="0" destOrd="0" parTransId="{609C4950-B370-48D4-855D-35E8D07EEE33}" sibTransId="{E87E0C6D-7DBD-48D7-B4BB-28032D4D3968}"/>
    <dgm:cxn modelId="{8E4F25F7-2748-4669-9F59-5E546C8E5070}" type="presOf" srcId="{A88DE536-2CBC-471D-BA62-21EF3DB402C3}" destId="{6A756257-87AF-4AD5-AD51-8691866138B3}" srcOrd="1" destOrd="0" presId="urn:microsoft.com/office/officeart/2005/8/layout/orgChart1"/>
    <dgm:cxn modelId="{3461133B-9B02-4D23-9750-9E2A6F06F74A}" type="presParOf" srcId="{0FDC9A42-F49F-4203-B8AC-81FA2D224D95}" destId="{BCBB68AF-8A89-490C-89D3-9E9BEC2F1E07}" srcOrd="0" destOrd="0" presId="urn:microsoft.com/office/officeart/2005/8/layout/orgChart1"/>
    <dgm:cxn modelId="{F7687D00-C66C-4141-8E81-91F7DC180AC4}" type="presParOf" srcId="{BCBB68AF-8A89-490C-89D3-9E9BEC2F1E07}" destId="{4119C7B4-08DD-447A-9614-9E53DF3ED39B}" srcOrd="0" destOrd="0" presId="urn:microsoft.com/office/officeart/2005/8/layout/orgChart1"/>
    <dgm:cxn modelId="{D1CBCC72-BA06-4706-823F-2D71F05A3E44}" type="presParOf" srcId="{4119C7B4-08DD-447A-9614-9E53DF3ED39B}" destId="{49D05952-F1F0-4BBF-B4E8-04DB220A50A0}" srcOrd="0" destOrd="0" presId="urn:microsoft.com/office/officeart/2005/8/layout/orgChart1"/>
    <dgm:cxn modelId="{FE82E04A-1E4E-4C1C-BA57-1F4CA5335C2F}" type="presParOf" srcId="{4119C7B4-08DD-447A-9614-9E53DF3ED39B}" destId="{52CA4B04-DA40-4308-BA48-C7F148EFB023}" srcOrd="1" destOrd="0" presId="urn:microsoft.com/office/officeart/2005/8/layout/orgChart1"/>
    <dgm:cxn modelId="{D03D651E-6E9B-47D6-B021-CF1AD460BBD9}" type="presParOf" srcId="{BCBB68AF-8A89-490C-89D3-9E9BEC2F1E07}" destId="{E584208A-3A6E-4553-AF74-B7BF1A9AA507}" srcOrd="1" destOrd="0" presId="urn:microsoft.com/office/officeart/2005/8/layout/orgChart1"/>
    <dgm:cxn modelId="{8EF0B352-3F9C-4998-B432-C0E93A2C7287}" type="presParOf" srcId="{E584208A-3A6E-4553-AF74-B7BF1A9AA507}" destId="{18263617-87E4-48A1-A3E2-2EBF6415BF54}" srcOrd="0" destOrd="0" presId="urn:microsoft.com/office/officeart/2005/8/layout/orgChart1"/>
    <dgm:cxn modelId="{D45F6E4D-1E4A-4259-A627-0F61C7876FF1}" type="presParOf" srcId="{E584208A-3A6E-4553-AF74-B7BF1A9AA507}" destId="{EE5BCD89-6E75-4708-B6A5-B5C2CB862DD3}" srcOrd="1" destOrd="0" presId="urn:microsoft.com/office/officeart/2005/8/layout/orgChart1"/>
    <dgm:cxn modelId="{B07441C5-A065-4310-8906-C8C5F0DFF868}" type="presParOf" srcId="{EE5BCD89-6E75-4708-B6A5-B5C2CB862DD3}" destId="{3F07ABE1-18D8-4C0F-AA4E-A509FA9A8C36}" srcOrd="0" destOrd="0" presId="urn:microsoft.com/office/officeart/2005/8/layout/orgChart1"/>
    <dgm:cxn modelId="{D3BE8D21-4C40-4100-A7FD-079A465F85A9}" type="presParOf" srcId="{3F07ABE1-18D8-4C0F-AA4E-A509FA9A8C36}" destId="{FE8940A7-47C2-4429-AD67-8FDD683EA55C}" srcOrd="0" destOrd="0" presId="urn:microsoft.com/office/officeart/2005/8/layout/orgChart1"/>
    <dgm:cxn modelId="{AA848AE3-B46D-4595-B6D6-F7F8A49F1D69}" type="presParOf" srcId="{3F07ABE1-18D8-4C0F-AA4E-A509FA9A8C36}" destId="{DC07CFE0-35D2-49DD-B90A-DD576E0F50F1}" srcOrd="1" destOrd="0" presId="urn:microsoft.com/office/officeart/2005/8/layout/orgChart1"/>
    <dgm:cxn modelId="{C1DBC7EF-9CDB-457D-9DC2-7055D0FE5DFA}" type="presParOf" srcId="{EE5BCD89-6E75-4708-B6A5-B5C2CB862DD3}" destId="{40402718-EE55-4F58-A47B-DAF0154F87A7}" srcOrd="1" destOrd="0" presId="urn:microsoft.com/office/officeart/2005/8/layout/orgChart1"/>
    <dgm:cxn modelId="{889F2D7A-02B1-4AAE-AF21-440335B52371}" type="presParOf" srcId="{EE5BCD89-6E75-4708-B6A5-B5C2CB862DD3}" destId="{7A84F141-324F-4E9A-B998-4A81CE17A384}" srcOrd="2" destOrd="0" presId="urn:microsoft.com/office/officeart/2005/8/layout/orgChart1"/>
    <dgm:cxn modelId="{16D04B49-3FC5-4D98-AAB4-E54244DEDA94}" type="presParOf" srcId="{E584208A-3A6E-4553-AF74-B7BF1A9AA507}" destId="{58CB3630-CF1D-49A8-A750-78D74FC01FA2}" srcOrd="2" destOrd="0" presId="urn:microsoft.com/office/officeart/2005/8/layout/orgChart1"/>
    <dgm:cxn modelId="{6A1C1785-4881-46D1-977A-15C28D9174F1}" type="presParOf" srcId="{E584208A-3A6E-4553-AF74-B7BF1A9AA507}" destId="{DA50171A-15AC-4839-A697-58E8AECEA0DF}" srcOrd="3" destOrd="0" presId="urn:microsoft.com/office/officeart/2005/8/layout/orgChart1"/>
    <dgm:cxn modelId="{D45E215B-8EFB-49C8-AF29-3A72A0E4FAA9}" type="presParOf" srcId="{DA50171A-15AC-4839-A697-58E8AECEA0DF}" destId="{44C3B2B2-753E-4876-8ADC-A570DE67B321}" srcOrd="0" destOrd="0" presId="urn:microsoft.com/office/officeart/2005/8/layout/orgChart1"/>
    <dgm:cxn modelId="{8D954E58-B86B-44A4-B7D2-F5C6C341B6FF}" type="presParOf" srcId="{44C3B2B2-753E-4876-8ADC-A570DE67B321}" destId="{8BFF0ED6-0CF9-41E9-9A47-D48EB1D12C4F}" srcOrd="0" destOrd="0" presId="urn:microsoft.com/office/officeart/2005/8/layout/orgChart1"/>
    <dgm:cxn modelId="{6BFFCE1E-456C-4EA5-B2FC-CF09BBDC732C}" type="presParOf" srcId="{44C3B2B2-753E-4876-8ADC-A570DE67B321}" destId="{6A756257-87AF-4AD5-AD51-8691866138B3}" srcOrd="1" destOrd="0" presId="urn:microsoft.com/office/officeart/2005/8/layout/orgChart1"/>
    <dgm:cxn modelId="{FBBCA5C0-7D38-4781-8FB2-8EA8EDDB05AC}" type="presParOf" srcId="{DA50171A-15AC-4839-A697-58E8AECEA0DF}" destId="{28EFC332-2DCF-4268-A363-D4C6768BFF41}" srcOrd="1" destOrd="0" presId="urn:microsoft.com/office/officeart/2005/8/layout/orgChart1"/>
    <dgm:cxn modelId="{FF89B04F-1BBD-4C28-A5B3-44CC189AB5A1}" type="presParOf" srcId="{DA50171A-15AC-4839-A697-58E8AECEA0DF}" destId="{3B32A6DF-0276-4865-8C06-0CF5D1B97552}" srcOrd="2" destOrd="0" presId="urn:microsoft.com/office/officeart/2005/8/layout/orgChart1"/>
    <dgm:cxn modelId="{D8D3BA1A-FE54-499E-AF63-7375AEB7A128}" type="presParOf" srcId="{BCBB68AF-8A89-490C-89D3-9E9BEC2F1E07}" destId="{291D7707-7B0A-4FA2-9456-B3F02F8D0BED}" srcOrd="2" destOrd="0" presId="urn:microsoft.com/office/officeart/2005/8/layout/orgChart1"/>
    <dgm:cxn modelId="{86E9B8A8-20DC-4658-A847-F4E6163B8EA0}" type="presParOf" srcId="{291D7707-7B0A-4FA2-9456-B3F02F8D0BED}" destId="{58ECC3C6-1C93-4C44-A786-8380E67B5F37}" srcOrd="0" destOrd="0" presId="urn:microsoft.com/office/officeart/2005/8/layout/orgChart1"/>
    <dgm:cxn modelId="{56CA5F78-EB58-4841-A9B9-64FE8E768542}" type="presParOf" srcId="{291D7707-7B0A-4FA2-9456-B3F02F8D0BED}" destId="{1148273F-DFCE-493E-8888-7D1F57C03949}" srcOrd="1" destOrd="0" presId="urn:microsoft.com/office/officeart/2005/8/layout/orgChart1"/>
    <dgm:cxn modelId="{B2CF5182-750C-4151-AAEC-891E5190DC93}" type="presParOf" srcId="{1148273F-DFCE-493E-8888-7D1F57C03949}" destId="{D9294386-D161-48A4-B6D9-FEB2928572D8}" srcOrd="0" destOrd="0" presId="urn:microsoft.com/office/officeart/2005/8/layout/orgChart1"/>
    <dgm:cxn modelId="{4CE10276-BF4F-4274-ADE0-E433E264C9CC}" type="presParOf" srcId="{D9294386-D161-48A4-B6D9-FEB2928572D8}" destId="{78883BCB-0077-41B1-A38F-6F914C1BF2A5}" srcOrd="0" destOrd="0" presId="urn:microsoft.com/office/officeart/2005/8/layout/orgChart1"/>
    <dgm:cxn modelId="{704DD901-9451-470E-AEC9-6F1304C2F1E8}" type="presParOf" srcId="{D9294386-D161-48A4-B6D9-FEB2928572D8}" destId="{EB8590E5-681E-47A3-A76D-F2FA88C17911}" srcOrd="1" destOrd="0" presId="urn:microsoft.com/office/officeart/2005/8/layout/orgChart1"/>
    <dgm:cxn modelId="{7B85147E-BF26-4DB8-BD46-E8743336F646}" type="presParOf" srcId="{1148273F-DFCE-493E-8888-7D1F57C03949}" destId="{867D60FC-BD68-4FE9-99B0-DFCE8497A252}" srcOrd="1" destOrd="0" presId="urn:microsoft.com/office/officeart/2005/8/layout/orgChart1"/>
    <dgm:cxn modelId="{6FFC7149-C203-498A-AF89-697452FFA7A0}" type="presParOf" srcId="{1148273F-DFCE-493E-8888-7D1F57C03949}" destId="{6DDCE1C9-9427-431D-A8CA-66FC2EEE6E8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E79E57-F090-43EE-A817-05C27C19F4D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B22164CF-4432-4A3A-B9E9-D16632BD1387}">
      <dgm:prSet phldrT="[Text]"/>
      <dgm:spPr/>
      <dgm:t>
        <a:bodyPr/>
        <a:lstStyle/>
        <a:p>
          <a:r>
            <a:rPr lang="en-US" dirty="0" smtClean="0"/>
            <a:t>GAO</a:t>
          </a:r>
          <a:endParaRPr lang="en-US" dirty="0"/>
        </a:p>
      </dgm:t>
    </dgm:pt>
    <dgm:pt modelId="{CAA614E8-5B27-40E1-AA11-0DB47FB83E43}" type="parTrans" cxnId="{1DD57F68-CB6A-4B72-B3C6-B82325FE959C}">
      <dgm:prSet/>
      <dgm:spPr/>
      <dgm:t>
        <a:bodyPr/>
        <a:lstStyle/>
        <a:p>
          <a:endParaRPr lang="en-US"/>
        </a:p>
      </dgm:t>
    </dgm:pt>
    <dgm:pt modelId="{F5B82997-71C5-4B11-80E0-03F770BB3721}" type="sibTrans" cxnId="{1DD57F68-CB6A-4B72-B3C6-B82325FE959C}">
      <dgm:prSet/>
      <dgm:spPr/>
      <dgm:t>
        <a:bodyPr/>
        <a:lstStyle/>
        <a:p>
          <a:endParaRPr lang="en-US"/>
        </a:p>
      </dgm:t>
    </dgm:pt>
    <dgm:pt modelId="{85410158-65CD-4952-8B8A-8AC244B6A889}">
      <dgm:prSet phldrT="[Text]"/>
      <dgm:spPr/>
      <dgm:t>
        <a:bodyPr/>
        <a:lstStyle/>
        <a:p>
          <a:r>
            <a:rPr lang="en-US" dirty="0" smtClean="0"/>
            <a:t>OMB</a:t>
          </a:r>
          <a:endParaRPr lang="en-US" dirty="0"/>
        </a:p>
      </dgm:t>
    </dgm:pt>
    <dgm:pt modelId="{35933246-08A1-4726-B796-8F895D945195}" type="parTrans" cxnId="{EC7ADCE1-37EA-49D4-ABD7-6CBF4C4355E5}">
      <dgm:prSet/>
      <dgm:spPr/>
      <dgm:t>
        <a:bodyPr/>
        <a:lstStyle/>
        <a:p>
          <a:endParaRPr lang="en-US"/>
        </a:p>
      </dgm:t>
    </dgm:pt>
    <dgm:pt modelId="{3581AFB2-FF06-4209-AF16-354AF1AEFF6F}" type="sibTrans" cxnId="{EC7ADCE1-37EA-49D4-ABD7-6CBF4C4355E5}">
      <dgm:prSet/>
      <dgm:spPr/>
      <dgm:t>
        <a:bodyPr/>
        <a:lstStyle/>
        <a:p>
          <a:endParaRPr lang="en-US"/>
        </a:p>
      </dgm:t>
    </dgm:pt>
    <dgm:pt modelId="{54CE4EAC-109A-4600-8411-C09354992F53}">
      <dgm:prSet phldrT="[Text]"/>
      <dgm:spPr/>
      <dgm:t>
        <a:bodyPr/>
        <a:lstStyle/>
        <a:p>
          <a:r>
            <a:rPr lang="en-US" dirty="0" smtClean="0"/>
            <a:t>Treasury</a:t>
          </a:r>
          <a:endParaRPr lang="en-US" dirty="0"/>
        </a:p>
      </dgm:t>
    </dgm:pt>
    <dgm:pt modelId="{835FBBB6-FCA2-4D77-8037-184692EC9160}" type="parTrans" cxnId="{6B55E8BA-24D1-41CF-BEBE-D8823E6FD63C}">
      <dgm:prSet/>
      <dgm:spPr/>
      <dgm:t>
        <a:bodyPr/>
        <a:lstStyle/>
        <a:p>
          <a:endParaRPr lang="en-US"/>
        </a:p>
      </dgm:t>
    </dgm:pt>
    <dgm:pt modelId="{733383C8-46EF-44F3-A624-EBE8212FCADD}" type="sibTrans" cxnId="{6B55E8BA-24D1-41CF-BEBE-D8823E6FD63C}">
      <dgm:prSet/>
      <dgm:spPr/>
      <dgm:t>
        <a:bodyPr/>
        <a:lstStyle/>
        <a:p>
          <a:endParaRPr lang="en-US"/>
        </a:p>
      </dgm:t>
    </dgm:pt>
    <dgm:pt modelId="{781A90DC-C2FD-46C8-8BF9-00727E3FF098}" type="pres">
      <dgm:prSet presAssocID="{E9E79E57-F090-43EE-A817-05C27C19F4DE}" presName="composite" presStyleCnt="0">
        <dgm:presLayoutVars>
          <dgm:chMax val="5"/>
          <dgm:dir/>
          <dgm:animLvl val="ctr"/>
          <dgm:resizeHandles val="exact"/>
        </dgm:presLayoutVars>
      </dgm:prSet>
      <dgm:spPr/>
      <dgm:t>
        <a:bodyPr/>
        <a:lstStyle/>
        <a:p>
          <a:endParaRPr lang="en-US"/>
        </a:p>
      </dgm:t>
    </dgm:pt>
    <dgm:pt modelId="{6A530824-9AF6-44DF-9F46-511AA813F8D3}" type="pres">
      <dgm:prSet presAssocID="{E9E79E57-F090-43EE-A817-05C27C19F4DE}" presName="cycle" presStyleCnt="0"/>
      <dgm:spPr/>
    </dgm:pt>
    <dgm:pt modelId="{CC48BC55-E9D5-4D9B-840E-213404D88448}" type="pres">
      <dgm:prSet presAssocID="{E9E79E57-F090-43EE-A817-05C27C19F4DE}" presName="centerShape" presStyleCnt="0"/>
      <dgm:spPr/>
    </dgm:pt>
    <dgm:pt modelId="{80CC46BE-998C-45FA-802F-2D6B7B3D755D}" type="pres">
      <dgm:prSet presAssocID="{E9E79E57-F090-43EE-A817-05C27C19F4DE}" presName="connSite" presStyleLbl="node1" presStyleIdx="0" presStyleCnt="4"/>
      <dgm:spPr/>
    </dgm:pt>
    <dgm:pt modelId="{18C3E2C1-5B6F-4E93-8120-C93DF39D4114}" type="pres">
      <dgm:prSet presAssocID="{E9E79E57-F090-43EE-A817-05C27C19F4DE}" presName="visible" presStyleLbl="node1" presStyleIdx="0" presStyleCnt="4" custLinFactNeighborX="-5124" custLinFactNeighborY="-85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5599" t="27800" r="5599" b="27800"/>
          </a:stretch>
        </a:blipFill>
      </dgm:spPr>
    </dgm:pt>
    <dgm:pt modelId="{CF13143E-D709-42D7-89C8-73D4E84C62E9}" type="pres">
      <dgm:prSet presAssocID="{CAA614E8-5B27-40E1-AA11-0DB47FB83E43}" presName="Name25" presStyleLbl="parChTrans1D1" presStyleIdx="0" presStyleCnt="3"/>
      <dgm:spPr/>
      <dgm:t>
        <a:bodyPr/>
        <a:lstStyle/>
        <a:p>
          <a:endParaRPr lang="en-US"/>
        </a:p>
      </dgm:t>
    </dgm:pt>
    <dgm:pt modelId="{8BA06E13-38BE-406D-BCD8-CEB2D511DE3D}" type="pres">
      <dgm:prSet presAssocID="{B22164CF-4432-4A3A-B9E9-D16632BD1387}" presName="node" presStyleCnt="0"/>
      <dgm:spPr/>
    </dgm:pt>
    <dgm:pt modelId="{42BD0C9E-4134-4C91-B843-A2B0F202AE02}" type="pres">
      <dgm:prSet presAssocID="{B22164CF-4432-4A3A-B9E9-D16632BD1387}" presName="parentNode" presStyleLbl="node1" presStyleIdx="1" presStyleCnt="4">
        <dgm:presLayoutVars>
          <dgm:chMax val="1"/>
          <dgm:bulletEnabled val="1"/>
        </dgm:presLayoutVars>
      </dgm:prSet>
      <dgm:spPr/>
      <dgm:t>
        <a:bodyPr/>
        <a:lstStyle/>
        <a:p>
          <a:endParaRPr lang="en-US"/>
        </a:p>
      </dgm:t>
    </dgm:pt>
    <dgm:pt modelId="{BA3CCF4B-1140-48BD-9F76-861AC6BBDE43}" type="pres">
      <dgm:prSet presAssocID="{B22164CF-4432-4A3A-B9E9-D16632BD1387}" presName="childNode" presStyleLbl="revTx" presStyleIdx="0" presStyleCnt="0">
        <dgm:presLayoutVars>
          <dgm:bulletEnabled val="1"/>
        </dgm:presLayoutVars>
      </dgm:prSet>
      <dgm:spPr/>
      <dgm:t>
        <a:bodyPr/>
        <a:lstStyle/>
        <a:p>
          <a:endParaRPr lang="en-US"/>
        </a:p>
      </dgm:t>
    </dgm:pt>
    <dgm:pt modelId="{B6BCAB49-7786-47A0-8269-0890D565928C}" type="pres">
      <dgm:prSet presAssocID="{35933246-08A1-4726-B796-8F895D945195}" presName="Name25" presStyleLbl="parChTrans1D1" presStyleIdx="1" presStyleCnt="3"/>
      <dgm:spPr/>
      <dgm:t>
        <a:bodyPr/>
        <a:lstStyle/>
        <a:p>
          <a:endParaRPr lang="en-US"/>
        </a:p>
      </dgm:t>
    </dgm:pt>
    <dgm:pt modelId="{CCF67EB0-ED78-4C91-8158-6775818F105F}" type="pres">
      <dgm:prSet presAssocID="{85410158-65CD-4952-8B8A-8AC244B6A889}" presName="node" presStyleCnt="0"/>
      <dgm:spPr/>
    </dgm:pt>
    <dgm:pt modelId="{E58C629D-4BAD-486D-B479-2089345E5191}" type="pres">
      <dgm:prSet presAssocID="{85410158-65CD-4952-8B8A-8AC244B6A889}" presName="parentNode" presStyleLbl="node1" presStyleIdx="2" presStyleCnt="4">
        <dgm:presLayoutVars>
          <dgm:chMax val="1"/>
          <dgm:bulletEnabled val="1"/>
        </dgm:presLayoutVars>
      </dgm:prSet>
      <dgm:spPr/>
      <dgm:t>
        <a:bodyPr/>
        <a:lstStyle/>
        <a:p>
          <a:endParaRPr lang="en-US"/>
        </a:p>
      </dgm:t>
    </dgm:pt>
    <dgm:pt modelId="{1DF3A5C5-B82B-404E-A3D1-609CFDA795BC}" type="pres">
      <dgm:prSet presAssocID="{85410158-65CD-4952-8B8A-8AC244B6A889}" presName="childNode" presStyleLbl="revTx" presStyleIdx="0" presStyleCnt="0">
        <dgm:presLayoutVars>
          <dgm:bulletEnabled val="1"/>
        </dgm:presLayoutVars>
      </dgm:prSet>
      <dgm:spPr/>
      <dgm:t>
        <a:bodyPr/>
        <a:lstStyle/>
        <a:p>
          <a:endParaRPr lang="en-US"/>
        </a:p>
      </dgm:t>
    </dgm:pt>
    <dgm:pt modelId="{28032DB3-1D46-4ED1-91EC-5B7177CD21E3}" type="pres">
      <dgm:prSet presAssocID="{835FBBB6-FCA2-4D77-8037-184692EC9160}" presName="Name25" presStyleLbl="parChTrans1D1" presStyleIdx="2" presStyleCnt="3"/>
      <dgm:spPr/>
      <dgm:t>
        <a:bodyPr/>
        <a:lstStyle/>
        <a:p>
          <a:endParaRPr lang="en-US"/>
        </a:p>
      </dgm:t>
    </dgm:pt>
    <dgm:pt modelId="{7DC1D060-B7EC-4583-BBF6-4A61CEA60CC6}" type="pres">
      <dgm:prSet presAssocID="{54CE4EAC-109A-4600-8411-C09354992F53}" presName="node" presStyleCnt="0"/>
      <dgm:spPr/>
    </dgm:pt>
    <dgm:pt modelId="{767936F0-39DA-46F3-A807-1EE552B9B400}" type="pres">
      <dgm:prSet presAssocID="{54CE4EAC-109A-4600-8411-C09354992F53}" presName="parentNode" presStyleLbl="node1" presStyleIdx="3" presStyleCnt="4">
        <dgm:presLayoutVars>
          <dgm:chMax val="1"/>
          <dgm:bulletEnabled val="1"/>
        </dgm:presLayoutVars>
      </dgm:prSet>
      <dgm:spPr/>
      <dgm:t>
        <a:bodyPr/>
        <a:lstStyle/>
        <a:p>
          <a:endParaRPr lang="en-US"/>
        </a:p>
      </dgm:t>
    </dgm:pt>
    <dgm:pt modelId="{AC88889A-B9B8-4493-9289-068878E90155}" type="pres">
      <dgm:prSet presAssocID="{54CE4EAC-109A-4600-8411-C09354992F53}" presName="childNode" presStyleLbl="revTx" presStyleIdx="0" presStyleCnt="0">
        <dgm:presLayoutVars>
          <dgm:bulletEnabled val="1"/>
        </dgm:presLayoutVars>
      </dgm:prSet>
      <dgm:spPr/>
      <dgm:t>
        <a:bodyPr/>
        <a:lstStyle/>
        <a:p>
          <a:endParaRPr lang="en-US"/>
        </a:p>
      </dgm:t>
    </dgm:pt>
  </dgm:ptLst>
  <dgm:cxnLst>
    <dgm:cxn modelId="{D59E5737-B9A7-47CD-89DB-A2B3E108865F}" type="presOf" srcId="{B22164CF-4432-4A3A-B9E9-D16632BD1387}" destId="{42BD0C9E-4134-4C91-B843-A2B0F202AE02}" srcOrd="0" destOrd="0" presId="urn:microsoft.com/office/officeart/2005/8/layout/radial2"/>
    <dgm:cxn modelId="{1DD57F68-CB6A-4B72-B3C6-B82325FE959C}" srcId="{E9E79E57-F090-43EE-A817-05C27C19F4DE}" destId="{B22164CF-4432-4A3A-B9E9-D16632BD1387}" srcOrd="0" destOrd="0" parTransId="{CAA614E8-5B27-40E1-AA11-0DB47FB83E43}" sibTransId="{F5B82997-71C5-4B11-80E0-03F770BB3721}"/>
    <dgm:cxn modelId="{405D0C76-FBC0-46F3-9F44-47E4318F66A8}" type="presOf" srcId="{835FBBB6-FCA2-4D77-8037-184692EC9160}" destId="{28032DB3-1D46-4ED1-91EC-5B7177CD21E3}" srcOrd="0" destOrd="0" presId="urn:microsoft.com/office/officeart/2005/8/layout/radial2"/>
    <dgm:cxn modelId="{95B3888D-D932-479B-8325-05C9677E35C3}" type="presOf" srcId="{CAA614E8-5B27-40E1-AA11-0DB47FB83E43}" destId="{CF13143E-D709-42D7-89C8-73D4E84C62E9}" srcOrd="0" destOrd="0" presId="urn:microsoft.com/office/officeart/2005/8/layout/radial2"/>
    <dgm:cxn modelId="{6B55E8BA-24D1-41CF-BEBE-D8823E6FD63C}" srcId="{E9E79E57-F090-43EE-A817-05C27C19F4DE}" destId="{54CE4EAC-109A-4600-8411-C09354992F53}" srcOrd="2" destOrd="0" parTransId="{835FBBB6-FCA2-4D77-8037-184692EC9160}" sibTransId="{733383C8-46EF-44F3-A624-EBE8212FCADD}"/>
    <dgm:cxn modelId="{FA7DFE06-13A8-4615-9E6D-2439AFD2FA30}" type="presOf" srcId="{54CE4EAC-109A-4600-8411-C09354992F53}" destId="{767936F0-39DA-46F3-A807-1EE552B9B400}" srcOrd="0" destOrd="0" presId="urn:microsoft.com/office/officeart/2005/8/layout/radial2"/>
    <dgm:cxn modelId="{5C983477-5CDA-4E51-ADD8-70436FA18D78}" type="presOf" srcId="{E9E79E57-F090-43EE-A817-05C27C19F4DE}" destId="{781A90DC-C2FD-46C8-8BF9-00727E3FF098}" srcOrd="0" destOrd="0" presId="urn:microsoft.com/office/officeart/2005/8/layout/radial2"/>
    <dgm:cxn modelId="{EC7ADCE1-37EA-49D4-ABD7-6CBF4C4355E5}" srcId="{E9E79E57-F090-43EE-A817-05C27C19F4DE}" destId="{85410158-65CD-4952-8B8A-8AC244B6A889}" srcOrd="1" destOrd="0" parTransId="{35933246-08A1-4726-B796-8F895D945195}" sibTransId="{3581AFB2-FF06-4209-AF16-354AF1AEFF6F}"/>
    <dgm:cxn modelId="{EBB3B08A-17B9-4D23-946E-E272D29A79A3}" type="presOf" srcId="{85410158-65CD-4952-8B8A-8AC244B6A889}" destId="{E58C629D-4BAD-486D-B479-2089345E5191}" srcOrd="0" destOrd="0" presId="urn:microsoft.com/office/officeart/2005/8/layout/radial2"/>
    <dgm:cxn modelId="{34A6F028-578F-44A0-9DB5-475EA3B2AE51}" type="presOf" srcId="{35933246-08A1-4726-B796-8F895D945195}" destId="{B6BCAB49-7786-47A0-8269-0890D565928C}" srcOrd="0" destOrd="0" presId="urn:microsoft.com/office/officeart/2005/8/layout/radial2"/>
    <dgm:cxn modelId="{64939DF2-079E-491D-B2AC-B59F86DDEF38}" type="presParOf" srcId="{781A90DC-C2FD-46C8-8BF9-00727E3FF098}" destId="{6A530824-9AF6-44DF-9F46-511AA813F8D3}" srcOrd="0" destOrd="0" presId="urn:microsoft.com/office/officeart/2005/8/layout/radial2"/>
    <dgm:cxn modelId="{E335AB95-CF41-4926-AFCD-6FBC7D3528EB}" type="presParOf" srcId="{6A530824-9AF6-44DF-9F46-511AA813F8D3}" destId="{CC48BC55-E9D5-4D9B-840E-213404D88448}" srcOrd="0" destOrd="0" presId="urn:microsoft.com/office/officeart/2005/8/layout/radial2"/>
    <dgm:cxn modelId="{3C951B6B-796F-4CE9-8C5E-EBCC52E75CEE}" type="presParOf" srcId="{CC48BC55-E9D5-4D9B-840E-213404D88448}" destId="{80CC46BE-998C-45FA-802F-2D6B7B3D755D}" srcOrd="0" destOrd="0" presId="urn:microsoft.com/office/officeart/2005/8/layout/radial2"/>
    <dgm:cxn modelId="{FA73FE13-BE02-4E5C-95B9-19A651FDB467}" type="presParOf" srcId="{CC48BC55-E9D5-4D9B-840E-213404D88448}" destId="{18C3E2C1-5B6F-4E93-8120-C93DF39D4114}" srcOrd="1" destOrd="0" presId="urn:microsoft.com/office/officeart/2005/8/layout/radial2"/>
    <dgm:cxn modelId="{81BB34E4-AB5B-46BC-9C43-4FC4C543B4BF}" type="presParOf" srcId="{6A530824-9AF6-44DF-9F46-511AA813F8D3}" destId="{CF13143E-D709-42D7-89C8-73D4E84C62E9}" srcOrd="1" destOrd="0" presId="urn:microsoft.com/office/officeart/2005/8/layout/radial2"/>
    <dgm:cxn modelId="{94B33074-F9C9-4BB3-ADE2-BDB248F4D016}" type="presParOf" srcId="{6A530824-9AF6-44DF-9F46-511AA813F8D3}" destId="{8BA06E13-38BE-406D-BCD8-CEB2D511DE3D}" srcOrd="2" destOrd="0" presId="urn:microsoft.com/office/officeart/2005/8/layout/radial2"/>
    <dgm:cxn modelId="{2BB2E5BA-8CB1-4473-B170-BDE0E83BCFB4}" type="presParOf" srcId="{8BA06E13-38BE-406D-BCD8-CEB2D511DE3D}" destId="{42BD0C9E-4134-4C91-B843-A2B0F202AE02}" srcOrd="0" destOrd="0" presId="urn:microsoft.com/office/officeart/2005/8/layout/radial2"/>
    <dgm:cxn modelId="{4D366BF2-4891-4244-9F38-97DC87FEC429}" type="presParOf" srcId="{8BA06E13-38BE-406D-BCD8-CEB2D511DE3D}" destId="{BA3CCF4B-1140-48BD-9F76-861AC6BBDE43}" srcOrd="1" destOrd="0" presId="urn:microsoft.com/office/officeart/2005/8/layout/radial2"/>
    <dgm:cxn modelId="{C80FF107-9FCA-4BD3-B4BA-2E4FACDAEFEB}" type="presParOf" srcId="{6A530824-9AF6-44DF-9F46-511AA813F8D3}" destId="{B6BCAB49-7786-47A0-8269-0890D565928C}" srcOrd="3" destOrd="0" presId="urn:microsoft.com/office/officeart/2005/8/layout/radial2"/>
    <dgm:cxn modelId="{C14D1CA8-4438-4B54-BD2B-DFCFFAE9F672}" type="presParOf" srcId="{6A530824-9AF6-44DF-9F46-511AA813F8D3}" destId="{CCF67EB0-ED78-4C91-8158-6775818F105F}" srcOrd="4" destOrd="0" presId="urn:microsoft.com/office/officeart/2005/8/layout/radial2"/>
    <dgm:cxn modelId="{0C05FCBD-3464-4D55-82FB-46105118CEC1}" type="presParOf" srcId="{CCF67EB0-ED78-4C91-8158-6775818F105F}" destId="{E58C629D-4BAD-486D-B479-2089345E5191}" srcOrd="0" destOrd="0" presId="urn:microsoft.com/office/officeart/2005/8/layout/radial2"/>
    <dgm:cxn modelId="{E81EFC73-C188-4AAA-B035-0D4368709FD5}" type="presParOf" srcId="{CCF67EB0-ED78-4C91-8158-6775818F105F}" destId="{1DF3A5C5-B82B-404E-A3D1-609CFDA795BC}" srcOrd="1" destOrd="0" presId="urn:microsoft.com/office/officeart/2005/8/layout/radial2"/>
    <dgm:cxn modelId="{4FBB80A2-FA45-4B04-8ECE-C33B730697A9}" type="presParOf" srcId="{6A530824-9AF6-44DF-9F46-511AA813F8D3}" destId="{28032DB3-1D46-4ED1-91EC-5B7177CD21E3}" srcOrd="5" destOrd="0" presId="urn:microsoft.com/office/officeart/2005/8/layout/radial2"/>
    <dgm:cxn modelId="{8BCB918C-79E4-4F7C-B521-F87DA22C826B}" type="presParOf" srcId="{6A530824-9AF6-44DF-9F46-511AA813F8D3}" destId="{7DC1D060-B7EC-4583-BBF6-4A61CEA60CC6}" srcOrd="6" destOrd="0" presId="urn:microsoft.com/office/officeart/2005/8/layout/radial2"/>
    <dgm:cxn modelId="{D7916FAB-A8A5-4AA3-A626-F27FCA04A057}" type="presParOf" srcId="{7DC1D060-B7EC-4583-BBF6-4A61CEA60CC6}" destId="{767936F0-39DA-46F3-A807-1EE552B9B400}" srcOrd="0" destOrd="0" presId="urn:microsoft.com/office/officeart/2005/8/layout/radial2"/>
    <dgm:cxn modelId="{994DFEA4-D97E-466C-887A-908B2E350B76}" type="presParOf" srcId="{7DC1D060-B7EC-4583-BBF6-4A61CEA60CC6}" destId="{AC88889A-B9B8-4493-9289-068878E90155}"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29C64C-66E7-4CC4-AECE-E0361A60E02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A99C149-963C-44F7-B843-1F8689E310AC}">
      <dgm:prSet phldrT="[Text]"/>
      <dgm:spPr/>
      <dgm:t>
        <a:bodyPr/>
        <a:lstStyle/>
        <a:p>
          <a:r>
            <a:rPr lang="en-US" dirty="0" smtClean="0"/>
            <a:t>U.S. GAAP</a:t>
          </a:r>
          <a:endParaRPr lang="en-US" dirty="0"/>
        </a:p>
      </dgm:t>
    </dgm:pt>
    <dgm:pt modelId="{0DE10810-8523-414B-B2E5-AC0EDED33A36}" type="parTrans" cxnId="{B1518F61-4B5C-4907-8035-83936417D999}">
      <dgm:prSet/>
      <dgm:spPr/>
      <dgm:t>
        <a:bodyPr/>
        <a:lstStyle/>
        <a:p>
          <a:endParaRPr lang="en-US"/>
        </a:p>
      </dgm:t>
    </dgm:pt>
    <dgm:pt modelId="{B729DB5C-AD74-4B75-BB51-16517E27066E}" type="sibTrans" cxnId="{B1518F61-4B5C-4907-8035-83936417D999}">
      <dgm:prSet/>
      <dgm:spPr/>
      <dgm:t>
        <a:bodyPr/>
        <a:lstStyle/>
        <a:p>
          <a:endParaRPr lang="en-US"/>
        </a:p>
      </dgm:t>
    </dgm:pt>
    <dgm:pt modelId="{ED283710-81C1-4631-AD80-1D5418AA97D6}">
      <dgm:prSet phldrT="[Text]"/>
      <dgm:spPr/>
      <dgm:t>
        <a:bodyPr/>
        <a:lstStyle/>
        <a:p>
          <a:r>
            <a:rPr lang="en-US" dirty="0" smtClean="0"/>
            <a:t>FASB</a:t>
          </a:r>
          <a:endParaRPr lang="en-US" dirty="0"/>
        </a:p>
      </dgm:t>
    </dgm:pt>
    <dgm:pt modelId="{5B27DD1F-B4C8-4451-A461-A73252DC5817}" type="parTrans" cxnId="{244754A1-8E77-40B5-BB89-35F99FC66E42}">
      <dgm:prSet/>
      <dgm:spPr/>
      <dgm:t>
        <a:bodyPr/>
        <a:lstStyle/>
        <a:p>
          <a:endParaRPr lang="en-US"/>
        </a:p>
      </dgm:t>
    </dgm:pt>
    <dgm:pt modelId="{DDB82AF6-FE85-4D1F-B360-34B1C30C6833}" type="sibTrans" cxnId="{244754A1-8E77-40B5-BB89-35F99FC66E42}">
      <dgm:prSet/>
      <dgm:spPr/>
      <dgm:t>
        <a:bodyPr/>
        <a:lstStyle/>
        <a:p>
          <a:endParaRPr lang="en-US"/>
        </a:p>
      </dgm:t>
    </dgm:pt>
    <dgm:pt modelId="{A2770497-4525-4DC5-B88C-F1A8AD5C7AE2}">
      <dgm:prSet phldrT="[Text]"/>
      <dgm:spPr/>
      <dgm:t>
        <a:bodyPr/>
        <a:lstStyle/>
        <a:p>
          <a:r>
            <a:rPr lang="en-US" dirty="0" smtClean="0"/>
            <a:t>GASB</a:t>
          </a:r>
          <a:endParaRPr lang="en-US" dirty="0"/>
        </a:p>
      </dgm:t>
    </dgm:pt>
    <dgm:pt modelId="{AE8447A2-1EC0-4F41-863E-A9E2D6444991}" type="parTrans" cxnId="{48CB3B92-45F9-4EFC-B2C4-64CC3027180F}">
      <dgm:prSet/>
      <dgm:spPr/>
      <dgm:t>
        <a:bodyPr/>
        <a:lstStyle/>
        <a:p>
          <a:endParaRPr lang="en-US"/>
        </a:p>
      </dgm:t>
    </dgm:pt>
    <dgm:pt modelId="{92A59531-E06F-41B4-86AD-0C9C266CFA9A}" type="sibTrans" cxnId="{48CB3B92-45F9-4EFC-B2C4-64CC3027180F}">
      <dgm:prSet/>
      <dgm:spPr/>
      <dgm:t>
        <a:bodyPr/>
        <a:lstStyle/>
        <a:p>
          <a:endParaRPr lang="en-US"/>
        </a:p>
      </dgm:t>
    </dgm:pt>
    <dgm:pt modelId="{594543A8-2CD1-49F8-99C3-85BC4E04307D}">
      <dgm:prSet phldrT="[Text]"/>
      <dgm:spPr/>
      <dgm:t>
        <a:bodyPr/>
        <a:lstStyle/>
        <a:p>
          <a:r>
            <a:rPr lang="en-US" dirty="0" smtClean="0"/>
            <a:t>FASAB</a:t>
          </a:r>
          <a:endParaRPr lang="en-US" dirty="0"/>
        </a:p>
      </dgm:t>
    </dgm:pt>
    <dgm:pt modelId="{30E183BC-6FDF-4C31-B7D3-CFC7606E790B}" type="parTrans" cxnId="{47B95C32-B522-40BB-9918-B9E6FA1A8592}">
      <dgm:prSet/>
      <dgm:spPr/>
      <dgm:t>
        <a:bodyPr/>
        <a:lstStyle/>
        <a:p>
          <a:endParaRPr lang="en-US"/>
        </a:p>
      </dgm:t>
    </dgm:pt>
    <dgm:pt modelId="{9345D79C-1445-47A9-8FCD-A8B0C13ACB42}" type="sibTrans" cxnId="{47B95C32-B522-40BB-9918-B9E6FA1A8592}">
      <dgm:prSet/>
      <dgm:spPr/>
      <dgm:t>
        <a:bodyPr/>
        <a:lstStyle/>
        <a:p>
          <a:endParaRPr lang="en-US"/>
        </a:p>
      </dgm:t>
    </dgm:pt>
    <dgm:pt modelId="{EE8187E5-9BC4-41EB-85AD-E2487F14E2BA}" type="pres">
      <dgm:prSet presAssocID="{B729C64C-66E7-4CC4-AECE-E0361A60E025}" presName="hierChild1" presStyleCnt="0">
        <dgm:presLayoutVars>
          <dgm:orgChart val="1"/>
          <dgm:chPref val="1"/>
          <dgm:dir/>
          <dgm:animOne val="branch"/>
          <dgm:animLvl val="lvl"/>
          <dgm:resizeHandles/>
        </dgm:presLayoutVars>
      </dgm:prSet>
      <dgm:spPr/>
      <dgm:t>
        <a:bodyPr/>
        <a:lstStyle/>
        <a:p>
          <a:endParaRPr lang="en-US"/>
        </a:p>
      </dgm:t>
    </dgm:pt>
    <dgm:pt modelId="{9D27E09A-0F97-4614-92B8-26D7B760E16A}" type="pres">
      <dgm:prSet presAssocID="{BA99C149-963C-44F7-B843-1F8689E310AC}" presName="hierRoot1" presStyleCnt="0">
        <dgm:presLayoutVars>
          <dgm:hierBranch val="init"/>
        </dgm:presLayoutVars>
      </dgm:prSet>
      <dgm:spPr/>
    </dgm:pt>
    <dgm:pt modelId="{D96073A5-288E-4802-A4ED-FA28230685AE}" type="pres">
      <dgm:prSet presAssocID="{BA99C149-963C-44F7-B843-1F8689E310AC}" presName="rootComposite1" presStyleCnt="0"/>
      <dgm:spPr/>
    </dgm:pt>
    <dgm:pt modelId="{A863DB38-E6D9-46BE-83B8-499B13CBD744}" type="pres">
      <dgm:prSet presAssocID="{BA99C149-963C-44F7-B843-1F8689E310AC}" presName="rootText1" presStyleLbl="node0" presStyleIdx="0" presStyleCnt="1">
        <dgm:presLayoutVars>
          <dgm:chPref val="3"/>
        </dgm:presLayoutVars>
      </dgm:prSet>
      <dgm:spPr/>
      <dgm:t>
        <a:bodyPr/>
        <a:lstStyle/>
        <a:p>
          <a:endParaRPr lang="en-US"/>
        </a:p>
      </dgm:t>
    </dgm:pt>
    <dgm:pt modelId="{A6525FA1-E4D9-4AB4-ADAA-571AEEFFC2AB}" type="pres">
      <dgm:prSet presAssocID="{BA99C149-963C-44F7-B843-1F8689E310AC}" presName="rootConnector1" presStyleLbl="node1" presStyleIdx="0" presStyleCnt="0"/>
      <dgm:spPr/>
      <dgm:t>
        <a:bodyPr/>
        <a:lstStyle/>
        <a:p>
          <a:endParaRPr lang="en-US"/>
        </a:p>
      </dgm:t>
    </dgm:pt>
    <dgm:pt modelId="{7E3F02E5-F19F-4981-B307-555A6894DBC6}" type="pres">
      <dgm:prSet presAssocID="{BA99C149-963C-44F7-B843-1F8689E310AC}" presName="hierChild2" presStyleCnt="0"/>
      <dgm:spPr/>
    </dgm:pt>
    <dgm:pt modelId="{5C0CE53A-BD85-4211-AD51-91C0DBFC8890}" type="pres">
      <dgm:prSet presAssocID="{5B27DD1F-B4C8-4451-A461-A73252DC5817}" presName="Name37" presStyleLbl="parChTrans1D2" presStyleIdx="0" presStyleCnt="3"/>
      <dgm:spPr/>
      <dgm:t>
        <a:bodyPr/>
        <a:lstStyle/>
        <a:p>
          <a:endParaRPr lang="en-US"/>
        </a:p>
      </dgm:t>
    </dgm:pt>
    <dgm:pt modelId="{63F26E28-0B66-4089-AF22-DEC0410203F3}" type="pres">
      <dgm:prSet presAssocID="{ED283710-81C1-4631-AD80-1D5418AA97D6}" presName="hierRoot2" presStyleCnt="0">
        <dgm:presLayoutVars>
          <dgm:hierBranch val="init"/>
        </dgm:presLayoutVars>
      </dgm:prSet>
      <dgm:spPr/>
    </dgm:pt>
    <dgm:pt modelId="{50742AA9-5AD5-411B-B0D2-9481B4611789}" type="pres">
      <dgm:prSet presAssocID="{ED283710-81C1-4631-AD80-1D5418AA97D6}" presName="rootComposite" presStyleCnt="0"/>
      <dgm:spPr/>
    </dgm:pt>
    <dgm:pt modelId="{83FF55C8-057E-4A0F-9650-533A7572ABED}" type="pres">
      <dgm:prSet presAssocID="{ED283710-81C1-4631-AD80-1D5418AA97D6}" presName="rootText" presStyleLbl="node2" presStyleIdx="0" presStyleCnt="3">
        <dgm:presLayoutVars>
          <dgm:chPref val="3"/>
        </dgm:presLayoutVars>
      </dgm:prSet>
      <dgm:spPr/>
      <dgm:t>
        <a:bodyPr/>
        <a:lstStyle/>
        <a:p>
          <a:endParaRPr lang="en-US"/>
        </a:p>
      </dgm:t>
    </dgm:pt>
    <dgm:pt modelId="{7335542B-46A3-4196-97DC-2FA2A1898441}" type="pres">
      <dgm:prSet presAssocID="{ED283710-81C1-4631-AD80-1D5418AA97D6}" presName="rootConnector" presStyleLbl="node2" presStyleIdx="0" presStyleCnt="3"/>
      <dgm:spPr/>
      <dgm:t>
        <a:bodyPr/>
        <a:lstStyle/>
        <a:p>
          <a:endParaRPr lang="en-US"/>
        </a:p>
      </dgm:t>
    </dgm:pt>
    <dgm:pt modelId="{AE5D3D27-FD86-4A80-A926-4F4F38AF0360}" type="pres">
      <dgm:prSet presAssocID="{ED283710-81C1-4631-AD80-1D5418AA97D6}" presName="hierChild4" presStyleCnt="0"/>
      <dgm:spPr/>
    </dgm:pt>
    <dgm:pt modelId="{5F22CBAF-38E1-42BE-B726-626951D926DF}" type="pres">
      <dgm:prSet presAssocID="{ED283710-81C1-4631-AD80-1D5418AA97D6}" presName="hierChild5" presStyleCnt="0"/>
      <dgm:spPr/>
    </dgm:pt>
    <dgm:pt modelId="{488AA782-A6D4-44A7-BBAA-71B578D1E733}" type="pres">
      <dgm:prSet presAssocID="{AE8447A2-1EC0-4F41-863E-A9E2D6444991}" presName="Name37" presStyleLbl="parChTrans1D2" presStyleIdx="1" presStyleCnt="3"/>
      <dgm:spPr/>
      <dgm:t>
        <a:bodyPr/>
        <a:lstStyle/>
        <a:p>
          <a:endParaRPr lang="en-US"/>
        </a:p>
      </dgm:t>
    </dgm:pt>
    <dgm:pt modelId="{41B3B79A-3CA8-4FEF-A8C8-D52CFD2C8355}" type="pres">
      <dgm:prSet presAssocID="{A2770497-4525-4DC5-B88C-F1A8AD5C7AE2}" presName="hierRoot2" presStyleCnt="0">
        <dgm:presLayoutVars>
          <dgm:hierBranch val="init"/>
        </dgm:presLayoutVars>
      </dgm:prSet>
      <dgm:spPr/>
    </dgm:pt>
    <dgm:pt modelId="{84D80C45-8AB4-44EE-B1D6-20325FD789E6}" type="pres">
      <dgm:prSet presAssocID="{A2770497-4525-4DC5-B88C-F1A8AD5C7AE2}" presName="rootComposite" presStyleCnt="0"/>
      <dgm:spPr/>
    </dgm:pt>
    <dgm:pt modelId="{AF5063A4-6CE1-4AAF-873F-20A5ADEF439D}" type="pres">
      <dgm:prSet presAssocID="{A2770497-4525-4DC5-B88C-F1A8AD5C7AE2}" presName="rootText" presStyleLbl="node2" presStyleIdx="1" presStyleCnt="3">
        <dgm:presLayoutVars>
          <dgm:chPref val="3"/>
        </dgm:presLayoutVars>
      </dgm:prSet>
      <dgm:spPr/>
      <dgm:t>
        <a:bodyPr/>
        <a:lstStyle/>
        <a:p>
          <a:endParaRPr lang="en-US"/>
        </a:p>
      </dgm:t>
    </dgm:pt>
    <dgm:pt modelId="{1CD7BF33-0B19-45C1-9E08-16E729ADCAE1}" type="pres">
      <dgm:prSet presAssocID="{A2770497-4525-4DC5-B88C-F1A8AD5C7AE2}" presName="rootConnector" presStyleLbl="node2" presStyleIdx="1" presStyleCnt="3"/>
      <dgm:spPr/>
      <dgm:t>
        <a:bodyPr/>
        <a:lstStyle/>
        <a:p>
          <a:endParaRPr lang="en-US"/>
        </a:p>
      </dgm:t>
    </dgm:pt>
    <dgm:pt modelId="{5440BF14-926F-4699-837C-6279438665B5}" type="pres">
      <dgm:prSet presAssocID="{A2770497-4525-4DC5-B88C-F1A8AD5C7AE2}" presName="hierChild4" presStyleCnt="0"/>
      <dgm:spPr/>
    </dgm:pt>
    <dgm:pt modelId="{11C07E1B-56D2-4D13-9653-398B7EA9B9F6}" type="pres">
      <dgm:prSet presAssocID="{A2770497-4525-4DC5-B88C-F1A8AD5C7AE2}" presName="hierChild5" presStyleCnt="0"/>
      <dgm:spPr/>
    </dgm:pt>
    <dgm:pt modelId="{3EF68396-7A0E-4160-A7D4-EB435AD2DB52}" type="pres">
      <dgm:prSet presAssocID="{30E183BC-6FDF-4C31-B7D3-CFC7606E790B}" presName="Name37" presStyleLbl="parChTrans1D2" presStyleIdx="2" presStyleCnt="3"/>
      <dgm:spPr/>
      <dgm:t>
        <a:bodyPr/>
        <a:lstStyle/>
        <a:p>
          <a:endParaRPr lang="en-US"/>
        </a:p>
      </dgm:t>
    </dgm:pt>
    <dgm:pt modelId="{4929A790-1C73-4D5F-80FB-A0C14D2DE312}" type="pres">
      <dgm:prSet presAssocID="{594543A8-2CD1-49F8-99C3-85BC4E04307D}" presName="hierRoot2" presStyleCnt="0">
        <dgm:presLayoutVars>
          <dgm:hierBranch val="init"/>
        </dgm:presLayoutVars>
      </dgm:prSet>
      <dgm:spPr/>
    </dgm:pt>
    <dgm:pt modelId="{B06163C8-3A4C-4CC2-BD2B-12540226F8E4}" type="pres">
      <dgm:prSet presAssocID="{594543A8-2CD1-49F8-99C3-85BC4E04307D}" presName="rootComposite" presStyleCnt="0"/>
      <dgm:spPr/>
    </dgm:pt>
    <dgm:pt modelId="{CE7FEDFE-A8E5-4A79-9D57-01BEF7291C7D}" type="pres">
      <dgm:prSet presAssocID="{594543A8-2CD1-49F8-99C3-85BC4E04307D}" presName="rootText" presStyleLbl="node2" presStyleIdx="2" presStyleCnt="3">
        <dgm:presLayoutVars>
          <dgm:chPref val="3"/>
        </dgm:presLayoutVars>
      </dgm:prSet>
      <dgm:spPr/>
      <dgm:t>
        <a:bodyPr/>
        <a:lstStyle/>
        <a:p>
          <a:endParaRPr lang="en-US"/>
        </a:p>
      </dgm:t>
    </dgm:pt>
    <dgm:pt modelId="{104160B2-CF9D-4E53-95F6-8C57A7432C87}" type="pres">
      <dgm:prSet presAssocID="{594543A8-2CD1-49F8-99C3-85BC4E04307D}" presName="rootConnector" presStyleLbl="node2" presStyleIdx="2" presStyleCnt="3"/>
      <dgm:spPr/>
      <dgm:t>
        <a:bodyPr/>
        <a:lstStyle/>
        <a:p>
          <a:endParaRPr lang="en-US"/>
        </a:p>
      </dgm:t>
    </dgm:pt>
    <dgm:pt modelId="{B21FBB92-C9A6-47E1-876D-D0FDBB731DA3}" type="pres">
      <dgm:prSet presAssocID="{594543A8-2CD1-49F8-99C3-85BC4E04307D}" presName="hierChild4" presStyleCnt="0"/>
      <dgm:spPr/>
    </dgm:pt>
    <dgm:pt modelId="{9CCB3DEE-B903-4C41-86C0-9E1D26CC18E5}" type="pres">
      <dgm:prSet presAssocID="{594543A8-2CD1-49F8-99C3-85BC4E04307D}" presName="hierChild5" presStyleCnt="0"/>
      <dgm:spPr/>
    </dgm:pt>
    <dgm:pt modelId="{EB504110-909D-4102-BFBE-110C8495F2CA}" type="pres">
      <dgm:prSet presAssocID="{BA99C149-963C-44F7-B843-1F8689E310AC}" presName="hierChild3" presStyleCnt="0"/>
      <dgm:spPr/>
    </dgm:pt>
  </dgm:ptLst>
  <dgm:cxnLst>
    <dgm:cxn modelId="{7849ED86-08AE-4749-A780-3D0F64341D5E}" type="presOf" srcId="{A2770497-4525-4DC5-B88C-F1A8AD5C7AE2}" destId="{AF5063A4-6CE1-4AAF-873F-20A5ADEF439D}" srcOrd="0" destOrd="0" presId="urn:microsoft.com/office/officeart/2005/8/layout/orgChart1"/>
    <dgm:cxn modelId="{B6EDB451-5169-4F2C-8104-8C8849814978}" type="presOf" srcId="{BA99C149-963C-44F7-B843-1F8689E310AC}" destId="{A6525FA1-E4D9-4AB4-ADAA-571AEEFFC2AB}" srcOrd="1" destOrd="0" presId="urn:microsoft.com/office/officeart/2005/8/layout/orgChart1"/>
    <dgm:cxn modelId="{30D03EFD-1758-4DA3-8056-D4BD08EDB2AA}" type="presOf" srcId="{594543A8-2CD1-49F8-99C3-85BC4E04307D}" destId="{CE7FEDFE-A8E5-4A79-9D57-01BEF7291C7D}" srcOrd="0" destOrd="0" presId="urn:microsoft.com/office/officeart/2005/8/layout/orgChart1"/>
    <dgm:cxn modelId="{E0706E2C-F129-4447-ACDD-B675D5FB3764}" type="presOf" srcId="{ED283710-81C1-4631-AD80-1D5418AA97D6}" destId="{7335542B-46A3-4196-97DC-2FA2A1898441}" srcOrd="1" destOrd="0" presId="urn:microsoft.com/office/officeart/2005/8/layout/orgChart1"/>
    <dgm:cxn modelId="{D4F58296-5C41-4266-BC91-5E1024F19111}" type="presOf" srcId="{BA99C149-963C-44F7-B843-1F8689E310AC}" destId="{A863DB38-E6D9-46BE-83B8-499B13CBD744}" srcOrd="0" destOrd="0" presId="urn:microsoft.com/office/officeart/2005/8/layout/orgChart1"/>
    <dgm:cxn modelId="{F79A4D39-F4C7-45D8-98B2-70A222CE3733}" type="presOf" srcId="{5B27DD1F-B4C8-4451-A461-A73252DC5817}" destId="{5C0CE53A-BD85-4211-AD51-91C0DBFC8890}" srcOrd="0" destOrd="0" presId="urn:microsoft.com/office/officeart/2005/8/layout/orgChart1"/>
    <dgm:cxn modelId="{244754A1-8E77-40B5-BB89-35F99FC66E42}" srcId="{BA99C149-963C-44F7-B843-1F8689E310AC}" destId="{ED283710-81C1-4631-AD80-1D5418AA97D6}" srcOrd="0" destOrd="0" parTransId="{5B27DD1F-B4C8-4451-A461-A73252DC5817}" sibTransId="{DDB82AF6-FE85-4D1F-B360-34B1C30C6833}"/>
    <dgm:cxn modelId="{D9F28B7A-E884-49D9-8625-500952549063}" type="presOf" srcId="{AE8447A2-1EC0-4F41-863E-A9E2D6444991}" destId="{488AA782-A6D4-44A7-BBAA-71B578D1E733}" srcOrd="0" destOrd="0" presId="urn:microsoft.com/office/officeart/2005/8/layout/orgChart1"/>
    <dgm:cxn modelId="{B1518F61-4B5C-4907-8035-83936417D999}" srcId="{B729C64C-66E7-4CC4-AECE-E0361A60E025}" destId="{BA99C149-963C-44F7-B843-1F8689E310AC}" srcOrd="0" destOrd="0" parTransId="{0DE10810-8523-414B-B2E5-AC0EDED33A36}" sibTransId="{B729DB5C-AD74-4B75-BB51-16517E27066E}"/>
    <dgm:cxn modelId="{59E9EDC2-FB9F-47D5-A028-F743B3B65150}" type="presOf" srcId="{30E183BC-6FDF-4C31-B7D3-CFC7606E790B}" destId="{3EF68396-7A0E-4160-A7D4-EB435AD2DB52}" srcOrd="0" destOrd="0" presId="urn:microsoft.com/office/officeart/2005/8/layout/orgChart1"/>
    <dgm:cxn modelId="{47B95C32-B522-40BB-9918-B9E6FA1A8592}" srcId="{BA99C149-963C-44F7-B843-1F8689E310AC}" destId="{594543A8-2CD1-49F8-99C3-85BC4E04307D}" srcOrd="2" destOrd="0" parTransId="{30E183BC-6FDF-4C31-B7D3-CFC7606E790B}" sibTransId="{9345D79C-1445-47A9-8FCD-A8B0C13ACB42}"/>
    <dgm:cxn modelId="{8C1657A5-5A1A-4059-A1D3-AAA0F6714A9F}" type="presOf" srcId="{ED283710-81C1-4631-AD80-1D5418AA97D6}" destId="{83FF55C8-057E-4A0F-9650-533A7572ABED}" srcOrd="0" destOrd="0" presId="urn:microsoft.com/office/officeart/2005/8/layout/orgChart1"/>
    <dgm:cxn modelId="{52211FA8-7D94-42BF-AF00-565F8E7ED0A0}" type="presOf" srcId="{A2770497-4525-4DC5-B88C-F1A8AD5C7AE2}" destId="{1CD7BF33-0B19-45C1-9E08-16E729ADCAE1}" srcOrd="1" destOrd="0" presId="urn:microsoft.com/office/officeart/2005/8/layout/orgChart1"/>
    <dgm:cxn modelId="{D6346635-3323-47C9-B6A0-B3368238CC4C}" type="presOf" srcId="{594543A8-2CD1-49F8-99C3-85BC4E04307D}" destId="{104160B2-CF9D-4E53-95F6-8C57A7432C87}" srcOrd="1" destOrd="0" presId="urn:microsoft.com/office/officeart/2005/8/layout/orgChart1"/>
    <dgm:cxn modelId="{48CB3B92-45F9-4EFC-B2C4-64CC3027180F}" srcId="{BA99C149-963C-44F7-B843-1F8689E310AC}" destId="{A2770497-4525-4DC5-B88C-F1A8AD5C7AE2}" srcOrd="1" destOrd="0" parTransId="{AE8447A2-1EC0-4F41-863E-A9E2D6444991}" sibTransId="{92A59531-E06F-41B4-86AD-0C9C266CFA9A}"/>
    <dgm:cxn modelId="{3D20221B-057E-4E1F-A456-E17A41E91A3C}" type="presOf" srcId="{B729C64C-66E7-4CC4-AECE-E0361A60E025}" destId="{EE8187E5-9BC4-41EB-85AD-E2487F14E2BA}" srcOrd="0" destOrd="0" presId="urn:microsoft.com/office/officeart/2005/8/layout/orgChart1"/>
    <dgm:cxn modelId="{1DD363A0-20FD-41D1-BF4C-C19778A63136}" type="presParOf" srcId="{EE8187E5-9BC4-41EB-85AD-E2487F14E2BA}" destId="{9D27E09A-0F97-4614-92B8-26D7B760E16A}" srcOrd="0" destOrd="0" presId="urn:microsoft.com/office/officeart/2005/8/layout/orgChart1"/>
    <dgm:cxn modelId="{C1A89CF6-AA5F-45FD-B057-340391DBD20F}" type="presParOf" srcId="{9D27E09A-0F97-4614-92B8-26D7B760E16A}" destId="{D96073A5-288E-4802-A4ED-FA28230685AE}" srcOrd="0" destOrd="0" presId="urn:microsoft.com/office/officeart/2005/8/layout/orgChart1"/>
    <dgm:cxn modelId="{7FED0CC2-FC87-42FB-9154-B349A7CEE9A1}" type="presParOf" srcId="{D96073A5-288E-4802-A4ED-FA28230685AE}" destId="{A863DB38-E6D9-46BE-83B8-499B13CBD744}" srcOrd="0" destOrd="0" presId="urn:microsoft.com/office/officeart/2005/8/layout/orgChart1"/>
    <dgm:cxn modelId="{A9E8B4A5-0B44-4AE7-8A4D-D1A2A4FFF62F}" type="presParOf" srcId="{D96073A5-288E-4802-A4ED-FA28230685AE}" destId="{A6525FA1-E4D9-4AB4-ADAA-571AEEFFC2AB}" srcOrd="1" destOrd="0" presId="urn:microsoft.com/office/officeart/2005/8/layout/orgChart1"/>
    <dgm:cxn modelId="{7874EFC9-CBD0-4BD6-BB3D-EC7D6468B5B1}" type="presParOf" srcId="{9D27E09A-0F97-4614-92B8-26D7B760E16A}" destId="{7E3F02E5-F19F-4981-B307-555A6894DBC6}" srcOrd="1" destOrd="0" presId="urn:microsoft.com/office/officeart/2005/8/layout/orgChart1"/>
    <dgm:cxn modelId="{8AF8E1F7-C6DE-4835-AC62-04B00CFF31F9}" type="presParOf" srcId="{7E3F02E5-F19F-4981-B307-555A6894DBC6}" destId="{5C0CE53A-BD85-4211-AD51-91C0DBFC8890}" srcOrd="0" destOrd="0" presId="urn:microsoft.com/office/officeart/2005/8/layout/orgChart1"/>
    <dgm:cxn modelId="{D238C49A-2500-4146-BE2F-22FA58AF644B}" type="presParOf" srcId="{7E3F02E5-F19F-4981-B307-555A6894DBC6}" destId="{63F26E28-0B66-4089-AF22-DEC0410203F3}" srcOrd="1" destOrd="0" presId="urn:microsoft.com/office/officeart/2005/8/layout/orgChart1"/>
    <dgm:cxn modelId="{6B94F986-B3E2-47C8-817A-DEAA3BEAAC0E}" type="presParOf" srcId="{63F26E28-0B66-4089-AF22-DEC0410203F3}" destId="{50742AA9-5AD5-411B-B0D2-9481B4611789}" srcOrd="0" destOrd="0" presId="urn:microsoft.com/office/officeart/2005/8/layout/orgChart1"/>
    <dgm:cxn modelId="{AD8D4D80-DB72-4F3E-94CD-3F10B71F8940}" type="presParOf" srcId="{50742AA9-5AD5-411B-B0D2-9481B4611789}" destId="{83FF55C8-057E-4A0F-9650-533A7572ABED}" srcOrd="0" destOrd="0" presId="urn:microsoft.com/office/officeart/2005/8/layout/orgChart1"/>
    <dgm:cxn modelId="{9528D31B-2A20-4DCD-B66C-F959AA84B2A5}" type="presParOf" srcId="{50742AA9-5AD5-411B-B0D2-9481B4611789}" destId="{7335542B-46A3-4196-97DC-2FA2A1898441}" srcOrd="1" destOrd="0" presId="urn:microsoft.com/office/officeart/2005/8/layout/orgChart1"/>
    <dgm:cxn modelId="{AD6AD6FF-6770-4BDD-AFFA-F5CADBC09532}" type="presParOf" srcId="{63F26E28-0B66-4089-AF22-DEC0410203F3}" destId="{AE5D3D27-FD86-4A80-A926-4F4F38AF0360}" srcOrd="1" destOrd="0" presId="urn:microsoft.com/office/officeart/2005/8/layout/orgChart1"/>
    <dgm:cxn modelId="{A09B8FFE-952C-4DC0-8C91-B5FA62012FD8}" type="presParOf" srcId="{63F26E28-0B66-4089-AF22-DEC0410203F3}" destId="{5F22CBAF-38E1-42BE-B726-626951D926DF}" srcOrd="2" destOrd="0" presId="urn:microsoft.com/office/officeart/2005/8/layout/orgChart1"/>
    <dgm:cxn modelId="{727C8095-4D98-45D9-9157-2A7CA7479631}" type="presParOf" srcId="{7E3F02E5-F19F-4981-B307-555A6894DBC6}" destId="{488AA782-A6D4-44A7-BBAA-71B578D1E733}" srcOrd="2" destOrd="0" presId="urn:microsoft.com/office/officeart/2005/8/layout/orgChart1"/>
    <dgm:cxn modelId="{F0AA4B00-83DB-45E6-B41E-F4794517ECF7}" type="presParOf" srcId="{7E3F02E5-F19F-4981-B307-555A6894DBC6}" destId="{41B3B79A-3CA8-4FEF-A8C8-D52CFD2C8355}" srcOrd="3" destOrd="0" presId="urn:microsoft.com/office/officeart/2005/8/layout/orgChart1"/>
    <dgm:cxn modelId="{7F5A4826-6946-4596-8AEE-FB1C59C09384}" type="presParOf" srcId="{41B3B79A-3CA8-4FEF-A8C8-D52CFD2C8355}" destId="{84D80C45-8AB4-44EE-B1D6-20325FD789E6}" srcOrd="0" destOrd="0" presId="urn:microsoft.com/office/officeart/2005/8/layout/orgChart1"/>
    <dgm:cxn modelId="{78AAB82B-0FE7-4D52-B056-826A9017CBBA}" type="presParOf" srcId="{84D80C45-8AB4-44EE-B1D6-20325FD789E6}" destId="{AF5063A4-6CE1-4AAF-873F-20A5ADEF439D}" srcOrd="0" destOrd="0" presId="urn:microsoft.com/office/officeart/2005/8/layout/orgChart1"/>
    <dgm:cxn modelId="{3694C7FB-E716-4D62-B140-3E33F9AD17DE}" type="presParOf" srcId="{84D80C45-8AB4-44EE-B1D6-20325FD789E6}" destId="{1CD7BF33-0B19-45C1-9E08-16E729ADCAE1}" srcOrd="1" destOrd="0" presId="urn:microsoft.com/office/officeart/2005/8/layout/orgChart1"/>
    <dgm:cxn modelId="{1F7F0C27-F65C-4F88-8BD4-7F5661B15C85}" type="presParOf" srcId="{41B3B79A-3CA8-4FEF-A8C8-D52CFD2C8355}" destId="{5440BF14-926F-4699-837C-6279438665B5}" srcOrd="1" destOrd="0" presId="urn:microsoft.com/office/officeart/2005/8/layout/orgChart1"/>
    <dgm:cxn modelId="{62DD1879-FD11-4C21-9F36-4AF99666B9B0}" type="presParOf" srcId="{41B3B79A-3CA8-4FEF-A8C8-D52CFD2C8355}" destId="{11C07E1B-56D2-4D13-9653-398B7EA9B9F6}" srcOrd="2" destOrd="0" presId="urn:microsoft.com/office/officeart/2005/8/layout/orgChart1"/>
    <dgm:cxn modelId="{C616508A-AAE9-4809-9610-13AF9269FC04}" type="presParOf" srcId="{7E3F02E5-F19F-4981-B307-555A6894DBC6}" destId="{3EF68396-7A0E-4160-A7D4-EB435AD2DB52}" srcOrd="4" destOrd="0" presId="urn:microsoft.com/office/officeart/2005/8/layout/orgChart1"/>
    <dgm:cxn modelId="{5EA52D55-588B-48FE-9BF5-E450010DAD86}" type="presParOf" srcId="{7E3F02E5-F19F-4981-B307-555A6894DBC6}" destId="{4929A790-1C73-4D5F-80FB-A0C14D2DE312}" srcOrd="5" destOrd="0" presId="urn:microsoft.com/office/officeart/2005/8/layout/orgChart1"/>
    <dgm:cxn modelId="{EC375430-4815-49EE-BC4A-777F2516EAE4}" type="presParOf" srcId="{4929A790-1C73-4D5F-80FB-A0C14D2DE312}" destId="{B06163C8-3A4C-4CC2-BD2B-12540226F8E4}" srcOrd="0" destOrd="0" presId="urn:microsoft.com/office/officeart/2005/8/layout/orgChart1"/>
    <dgm:cxn modelId="{C787BA25-F701-461B-A28D-15CB33BB7457}" type="presParOf" srcId="{B06163C8-3A4C-4CC2-BD2B-12540226F8E4}" destId="{CE7FEDFE-A8E5-4A79-9D57-01BEF7291C7D}" srcOrd="0" destOrd="0" presId="urn:microsoft.com/office/officeart/2005/8/layout/orgChart1"/>
    <dgm:cxn modelId="{F6B7DB70-7370-4F23-BFA6-BAFACC354F0B}" type="presParOf" srcId="{B06163C8-3A4C-4CC2-BD2B-12540226F8E4}" destId="{104160B2-CF9D-4E53-95F6-8C57A7432C87}" srcOrd="1" destOrd="0" presId="urn:microsoft.com/office/officeart/2005/8/layout/orgChart1"/>
    <dgm:cxn modelId="{7E2AA93E-2B77-43CF-AA36-7C3EB81C8BBD}" type="presParOf" srcId="{4929A790-1C73-4D5F-80FB-A0C14D2DE312}" destId="{B21FBB92-C9A6-47E1-876D-D0FDBB731DA3}" srcOrd="1" destOrd="0" presId="urn:microsoft.com/office/officeart/2005/8/layout/orgChart1"/>
    <dgm:cxn modelId="{E2A12DB9-41E5-443A-85C0-F5A1AD6F0C02}" type="presParOf" srcId="{4929A790-1C73-4D5F-80FB-A0C14D2DE312}" destId="{9CCB3DEE-B903-4C41-86C0-9E1D26CC18E5}" srcOrd="2" destOrd="0" presId="urn:microsoft.com/office/officeart/2005/8/layout/orgChart1"/>
    <dgm:cxn modelId="{992DC9E5-5173-40DB-9254-9E61B3BADE64}" type="presParOf" srcId="{9D27E09A-0F97-4614-92B8-26D7B760E16A}" destId="{EB504110-909D-4102-BFBE-110C8495F2C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A7F067-57EF-441B-B28B-6EFC1C43BDB5}"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en-US"/>
        </a:p>
      </dgm:t>
    </dgm:pt>
    <dgm:pt modelId="{B26CA602-FEDF-4CF7-81DA-ABA7F5265000}">
      <dgm:prSet phldrT="[Text]" custT="1"/>
      <dgm:spPr/>
      <dgm:t>
        <a:bodyPr/>
        <a:lstStyle/>
        <a:p>
          <a:r>
            <a:rPr lang="en-US" sz="800" dirty="0" smtClean="0"/>
            <a:t>2</a:t>
          </a:r>
          <a:endParaRPr lang="en-US" sz="800" dirty="0"/>
        </a:p>
      </dgm:t>
    </dgm:pt>
    <dgm:pt modelId="{AD9B1AA9-FB72-49A7-840D-D4767506DE78}" type="parTrans" cxnId="{1288E2A0-12CE-4D02-8D10-166C6465132D}">
      <dgm:prSet/>
      <dgm:spPr/>
      <dgm:t>
        <a:bodyPr/>
        <a:lstStyle/>
        <a:p>
          <a:endParaRPr lang="en-US"/>
        </a:p>
      </dgm:t>
    </dgm:pt>
    <dgm:pt modelId="{2050ECDE-2B03-4103-B240-489AD6AD6D58}" type="sibTrans" cxnId="{1288E2A0-12CE-4D02-8D10-166C6465132D}">
      <dgm:prSet/>
      <dgm:spPr>
        <a:solidFill>
          <a:schemeClr val="accent1">
            <a:lumMod val="40000"/>
            <a:lumOff val="60000"/>
          </a:schemeClr>
        </a:solidFill>
        <a:ln w="28575">
          <a:solidFill>
            <a:schemeClr val="accent1">
              <a:lumMod val="40000"/>
              <a:lumOff val="60000"/>
            </a:schemeClr>
          </a:solidFill>
        </a:ln>
      </dgm:spPr>
      <dgm:t>
        <a:bodyPr/>
        <a:lstStyle/>
        <a:p>
          <a:endParaRPr lang="en-US" sz="800"/>
        </a:p>
      </dgm:t>
    </dgm:pt>
    <dgm:pt modelId="{4302672F-FAE3-4F89-A46C-8B3FA81F0D11}">
      <dgm:prSet phldrT="[Text]" custT="1"/>
      <dgm:spPr/>
      <dgm:t>
        <a:bodyPr/>
        <a:lstStyle/>
        <a:p>
          <a:r>
            <a:rPr lang="en-US" sz="800" dirty="0" smtClean="0"/>
            <a:t>3</a:t>
          </a:r>
          <a:endParaRPr lang="en-US" sz="800" dirty="0"/>
        </a:p>
      </dgm:t>
    </dgm:pt>
    <dgm:pt modelId="{3BEBFED0-8E4A-4750-8270-AA83ED2AEB5D}" type="parTrans" cxnId="{B8857DE4-885F-4329-98D9-920A396A3B81}">
      <dgm:prSet/>
      <dgm:spPr/>
      <dgm:t>
        <a:bodyPr/>
        <a:lstStyle/>
        <a:p>
          <a:endParaRPr lang="en-US"/>
        </a:p>
      </dgm:t>
    </dgm:pt>
    <dgm:pt modelId="{D6B8C56D-9A5D-4294-B450-030034294F8D}" type="sibTrans" cxnId="{B8857DE4-885F-4329-98D9-920A396A3B81}">
      <dgm:prSet/>
      <dgm:spPr>
        <a:solidFill>
          <a:schemeClr val="accent1">
            <a:lumMod val="20000"/>
            <a:lumOff val="80000"/>
          </a:schemeClr>
        </a:solidFill>
        <a:ln w="28575">
          <a:solidFill>
            <a:schemeClr val="accent1">
              <a:lumMod val="20000"/>
              <a:lumOff val="80000"/>
            </a:schemeClr>
          </a:solidFill>
        </a:ln>
      </dgm:spPr>
      <dgm:t>
        <a:bodyPr/>
        <a:lstStyle/>
        <a:p>
          <a:endParaRPr lang="en-US" sz="800"/>
        </a:p>
      </dgm:t>
    </dgm:pt>
    <dgm:pt modelId="{4CE0166C-DF8F-4B1A-92FF-EB2715F236A8}">
      <dgm:prSet phldrT="[Text]" custT="1"/>
      <dgm:spPr/>
      <dgm:t>
        <a:bodyPr/>
        <a:lstStyle/>
        <a:p>
          <a:r>
            <a:rPr lang="en-US" sz="800" dirty="0" smtClean="0"/>
            <a:t>4</a:t>
          </a:r>
          <a:endParaRPr lang="en-US" sz="800" dirty="0"/>
        </a:p>
      </dgm:t>
    </dgm:pt>
    <dgm:pt modelId="{38CD47E8-5FD5-41D0-B57F-75F7E5C6E78E}" type="parTrans" cxnId="{3A3A6BCD-1F29-4DAC-AF5B-7AEF1DFC90D5}">
      <dgm:prSet/>
      <dgm:spPr/>
      <dgm:t>
        <a:bodyPr/>
        <a:lstStyle/>
        <a:p>
          <a:endParaRPr lang="en-US"/>
        </a:p>
      </dgm:t>
    </dgm:pt>
    <dgm:pt modelId="{3CA3E0E3-15B5-4474-8CE3-0D4CBFFD8491}" type="sibTrans" cxnId="{3A3A6BCD-1F29-4DAC-AF5B-7AEF1DFC90D5}">
      <dgm:prSet/>
      <dgm:spPr>
        <a:solidFill>
          <a:schemeClr val="accent1">
            <a:lumMod val="50000"/>
          </a:schemeClr>
        </a:solidFill>
        <a:ln w="28575">
          <a:solidFill>
            <a:schemeClr val="accent1">
              <a:lumMod val="50000"/>
            </a:schemeClr>
          </a:solidFill>
        </a:ln>
      </dgm:spPr>
      <dgm:t>
        <a:bodyPr/>
        <a:lstStyle/>
        <a:p>
          <a:endParaRPr lang="en-US" sz="800"/>
        </a:p>
      </dgm:t>
    </dgm:pt>
    <dgm:pt modelId="{19D2EC78-8883-4AB4-8434-A3272BFA28B0}">
      <dgm:prSet phldrT="[Text]" custT="1"/>
      <dgm:spPr/>
      <dgm:t>
        <a:bodyPr/>
        <a:lstStyle/>
        <a:p>
          <a:r>
            <a:rPr lang="en-US" sz="800" dirty="0" smtClean="0"/>
            <a:t>5</a:t>
          </a:r>
          <a:endParaRPr lang="en-US" sz="800" dirty="0"/>
        </a:p>
      </dgm:t>
    </dgm:pt>
    <dgm:pt modelId="{7EEB13B2-8075-496F-A7E5-425ECE96A146}" type="parTrans" cxnId="{78733167-645D-4565-B620-986F97980B2F}">
      <dgm:prSet/>
      <dgm:spPr/>
      <dgm:t>
        <a:bodyPr/>
        <a:lstStyle/>
        <a:p>
          <a:endParaRPr lang="en-US"/>
        </a:p>
      </dgm:t>
    </dgm:pt>
    <dgm:pt modelId="{2D634719-B308-4EA2-A174-D7DBC5CC3BAB}" type="sibTrans" cxnId="{78733167-645D-4565-B620-986F97980B2F}">
      <dgm:prSet/>
      <dgm:spPr>
        <a:solidFill>
          <a:schemeClr val="accent1">
            <a:lumMod val="75000"/>
          </a:schemeClr>
        </a:solidFill>
        <a:ln w="28575">
          <a:solidFill>
            <a:schemeClr val="accent1">
              <a:lumMod val="75000"/>
            </a:schemeClr>
          </a:solidFill>
        </a:ln>
      </dgm:spPr>
      <dgm:t>
        <a:bodyPr/>
        <a:lstStyle/>
        <a:p>
          <a:endParaRPr lang="en-US" sz="800"/>
        </a:p>
      </dgm:t>
    </dgm:pt>
    <dgm:pt modelId="{3FE72AD7-D8AF-4A21-98B7-9A5E9E96EE86}">
      <dgm:prSet phldrT="[Text]" custT="1"/>
      <dgm:spPr/>
      <dgm:t>
        <a:bodyPr/>
        <a:lstStyle/>
        <a:p>
          <a:r>
            <a:rPr lang="en-US" sz="800" dirty="0" smtClean="0"/>
            <a:t>1</a:t>
          </a:r>
          <a:endParaRPr lang="en-US" sz="800" dirty="0"/>
        </a:p>
      </dgm:t>
    </dgm:pt>
    <dgm:pt modelId="{A3B661AC-CAFD-41E7-9CEC-CC95BC5340E6}" type="parTrans" cxnId="{6BA918EA-9984-4B31-B6D5-B964692C50F6}">
      <dgm:prSet/>
      <dgm:spPr/>
      <dgm:t>
        <a:bodyPr/>
        <a:lstStyle/>
        <a:p>
          <a:endParaRPr lang="en-US"/>
        </a:p>
      </dgm:t>
    </dgm:pt>
    <dgm:pt modelId="{D008CC9C-E1B3-4F3B-9625-09B6D6E293DC}" type="sibTrans" cxnId="{6BA918EA-9984-4B31-B6D5-B964692C50F6}">
      <dgm:prSet/>
      <dgm:spPr>
        <a:solidFill>
          <a:schemeClr val="accent1">
            <a:lumMod val="60000"/>
            <a:lumOff val="40000"/>
          </a:schemeClr>
        </a:solidFill>
        <a:ln w="28575">
          <a:solidFill>
            <a:schemeClr val="accent1">
              <a:lumMod val="60000"/>
              <a:lumOff val="40000"/>
            </a:schemeClr>
          </a:solidFill>
        </a:ln>
      </dgm:spPr>
      <dgm:t>
        <a:bodyPr/>
        <a:lstStyle/>
        <a:p>
          <a:endParaRPr lang="en-US" sz="800"/>
        </a:p>
      </dgm:t>
    </dgm:pt>
    <dgm:pt modelId="{E7B697E9-7450-4617-8593-CD9D30216271}" type="pres">
      <dgm:prSet presAssocID="{58A7F067-57EF-441B-B28B-6EFC1C43BDB5}" presName="cycle" presStyleCnt="0">
        <dgm:presLayoutVars>
          <dgm:dir/>
          <dgm:resizeHandles val="exact"/>
        </dgm:presLayoutVars>
      </dgm:prSet>
      <dgm:spPr/>
      <dgm:t>
        <a:bodyPr/>
        <a:lstStyle/>
        <a:p>
          <a:endParaRPr lang="en-US"/>
        </a:p>
      </dgm:t>
    </dgm:pt>
    <dgm:pt modelId="{45BBA538-B68A-45AC-8AA6-0233C1D49544}" type="pres">
      <dgm:prSet presAssocID="{B26CA602-FEDF-4CF7-81DA-ABA7F5265000}" presName="dummy" presStyleCnt="0"/>
      <dgm:spPr/>
    </dgm:pt>
    <dgm:pt modelId="{D5B5B6DF-6538-46FC-A3FF-D17CD521D49B}" type="pres">
      <dgm:prSet presAssocID="{B26CA602-FEDF-4CF7-81DA-ABA7F5265000}" presName="node" presStyleLbl="revTx" presStyleIdx="0" presStyleCnt="5">
        <dgm:presLayoutVars>
          <dgm:bulletEnabled val="1"/>
        </dgm:presLayoutVars>
      </dgm:prSet>
      <dgm:spPr/>
      <dgm:t>
        <a:bodyPr/>
        <a:lstStyle/>
        <a:p>
          <a:endParaRPr lang="en-US"/>
        </a:p>
      </dgm:t>
    </dgm:pt>
    <dgm:pt modelId="{9B455304-8176-46E2-9E09-17648B4892F1}" type="pres">
      <dgm:prSet presAssocID="{2050ECDE-2B03-4103-B240-489AD6AD6D58}" presName="sibTrans" presStyleLbl="node1" presStyleIdx="0" presStyleCnt="5"/>
      <dgm:spPr/>
      <dgm:t>
        <a:bodyPr/>
        <a:lstStyle/>
        <a:p>
          <a:endParaRPr lang="en-US"/>
        </a:p>
      </dgm:t>
    </dgm:pt>
    <dgm:pt modelId="{18185DDB-BCF0-4E5A-BCE8-EBE7B77EA9B5}" type="pres">
      <dgm:prSet presAssocID="{4302672F-FAE3-4F89-A46C-8B3FA81F0D11}" presName="dummy" presStyleCnt="0"/>
      <dgm:spPr/>
    </dgm:pt>
    <dgm:pt modelId="{0DD45533-74AF-4A30-8ED2-BABD523923ED}" type="pres">
      <dgm:prSet presAssocID="{4302672F-FAE3-4F89-A46C-8B3FA81F0D11}" presName="node" presStyleLbl="revTx" presStyleIdx="1" presStyleCnt="5">
        <dgm:presLayoutVars>
          <dgm:bulletEnabled val="1"/>
        </dgm:presLayoutVars>
      </dgm:prSet>
      <dgm:spPr/>
      <dgm:t>
        <a:bodyPr/>
        <a:lstStyle/>
        <a:p>
          <a:endParaRPr lang="en-US"/>
        </a:p>
      </dgm:t>
    </dgm:pt>
    <dgm:pt modelId="{BA7BF8B8-B9DA-496D-863A-30957A125174}" type="pres">
      <dgm:prSet presAssocID="{D6B8C56D-9A5D-4294-B450-030034294F8D}" presName="sibTrans" presStyleLbl="node1" presStyleIdx="1" presStyleCnt="5"/>
      <dgm:spPr/>
      <dgm:t>
        <a:bodyPr/>
        <a:lstStyle/>
        <a:p>
          <a:endParaRPr lang="en-US"/>
        </a:p>
      </dgm:t>
    </dgm:pt>
    <dgm:pt modelId="{3ABB483B-2433-43A5-A8B3-9443738820A0}" type="pres">
      <dgm:prSet presAssocID="{4CE0166C-DF8F-4B1A-92FF-EB2715F236A8}" presName="dummy" presStyleCnt="0"/>
      <dgm:spPr/>
    </dgm:pt>
    <dgm:pt modelId="{F75230EB-685B-4350-BC96-3D73CC09AFDE}" type="pres">
      <dgm:prSet presAssocID="{4CE0166C-DF8F-4B1A-92FF-EB2715F236A8}" presName="node" presStyleLbl="revTx" presStyleIdx="2" presStyleCnt="5">
        <dgm:presLayoutVars>
          <dgm:bulletEnabled val="1"/>
        </dgm:presLayoutVars>
      </dgm:prSet>
      <dgm:spPr/>
      <dgm:t>
        <a:bodyPr/>
        <a:lstStyle/>
        <a:p>
          <a:endParaRPr lang="en-US"/>
        </a:p>
      </dgm:t>
    </dgm:pt>
    <dgm:pt modelId="{2773832E-8E17-4D81-B150-E7046E75D32B}" type="pres">
      <dgm:prSet presAssocID="{3CA3E0E3-15B5-4474-8CE3-0D4CBFFD8491}" presName="sibTrans" presStyleLbl="node1" presStyleIdx="2" presStyleCnt="5"/>
      <dgm:spPr/>
      <dgm:t>
        <a:bodyPr/>
        <a:lstStyle/>
        <a:p>
          <a:endParaRPr lang="en-US"/>
        </a:p>
      </dgm:t>
    </dgm:pt>
    <dgm:pt modelId="{641873EE-D878-40F8-9462-CFE04912BD10}" type="pres">
      <dgm:prSet presAssocID="{19D2EC78-8883-4AB4-8434-A3272BFA28B0}" presName="dummy" presStyleCnt="0"/>
      <dgm:spPr/>
    </dgm:pt>
    <dgm:pt modelId="{BF325191-6BDF-44F7-8AE7-8B64F24B0C1A}" type="pres">
      <dgm:prSet presAssocID="{19D2EC78-8883-4AB4-8434-A3272BFA28B0}" presName="node" presStyleLbl="revTx" presStyleIdx="3" presStyleCnt="5">
        <dgm:presLayoutVars>
          <dgm:bulletEnabled val="1"/>
        </dgm:presLayoutVars>
      </dgm:prSet>
      <dgm:spPr/>
      <dgm:t>
        <a:bodyPr/>
        <a:lstStyle/>
        <a:p>
          <a:endParaRPr lang="en-US"/>
        </a:p>
      </dgm:t>
    </dgm:pt>
    <dgm:pt modelId="{3256F7E9-E7BF-482B-9FB9-63BC3BD9B20A}" type="pres">
      <dgm:prSet presAssocID="{2D634719-B308-4EA2-A174-D7DBC5CC3BAB}" presName="sibTrans" presStyleLbl="node1" presStyleIdx="3" presStyleCnt="5"/>
      <dgm:spPr/>
      <dgm:t>
        <a:bodyPr/>
        <a:lstStyle/>
        <a:p>
          <a:endParaRPr lang="en-US"/>
        </a:p>
      </dgm:t>
    </dgm:pt>
    <dgm:pt modelId="{AF47DF28-DF97-439D-A1F9-21286AB619DE}" type="pres">
      <dgm:prSet presAssocID="{3FE72AD7-D8AF-4A21-98B7-9A5E9E96EE86}" presName="dummy" presStyleCnt="0"/>
      <dgm:spPr/>
    </dgm:pt>
    <dgm:pt modelId="{8146BA1B-7D53-42BE-A4D0-044FA7741752}" type="pres">
      <dgm:prSet presAssocID="{3FE72AD7-D8AF-4A21-98B7-9A5E9E96EE86}" presName="node" presStyleLbl="revTx" presStyleIdx="4" presStyleCnt="5">
        <dgm:presLayoutVars>
          <dgm:bulletEnabled val="1"/>
        </dgm:presLayoutVars>
      </dgm:prSet>
      <dgm:spPr/>
      <dgm:t>
        <a:bodyPr/>
        <a:lstStyle/>
        <a:p>
          <a:endParaRPr lang="en-US"/>
        </a:p>
      </dgm:t>
    </dgm:pt>
    <dgm:pt modelId="{910CB446-7769-4EC0-9792-060233A8EEC1}" type="pres">
      <dgm:prSet presAssocID="{D008CC9C-E1B3-4F3B-9625-09B6D6E293DC}" presName="sibTrans" presStyleLbl="node1" presStyleIdx="4" presStyleCnt="5"/>
      <dgm:spPr/>
      <dgm:t>
        <a:bodyPr/>
        <a:lstStyle/>
        <a:p>
          <a:endParaRPr lang="en-US"/>
        </a:p>
      </dgm:t>
    </dgm:pt>
  </dgm:ptLst>
  <dgm:cxnLst>
    <dgm:cxn modelId="{332B6D70-90FD-4C03-8807-E2CF4D05A3FE}" type="presOf" srcId="{4302672F-FAE3-4F89-A46C-8B3FA81F0D11}" destId="{0DD45533-74AF-4A30-8ED2-BABD523923ED}" srcOrd="0" destOrd="0" presId="urn:microsoft.com/office/officeart/2005/8/layout/cycle1"/>
    <dgm:cxn modelId="{DF56FD0D-9100-4965-876E-939A0621AB94}" type="presOf" srcId="{2D634719-B308-4EA2-A174-D7DBC5CC3BAB}" destId="{3256F7E9-E7BF-482B-9FB9-63BC3BD9B20A}" srcOrd="0" destOrd="0" presId="urn:microsoft.com/office/officeart/2005/8/layout/cycle1"/>
    <dgm:cxn modelId="{75B326D6-45EF-423F-8E33-EC477C878FF0}" type="presOf" srcId="{3CA3E0E3-15B5-4474-8CE3-0D4CBFFD8491}" destId="{2773832E-8E17-4D81-B150-E7046E75D32B}" srcOrd="0" destOrd="0" presId="urn:microsoft.com/office/officeart/2005/8/layout/cycle1"/>
    <dgm:cxn modelId="{6BA918EA-9984-4B31-B6D5-B964692C50F6}" srcId="{58A7F067-57EF-441B-B28B-6EFC1C43BDB5}" destId="{3FE72AD7-D8AF-4A21-98B7-9A5E9E96EE86}" srcOrd="4" destOrd="0" parTransId="{A3B661AC-CAFD-41E7-9CEC-CC95BC5340E6}" sibTransId="{D008CC9C-E1B3-4F3B-9625-09B6D6E293DC}"/>
    <dgm:cxn modelId="{AEA8BC9E-6CC9-4A49-875B-117431F34F07}" type="presOf" srcId="{D008CC9C-E1B3-4F3B-9625-09B6D6E293DC}" destId="{910CB446-7769-4EC0-9792-060233A8EEC1}" srcOrd="0" destOrd="0" presId="urn:microsoft.com/office/officeart/2005/8/layout/cycle1"/>
    <dgm:cxn modelId="{3A3A6BCD-1F29-4DAC-AF5B-7AEF1DFC90D5}" srcId="{58A7F067-57EF-441B-B28B-6EFC1C43BDB5}" destId="{4CE0166C-DF8F-4B1A-92FF-EB2715F236A8}" srcOrd="2" destOrd="0" parTransId="{38CD47E8-5FD5-41D0-B57F-75F7E5C6E78E}" sibTransId="{3CA3E0E3-15B5-4474-8CE3-0D4CBFFD8491}"/>
    <dgm:cxn modelId="{6B25ECFD-016E-4052-8ACB-D16D7568D9DD}" type="presOf" srcId="{B26CA602-FEDF-4CF7-81DA-ABA7F5265000}" destId="{D5B5B6DF-6538-46FC-A3FF-D17CD521D49B}" srcOrd="0" destOrd="0" presId="urn:microsoft.com/office/officeart/2005/8/layout/cycle1"/>
    <dgm:cxn modelId="{78733167-645D-4565-B620-986F97980B2F}" srcId="{58A7F067-57EF-441B-B28B-6EFC1C43BDB5}" destId="{19D2EC78-8883-4AB4-8434-A3272BFA28B0}" srcOrd="3" destOrd="0" parTransId="{7EEB13B2-8075-496F-A7E5-425ECE96A146}" sibTransId="{2D634719-B308-4EA2-A174-D7DBC5CC3BAB}"/>
    <dgm:cxn modelId="{1288E2A0-12CE-4D02-8D10-166C6465132D}" srcId="{58A7F067-57EF-441B-B28B-6EFC1C43BDB5}" destId="{B26CA602-FEDF-4CF7-81DA-ABA7F5265000}" srcOrd="0" destOrd="0" parTransId="{AD9B1AA9-FB72-49A7-840D-D4767506DE78}" sibTransId="{2050ECDE-2B03-4103-B240-489AD6AD6D58}"/>
    <dgm:cxn modelId="{47FA940F-5EEE-4A95-B2B8-82357532C44A}" type="presOf" srcId="{3FE72AD7-D8AF-4A21-98B7-9A5E9E96EE86}" destId="{8146BA1B-7D53-42BE-A4D0-044FA7741752}" srcOrd="0" destOrd="0" presId="urn:microsoft.com/office/officeart/2005/8/layout/cycle1"/>
    <dgm:cxn modelId="{75E981C7-06CD-4F17-83BD-E74B08C5CEB3}" type="presOf" srcId="{D6B8C56D-9A5D-4294-B450-030034294F8D}" destId="{BA7BF8B8-B9DA-496D-863A-30957A125174}" srcOrd="0" destOrd="0" presId="urn:microsoft.com/office/officeart/2005/8/layout/cycle1"/>
    <dgm:cxn modelId="{AD768885-F722-4ACA-A44D-5050C0B58A1F}" type="presOf" srcId="{58A7F067-57EF-441B-B28B-6EFC1C43BDB5}" destId="{E7B697E9-7450-4617-8593-CD9D30216271}" srcOrd="0" destOrd="0" presId="urn:microsoft.com/office/officeart/2005/8/layout/cycle1"/>
    <dgm:cxn modelId="{B8857DE4-885F-4329-98D9-920A396A3B81}" srcId="{58A7F067-57EF-441B-B28B-6EFC1C43BDB5}" destId="{4302672F-FAE3-4F89-A46C-8B3FA81F0D11}" srcOrd="1" destOrd="0" parTransId="{3BEBFED0-8E4A-4750-8270-AA83ED2AEB5D}" sibTransId="{D6B8C56D-9A5D-4294-B450-030034294F8D}"/>
    <dgm:cxn modelId="{579F6CDB-651A-43EF-9930-4C98F0F58929}" type="presOf" srcId="{4CE0166C-DF8F-4B1A-92FF-EB2715F236A8}" destId="{F75230EB-685B-4350-BC96-3D73CC09AFDE}" srcOrd="0" destOrd="0" presId="urn:microsoft.com/office/officeart/2005/8/layout/cycle1"/>
    <dgm:cxn modelId="{3423D0A4-DD85-4CE3-AA1D-4F7D11AC97C3}" type="presOf" srcId="{2050ECDE-2B03-4103-B240-489AD6AD6D58}" destId="{9B455304-8176-46E2-9E09-17648B4892F1}" srcOrd="0" destOrd="0" presId="urn:microsoft.com/office/officeart/2005/8/layout/cycle1"/>
    <dgm:cxn modelId="{8EC5EFD9-21E0-41C3-B769-A9C9EB6779A1}" type="presOf" srcId="{19D2EC78-8883-4AB4-8434-A3272BFA28B0}" destId="{BF325191-6BDF-44F7-8AE7-8B64F24B0C1A}" srcOrd="0" destOrd="0" presId="urn:microsoft.com/office/officeart/2005/8/layout/cycle1"/>
    <dgm:cxn modelId="{B9E36547-BE25-415A-90FF-ADE44BBAC3AD}" type="presParOf" srcId="{E7B697E9-7450-4617-8593-CD9D30216271}" destId="{45BBA538-B68A-45AC-8AA6-0233C1D49544}" srcOrd="0" destOrd="0" presId="urn:microsoft.com/office/officeart/2005/8/layout/cycle1"/>
    <dgm:cxn modelId="{CB21E979-398F-45BC-95FD-7A4A67B7CF3B}" type="presParOf" srcId="{E7B697E9-7450-4617-8593-CD9D30216271}" destId="{D5B5B6DF-6538-46FC-A3FF-D17CD521D49B}" srcOrd="1" destOrd="0" presId="urn:microsoft.com/office/officeart/2005/8/layout/cycle1"/>
    <dgm:cxn modelId="{64877953-7CA7-43C1-B6A3-22D87D19794C}" type="presParOf" srcId="{E7B697E9-7450-4617-8593-CD9D30216271}" destId="{9B455304-8176-46E2-9E09-17648B4892F1}" srcOrd="2" destOrd="0" presId="urn:microsoft.com/office/officeart/2005/8/layout/cycle1"/>
    <dgm:cxn modelId="{4AE8FF87-7F94-4751-A5BC-D785E72BBE83}" type="presParOf" srcId="{E7B697E9-7450-4617-8593-CD9D30216271}" destId="{18185DDB-BCF0-4E5A-BCE8-EBE7B77EA9B5}" srcOrd="3" destOrd="0" presId="urn:microsoft.com/office/officeart/2005/8/layout/cycle1"/>
    <dgm:cxn modelId="{86DB7978-95F3-4D00-AA63-7900132F26B0}" type="presParOf" srcId="{E7B697E9-7450-4617-8593-CD9D30216271}" destId="{0DD45533-74AF-4A30-8ED2-BABD523923ED}" srcOrd="4" destOrd="0" presId="urn:microsoft.com/office/officeart/2005/8/layout/cycle1"/>
    <dgm:cxn modelId="{F30832E9-768F-45C3-BB95-8E4243183CB6}" type="presParOf" srcId="{E7B697E9-7450-4617-8593-CD9D30216271}" destId="{BA7BF8B8-B9DA-496D-863A-30957A125174}" srcOrd="5" destOrd="0" presId="urn:microsoft.com/office/officeart/2005/8/layout/cycle1"/>
    <dgm:cxn modelId="{59B8D6CD-8391-4039-85AC-69B2F1246386}" type="presParOf" srcId="{E7B697E9-7450-4617-8593-CD9D30216271}" destId="{3ABB483B-2433-43A5-A8B3-9443738820A0}" srcOrd="6" destOrd="0" presId="urn:microsoft.com/office/officeart/2005/8/layout/cycle1"/>
    <dgm:cxn modelId="{B206ED1B-F51E-4A2B-A20C-58DCF51417B3}" type="presParOf" srcId="{E7B697E9-7450-4617-8593-CD9D30216271}" destId="{F75230EB-685B-4350-BC96-3D73CC09AFDE}" srcOrd="7" destOrd="0" presId="urn:microsoft.com/office/officeart/2005/8/layout/cycle1"/>
    <dgm:cxn modelId="{5816A13D-CFB5-421F-B61D-48850C5B6629}" type="presParOf" srcId="{E7B697E9-7450-4617-8593-CD9D30216271}" destId="{2773832E-8E17-4D81-B150-E7046E75D32B}" srcOrd="8" destOrd="0" presId="urn:microsoft.com/office/officeart/2005/8/layout/cycle1"/>
    <dgm:cxn modelId="{30DBC77B-FBE1-44DA-A996-E30C228E736D}" type="presParOf" srcId="{E7B697E9-7450-4617-8593-CD9D30216271}" destId="{641873EE-D878-40F8-9462-CFE04912BD10}" srcOrd="9" destOrd="0" presId="urn:microsoft.com/office/officeart/2005/8/layout/cycle1"/>
    <dgm:cxn modelId="{C09733A9-07EA-4322-B81D-94749F3091CD}" type="presParOf" srcId="{E7B697E9-7450-4617-8593-CD9D30216271}" destId="{BF325191-6BDF-44F7-8AE7-8B64F24B0C1A}" srcOrd="10" destOrd="0" presId="urn:microsoft.com/office/officeart/2005/8/layout/cycle1"/>
    <dgm:cxn modelId="{7DE15D7B-6665-4FB1-ADC9-ABDDC71EDCEC}" type="presParOf" srcId="{E7B697E9-7450-4617-8593-CD9D30216271}" destId="{3256F7E9-E7BF-482B-9FB9-63BC3BD9B20A}" srcOrd="11" destOrd="0" presId="urn:microsoft.com/office/officeart/2005/8/layout/cycle1"/>
    <dgm:cxn modelId="{D3D3794C-6EAB-4940-8C5D-808E061E591E}" type="presParOf" srcId="{E7B697E9-7450-4617-8593-CD9D30216271}" destId="{AF47DF28-DF97-439D-A1F9-21286AB619DE}" srcOrd="12" destOrd="0" presId="urn:microsoft.com/office/officeart/2005/8/layout/cycle1"/>
    <dgm:cxn modelId="{D57F215A-CAC6-48EF-ADBD-77A0592E63AC}" type="presParOf" srcId="{E7B697E9-7450-4617-8593-CD9D30216271}" destId="{8146BA1B-7D53-42BE-A4D0-044FA7741752}" srcOrd="13" destOrd="0" presId="urn:microsoft.com/office/officeart/2005/8/layout/cycle1"/>
    <dgm:cxn modelId="{4DC20199-56E6-44C1-9C5B-D077AEF90FF2}" type="presParOf" srcId="{E7B697E9-7450-4617-8593-CD9D30216271}" destId="{910CB446-7769-4EC0-9792-060233A8EEC1}" srcOrd="14"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B16DEB8C-E333-44F6-A126-A7ECB36643E0}" type="datetimeFigureOut">
              <a:rPr lang="en-US" smtClean="0"/>
              <a:t>12/9/2019</a:t>
            </a:fld>
            <a:endParaRPr lang="en-US" dirty="0"/>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E675D595-9445-4A03-88AB-7CB9809E5BA7}" type="slidenum">
              <a:rPr lang="en-US" smtClean="0"/>
              <a:t>‹#›</a:t>
            </a:fld>
            <a:endParaRPr lang="en-US" dirty="0"/>
          </a:p>
        </p:txBody>
      </p:sp>
    </p:spTree>
    <p:extLst>
      <p:ext uri="{BB962C8B-B14F-4D97-AF65-F5344CB8AC3E}">
        <p14:creationId xmlns:p14="http://schemas.microsoft.com/office/powerpoint/2010/main" val="2758240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79C5485F-6F25-460F-B2A1-66597D1993C0}" type="datetimeFigureOut">
              <a:rPr lang="en-US" smtClean="0"/>
              <a:t>12/9/2019</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4F5D4126-7F6D-4896-BB40-6A6D951FAA95}" type="slidenum">
              <a:rPr lang="en-US" smtClean="0"/>
              <a:t>‹#›</a:t>
            </a:fld>
            <a:endParaRPr lang="en-US" dirty="0"/>
          </a:p>
        </p:txBody>
      </p:sp>
    </p:spTree>
    <p:extLst>
      <p:ext uri="{BB962C8B-B14F-4D97-AF65-F5344CB8AC3E}">
        <p14:creationId xmlns:p14="http://schemas.microsoft.com/office/powerpoint/2010/main" val="220514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discussing how the landscape is evolving, let’s first talk about where the landscape is and how we got here. Next year will mark 30 years since the passage of the CFO Act, kick-starting federal financial management reform. There are many laws prior to 1990, but we’ll start with the CFO Act. </a:t>
            </a:r>
          </a:p>
          <a:p>
            <a:r>
              <a:rPr lang="en-US" baseline="0" dirty="0" smtClean="0"/>
              <a:t>CFO Act – </a:t>
            </a:r>
          </a:p>
          <a:p>
            <a:pPr marL="171450" indent="-171450">
              <a:buFont typeface="Arial" panose="020B0604020202020204" pitchFamily="34" charset="0"/>
              <a:buChar char="•"/>
            </a:pPr>
            <a:r>
              <a:rPr lang="en-US" baseline="0" dirty="0" smtClean="0"/>
              <a:t>Most comprehensive and far-reaching legislation since the Budget and Accounting Procedures Act of 1950. </a:t>
            </a:r>
          </a:p>
          <a:p>
            <a:pPr marL="171450" indent="-171450">
              <a:buFont typeface="Arial" panose="020B0604020202020204" pitchFamily="34" charset="0"/>
              <a:buChar char="•"/>
            </a:pPr>
            <a:r>
              <a:rPr lang="en-US" baseline="0" dirty="0" smtClean="0"/>
              <a:t>Established the Office of Federal Financial Management (OFFM) with OMB and designated a CFO in each executive department and major executive agency (i.e., CFO Act agencies).</a:t>
            </a:r>
          </a:p>
          <a:p>
            <a:pPr marL="171450" indent="-171450">
              <a:buFont typeface="Arial" panose="020B0604020202020204" pitchFamily="34" charset="0"/>
              <a:buChar char="•"/>
            </a:pPr>
            <a:r>
              <a:rPr lang="en-US" baseline="0" dirty="0" smtClean="0"/>
              <a:t>Requires each CFO agency to prepare and audit annual financial statements for each revolving fund and trust fund for accounts that perform substantial commercial functions.</a:t>
            </a:r>
          </a:p>
          <a:p>
            <a:pPr marL="171450" indent="-171450">
              <a:buFont typeface="Arial" panose="020B0604020202020204" pitchFamily="34" charset="0"/>
              <a:buChar char="•"/>
            </a:pPr>
            <a:r>
              <a:rPr lang="en-US" baseline="0" dirty="0" smtClean="0"/>
              <a:t>Directed 10 agencies to prepare audited financial statements.</a:t>
            </a:r>
          </a:p>
          <a:p>
            <a:pPr marL="171450" indent="-171450">
              <a:buFont typeface="Arial" panose="020B0604020202020204" pitchFamily="34" charset="0"/>
              <a:buChar char="•"/>
            </a:pPr>
            <a:r>
              <a:rPr lang="en-US" baseline="0" dirty="0" smtClean="0"/>
              <a:t>Requires director of OMB to produce annual financial management status report and government-wide, 5-year financial management plan. </a:t>
            </a:r>
          </a:p>
          <a:p>
            <a:endParaRPr lang="en-US" baseline="0" dirty="0" smtClean="0"/>
          </a:p>
          <a:p>
            <a:r>
              <a:rPr lang="en-US" baseline="0" dirty="0" smtClean="0"/>
              <a:t>comprehensive federal financial management reform enacted to address issues with fraud, waste and abuse and to provide a framework for agencies to manage their programs, protect its assets, and provide accountability to taxpayers. The CFO Act established the Controller position at the government-wide level and CFO positions at each of the 24 CFO act agencies, began the process for auditing federal financial statements, and called for integrating accounting and financial management systems, performance measurement and cost information. The CFO Act initially required audited statements of only revolving funds, trust funds and other commercial type activities. </a:t>
            </a:r>
          </a:p>
          <a:p>
            <a:r>
              <a:rPr lang="en-US" baseline="0" dirty="0" smtClean="0"/>
              <a:t>GPRA – built upon the CFO Act - emphasizes managing for results – measures program accomplishments and well those accomplishments match the program’s purpose and objectives. Requires agencies to prepare strategic plans, annual performance plans and reports. These are combined with the financial reporting and reported via Performance and Accountability Reports (PARs). </a:t>
            </a:r>
          </a:p>
          <a:p>
            <a:r>
              <a:rPr lang="en-US" baseline="0" dirty="0" smtClean="0"/>
              <a:t>GMRA – continues to built upon the CFO Act - focuses on performance but required full scope audited statements. </a:t>
            </a:r>
          </a:p>
          <a:p>
            <a:r>
              <a:rPr lang="en-US" baseline="0" dirty="0" smtClean="0"/>
              <a:t>FFMIA – focus on improvement on systems – requires CFO Act agencies to maintain systems that substantially comply with 1) federal financial system requirements, 2) federal accounting standards, and 3) the USSGL at the transaction level. </a:t>
            </a:r>
          </a:p>
          <a:p>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3</a:t>
            </a:fld>
            <a:endParaRPr lang="en-US"/>
          </a:p>
        </p:txBody>
      </p:sp>
    </p:spTree>
    <p:extLst>
      <p:ext uri="{BB962C8B-B14F-4D97-AF65-F5344CB8AC3E}">
        <p14:creationId xmlns:p14="http://schemas.microsoft.com/office/powerpoint/2010/main" val="1164520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dirty="0" smtClean="0"/>
              <a:t>Signed into law 2014, expanding on previous federal transparency legislation</a:t>
            </a:r>
          </a:p>
          <a:p>
            <a:pPr marL="0" lvl="0" indent="0">
              <a:buFontTx/>
              <a:buNone/>
            </a:pPr>
            <a:r>
              <a:rPr lang="en-US" dirty="0" smtClean="0"/>
              <a:t>Required a variety of data to be disclosed, including budget and financial, and spending information to be linked to program activities</a:t>
            </a:r>
          </a:p>
          <a:p>
            <a:pPr marL="0" lvl="0" indent="0">
              <a:buFontTx/>
              <a:buNone/>
            </a:pPr>
            <a:r>
              <a:rPr lang="en-US" dirty="0" smtClean="0"/>
              <a:t>Gave OMB and Treasury responsibility for establishing government-wide financial data standards (57)</a:t>
            </a:r>
            <a:endParaRPr lang="en-US" sz="2800" dirty="0" smtClean="0"/>
          </a:p>
          <a:p>
            <a:endParaRPr lang="en-US" b="1" dirty="0" smtClean="0"/>
          </a:p>
        </p:txBody>
      </p:sp>
      <p:sp>
        <p:nvSpPr>
          <p:cNvPr id="4" name="Slide Number Placeholder 3"/>
          <p:cNvSpPr>
            <a:spLocks noGrp="1"/>
          </p:cNvSpPr>
          <p:nvPr>
            <p:ph type="sldNum" sz="quarter" idx="10"/>
          </p:nvPr>
        </p:nvSpPr>
        <p:spPr/>
        <p:txBody>
          <a:bodyPr/>
          <a:lstStyle/>
          <a:p>
            <a:fld id="{6291115F-3AFC-4B9D-99DB-C94D441411B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787262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a:t>
            </a:r>
            <a:r>
              <a:rPr lang="en-US" baseline="0" dirty="0" smtClean="0"/>
              <a:t> to see but the green is good, and the red is bad. We can see the difference that one year makes with 2018 showing marked improvement from the prior year. Here, the green is “significantly consistent”, which GAO defines as having an estimated consistency rate of at least 90% based on their sampling. The grey represents neither significantly consistent nor significantly inconsistent data elements as GAO did not include these in their testing frames. </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13</a:t>
            </a:fld>
            <a:endParaRPr lang="en-US"/>
          </a:p>
        </p:txBody>
      </p:sp>
    </p:spTree>
    <p:extLst>
      <p:ext uri="{BB962C8B-B14F-4D97-AF65-F5344CB8AC3E}">
        <p14:creationId xmlns:p14="http://schemas.microsoft.com/office/powerpoint/2010/main" val="1611513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Improper</a:t>
            </a:r>
            <a:r>
              <a:rPr lang="en-US" baseline="0" dirty="0" smtClean="0"/>
              <a:t> Payments – discuss slides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14</a:t>
            </a:fld>
            <a:endParaRPr lang="en-US"/>
          </a:p>
        </p:txBody>
      </p:sp>
    </p:spTree>
    <p:extLst>
      <p:ext uri="{BB962C8B-B14F-4D97-AF65-F5344CB8AC3E}">
        <p14:creationId xmlns:p14="http://schemas.microsoft.com/office/powerpoint/2010/main" val="1479445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effectLst/>
              </a:rPr>
              <a:t>The term “improper payment” are payments made by the government to the wrong person, in the wrong amount, or for the wrong reason. </a:t>
            </a:r>
          </a:p>
          <a:p>
            <a:pPr marL="171450" indent="-171450">
              <a:buFont typeface="Arial" panose="020B0604020202020204" pitchFamily="34" charset="0"/>
              <a:buChar char="•"/>
            </a:pPr>
            <a:endParaRPr lang="en-US" b="0" dirty="0" smtClean="0">
              <a:effectLst/>
            </a:endParaRPr>
          </a:p>
          <a:p>
            <a:pPr marL="171450" indent="-171450">
              <a:buFont typeface="Arial" panose="020B0604020202020204" pitchFamily="34" charset="0"/>
              <a:buChar char="•"/>
            </a:pPr>
            <a:r>
              <a:rPr lang="en-US" b="0" dirty="0" smtClean="0">
                <a:effectLst/>
              </a:rPr>
              <a:t>Not all improper payments are fraud, and not all improper payments represent a loss to the government</a:t>
            </a:r>
          </a:p>
          <a:p>
            <a:pPr marL="171450" indent="-171450">
              <a:buFont typeface="Arial" panose="020B0604020202020204" pitchFamily="34" charset="0"/>
              <a:buChar char="•"/>
            </a:pPr>
            <a:endParaRPr lang="en-US" b="0" dirty="0" smtClean="0">
              <a:effectLst/>
            </a:endParaRPr>
          </a:p>
          <a:p>
            <a:pPr marL="171450" indent="-171450">
              <a:buFont typeface="Arial" panose="020B0604020202020204" pitchFamily="34" charset="0"/>
              <a:buChar char="•"/>
            </a:pPr>
            <a:r>
              <a:rPr lang="en-US" b="0" dirty="0" smtClean="0">
                <a:effectLst/>
              </a:rPr>
              <a:t>All improper payments do degrade the integrity of government programs and compromise citizens’ trust in government.</a:t>
            </a:r>
          </a:p>
          <a:p>
            <a:pPr marL="171450" indent="-171450">
              <a:buFont typeface="Arial" panose="020B0604020202020204" pitchFamily="34" charset="0"/>
              <a:buChar char="•"/>
            </a:pPr>
            <a:endParaRPr lang="en-US" b="0" dirty="0" smtClean="0">
              <a:effectLst/>
            </a:endParaRPr>
          </a:p>
          <a:p>
            <a:pPr marL="171450" indent="-171450">
              <a:buFont typeface="Arial" panose="020B0604020202020204" pitchFamily="34" charset="0"/>
              <a:buChar char="•"/>
            </a:pPr>
            <a:r>
              <a:rPr lang="en-US" b="0" dirty="0" smtClean="0">
                <a:effectLst/>
              </a:rPr>
              <a:t>This chart show IPERA compliance,</a:t>
            </a:r>
            <a:r>
              <a:rPr lang="en-US" b="0" baseline="0" dirty="0" smtClean="0">
                <a:effectLst/>
              </a:rPr>
              <a:t> which </a:t>
            </a:r>
            <a:r>
              <a:rPr lang="en-US" b="0" dirty="0" smtClean="0">
                <a:effectLst/>
              </a:rPr>
              <a:t>has bounced with over the years with</a:t>
            </a:r>
            <a:r>
              <a:rPr lang="en-US" b="0" baseline="0" dirty="0" smtClean="0">
                <a:effectLst/>
              </a:rPr>
              <a:t> 2018 having exactly half the 24 CFO Act Agencies compliant and the other half non-compliant.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15</a:t>
            </a:fld>
            <a:endParaRPr lang="en-US"/>
          </a:p>
        </p:txBody>
      </p:sp>
    </p:spTree>
    <p:extLst>
      <p:ext uri="{BB962C8B-B14F-4D97-AF65-F5344CB8AC3E}">
        <p14:creationId xmlns:p14="http://schemas.microsoft.com/office/powerpoint/2010/main" val="521343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6291115F-3AFC-4B9D-99DB-C94D441411B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008968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6291115F-3AFC-4B9D-99DB-C94D441411B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325074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91115F-3AFC-4B9D-99DB-C94D441411B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965687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1115F-3AFC-4B9D-99DB-C94D441411B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78941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91115F-3AFC-4B9D-99DB-C94D441411B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584195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91115F-3AFC-4B9D-99DB-C94D441411B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502390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IPIA</a:t>
            </a:r>
            <a:r>
              <a:rPr lang="en-US" baseline="0" dirty="0" smtClean="0"/>
              <a:t> – </a:t>
            </a:r>
            <a:r>
              <a:rPr lang="en-US" dirty="0" smtClean="0">
                <a:effectLst/>
              </a:rPr>
              <a:t>The major objective of the legislation was to enhance the accuracy and integrity of federal payments. </a:t>
            </a:r>
            <a:endParaRPr lang="en-US" baseline="0" dirty="0" smtClean="0"/>
          </a:p>
          <a:p>
            <a:r>
              <a:rPr lang="en-US" baseline="0" dirty="0" smtClean="0"/>
              <a:t>ATDA – expanded requirement of annual audited financial statements to every executive agency.</a:t>
            </a:r>
          </a:p>
          <a:p>
            <a:r>
              <a:rPr lang="en-US" baseline="0" dirty="0" smtClean="0"/>
              <a:t>IPERA – Replaced IPIA and consolidated Recovery Audit Act. Retained core provisions of IPIA while requiring improvements in agency improper estimation methodologies and improper payment reduction plans. Also significantly expanded the scope and reporting requirements of recovery audit programs. </a:t>
            </a:r>
          </a:p>
          <a:p>
            <a:r>
              <a:rPr lang="en-US" baseline="0" dirty="0" smtClean="0"/>
              <a:t>DATA –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4</a:t>
            </a:fld>
            <a:endParaRPr lang="en-US"/>
          </a:p>
        </p:txBody>
      </p:sp>
    </p:spTree>
    <p:extLst>
      <p:ext uri="{BB962C8B-B14F-4D97-AF65-F5344CB8AC3E}">
        <p14:creationId xmlns:p14="http://schemas.microsoft.com/office/powerpoint/2010/main" val="1867911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291115F-3AFC-4B9D-99DB-C94D441411B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863599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91115F-3AFC-4B9D-99DB-C94D441411B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696702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291115F-3AFC-4B9D-99DB-C94D441411B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069682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291115F-3AFC-4B9D-99DB-C94D441411B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348989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291115F-3AFC-4B9D-99DB-C94D441411B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351369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1115F-3AFC-4B9D-99DB-C94D441411B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299713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1115F-3AFC-4B9D-99DB-C94D441411B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873795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1115F-3AFC-4B9D-99DB-C94D441411B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697477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6291115F-3AFC-4B9D-99DB-C94D441411B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37858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6291115F-3AFC-4B9D-99DB-C94D441411B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907639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 laws</a:t>
            </a:r>
            <a:r>
              <a:rPr lang="en-US" baseline="0" dirty="0" smtClean="0"/>
              <a:t> have been passed since the CFO Act of 1990 which either built upon, supplemented, or increased the federal financial reporting requirements. </a:t>
            </a:r>
            <a:endParaRPr lang="en-US" dirty="0" smtClean="0"/>
          </a:p>
          <a:p>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5</a:t>
            </a:fld>
            <a:endParaRPr lang="en-US"/>
          </a:p>
        </p:txBody>
      </p:sp>
    </p:spTree>
    <p:extLst>
      <p:ext uri="{BB962C8B-B14F-4D97-AF65-F5344CB8AC3E}">
        <p14:creationId xmlns:p14="http://schemas.microsoft.com/office/powerpoint/2010/main" val="1111784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291115F-3AFC-4B9D-99DB-C94D441411BE}"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83729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1115F-3AFC-4B9D-99DB-C94D441411B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246967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1115F-3AFC-4B9D-99DB-C94D441411B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890444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6</a:t>
            </a:fld>
            <a:endParaRPr lang="en-US"/>
          </a:p>
        </p:txBody>
      </p:sp>
    </p:spTree>
    <p:extLst>
      <p:ext uri="{BB962C8B-B14F-4D97-AF65-F5344CB8AC3E}">
        <p14:creationId xmlns:p14="http://schemas.microsoft.com/office/powerpoint/2010/main" val="326844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Prior to 1999,</a:t>
            </a:r>
            <a:r>
              <a:rPr lang="en-US" baseline="0" dirty="0" smtClean="0"/>
              <a:t> federal entities were preparing their statements using OCBOA. </a:t>
            </a:r>
          </a:p>
          <a:p>
            <a:pPr marL="171450" indent="-171450">
              <a:buFont typeface="Arial" panose="020B0604020202020204" pitchFamily="34" charset="0"/>
              <a:buChar char="•"/>
            </a:pPr>
            <a:r>
              <a:rPr lang="en-US" baseline="0" dirty="0" smtClean="0"/>
              <a:t>Commercial entities using FASB</a:t>
            </a:r>
          </a:p>
          <a:p>
            <a:pPr marL="171450" indent="-171450">
              <a:buFont typeface="Arial" panose="020B0604020202020204" pitchFamily="34" charset="0"/>
              <a:buChar char="•"/>
            </a:pPr>
            <a:r>
              <a:rPr lang="en-US" baseline="0" dirty="0" smtClean="0"/>
              <a:t>State and Local governments using GASB</a:t>
            </a:r>
          </a:p>
          <a:p>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7</a:t>
            </a:fld>
            <a:endParaRPr lang="en-US"/>
          </a:p>
        </p:txBody>
      </p:sp>
    </p:spTree>
    <p:extLst>
      <p:ext uri="{BB962C8B-B14F-4D97-AF65-F5344CB8AC3E}">
        <p14:creationId xmlns:p14="http://schemas.microsoft.com/office/powerpoint/2010/main" val="1126812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1990, an MOU between</a:t>
            </a:r>
            <a:r>
              <a:rPr lang="en-US" baseline="0" dirty="0" smtClean="0"/>
              <a:t> GAO, OMB, and Treasury created the Federal Financial Accounting Advisory Board (FASAB) to develop formal Federal accounting standards and concepts. </a:t>
            </a:r>
          </a:p>
          <a:p>
            <a:pPr marL="171450" indent="-171450">
              <a:buFont typeface="Arial" panose="020B0604020202020204" pitchFamily="34" charset="0"/>
              <a:buChar char="•"/>
            </a:pPr>
            <a:r>
              <a:rPr lang="en-US" baseline="0" dirty="0" smtClean="0"/>
              <a:t>From 1991 through 1996, FASAB developed two concept statements and the first 8 standards </a:t>
            </a:r>
          </a:p>
          <a:p>
            <a:pPr marL="171450" indent="-171450">
              <a:buFont typeface="Arial" panose="020B0604020202020204" pitchFamily="34" charset="0"/>
              <a:buChar cha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8</a:t>
            </a:fld>
            <a:endParaRPr lang="en-US"/>
          </a:p>
        </p:txBody>
      </p:sp>
    </p:spTree>
    <p:extLst>
      <p:ext uri="{BB962C8B-B14F-4D97-AF65-F5344CB8AC3E}">
        <p14:creationId xmlns:p14="http://schemas.microsoft.com/office/powerpoint/2010/main" val="3200501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1999, FASAB is recognized</a:t>
            </a:r>
            <a:r>
              <a:rPr lang="en-US" baseline="0" dirty="0" smtClean="0"/>
              <a:t> as GAAP by the AICPA.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9</a:t>
            </a:fld>
            <a:endParaRPr lang="en-US"/>
          </a:p>
        </p:txBody>
      </p:sp>
    </p:spTree>
    <p:extLst>
      <p:ext uri="{BB962C8B-B14F-4D97-AF65-F5344CB8AC3E}">
        <p14:creationId xmlns:p14="http://schemas.microsoft.com/office/powerpoint/2010/main" val="119392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Since the original 2 concepts and 8 core statements, FASAB has issued and continues</a:t>
            </a:r>
            <a:r>
              <a:rPr lang="en-US" baseline="0" dirty="0" smtClean="0"/>
              <a:t> to update existing and add new accounting standards</a:t>
            </a: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10</a:t>
            </a:fld>
            <a:endParaRPr lang="en-US"/>
          </a:p>
        </p:txBody>
      </p:sp>
    </p:spTree>
    <p:extLst>
      <p:ext uri="{BB962C8B-B14F-4D97-AF65-F5344CB8AC3E}">
        <p14:creationId xmlns:p14="http://schemas.microsoft.com/office/powerpoint/2010/main" val="2367962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Since 1990, we can see the clear upward trend of the number of unmodified opinions for both CFO Act and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11</a:t>
            </a:fld>
            <a:endParaRPr lang="en-US"/>
          </a:p>
        </p:txBody>
      </p:sp>
    </p:spTree>
    <p:extLst>
      <p:ext uri="{BB962C8B-B14F-4D97-AF65-F5344CB8AC3E}">
        <p14:creationId xmlns:p14="http://schemas.microsoft.com/office/powerpoint/2010/main" val="4258453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emf"/><Relationship Id="rId7"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474464"/>
          </a:xfrm>
          <a:prstGeom prst="rect">
            <a:avLst/>
          </a:prstGeom>
        </p:spPr>
      </p:pic>
      <p:sp>
        <p:nvSpPr>
          <p:cNvPr id="13" name="Rectangle 12"/>
          <p:cNvSpPr/>
          <p:nvPr/>
        </p:nvSpPr>
        <p:spPr bwMode="auto">
          <a:xfrm>
            <a:off x="0" y="4242547"/>
            <a:ext cx="9144000" cy="92087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30" name="TextBox 29"/>
          <p:cNvSpPr txBox="1"/>
          <p:nvPr/>
        </p:nvSpPr>
        <p:spPr>
          <a:xfrm>
            <a:off x="497903" y="3532040"/>
            <a:ext cx="5029200" cy="253916"/>
          </a:xfrm>
          <a:prstGeom prst="rect">
            <a:avLst/>
          </a:prstGeom>
          <a:noFill/>
        </p:spPr>
        <p:txBody>
          <a:bodyPr wrap="square" rtlCol="0">
            <a:spAutoFit/>
          </a:bodyPr>
          <a:lstStyle/>
          <a:p>
            <a:r>
              <a:rPr lang="en-US" sz="1050" kern="2000" spc="20" baseline="0" dirty="0" smtClean="0">
                <a:solidFill>
                  <a:schemeClr val="bg1"/>
                </a:solidFill>
              </a:rPr>
              <a:t>WEALTH ADVISORY  |  OUTSOURCING  |  AUDIT, TAX, AND CONSULTING</a:t>
            </a:r>
            <a:endParaRPr lang="en-US" sz="1050" kern="2000" spc="20" baseline="0" dirty="0">
              <a:solidFill>
                <a:schemeClr val="bg1"/>
              </a:solidFill>
            </a:endParaRPr>
          </a:p>
        </p:txBody>
      </p:sp>
      <p:sp>
        <p:nvSpPr>
          <p:cNvPr id="6" name="Rectangle 5"/>
          <p:cNvSpPr/>
          <p:nvPr/>
        </p:nvSpPr>
        <p:spPr>
          <a:xfrm>
            <a:off x="505503" y="3761384"/>
            <a:ext cx="4572000" cy="192360"/>
          </a:xfrm>
          <a:prstGeom prst="rect">
            <a:avLst/>
          </a:prstGeom>
        </p:spPr>
        <p:txBody>
          <a:bodyPr>
            <a:spAutoFit/>
          </a:bodyPr>
          <a:lstStyle/>
          <a:p>
            <a:pPr>
              <a:buNone/>
            </a:pPr>
            <a:r>
              <a:rPr lang="en-US" sz="650" dirty="0" smtClean="0">
                <a:solidFill>
                  <a:schemeClr val="bg1"/>
                </a:solidFill>
              </a:rPr>
              <a:t>Investment advisory services are offered through CliftonLarsonAllen Wealth Advisors, LLC, an SEC-registered investment advisor</a:t>
            </a:r>
            <a:endParaRPr lang="en-US" sz="650" dirty="0">
              <a:solidFill>
                <a:schemeClr val="bg1"/>
              </a:solidFill>
            </a:endParaRPr>
          </a:p>
        </p:txBody>
      </p:sp>
      <p:sp>
        <p:nvSpPr>
          <p:cNvPr id="12" name="Date Placeholder 3"/>
          <p:cNvSpPr txBox="1">
            <a:spLocks/>
          </p:cNvSpPr>
          <p:nvPr/>
        </p:nvSpPr>
        <p:spPr>
          <a:xfrm rot="16200000">
            <a:off x="8102342" y="73830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chemeClr val="bg2"/>
                </a:solidFill>
              </a:rPr>
              <a:t>©2019 CliftonLarsonAllen LLP</a:t>
            </a:r>
            <a:endParaRPr lang="en-US" dirty="0">
              <a:solidFill>
                <a:schemeClr val="bg2"/>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08745"/>
            <a:ext cx="590710" cy="595802"/>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85068" y="4540092"/>
            <a:ext cx="2047265" cy="390963"/>
          </a:xfrm>
          <a:prstGeom prst="rect">
            <a:avLst/>
          </a:prstGeom>
        </p:spPr>
      </p:pic>
      <p:sp>
        <p:nvSpPr>
          <p:cNvPr id="16" name="Rectangle 4"/>
          <p:cNvSpPr>
            <a:spLocks noGrp="1" noChangeArrowheads="1"/>
          </p:cNvSpPr>
          <p:nvPr>
            <p:ph type="subTitle" idx="1" hasCustomPrompt="1"/>
          </p:nvPr>
        </p:nvSpPr>
        <p:spPr>
          <a:xfrm>
            <a:off x="391960" y="1696116"/>
            <a:ext cx="5322835" cy="367202"/>
          </a:xfrm>
          <a:noFill/>
        </p:spPr>
        <p:txBody>
          <a:bodyPr/>
          <a:lstStyle>
            <a:lvl1pPr marL="0" indent="0" algn="l">
              <a:buFontTx/>
              <a:buNone/>
              <a:defRPr sz="1600" b="0">
                <a:solidFill>
                  <a:schemeClr val="bg1"/>
                </a:solidFill>
              </a:defRPr>
            </a:lvl1pPr>
          </a:lstStyle>
          <a:p>
            <a:r>
              <a:rPr lang="en-US" dirty="0" smtClean="0"/>
              <a:t>Click To Edit Master Subtitle Style</a:t>
            </a:r>
            <a:endParaRPr lang="en-US" dirty="0"/>
          </a:p>
        </p:txBody>
      </p:sp>
      <p:sp>
        <p:nvSpPr>
          <p:cNvPr id="17" name="Title 1"/>
          <p:cNvSpPr>
            <a:spLocks noGrp="1"/>
          </p:cNvSpPr>
          <p:nvPr>
            <p:ph type="title" hasCustomPrompt="1"/>
          </p:nvPr>
        </p:nvSpPr>
        <p:spPr>
          <a:xfrm>
            <a:off x="391960" y="190250"/>
            <a:ext cx="5322835" cy="1394460"/>
          </a:xfrm>
          <a:noFill/>
        </p:spPr>
        <p:txBody>
          <a:bodyPr anchor="b"/>
          <a:lstStyle>
            <a:lvl1pPr>
              <a:defRPr sz="2800">
                <a:solidFill>
                  <a:schemeClr val="bg1"/>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342900"/>
            <a:ext cx="3200399" cy="733425"/>
          </a:xfrm>
        </p:spPr>
        <p:txBody>
          <a:bodyPr anchor="b"/>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114801" y="514350"/>
            <a:ext cx="4572001" cy="40802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076326"/>
            <a:ext cx="3200399" cy="3518297"/>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1"/>
            <a:ext cx="5486400" cy="425054"/>
          </a:xfrm>
        </p:spPr>
        <p:txBody>
          <a:bodyPr anchor="b"/>
          <a:lstStyle>
            <a:lvl1pPr algn="l">
              <a:defRPr sz="2400" b="1">
                <a:solidFill>
                  <a:srgbClr val="C8712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2"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LA Promis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54556"/>
          </a:xfrm>
          <a:prstGeom prst="rect">
            <a:avLst/>
          </a:prstGeom>
        </p:spPr>
      </p:pic>
      <p:sp>
        <p:nvSpPr>
          <p:cNvPr id="28"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chemeClr val="tx1">
                    <a:lumMod val="20000"/>
                    <a:lumOff val="80000"/>
                  </a:schemeClr>
                </a:solidFill>
              </a:rPr>
              <a:t>©2019 CliftonLarsonAllen LLP</a:t>
            </a:r>
            <a:endParaRPr lang="en-US" dirty="0">
              <a:solidFill>
                <a:schemeClr val="tx1">
                  <a:lumMod val="20000"/>
                  <a:lumOff val="80000"/>
                </a:schemeClr>
              </a:solidFill>
            </a:endParaRPr>
          </a:p>
        </p:txBody>
      </p:sp>
      <p:cxnSp>
        <p:nvCxnSpPr>
          <p:cNvPr id="9" name="Straight Connector 8"/>
          <p:cNvCxnSpPr/>
          <p:nvPr/>
        </p:nvCxnSpPr>
        <p:spPr bwMode="auto">
          <a:xfrm>
            <a:off x="533400" y="3867150"/>
            <a:ext cx="0" cy="990600"/>
          </a:xfrm>
          <a:prstGeom prst="line">
            <a:avLst/>
          </a:prstGeom>
          <a:solidFill>
            <a:schemeClr val="accent1"/>
          </a:solidFill>
          <a:ln w="57150" cap="flat" cmpd="sng" algn="ctr">
            <a:solidFill>
              <a:schemeClr val="accent1"/>
            </a:solidFill>
            <a:prstDash val="solid"/>
            <a:round/>
            <a:headEnd type="none" w="med" len="med"/>
            <a:tailEnd type="none" w="med" len="med"/>
          </a:ln>
          <a:effectLst/>
        </p:spPr>
      </p:cxnSp>
      <p:sp>
        <p:nvSpPr>
          <p:cNvPr id="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solidFill>
              </a:defRPr>
            </a:lvl1pPr>
          </a:lstStyle>
          <a:p>
            <a:fld id="{F8E24598-D429-A34B-B4A6-5808099B37D3}" type="slidenum">
              <a:rPr lang="en-US" smtClean="0"/>
              <a:pPr/>
              <a:t>‹#›</a:t>
            </a:fld>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19257"/>
            <a:ext cx="698839" cy="704864"/>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1599834"/>
            <a:ext cx="4432176" cy="84640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156" y="3925322"/>
            <a:ext cx="2131517" cy="874255"/>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Closing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
        <p:nvSpPr>
          <p:cNvPr id="14"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buNone/>
            </a:pPr>
            <a:r>
              <a:rPr lang="en-US" sz="800" dirty="0" smtClean="0">
                <a:solidFill>
                  <a:schemeClr val="tx2"/>
                </a:solidFill>
              </a:rPr>
              <a:t>©2019 CliftonLarsonAllen</a:t>
            </a:r>
            <a:r>
              <a:rPr lang="en-US" sz="800" baseline="0" dirty="0" smtClean="0">
                <a:solidFill>
                  <a:schemeClr val="tx2"/>
                </a:solidFill>
              </a:rPr>
              <a:t> LLP</a:t>
            </a:r>
            <a:endParaRPr lang="en-US" sz="800" dirty="0">
              <a:solidFill>
                <a:schemeClr val="tx2"/>
              </a:solidFill>
            </a:endParaRPr>
          </a:p>
        </p:txBody>
      </p:sp>
      <p:sp>
        <p:nvSpPr>
          <p:cNvPr id="3" name="TextBox 2"/>
          <p:cNvSpPr txBox="1"/>
          <p:nvPr/>
        </p:nvSpPr>
        <p:spPr>
          <a:xfrm>
            <a:off x="7287825" y="209550"/>
            <a:ext cx="1464450" cy="307777"/>
          </a:xfrm>
          <a:prstGeom prst="rect">
            <a:avLst/>
          </a:prstGeom>
          <a:noFill/>
        </p:spPr>
        <p:txBody>
          <a:bodyPr wrap="square" rtlCol="0">
            <a:spAutoFit/>
          </a:bodyPr>
          <a:lstStyle/>
          <a:p>
            <a:pPr algn="r"/>
            <a:r>
              <a:rPr lang="en-US" sz="1400" b="1" dirty="0" smtClean="0">
                <a:solidFill>
                  <a:schemeClr val="accent1"/>
                </a:solidFill>
              </a:rPr>
              <a:t>CLAconnect.com</a:t>
            </a:r>
            <a:endParaRPr lang="en-US" sz="1400" b="1" dirty="0">
              <a:solidFill>
                <a:schemeClr val="accent1"/>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81152"/>
            <a:ext cx="533400" cy="537998"/>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8020" y="4607399"/>
            <a:ext cx="250050" cy="25005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456" y="4615091"/>
            <a:ext cx="249087" cy="249087"/>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4615296"/>
            <a:ext cx="242153" cy="242153"/>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7638" y="4632960"/>
            <a:ext cx="280419" cy="197898"/>
          </a:xfrm>
          <a:prstGeom prst="rect">
            <a:avLst/>
          </a:prstGeom>
        </p:spPr>
      </p:pic>
      <p:sp>
        <p:nvSpPr>
          <p:cNvPr id="18" name="Content Placeholder 3"/>
          <p:cNvSpPr>
            <a:spLocks noGrp="1"/>
          </p:cNvSpPr>
          <p:nvPr>
            <p:ph sz="half" idx="2" hasCustomPrompt="1"/>
          </p:nvPr>
        </p:nvSpPr>
        <p:spPr>
          <a:xfrm>
            <a:off x="329338" y="1425530"/>
            <a:ext cx="3276600" cy="2590800"/>
          </a:xfrm>
          <a:noFill/>
        </p:spPr>
        <p:txBody>
          <a:bodyPr anchor="ctr" anchorCtr="0"/>
          <a:lstStyle>
            <a:lvl1pPr marL="0" indent="3175">
              <a:spcBef>
                <a:spcPts val="0"/>
              </a:spcBef>
              <a:buNone/>
              <a:defRPr sz="1800" b="0">
                <a:solidFill>
                  <a:schemeClr val="bg1"/>
                </a:solidFill>
              </a:defRPr>
            </a:lvl1pPr>
            <a:lvl2pPr marL="0" indent="3175">
              <a:spcBef>
                <a:spcPts val="0"/>
              </a:spcBef>
              <a:buNone/>
              <a:defRPr sz="1800" b="0">
                <a:solidFill>
                  <a:schemeClr val="bg1"/>
                </a:solidFill>
              </a:defRPr>
            </a:lvl2pPr>
            <a:lvl3pPr marL="0" indent="3175">
              <a:spcBef>
                <a:spcPts val="0"/>
              </a:spcBef>
              <a:buNone/>
              <a:defRPr sz="1600" b="0">
                <a:solidFill>
                  <a:schemeClr val="bg1"/>
                </a:solidFill>
              </a:defRPr>
            </a:lvl3pPr>
            <a:lvl4pPr marL="3175" indent="-3175">
              <a:spcBef>
                <a:spcPts val="0"/>
              </a:spcBef>
              <a:buNone/>
              <a:defRPr sz="1400" b="0">
                <a:solidFill>
                  <a:schemeClr val="bg1"/>
                </a:solidFill>
              </a:defRPr>
            </a:lvl4pPr>
            <a:lvl5pPr marL="0" indent="3175">
              <a:spcBef>
                <a:spcPts val="0"/>
              </a:spcBef>
              <a:buNone/>
              <a:defRPr sz="1400" b="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502937" y="4612487"/>
            <a:ext cx="233499" cy="233499"/>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ponsor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73" y="0"/>
            <a:ext cx="9166757" cy="4485600"/>
          </a:xfrm>
          <a:prstGeom prst="rect">
            <a:avLst/>
          </a:prstGeom>
        </p:spPr>
      </p:pic>
      <p:sp>
        <p:nvSpPr>
          <p:cNvPr id="12"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t>©2019 CliftonLarsonAllen LLP</a:t>
            </a:r>
            <a:endParaRPr lang="en-US" dirty="0"/>
          </a:p>
        </p:txBody>
      </p:sp>
      <p:sp>
        <p:nvSpPr>
          <p:cNvPr id="13" name="Rectangle 12"/>
          <p:cNvSpPr/>
          <p:nvPr/>
        </p:nvSpPr>
        <p:spPr bwMode="auto">
          <a:xfrm>
            <a:off x="-12572" y="4248149"/>
            <a:ext cx="9156571" cy="9208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0" name="TextBox 19"/>
          <p:cNvSpPr txBox="1"/>
          <p:nvPr/>
        </p:nvSpPr>
        <p:spPr>
          <a:xfrm>
            <a:off x="9363740" y="514350"/>
            <a:ext cx="2324100" cy="47705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smtClean="0"/>
              <a:t>To add a sponsor logo:</a:t>
            </a:r>
            <a:endParaRPr lang="en-US" sz="1600" b="0" baseline="0" dirty="0" smtClean="0"/>
          </a:p>
          <a:p>
            <a:r>
              <a:rPr lang="en-US" sz="1600" baseline="0" dirty="0" smtClean="0"/>
              <a:t>Go to </a:t>
            </a:r>
            <a:r>
              <a:rPr lang="en-US" sz="1600" b="1" baseline="0" dirty="0" smtClean="0"/>
              <a:t>View</a:t>
            </a:r>
            <a:r>
              <a:rPr lang="en-US" sz="1600" baseline="0" dirty="0" smtClean="0"/>
              <a:t> / </a:t>
            </a:r>
            <a:r>
              <a:rPr lang="en-US" sz="1600" b="1" baseline="0" dirty="0" smtClean="0"/>
              <a:t>Slide Master </a:t>
            </a:r>
          </a:p>
          <a:p>
            <a:endParaRPr lang="en-US" sz="1600" b="1" baseline="0" dirty="0" smtClean="0"/>
          </a:p>
          <a:p>
            <a:r>
              <a:rPr lang="en-US" sz="1600" baseline="0" dirty="0" smtClean="0"/>
              <a:t>right click on </a:t>
            </a:r>
            <a:r>
              <a:rPr lang="en-US" sz="1600" b="1" baseline="0" dirty="0" smtClean="0"/>
              <a:t>Add sponsor logo here</a:t>
            </a:r>
            <a:r>
              <a:rPr lang="en-US" sz="1600" baseline="0" dirty="0" smtClean="0"/>
              <a:t>, select </a:t>
            </a:r>
            <a:r>
              <a:rPr lang="en-US" sz="1600" b="1" baseline="0" dirty="0" smtClean="0"/>
              <a:t>Change picture… </a:t>
            </a:r>
            <a:r>
              <a:rPr lang="en-US" sz="1600" baseline="0" dirty="0" smtClean="0"/>
              <a:t>Browse to your saved co-sponsor’s logo and click </a:t>
            </a:r>
            <a:r>
              <a:rPr lang="en-US" sz="1600" b="1" baseline="0" dirty="0" smtClean="0"/>
              <a:t>Insert.</a:t>
            </a:r>
          </a:p>
          <a:p>
            <a:endParaRPr lang="en-US" sz="1600" b="1" baseline="0" dirty="0" smtClean="0"/>
          </a:p>
          <a:p>
            <a:r>
              <a:rPr lang="en-US" sz="1600" b="0" i="1" baseline="0" dirty="0" smtClean="0"/>
              <a:t>or</a:t>
            </a:r>
          </a:p>
          <a:p>
            <a:endParaRPr lang="en-US" sz="1600" b="1" baseline="0" dirty="0" smtClean="0"/>
          </a:p>
          <a:p>
            <a:r>
              <a:rPr lang="en-US" sz="1600" b="1" baseline="0" dirty="0" smtClean="0"/>
              <a:t>delete </a:t>
            </a:r>
            <a:r>
              <a:rPr lang="en-US" sz="1600" b="0" baseline="0" dirty="0" smtClean="0"/>
              <a:t>the </a:t>
            </a:r>
            <a:r>
              <a:rPr lang="en-US" sz="1600" b="1" baseline="0" dirty="0" smtClean="0"/>
              <a:t>Add sponsor logo here graphic </a:t>
            </a:r>
            <a:r>
              <a:rPr lang="en-US" sz="1600" b="0" baseline="0" dirty="0" smtClean="0"/>
              <a:t>and </a:t>
            </a:r>
            <a:r>
              <a:rPr lang="en-US" sz="1600" b="1" baseline="0" dirty="0" smtClean="0"/>
              <a:t>Paste </a:t>
            </a:r>
            <a:r>
              <a:rPr lang="en-US" sz="1600" b="0" baseline="0" dirty="0" smtClean="0"/>
              <a:t>in the sponsor logo. Scale and position the logo so it fits in the lower right corner.</a:t>
            </a:r>
            <a:endParaRPr lang="en-US" sz="1600" b="0"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38" y="4419600"/>
            <a:ext cx="590550" cy="590550"/>
          </a:xfrm>
          <a:prstGeom prst="rect">
            <a:avLst/>
          </a:prstGeom>
        </p:spPr>
      </p:pic>
      <p:sp>
        <p:nvSpPr>
          <p:cNvPr id="10" name="Rectangle 4"/>
          <p:cNvSpPr>
            <a:spLocks noGrp="1" noChangeArrowheads="1"/>
          </p:cNvSpPr>
          <p:nvPr>
            <p:ph type="subTitle" idx="1" hasCustomPrompt="1"/>
          </p:nvPr>
        </p:nvSpPr>
        <p:spPr>
          <a:xfrm>
            <a:off x="381000" y="1628398"/>
            <a:ext cx="5105400" cy="367202"/>
          </a:xfrm>
          <a:noFill/>
        </p:spPr>
        <p:txBody>
          <a:bodyPr/>
          <a:lstStyle>
            <a:lvl1pPr marL="0" indent="0" algn="l">
              <a:buFontTx/>
              <a:buNone/>
              <a:defRPr sz="2100" b="0">
                <a:solidFill>
                  <a:schemeClr val="bg1"/>
                </a:solidFill>
              </a:defRPr>
            </a:lvl1pPr>
          </a:lstStyle>
          <a:p>
            <a:r>
              <a:rPr lang="en-US" dirty="0" smtClean="0"/>
              <a:t>Click To Edit Master Subtitle Style</a:t>
            </a:r>
            <a:endParaRPr lang="en-US" dirty="0"/>
          </a:p>
        </p:txBody>
      </p:sp>
      <p:sp>
        <p:nvSpPr>
          <p:cNvPr id="11" name="Title 1"/>
          <p:cNvSpPr>
            <a:spLocks noGrp="1"/>
          </p:cNvSpPr>
          <p:nvPr>
            <p:ph type="title" hasCustomPrompt="1"/>
          </p:nvPr>
        </p:nvSpPr>
        <p:spPr>
          <a:xfrm>
            <a:off x="381000" y="395401"/>
            <a:ext cx="5105400" cy="1210318"/>
          </a:xfrm>
          <a:noFill/>
        </p:spPr>
        <p:txBody>
          <a:bodyPr anchor="b" anchorCtr="0"/>
          <a:lstStyle>
            <a:lvl1pPr>
              <a:defRPr>
                <a:solidFill>
                  <a:schemeClr val="bg1"/>
                </a:solidFill>
              </a:defRPr>
            </a:lvl1pPr>
          </a:lstStyle>
          <a:p>
            <a:r>
              <a:rPr lang="en-US" dirty="0" smtClean="0"/>
              <a:t>Click To Edit Master Title Style</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9818" y="4508105"/>
            <a:ext cx="1828800" cy="457200"/>
          </a:xfrm>
          <a:prstGeom prst="rect">
            <a:avLst/>
          </a:prstGeom>
        </p:spPr>
      </p:pic>
    </p:spTree>
    <p:extLst>
      <p:ext uri="{BB962C8B-B14F-4D97-AF65-F5344CB8AC3E}">
        <p14:creationId xmlns:p14="http://schemas.microsoft.com/office/powerpoint/2010/main" val="3025740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reate Opportunities 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12911" r="125"/>
          <a:stretch/>
        </p:blipFill>
        <p:spPr>
          <a:xfrm>
            <a:off x="13157" y="0"/>
            <a:ext cx="9141027" cy="5143500"/>
          </a:xfrm>
          <a:prstGeom prst="rect">
            <a:avLst/>
          </a:prstGeom>
        </p:spPr>
      </p:pic>
      <p:sp>
        <p:nvSpPr>
          <p:cNvPr id="2" name="Rectangle 1"/>
          <p:cNvSpPr/>
          <p:nvPr userDrawn="1"/>
        </p:nvSpPr>
        <p:spPr bwMode="auto">
          <a:xfrm>
            <a:off x="1" y="0"/>
            <a:ext cx="3855720" cy="5143500"/>
          </a:xfrm>
          <a:prstGeom prst="rect">
            <a:avLst/>
          </a:prstGeom>
          <a:solidFill>
            <a:srgbClr val="FFFFFF">
              <a:alpha val="87059"/>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7" name="Rectangle 6"/>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2" name="Rectangle 11"/>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3"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chemeClr val="tx1"/>
                </a:solidFill>
              </a:rPr>
              <a:t>©2019 CliftonLarsonAllen LLP</a:t>
            </a:r>
            <a:endParaRPr lang="en-US" dirty="0">
              <a:solidFill>
                <a:schemeClr val="tx1"/>
              </a:solidFill>
            </a:endParaRPr>
          </a:p>
        </p:txBody>
      </p:sp>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p:ph type="subTitle" idx="1" hasCustomPrompt="1"/>
          </p:nvPr>
        </p:nvSpPr>
        <p:spPr>
          <a:xfrm>
            <a:off x="304800" y="4274441"/>
            <a:ext cx="3284221" cy="718139"/>
          </a:xfrm>
          <a:noFill/>
        </p:spPr>
        <p:txBody>
          <a:bodyPr/>
          <a:lstStyle>
            <a:lvl1pPr marL="0" indent="0" algn="l">
              <a:buFontTx/>
              <a:buNone/>
              <a:defRPr sz="1400" b="0">
                <a:solidFill>
                  <a:srgbClr val="819F3D"/>
                </a:solidFill>
              </a:defRPr>
            </a:lvl1pPr>
          </a:lstStyle>
          <a:p>
            <a:r>
              <a:rPr lang="en-US" dirty="0" smtClean="0"/>
              <a:t>Click To Edit Master Subtitle Style</a:t>
            </a:r>
            <a:endParaRPr lang="en-US" dirty="0"/>
          </a:p>
        </p:txBody>
      </p:sp>
      <p:sp>
        <p:nvSpPr>
          <p:cNvPr id="15" name="Rectangle 3"/>
          <p:cNvSpPr>
            <a:spLocks noGrp="1" noChangeArrowheads="1"/>
          </p:cNvSpPr>
          <p:nvPr>
            <p:ph type="ctrTitle" hasCustomPrompt="1"/>
          </p:nvPr>
        </p:nvSpPr>
        <p:spPr>
          <a:xfrm>
            <a:off x="304801" y="3050501"/>
            <a:ext cx="3284220" cy="1167503"/>
          </a:xfrm>
          <a:noFill/>
        </p:spPr>
        <p:txBody>
          <a:bodyPr anchor="b" anchorCtr="0"/>
          <a:lstStyle>
            <a:lvl1pPr algn="l">
              <a:defRPr sz="1800">
                <a:solidFill>
                  <a:srgbClr val="819F3D"/>
                </a:solidFill>
              </a:defRPr>
            </a:lvl1pPr>
          </a:lstStyle>
          <a:p>
            <a:r>
              <a:rPr lang="en-US" dirty="0" smtClean="0"/>
              <a:t>Section Header Layout for </a:t>
            </a:r>
            <a:br>
              <a:rPr lang="en-US" dirty="0" smtClean="0"/>
            </a:br>
            <a:r>
              <a:rPr lang="en-US" dirty="0" smtClean="0"/>
              <a:t>Co-Sponsored Events </a:t>
            </a:r>
            <a:endParaRPr lang="en-US"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24" y="912871"/>
            <a:ext cx="590550" cy="59055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276" y="1001376"/>
            <a:ext cx="1828800" cy="457200"/>
          </a:xfrm>
          <a:prstGeom prst="rect">
            <a:avLst/>
          </a:prstGeom>
        </p:spPr>
      </p:pic>
      <p:sp>
        <p:nvSpPr>
          <p:cNvPr id="24" name="TextBox 23"/>
          <p:cNvSpPr txBox="1"/>
          <p:nvPr/>
        </p:nvSpPr>
        <p:spPr>
          <a:xfrm>
            <a:off x="9363740" y="514350"/>
            <a:ext cx="2324100" cy="47705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smtClean="0"/>
              <a:t>To add a sponsor logo:</a:t>
            </a:r>
            <a:endParaRPr lang="en-US" sz="1600" b="0" baseline="0" dirty="0" smtClean="0"/>
          </a:p>
          <a:p>
            <a:r>
              <a:rPr lang="en-US" sz="1600" baseline="0" dirty="0" smtClean="0"/>
              <a:t>Go to </a:t>
            </a:r>
            <a:r>
              <a:rPr lang="en-US" sz="1600" b="1" baseline="0" dirty="0" smtClean="0"/>
              <a:t>View</a:t>
            </a:r>
            <a:r>
              <a:rPr lang="en-US" sz="1600" baseline="0" dirty="0" smtClean="0"/>
              <a:t> / </a:t>
            </a:r>
            <a:r>
              <a:rPr lang="en-US" sz="1600" b="1" baseline="0" dirty="0" smtClean="0"/>
              <a:t>Slide Master </a:t>
            </a:r>
          </a:p>
          <a:p>
            <a:endParaRPr lang="en-US" sz="1600" b="1" baseline="0" dirty="0" smtClean="0"/>
          </a:p>
          <a:p>
            <a:r>
              <a:rPr lang="en-US" sz="1600" baseline="0" dirty="0" smtClean="0"/>
              <a:t>right click on </a:t>
            </a:r>
            <a:r>
              <a:rPr lang="en-US" sz="1600" b="1" baseline="0" dirty="0" smtClean="0"/>
              <a:t>Add sponsor logo here</a:t>
            </a:r>
            <a:r>
              <a:rPr lang="en-US" sz="1600" baseline="0" dirty="0" smtClean="0"/>
              <a:t>, select </a:t>
            </a:r>
            <a:r>
              <a:rPr lang="en-US" sz="1600" b="1" baseline="0" dirty="0" smtClean="0"/>
              <a:t>Change picture… </a:t>
            </a:r>
            <a:r>
              <a:rPr lang="en-US" sz="1600" baseline="0" dirty="0" smtClean="0"/>
              <a:t>Browse to your saved co-sponsor’s logo and click </a:t>
            </a:r>
            <a:r>
              <a:rPr lang="en-US" sz="1600" b="1" baseline="0" dirty="0" smtClean="0"/>
              <a:t>Insert.</a:t>
            </a:r>
          </a:p>
          <a:p>
            <a:endParaRPr lang="en-US" sz="1600" b="1" baseline="0" dirty="0" smtClean="0"/>
          </a:p>
          <a:p>
            <a:r>
              <a:rPr lang="en-US" sz="1600" b="0" i="1" baseline="0" dirty="0" smtClean="0"/>
              <a:t>or</a:t>
            </a:r>
          </a:p>
          <a:p>
            <a:endParaRPr lang="en-US" sz="1600" b="1" baseline="0" dirty="0" smtClean="0"/>
          </a:p>
          <a:p>
            <a:r>
              <a:rPr lang="en-US" sz="1600" b="1" baseline="0" dirty="0" smtClean="0"/>
              <a:t>delete </a:t>
            </a:r>
            <a:r>
              <a:rPr lang="en-US" sz="1600" b="0" baseline="0" dirty="0" smtClean="0"/>
              <a:t>the </a:t>
            </a:r>
            <a:r>
              <a:rPr lang="en-US" sz="1600" b="1" baseline="0" dirty="0" smtClean="0"/>
              <a:t>Add sponsor logo here graphic </a:t>
            </a:r>
            <a:r>
              <a:rPr lang="en-US" sz="1600" b="0" baseline="0" dirty="0" smtClean="0"/>
              <a:t>and </a:t>
            </a:r>
            <a:r>
              <a:rPr lang="en-US" sz="1600" b="1" baseline="0" dirty="0" smtClean="0"/>
              <a:t>Paste </a:t>
            </a:r>
            <a:r>
              <a:rPr lang="en-US" sz="1600" b="0" baseline="0" dirty="0" smtClean="0"/>
              <a:t>in the sponsor logo. Scale and position the logo so it fits in the lower right corner.</a:t>
            </a:r>
            <a:endParaRPr lang="en-US" sz="1600" b="0" dirty="0"/>
          </a:p>
        </p:txBody>
      </p:sp>
    </p:spTree>
    <p:extLst>
      <p:ext uri="{BB962C8B-B14F-4D97-AF65-F5344CB8AC3E}">
        <p14:creationId xmlns:p14="http://schemas.microsoft.com/office/powerpoint/2010/main" val="2754114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474464"/>
          </a:xfrm>
          <a:prstGeom prst="rect">
            <a:avLst/>
          </a:prstGeom>
        </p:spPr>
      </p:pic>
      <p:sp>
        <p:nvSpPr>
          <p:cNvPr id="13" name="Rectangle 12"/>
          <p:cNvSpPr/>
          <p:nvPr/>
        </p:nvSpPr>
        <p:spPr bwMode="auto">
          <a:xfrm>
            <a:off x="0" y="4242547"/>
            <a:ext cx="9144000" cy="92087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30" name="TextBox 29"/>
          <p:cNvSpPr txBox="1"/>
          <p:nvPr/>
        </p:nvSpPr>
        <p:spPr>
          <a:xfrm>
            <a:off x="410995" y="3580808"/>
            <a:ext cx="5029200" cy="253916"/>
          </a:xfrm>
          <a:prstGeom prst="rect">
            <a:avLst/>
          </a:prstGeom>
          <a:noFill/>
        </p:spPr>
        <p:txBody>
          <a:bodyPr wrap="square" rtlCol="0">
            <a:spAutoFit/>
          </a:bodyPr>
          <a:lstStyle/>
          <a:p>
            <a:r>
              <a:rPr lang="en-US" sz="1050" kern="2000" spc="20" baseline="0" dirty="0" smtClean="0">
                <a:solidFill>
                  <a:schemeClr val="bg1"/>
                </a:solidFill>
              </a:rPr>
              <a:t>WEALTH ADVISORY  |  OUTSOURCING  |  AUDIT, TAX, AND CONSULTING</a:t>
            </a:r>
            <a:endParaRPr lang="en-US" sz="1050" kern="2000" spc="20" baseline="0" dirty="0">
              <a:solidFill>
                <a:schemeClr val="bg1"/>
              </a:solidFill>
            </a:endParaRPr>
          </a:p>
        </p:txBody>
      </p:sp>
      <p:sp>
        <p:nvSpPr>
          <p:cNvPr id="6" name="Rectangle 5"/>
          <p:cNvSpPr/>
          <p:nvPr/>
        </p:nvSpPr>
        <p:spPr>
          <a:xfrm>
            <a:off x="418595" y="3810152"/>
            <a:ext cx="4572000" cy="192360"/>
          </a:xfrm>
          <a:prstGeom prst="rect">
            <a:avLst/>
          </a:prstGeom>
        </p:spPr>
        <p:txBody>
          <a:bodyPr>
            <a:spAutoFit/>
          </a:bodyPr>
          <a:lstStyle/>
          <a:p>
            <a:pPr>
              <a:buNone/>
            </a:pPr>
            <a:r>
              <a:rPr lang="en-US" sz="650" dirty="0" smtClean="0">
                <a:solidFill>
                  <a:schemeClr val="bg1"/>
                </a:solidFill>
              </a:rPr>
              <a:t>Investment advisory services are offered through CliftonLarsonAllen Wealth Advisors, LLC, an SEC-registered investment advisor</a:t>
            </a:r>
            <a:endParaRPr lang="en-US" sz="650" dirty="0">
              <a:solidFill>
                <a:schemeClr val="bg1"/>
              </a:solidFill>
            </a:endParaRPr>
          </a:p>
        </p:txBody>
      </p:sp>
      <p:sp>
        <p:nvSpPr>
          <p:cNvPr id="12" name="Date Placeholder 3"/>
          <p:cNvSpPr txBox="1">
            <a:spLocks/>
          </p:cNvSpPr>
          <p:nvPr/>
        </p:nvSpPr>
        <p:spPr>
          <a:xfrm rot="16200000">
            <a:off x="8102342" y="73830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chemeClr val="tx2"/>
                </a:solidFill>
              </a:rPr>
              <a:t>©2019 CliftonLarsonAllen LLP</a:t>
            </a:r>
            <a:endParaRPr lang="en-US" dirty="0">
              <a:solidFill>
                <a:schemeClr val="tx2"/>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08745"/>
            <a:ext cx="590710" cy="595802"/>
          </a:xfrm>
          <a:prstGeom prst="rect">
            <a:avLst/>
          </a:prstGeom>
        </p:spPr>
      </p:pic>
      <p:sp>
        <p:nvSpPr>
          <p:cNvPr id="17" name="Rectangle 4"/>
          <p:cNvSpPr>
            <a:spLocks noGrp="1" noChangeArrowheads="1"/>
          </p:cNvSpPr>
          <p:nvPr>
            <p:ph type="subTitle" idx="1" hasCustomPrompt="1"/>
          </p:nvPr>
        </p:nvSpPr>
        <p:spPr>
          <a:xfrm>
            <a:off x="391960" y="1696116"/>
            <a:ext cx="5322835" cy="367202"/>
          </a:xfrm>
          <a:noFill/>
        </p:spPr>
        <p:txBody>
          <a:bodyPr/>
          <a:lstStyle>
            <a:lvl1pPr marL="0" indent="0" algn="l">
              <a:buFontTx/>
              <a:buNone/>
              <a:defRPr sz="1600" b="0">
                <a:solidFill>
                  <a:schemeClr val="bg1"/>
                </a:solidFill>
              </a:defRPr>
            </a:lvl1pPr>
          </a:lstStyle>
          <a:p>
            <a:r>
              <a:rPr lang="en-US" dirty="0" smtClean="0"/>
              <a:t>Click To Edit Master Subtitle Style</a:t>
            </a:r>
            <a:endParaRPr lang="en-US" dirty="0"/>
          </a:p>
        </p:txBody>
      </p:sp>
      <p:sp>
        <p:nvSpPr>
          <p:cNvPr id="11" name="Title 1"/>
          <p:cNvSpPr>
            <a:spLocks noGrp="1"/>
          </p:cNvSpPr>
          <p:nvPr>
            <p:ph type="title" hasCustomPrompt="1"/>
          </p:nvPr>
        </p:nvSpPr>
        <p:spPr>
          <a:xfrm>
            <a:off x="391960" y="190250"/>
            <a:ext cx="5322835" cy="1394460"/>
          </a:xfrm>
          <a:noFill/>
        </p:spPr>
        <p:txBody>
          <a:bodyPr anchor="b"/>
          <a:lstStyle>
            <a:lvl1pPr>
              <a:defRPr sz="2800">
                <a:solidFill>
                  <a:schemeClr val="bg1"/>
                </a:solidFill>
              </a:defRPr>
            </a:lvl1pPr>
          </a:lstStyle>
          <a:p>
            <a:r>
              <a:rPr lang="en-US" dirty="0" smtClean="0"/>
              <a:t>Click To Edit Master Title Style</a:t>
            </a:r>
            <a:endParaRPr lang="en-US" dirty="0"/>
          </a:p>
        </p:txBody>
      </p:sp>
      <p:sp>
        <p:nvSpPr>
          <p:cNvPr id="15" name="Rectangle 14"/>
          <p:cNvSpPr/>
          <p:nvPr/>
        </p:nvSpPr>
        <p:spPr bwMode="auto">
          <a:xfrm>
            <a:off x="9691577" y="952487"/>
            <a:ext cx="2590800" cy="395026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kern="1200" dirty="0" smtClean="0">
                <a:solidFill>
                  <a:schemeClr val="tx1"/>
                </a:solidFill>
                <a:latin typeface="+mn-lt"/>
                <a:ea typeface="ヒラギノ角ゴ Pro W3" pitchFamily="1" charset="-128"/>
                <a:cs typeface="+mn-cs"/>
              </a:rPr>
              <a:t>To change the picture: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smtClean="0"/>
              <a:t>Go to </a:t>
            </a:r>
            <a:r>
              <a:rPr lang="en-US" sz="1600" b="1" baseline="0" dirty="0" smtClean="0"/>
              <a:t>View</a:t>
            </a:r>
            <a:r>
              <a:rPr lang="en-US" sz="1600" baseline="0" dirty="0" smtClean="0"/>
              <a:t> / </a:t>
            </a:r>
            <a:r>
              <a:rPr lang="en-US" sz="1600" b="1" baseline="0" dirty="0" smtClean="0"/>
              <a:t>Slide Master </a:t>
            </a:r>
            <a:endParaRPr lang="en-US" sz="1600" kern="1200" dirty="0" smtClean="0">
              <a:solidFill>
                <a:schemeClr val="tx1"/>
              </a:solidFill>
              <a:latin typeface="+mn-lt"/>
              <a:ea typeface="ヒラギノ角ゴ Pro W3" pitchFamily="1" charset="-128"/>
              <a:cs typeface="+mn-cs"/>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smtClean="0">
                <a:solidFill>
                  <a:schemeClr val="tx1"/>
                </a:solidFill>
                <a:latin typeface="+mn-lt"/>
                <a:ea typeface="ヒラギノ角ゴ Pro W3" pitchFamily="1" charset="-128"/>
                <a:cs typeface="+mn-cs"/>
              </a:rPr>
              <a:t>Right click on current image and select </a:t>
            </a:r>
            <a:r>
              <a:rPr lang="en-US" sz="1600" b="1" kern="1200" dirty="0" smtClean="0">
                <a:solidFill>
                  <a:schemeClr val="tx1"/>
                </a:solidFill>
                <a:latin typeface="+mn-lt"/>
                <a:ea typeface="ヒラギノ角ゴ Pro W3" pitchFamily="1" charset="-128"/>
                <a:cs typeface="+mn-cs"/>
              </a:rPr>
              <a:t>Change</a:t>
            </a:r>
            <a:r>
              <a:rPr lang="en-US" sz="1600" kern="1200" dirty="0" smtClean="0">
                <a:solidFill>
                  <a:schemeClr val="tx1"/>
                </a:solidFill>
                <a:latin typeface="+mn-lt"/>
                <a:ea typeface="ヒラギノ角ゴ Pro W3" pitchFamily="1" charset="-128"/>
                <a:cs typeface="+mn-cs"/>
              </a:rPr>
              <a:t> </a:t>
            </a:r>
            <a:r>
              <a:rPr lang="en-US" sz="1600" b="1" kern="1200" dirty="0" smtClean="0">
                <a:solidFill>
                  <a:schemeClr val="tx1"/>
                </a:solidFill>
                <a:latin typeface="+mn-lt"/>
                <a:ea typeface="ヒラギノ角ゴ Pro W3" pitchFamily="1" charset="-128"/>
                <a:cs typeface="+mn-cs"/>
              </a:rPr>
              <a:t>Picture…</a:t>
            </a:r>
          </a:p>
          <a:p>
            <a:pPr marL="285750" indent="-285750" eaLnBrk="0" fontAlgn="base" hangingPunct="0">
              <a:spcBef>
                <a:spcPct val="0"/>
              </a:spcBef>
              <a:spcAft>
                <a:spcPct val="0"/>
              </a:spcAft>
              <a:buFont typeface="Arial" panose="020B0604020202020204" pitchFamily="34" charset="0"/>
              <a:buChar char="•"/>
            </a:pPr>
            <a:r>
              <a:rPr lang="en-US" sz="1600" kern="1200" dirty="0" smtClean="0">
                <a:solidFill>
                  <a:schemeClr val="tx1"/>
                </a:solidFill>
                <a:latin typeface="+mn-lt"/>
                <a:ea typeface="ヒラギノ角ゴ Pro W3" pitchFamily="1" charset="-128"/>
                <a:cs typeface="+mn-cs"/>
              </a:rPr>
              <a:t>Browse to </a:t>
            </a:r>
            <a:r>
              <a:rPr lang="en-US" sz="1600" b="1" dirty="0" smtClean="0"/>
              <a:t>Y:\CLA Common\Administrative\Market Solutions\Share\~Image Library\_PowerPoint title slides\CLA Promise PPT\HD Version Images\Main Title Slide</a:t>
            </a:r>
          </a:p>
          <a:p>
            <a:pPr marL="285750" indent="-285750" eaLnBrk="0" fontAlgn="base" hangingPunct="0">
              <a:spcBef>
                <a:spcPct val="0"/>
              </a:spcBef>
              <a:spcAft>
                <a:spcPct val="0"/>
              </a:spcAft>
              <a:buFont typeface="Arial" panose="020B0604020202020204" pitchFamily="34" charset="0"/>
              <a:buChar char="•"/>
            </a:pPr>
            <a:r>
              <a:rPr lang="en-US" sz="1600" dirty="0" smtClean="0">
                <a:solidFill>
                  <a:schemeClr val="tx1"/>
                </a:solidFill>
                <a:latin typeface="Arial" charset="0"/>
                <a:ea typeface="ヒラギノ角ゴ Pro W3" pitchFamily="1" charset="-128"/>
              </a:rPr>
              <a:t>Select an image</a:t>
            </a:r>
            <a:endParaRPr kumimoji="0" lang="en-US" sz="1600" b="0" i="0" u="none" strike="noStrike" cap="none" normalizeH="0" baseline="0" dirty="0" smtClean="0">
              <a:ln>
                <a:noFill/>
              </a:ln>
              <a:solidFill>
                <a:schemeClr val="tx1"/>
              </a:solidFill>
              <a:effectLst/>
              <a:latin typeface="Arial" charset="0"/>
              <a:ea typeface="ヒラギノ角ゴ Pro W3" pitchFamily="1" charset="-128"/>
            </a:endParaRP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85068" y="4540092"/>
            <a:ext cx="2047265" cy="390963"/>
          </a:xfrm>
          <a:prstGeom prst="rect">
            <a:avLst/>
          </a:prstGeom>
        </p:spPr>
      </p:pic>
    </p:spTree>
    <p:extLst>
      <p:ext uri="{BB962C8B-B14F-4D97-AF65-F5344CB8AC3E}">
        <p14:creationId xmlns:p14="http://schemas.microsoft.com/office/powerpoint/2010/main" val="3007691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085850"/>
            <a:ext cx="8229600" cy="3429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4"/>
          </p:nvPr>
        </p:nvSpPr>
        <p:spPr>
          <a:xfrm>
            <a:off x="8686800" y="481965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2404"/>
          </a:xfrm>
          <a:prstGeom prst="rect">
            <a:avLst/>
          </a:prstGeom>
        </p:spPr>
      </p:pic>
      <p:sp>
        <p:nvSpPr>
          <p:cNvPr id="13"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rgbClr val="939393"/>
                </a:solidFill>
              </a:rPr>
              <a:t>©2019 CliftonLarsonAllen LLP</a:t>
            </a:r>
            <a:endParaRPr lang="en-US" dirty="0">
              <a:solidFill>
                <a:srgbClr val="939393"/>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1" y="499097"/>
            <a:ext cx="698839" cy="704864"/>
          </a:xfrm>
          <a:prstGeom prst="rect">
            <a:avLst/>
          </a:prstGeom>
        </p:spPr>
      </p:pic>
      <p:sp>
        <p:nvSpPr>
          <p:cNvPr id="20" name="Rectangle 4"/>
          <p:cNvSpPr>
            <a:spLocks noGrp="1" noChangeArrowheads="1"/>
          </p:cNvSpPr>
          <p:nvPr>
            <p:ph type="subTitle" idx="1" hasCustomPrompt="1"/>
          </p:nvPr>
        </p:nvSpPr>
        <p:spPr>
          <a:xfrm>
            <a:off x="304800" y="3302262"/>
            <a:ext cx="4891668" cy="367202"/>
          </a:xfrm>
          <a:noFill/>
        </p:spPr>
        <p:txBody>
          <a:bodyPr/>
          <a:lstStyle>
            <a:lvl1pPr marL="0" indent="0" algn="l">
              <a:buFontTx/>
              <a:buNone/>
              <a:defRPr sz="1400" b="0">
                <a:solidFill>
                  <a:schemeClr val="bg1"/>
                </a:solidFill>
              </a:defRPr>
            </a:lvl1pPr>
          </a:lstStyle>
          <a:p>
            <a:r>
              <a:rPr lang="en-US" dirty="0" smtClean="0"/>
              <a:t>Click To Edit Master Subtitle Style</a:t>
            </a:r>
            <a:endParaRPr lang="en-US" dirty="0"/>
          </a:p>
        </p:txBody>
      </p:sp>
      <p:sp>
        <p:nvSpPr>
          <p:cNvPr id="22" name="Rectangle 3"/>
          <p:cNvSpPr>
            <a:spLocks noGrp="1" noChangeArrowheads="1"/>
          </p:cNvSpPr>
          <p:nvPr>
            <p:ph type="ctrTitle" hasCustomPrompt="1"/>
          </p:nvPr>
        </p:nvSpPr>
        <p:spPr>
          <a:xfrm>
            <a:off x="304800" y="2236904"/>
            <a:ext cx="4891668" cy="1008920"/>
          </a:xfrm>
          <a:noFill/>
        </p:spPr>
        <p:txBody>
          <a:bodyPr anchor="b" anchorCtr="0"/>
          <a:lstStyle>
            <a:lvl1pPr algn="l">
              <a:defRPr sz="2400">
                <a:solidFill>
                  <a:schemeClr val="bg1"/>
                </a:solidFill>
              </a:defRPr>
            </a:lvl1pPr>
          </a:lstStyle>
          <a:p>
            <a:r>
              <a:rPr lang="en-US" dirty="0" smtClean="0"/>
              <a:t>Click To Edit Master Title Style</a:t>
            </a:r>
            <a:endParaRPr lang="en-US" dirty="0"/>
          </a:p>
        </p:txBody>
      </p:sp>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16" name="TextBox 15"/>
          <p:cNvSpPr txBox="1"/>
          <p:nvPr userDrawn="1"/>
        </p:nvSpPr>
        <p:spPr>
          <a:xfrm>
            <a:off x="304800" y="4500416"/>
            <a:ext cx="5029200" cy="253916"/>
          </a:xfrm>
          <a:prstGeom prst="rect">
            <a:avLst/>
          </a:prstGeom>
          <a:noFill/>
        </p:spPr>
        <p:txBody>
          <a:bodyPr wrap="square" rtlCol="0">
            <a:spAutoFit/>
          </a:bodyPr>
          <a:lstStyle/>
          <a:p>
            <a:r>
              <a:rPr lang="en-US" sz="1050" kern="2000" spc="20" baseline="0" dirty="0" smtClean="0">
                <a:solidFill>
                  <a:schemeClr val="accent1">
                    <a:lumMod val="40000"/>
                    <a:lumOff val="60000"/>
                  </a:schemeClr>
                </a:solidFill>
              </a:rPr>
              <a:t>WEALTH ADVISORY  |  OUTSOURCING  |  AUDIT, TAX, AND CONSULTING</a:t>
            </a:r>
            <a:endParaRPr lang="en-US" sz="1050" kern="2000" spc="20" baseline="0" dirty="0">
              <a:solidFill>
                <a:schemeClr val="accent1">
                  <a:lumMod val="40000"/>
                  <a:lumOff val="60000"/>
                </a:schemeClr>
              </a:solidFill>
            </a:endParaRPr>
          </a:p>
        </p:txBody>
      </p:sp>
      <p:sp>
        <p:nvSpPr>
          <p:cNvPr id="21" name="Rectangle 20"/>
          <p:cNvSpPr/>
          <p:nvPr userDrawn="1"/>
        </p:nvSpPr>
        <p:spPr>
          <a:xfrm>
            <a:off x="318978" y="4729760"/>
            <a:ext cx="4572000" cy="192360"/>
          </a:xfrm>
          <a:prstGeom prst="rect">
            <a:avLst/>
          </a:prstGeom>
        </p:spPr>
        <p:txBody>
          <a:bodyPr>
            <a:spAutoFit/>
          </a:bodyPr>
          <a:lstStyle/>
          <a:p>
            <a:pPr>
              <a:buNone/>
            </a:pPr>
            <a:r>
              <a:rPr lang="en-US" sz="650" dirty="0" smtClean="0">
                <a:solidFill>
                  <a:schemeClr val="accent1">
                    <a:lumMod val="40000"/>
                    <a:lumOff val="60000"/>
                  </a:schemeClr>
                </a:solidFill>
              </a:rPr>
              <a:t>Investment advisory services are offered through CliftonLarsonAllen Wealth Advisors, LLC, an SEC-registered investment advisor</a:t>
            </a:r>
            <a:endParaRPr lang="en-US" sz="650" dirty="0">
              <a:solidFill>
                <a:schemeClr val="accent1">
                  <a:lumMod val="40000"/>
                  <a:lumOff val="60000"/>
                </a:schemeClr>
              </a:solidFill>
            </a:endParaRPr>
          </a:p>
        </p:txBody>
      </p:sp>
    </p:spTree>
    <p:extLst>
      <p:ext uri="{BB962C8B-B14F-4D97-AF65-F5344CB8AC3E}">
        <p14:creationId xmlns:p14="http://schemas.microsoft.com/office/powerpoint/2010/main" val="25433424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2404"/>
          </a:xfrm>
          <a:prstGeom prst="rect">
            <a:avLst/>
          </a:prstGeom>
        </p:spPr>
      </p:pic>
      <p:sp>
        <p:nvSpPr>
          <p:cNvPr id="13"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rgbClr val="939393"/>
                </a:solidFill>
              </a:rPr>
              <a:t>©2019 CliftonLarsonAllen LLP</a:t>
            </a:r>
            <a:endParaRPr lang="en-US" dirty="0">
              <a:solidFill>
                <a:srgbClr val="939393"/>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1" y="499097"/>
            <a:ext cx="698839" cy="704864"/>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16" name="TextBox 15"/>
          <p:cNvSpPr txBox="1"/>
          <p:nvPr userDrawn="1"/>
        </p:nvSpPr>
        <p:spPr>
          <a:xfrm>
            <a:off x="304800" y="4500416"/>
            <a:ext cx="5029200" cy="253916"/>
          </a:xfrm>
          <a:prstGeom prst="rect">
            <a:avLst/>
          </a:prstGeom>
          <a:noFill/>
        </p:spPr>
        <p:txBody>
          <a:bodyPr wrap="square" rtlCol="0">
            <a:spAutoFit/>
          </a:bodyPr>
          <a:lstStyle/>
          <a:p>
            <a:r>
              <a:rPr lang="en-US" sz="1050" kern="2000" spc="20" baseline="0" dirty="0" smtClean="0">
                <a:solidFill>
                  <a:schemeClr val="accent2">
                    <a:lumMod val="40000"/>
                    <a:lumOff val="60000"/>
                  </a:schemeClr>
                </a:solidFill>
              </a:rPr>
              <a:t>WEALTH ADVISORY  |  OUTSOURCING  |  AUDIT, TAX, AND CONSULTING</a:t>
            </a:r>
            <a:endParaRPr lang="en-US" sz="1050" kern="2000" spc="20" baseline="0" dirty="0">
              <a:solidFill>
                <a:schemeClr val="accent2">
                  <a:lumMod val="40000"/>
                  <a:lumOff val="60000"/>
                </a:schemeClr>
              </a:solidFill>
            </a:endParaRPr>
          </a:p>
        </p:txBody>
      </p:sp>
      <p:sp>
        <p:nvSpPr>
          <p:cNvPr id="21" name="Rectangle 20"/>
          <p:cNvSpPr/>
          <p:nvPr userDrawn="1"/>
        </p:nvSpPr>
        <p:spPr>
          <a:xfrm>
            <a:off x="318978" y="4729760"/>
            <a:ext cx="4572000" cy="192360"/>
          </a:xfrm>
          <a:prstGeom prst="rect">
            <a:avLst/>
          </a:prstGeom>
        </p:spPr>
        <p:txBody>
          <a:bodyPr>
            <a:spAutoFit/>
          </a:bodyPr>
          <a:lstStyle/>
          <a:p>
            <a:pPr>
              <a:buNone/>
            </a:pPr>
            <a:r>
              <a:rPr lang="en-US" sz="650" dirty="0" smtClean="0">
                <a:solidFill>
                  <a:schemeClr val="accent2">
                    <a:lumMod val="40000"/>
                    <a:lumOff val="60000"/>
                  </a:schemeClr>
                </a:solidFill>
              </a:rPr>
              <a:t>Investment advisory services are offered through CliftonLarsonAllen Wealth Advisors, LLC, an SEC-registered investment advisor</a:t>
            </a:r>
            <a:endParaRPr lang="en-US" sz="650" dirty="0">
              <a:solidFill>
                <a:schemeClr val="accent2">
                  <a:lumMod val="40000"/>
                  <a:lumOff val="60000"/>
                </a:schemeClr>
              </a:solidFill>
            </a:endParaRPr>
          </a:p>
        </p:txBody>
      </p:sp>
      <p:sp>
        <p:nvSpPr>
          <p:cNvPr id="14" name="Rectangle 4"/>
          <p:cNvSpPr>
            <a:spLocks noGrp="1" noChangeArrowheads="1"/>
          </p:cNvSpPr>
          <p:nvPr>
            <p:ph type="subTitle" idx="1" hasCustomPrompt="1"/>
          </p:nvPr>
        </p:nvSpPr>
        <p:spPr>
          <a:xfrm>
            <a:off x="304800" y="3302262"/>
            <a:ext cx="4891668" cy="367202"/>
          </a:xfrm>
          <a:noFill/>
        </p:spPr>
        <p:txBody>
          <a:bodyPr/>
          <a:lstStyle>
            <a:lvl1pPr marL="0" indent="0" algn="l">
              <a:buFontTx/>
              <a:buNone/>
              <a:defRPr sz="1400" b="0">
                <a:solidFill>
                  <a:schemeClr val="bg1"/>
                </a:solidFill>
              </a:defRPr>
            </a:lvl1pPr>
          </a:lstStyle>
          <a:p>
            <a:r>
              <a:rPr lang="en-US" dirty="0" smtClean="0"/>
              <a:t>Click To Edit Master Subtitle Style</a:t>
            </a:r>
            <a:endParaRPr lang="en-US" dirty="0"/>
          </a:p>
        </p:txBody>
      </p:sp>
      <p:sp>
        <p:nvSpPr>
          <p:cNvPr id="15" name="Rectangle 3"/>
          <p:cNvSpPr>
            <a:spLocks noGrp="1" noChangeArrowheads="1"/>
          </p:cNvSpPr>
          <p:nvPr>
            <p:ph type="ctrTitle" hasCustomPrompt="1"/>
          </p:nvPr>
        </p:nvSpPr>
        <p:spPr>
          <a:xfrm>
            <a:off x="304800" y="2236904"/>
            <a:ext cx="4891668" cy="1008920"/>
          </a:xfrm>
          <a:noFill/>
        </p:spPr>
        <p:txBody>
          <a:bodyPr anchor="b" anchorCtr="0"/>
          <a:lstStyle>
            <a:lvl1pPr algn="l">
              <a:defRPr sz="2400">
                <a:solidFill>
                  <a:schemeClr val="bg1"/>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8585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8585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Title 1"/>
          <p:cNvSpPr>
            <a:spLocks noGrp="1"/>
          </p:cNvSpPr>
          <p:nvPr>
            <p:ph type="title" hasCustomPrompt="1"/>
          </p:nvPr>
        </p:nvSpPr>
        <p:spPr>
          <a:xfrm>
            <a:off x="457200" y="342900"/>
            <a:ext cx="8229600" cy="685800"/>
          </a:xfrm>
          <a:noFill/>
        </p:spPr>
        <p:txBody>
          <a:bodyPr/>
          <a:lstStyle/>
          <a:p>
            <a:r>
              <a:rPr lang="en-US" dirty="0" smtClean="0"/>
              <a:t>Click To Edit Master Title Style</a:t>
            </a:r>
            <a:endParaRPr lang="en-US" dirty="0"/>
          </a:p>
        </p:txBody>
      </p:sp>
      <p:sp>
        <p:nvSpPr>
          <p:cNvPr id="7"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071562"/>
            <a:ext cx="4040188" cy="479822"/>
          </a:xfrm>
        </p:spPr>
        <p:txBody>
          <a:bodyPr anchor="b"/>
          <a:lstStyle>
            <a:lvl1pPr marL="0" indent="0">
              <a:buNone/>
              <a:defRPr sz="2400" b="1">
                <a:solidFill>
                  <a:srgbClr val="C8712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1" y="155138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071562"/>
            <a:ext cx="4041775" cy="479822"/>
          </a:xfrm>
        </p:spPr>
        <p:txBody>
          <a:bodyPr anchor="b"/>
          <a:lstStyle>
            <a:lvl1pPr marL="0" indent="0">
              <a:buNone/>
              <a:defRPr sz="2400" b="1">
                <a:solidFill>
                  <a:srgbClr val="C8712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155138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p>
        </p:txBody>
      </p:sp>
      <p:sp>
        <p:nvSpPr>
          <p:cNvPr id="12" name="Title 1"/>
          <p:cNvSpPr>
            <a:spLocks noGrp="1"/>
          </p:cNvSpPr>
          <p:nvPr>
            <p:ph type="title" hasCustomPrompt="1"/>
          </p:nvPr>
        </p:nvSpPr>
        <p:spPr>
          <a:xfrm>
            <a:off x="457200" y="342900"/>
            <a:ext cx="8229600" cy="685800"/>
          </a:xfrm>
          <a:noFill/>
        </p:spPr>
        <p:txBody>
          <a:bodyPr/>
          <a:lstStyle/>
          <a:p>
            <a:r>
              <a:rPr lang="en-US" dirty="0" smtClean="0"/>
              <a:t>Click To Edit Master Title Style</a:t>
            </a:r>
            <a:endParaRPr lang="en-US" dirty="0"/>
          </a:p>
        </p:txBody>
      </p:sp>
      <p:sp>
        <p:nvSpPr>
          <p:cNvPr id="9" name="Slide Number Placeholder 5"/>
          <p:cNvSpPr>
            <a:spLocks noGrp="1"/>
          </p:cNvSpPr>
          <p:nvPr>
            <p:ph type="sldNum" sz="quarter" idx="11"/>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dirty="0"/>
          </a:p>
        </p:txBody>
      </p:sp>
      <p:sp>
        <p:nvSpPr>
          <p:cNvPr id="8" name="Title 1"/>
          <p:cNvSpPr>
            <a:spLocks noGrp="1"/>
          </p:cNvSpPr>
          <p:nvPr>
            <p:ph type="title" hasCustomPrompt="1"/>
          </p:nvPr>
        </p:nvSpPr>
        <p:spPr>
          <a:xfrm>
            <a:off x="457200" y="342900"/>
            <a:ext cx="8229600" cy="685800"/>
          </a:xfrm>
          <a:noFill/>
        </p:spPr>
        <p:txBody>
          <a:body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
        <p:nvSpPr>
          <p:cNvPr id="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7">
            <a:extLst>
              <a:ext uri="{28A0092B-C50C-407E-A947-70E740481C1C}">
                <a14:useLocalDpi xmlns:a14="http://schemas.microsoft.com/office/drawing/2010/main" val="0"/>
              </a:ext>
            </a:extLst>
          </a:blip>
          <a:srcRect t="75185" b="17071"/>
          <a:stretch/>
        </p:blipFill>
        <p:spPr>
          <a:xfrm>
            <a:off x="-259" y="4766733"/>
            <a:ext cx="9137820" cy="397934"/>
          </a:xfrm>
          <a:prstGeom prst="rect">
            <a:avLst/>
          </a:prstGeom>
        </p:spPr>
      </p:pic>
      <p:sp>
        <p:nvSpPr>
          <p:cNvPr id="14" name="Slide Number Placeholder 5"/>
          <p:cNvSpPr>
            <a:spLocks noGrp="1"/>
          </p:cNvSpPr>
          <p:nvPr>
            <p:ph type="sldNum" sz="quarter" idx="4"/>
          </p:nvPr>
        </p:nvSpPr>
        <p:spPr>
          <a:xfrm>
            <a:off x="8686800" y="4781550"/>
            <a:ext cx="395782" cy="342900"/>
          </a:xfrm>
          <a:prstGeom prst="rect">
            <a:avLst/>
          </a:prstGeom>
        </p:spPr>
        <p:txBody>
          <a:bodyPr anchor="ctr" anchorCtr="0"/>
          <a:lstStyle>
            <a:lvl1pPr algn="r">
              <a:defRPr sz="900" b="1">
                <a:solidFill>
                  <a:schemeClr val="tx1">
                    <a:lumMod val="60000"/>
                    <a:lumOff val="40000"/>
                  </a:schemeClr>
                </a:solidFill>
              </a:defRPr>
            </a:lvl1pPr>
          </a:lstStyle>
          <a:p>
            <a:fld id="{6DAB3F6F-6A30-410C-8DAB-3E7769D71CBC}" type="slidenum">
              <a:rPr lang="en-US" smtClean="0"/>
              <a:pPr/>
              <a:t>‹#›</a:t>
            </a:fld>
            <a:endParaRPr lang="en-US" dirty="0"/>
          </a:p>
        </p:txBody>
      </p:sp>
      <p:sp>
        <p:nvSpPr>
          <p:cNvPr id="174084" name="Rectangle 4"/>
          <p:cNvSpPr>
            <a:spLocks noGrp="1" noChangeArrowheads="1"/>
          </p:cNvSpPr>
          <p:nvPr>
            <p:ph type="title"/>
          </p:nvPr>
        </p:nvSpPr>
        <p:spPr bwMode="auto">
          <a:xfrm>
            <a:off x="457200" y="3429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74085" name="Rectangle 5"/>
          <p:cNvSpPr>
            <a:spLocks noGrp="1" noChangeArrowheads="1"/>
          </p:cNvSpPr>
          <p:nvPr>
            <p:ph type="body" idx="1"/>
          </p:nvPr>
        </p:nvSpPr>
        <p:spPr bwMode="auto">
          <a:xfrm>
            <a:off x="457200" y="1028700"/>
            <a:ext cx="8229600" cy="3314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4087" name="Rectangle 7"/>
          <p:cNvSpPr>
            <a:spLocks noGrp="1" noChangeArrowheads="1"/>
          </p:cNvSpPr>
          <p:nvPr>
            <p:ph type="ftr" sz="quarter" idx="3"/>
          </p:nvPr>
        </p:nvSpPr>
        <p:spPr bwMode="auto">
          <a:xfrm>
            <a:off x="457200" y="4324350"/>
            <a:ext cx="28956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6"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t>©2019 CliftonLarsonAllen LLP</a:t>
            </a:r>
            <a:endParaRPr lang="en-US" dirty="0"/>
          </a:p>
        </p:txBody>
      </p:sp>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04800" y="4800600"/>
            <a:ext cx="305891" cy="308528"/>
          </a:xfrm>
          <a:prstGeom prst="rect">
            <a:avLst/>
          </a:prstGeom>
        </p:spPr>
      </p:pic>
      <p:sp>
        <p:nvSpPr>
          <p:cNvPr id="2" name="TextBox 1"/>
          <p:cNvSpPr txBox="1"/>
          <p:nvPr userDrawn="1"/>
        </p:nvSpPr>
        <p:spPr>
          <a:xfrm>
            <a:off x="794650" y="4825690"/>
            <a:ext cx="41057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effectLst/>
                <a:latin typeface="+mn-lt"/>
                <a:ea typeface="+mn-ea"/>
                <a:cs typeface="+mn-cs"/>
              </a:rPr>
              <a:t>Create Opportunities</a:t>
            </a:r>
            <a:endParaRPr lang="en-US" sz="1100" b="0" kern="1200" dirty="0" smtClean="0">
              <a:solidFill>
                <a:schemeClr val="bg1"/>
              </a:solidFill>
              <a:effectLst/>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79" r:id="rId2"/>
    <p:sldLayoutId id="2147483662" r:id="rId3"/>
    <p:sldLayoutId id="2147483677" r:id="rId4"/>
    <p:sldLayoutId id="2147483663" r:id="rId5"/>
    <p:sldLayoutId id="2147483664" r:id="rId6"/>
    <p:sldLayoutId id="2147483665" r:id="rId7"/>
    <p:sldLayoutId id="2147483666" r:id="rId8"/>
    <p:sldLayoutId id="2147483667" r:id="rId9"/>
    <p:sldLayoutId id="2147483668" r:id="rId10"/>
    <p:sldLayoutId id="2147483669" r:id="rId11"/>
    <p:sldLayoutId id="2147483672" r:id="rId12"/>
    <p:sldLayoutId id="2147483670" r:id="rId13"/>
    <p:sldLayoutId id="2147483675" r:id="rId14"/>
    <p:sldLayoutId id="2147483676" r:id="rId15"/>
  </p:sldLayoutIdLst>
  <p:timing>
    <p:tnLst>
      <p:par>
        <p:cTn id="1" dur="indefinite" restart="never" nodeType="tmRoot"/>
      </p:par>
    </p:tnLst>
  </p:timing>
  <p:hf hdr="0" ftr="0" dt="0"/>
  <p:txStyles>
    <p:titleStyle>
      <a:lvl1pPr algn="l" rtl="0" eaLnBrk="1" fontAlgn="base" hangingPunct="1">
        <a:spcBef>
          <a:spcPct val="0"/>
        </a:spcBef>
        <a:spcAft>
          <a:spcPct val="0"/>
        </a:spcAft>
        <a:defRPr sz="3000" b="1">
          <a:solidFill>
            <a:srgbClr val="819F3D"/>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har char="•"/>
        <a:defRPr sz="2800">
          <a:solidFill>
            <a:srgbClr val="41414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41414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rgbClr val="41414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rgbClr val="41414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rgbClr val="41414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28.png"/><Relationship Id="rId7" Type="http://schemas.openxmlformats.org/officeDocument/2006/relationships/diagramData" Target="../diagrams/data7.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0.png"/><Relationship Id="rId11" Type="http://schemas.microsoft.com/office/2007/relationships/diagramDrawing" Target="../diagrams/drawing7.xml"/><Relationship Id="rId5" Type="http://schemas.openxmlformats.org/officeDocument/2006/relationships/image" Target="../media/image24.png"/><Relationship Id="rId10" Type="http://schemas.openxmlformats.org/officeDocument/2006/relationships/diagramColors" Target="../diagrams/colors7.xml"/><Relationship Id="rId4" Type="http://schemas.openxmlformats.org/officeDocument/2006/relationships/image" Target="../media/image29.png"/><Relationship Id="rId9"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24.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89" y="364905"/>
            <a:ext cx="8490782" cy="3267967"/>
          </a:xfrm>
        </p:spPr>
        <p:txBody>
          <a:bodyPr/>
          <a:lstStyle/>
          <a:p>
            <a:r>
              <a:rPr lang="en-US" dirty="0" smtClean="0"/>
              <a:t>Government Excellence in an Evolving Landscape</a:t>
            </a:r>
            <a:br>
              <a:rPr lang="en-US" dirty="0" smtClean="0"/>
            </a:br>
            <a:r>
              <a:rPr lang="en-US" dirty="0"/>
              <a:t/>
            </a:r>
            <a:br>
              <a:rPr lang="en-US" dirty="0"/>
            </a:br>
            <a:r>
              <a:rPr lang="en-US" sz="1800" dirty="0"/>
              <a:t>24th Annual AGA Commonwealth of Virginia </a:t>
            </a:r>
            <a:r>
              <a:rPr lang="en-US" sz="1800" dirty="0" smtClean="0"/>
              <a:t>PDT</a:t>
            </a:r>
            <a:br>
              <a:rPr lang="en-US" sz="1800" dirty="0" smtClean="0"/>
            </a:br>
            <a:r>
              <a:rPr lang="en-US" sz="1200" b="0" dirty="0" smtClean="0"/>
              <a:t>December </a:t>
            </a:r>
            <a:r>
              <a:rPr lang="en-US" sz="1200" b="0" dirty="0"/>
              <a:t>12 – 13, </a:t>
            </a:r>
            <a:r>
              <a:rPr lang="en-US" sz="1200" b="0" dirty="0" smtClean="0"/>
              <a:t>2019</a:t>
            </a:r>
            <a:br>
              <a:rPr lang="en-US" sz="1200" b="0" dirty="0" smtClean="0"/>
            </a:br>
            <a:r>
              <a:rPr lang="en-US" sz="1200" b="0" dirty="0"/>
              <a:t/>
            </a:r>
            <a:br>
              <a:rPr lang="en-US" sz="1200" b="0" dirty="0"/>
            </a:br>
            <a:r>
              <a:rPr lang="en-US" sz="1200" b="0" dirty="0" smtClean="0"/>
              <a:t/>
            </a:r>
            <a:br>
              <a:rPr lang="en-US" sz="1200" b="0" dirty="0" smtClean="0"/>
            </a:br>
            <a:r>
              <a:rPr lang="en-US" sz="1200" b="0" dirty="0"/>
              <a:t/>
            </a:r>
            <a:br>
              <a:rPr lang="en-US" sz="1200" b="0" dirty="0"/>
            </a:br>
            <a:r>
              <a:rPr lang="en-US" sz="1200" b="0" dirty="0" smtClean="0"/>
              <a:t/>
            </a:r>
            <a:br>
              <a:rPr lang="en-US" sz="1200" b="0" dirty="0" smtClean="0"/>
            </a:br>
            <a:r>
              <a:rPr lang="en-US" sz="1200" b="0" dirty="0"/>
              <a:t/>
            </a:r>
            <a:br>
              <a:rPr lang="en-US" sz="1200" b="0" dirty="0"/>
            </a:br>
            <a:r>
              <a:rPr lang="en-US" sz="1200" b="0" dirty="0" smtClean="0"/>
              <a:t/>
            </a:r>
            <a:br>
              <a:rPr lang="en-US" sz="1200" b="0" dirty="0" smtClean="0"/>
            </a:br>
            <a:r>
              <a:rPr lang="en-US" sz="1200" b="0" dirty="0"/>
              <a:t/>
            </a:r>
            <a:br>
              <a:rPr lang="en-US" sz="1200" b="0" dirty="0"/>
            </a:br>
            <a:endParaRPr lang="en-US" sz="1200" dirty="0"/>
          </a:p>
        </p:txBody>
      </p:sp>
    </p:spTree>
    <p:extLst>
      <p:ext uri="{BB962C8B-B14F-4D97-AF65-F5344CB8AC3E}">
        <p14:creationId xmlns:p14="http://schemas.microsoft.com/office/powerpoint/2010/main" val="1413795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742950"/>
          </a:xfrm>
        </p:spPr>
        <p:txBody>
          <a:bodyPr/>
          <a:lstStyle/>
          <a:p>
            <a:r>
              <a:rPr lang="en-US" dirty="0"/>
              <a:t>Evolving Federal Financial Management </a:t>
            </a:r>
            <a:r>
              <a:rPr lang="en-US" dirty="0" smtClean="0"/>
              <a:t>Landscape </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10</a:t>
            </a:fld>
            <a:endParaRPr lang="en-US" dirty="0"/>
          </a:p>
        </p:txBody>
      </p:sp>
      <p:sp>
        <p:nvSpPr>
          <p:cNvPr id="3" name="Content Placeholder 2"/>
          <p:cNvSpPr>
            <a:spLocks noGrp="1"/>
          </p:cNvSpPr>
          <p:nvPr>
            <p:ph idx="1"/>
          </p:nvPr>
        </p:nvSpPr>
        <p:spPr/>
        <p:txBody>
          <a:bodyPr/>
          <a:lstStyle/>
          <a:p>
            <a:r>
              <a:rPr lang="en-US" dirty="0" smtClean="0"/>
              <a:t>8 Concepts</a:t>
            </a:r>
          </a:p>
          <a:p>
            <a:r>
              <a:rPr lang="en-US" dirty="0" smtClean="0"/>
              <a:t>57 Standards</a:t>
            </a:r>
          </a:p>
          <a:p>
            <a:r>
              <a:rPr lang="en-US" dirty="0" smtClean="0"/>
              <a:t>9 Interpretations</a:t>
            </a:r>
          </a:p>
          <a:p>
            <a:r>
              <a:rPr lang="en-US" dirty="0" smtClean="0"/>
              <a:t>10 Technical Bulletins</a:t>
            </a:r>
          </a:p>
          <a:p>
            <a:r>
              <a:rPr lang="en-US" dirty="0" smtClean="0"/>
              <a:t>19 Technical Releases</a:t>
            </a:r>
          </a:p>
          <a:p>
            <a:r>
              <a:rPr lang="en-US" dirty="0" smtClean="0"/>
              <a:t>3 Implementation Guidance</a:t>
            </a:r>
            <a:endParaRPr lang="en-US" dirty="0"/>
          </a:p>
        </p:txBody>
      </p:sp>
    </p:spTree>
    <p:extLst>
      <p:ext uri="{BB962C8B-B14F-4D97-AF65-F5344CB8AC3E}">
        <p14:creationId xmlns:p14="http://schemas.microsoft.com/office/powerpoint/2010/main" val="71571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Federal Financial Management Landscape</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11</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64121243"/>
              </p:ext>
            </p:extLst>
          </p:nvPr>
        </p:nvGraphicFramePr>
        <p:xfrm>
          <a:off x="457200" y="1085850"/>
          <a:ext cx="822960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715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Graphic spid="7" grpId="1">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Evolving Federal Financial Management Landscape</a:t>
            </a:r>
          </a:p>
        </p:txBody>
      </p:sp>
      <p:sp>
        <p:nvSpPr>
          <p:cNvPr id="6" name="Slide Number Placeholder 5"/>
          <p:cNvSpPr txBox="1">
            <a:spLocks/>
          </p:cNvSpPr>
          <p:nvPr/>
        </p:nvSpPr>
        <p:spPr>
          <a:xfrm>
            <a:off x="7795260" y="4755357"/>
            <a:ext cx="20574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rgbClr val="413000"/>
                </a:solidFill>
              </a:rPr>
              <a:t>5</a:t>
            </a:r>
          </a:p>
        </p:txBody>
      </p:sp>
      <p:sp>
        <p:nvSpPr>
          <p:cNvPr id="5" name="TextBox 4"/>
          <p:cNvSpPr txBox="1"/>
          <p:nvPr/>
        </p:nvSpPr>
        <p:spPr>
          <a:xfrm>
            <a:off x="7988923" y="4596860"/>
            <a:ext cx="1885950" cy="161583"/>
          </a:xfrm>
          <a:prstGeom prst="rect">
            <a:avLst/>
          </a:prstGeom>
          <a:noFill/>
        </p:spPr>
        <p:txBody>
          <a:bodyPr wrap="square" rtlCol="0">
            <a:spAutoFit/>
          </a:bodyPr>
          <a:lstStyle/>
          <a:p>
            <a:r>
              <a:rPr lang="en-US" sz="450" dirty="0"/>
              <a:t>* Image from SurveyCTO – April 13, 2018</a:t>
            </a:r>
          </a:p>
        </p:txBody>
      </p:sp>
      <p:grpSp>
        <p:nvGrpSpPr>
          <p:cNvPr id="10" name="Group 9"/>
          <p:cNvGrpSpPr/>
          <p:nvPr/>
        </p:nvGrpSpPr>
        <p:grpSpPr>
          <a:xfrm>
            <a:off x="1302294" y="1085260"/>
            <a:ext cx="6296408" cy="3050704"/>
            <a:chOff x="4333928" y="1979630"/>
            <a:chExt cx="4705680" cy="232756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626" y="2269299"/>
              <a:ext cx="4698982" cy="2037891"/>
            </a:xfrm>
            <a:prstGeom prst="rect">
              <a:avLst/>
            </a:prstGeom>
          </p:spPr>
        </p:pic>
        <p:sp>
          <p:nvSpPr>
            <p:cNvPr id="4" name="Rectangle 3"/>
            <p:cNvSpPr/>
            <p:nvPr/>
          </p:nvSpPr>
          <p:spPr>
            <a:xfrm>
              <a:off x="4333928" y="1979630"/>
              <a:ext cx="4171819" cy="646331"/>
            </a:xfrm>
            <a:prstGeom prst="rect">
              <a:avLst/>
            </a:prstGeom>
          </p:spPr>
          <p:txBody>
            <a:bodyPr wrap="square">
              <a:spAutoFit/>
            </a:bodyPr>
            <a:lstStyle/>
            <a:p>
              <a:pPr fontAlgn="ctr"/>
              <a:r>
                <a:rPr lang="en-US" sz="900" dirty="0" smtClean="0">
                  <a:solidFill>
                    <a:schemeClr val="bg1"/>
                  </a:solidFill>
                </a:rPr>
                <a:t>“computer </a:t>
              </a:r>
              <a:r>
                <a:rPr lang="en-US" sz="900" dirty="0">
                  <a:solidFill>
                    <a:schemeClr val="bg1"/>
                  </a:solidFill>
                </a:rPr>
                <a:t>systems able to perform tasks that normally require human </a:t>
              </a:r>
              <a:endParaRPr lang="en-US" sz="900" dirty="0" smtClean="0">
                <a:solidFill>
                  <a:schemeClr val="bg1"/>
                </a:solidFill>
              </a:endParaRPr>
            </a:p>
            <a:p>
              <a:pPr fontAlgn="ctr"/>
              <a:r>
                <a:rPr lang="en-US" sz="900" dirty="0" smtClean="0">
                  <a:solidFill>
                    <a:schemeClr val="bg1"/>
                  </a:solidFill>
                </a:rPr>
                <a:t>  intelligence</a:t>
              </a:r>
              <a:r>
                <a:rPr lang="en-US" sz="900" dirty="0">
                  <a:solidFill>
                    <a:schemeClr val="bg1"/>
                  </a:solidFill>
                </a:rPr>
                <a:t>, such as visual perception, speech recognition, </a:t>
              </a:r>
              <a:endParaRPr lang="en-US" sz="900" dirty="0" smtClean="0">
                <a:solidFill>
                  <a:schemeClr val="bg1"/>
                </a:solidFill>
              </a:endParaRPr>
            </a:p>
            <a:p>
              <a:pPr fontAlgn="ctr"/>
              <a:r>
                <a:rPr lang="en-US" sz="900" dirty="0">
                  <a:solidFill>
                    <a:schemeClr val="bg1"/>
                  </a:solidFill>
                </a:rPr>
                <a:t> </a:t>
              </a:r>
              <a:r>
                <a:rPr lang="en-US" sz="900" dirty="0" smtClean="0">
                  <a:solidFill>
                    <a:schemeClr val="bg1"/>
                  </a:solidFill>
                </a:rPr>
                <a:t> decision-making</a:t>
              </a:r>
              <a:r>
                <a:rPr lang="en-US" sz="900" dirty="0">
                  <a:solidFill>
                    <a:schemeClr val="bg1"/>
                  </a:solidFill>
                </a:rPr>
                <a:t>, and translation </a:t>
              </a:r>
              <a:endParaRPr lang="en-US" sz="900" dirty="0" smtClean="0">
                <a:solidFill>
                  <a:schemeClr val="bg1"/>
                </a:solidFill>
              </a:endParaRPr>
            </a:p>
            <a:p>
              <a:pPr fontAlgn="ctr"/>
              <a:r>
                <a:rPr lang="en-US" sz="900" dirty="0">
                  <a:solidFill>
                    <a:schemeClr val="bg1"/>
                  </a:solidFill>
                </a:rPr>
                <a:t> </a:t>
              </a:r>
              <a:r>
                <a:rPr lang="en-US" sz="900" dirty="0" smtClean="0">
                  <a:solidFill>
                    <a:schemeClr val="bg1"/>
                  </a:solidFill>
                </a:rPr>
                <a:t> between </a:t>
              </a:r>
              <a:r>
                <a:rPr lang="en-US" sz="900" dirty="0">
                  <a:solidFill>
                    <a:schemeClr val="bg1"/>
                  </a:solidFill>
                </a:rPr>
                <a:t>languages.</a:t>
              </a:r>
              <a:endParaRPr lang="en-US" sz="900" b="1" dirty="0">
                <a:solidFill>
                  <a:schemeClr val="bg1"/>
                </a:solidFill>
              </a:endParaRPr>
            </a:p>
          </p:txBody>
        </p:sp>
      </p:grpSp>
      <p:sp>
        <p:nvSpPr>
          <p:cNvPr id="9" name="Rectangle 8"/>
          <p:cNvSpPr/>
          <p:nvPr/>
        </p:nvSpPr>
        <p:spPr>
          <a:xfrm>
            <a:off x="296945" y="1272871"/>
            <a:ext cx="8634953" cy="2000548"/>
          </a:xfrm>
          <a:prstGeom prst="rect">
            <a:avLst/>
          </a:prstGeom>
        </p:spPr>
        <p:txBody>
          <a:bodyPr wrap="square">
            <a:spAutoFit/>
          </a:bodyPr>
          <a:lstStyle/>
          <a:p>
            <a:r>
              <a:rPr lang="en-US" dirty="0"/>
              <a:t>DATA Act</a:t>
            </a:r>
          </a:p>
          <a:p>
            <a:pPr marL="742950" lvl="1" indent="-285750">
              <a:buFont typeface="Arial" panose="020B0604020202020204" pitchFamily="34" charset="0"/>
              <a:buChar char="•"/>
            </a:pPr>
            <a:r>
              <a:rPr lang="en-US" dirty="0"/>
              <a:t>Signed into law 2014, expanding on previous federal transparency legislation</a:t>
            </a:r>
          </a:p>
          <a:p>
            <a:pPr marL="742950" lvl="1" indent="-285750">
              <a:buFont typeface="Arial" panose="020B0604020202020204" pitchFamily="34" charset="0"/>
              <a:buChar char="•"/>
            </a:pPr>
            <a:r>
              <a:rPr lang="en-US" dirty="0"/>
              <a:t>Required a variety of data to be disclosed, including budget and financial, and spending information to be linked to program activities</a:t>
            </a:r>
          </a:p>
          <a:p>
            <a:pPr marL="742950" lvl="1" indent="-285750">
              <a:buFont typeface="Arial" panose="020B0604020202020204" pitchFamily="34" charset="0"/>
              <a:buChar char="•"/>
            </a:pPr>
            <a:r>
              <a:rPr lang="en-US" dirty="0"/>
              <a:t>Gave OMB and Treasury responsibility for establishing government-wide financial data standards (57)</a:t>
            </a:r>
            <a:endParaRPr lang="en-US" sz="2800" dirty="0"/>
          </a:p>
          <a:p>
            <a:pPr marL="687388" lvl="1" indent="-230188"/>
            <a:endParaRPr lang="en-US" sz="1600" dirty="0" smtClean="0"/>
          </a:p>
        </p:txBody>
      </p:sp>
    </p:spTree>
    <p:extLst>
      <p:ext uri="{BB962C8B-B14F-4D97-AF65-F5344CB8AC3E}">
        <p14:creationId xmlns:p14="http://schemas.microsoft.com/office/powerpoint/2010/main" val="335797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0.09271 -0.02747 L 0.32569 0.17222 " pathEditMode="relative" rAng="0" ptsTypes="AA">
                                      <p:cBhvr>
                                        <p:cTn id="10" dur="2000" fill="hold"/>
                                        <p:tgtEl>
                                          <p:spTgt spid="10"/>
                                        </p:tgtEl>
                                        <p:attrNameLst>
                                          <p:attrName>ppt_x</p:attrName>
                                          <p:attrName>ppt_y</p:attrName>
                                        </p:attrNameLst>
                                      </p:cBhvr>
                                      <p:rCtr x="11649" y="9969"/>
                                    </p:animMotion>
                                  </p:childTnLst>
                                </p:cTn>
                              </p:par>
                              <p:par>
                                <p:cTn id="11" presetID="6" presetClass="emph" presetSubtype="0" fill="hold" nodeType="withEffect">
                                  <p:stCondLst>
                                    <p:cond delay="0"/>
                                  </p:stCondLst>
                                  <p:childTnLst>
                                    <p:animScale>
                                      <p:cBhvr>
                                        <p:cTn id="12" dur="2000" fill="hold"/>
                                        <p:tgtEl>
                                          <p:spTgt spid="10"/>
                                        </p:tgtEl>
                                      </p:cBhvr>
                                      <p:by x="50000" y="50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additive="base">
                                        <p:cTn id="29"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 calcmode="lin" valueType="num">
                                      <p:cBhvr additive="base">
                                        <p:cTn id="35"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53"/>
            <a:ext cx="8229600" cy="742950"/>
          </a:xfrm>
        </p:spPr>
        <p:txBody>
          <a:bodyPr/>
          <a:lstStyle/>
          <a:p>
            <a:r>
              <a:rPr lang="en-US" dirty="0" smtClean="0"/>
              <a:t>Evolving Federal </a:t>
            </a:r>
            <a:r>
              <a:rPr lang="en-US" dirty="0"/>
              <a:t>Financial Management </a:t>
            </a:r>
            <a:r>
              <a:rPr lang="en-US" dirty="0" smtClean="0"/>
              <a:t>Landscape </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13</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584670142"/>
              </p:ext>
            </p:extLst>
          </p:nvPr>
        </p:nvGraphicFramePr>
        <p:xfrm>
          <a:off x="4690380" y="794303"/>
          <a:ext cx="4194311"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5"/>
          <p:cNvGraphicFramePr>
            <a:graphicFrameLocks noGrp="1"/>
          </p:cNvGraphicFramePr>
          <p:nvPr>
            <p:ph idx="1"/>
            <p:extLst>
              <p:ext uri="{D42A27DB-BD31-4B8C-83A1-F6EECF244321}">
                <p14:modId xmlns:p14="http://schemas.microsoft.com/office/powerpoint/2010/main" val="727724589"/>
              </p:ext>
            </p:extLst>
          </p:nvPr>
        </p:nvGraphicFramePr>
        <p:xfrm>
          <a:off x="139148" y="794303"/>
          <a:ext cx="4432852" cy="3429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7301948" y="4376567"/>
            <a:ext cx="1582743" cy="314703"/>
          </a:xfrm>
          <a:prstGeom prst="rect">
            <a:avLst/>
          </a:prstGeom>
          <a:noFill/>
        </p:spPr>
        <p:txBody>
          <a:bodyPr wrap="square" rtlCol="0">
            <a:spAutoFit/>
          </a:bodyPr>
          <a:lstStyle/>
          <a:p>
            <a:pPr algn="ctr"/>
            <a:r>
              <a:rPr lang="en-US" sz="1400" dirty="0" smtClean="0"/>
              <a:t>Source: GAO-20-75</a:t>
            </a:r>
            <a:endParaRPr lang="en-US" sz="1400" dirty="0"/>
          </a:p>
        </p:txBody>
      </p:sp>
    </p:spTree>
    <p:extLst>
      <p:ext uri="{BB962C8B-B14F-4D97-AF65-F5344CB8AC3E}">
        <p14:creationId xmlns:p14="http://schemas.microsoft.com/office/powerpoint/2010/main" val="53819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742950"/>
          </a:xfrm>
        </p:spPr>
        <p:txBody>
          <a:bodyPr/>
          <a:lstStyle/>
          <a:p>
            <a:r>
              <a:rPr lang="en-US" dirty="0" smtClean="0"/>
              <a:t>Evolving Federal </a:t>
            </a:r>
            <a:r>
              <a:rPr lang="en-US" dirty="0"/>
              <a:t>Financial Management </a:t>
            </a:r>
            <a:r>
              <a:rPr lang="en-US" dirty="0" smtClean="0"/>
              <a:t>Landscape </a:t>
            </a:r>
            <a:endParaRPr lang="en-US" dirty="0"/>
          </a:p>
        </p:txBody>
      </p:sp>
      <p:sp>
        <p:nvSpPr>
          <p:cNvPr id="3" name="Content Placeholder 2"/>
          <p:cNvSpPr>
            <a:spLocks noGrp="1"/>
          </p:cNvSpPr>
          <p:nvPr>
            <p:ph idx="1"/>
          </p:nvPr>
        </p:nvSpPr>
        <p:spPr>
          <a:xfrm>
            <a:off x="457200" y="1085850"/>
            <a:ext cx="8229600" cy="3510238"/>
          </a:xfrm>
        </p:spPr>
        <p:txBody>
          <a:bodyPr/>
          <a:lstStyle/>
          <a:p>
            <a:r>
              <a:rPr lang="en-US" dirty="0" smtClean="0"/>
              <a:t>Improper Payments </a:t>
            </a:r>
          </a:p>
          <a:p>
            <a:pPr lvl="1"/>
            <a:r>
              <a:rPr lang="en-US" dirty="0" smtClean="0"/>
              <a:t>Significant = improper payments in preceding year exceeding either;</a:t>
            </a:r>
          </a:p>
          <a:p>
            <a:pPr marL="1371600" lvl="2" indent="-457200">
              <a:buFont typeface="+mj-lt"/>
              <a:buAutoNum type="arabicPeriod"/>
            </a:pPr>
            <a:r>
              <a:rPr lang="en-US" dirty="0"/>
              <a:t>1.5% of outlays and $10 million or,</a:t>
            </a:r>
          </a:p>
          <a:p>
            <a:pPr marL="1371600" lvl="2" indent="-457200">
              <a:buFont typeface="+mj-lt"/>
              <a:buAutoNum type="arabicPeriod"/>
            </a:pPr>
            <a:r>
              <a:rPr lang="en-US" dirty="0"/>
              <a:t>$100 million</a:t>
            </a:r>
          </a:p>
          <a:p>
            <a:pPr lvl="1"/>
            <a:r>
              <a:rPr lang="en-US" dirty="0" smtClean="0"/>
              <a:t>OMB stopped reporting a government-wide improper payment estimate in 2017, however, Treasury is reporting compliance with IPERA as determine by OIG for all 24 CFO Act agencies</a:t>
            </a:r>
          </a:p>
          <a:p>
            <a:pPr lvl="1"/>
            <a:endParaRPr lang="en-US" dirty="0" smtClean="0"/>
          </a:p>
          <a:p>
            <a:pPr marL="514350" lvl="1" indent="0">
              <a:buNone/>
            </a:pPr>
            <a:endParaRPr lang="en-US" dirty="0" smtClean="0"/>
          </a:p>
        </p:txBody>
      </p:sp>
      <p:sp>
        <p:nvSpPr>
          <p:cNvPr id="4" name="Slide Number Placeholder 3"/>
          <p:cNvSpPr>
            <a:spLocks noGrp="1"/>
          </p:cNvSpPr>
          <p:nvPr>
            <p:ph type="sldNum" sz="quarter" idx="4"/>
          </p:nvPr>
        </p:nvSpPr>
        <p:spPr/>
        <p:txBody>
          <a:bodyPr/>
          <a:lstStyle/>
          <a:p>
            <a:fld id="{F8E24598-D429-A34B-B4A6-5808099B37D3}" type="slidenum">
              <a:rPr lang="en-US" smtClean="0"/>
              <a:pPr/>
              <a:t>14</a:t>
            </a:fld>
            <a:endParaRPr lang="en-US" dirty="0"/>
          </a:p>
        </p:txBody>
      </p:sp>
    </p:spTree>
    <p:extLst>
      <p:ext uri="{BB962C8B-B14F-4D97-AF65-F5344CB8AC3E}">
        <p14:creationId xmlns:p14="http://schemas.microsoft.com/office/powerpoint/2010/main" val="3747841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53"/>
            <a:ext cx="8229600" cy="742950"/>
          </a:xfrm>
        </p:spPr>
        <p:txBody>
          <a:bodyPr/>
          <a:lstStyle/>
          <a:p>
            <a:r>
              <a:rPr lang="en-US" dirty="0" smtClean="0"/>
              <a:t>Evolving Federal </a:t>
            </a:r>
            <a:r>
              <a:rPr lang="en-US" dirty="0"/>
              <a:t>Financial Management </a:t>
            </a:r>
            <a:r>
              <a:rPr lang="en-US" dirty="0" smtClean="0"/>
              <a:t>Landscape </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15</a:t>
            </a:fld>
            <a:endParaRPr lang="en-US" dirty="0"/>
          </a:p>
        </p:txBody>
      </p:sp>
      <p:sp>
        <p:nvSpPr>
          <p:cNvPr id="9" name="TextBox 8"/>
          <p:cNvSpPr txBox="1"/>
          <p:nvPr/>
        </p:nvSpPr>
        <p:spPr>
          <a:xfrm>
            <a:off x="6175514" y="4504947"/>
            <a:ext cx="2616412" cy="307777"/>
          </a:xfrm>
          <a:prstGeom prst="rect">
            <a:avLst/>
          </a:prstGeom>
          <a:noFill/>
        </p:spPr>
        <p:txBody>
          <a:bodyPr wrap="square" rtlCol="0">
            <a:spAutoFit/>
          </a:bodyPr>
          <a:lstStyle/>
          <a:p>
            <a:pPr algn="ctr"/>
            <a:r>
              <a:rPr lang="en-US" sz="1400" dirty="0" smtClean="0"/>
              <a:t>Source: Paymentaccuracy.gov</a:t>
            </a:r>
            <a:endParaRPr lang="en-US" sz="1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55881206"/>
              </p:ext>
            </p:extLst>
          </p:nvPr>
        </p:nvGraphicFramePr>
        <p:xfrm>
          <a:off x="265043" y="794303"/>
          <a:ext cx="8421757" cy="37205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2297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1396180"/>
            <a:ext cx="4891668" cy="561617"/>
          </a:xfrm>
        </p:spPr>
        <p:txBody>
          <a:bodyPr/>
          <a:lstStyle/>
          <a:p>
            <a:r>
              <a:rPr lang="en-US" dirty="0" smtClean="0"/>
              <a:t>Information Technology </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16</a:t>
            </a:fld>
            <a:endParaRPr lang="en-US" dirty="0"/>
          </a:p>
        </p:txBody>
      </p:sp>
    </p:spTree>
    <p:extLst>
      <p:ext uri="{BB962C8B-B14F-4D97-AF65-F5344CB8AC3E}">
        <p14:creationId xmlns:p14="http://schemas.microsoft.com/office/powerpoint/2010/main" val="3494539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 Evolution: AI</a:t>
            </a:r>
            <a:endParaRPr lang="en-US" dirty="0"/>
          </a:p>
        </p:txBody>
      </p:sp>
      <p:sp>
        <p:nvSpPr>
          <p:cNvPr id="6" name="Slide Number Placeholder 5"/>
          <p:cNvSpPr txBox="1">
            <a:spLocks/>
          </p:cNvSpPr>
          <p:nvPr/>
        </p:nvSpPr>
        <p:spPr>
          <a:xfrm>
            <a:off x="7795260" y="4755357"/>
            <a:ext cx="20574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rgbClr val="413000"/>
                </a:solidFill>
              </a:rPr>
              <a:t>5</a:t>
            </a:r>
          </a:p>
        </p:txBody>
      </p:sp>
      <p:sp>
        <p:nvSpPr>
          <p:cNvPr id="5" name="TextBox 4"/>
          <p:cNvSpPr txBox="1"/>
          <p:nvPr/>
        </p:nvSpPr>
        <p:spPr>
          <a:xfrm>
            <a:off x="7988923" y="4596860"/>
            <a:ext cx="1885950" cy="161583"/>
          </a:xfrm>
          <a:prstGeom prst="rect">
            <a:avLst/>
          </a:prstGeom>
          <a:noFill/>
        </p:spPr>
        <p:txBody>
          <a:bodyPr wrap="square" rtlCol="0">
            <a:spAutoFit/>
          </a:bodyPr>
          <a:lstStyle/>
          <a:p>
            <a:r>
              <a:rPr lang="en-US" sz="450" dirty="0"/>
              <a:t>* Image from SurveyCTO – April 13, 2018</a:t>
            </a:r>
          </a:p>
        </p:txBody>
      </p:sp>
      <p:sp>
        <p:nvSpPr>
          <p:cNvPr id="8" name="TextBox 7"/>
          <p:cNvSpPr txBox="1"/>
          <p:nvPr/>
        </p:nvSpPr>
        <p:spPr>
          <a:xfrm>
            <a:off x="860242" y="3627515"/>
            <a:ext cx="4107685" cy="954107"/>
          </a:xfrm>
          <a:prstGeom prst="rect">
            <a:avLst/>
          </a:prstGeom>
          <a:noFill/>
          <a:ln w="12700">
            <a:solidFill>
              <a:schemeClr val="accent1">
                <a:lumMod val="60000"/>
                <a:lumOff val="40000"/>
              </a:schemeClr>
            </a:solidFill>
          </a:ln>
        </p:spPr>
        <p:txBody>
          <a:bodyPr wrap="square" rtlCol="0">
            <a:spAutoFit/>
          </a:bodyPr>
          <a:lstStyle/>
          <a:p>
            <a:pPr algn="ctr"/>
            <a:r>
              <a:rPr lang="en-US" sz="1400" dirty="0"/>
              <a:t>From 2016 to 2018 contract obligations and </a:t>
            </a:r>
            <a:r>
              <a:rPr lang="en-US" sz="1400" b="1" dirty="0">
                <a:solidFill>
                  <a:schemeClr val="accent1">
                    <a:lumMod val="50000"/>
                  </a:schemeClr>
                </a:solidFill>
              </a:rPr>
              <a:t>AI-related investments grew ~75% to ~$700 million</a:t>
            </a:r>
            <a:r>
              <a:rPr lang="en-US" sz="1400" dirty="0">
                <a:solidFill>
                  <a:schemeClr val="accent1">
                    <a:lumMod val="50000"/>
                  </a:schemeClr>
                </a:solidFill>
              </a:rPr>
              <a:t>. </a:t>
            </a:r>
            <a:r>
              <a:rPr lang="en-US" sz="1400" dirty="0"/>
              <a:t>Spending on </a:t>
            </a:r>
            <a:r>
              <a:rPr lang="en-US" sz="1400" b="1" dirty="0">
                <a:solidFill>
                  <a:schemeClr val="accent1">
                    <a:lumMod val="50000"/>
                  </a:schemeClr>
                </a:solidFill>
              </a:rPr>
              <a:t>AI expected to grow to $1 billion in 2019</a:t>
            </a:r>
            <a:r>
              <a:rPr lang="en-US" sz="1400" b="1" dirty="0"/>
              <a:t> </a:t>
            </a:r>
            <a:r>
              <a:rPr lang="en-US" sz="1400" dirty="0"/>
              <a:t>– per the Professional Services Council.  </a:t>
            </a:r>
          </a:p>
        </p:txBody>
      </p:sp>
      <p:grpSp>
        <p:nvGrpSpPr>
          <p:cNvPr id="10" name="Group 9"/>
          <p:cNvGrpSpPr/>
          <p:nvPr/>
        </p:nvGrpSpPr>
        <p:grpSpPr>
          <a:xfrm>
            <a:off x="1302294" y="1085261"/>
            <a:ext cx="6296408" cy="3430372"/>
            <a:chOff x="4333928" y="1979630"/>
            <a:chExt cx="4705680" cy="2617230"/>
          </a:xfrm>
        </p:grpSpPr>
        <p:pic>
          <p:nvPicPr>
            <p:cNvPr id="7" name="Picture 6"/>
            <p:cNvPicPr>
              <a:picLocks noChangeAspect="1"/>
            </p:cNvPicPr>
            <p:nvPr/>
          </p:nvPicPr>
          <p:blipFill>
            <a:blip r:embed="rId3"/>
            <a:stretch>
              <a:fillRect/>
            </a:stretch>
          </p:blipFill>
          <p:spPr>
            <a:xfrm>
              <a:off x="4340626" y="1979630"/>
              <a:ext cx="4698982" cy="2617230"/>
            </a:xfrm>
            <a:prstGeom prst="rect">
              <a:avLst/>
            </a:prstGeom>
          </p:spPr>
        </p:pic>
        <p:sp>
          <p:nvSpPr>
            <p:cNvPr id="4" name="Rectangle 3"/>
            <p:cNvSpPr/>
            <p:nvPr/>
          </p:nvSpPr>
          <p:spPr>
            <a:xfrm>
              <a:off x="4333928" y="1979630"/>
              <a:ext cx="4171819" cy="646331"/>
            </a:xfrm>
            <a:prstGeom prst="rect">
              <a:avLst/>
            </a:prstGeom>
          </p:spPr>
          <p:txBody>
            <a:bodyPr wrap="square">
              <a:spAutoFit/>
            </a:bodyPr>
            <a:lstStyle/>
            <a:p>
              <a:pPr fontAlgn="ctr"/>
              <a:r>
                <a:rPr lang="en-US" sz="900" dirty="0" smtClean="0">
                  <a:solidFill>
                    <a:schemeClr val="bg1"/>
                  </a:solidFill>
                </a:rPr>
                <a:t>“computer </a:t>
              </a:r>
              <a:r>
                <a:rPr lang="en-US" sz="900" dirty="0">
                  <a:solidFill>
                    <a:schemeClr val="bg1"/>
                  </a:solidFill>
                </a:rPr>
                <a:t>systems able to perform tasks that normally require human </a:t>
              </a:r>
              <a:endParaRPr lang="en-US" sz="900" dirty="0" smtClean="0">
                <a:solidFill>
                  <a:schemeClr val="bg1"/>
                </a:solidFill>
              </a:endParaRPr>
            </a:p>
            <a:p>
              <a:pPr fontAlgn="ctr"/>
              <a:r>
                <a:rPr lang="en-US" sz="900" dirty="0" smtClean="0">
                  <a:solidFill>
                    <a:schemeClr val="bg1"/>
                  </a:solidFill>
                </a:rPr>
                <a:t>  intelligence</a:t>
              </a:r>
              <a:r>
                <a:rPr lang="en-US" sz="900" dirty="0">
                  <a:solidFill>
                    <a:schemeClr val="bg1"/>
                  </a:solidFill>
                </a:rPr>
                <a:t>, such as visual perception, speech recognition, </a:t>
              </a:r>
              <a:endParaRPr lang="en-US" sz="900" dirty="0" smtClean="0">
                <a:solidFill>
                  <a:schemeClr val="bg1"/>
                </a:solidFill>
              </a:endParaRPr>
            </a:p>
            <a:p>
              <a:pPr fontAlgn="ctr"/>
              <a:r>
                <a:rPr lang="en-US" sz="900" dirty="0">
                  <a:solidFill>
                    <a:schemeClr val="bg1"/>
                  </a:solidFill>
                </a:rPr>
                <a:t> </a:t>
              </a:r>
              <a:r>
                <a:rPr lang="en-US" sz="900" dirty="0" smtClean="0">
                  <a:solidFill>
                    <a:schemeClr val="bg1"/>
                  </a:solidFill>
                </a:rPr>
                <a:t> decision-making</a:t>
              </a:r>
              <a:r>
                <a:rPr lang="en-US" sz="900" dirty="0">
                  <a:solidFill>
                    <a:schemeClr val="bg1"/>
                  </a:solidFill>
                </a:rPr>
                <a:t>, and translation </a:t>
              </a:r>
              <a:endParaRPr lang="en-US" sz="900" dirty="0" smtClean="0">
                <a:solidFill>
                  <a:schemeClr val="bg1"/>
                </a:solidFill>
              </a:endParaRPr>
            </a:p>
            <a:p>
              <a:pPr fontAlgn="ctr"/>
              <a:r>
                <a:rPr lang="en-US" sz="900" dirty="0">
                  <a:solidFill>
                    <a:schemeClr val="bg1"/>
                  </a:solidFill>
                </a:rPr>
                <a:t> </a:t>
              </a:r>
              <a:r>
                <a:rPr lang="en-US" sz="900" dirty="0" smtClean="0">
                  <a:solidFill>
                    <a:schemeClr val="bg1"/>
                  </a:solidFill>
                </a:rPr>
                <a:t> between </a:t>
              </a:r>
              <a:r>
                <a:rPr lang="en-US" sz="900" dirty="0">
                  <a:solidFill>
                    <a:schemeClr val="bg1"/>
                  </a:solidFill>
                </a:rPr>
                <a:t>languages.</a:t>
              </a:r>
              <a:endParaRPr lang="en-US" sz="900" b="1" dirty="0">
                <a:solidFill>
                  <a:schemeClr val="bg1"/>
                </a:solidFill>
              </a:endParaRPr>
            </a:p>
          </p:txBody>
        </p:sp>
      </p:grpSp>
      <p:sp>
        <p:nvSpPr>
          <p:cNvPr id="9" name="Rectangle 8"/>
          <p:cNvSpPr/>
          <p:nvPr/>
        </p:nvSpPr>
        <p:spPr>
          <a:xfrm>
            <a:off x="296945" y="1272871"/>
            <a:ext cx="8634953" cy="2554545"/>
          </a:xfrm>
          <a:prstGeom prst="rect">
            <a:avLst/>
          </a:prstGeom>
        </p:spPr>
        <p:txBody>
          <a:bodyPr wrap="square">
            <a:spAutoFit/>
          </a:bodyPr>
          <a:lstStyle/>
          <a:p>
            <a:pPr marL="257175" indent="-257175">
              <a:buFont typeface="Arial" panose="020B0604020202020204" pitchFamily="34" charset="0"/>
              <a:buChar char="•"/>
            </a:pPr>
            <a:r>
              <a:rPr lang="en-US" sz="1600" dirty="0" smtClean="0"/>
              <a:t>Initially, enables </a:t>
            </a:r>
            <a:r>
              <a:rPr lang="en-US" sz="1600" b="1" dirty="0" smtClean="0">
                <a:solidFill>
                  <a:schemeClr val="accent1">
                    <a:lumMod val="50000"/>
                  </a:schemeClr>
                </a:solidFill>
              </a:rPr>
              <a:t>quicker information gathering </a:t>
            </a:r>
            <a:r>
              <a:rPr lang="en-US" sz="1600" dirty="0" smtClean="0"/>
              <a:t>for prompt, non-critical, low impact, </a:t>
            </a:r>
            <a:r>
              <a:rPr lang="en-US" sz="1600" b="1" dirty="0" smtClean="0">
                <a:solidFill>
                  <a:schemeClr val="accent1">
                    <a:lumMod val="50000"/>
                  </a:schemeClr>
                </a:solidFill>
              </a:rPr>
              <a:t>simple logic decisions</a:t>
            </a:r>
            <a:r>
              <a:rPr lang="en-US" sz="1600" dirty="0" smtClean="0"/>
              <a:t>. For e.g. AI can facilitate: </a:t>
            </a:r>
          </a:p>
          <a:p>
            <a:pPr marL="714375" lvl="1" indent="-257175">
              <a:buFont typeface="Arial" panose="020B0604020202020204" pitchFamily="34" charset="0"/>
              <a:buChar char="•"/>
            </a:pPr>
            <a:r>
              <a:rPr lang="en-US" sz="1600" dirty="0" smtClean="0"/>
              <a:t>Analysis of relevant information to make </a:t>
            </a:r>
            <a:r>
              <a:rPr lang="en-US" sz="1600" b="1" dirty="0" smtClean="0">
                <a:solidFill>
                  <a:schemeClr val="accent1">
                    <a:lumMod val="50000"/>
                  </a:schemeClr>
                </a:solidFill>
              </a:rPr>
              <a:t>benefit adjudication decisions </a:t>
            </a:r>
            <a:r>
              <a:rPr lang="en-US" sz="1600" dirty="0" smtClean="0"/>
              <a:t>(financial impact)</a:t>
            </a:r>
          </a:p>
          <a:p>
            <a:pPr marL="714375" lvl="1" indent="-257175">
              <a:buFont typeface="Arial" panose="020B0604020202020204" pitchFamily="34" charset="0"/>
              <a:buChar char="•"/>
            </a:pPr>
            <a:r>
              <a:rPr lang="en-US" sz="1600" dirty="0" smtClean="0"/>
              <a:t>Used to analyze </a:t>
            </a:r>
            <a:r>
              <a:rPr lang="en-US" sz="1600" b="1" dirty="0" smtClean="0">
                <a:solidFill>
                  <a:schemeClr val="accent1">
                    <a:lumMod val="50000"/>
                  </a:schemeClr>
                </a:solidFill>
              </a:rPr>
              <a:t>large populations </a:t>
            </a:r>
            <a:r>
              <a:rPr lang="en-US" sz="1600" dirty="0" smtClean="0"/>
              <a:t>to identify </a:t>
            </a:r>
            <a:r>
              <a:rPr lang="en-US" sz="1600" b="1" dirty="0" smtClean="0">
                <a:solidFill>
                  <a:schemeClr val="accent1">
                    <a:lumMod val="50000"/>
                  </a:schemeClr>
                </a:solidFill>
              </a:rPr>
              <a:t>outliers </a:t>
            </a:r>
            <a:r>
              <a:rPr lang="en-US" sz="1600" dirty="0" smtClean="0"/>
              <a:t>and anomalies to be tested; classifying and recording accounting entries/transactions. (Financial/Accounting)</a:t>
            </a:r>
          </a:p>
          <a:p>
            <a:pPr marL="687388" lvl="1" indent="-225425">
              <a:buFont typeface="Arial" panose="020B0604020202020204" pitchFamily="34" charset="0"/>
              <a:buChar char="•"/>
            </a:pPr>
            <a:r>
              <a:rPr lang="en-US" sz="1600" b="1" dirty="0" smtClean="0">
                <a:solidFill>
                  <a:schemeClr val="accent1">
                    <a:lumMod val="50000"/>
                  </a:schemeClr>
                </a:solidFill>
              </a:rPr>
              <a:t>Analysis </a:t>
            </a:r>
            <a:r>
              <a:rPr lang="en-US" sz="1600" b="1" dirty="0">
                <a:solidFill>
                  <a:schemeClr val="accent1">
                    <a:lumMod val="50000"/>
                  </a:schemeClr>
                </a:solidFill>
              </a:rPr>
              <a:t>of electronic health record data and </a:t>
            </a:r>
            <a:r>
              <a:rPr lang="en-US" sz="1600" b="1" dirty="0" smtClean="0">
                <a:solidFill>
                  <a:schemeClr val="accent1">
                    <a:lumMod val="50000"/>
                  </a:schemeClr>
                </a:solidFill>
              </a:rPr>
              <a:t>public </a:t>
            </a:r>
          </a:p>
          <a:p>
            <a:pPr marL="687388" lvl="1" indent="-225425"/>
            <a:r>
              <a:rPr lang="en-US" sz="1600" b="1" dirty="0">
                <a:solidFill>
                  <a:schemeClr val="accent1">
                    <a:lumMod val="50000"/>
                  </a:schemeClr>
                </a:solidFill>
              </a:rPr>
              <a:t>	</a:t>
            </a:r>
            <a:r>
              <a:rPr lang="en-US" sz="1600" b="1" dirty="0" smtClean="0">
                <a:solidFill>
                  <a:schemeClr val="accent1">
                    <a:lumMod val="50000"/>
                  </a:schemeClr>
                </a:solidFill>
              </a:rPr>
              <a:t>social </a:t>
            </a:r>
            <a:r>
              <a:rPr lang="en-US" sz="1600" b="1" dirty="0">
                <a:solidFill>
                  <a:schemeClr val="accent1">
                    <a:lumMod val="50000"/>
                  </a:schemeClr>
                </a:solidFill>
              </a:rPr>
              <a:t>activity to identify potential </a:t>
            </a:r>
            <a:r>
              <a:rPr lang="en-US" sz="1600" b="1" dirty="0" smtClean="0">
                <a:solidFill>
                  <a:schemeClr val="accent1">
                    <a:lumMod val="50000"/>
                  </a:schemeClr>
                </a:solidFill>
              </a:rPr>
              <a:t>candidates for </a:t>
            </a:r>
          </a:p>
          <a:p>
            <a:pPr marL="687388" lvl="1" indent="-225425"/>
            <a:r>
              <a:rPr lang="en-US" sz="1600" b="1" dirty="0">
                <a:solidFill>
                  <a:schemeClr val="accent1">
                    <a:lumMod val="50000"/>
                  </a:schemeClr>
                </a:solidFill>
              </a:rPr>
              <a:t>	</a:t>
            </a:r>
            <a:r>
              <a:rPr lang="en-US" sz="1600" b="1" dirty="0" smtClean="0">
                <a:solidFill>
                  <a:schemeClr val="accent1">
                    <a:lumMod val="50000"/>
                  </a:schemeClr>
                </a:solidFill>
              </a:rPr>
              <a:t>counseling</a:t>
            </a:r>
            <a:r>
              <a:rPr lang="en-US" sz="1600" dirty="0"/>
              <a:t>. VA is using this </a:t>
            </a:r>
            <a:r>
              <a:rPr lang="en-US" sz="1600" dirty="0" smtClean="0"/>
              <a:t>data </a:t>
            </a:r>
            <a:r>
              <a:rPr lang="en-US" sz="1600" dirty="0"/>
              <a:t>to predict and </a:t>
            </a:r>
            <a:endParaRPr lang="en-US" sz="1600" dirty="0" smtClean="0"/>
          </a:p>
          <a:p>
            <a:pPr marL="687388" lvl="1" indent="-225425"/>
            <a:r>
              <a:rPr lang="en-US" sz="1600" dirty="0"/>
              <a:t>	</a:t>
            </a:r>
            <a:r>
              <a:rPr lang="en-US" sz="1600" dirty="0" smtClean="0"/>
              <a:t>prevent </a:t>
            </a:r>
            <a:r>
              <a:rPr lang="en-US" sz="1600" dirty="0"/>
              <a:t>veteran suicides </a:t>
            </a:r>
            <a:r>
              <a:rPr lang="en-US" sz="1600" dirty="0" smtClean="0"/>
              <a:t>(</a:t>
            </a:r>
            <a:r>
              <a:rPr lang="en-US" sz="1600" dirty="0"/>
              <a:t>personal impact) </a:t>
            </a:r>
          </a:p>
          <a:p>
            <a:pPr marL="687388" lvl="1" indent="-230188"/>
            <a:endParaRPr lang="en-US" sz="1600" dirty="0" smtClean="0"/>
          </a:p>
        </p:txBody>
      </p:sp>
    </p:spTree>
    <p:extLst>
      <p:ext uri="{BB962C8B-B14F-4D97-AF65-F5344CB8AC3E}">
        <p14:creationId xmlns:p14="http://schemas.microsoft.com/office/powerpoint/2010/main" val="262914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0.09271 -0.02746 L 0.3257 0.17223 " pathEditMode="relative" rAng="0" ptsTypes="AA">
                                      <p:cBhvr>
                                        <p:cTn id="10" dur="2000" fill="hold"/>
                                        <p:tgtEl>
                                          <p:spTgt spid="10"/>
                                        </p:tgtEl>
                                        <p:attrNameLst>
                                          <p:attrName>ppt_x</p:attrName>
                                          <p:attrName>ppt_y</p:attrName>
                                        </p:attrNameLst>
                                      </p:cBhvr>
                                      <p:rCtr x="11649" y="9969"/>
                                    </p:animMotion>
                                  </p:childTnLst>
                                </p:cTn>
                              </p:par>
                              <p:par>
                                <p:cTn id="11" presetID="6" presetClass="emph" presetSubtype="0" fill="hold" nodeType="withEffect">
                                  <p:stCondLst>
                                    <p:cond delay="0"/>
                                  </p:stCondLst>
                                  <p:childTnLst>
                                    <p:animScale>
                                      <p:cBhvr>
                                        <p:cTn id="12" dur="2000" fill="hold"/>
                                        <p:tgtEl>
                                          <p:spTgt spid="10"/>
                                        </p:tgtEl>
                                      </p:cBhvr>
                                      <p:by x="50000" y="50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additive="base">
                                        <p:cTn id="29"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 calcmode="lin" valueType="num">
                                      <p:cBhvr additive="base">
                                        <p:cTn id="35"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
                                            <p:txEl>
                                              <p:pRg st="3" end="3"/>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 calcmode="lin" valueType="num">
                                      <p:cBhvr additive="base">
                                        <p:cTn id="39"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9">
                                            <p:txEl>
                                              <p:pRg st="4" end="4"/>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 calcmode="lin" valueType="num">
                                      <p:cBhvr additive="base">
                                        <p:cTn id="47"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 Evolution</a:t>
            </a:r>
            <a:endParaRPr lang="en-US" dirty="0"/>
          </a:p>
        </p:txBody>
      </p:sp>
      <p:sp>
        <p:nvSpPr>
          <p:cNvPr id="6" name="Slide Number Placeholder 5"/>
          <p:cNvSpPr txBox="1">
            <a:spLocks/>
          </p:cNvSpPr>
          <p:nvPr/>
        </p:nvSpPr>
        <p:spPr>
          <a:xfrm>
            <a:off x="7795260" y="4755357"/>
            <a:ext cx="20574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rgbClr val="413000"/>
                </a:solidFill>
              </a:rPr>
              <a:t>5</a:t>
            </a:r>
          </a:p>
        </p:txBody>
      </p:sp>
      <p:sp>
        <p:nvSpPr>
          <p:cNvPr id="5" name="TextBox 4"/>
          <p:cNvSpPr txBox="1"/>
          <p:nvPr/>
        </p:nvSpPr>
        <p:spPr>
          <a:xfrm>
            <a:off x="1406866" y="4364762"/>
            <a:ext cx="1885950" cy="161583"/>
          </a:xfrm>
          <a:prstGeom prst="rect">
            <a:avLst/>
          </a:prstGeom>
          <a:noFill/>
        </p:spPr>
        <p:txBody>
          <a:bodyPr wrap="square" rtlCol="0">
            <a:spAutoFit/>
          </a:bodyPr>
          <a:lstStyle/>
          <a:p>
            <a:r>
              <a:rPr lang="en-US" sz="450" dirty="0"/>
              <a:t>* Image from Invisible - October 10, 2019</a:t>
            </a:r>
          </a:p>
        </p:txBody>
      </p:sp>
      <p:grpSp>
        <p:nvGrpSpPr>
          <p:cNvPr id="8" name="Group 7"/>
          <p:cNvGrpSpPr/>
          <p:nvPr/>
        </p:nvGrpSpPr>
        <p:grpSpPr>
          <a:xfrm>
            <a:off x="1507331" y="1176953"/>
            <a:ext cx="6129338" cy="3171825"/>
            <a:chOff x="1507331" y="1176953"/>
            <a:chExt cx="6129338" cy="3171825"/>
          </a:xfrm>
        </p:grpSpPr>
        <p:pic>
          <p:nvPicPr>
            <p:cNvPr id="4" name="Picture 3"/>
            <p:cNvPicPr>
              <a:picLocks noChangeAspect="1"/>
            </p:cNvPicPr>
            <p:nvPr/>
          </p:nvPicPr>
          <p:blipFill>
            <a:blip r:embed="rId3"/>
            <a:stretch>
              <a:fillRect/>
            </a:stretch>
          </p:blipFill>
          <p:spPr>
            <a:xfrm>
              <a:off x="1507331" y="1176953"/>
              <a:ext cx="6129338" cy="3171825"/>
            </a:xfrm>
            <a:prstGeom prst="rect">
              <a:avLst/>
            </a:prstGeom>
          </p:spPr>
        </p:pic>
        <p:sp>
          <p:nvSpPr>
            <p:cNvPr id="2" name="Rectangle 1"/>
            <p:cNvSpPr/>
            <p:nvPr/>
          </p:nvSpPr>
          <p:spPr>
            <a:xfrm>
              <a:off x="5743281" y="3501631"/>
              <a:ext cx="1826443" cy="707886"/>
            </a:xfrm>
            <a:prstGeom prst="rect">
              <a:avLst/>
            </a:prstGeom>
          </p:spPr>
          <p:txBody>
            <a:bodyPr wrap="square">
              <a:spAutoFit/>
            </a:bodyPr>
            <a:lstStyle/>
            <a:p>
              <a:r>
                <a:rPr lang="en-US" sz="800" dirty="0">
                  <a:solidFill>
                    <a:schemeClr val="bg1"/>
                  </a:solidFill>
                </a:rPr>
                <a:t>Robotic process automation (or RPA) is an emerging form of business process automation technology based on metaphorical software robots (bots) or artificial intelligence (AI) </a:t>
              </a:r>
              <a:r>
                <a:rPr lang="en-US" sz="800" dirty="0" smtClean="0">
                  <a:solidFill>
                    <a:schemeClr val="bg1"/>
                  </a:solidFill>
                </a:rPr>
                <a:t>workers.</a:t>
              </a:r>
              <a:endParaRPr lang="en-US" sz="800" dirty="0">
                <a:solidFill>
                  <a:schemeClr val="bg1"/>
                </a:solidFill>
              </a:endParaRPr>
            </a:p>
          </p:txBody>
        </p:sp>
      </p:grpSp>
      <p:sp>
        <p:nvSpPr>
          <p:cNvPr id="7" name="Rectangle 6"/>
          <p:cNvSpPr/>
          <p:nvPr/>
        </p:nvSpPr>
        <p:spPr>
          <a:xfrm>
            <a:off x="5047488" y="1860218"/>
            <a:ext cx="3889248" cy="2862322"/>
          </a:xfrm>
          <a:prstGeom prst="rect">
            <a:avLst/>
          </a:prstGeom>
        </p:spPr>
        <p:txBody>
          <a:bodyPr wrap="square">
            <a:spAutoFit/>
          </a:bodyPr>
          <a:lstStyle/>
          <a:p>
            <a:pPr marL="285750" indent="-285750">
              <a:buFont typeface="Arial" panose="020B0604020202020204" pitchFamily="34" charset="0"/>
              <a:buChar char="•"/>
            </a:pPr>
            <a:r>
              <a:rPr lang="en-US" dirty="0" smtClean="0"/>
              <a:t>For </a:t>
            </a:r>
            <a:r>
              <a:rPr lang="en-US" dirty="0"/>
              <a:t>e.g. </a:t>
            </a:r>
            <a:r>
              <a:rPr lang="en-US" dirty="0" smtClean="0"/>
              <a:t>RPA can execute the process of </a:t>
            </a:r>
            <a:r>
              <a:rPr lang="en-US" b="1" dirty="0" smtClean="0">
                <a:solidFill>
                  <a:schemeClr val="accent1">
                    <a:lumMod val="50000"/>
                  </a:schemeClr>
                </a:solidFill>
              </a:rPr>
              <a:t>receiving </a:t>
            </a:r>
            <a:r>
              <a:rPr lang="en-US" b="1" dirty="0">
                <a:solidFill>
                  <a:schemeClr val="accent1">
                    <a:lumMod val="50000"/>
                  </a:schemeClr>
                </a:solidFill>
              </a:rPr>
              <a:t>email containing </a:t>
            </a:r>
            <a:r>
              <a:rPr lang="en-US" dirty="0">
                <a:solidFill>
                  <a:schemeClr val="accent1">
                    <a:lumMod val="50000"/>
                  </a:schemeClr>
                </a:solidFill>
              </a:rPr>
              <a:t>an </a:t>
            </a:r>
            <a:r>
              <a:rPr lang="en-US" b="1" dirty="0">
                <a:solidFill>
                  <a:schemeClr val="accent1">
                    <a:lumMod val="50000"/>
                  </a:schemeClr>
                </a:solidFill>
              </a:rPr>
              <a:t>invoice</a:t>
            </a:r>
            <a:r>
              <a:rPr lang="en-US" dirty="0">
                <a:solidFill>
                  <a:schemeClr val="accent1">
                    <a:lumMod val="50000"/>
                  </a:schemeClr>
                </a:solidFill>
              </a:rPr>
              <a:t>, </a:t>
            </a:r>
            <a:r>
              <a:rPr lang="en-US" b="1" dirty="0">
                <a:solidFill>
                  <a:schemeClr val="accent1">
                    <a:lumMod val="50000"/>
                  </a:schemeClr>
                </a:solidFill>
              </a:rPr>
              <a:t>extracting</a:t>
            </a:r>
            <a:r>
              <a:rPr lang="en-US" b="1" dirty="0"/>
              <a:t> </a:t>
            </a:r>
            <a:r>
              <a:rPr lang="en-US" dirty="0"/>
              <a:t>the </a:t>
            </a:r>
            <a:r>
              <a:rPr lang="en-US" b="1" dirty="0">
                <a:solidFill>
                  <a:schemeClr val="accent1">
                    <a:lumMod val="50000"/>
                  </a:schemeClr>
                </a:solidFill>
              </a:rPr>
              <a:t>data</a:t>
            </a:r>
            <a:r>
              <a:rPr lang="en-US" dirty="0"/>
              <a:t>, and </a:t>
            </a:r>
            <a:r>
              <a:rPr lang="en-US" b="1" dirty="0" smtClean="0">
                <a:solidFill>
                  <a:schemeClr val="accent1">
                    <a:lumMod val="50000"/>
                  </a:schemeClr>
                </a:solidFill>
              </a:rPr>
              <a:t>entering the data</a:t>
            </a:r>
            <a:r>
              <a:rPr lang="en-US" b="1" dirty="0" smtClean="0"/>
              <a:t> </a:t>
            </a:r>
            <a:r>
              <a:rPr lang="en-US" dirty="0" smtClean="0"/>
              <a:t>into a </a:t>
            </a:r>
            <a:r>
              <a:rPr lang="en-US" b="1" dirty="0" smtClean="0">
                <a:solidFill>
                  <a:schemeClr val="accent1">
                    <a:lumMod val="50000"/>
                  </a:schemeClr>
                </a:solidFill>
              </a:rPr>
              <a:t>bookkeeping system</a:t>
            </a:r>
            <a:r>
              <a:rPr lang="en-US" dirty="0" smtClean="0"/>
              <a:t>.</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dirty="0" smtClean="0"/>
              <a:t>RPA provides </a:t>
            </a:r>
            <a:r>
              <a:rPr lang="en-US" b="1" dirty="0" smtClean="0">
                <a:solidFill>
                  <a:schemeClr val="accent1">
                    <a:lumMod val="50000"/>
                  </a:schemeClr>
                </a:solidFill>
              </a:rPr>
              <a:t>cost savings </a:t>
            </a:r>
            <a:r>
              <a:rPr lang="en-US" dirty="0" smtClean="0"/>
              <a:t>and </a:t>
            </a:r>
            <a:r>
              <a:rPr lang="en-US" b="1" dirty="0" smtClean="0">
                <a:solidFill>
                  <a:schemeClr val="accent1">
                    <a:lumMod val="50000"/>
                  </a:schemeClr>
                </a:solidFill>
              </a:rPr>
              <a:t>accuracy</a:t>
            </a:r>
            <a:r>
              <a:rPr lang="en-US" b="1" dirty="0" smtClean="0"/>
              <a:t> </a:t>
            </a:r>
            <a:r>
              <a:rPr lang="en-US" dirty="0"/>
              <a:t>especially for </a:t>
            </a:r>
            <a:r>
              <a:rPr lang="en-US" dirty="0" smtClean="0"/>
              <a:t>tedious activities. </a:t>
            </a:r>
          </a:p>
          <a:p>
            <a:pPr marL="285750" indent="-285750">
              <a:buFont typeface="Arial" panose="020B0604020202020204" pitchFamily="34" charset="0"/>
              <a:buChar char="•"/>
            </a:pPr>
            <a:endParaRPr lang="en-US" dirty="0"/>
          </a:p>
        </p:txBody>
      </p:sp>
      <p:sp>
        <p:nvSpPr>
          <p:cNvPr id="9" name="Rectangle 8"/>
          <p:cNvSpPr/>
          <p:nvPr/>
        </p:nvSpPr>
        <p:spPr>
          <a:xfrm>
            <a:off x="311084" y="1052981"/>
            <a:ext cx="8503732" cy="1200329"/>
          </a:xfrm>
          <a:prstGeom prst="rect">
            <a:avLst/>
          </a:prstGeom>
        </p:spPr>
        <p:txBody>
          <a:bodyPr wrap="square">
            <a:spAutoFit/>
          </a:bodyPr>
          <a:lstStyle/>
          <a:p>
            <a:pPr marL="285750" indent="-285750">
              <a:buFont typeface="Arial" panose="020B0604020202020204" pitchFamily="34" charset="0"/>
              <a:buChar char="•"/>
            </a:pPr>
            <a:r>
              <a:rPr lang="en-US" dirty="0"/>
              <a:t>RPA systems develop the action list by </a:t>
            </a:r>
            <a:r>
              <a:rPr lang="en-US" b="1" dirty="0">
                <a:solidFill>
                  <a:schemeClr val="accent1">
                    <a:lumMod val="50000"/>
                  </a:schemeClr>
                </a:solidFill>
              </a:rPr>
              <a:t>watching the </a:t>
            </a:r>
            <a:r>
              <a:rPr lang="en-US" b="1" dirty="0" smtClean="0">
                <a:solidFill>
                  <a:schemeClr val="accent1">
                    <a:lumMod val="50000"/>
                  </a:schemeClr>
                </a:solidFill>
              </a:rPr>
              <a:t>user </a:t>
            </a:r>
            <a:r>
              <a:rPr lang="en-US" b="1" dirty="0">
                <a:solidFill>
                  <a:schemeClr val="accent1">
                    <a:lumMod val="50000"/>
                  </a:schemeClr>
                </a:solidFill>
              </a:rPr>
              <a:t>perform that task</a:t>
            </a:r>
            <a:r>
              <a:rPr lang="en-US" dirty="0">
                <a:solidFill>
                  <a:schemeClr val="accent1">
                    <a:lumMod val="50000"/>
                  </a:schemeClr>
                </a:solidFill>
              </a:rPr>
              <a:t> </a:t>
            </a:r>
            <a:r>
              <a:rPr lang="en-US" b="1" dirty="0">
                <a:solidFill>
                  <a:schemeClr val="accent1">
                    <a:lumMod val="50000"/>
                  </a:schemeClr>
                </a:solidFill>
              </a:rPr>
              <a:t>in the application's</a:t>
            </a:r>
            <a:r>
              <a:rPr lang="en-US" b="1" dirty="0"/>
              <a:t> </a:t>
            </a:r>
            <a:r>
              <a:rPr lang="en-US" dirty="0"/>
              <a:t>graphical user interface (</a:t>
            </a:r>
            <a:r>
              <a:rPr lang="en-US" b="1" dirty="0">
                <a:solidFill>
                  <a:schemeClr val="accent1">
                    <a:lumMod val="50000"/>
                  </a:schemeClr>
                </a:solidFill>
              </a:rPr>
              <a:t>GUI</a:t>
            </a:r>
            <a:r>
              <a:rPr lang="en-US" dirty="0"/>
              <a:t>), and </a:t>
            </a:r>
            <a:r>
              <a:rPr lang="en-US" b="1" dirty="0">
                <a:solidFill>
                  <a:schemeClr val="accent1">
                    <a:lumMod val="50000"/>
                  </a:schemeClr>
                </a:solidFill>
              </a:rPr>
              <a:t>then perform the automation by repeating those tasks</a:t>
            </a:r>
            <a:r>
              <a:rPr lang="en-US" b="1" dirty="0"/>
              <a:t> </a:t>
            </a:r>
            <a:r>
              <a:rPr lang="en-US" dirty="0"/>
              <a:t>directly in the </a:t>
            </a:r>
            <a:r>
              <a:rPr lang="en-US" b="1" dirty="0">
                <a:solidFill>
                  <a:schemeClr val="accent1">
                    <a:lumMod val="50000"/>
                  </a:schemeClr>
                </a:solidFill>
              </a:rPr>
              <a:t>GUI</a:t>
            </a:r>
            <a:r>
              <a:rPr lang="en-US" dirty="0"/>
              <a:t>. </a:t>
            </a:r>
            <a:endParaRPr lang="en-US" dirty="0" smtClean="0"/>
          </a:p>
          <a:p>
            <a:endParaRPr lang="en-US" dirty="0"/>
          </a:p>
        </p:txBody>
      </p:sp>
    </p:spTree>
    <p:extLst>
      <p:ext uri="{BB962C8B-B14F-4D97-AF65-F5344CB8AC3E}">
        <p14:creationId xmlns:p14="http://schemas.microsoft.com/office/powerpoint/2010/main" val="21346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65000" y="65000"/>
                                    </p:animScale>
                                  </p:childTnLst>
                                </p:cTn>
                              </p:par>
                              <p:par>
                                <p:cTn id="7" presetID="49" presetClass="path" presetSubtype="0" accel="50000" decel="50000" fill="hold" nodeType="withEffect">
                                  <p:stCondLst>
                                    <p:cond delay="0"/>
                                  </p:stCondLst>
                                  <p:childTnLst>
                                    <p:animMotion origin="layout" path="M 0 2.96296E-6 L -0.22135 0.07685 " pathEditMode="relative" rAng="0" ptsTypes="AA">
                                      <p:cBhvr>
                                        <p:cTn id="8" dur="2000" fill="hold"/>
                                        <p:tgtEl>
                                          <p:spTgt spid="8"/>
                                        </p:tgtEl>
                                        <p:attrNameLst>
                                          <p:attrName>ppt_x</p:attrName>
                                          <p:attrName>ppt_y</p:attrName>
                                        </p:attrNameLst>
                                      </p:cBhvr>
                                      <p:rCtr x="-11076" y="3827"/>
                                    </p:animMotion>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tgtEl>
                                          <p:spTgt spid="9">
                                            <p:txEl>
                                              <p:pRg st="0" end="0"/>
                                            </p:txEl>
                                          </p:spTgt>
                                        </p:tgtEl>
                                      </p:cBhvr>
                                    </p:animEffect>
                                    <p:anim calcmode="lin" valueType="num">
                                      <p:cBhvr>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1000"/>
                                        <p:tgtEl>
                                          <p:spTgt spid="7">
                                            <p:txEl>
                                              <p:pRg st="2" end="2"/>
                                            </p:txEl>
                                          </p:spTgt>
                                        </p:tgtEl>
                                      </p:cBhvr>
                                    </p:animEffect>
                                    <p:anim calcmode="lin" valueType="num">
                                      <p:cBhvr>
                                        <p:cTn id="2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 Evolution</a:t>
            </a:r>
            <a:endParaRPr lang="en-US" dirty="0"/>
          </a:p>
        </p:txBody>
      </p:sp>
      <p:sp>
        <p:nvSpPr>
          <p:cNvPr id="6" name="Slide Number Placeholder 5"/>
          <p:cNvSpPr txBox="1">
            <a:spLocks/>
          </p:cNvSpPr>
          <p:nvPr/>
        </p:nvSpPr>
        <p:spPr>
          <a:xfrm>
            <a:off x="7795260" y="4755357"/>
            <a:ext cx="20574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rgbClr val="413000"/>
                </a:solidFill>
              </a:rPr>
              <a:t>5</a:t>
            </a:r>
          </a:p>
        </p:txBody>
      </p:sp>
      <p:pic>
        <p:nvPicPr>
          <p:cNvPr id="7" name="Picture 6"/>
          <p:cNvPicPr>
            <a:picLocks noChangeAspect="1"/>
          </p:cNvPicPr>
          <p:nvPr/>
        </p:nvPicPr>
        <p:blipFill>
          <a:blip r:embed="rId3"/>
          <a:stretch>
            <a:fillRect/>
          </a:stretch>
        </p:blipFill>
        <p:spPr>
          <a:xfrm>
            <a:off x="3182626" y="1170259"/>
            <a:ext cx="2790159" cy="3450986"/>
          </a:xfrm>
          <a:prstGeom prst="rect">
            <a:avLst/>
          </a:prstGeom>
        </p:spPr>
      </p:pic>
      <p:sp>
        <p:nvSpPr>
          <p:cNvPr id="8" name="Rectangle 7"/>
          <p:cNvSpPr/>
          <p:nvPr/>
        </p:nvSpPr>
        <p:spPr>
          <a:xfrm>
            <a:off x="3268495" y="1195688"/>
            <a:ext cx="1254867" cy="1015663"/>
          </a:xfrm>
          <a:prstGeom prst="rect">
            <a:avLst/>
          </a:prstGeom>
        </p:spPr>
        <p:txBody>
          <a:bodyPr wrap="square">
            <a:spAutoFit/>
          </a:bodyPr>
          <a:lstStyle/>
          <a:p>
            <a:r>
              <a:rPr lang="en-US" sz="1000" b="1" dirty="0" smtClean="0">
                <a:solidFill>
                  <a:schemeClr val="accent1">
                    <a:lumMod val="50000"/>
                  </a:schemeClr>
                </a:solidFill>
              </a:rPr>
              <a:t>“…is </a:t>
            </a:r>
            <a:r>
              <a:rPr lang="en-US" sz="1000" b="1" dirty="0">
                <a:solidFill>
                  <a:schemeClr val="accent1">
                    <a:lumMod val="50000"/>
                  </a:schemeClr>
                </a:solidFill>
              </a:rPr>
              <a:t>a system or repository of data stored in its </a:t>
            </a:r>
            <a:r>
              <a:rPr lang="en-US" sz="1000" b="1" dirty="0" smtClean="0">
                <a:solidFill>
                  <a:schemeClr val="accent1">
                    <a:lumMod val="50000"/>
                  </a:schemeClr>
                </a:solidFill>
              </a:rPr>
              <a:t>natural or raw </a:t>
            </a:r>
            <a:r>
              <a:rPr lang="en-US" sz="1000" b="1" dirty="0">
                <a:solidFill>
                  <a:schemeClr val="accent1">
                    <a:lumMod val="50000"/>
                  </a:schemeClr>
                </a:solidFill>
              </a:rPr>
              <a:t>format</a:t>
            </a:r>
            <a:r>
              <a:rPr lang="en-US" sz="1000" b="1" dirty="0" smtClean="0">
                <a:solidFill>
                  <a:schemeClr val="accent1">
                    <a:lumMod val="50000"/>
                  </a:schemeClr>
                </a:solidFill>
              </a:rPr>
              <a:t>, </a:t>
            </a:r>
            <a:r>
              <a:rPr lang="en-US" sz="1000" b="1" dirty="0">
                <a:solidFill>
                  <a:schemeClr val="accent1">
                    <a:lumMod val="50000"/>
                  </a:schemeClr>
                </a:solidFill>
              </a:rPr>
              <a:t>usually object blobs or files</a:t>
            </a:r>
            <a:r>
              <a:rPr lang="en-US" sz="1000" b="1" dirty="0" smtClean="0">
                <a:solidFill>
                  <a:schemeClr val="accent1">
                    <a:lumMod val="50000"/>
                  </a:schemeClr>
                </a:solidFill>
              </a:rPr>
              <a:t>.” </a:t>
            </a:r>
            <a:endParaRPr lang="en-US" sz="1000" b="1" dirty="0">
              <a:solidFill>
                <a:schemeClr val="accent1">
                  <a:lumMod val="50000"/>
                </a:schemeClr>
              </a:solidFill>
            </a:endParaRPr>
          </a:p>
        </p:txBody>
      </p:sp>
      <p:sp>
        <p:nvSpPr>
          <p:cNvPr id="9" name="Rectangle 8"/>
          <p:cNvSpPr/>
          <p:nvPr/>
        </p:nvSpPr>
        <p:spPr>
          <a:xfrm>
            <a:off x="407149" y="1433277"/>
            <a:ext cx="2496469" cy="2308324"/>
          </a:xfrm>
          <a:prstGeom prst="rect">
            <a:avLst/>
          </a:prstGeom>
        </p:spPr>
        <p:txBody>
          <a:bodyPr wrap="square">
            <a:spAutoFit/>
          </a:bodyPr>
          <a:lstStyle/>
          <a:p>
            <a:r>
              <a:rPr lang="en-US" sz="1600" b="1" dirty="0" smtClean="0"/>
              <a:t>“Total </a:t>
            </a:r>
            <a:r>
              <a:rPr lang="en-US" sz="1600" b="1" dirty="0"/>
              <a:t>worldwide data will swell to 163 zettabytes by 2025, 10 times the amount today. Nearly 20% of the data in the global data sphere in 2025 will be critical to people’s daily lives and nearly 10% of that will be </a:t>
            </a:r>
            <a:r>
              <a:rPr lang="en-US" sz="1600" b="1" dirty="0" smtClean="0"/>
              <a:t>hypercritical.”</a:t>
            </a:r>
            <a:endParaRPr lang="en-US" sz="1600" b="1" dirty="0"/>
          </a:p>
        </p:txBody>
      </p:sp>
      <p:sp>
        <p:nvSpPr>
          <p:cNvPr id="10" name="Rectangle 9"/>
          <p:cNvSpPr/>
          <p:nvPr/>
        </p:nvSpPr>
        <p:spPr>
          <a:xfrm>
            <a:off x="6225452" y="1433277"/>
            <a:ext cx="2564563" cy="3046988"/>
          </a:xfrm>
          <a:prstGeom prst="rect">
            <a:avLst/>
          </a:prstGeom>
        </p:spPr>
        <p:txBody>
          <a:bodyPr wrap="square">
            <a:spAutoFit/>
          </a:bodyPr>
          <a:lstStyle/>
          <a:p>
            <a:pPr marL="285750" indent="-285750">
              <a:buFont typeface="Arial" panose="020B0604020202020204" pitchFamily="34" charset="0"/>
              <a:buChar char="•"/>
            </a:pPr>
            <a:r>
              <a:rPr lang="en-US" sz="1600" b="1" dirty="0" smtClean="0"/>
              <a:t>A Data Lake takes unstructured data and labels, categorizes, and organizes it to be useful.</a:t>
            </a:r>
          </a:p>
          <a:p>
            <a:pPr marL="285750" indent="-285750">
              <a:buFont typeface="Arial" panose="020B0604020202020204" pitchFamily="34" charset="0"/>
              <a:buChar char="•"/>
            </a:pPr>
            <a:endParaRPr lang="en-US" sz="1600" b="1" dirty="0" smtClean="0"/>
          </a:p>
          <a:p>
            <a:pPr marL="285750" indent="-285750">
              <a:buFont typeface="Arial" panose="020B0604020202020204" pitchFamily="34" charset="0"/>
              <a:buChar char="•"/>
            </a:pPr>
            <a:r>
              <a:rPr lang="en-US" sz="1600" b="1" dirty="0" smtClean="0"/>
              <a:t>E.g. A data lake can take audio, image and other unstructured data together with structured data for given purpose – such as processing insurance claims. </a:t>
            </a:r>
            <a:endParaRPr lang="en-US" sz="1600" b="1" dirty="0"/>
          </a:p>
        </p:txBody>
      </p:sp>
    </p:spTree>
    <p:extLst>
      <p:ext uri="{BB962C8B-B14F-4D97-AF65-F5344CB8AC3E}">
        <p14:creationId xmlns:p14="http://schemas.microsoft.com/office/powerpoint/2010/main" val="66784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8E24598-D429-A34B-B4A6-5808099B37D3}" type="slidenum">
              <a:rPr lang="en-US" smtClean="0"/>
              <a:pPr/>
              <a:t>2</a:t>
            </a:fld>
            <a:endParaRPr lang="en-US" dirty="0"/>
          </a:p>
        </p:txBody>
      </p:sp>
      <p:sp>
        <p:nvSpPr>
          <p:cNvPr id="5" name="Title 2"/>
          <p:cNvSpPr txBox="1">
            <a:spLocks/>
          </p:cNvSpPr>
          <p:nvPr/>
        </p:nvSpPr>
        <p:spPr bwMode="auto">
          <a:xfrm>
            <a:off x="304800" y="1396180"/>
            <a:ext cx="4891668" cy="56161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b="1">
                <a:solidFill>
                  <a:schemeClr val="bg1"/>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a:lstStyle>
          <a:p>
            <a:r>
              <a:rPr lang="en-US" kern="0" smtClean="0"/>
              <a:t>Objectives</a:t>
            </a:r>
            <a:endParaRPr lang="en-US" kern="0" dirty="0"/>
          </a:p>
        </p:txBody>
      </p:sp>
      <p:sp>
        <p:nvSpPr>
          <p:cNvPr id="6" name="Subtitle 1"/>
          <p:cNvSpPr>
            <a:spLocks noGrp="1"/>
          </p:cNvSpPr>
          <p:nvPr>
            <p:ph type="subTitle" idx="1"/>
          </p:nvPr>
        </p:nvSpPr>
        <p:spPr>
          <a:xfrm>
            <a:off x="304799" y="2054088"/>
            <a:ext cx="6506818" cy="795129"/>
          </a:xfrm>
        </p:spPr>
        <p:txBody>
          <a:bodyPr/>
          <a:lstStyle/>
          <a:p>
            <a:pPr marL="285750" indent="-285750">
              <a:buFont typeface="Wingdings" panose="05000000000000000000" pitchFamily="2" charset="2"/>
              <a:buChar char="v"/>
            </a:pPr>
            <a:r>
              <a:rPr lang="en-US" sz="2000" dirty="0" smtClean="0"/>
              <a:t>Understand the evolution of Federal Financial Management since the passage of the CFO Act of 1990</a:t>
            </a:r>
          </a:p>
          <a:p>
            <a:endParaRPr lang="en-US" dirty="0"/>
          </a:p>
        </p:txBody>
      </p:sp>
      <p:sp>
        <p:nvSpPr>
          <p:cNvPr id="3" name="Rectangle 2"/>
          <p:cNvSpPr/>
          <p:nvPr/>
        </p:nvSpPr>
        <p:spPr>
          <a:xfrm>
            <a:off x="304799" y="2819188"/>
            <a:ext cx="4572000" cy="646331"/>
          </a:xfrm>
          <a:prstGeom prst="rect">
            <a:avLst/>
          </a:prstGeom>
        </p:spPr>
        <p:txBody>
          <a:bodyPr>
            <a:spAutoFit/>
          </a:bodyPr>
          <a:lstStyle/>
          <a:p>
            <a:pPr marL="285750" indent="-285750">
              <a:buFont typeface="Wingdings" panose="05000000000000000000" pitchFamily="2" charset="2"/>
              <a:buChar char="v"/>
            </a:pPr>
            <a:r>
              <a:rPr lang="en-US" dirty="0">
                <a:solidFill>
                  <a:schemeClr val="bg1"/>
                </a:solidFill>
              </a:rPr>
              <a:t>Describe current/potential key disruptors within Federal Financial Management </a:t>
            </a:r>
          </a:p>
        </p:txBody>
      </p:sp>
      <p:sp>
        <p:nvSpPr>
          <p:cNvPr id="4" name="Rectangle 3"/>
          <p:cNvSpPr/>
          <p:nvPr/>
        </p:nvSpPr>
        <p:spPr>
          <a:xfrm>
            <a:off x="364433" y="3464621"/>
            <a:ext cx="4572000" cy="369332"/>
          </a:xfrm>
          <a:prstGeom prst="rect">
            <a:avLst/>
          </a:prstGeom>
        </p:spPr>
        <p:txBody>
          <a:bodyPr>
            <a:spAutoFit/>
          </a:bodyPr>
          <a:lstStyle/>
          <a:p>
            <a:pPr marL="285750" indent="-285750">
              <a:buFont typeface="Wingdings" panose="05000000000000000000" pitchFamily="2" charset="2"/>
              <a:buChar char="v"/>
            </a:pPr>
            <a:r>
              <a:rPr lang="en-US" dirty="0" smtClean="0">
                <a:solidFill>
                  <a:schemeClr val="bg1"/>
                </a:solidFill>
              </a:rPr>
              <a:t>IT Challenges and Opportunities</a:t>
            </a:r>
            <a:endParaRPr lang="en-US" dirty="0">
              <a:solidFill>
                <a:schemeClr val="bg1"/>
              </a:solidFill>
            </a:endParaRPr>
          </a:p>
        </p:txBody>
      </p:sp>
      <p:sp>
        <p:nvSpPr>
          <p:cNvPr id="11" name="Rectangle 10"/>
          <p:cNvSpPr/>
          <p:nvPr/>
        </p:nvSpPr>
        <p:spPr>
          <a:xfrm>
            <a:off x="364433" y="3833953"/>
            <a:ext cx="2907206" cy="369332"/>
          </a:xfrm>
          <a:prstGeom prst="rect">
            <a:avLst/>
          </a:prstGeom>
        </p:spPr>
        <p:txBody>
          <a:bodyPr wrap="none">
            <a:spAutoFit/>
          </a:bodyPr>
          <a:lstStyle/>
          <a:p>
            <a:pPr marL="285750" indent="-285750">
              <a:buFont typeface="Wingdings" panose="05000000000000000000" pitchFamily="2" charset="2"/>
              <a:buChar char="v"/>
            </a:pPr>
            <a:r>
              <a:rPr lang="en-US" dirty="0">
                <a:solidFill>
                  <a:schemeClr val="bg1"/>
                </a:solidFill>
              </a:rPr>
              <a:t>IT Government Excellence</a:t>
            </a:r>
          </a:p>
        </p:txBody>
      </p:sp>
    </p:spTree>
    <p:extLst>
      <p:ext uri="{BB962C8B-B14F-4D97-AF65-F5344CB8AC3E}">
        <p14:creationId xmlns:p14="http://schemas.microsoft.com/office/powerpoint/2010/main" val="396912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p:bldP spid="4"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Opportunities</a:t>
            </a:r>
            <a:endParaRPr lang="en-US" dirty="0"/>
          </a:p>
        </p:txBody>
      </p:sp>
      <p:sp>
        <p:nvSpPr>
          <p:cNvPr id="4" name="Rectangle 3"/>
          <p:cNvSpPr/>
          <p:nvPr/>
        </p:nvSpPr>
        <p:spPr>
          <a:xfrm>
            <a:off x="1267080" y="1637839"/>
            <a:ext cx="6905959" cy="2508379"/>
          </a:xfrm>
          <a:prstGeom prst="rect">
            <a:avLst/>
          </a:prstGeom>
        </p:spPr>
        <p:txBody>
          <a:bodyPr wrap="square">
            <a:spAutoFit/>
          </a:bodyPr>
          <a:lstStyle/>
          <a:p>
            <a:pPr marL="282575" indent="-282575">
              <a:spcAft>
                <a:spcPts val="600"/>
              </a:spcAft>
              <a:buFont typeface="Arial" panose="020B0604020202020204" pitchFamily="34" charset="0"/>
              <a:buChar char="•"/>
            </a:pPr>
            <a:r>
              <a:rPr lang="en-US" sz="2200" dirty="0" smtClean="0">
                <a:solidFill>
                  <a:srgbClr val="413000"/>
                </a:solidFill>
              </a:rPr>
              <a:t> More </a:t>
            </a:r>
            <a:r>
              <a:rPr lang="en-US" sz="2200" b="1" dirty="0">
                <a:solidFill>
                  <a:schemeClr val="accent1">
                    <a:lumMod val="60000"/>
                    <a:lumOff val="40000"/>
                  </a:schemeClr>
                </a:solidFill>
              </a:rPr>
              <a:t>Effective Delivery</a:t>
            </a:r>
            <a:r>
              <a:rPr lang="en-US" sz="2200" b="1" dirty="0">
                <a:solidFill>
                  <a:srgbClr val="413000"/>
                </a:solidFill>
              </a:rPr>
              <a:t> </a:t>
            </a:r>
            <a:r>
              <a:rPr lang="en-US" sz="2200" dirty="0">
                <a:solidFill>
                  <a:srgbClr val="413000"/>
                </a:solidFill>
              </a:rPr>
              <a:t>of the mission</a:t>
            </a:r>
          </a:p>
          <a:p>
            <a:pPr marL="282575" indent="-282575">
              <a:spcAft>
                <a:spcPts val="600"/>
              </a:spcAft>
              <a:buFont typeface="Arial" panose="020B0604020202020204" pitchFamily="34" charset="0"/>
              <a:buChar char="•"/>
            </a:pPr>
            <a:r>
              <a:rPr lang="en-US" sz="2200" dirty="0" smtClean="0">
                <a:solidFill>
                  <a:srgbClr val="413000"/>
                </a:solidFill>
              </a:rPr>
              <a:t> Improved </a:t>
            </a:r>
            <a:r>
              <a:rPr lang="en-US" sz="2200" b="1" dirty="0">
                <a:solidFill>
                  <a:schemeClr val="accent1">
                    <a:lumMod val="60000"/>
                    <a:lumOff val="40000"/>
                  </a:schemeClr>
                </a:solidFill>
              </a:rPr>
              <a:t>Cost Effectiveness</a:t>
            </a:r>
          </a:p>
          <a:p>
            <a:pPr marL="282575" indent="-282575">
              <a:spcAft>
                <a:spcPts val="600"/>
              </a:spcAft>
              <a:buFont typeface="Arial" panose="020B0604020202020204" pitchFamily="34" charset="0"/>
              <a:buChar char="•"/>
            </a:pPr>
            <a:r>
              <a:rPr lang="en-US" sz="2200" b="1" dirty="0" smtClean="0"/>
              <a:t> </a:t>
            </a:r>
            <a:r>
              <a:rPr lang="en-US" sz="2200" b="1" dirty="0" smtClean="0">
                <a:solidFill>
                  <a:schemeClr val="accent1">
                    <a:lumMod val="60000"/>
                    <a:lumOff val="40000"/>
                  </a:schemeClr>
                </a:solidFill>
              </a:rPr>
              <a:t>Less </a:t>
            </a:r>
            <a:r>
              <a:rPr lang="en-US" sz="2200" b="1" dirty="0">
                <a:solidFill>
                  <a:schemeClr val="accent1">
                    <a:lumMod val="60000"/>
                    <a:lumOff val="40000"/>
                  </a:schemeClr>
                </a:solidFill>
              </a:rPr>
              <a:t>Resource Intensive</a:t>
            </a:r>
          </a:p>
          <a:p>
            <a:pPr marL="282575" indent="-282575">
              <a:spcAft>
                <a:spcPts val="600"/>
              </a:spcAft>
              <a:buFont typeface="Arial" panose="020B0604020202020204" pitchFamily="34" charset="0"/>
              <a:buChar char="•"/>
            </a:pPr>
            <a:r>
              <a:rPr lang="en-US" sz="2200" b="1" dirty="0" smtClean="0"/>
              <a:t> </a:t>
            </a:r>
            <a:r>
              <a:rPr lang="en-US" sz="2200" b="1" dirty="0" smtClean="0">
                <a:solidFill>
                  <a:schemeClr val="accent1">
                    <a:lumMod val="60000"/>
                    <a:lumOff val="40000"/>
                  </a:schemeClr>
                </a:solidFill>
              </a:rPr>
              <a:t>Simplicity </a:t>
            </a:r>
            <a:r>
              <a:rPr lang="en-US" sz="2200" dirty="0">
                <a:solidFill>
                  <a:srgbClr val="413000"/>
                </a:solidFill>
              </a:rPr>
              <a:t>in the solution &amp; in the customer experience </a:t>
            </a:r>
          </a:p>
          <a:p>
            <a:pPr marL="282575" indent="-282575">
              <a:spcAft>
                <a:spcPts val="600"/>
              </a:spcAft>
              <a:buFont typeface="Arial" panose="020B0604020202020204" pitchFamily="34" charset="0"/>
              <a:buChar char="•"/>
            </a:pPr>
            <a:r>
              <a:rPr lang="en-US" sz="2200" dirty="0" smtClean="0">
                <a:solidFill>
                  <a:srgbClr val="413000"/>
                </a:solidFill>
              </a:rPr>
              <a:t> Increased </a:t>
            </a:r>
            <a:r>
              <a:rPr lang="en-US" sz="2200" b="1" dirty="0">
                <a:solidFill>
                  <a:schemeClr val="accent1">
                    <a:lumMod val="60000"/>
                    <a:lumOff val="40000"/>
                  </a:schemeClr>
                </a:solidFill>
              </a:rPr>
              <a:t>Speed</a:t>
            </a:r>
          </a:p>
          <a:p>
            <a:pPr marL="282575" indent="-282575">
              <a:spcAft>
                <a:spcPts val="600"/>
              </a:spcAft>
              <a:buFont typeface="Arial" panose="020B0604020202020204" pitchFamily="34" charset="0"/>
              <a:buChar char="•"/>
            </a:pPr>
            <a:r>
              <a:rPr lang="en-US" sz="2200" dirty="0" smtClean="0">
                <a:solidFill>
                  <a:srgbClr val="413000"/>
                </a:solidFill>
              </a:rPr>
              <a:t> Greater </a:t>
            </a:r>
            <a:r>
              <a:rPr lang="en-US" sz="2200" b="1" dirty="0" smtClean="0">
                <a:solidFill>
                  <a:schemeClr val="accent1">
                    <a:lumMod val="60000"/>
                    <a:lumOff val="40000"/>
                  </a:schemeClr>
                </a:solidFill>
              </a:rPr>
              <a:t>Value</a:t>
            </a:r>
            <a:endParaRPr lang="en-US" sz="2200" b="1" dirty="0">
              <a:solidFill>
                <a:schemeClr val="accent1">
                  <a:lumMod val="60000"/>
                  <a:lumOff val="40000"/>
                </a:schemeClr>
              </a:solidFill>
            </a:endParaRPr>
          </a:p>
        </p:txBody>
      </p:sp>
      <p:sp>
        <p:nvSpPr>
          <p:cNvPr id="6" name="Slide Number Placeholder 5"/>
          <p:cNvSpPr txBox="1">
            <a:spLocks/>
          </p:cNvSpPr>
          <p:nvPr/>
        </p:nvSpPr>
        <p:spPr>
          <a:xfrm>
            <a:off x="7795260" y="4755357"/>
            <a:ext cx="20574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rgbClr val="413000"/>
                </a:solidFill>
              </a:rPr>
              <a:t>5</a:t>
            </a:r>
          </a:p>
        </p:txBody>
      </p:sp>
    </p:spTree>
    <p:extLst>
      <p:ext uri="{BB962C8B-B14F-4D97-AF65-F5344CB8AC3E}">
        <p14:creationId xmlns:p14="http://schemas.microsoft.com/office/powerpoint/2010/main" val="163677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Challenges</a:t>
            </a:r>
            <a:endParaRPr lang="en-US" dirty="0"/>
          </a:p>
        </p:txBody>
      </p:sp>
      <p:sp>
        <p:nvSpPr>
          <p:cNvPr id="4" name="Rectangle 3"/>
          <p:cNvSpPr/>
          <p:nvPr/>
        </p:nvSpPr>
        <p:spPr>
          <a:xfrm>
            <a:off x="1474470" y="1311501"/>
            <a:ext cx="6240780" cy="3400931"/>
          </a:xfrm>
          <a:prstGeom prst="rect">
            <a:avLst/>
          </a:prstGeom>
        </p:spPr>
        <p:txBody>
          <a:bodyPr wrap="square">
            <a:spAutoFit/>
          </a:bodyPr>
          <a:lstStyle/>
          <a:p>
            <a:pPr marL="282575" indent="-282575">
              <a:spcAft>
                <a:spcPts val="600"/>
              </a:spcAft>
              <a:buFont typeface="Arial" panose="020B0604020202020204" pitchFamily="34" charset="0"/>
              <a:buChar char="•"/>
              <a:defRPr/>
            </a:pPr>
            <a:r>
              <a:rPr lang="en-US" sz="2000" dirty="0" smtClean="0">
                <a:solidFill>
                  <a:srgbClr val="413000"/>
                </a:solidFill>
              </a:rPr>
              <a:t>  Increasing </a:t>
            </a:r>
            <a:r>
              <a:rPr lang="en-US" sz="2000" b="1" dirty="0">
                <a:solidFill>
                  <a:srgbClr val="FF6600"/>
                </a:solidFill>
              </a:rPr>
              <a:t>public expectations</a:t>
            </a:r>
            <a:r>
              <a:rPr lang="en-US" sz="2000" b="1" dirty="0">
                <a:solidFill>
                  <a:srgbClr val="413000"/>
                </a:solidFill>
              </a:rPr>
              <a:t> </a:t>
            </a:r>
            <a:r>
              <a:rPr lang="en-US" sz="2000" dirty="0">
                <a:solidFill>
                  <a:srgbClr val="413000"/>
                </a:solidFill>
              </a:rPr>
              <a:t>of the government</a:t>
            </a:r>
          </a:p>
          <a:p>
            <a:pPr marL="282575" indent="-282575">
              <a:spcAft>
                <a:spcPts val="600"/>
              </a:spcAft>
              <a:buFont typeface="Arial" panose="020B0604020202020204" pitchFamily="34" charset="0"/>
              <a:buChar char="•"/>
              <a:defRPr/>
            </a:pPr>
            <a:r>
              <a:rPr lang="en-US" sz="2000" b="1" dirty="0" smtClean="0"/>
              <a:t>  </a:t>
            </a:r>
            <a:r>
              <a:rPr lang="en-US" sz="2000" b="1" dirty="0" smtClean="0">
                <a:solidFill>
                  <a:srgbClr val="FF6600"/>
                </a:solidFill>
              </a:rPr>
              <a:t>Limited investment</a:t>
            </a:r>
          </a:p>
          <a:p>
            <a:pPr marL="519113" lvl="2">
              <a:spcAft>
                <a:spcPts val="600"/>
              </a:spcAft>
              <a:tabLst>
                <a:tab pos="395288" algn="l"/>
              </a:tabLst>
              <a:defRPr/>
            </a:pPr>
            <a:r>
              <a:rPr lang="en-US" sz="2000" b="1" dirty="0" smtClean="0">
                <a:solidFill>
                  <a:srgbClr val="FF6600"/>
                </a:solidFill>
              </a:rPr>
              <a:t>- new </a:t>
            </a:r>
            <a:r>
              <a:rPr lang="en-US" sz="2000" b="1" dirty="0">
                <a:solidFill>
                  <a:srgbClr val="FF6600"/>
                </a:solidFill>
              </a:rPr>
              <a:t>technology</a:t>
            </a:r>
          </a:p>
          <a:p>
            <a:pPr marL="519113" lvl="2">
              <a:spcAft>
                <a:spcPts val="600"/>
              </a:spcAft>
              <a:tabLst>
                <a:tab pos="395288" algn="l"/>
              </a:tabLst>
              <a:defRPr/>
            </a:pPr>
            <a:r>
              <a:rPr lang="en-US" sz="2000" b="1" dirty="0" smtClean="0">
                <a:solidFill>
                  <a:srgbClr val="FF6600"/>
                </a:solidFill>
              </a:rPr>
              <a:t>- Equipping/training </a:t>
            </a:r>
            <a:r>
              <a:rPr lang="en-US" sz="2000" b="1" dirty="0">
                <a:solidFill>
                  <a:srgbClr val="FF6600"/>
                </a:solidFill>
              </a:rPr>
              <a:t>government personnel </a:t>
            </a:r>
            <a:endParaRPr lang="en-US" sz="2000" b="1" dirty="0" smtClean="0">
              <a:solidFill>
                <a:srgbClr val="FF6600"/>
              </a:solidFill>
            </a:endParaRPr>
          </a:p>
          <a:p>
            <a:pPr marL="282575" indent="-282575">
              <a:spcAft>
                <a:spcPts val="600"/>
              </a:spcAft>
              <a:buFont typeface="Arial" panose="020B0604020202020204" pitchFamily="34" charset="0"/>
              <a:buChar char="•"/>
              <a:defRPr/>
            </a:pPr>
            <a:r>
              <a:rPr lang="en-US" sz="2000" dirty="0" smtClean="0">
                <a:solidFill>
                  <a:srgbClr val="413000"/>
                </a:solidFill>
              </a:rPr>
              <a:t>  More </a:t>
            </a:r>
            <a:r>
              <a:rPr lang="en-US" sz="2000" b="1" dirty="0">
                <a:solidFill>
                  <a:srgbClr val="FF6600"/>
                </a:solidFill>
              </a:rPr>
              <a:t>stringent regulation</a:t>
            </a:r>
            <a:r>
              <a:rPr lang="en-US" sz="2000" dirty="0">
                <a:solidFill>
                  <a:srgbClr val="413000"/>
                </a:solidFill>
              </a:rPr>
              <a:t> and transparency</a:t>
            </a:r>
          </a:p>
          <a:p>
            <a:pPr marL="395288" indent="-395288">
              <a:spcAft>
                <a:spcPts val="600"/>
              </a:spcAft>
              <a:buFont typeface="Arial" panose="020B0604020202020204" pitchFamily="34" charset="0"/>
              <a:buChar char="•"/>
              <a:defRPr/>
            </a:pPr>
            <a:r>
              <a:rPr lang="en-US" sz="2000" dirty="0" smtClean="0">
                <a:solidFill>
                  <a:srgbClr val="413000"/>
                </a:solidFill>
              </a:rPr>
              <a:t>Competing in a </a:t>
            </a:r>
            <a:r>
              <a:rPr lang="en-US" sz="2000" b="1" dirty="0" smtClean="0">
                <a:solidFill>
                  <a:srgbClr val="FF6600"/>
                </a:solidFill>
              </a:rPr>
              <a:t>dynamic environment </a:t>
            </a:r>
            <a:r>
              <a:rPr lang="en-US" sz="2000" dirty="0" smtClean="0">
                <a:solidFill>
                  <a:srgbClr val="413000"/>
                </a:solidFill>
              </a:rPr>
              <a:t>with new     technology</a:t>
            </a:r>
            <a:r>
              <a:rPr lang="en-US" sz="2000" dirty="0">
                <a:solidFill>
                  <a:srgbClr val="413000"/>
                </a:solidFill>
              </a:rPr>
              <a:t>, </a:t>
            </a:r>
            <a:r>
              <a:rPr lang="en-US" sz="2000" dirty="0" smtClean="0">
                <a:solidFill>
                  <a:srgbClr val="413000"/>
                </a:solidFill>
              </a:rPr>
              <a:t>more </a:t>
            </a:r>
            <a:r>
              <a:rPr lang="en-US" sz="2000" dirty="0">
                <a:solidFill>
                  <a:srgbClr val="413000"/>
                </a:solidFill>
              </a:rPr>
              <a:t>data, </a:t>
            </a:r>
            <a:r>
              <a:rPr lang="en-US" sz="2000" dirty="0" smtClean="0">
                <a:solidFill>
                  <a:srgbClr val="413000"/>
                </a:solidFill>
              </a:rPr>
              <a:t>evolving requirements…</a:t>
            </a:r>
            <a:endParaRPr lang="en-US" sz="2000" dirty="0">
              <a:solidFill>
                <a:srgbClr val="413000"/>
              </a:solidFill>
            </a:endParaRPr>
          </a:p>
          <a:p>
            <a:pPr marL="282575" indent="-282575">
              <a:spcAft>
                <a:spcPts val="600"/>
              </a:spcAft>
              <a:buFont typeface="Arial" panose="020B0604020202020204" pitchFamily="34" charset="0"/>
              <a:buChar char="•"/>
              <a:defRPr/>
            </a:pPr>
            <a:r>
              <a:rPr lang="en-US" sz="2000" dirty="0" smtClean="0">
                <a:solidFill>
                  <a:srgbClr val="413000"/>
                </a:solidFill>
              </a:rPr>
              <a:t>  Greater </a:t>
            </a:r>
            <a:r>
              <a:rPr lang="en-US" sz="2000" b="1" dirty="0">
                <a:solidFill>
                  <a:srgbClr val="FF6600"/>
                </a:solidFill>
              </a:rPr>
              <a:t>external threats</a:t>
            </a:r>
            <a:r>
              <a:rPr lang="en-US" sz="2000" dirty="0">
                <a:solidFill>
                  <a:srgbClr val="413000"/>
                </a:solidFill>
              </a:rPr>
              <a:t>  </a:t>
            </a:r>
          </a:p>
          <a:p>
            <a:pPr marL="214308" indent="-214308" algn="just">
              <a:buFont typeface="Arial" panose="020B0604020202020204" pitchFamily="34" charset="0"/>
              <a:buChar char="•"/>
            </a:pPr>
            <a:endParaRPr lang="en-US" sz="1500" dirty="0">
              <a:solidFill>
                <a:srgbClr val="413000"/>
              </a:solidFill>
            </a:endParaRPr>
          </a:p>
        </p:txBody>
      </p:sp>
      <p:sp>
        <p:nvSpPr>
          <p:cNvPr id="6" name="Slide Number Placeholder 5"/>
          <p:cNvSpPr txBox="1">
            <a:spLocks/>
          </p:cNvSpPr>
          <p:nvPr/>
        </p:nvSpPr>
        <p:spPr>
          <a:xfrm>
            <a:off x="7795260" y="4755357"/>
            <a:ext cx="20574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rgbClr val="413000"/>
                </a:solidFill>
              </a:rPr>
              <a:t>5</a:t>
            </a:r>
          </a:p>
        </p:txBody>
      </p:sp>
    </p:spTree>
    <p:extLst>
      <p:ext uri="{BB962C8B-B14F-4D97-AF65-F5344CB8AC3E}">
        <p14:creationId xmlns:p14="http://schemas.microsoft.com/office/powerpoint/2010/main" val="305703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Government Excellence</a:t>
            </a:r>
            <a:endParaRPr lang="en-US" dirty="0"/>
          </a:p>
        </p:txBody>
      </p:sp>
      <p:sp>
        <p:nvSpPr>
          <p:cNvPr id="6" name="Slide Number Placeholder 5"/>
          <p:cNvSpPr txBox="1">
            <a:spLocks/>
          </p:cNvSpPr>
          <p:nvPr/>
        </p:nvSpPr>
        <p:spPr>
          <a:xfrm>
            <a:off x="7795260" y="4755357"/>
            <a:ext cx="20574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rgbClr val="413000"/>
                </a:solidFill>
              </a:rPr>
              <a:t>5</a:t>
            </a:r>
          </a:p>
        </p:txBody>
      </p:sp>
      <p:sp>
        <p:nvSpPr>
          <p:cNvPr id="9" name="Rectangle 8"/>
          <p:cNvSpPr/>
          <p:nvPr/>
        </p:nvSpPr>
        <p:spPr>
          <a:xfrm>
            <a:off x="1014366" y="1584598"/>
            <a:ext cx="5509260" cy="1077218"/>
          </a:xfrm>
          <a:prstGeom prst="rect">
            <a:avLst/>
          </a:prstGeom>
        </p:spPr>
        <p:txBody>
          <a:bodyPr wrap="square">
            <a:spAutoFit/>
          </a:bodyPr>
          <a:lstStyle/>
          <a:p>
            <a:pPr fontAlgn="base"/>
            <a:r>
              <a:rPr lang="en-US" sz="1600" dirty="0" smtClean="0">
                <a:solidFill>
                  <a:srgbClr val="000000"/>
                </a:solidFill>
                <a:latin typeface="&amp;quot"/>
              </a:rPr>
              <a:t>“… seeking </a:t>
            </a:r>
            <a:r>
              <a:rPr lang="en-US" sz="1600" b="1" dirty="0" smtClean="0">
                <a:solidFill>
                  <a:srgbClr val="000000"/>
                </a:solidFill>
                <a:latin typeface="&amp;quot"/>
              </a:rPr>
              <a:t>standards </a:t>
            </a:r>
            <a:r>
              <a:rPr lang="en-US" sz="1600" dirty="0">
                <a:solidFill>
                  <a:srgbClr val="000000"/>
                </a:solidFill>
                <a:latin typeface="&amp;quot"/>
              </a:rPr>
              <a:t>that will </a:t>
            </a:r>
            <a:r>
              <a:rPr lang="en-US" sz="1600" b="1" dirty="0">
                <a:solidFill>
                  <a:srgbClr val="000000"/>
                </a:solidFill>
                <a:latin typeface="&amp;quot"/>
              </a:rPr>
              <a:t>render brute-force attacks by quantum machines </a:t>
            </a:r>
            <a:r>
              <a:rPr lang="en-US" sz="1600" b="1" dirty="0" smtClean="0">
                <a:solidFill>
                  <a:srgbClr val="000000"/>
                </a:solidFill>
                <a:latin typeface="&amp;quot"/>
              </a:rPr>
              <a:t>ineffective</a:t>
            </a:r>
            <a:r>
              <a:rPr lang="en-US" sz="1600" dirty="0" smtClean="0">
                <a:solidFill>
                  <a:srgbClr val="000000"/>
                </a:solidFill>
                <a:latin typeface="&amp;quot"/>
              </a:rPr>
              <a:t>… calling </a:t>
            </a:r>
            <a:r>
              <a:rPr lang="en-US" sz="1600" dirty="0">
                <a:solidFill>
                  <a:srgbClr val="000000"/>
                </a:solidFill>
                <a:latin typeface="&amp;quot"/>
              </a:rPr>
              <a:t>for algorithms that can resist both quantum and conventional </a:t>
            </a:r>
            <a:r>
              <a:rPr lang="en-US" sz="1600" dirty="0" smtClean="0">
                <a:solidFill>
                  <a:srgbClr val="000000"/>
                </a:solidFill>
                <a:latin typeface="&amp;quot"/>
              </a:rPr>
              <a:t>attacks” – to ensure strong cryptographic security controls. </a:t>
            </a:r>
            <a:endParaRPr lang="en-US" sz="1600" b="0" i="0" u="none" strike="noStrike" dirty="0">
              <a:solidFill>
                <a:srgbClr val="000000"/>
              </a:solidFill>
              <a:effectLst/>
              <a:latin typeface="&amp;quot"/>
            </a:endParaRPr>
          </a:p>
        </p:txBody>
      </p:sp>
      <p:sp>
        <p:nvSpPr>
          <p:cNvPr id="10" name="Rectangle 9"/>
          <p:cNvSpPr/>
          <p:nvPr/>
        </p:nvSpPr>
        <p:spPr>
          <a:xfrm>
            <a:off x="2023354" y="2431800"/>
            <a:ext cx="6663446" cy="1815882"/>
          </a:xfrm>
          <a:prstGeom prst="rect">
            <a:avLst/>
          </a:prstGeom>
        </p:spPr>
        <p:txBody>
          <a:bodyPr wrap="square">
            <a:spAutoFit/>
          </a:bodyPr>
          <a:lstStyle/>
          <a:p>
            <a:pPr fontAlgn="base"/>
            <a:r>
              <a:rPr lang="en-US" sz="1600" dirty="0">
                <a:solidFill>
                  <a:srgbClr val="000000"/>
                </a:solidFill>
                <a:latin typeface="&amp;quot"/>
              </a:rPr>
              <a:t>“… established a </a:t>
            </a:r>
            <a:r>
              <a:rPr lang="en-US" sz="1600" b="1" dirty="0">
                <a:solidFill>
                  <a:srgbClr val="000000"/>
                </a:solidFill>
                <a:latin typeface="&amp;quot"/>
              </a:rPr>
              <a:t>service-wide incident response team </a:t>
            </a:r>
            <a:r>
              <a:rPr lang="en-US" sz="1600" dirty="0">
                <a:solidFill>
                  <a:srgbClr val="000000"/>
                </a:solidFill>
                <a:latin typeface="&amp;quot"/>
              </a:rPr>
              <a:t>to quickly </a:t>
            </a:r>
            <a:r>
              <a:rPr lang="en-US" sz="1600" b="1" dirty="0">
                <a:solidFill>
                  <a:srgbClr val="000000"/>
                </a:solidFill>
                <a:latin typeface="&amp;quot"/>
              </a:rPr>
              <a:t>resolve system outages </a:t>
            </a:r>
            <a:r>
              <a:rPr lang="en-US" sz="1600" dirty="0">
                <a:solidFill>
                  <a:srgbClr val="000000"/>
                </a:solidFill>
                <a:latin typeface="&amp;quot"/>
              </a:rPr>
              <a:t>affecting Air Force financial and business operations. </a:t>
            </a:r>
          </a:p>
          <a:p>
            <a:pPr fontAlgn="base"/>
            <a:endParaRPr lang="en-US" sz="1600" dirty="0">
              <a:solidFill>
                <a:srgbClr val="000000"/>
              </a:solidFill>
              <a:latin typeface="&amp;quot"/>
            </a:endParaRPr>
          </a:p>
          <a:p>
            <a:pPr fontAlgn="base"/>
            <a:r>
              <a:rPr lang="en-US" sz="1600" dirty="0">
                <a:solidFill>
                  <a:srgbClr val="000000"/>
                </a:solidFill>
                <a:latin typeface="&amp;quot"/>
              </a:rPr>
              <a:t> … within 24 hours of identifying what was blocking $2 billion of financial transactions from processing, the quick response team had properly configured the server in question and processed 80,000 transactions. </a:t>
            </a:r>
          </a:p>
        </p:txBody>
      </p:sp>
      <p:sp>
        <p:nvSpPr>
          <p:cNvPr id="11" name="Rectangle 10"/>
          <p:cNvSpPr/>
          <p:nvPr/>
        </p:nvSpPr>
        <p:spPr>
          <a:xfrm>
            <a:off x="559558" y="1814034"/>
            <a:ext cx="8127242" cy="1815882"/>
          </a:xfrm>
          <a:prstGeom prst="rect">
            <a:avLst/>
          </a:prstGeom>
        </p:spPr>
        <p:txBody>
          <a:bodyPr wrap="square">
            <a:spAutoFit/>
          </a:bodyPr>
          <a:lstStyle/>
          <a:p>
            <a:pPr fontAlgn="base"/>
            <a:r>
              <a:rPr lang="en-US" sz="1600" dirty="0">
                <a:solidFill>
                  <a:srgbClr val="000000"/>
                </a:solidFill>
                <a:latin typeface="&amp;quot"/>
              </a:rPr>
              <a:t>“… developing the </a:t>
            </a:r>
            <a:r>
              <a:rPr lang="en-US" sz="1600" b="1" dirty="0">
                <a:solidFill>
                  <a:srgbClr val="000000"/>
                </a:solidFill>
                <a:latin typeface="&amp;quot"/>
              </a:rPr>
              <a:t>Federal Cloud Computing Strategy</a:t>
            </a:r>
            <a:r>
              <a:rPr lang="en-US" sz="1600" dirty="0">
                <a:solidFill>
                  <a:srgbClr val="000000"/>
                </a:solidFill>
                <a:latin typeface="&amp;quot"/>
              </a:rPr>
              <a:t>, known as </a:t>
            </a:r>
            <a:r>
              <a:rPr lang="en-US" sz="1600" b="1" dirty="0">
                <a:solidFill>
                  <a:srgbClr val="000000"/>
                </a:solidFill>
                <a:latin typeface="&amp;quot"/>
              </a:rPr>
              <a:t>“cloud smart.” </a:t>
            </a:r>
            <a:r>
              <a:rPr lang="en-US" sz="1600" dirty="0">
                <a:solidFill>
                  <a:srgbClr val="000000"/>
                </a:solidFill>
                <a:latin typeface="&amp;quot"/>
              </a:rPr>
              <a:t>… put </a:t>
            </a:r>
            <a:r>
              <a:rPr lang="en-US" sz="1600" b="1" dirty="0">
                <a:solidFill>
                  <a:srgbClr val="000000"/>
                </a:solidFill>
                <a:latin typeface="&amp;quot"/>
              </a:rPr>
              <a:t>engagement and collaboration between agencies and vendors </a:t>
            </a:r>
            <a:r>
              <a:rPr lang="en-US" sz="1600" dirty="0">
                <a:solidFill>
                  <a:srgbClr val="000000"/>
                </a:solidFill>
                <a:latin typeface="&amp;quot"/>
              </a:rPr>
              <a:t>at the forefront and helped </a:t>
            </a:r>
            <a:r>
              <a:rPr lang="en-US" sz="1600" b="1" dirty="0">
                <a:solidFill>
                  <a:srgbClr val="000000"/>
                </a:solidFill>
                <a:latin typeface="&amp;quot"/>
              </a:rPr>
              <a:t>identify the barriers the government faces in modernizing its legacy IT</a:t>
            </a:r>
            <a:r>
              <a:rPr lang="en-US" sz="1600" dirty="0">
                <a:solidFill>
                  <a:srgbClr val="000000"/>
                </a:solidFill>
                <a:latin typeface="&amp;quot"/>
              </a:rPr>
              <a:t>. The resulting strategy — the government’s first major cloud policy update in seven years — addresses many of the concerns identified by stakeholders and embraces iterative improvement. … creating greater savings while enhancing security and delivering faster services.”</a:t>
            </a:r>
          </a:p>
        </p:txBody>
      </p:sp>
      <p:sp>
        <p:nvSpPr>
          <p:cNvPr id="12" name="Rectangle 11"/>
          <p:cNvSpPr/>
          <p:nvPr/>
        </p:nvSpPr>
        <p:spPr>
          <a:xfrm>
            <a:off x="1155624" y="2439337"/>
            <a:ext cx="5368002" cy="1569660"/>
          </a:xfrm>
          <a:prstGeom prst="rect">
            <a:avLst/>
          </a:prstGeom>
        </p:spPr>
        <p:txBody>
          <a:bodyPr wrap="square">
            <a:spAutoFit/>
          </a:bodyPr>
          <a:lstStyle/>
          <a:p>
            <a:pPr fontAlgn="base"/>
            <a:r>
              <a:rPr lang="en-US" sz="1600" dirty="0" smtClean="0">
                <a:solidFill>
                  <a:srgbClr val="000000"/>
                </a:solidFill>
                <a:latin typeface="&amp;quot"/>
              </a:rPr>
              <a:t>“… created </a:t>
            </a:r>
            <a:r>
              <a:rPr lang="en-US" sz="1600" b="1" dirty="0">
                <a:solidFill>
                  <a:srgbClr val="000000"/>
                </a:solidFill>
                <a:latin typeface="&amp;quot"/>
              </a:rPr>
              <a:t>110 enterprise dashboards for all the agency’s administrative functions </a:t>
            </a:r>
            <a:r>
              <a:rPr lang="en-US" sz="1600" dirty="0">
                <a:solidFill>
                  <a:srgbClr val="000000"/>
                </a:solidFill>
                <a:latin typeface="&amp;quot"/>
              </a:rPr>
              <a:t>and, in the process, provided unprecedented access to data for agency leaders who make strategic decisions in the areas of IT, human resources, finance, property and fleet, procurement, operations and homeland </a:t>
            </a:r>
            <a:r>
              <a:rPr lang="en-US" sz="1600" dirty="0" smtClean="0">
                <a:solidFill>
                  <a:srgbClr val="000000"/>
                </a:solidFill>
                <a:latin typeface="&amp;quot"/>
              </a:rPr>
              <a:t>security”</a:t>
            </a:r>
            <a:endParaRPr lang="en-US" sz="1600" dirty="0">
              <a:solidFill>
                <a:srgbClr val="000000"/>
              </a:solidFill>
              <a:latin typeface="&amp;quot"/>
            </a:endParaRPr>
          </a:p>
        </p:txBody>
      </p:sp>
      <p:sp>
        <p:nvSpPr>
          <p:cNvPr id="13" name="Rectangle 12"/>
          <p:cNvSpPr/>
          <p:nvPr/>
        </p:nvSpPr>
        <p:spPr>
          <a:xfrm>
            <a:off x="3768996" y="1308473"/>
            <a:ext cx="4572000" cy="1323439"/>
          </a:xfrm>
          <a:prstGeom prst="rect">
            <a:avLst/>
          </a:prstGeom>
        </p:spPr>
        <p:txBody>
          <a:bodyPr wrap="square">
            <a:spAutoFit/>
          </a:bodyPr>
          <a:lstStyle/>
          <a:p>
            <a:pPr fontAlgn="base"/>
            <a:r>
              <a:rPr lang="en-US" sz="1600" dirty="0" smtClean="0">
                <a:solidFill>
                  <a:srgbClr val="000000"/>
                </a:solidFill>
                <a:latin typeface="&amp;quot"/>
              </a:rPr>
              <a:t>“…helped </a:t>
            </a:r>
            <a:r>
              <a:rPr lang="en-US" sz="1600" dirty="0">
                <a:solidFill>
                  <a:srgbClr val="000000"/>
                </a:solidFill>
                <a:latin typeface="&amp;quot"/>
              </a:rPr>
              <a:t>design an algorithm that uses game theory to </a:t>
            </a:r>
            <a:r>
              <a:rPr lang="en-US" sz="1600" b="1" dirty="0">
                <a:solidFill>
                  <a:srgbClr val="000000"/>
                </a:solidFill>
                <a:latin typeface="&amp;quot"/>
              </a:rPr>
              <a:t>prevent hackers from gaining access to a cloud environment </a:t>
            </a:r>
            <a:r>
              <a:rPr lang="en-US" sz="1600" dirty="0">
                <a:solidFill>
                  <a:srgbClr val="000000"/>
                </a:solidFill>
                <a:latin typeface="&amp;quot"/>
              </a:rPr>
              <a:t>by </a:t>
            </a:r>
            <a:r>
              <a:rPr lang="en-US" sz="1600" b="1" dirty="0">
                <a:solidFill>
                  <a:srgbClr val="000000"/>
                </a:solidFill>
                <a:latin typeface="&amp;quot"/>
              </a:rPr>
              <a:t>penetrating insecure virtual machines used by another cloud client</a:t>
            </a:r>
            <a:r>
              <a:rPr lang="en-US" sz="1600" dirty="0" smtClean="0">
                <a:solidFill>
                  <a:srgbClr val="000000"/>
                </a:solidFill>
                <a:latin typeface="&amp;quot"/>
              </a:rPr>
              <a:t>.”</a:t>
            </a:r>
            <a:endParaRPr lang="en-US" sz="1600" dirty="0">
              <a:solidFill>
                <a:srgbClr val="000000"/>
              </a:solidFill>
              <a:latin typeface="&amp;quot"/>
            </a:endParaRPr>
          </a:p>
        </p:txBody>
      </p:sp>
    </p:spTree>
    <p:extLst>
      <p:ext uri="{BB962C8B-B14F-4D97-AF65-F5344CB8AC3E}">
        <p14:creationId xmlns:p14="http://schemas.microsoft.com/office/powerpoint/2010/main" val="367962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12" grpId="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p:cNvSpPr txBox="1">
            <a:spLocks/>
          </p:cNvSpPr>
          <p:nvPr/>
        </p:nvSpPr>
        <p:spPr bwMode="auto">
          <a:xfrm>
            <a:off x="1485900" y="228600"/>
            <a:ext cx="6172200" cy="6858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3300" b="1">
                <a:solidFill>
                  <a:srgbClr val="A04D1D"/>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a:lstStyle>
          <a:p>
            <a:r>
              <a:rPr lang="en-US" sz="2475" kern="0" dirty="0"/>
              <a:t>Government Excellence: </a:t>
            </a:r>
            <a:br>
              <a:rPr lang="en-US" sz="2475" kern="0" dirty="0"/>
            </a:br>
            <a:r>
              <a:rPr lang="en-US" sz="2475" kern="0" dirty="0"/>
              <a:t>	US Digital Service</a:t>
            </a:r>
          </a:p>
        </p:txBody>
      </p:sp>
      <p:sp>
        <p:nvSpPr>
          <p:cNvPr id="32" name="Rectangle 31"/>
          <p:cNvSpPr/>
          <p:nvPr/>
        </p:nvSpPr>
        <p:spPr>
          <a:xfrm>
            <a:off x="1474470" y="1104112"/>
            <a:ext cx="6126480" cy="3300904"/>
          </a:xfrm>
          <a:prstGeom prst="rect">
            <a:avLst/>
          </a:prstGeom>
        </p:spPr>
        <p:txBody>
          <a:bodyPr wrap="square">
            <a:spAutoFit/>
          </a:bodyPr>
          <a:lstStyle/>
          <a:p>
            <a:pPr marL="214308" indent="-214308" algn="just">
              <a:buFont typeface="Arial" panose="020B0604020202020204" pitchFamily="34" charset="0"/>
              <a:buChar char="•"/>
            </a:pPr>
            <a:r>
              <a:rPr lang="en-US" dirty="0">
                <a:solidFill>
                  <a:srgbClr val="413000"/>
                </a:solidFill>
              </a:rPr>
              <a:t>United States Digital Service 18F</a:t>
            </a:r>
          </a:p>
          <a:p>
            <a:r>
              <a:rPr lang="en-US" sz="1350" dirty="0"/>
              <a:t>A GSA Office work with government. </a:t>
            </a:r>
          </a:p>
          <a:p>
            <a:r>
              <a:rPr lang="en-US" sz="1350" b="1" dirty="0"/>
              <a:t>We support your mission</a:t>
            </a:r>
          </a:p>
          <a:p>
            <a:endParaRPr lang="en-US" sz="1350" dirty="0"/>
          </a:p>
          <a:p>
            <a:r>
              <a:rPr lang="en-US" sz="1350" dirty="0"/>
              <a:t>“… Federal, state, and local governments can partner with 18F to deliver projects that fulfill their mission, stay within budget, and use leading technology practices.”</a:t>
            </a:r>
          </a:p>
          <a:p>
            <a:pPr marL="214308" indent="-214308" algn="just">
              <a:buFont typeface="Arial" panose="020B0604020202020204" pitchFamily="34" charset="0"/>
              <a:buChar char="•"/>
            </a:pPr>
            <a:endParaRPr lang="en-US" b="1" dirty="0">
              <a:solidFill>
                <a:srgbClr val="413000"/>
              </a:solidFill>
            </a:endParaRPr>
          </a:p>
          <a:p>
            <a:r>
              <a:rPr lang="en-US" sz="1500" b="1" dirty="0"/>
              <a:t>“What they do:</a:t>
            </a:r>
          </a:p>
          <a:p>
            <a:r>
              <a:rPr lang="en-US" sz="1500" b="1" dirty="0"/>
              <a:t>Modernize software development processes while introducing good agile and human-centered design practices to your agency</a:t>
            </a:r>
          </a:p>
          <a:p>
            <a:r>
              <a:rPr lang="en-US" sz="1500" b="1" dirty="0"/>
              <a:t>Improve public-facing services like websites or applications</a:t>
            </a:r>
          </a:p>
          <a:p>
            <a:r>
              <a:rPr lang="en-US" sz="1500" b="1" dirty="0"/>
              <a:t>Digitize and streamline internal systems to save time and increase accuracy”</a:t>
            </a:r>
          </a:p>
          <a:p>
            <a:pPr marL="214308" indent="-214308" algn="just">
              <a:buFont typeface="Arial" panose="020B0604020202020204" pitchFamily="34" charset="0"/>
              <a:buChar char="•"/>
            </a:pPr>
            <a:endParaRPr lang="en-US" sz="1500" b="1" dirty="0">
              <a:solidFill>
                <a:srgbClr val="413000"/>
              </a:solidFill>
            </a:endParaRPr>
          </a:p>
        </p:txBody>
      </p:sp>
      <p:pic>
        <p:nvPicPr>
          <p:cNvPr id="7" name="Picture 6"/>
          <p:cNvPicPr>
            <a:picLocks noChangeAspect="1"/>
          </p:cNvPicPr>
          <p:nvPr/>
        </p:nvPicPr>
        <p:blipFill>
          <a:blip r:embed="rId3"/>
          <a:stretch>
            <a:fillRect/>
          </a:stretch>
        </p:blipFill>
        <p:spPr>
          <a:xfrm>
            <a:off x="6972300" y="3829050"/>
            <a:ext cx="829613" cy="825104"/>
          </a:xfrm>
          <a:prstGeom prst="rect">
            <a:avLst/>
          </a:prstGeom>
        </p:spPr>
      </p:pic>
    </p:spTree>
    <p:extLst>
      <p:ext uri="{BB962C8B-B14F-4D97-AF65-F5344CB8AC3E}">
        <p14:creationId xmlns:p14="http://schemas.microsoft.com/office/powerpoint/2010/main" val="2090682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p:cNvSpPr txBox="1">
            <a:spLocks/>
          </p:cNvSpPr>
          <p:nvPr/>
        </p:nvSpPr>
        <p:spPr bwMode="auto">
          <a:xfrm>
            <a:off x="1485900" y="228600"/>
            <a:ext cx="6172200" cy="6858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3300" b="1">
                <a:solidFill>
                  <a:srgbClr val="A04D1D"/>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a:lstStyle>
          <a:p>
            <a:r>
              <a:rPr lang="en-US" sz="2475" kern="0" dirty="0"/>
              <a:t>Government Excellence: </a:t>
            </a:r>
            <a:br>
              <a:rPr lang="en-US" sz="2475" kern="0" dirty="0"/>
            </a:br>
            <a:r>
              <a:rPr lang="en-US" sz="2475" kern="0" dirty="0"/>
              <a:t>	US Digital Service</a:t>
            </a:r>
          </a:p>
        </p:txBody>
      </p:sp>
      <p:pic>
        <p:nvPicPr>
          <p:cNvPr id="2" name="Picture 1"/>
          <p:cNvPicPr>
            <a:picLocks noChangeAspect="1"/>
          </p:cNvPicPr>
          <p:nvPr/>
        </p:nvPicPr>
        <p:blipFill>
          <a:blip r:embed="rId3"/>
          <a:stretch>
            <a:fillRect/>
          </a:stretch>
        </p:blipFill>
        <p:spPr>
          <a:xfrm>
            <a:off x="1861063" y="3278216"/>
            <a:ext cx="5660850" cy="1073502"/>
          </a:xfrm>
          <a:prstGeom prst="rect">
            <a:avLst/>
          </a:prstGeom>
        </p:spPr>
      </p:pic>
      <p:sp>
        <p:nvSpPr>
          <p:cNvPr id="3" name="Rectangle 2"/>
          <p:cNvSpPr/>
          <p:nvPr/>
        </p:nvSpPr>
        <p:spPr>
          <a:xfrm>
            <a:off x="1371221" y="1652061"/>
            <a:ext cx="6401557" cy="1361911"/>
          </a:xfrm>
          <a:prstGeom prst="rect">
            <a:avLst/>
          </a:prstGeom>
        </p:spPr>
        <p:txBody>
          <a:bodyPr wrap="square">
            <a:spAutoFit/>
          </a:bodyPr>
          <a:lstStyle/>
          <a:p>
            <a:pPr marL="285750" indent="-285750">
              <a:buFont typeface="Arial" panose="020B0604020202020204" pitchFamily="34" charset="0"/>
              <a:buChar char="•"/>
            </a:pPr>
            <a:r>
              <a:rPr lang="en-US" sz="1350" dirty="0"/>
              <a:t>The </a:t>
            </a:r>
            <a:r>
              <a:rPr lang="en-US" sz="1350" b="1" dirty="0"/>
              <a:t>U.S. federal government spends $3.8 trillion every year</a:t>
            </a:r>
            <a:r>
              <a:rPr lang="en-US" sz="1350" dirty="0"/>
              <a:t>, </a:t>
            </a:r>
            <a:r>
              <a:rPr lang="en-US" sz="1350" dirty="0" smtClean="0"/>
              <a:t>managed by Treasury</a:t>
            </a:r>
            <a:r>
              <a:rPr lang="en-US" sz="1350" dirty="0"/>
              <a:t>. </a:t>
            </a:r>
            <a:endParaRPr lang="en-US" sz="1350" dirty="0" smtClean="0"/>
          </a:p>
          <a:p>
            <a:pPr marL="285750" indent="-285750">
              <a:buFont typeface="Arial" panose="020B0604020202020204" pitchFamily="34" charset="0"/>
              <a:buChar char="•"/>
            </a:pPr>
            <a:r>
              <a:rPr lang="en-US" sz="1350" b="1" dirty="0" smtClean="0"/>
              <a:t>Where does it all go?</a:t>
            </a:r>
            <a:r>
              <a:rPr lang="en-US" sz="1350" dirty="0" smtClean="0"/>
              <a:t> </a:t>
            </a:r>
          </a:p>
          <a:p>
            <a:endParaRPr lang="en-US" sz="1350" dirty="0"/>
          </a:p>
          <a:p>
            <a:pPr marL="282575"/>
            <a:r>
              <a:rPr lang="en-US" sz="1400" dirty="0" smtClean="0"/>
              <a:t>The </a:t>
            </a:r>
            <a:r>
              <a:rPr lang="en-US" sz="1400" dirty="0"/>
              <a:t>Digital Accountability and Transparency Act (</a:t>
            </a:r>
            <a:r>
              <a:rPr lang="en-US" sz="1400" b="1" dirty="0"/>
              <a:t>DATA Act</a:t>
            </a:r>
            <a:r>
              <a:rPr lang="en-US" sz="1400" dirty="0" smtClean="0"/>
              <a:t>) of 2014</a:t>
            </a:r>
            <a:r>
              <a:rPr lang="en-US" sz="1400" dirty="0"/>
              <a:t>, requires that federal agencies adopt a common data standard so that </a:t>
            </a:r>
            <a:r>
              <a:rPr lang="en-US" sz="1400" dirty="0" smtClean="0"/>
              <a:t>we can answer that question…</a:t>
            </a:r>
            <a:endParaRPr lang="en-US" sz="1350" dirty="0"/>
          </a:p>
        </p:txBody>
      </p:sp>
      <p:sp>
        <p:nvSpPr>
          <p:cNvPr id="6" name="Rectangle 5"/>
          <p:cNvSpPr/>
          <p:nvPr/>
        </p:nvSpPr>
        <p:spPr>
          <a:xfrm>
            <a:off x="1349713" y="1667568"/>
            <a:ext cx="6172200" cy="1561966"/>
          </a:xfrm>
          <a:prstGeom prst="rect">
            <a:avLst/>
          </a:prstGeom>
        </p:spPr>
        <p:txBody>
          <a:bodyPr wrap="square">
            <a:spAutoFit/>
          </a:bodyPr>
          <a:lstStyle/>
          <a:p>
            <a:r>
              <a:rPr lang="en-US" sz="1350" b="1" dirty="0" smtClean="0"/>
              <a:t>So 18F: </a:t>
            </a:r>
          </a:p>
          <a:p>
            <a:pPr marL="285750" indent="-285750">
              <a:buFont typeface="Arial" panose="020B0604020202020204" pitchFamily="34" charset="0"/>
              <a:buChar char="•"/>
            </a:pPr>
            <a:r>
              <a:rPr lang="en-US" sz="1350" dirty="0" smtClean="0"/>
              <a:t>Assisted in developing a prototype for the implementation of the DATA Act</a:t>
            </a:r>
          </a:p>
          <a:p>
            <a:pPr marL="285750" indent="-285750">
              <a:buFont typeface="Arial" panose="020B0604020202020204" pitchFamily="34" charset="0"/>
              <a:buChar char="•"/>
            </a:pPr>
            <a:r>
              <a:rPr lang="en-US" sz="1350" dirty="0" smtClean="0"/>
              <a:t>Used an </a:t>
            </a:r>
            <a:r>
              <a:rPr lang="en-US" sz="1350" b="1" dirty="0" smtClean="0"/>
              <a:t>agile approach</a:t>
            </a:r>
            <a:r>
              <a:rPr lang="en-US" sz="1350" dirty="0" smtClean="0"/>
              <a:t>: </a:t>
            </a:r>
            <a:r>
              <a:rPr lang="en-US" sz="1350" b="1" dirty="0" smtClean="0"/>
              <a:t>reducing risk</a:t>
            </a:r>
            <a:r>
              <a:rPr lang="en-US" sz="1350" dirty="0" smtClean="0"/>
              <a:t>, using </a:t>
            </a:r>
            <a:r>
              <a:rPr lang="en-US" sz="1350" b="1" dirty="0" smtClean="0"/>
              <a:t>real data </a:t>
            </a:r>
            <a:r>
              <a:rPr lang="en-US" sz="1350" dirty="0" smtClean="0"/>
              <a:t>for </a:t>
            </a:r>
            <a:r>
              <a:rPr lang="en-US" sz="1350" b="1" dirty="0" smtClean="0"/>
              <a:t>decision making </a:t>
            </a:r>
            <a:r>
              <a:rPr lang="en-US" sz="1350" dirty="0" smtClean="0"/>
              <a:t>and </a:t>
            </a:r>
            <a:r>
              <a:rPr lang="en-US" sz="1350" b="1" dirty="0" smtClean="0"/>
              <a:t>streamline implementation </a:t>
            </a:r>
            <a:r>
              <a:rPr lang="en-US" sz="1350" dirty="0" smtClean="0"/>
              <a:t>of a complex law.</a:t>
            </a:r>
          </a:p>
          <a:p>
            <a:pPr marL="285750" indent="-285750">
              <a:buFont typeface="Arial" panose="020B0604020202020204" pitchFamily="34" charset="0"/>
              <a:buChar char="•"/>
            </a:pPr>
            <a:r>
              <a:rPr lang="en-US" sz="1400" dirty="0" smtClean="0"/>
              <a:t>Provided </a:t>
            </a:r>
            <a:r>
              <a:rPr lang="en-US" sz="1400" b="1" dirty="0" smtClean="0"/>
              <a:t>development </a:t>
            </a:r>
            <a:r>
              <a:rPr lang="en-US" sz="1400" b="1" dirty="0"/>
              <a:t>expertise</a:t>
            </a:r>
            <a:r>
              <a:rPr lang="en-US" sz="1400" dirty="0"/>
              <a:t>, </a:t>
            </a:r>
            <a:r>
              <a:rPr lang="en-US" sz="1400" b="1" dirty="0"/>
              <a:t>procurement strategy</a:t>
            </a:r>
            <a:r>
              <a:rPr lang="en-US" sz="1400" dirty="0"/>
              <a:t>, and </a:t>
            </a:r>
            <a:r>
              <a:rPr lang="en-US" sz="1400" b="1" dirty="0"/>
              <a:t>product </a:t>
            </a:r>
            <a:r>
              <a:rPr lang="en-US" sz="1400" b="1" dirty="0" smtClean="0"/>
              <a:t>management. </a:t>
            </a:r>
            <a:endParaRPr lang="en-US" sz="1400" dirty="0"/>
          </a:p>
          <a:p>
            <a:pPr marL="285750" indent="-285750">
              <a:buFont typeface="Arial" panose="020B0604020202020204" pitchFamily="34" charset="0"/>
              <a:buChar char="•"/>
            </a:pPr>
            <a:endParaRPr lang="en-US" sz="1350" dirty="0"/>
          </a:p>
        </p:txBody>
      </p:sp>
      <p:sp>
        <p:nvSpPr>
          <p:cNvPr id="7" name="Rectangle 6"/>
          <p:cNvSpPr/>
          <p:nvPr/>
        </p:nvSpPr>
        <p:spPr>
          <a:xfrm>
            <a:off x="1485900" y="1652061"/>
            <a:ext cx="6172200" cy="1131079"/>
          </a:xfrm>
          <a:prstGeom prst="rect">
            <a:avLst/>
          </a:prstGeom>
        </p:spPr>
        <p:txBody>
          <a:bodyPr wrap="square">
            <a:spAutoFit/>
          </a:bodyPr>
          <a:lstStyle/>
          <a:p>
            <a:r>
              <a:rPr lang="en-US" sz="1350" b="1" dirty="0" smtClean="0"/>
              <a:t>Results: </a:t>
            </a:r>
          </a:p>
          <a:p>
            <a:pPr marL="285750" indent="-285750">
              <a:buFont typeface="Arial" panose="020B0604020202020204" pitchFamily="34" charset="0"/>
              <a:buChar char="•"/>
            </a:pPr>
            <a:r>
              <a:rPr lang="en-US" sz="1350" dirty="0" smtClean="0"/>
              <a:t>One of </a:t>
            </a:r>
            <a:r>
              <a:rPr lang="en-US" sz="1350" dirty="0"/>
              <a:t>the </a:t>
            </a:r>
            <a:r>
              <a:rPr lang="en-US" sz="1350" b="1" dirty="0" smtClean="0"/>
              <a:t>largest </a:t>
            </a:r>
            <a:r>
              <a:rPr lang="en-US" sz="1350" b="1" dirty="0"/>
              <a:t>government-wide agile projects </a:t>
            </a:r>
            <a:r>
              <a:rPr lang="en-US" sz="1350" dirty="0"/>
              <a:t>ever undertaken</a:t>
            </a:r>
            <a:r>
              <a:rPr lang="en-US" sz="1350" dirty="0" smtClean="0"/>
              <a:t>.</a:t>
            </a:r>
          </a:p>
          <a:p>
            <a:pPr marL="285750" indent="-285750">
              <a:buFont typeface="Arial" panose="020B0604020202020204" pitchFamily="34" charset="0"/>
              <a:buChar char="•"/>
            </a:pPr>
            <a:r>
              <a:rPr lang="en-US" sz="1350" dirty="0" smtClean="0"/>
              <a:t>Made powerful tools to analyze government spending accessible to the public (</a:t>
            </a:r>
            <a:r>
              <a:rPr lang="en-US" sz="1350" u="sng" dirty="0" smtClean="0">
                <a:solidFill>
                  <a:schemeClr val="accent1"/>
                </a:solidFill>
              </a:rPr>
              <a:t>USASpending.gov</a:t>
            </a:r>
            <a:r>
              <a:rPr lang="en-US" sz="1350" dirty="0" smtClean="0"/>
              <a:t>) </a:t>
            </a:r>
          </a:p>
          <a:p>
            <a:pPr marL="285750" indent="-285750">
              <a:buFont typeface="Arial" panose="020B0604020202020204" pitchFamily="34" charset="0"/>
              <a:buChar char="•"/>
            </a:pPr>
            <a:endParaRPr lang="en-US" sz="1350" dirty="0"/>
          </a:p>
        </p:txBody>
      </p:sp>
      <p:sp>
        <p:nvSpPr>
          <p:cNvPr id="4" name="Rectangle 3"/>
          <p:cNvSpPr/>
          <p:nvPr/>
        </p:nvSpPr>
        <p:spPr bwMode="auto">
          <a:xfrm>
            <a:off x="188206" y="996588"/>
            <a:ext cx="8733453" cy="37509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31965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3">
                                            <p:txEl>
                                              <p:pRg st="1" end="1"/>
                                            </p:txEl>
                                          </p:spTgt>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fade">
                                      <p:cBhvr>
                                        <p:cTn id="50" dur="500"/>
                                        <p:tgtEl>
                                          <p:spTgt spid="6">
                                            <p:txEl>
                                              <p:pRg st="0" end="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Effect transition="in" filter="fade">
                                      <p:cBhvr>
                                        <p:cTn id="53" dur="500"/>
                                        <p:tgtEl>
                                          <p:spTgt spid="6">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animEffect transition="in" filter="fade">
                                      <p:cBhvr>
                                        <p:cTn id="58" dur="500"/>
                                        <p:tgtEl>
                                          <p:spTgt spid="6">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Effect transition="in" filter="fade">
                                      <p:cBhvr>
                                        <p:cTn id="63" dur="500"/>
                                        <p:tgtEl>
                                          <p:spTgt spid="6">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6">
                                            <p:txEl>
                                              <p:pRg st="0" end="0"/>
                                            </p:txEl>
                                          </p:spTgt>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6">
                                            <p:txEl>
                                              <p:pRg st="1" end="1"/>
                                            </p:txEl>
                                          </p:spTgt>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6">
                                            <p:txEl>
                                              <p:pRg st="2" end="2"/>
                                            </p:txEl>
                                          </p:spTgt>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6">
                                            <p:txEl>
                                              <p:pRg st="3" end="3"/>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7">
                                            <p:txEl>
                                              <p:pRg st="0" end="0"/>
                                            </p:txEl>
                                          </p:spTgt>
                                        </p:tgtEl>
                                        <p:attrNameLst>
                                          <p:attrName>style.visibility</p:attrName>
                                        </p:attrNameLst>
                                      </p:cBhvr>
                                      <p:to>
                                        <p:strVal val="visible"/>
                                      </p:to>
                                    </p:set>
                                    <p:animEffect transition="in" filter="fade">
                                      <p:cBhvr>
                                        <p:cTn id="78" dur="500"/>
                                        <p:tgtEl>
                                          <p:spTgt spid="7">
                                            <p:txEl>
                                              <p:pRg st="0" end="0"/>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7">
                                            <p:txEl>
                                              <p:pRg st="1" end="1"/>
                                            </p:txEl>
                                          </p:spTgt>
                                        </p:tgtEl>
                                        <p:attrNameLst>
                                          <p:attrName>style.visibility</p:attrName>
                                        </p:attrNameLst>
                                      </p:cBhvr>
                                      <p:to>
                                        <p:strVal val="visible"/>
                                      </p:to>
                                    </p:set>
                                    <p:animEffect transition="in" filter="fade">
                                      <p:cBhvr>
                                        <p:cTn id="81" dur="500"/>
                                        <p:tgtEl>
                                          <p:spTgt spid="7">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7">
                                            <p:txEl>
                                              <p:pRg st="2" end="2"/>
                                            </p:txEl>
                                          </p:spTgt>
                                        </p:tgtEl>
                                        <p:attrNameLst>
                                          <p:attrName>style.visibility</p:attrName>
                                        </p:attrNameLst>
                                      </p:cBhvr>
                                      <p:to>
                                        <p:strVal val="visible"/>
                                      </p:to>
                                    </p:set>
                                    <p:animEffect transition="in" filter="fade">
                                      <p:cBhvr>
                                        <p:cTn id="8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uild="allAtOnce"/>
      <p:bldP spid="6" grpId="0"/>
      <p:bldP spid="6" grpId="1" build="allAtOnce"/>
      <p:bldP spid="7"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Government Excellence: </a:t>
            </a:r>
            <a:br>
              <a:rPr lang="en-US" dirty="0" smtClean="0"/>
            </a:br>
            <a:r>
              <a:rPr lang="en-US" dirty="0"/>
              <a:t>	</a:t>
            </a:r>
            <a:r>
              <a:rPr lang="en-US" dirty="0" smtClean="0"/>
              <a:t>Data Center Optimization</a:t>
            </a:r>
            <a:endParaRPr lang="en-US" dirty="0"/>
          </a:p>
        </p:txBody>
      </p:sp>
      <p:sp>
        <p:nvSpPr>
          <p:cNvPr id="4" name="Rectangle 3"/>
          <p:cNvSpPr/>
          <p:nvPr/>
        </p:nvSpPr>
        <p:spPr>
          <a:xfrm>
            <a:off x="1591202" y="1143024"/>
            <a:ext cx="6126480" cy="1061829"/>
          </a:xfrm>
          <a:prstGeom prst="rect">
            <a:avLst/>
          </a:prstGeom>
        </p:spPr>
        <p:txBody>
          <a:bodyPr wrap="square">
            <a:spAutoFit/>
          </a:bodyPr>
          <a:lstStyle/>
          <a:p>
            <a:pPr marL="214308" indent="-214308" algn="just">
              <a:buFont typeface="Arial" panose="020B0604020202020204" pitchFamily="34" charset="0"/>
              <a:buChar char="•"/>
            </a:pPr>
            <a:r>
              <a:rPr lang="en-US" dirty="0">
                <a:solidFill>
                  <a:srgbClr val="413000"/>
                </a:solidFill>
              </a:rPr>
              <a:t>The </a:t>
            </a:r>
            <a:r>
              <a:rPr lang="en-US" b="1" dirty="0">
                <a:solidFill>
                  <a:srgbClr val="413000"/>
                </a:solidFill>
              </a:rPr>
              <a:t>BIG</a:t>
            </a:r>
            <a:r>
              <a:rPr lang="en-US" dirty="0">
                <a:solidFill>
                  <a:srgbClr val="413000"/>
                </a:solidFill>
              </a:rPr>
              <a:t> ask!</a:t>
            </a:r>
          </a:p>
          <a:p>
            <a:pPr marL="214308" indent="-214308" algn="just">
              <a:buFont typeface="Arial" panose="020B0604020202020204" pitchFamily="34" charset="0"/>
              <a:buChar char="•"/>
            </a:pPr>
            <a:r>
              <a:rPr lang="en-US" sz="1500" dirty="0">
                <a:solidFill>
                  <a:srgbClr val="413000"/>
                </a:solidFill>
              </a:rPr>
              <a:t>OMB (since 2010) via the Data Center Optimization Initiative (DCOI):</a:t>
            </a:r>
          </a:p>
          <a:p>
            <a:pPr marL="557208" lvl="1" indent="-214308" algn="just">
              <a:buFont typeface="Arial" panose="020B0604020202020204" pitchFamily="34" charset="0"/>
              <a:buChar char="•"/>
            </a:pPr>
            <a:r>
              <a:rPr lang="en-US" sz="1500" dirty="0" smtClean="0">
                <a:solidFill>
                  <a:srgbClr val="413000"/>
                </a:solidFill>
              </a:rPr>
              <a:t>Phase 1: Reduce </a:t>
            </a:r>
            <a:r>
              <a:rPr lang="en-US" sz="1500" dirty="0">
                <a:solidFill>
                  <a:srgbClr val="413000"/>
                </a:solidFill>
              </a:rPr>
              <a:t>data center </a:t>
            </a:r>
            <a:r>
              <a:rPr lang="en-US" sz="1500" b="1" dirty="0" smtClean="0">
                <a:solidFill>
                  <a:srgbClr val="413000"/>
                </a:solidFill>
              </a:rPr>
              <a:t>Duplication &amp; Costs</a:t>
            </a:r>
            <a:endParaRPr lang="en-US" sz="1500" b="1" dirty="0">
              <a:solidFill>
                <a:srgbClr val="413000"/>
              </a:solidFill>
            </a:endParaRPr>
          </a:p>
          <a:p>
            <a:pPr marL="557208" lvl="1" indent="-214308" algn="just">
              <a:buFont typeface="Arial" panose="020B0604020202020204" pitchFamily="34" charset="0"/>
              <a:buChar char="•"/>
            </a:pPr>
            <a:r>
              <a:rPr lang="en-US" sz="1500" dirty="0" smtClean="0">
                <a:solidFill>
                  <a:srgbClr val="413000"/>
                </a:solidFill>
              </a:rPr>
              <a:t>Phase 2: </a:t>
            </a:r>
            <a:r>
              <a:rPr lang="en-US" sz="1500" b="1" dirty="0" smtClean="0">
                <a:solidFill>
                  <a:srgbClr val="413000"/>
                </a:solidFill>
              </a:rPr>
              <a:t>Optimization</a:t>
            </a:r>
            <a:r>
              <a:rPr lang="en-US" sz="1500" b="1" dirty="0">
                <a:solidFill>
                  <a:srgbClr val="413000"/>
                </a:solidFill>
              </a:rPr>
              <a:t>.</a:t>
            </a:r>
          </a:p>
        </p:txBody>
      </p:sp>
      <p:sp>
        <p:nvSpPr>
          <p:cNvPr id="6" name="Slide Number Placeholder 5"/>
          <p:cNvSpPr txBox="1">
            <a:spLocks/>
          </p:cNvSpPr>
          <p:nvPr/>
        </p:nvSpPr>
        <p:spPr>
          <a:xfrm>
            <a:off x="7795260" y="5041107"/>
            <a:ext cx="20574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rgbClr val="413000"/>
                </a:solidFill>
              </a:rPr>
              <a:t>5</a:t>
            </a:r>
          </a:p>
        </p:txBody>
      </p:sp>
      <p:pic>
        <p:nvPicPr>
          <p:cNvPr id="2" name="Picture 1"/>
          <p:cNvPicPr>
            <a:picLocks noChangeAspect="1"/>
          </p:cNvPicPr>
          <p:nvPr/>
        </p:nvPicPr>
        <p:blipFill>
          <a:blip r:embed="rId3"/>
          <a:stretch>
            <a:fillRect/>
          </a:stretch>
        </p:blipFill>
        <p:spPr>
          <a:xfrm>
            <a:off x="1246798" y="2625501"/>
            <a:ext cx="631555" cy="524725"/>
          </a:xfrm>
          <a:prstGeom prst="rect">
            <a:avLst/>
          </a:prstGeom>
        </p:spPr>
      </p:pic>
      <p:sp>
        <p:nvSpPr>
          <p:cNvPr id="12" name="Rectangle 11"/>
          <p:cNvSpPr/>
          <p:nvPr/>
        </p:nvSpPr>
        <p:spPr>
          <a:xfrm>
            <a:off x="2819598" y="2678820"/>
            <a:ext cx="1428750" cy="957955"/>
          </a:xfrm>
          <a:prstGeom prst="rect">
            <a:avLst/>
          </a:prstGeom>
        </p:spPr>
        <p:txBody>
          <a:bodyPr wrap="square">
            <a:spAutoFit/>
          </a:bodyPr>
          <a:lstStyle/>
          <a:p>
            <a:r>
              <a:rPr lang="en-US" sz="5625" dirty="0">
                <a:solidFill>
                  <a:schemeClr val="accent1">
                    <a:lumMod val="75000"/>
                  </a:schemeClr>
                </a:solidFill>
                <a:sym typeface="Wingdings" panose="05000000000000000000" pitchFamily="2" charset="2"/>
              </a:rPr>
              <a:t>=</a:t>
            </a:r>
            <a:endParaRPr lang="en-US" sz="5625" dirty="0">
              <a:solidFill>
                <a:schemeClr val="accent1">
                  <a:lumMod val="75000"/>
                </a:schemeClr>
              </a:solidFill>
            </a:endParaRPr>
          </a:p>
        </p:txBody>
      </p:sp>
      <p:pic>
        <p:nvPicPr>
          <p:cNvPr id="13" name="Picture 12"/>
          <p:cNvPicPr>
            <a:picLocks noChangeAspect="1"/>
          </p:cNvPicPr>
          <p:nvPr/>
        </p:nvPicPr>
        <p:blipFill>
          <a:blip r:embed="rId3"/>
          <a:stretch>
            <a:fillRect/>
          </a:stretch>
        </p:blipFill>
        <p:spPr>
          <a:xfrm>
            <a:off x="2038734" y="2621531"/>
            <a:ext cx="631555" cy="524725"/>
          </a:xfrm>
          <a:prstGeom prst="rect">
            <a:avLst/>
          </a:prstGeom>
        </p:spPr>
      </p:pic>
      <p:pic>
        <p:nvPicPr>
          <p:cNvPr id="14" name="Picture 13"/>
          <p:cNvPicPr>
            <a:picLocks noChangeAspect="1"/>
          </p:cNvPicPr>
          <p:nvPr/>
        </p:nvPicPr>
        <p:blipFill>
          <a:blip r:embed="rId3"/>
          <a:stretch>
            <a:fillRect/>
          </a:stretch>
        </p:blipFill>
        <p:spPr>
          <a:xfrm>
            <a:off x="1257868" y="3286963"/>
            <a:ext cx="631555" cy="524725"/>
          </a:xfrm>
          <a:prstGeom prst="rect">
            <a:avLst/>
          </a:prstGeom>
        </p:spPr>
      </p:pic>
      <p:pic>
        <p:nvPicPr>
          <p:cNvPr id="15" name="Picture 14"/>
          <p:cNvPicPr>
            <a:picLocks noChangeAspect="1"/>
          </p:cNvPicPr>
          <p:nvPr/>
        </p:nvPicPr>
        <p:blipFill>
          <a:blip r:embed="rId3"/>
          <a:stretch>
            <a:fillRect/>
          </a:stretch>
        </p:blipFill>
        <p:spPr>
          <a:xfrm>
            <a:off x="2038733" y="3286963"/>
            <a:ext cx="631555" cy="524725"/>
          </a:xfrm>
          <a:prstGeom prst="rect">
            <a:avLst/>
          </a:prstGeom>
        </p:spPr>
      </p:pic>
      <p:sp>
        <p:nvSpPr>
          <p:cNvPr id="16" name="Rectangle 15"/>
          <p:cNvSpPr/>
          <p:nvPr/>
        </p:nvSpPr>
        <p:spPr>
          <a:xfrm flipH="1">
            <a:off x="3277640" y="2428457"/>
            <a:ext cx="467718" cy="1477328"/>
          </a:xfrm>
          <a:prstGeom prst="rect">
            <a:avLst/>
          </a:prstGeom>
        </p:spPr>
        <p:txBody>
          <a:bodyPr wrap="square">
            <a:spAutoFit/>
          </a:bodyPr>
          <a:lstStyle/>
          <a:p>
            <a:r>
              <a:rPr lang="en-US" sz="9000" dirty="0">
                <a:solidFill>
                  <a:srgbClr val="00B050"/>
                </a:solidFill>
                <a:sym typeface="Wingdings" panose="05000000000000000000" pitchFamily="2" charset="2"/>
              </a:rPr>
              <a:t>$</a:t>
            </a:r>
            <a:endParaRPr lang="en-US" sz="9000" dirty="0">
              <a:solidFill>
                <a:srgbClr val="00B050"/>
              </a:solidFill>
            </a:endParaRPr>
          </a:p>
        </p:txBody>
      </p:sp>
      <p:pic>
        <p:nvPicPr>
          <p:cNvPr id="17" name="Picture 16"/>
          <p:cNvPicPr>
            <a:picLocks noChangeAspect="1"/>
          </p:cNvPicPr>
          <p:nvPr/>
        </p:nvPicPr>
        <p:blipFill>
          <a:blip r:embed="rId3"/>
          <a:stretch>
            <a:fillRect/>
          </a:stretch>
        </p:blipFill>
        <p:spPr>
          <a:xfrm>
            <a:off x="5356351" y="2625501"/>
            <a:ext cx="631555" cy="524725"/>
          </a:xfrm>
          <a:prstGeom prst="rect">
            <a:avLst/>
          </a:prstGeom>
        </p:spPr>
      </p:pic>
      <p:sp>
        <p:nvSpPr>
          <p:cNvPr id="18" name="Rectangle 17"/>
          <p:cNvSpPr/>
          <p:nvPr/>
        </p:nvSpPr>
        <p:spPr>
          <a:xfrm>
            <a:off x="6929151" y="2678820"/>
            <a:ext cx="1428750" cy="957955"/>
          </a:xfrm>
          <a:prstGeom prst="rect">
            <a:avLst/>
          </a:prstGeom>
        </p:spPr>
        <p:txBody>
          <a:bodyPr wrap="square">
            <a:spAutoFit/>
          </a:bodyPr>
          <a:lstStyle/>
          <a:p>
            <a:r>
              <a:rPr lang="en-US" sz="5625" dirty="0">
                <a:solidFill>
                  <a:schemeClr val="accent1">
                    <a:lumMod val="75000"/>
                  </a:schemeClr>
                </a:solidFill>
                <a:sym typeface="Wingdings" panose="05000000000000000000" pitchFamily="2" charset="2"/>
              </a:rPr>
              <a:t>=</a:t>
            </a:r>
            <a:endParaRPr lang="en-US" sz="5625" dirty="0">
              <a:solidFill>
                <a:schemeClr val="accent1">
                  <a:lumMod val="75000"/>
                </a:schemeClr>
              </a:solidFill>
            </a:endParaRPr>
          </a:p>
        </p:txBody>
      </p:sp>
      <p:pic>
        <p:nvPicPr>
          <p:cNvPr id="19" name="Picture 18"/>
          <p:cNvPicPr>
            <a:picLocks noChangeAspect="1"/>
          </p:cNvPicPr>
          <p:nvPr/>
        </p:nvPicPr>
        <p:blipFill>
          <a:blip r:embed="rId3"/>
          <a:stretch>
            <a:fillRect/>
          </a:stretch>
        </p:blipFill>
        <p:spPr>
          <a:xfrm>
            <a:off x="6148287" y="2621531"/>
            <a:ext cx="631555" cy="524725"/>
          </a:xfrm>
          <a:prstGeom prst="rect">
            <a:avLst/>
          </a:prstGeom>
        </p:spPr>
      </p:pic>
      <p:pic>
        <p:nvPicPr>
          <p:cNvPr id="20" name="Picture 19"/>
          <p:cNvPicPr>
            <a:picLocks noChangeAspect="1"/>
          </p:cNvPicPr>
          <p:nvPr/>
        </p:nvPicPr>
        <p:blipFill>
          <a:blip r:embed="rId3"/>
          <a:stretch>
            <a:fillRect/>
          </a:stretch>
        </p:blipFill>
        <p:spPr>
          <a:xfrm>
            <a:off x="5367420" y="3286963"/>
            <a:ext cx="631555" cy="524725"/>
          </a:xfrm>
          <a:prstGeom prst="rect">
            <a:avLst/>
          </a:prstGeom>
        </p:spPr>
      </p:pic>
      <p:pic>
        <p:nvPicPr>
          <p:cNvPr id="21" name="Picture 20"/>
          <p:cNvPicPr>
            <a:picLocks noChangeAspect="1"/>
          </p:cNvPicPr>
          <p:nvPr/>
        </p:nvPicPr>
        <p:blipFill>
          <a:blip r:embed="rId3"/>
          <a:stretch>
            <a:fillRect/>
          </a:stretch>
        </p:blipFill>
        <p:spPr>
          <a:xfrm>
            <a:off x="6148286" y="3286963"/>
            <a:ext cx="631555" cy="524725"/>
          </a:xfrm>
          <a:prstGeom prst="rect">
            <a:avLst/>
          </a:prstGeom>
        </p:spPr>
      </p:pic>
      <p:sp>
        <p:nvSpPr>
          <p:cNvPr id="22" name="Rectangle 21"/>
          <p:cNvSpPr/>
          <p:nvPr/>
        </p:nvSpPr>
        <p:spPr>
          <a:xfrm flipH="1">
            <a:off x="7430079" y="2787577"/>
            <a:ext cx="467718" cy="784830"/>
          </a:xfrm>
          <a:prstGeom prst="rect">
            <a:avLst/>
          </a:prstGeom>
        </p:spPr>
        <p:txBody>
          <a:bodyPr wrap="square">
            <a:spAutoFit/>
          </a:bodyPr>
          <a:lstStyle/>
          <a:p>
            <a:r>
              <a:rPr lang="en-US" sz="4500" dirty="0">
                <a:solidFill>
                  <a:srgbClr val="00B050"/>
                </a:solidFill>
                <a:sym typeface="Wingdings" panose="05000000000000000000" pitchFamily="2" charset="2"/>
              </a:rPr>
              <a:t>$</a:t>
            </a:r>
            <a:endParaRPr lang="en-US" sz="4500" dirty="0">
              <a:solidFill>
                <a:srgbClr val="00B050"/>
              </a:solidFill>
            </a:endParaRPr>
          </a:p>
        </p:txBody>
      </p:sp>
      <p:sp>
        <p:nvSpPr>
          <p:cNvPr id="10" name="Rectangle 9"/>
          <p:cNvSpPr/>
          <p:nvPr/>
        </p:nvSpPr>
        <p:spPr>
          <a:xfrm flipH="1">
            <a:off x="6072494" y="2297733"/>
            <a:ext cx="819335" cy="1246495"/>
          </a:xfrm>
          <a:prstGeom prst="rect">
            <a:avLst/>
          </a:prstGeom>
        </p:spPr>
        <p:txBody>
          <a:bodyPr wrap="square">
            <a:spAutoFit/>
          </a:bodyPr>
          <a:lstStyle/>
          <a:p>
            <a:r>
              <a:rPr lang="en-US" sz="7500" dirty="0">
                <a:solidFill>
                  <a:srgbClr val="FF0000"/>
                </a:solidFill>
                <a:sym typeface="Wingdings" panose="05000000000000000000" pitchFamily="2" charset="2"/>
              </a:rPr>
              <a:t></a:t>
            </a:r>
            <a:endParaRPr lang="en-US" sz="7500" dirty="0"/>
          </a:p>
        </p:txBody>
      </p:sp>
      <p:sp>
        <p:nvSpPr>
          <p:cNvPr id="23" name="Rectangle 22"/>
          <p:cNvSpPr/>
          <p:nvPr/>
        </p:nvSpPr>
        <p:spPr>
          <a:xfrm flipH="1">
            <a:off x="6054139" y="3012716"/>
            <a:ext cx="819335" cy="1246495"/>
          </a:xfrm>
          <a:prstGeom prst="rect">
            <a:avLst/>
          </a:prstGeom>
        </p:spPr>
        <p:txBody>
          <a:bodyPr wrap="square">
            <a:spAutoFit/>
          </a:bodyPr>
          <a:lstStyle/>
          <a:p>
            <a:r>
              <a:rPr lang="en-US" sz="7500" dirty="0">
                <a:solidFill>
                  <a:srgbClr val="FF0000"/>
                </a:solidFill>
                <a:sym typeface="Wingdings" panose="05000000000000000000" pitchFamily="2" charset="2"/>
              </a:rPr>
              <a:t></a:t>
            </a:r>
            <a:endParaRPr lang="en-US" sz="7500" dirty="0"/>
          </a:p>
        </p:txBody>
      </p:sp>
      <p:sp>
        <p:nvSpPr>
          <p:cNvPr id="24" name="Rectangle 23"/>
          <p:cNvSpPr/>
          <p:nvPr/>
        </p:nvSpPr>
        <p:spPr>
          <a:xfrm flipH="1">
            <a:off x="5253160" y="2983533"/>
            <a:ext cx="819335" cy="1246495"/>
          </a:xfrm>
          <a:prstGeom prst="rect">
            <a:avLst/>
          </a:prstGeom>
        </p:spPr>
        <p:txBody>
          <a:bodyPr wrap="square">
            <a:spAutoFit/>
          </a:bodyPr>
          <a:lstStyle/>
          <a:p>
            <a:r>
              <a:rPr lang="en-US" sz="7500" dirty="0">
                <a:solidFill>
                  <a:srgbClr val="FF0000"/>
                </a:solidFill>
                <a:sym typeface="Wingdings" panose="05000000000000000000" pitchFamily="2" charset="2"/>
              </a:rPr>
              <a:t></a:t>
            </a:r>
            <a:endParaRPr lang="en-US" sz="7500" dirty="0"/>
          </a:p>
        </p:txBody>
      </p:sp>
      <p:sp>
        <p:nvSpPr>
          <p:cNvPr id="5" name="Rectangle 4"/>
          <p:cNvSpPr/>
          <p:nvPr/>
        </p:nvSpPr>
        <p:spPr>
          <a:xfrm>
            <a:off x="1673410" y="4046161"/>
            <a:ext cx="5830020" cy="461665"/>
          </a:xfrm>
          <a:prstGeom prst="rect">
            <a:avLst/>
          </a:prstGeom>
        </p:spPr>
        <p:txBody>
          <a:bodyPr wrap="square">
            <a:spAutoFit/>
          </a:bodyPr>
          <a:lstStyle/>
          <a:p>
            <a:pPr algn="ctr"/>
            <a:r>
              <a:rPr lang="en-US" dirty="0"/>
              <a:t>OMB’s current DCOI – Target savings goal: </a:t>
            </a:r>
            <a:r>
              <a:rPr lang="en-US" sz="2400" dirty="0" smtClean="0">
                <a:solidFill>
                  <a:srgbClr val="00B050"/>
                </a:solidFill>
              </a:rPr>
              <a:t>$</a:t>
            </a:r>
            <a:r>
              <a:rPr lang="en-US" sz="2400" dirty="0">
                <a:solidFill>
                  <a:srgbClr val="00B050"/>
                </a:solidFill>
              </a:rPr>
              <a:t>2.7 </a:t>
            </a:r>
            <a:r>
              <a:rPr lang="en-US" sz="2400" dirty="0" smtClean="0">
                <a:solidFill>
                  <a:srgbClr val="00B050"/>
                </a:solidFill>
              </a:rPr>
              <a:t>billion</a:t>
            </a:r>
            <a:r>
              <a:rPr lang="en-US" dirty="0" smtClean="0"/>
              <a:t> </a:t>
            </a:r>
            <a:endParaRPr lang="en-US" dirty="0"/>
          </a:p>
        </p:txBody>
      </p:sp>
      <p:sp>
        <p:nvSpPr>
          <p:cNvPr id="7" name="Striped Right Arrow 6"/>
          <p:cNvSpPr/>
          <p:nvPr/>
        </p:nvSpPr>
        <p:spPr bwMode="auto">
          <a:xfrm>
            <a:off x="4284655" y="3067126"/>
            <a:ext cx="661481" cy="303430"/>
          </a:xfrm>
          <a:prstGeom prst="stripedRightArrow">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30" name="Rectangle 29"/>
          <p:cNvSpPr/>
          <p:nvPr/>
        </p:nvSpPr>
        <p:spPr bwMode="auto">
          <a:xfrm>
            <a:off x="93310" y="1226713"/>
            <a:ext cx="8733453" cy="346344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384042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0" end="0"/>
                                            </p:txEl>
                                          </p:spTgt>
                                        </p:tgtEl>
                                        <p:attrNameLst>
                                          <p:attrName>style.visibility</p:attrName>
                                        </p:attrNameLst>
                                      </p:cBhvr>
                                      <p:to>
                                        <p:strVal val="visible"/>
                                      </p:to>
                                    </p:set>
                                    <p:anim calcmode="lin" valueType="num">
                                      <p:cBhvr additive="base">
                                        <p:cTn id="5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 calcmode="lin" valueType="num">
                                      <p:cBhvr additive="base">
                                        <p:cTn id="6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
                                            <p:txEl>
                                              <p:pRg st="2" end="2"/>
                                            </p:txEl>
                                          </p:spTgt>
                                        </p:tgtEl>
                                        <p:attrNameLst>
                                          <p:attrName>style.visibility</p:attrName>
                                        </p:attrNameLst>
                                      </p:cBhvr>
                                      <p:to>
                                        <p:strVal val="visible"/>
                                      </p:to>
                                    </p:set>
                                    <p:anim calcmode="lin" valueType="num">
                                      <p:cBhvr additive="base">
                                        <p:cTn id="6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4">
                                            <p:txEl>
                                              <p:pRg st="3" end="3"/>
                                            </p:txEl>
                                          </p:spTgt>
                                        </p:tgtEl>
                                        <p:attrNameLst>
                                          <p:attrName>style.visibility</p:attrName>
                                        </p:attrNameLst>
                                      </p:cBhvr>
                                      <p:to>
                                        <p:strVal val="visible"/>
                                      </p:to>
                                    </p:set>
                                    <p:anim calcmode="lin" valueType="num">
                                      <p:cBhvr additive="base">
                                        <p:cTn id="7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1000"/>
                                        <p:tgtEl>
                                          <p:spTgt spid="2"/>
                                        </p:tgtEl>
                                      </p:cBhvr>
                                    </p:animEffect>
                                    <p:anim calcmode="lin" valueType="num">
                                      <p:cBhvr>
                                        <p:cTn id="82" dur="1000" fill="hold"/>
                                        <p:tgtEl>
                                          <p:spTgt spid="2"/>
                                        </p:tgtEl>
                                        <p:attrNameLst>
                                          <p:attrName>ppt_x</p:attrName>
                                        </p:attrNameLst>
                                      </p:cBhvr>
                                      <p:tavLst>
                                        <p:tav tm="0">
                                          <p:val>
                                            <p:strVal val="#ppt_x"/>
                                          </p:val>
                                        </p:tav>
                                        <p:tav tm="100000">
                                          <p:val>
                                            <p:strVal val="#ppt_x"/>
                                          </p:val>
                                        </p:tav>
                                      </p:tavLst>
                                    </p:anim>
                                    <p:anim calcmode="lin" valueType="num">
                                      <p:cBhvr>
                                        <p:cTn id="83" dur="1000" fill="hold"/>
                                        <p:tgtEl>
                                          <p:spTgt spid="2"/>
                                        </p:tgtEl>
                                        <p:attrNameLst>
                                          <p:attrName>ppt_y</p:attrName>
                                        </p:attrNameLst>
                                      </p:cBhvr>
                                      <p:tavLst>
                                        <p:tav tm="0">
                                          <p:val>
                                            <p:strVal val="#ppt_y+.1"/>
                                          </p:val>
                                        </p:tav>
                                        <p:tav tm="100000">
                                          <p:val>
                                            <p:strVal val="#ppt_y"/>
                                          </p:val>
                                        </p:tav>
                                      </p:tavLst>
                                    </p:anim>
                                  </p:childTnLst>
                                </p:cTn>
                              </p:par>
                              <p:par>
                                <p:cTn id="84" presetID="42" presetClass="entr" presetSubtype="0" fill="hold" grpId="1"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1000" fill="hold"/>
                                        <p:tgtEl>
                                          <p:spTgt spid="12"/>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1000"/>
                                        <p:tgtEl>
                                          <p:spTgt spid="14"/>
                                        </p:tgtEl>
                                      </p:cBhvr>
                                    </p:animEffect>
                                    <p:anim calcmode="lin" valueType="num">
                                      <p:cBhvr>
                                        <p:cTn id="97" dur="1000" fill="hold"/>
                                        <p:tgtEl>
                                          <p:spTgt spid="14"/>
                                        </p:tgtEl>
                                        <p:attrNameLst>
                                          <p:attrName>ppt_x</p:attrName>
                                        </p:attrNameLst>
                                      </p:cBhvr>
                                      <p:tavLst>
                                        <p:tav tm="0">
                                          <p:val>
                                            <p:strVal val="#ppt_x"/>
                                          </p:val>
                                        </p:tav>
                                        <p:tav tm="100000">
                                          <p:val>
                                            <p:strVal val="#ppt_x"/>
                                          </p:val>
                                        </p:tav>
                                      </p:tavLst>
                                    </p:anim>
                                    <p:anim calcmode="lin" valueType="num">
                                      <p:cBhvr>
                                        <p:cTn id="98" dur="1000" fill="hold"/>
                                        <p:tgtEl>
                                          <p:spTgt spid="14"/>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1000"/>
                                        <p:tgtEl>
                                          <p:spTgt spid="15"/>
                                        </p:tgtEl>
                                      </p:cBhvr>
                                    </p:animEffect>
                                    <p:anim calcmode="lin" valueType="num">
                                      <p:cBhvr>
                                        <p:cTn id="102" dur="1000" fill="hold"/>
                                        <p:tgtEl>
                                          <p:spTgt spid="15"/>
                                        </p:tgtEl>
                                        <p:attrNameLst>
                                          <p:attrName>ppt_x</p:attrName>
                                        </p:attrNameLst>
                                      </p:cBhvr>
                                      <p:tavLst>
                                        <p:tav tm="0">
                                          <p:val>
                                            <p:strVal val="#ppt_x"/>
                                          </p:val>
                                        </p:tav>
                                        <p:tav tm="100000">
                                          <p:val>
                                            <p:strVal val="#ppt_x"/>
                                          </p:val>
                                        </p:tav>
                                      </p:tavLst>
                                    </p:anim>
                                    <p:anim calcmode="lin" valueType="num">
                                      <p:cBhvr>
                                        <p:cTn id="103" dur="1000" fill="hold"/>
                                        <p:tgtEl>
                                          <p:spTgt spid="15"/>
                                        </p:tgtEl>
                                        <p:attrNameLst>
                                          <p:attrName>ppt_y</p:attrName>
                                        </p:attrNameLst>
                                      </p:cBhvr>
                                      <p:tavLst>
                                        <p:tav tm="0">
                                          <p:val>
                                            <p:strVal val="#ppt_y+.1"/>
                                          </p:val>
                                        </p:tav>
                                        <p:tav tm="100000">
                                          <p:val>
                                            <p:strVal val="#ppt_y"/>
                                          </p:val>
                                        </p:tav>
                                      </p:tavLst>
                                    </p:anim>
                                  </p:childTnLst>
                                </p:cTn>
                              </p:par>
                              <p:par>
                                <p:cTn id="104" presetID="42" presetClass="entr" presetSubtype="0" fill="hold" grpId="1" nodeType="with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1000"/>
                                        <p:tgtEl>
                                          <p:spTgt spid="16"/>
                                        </p:tgtEl>
                                      </p:cBhvr>
                                    </p:animEffect>
                                    <p:anim calcmode="lin" valueType="num">
                                      <p:cBhvr>
                                        <p:cTn id="107" dur="1000" fill="hold"/>
                                        <p:tgtEl>
                                          <p:spTgt spid="16"/>
                                        </p:tgtEl>
                                        <p:attrNameLst>
                                          <p:attrName>ppt_x</p:attrName>
                                        </p:attrNameLst>
                                      </p:cBhvr>
                                      <p:tavLst>
                                        <p:tav tm="0">
                                          <p:val>
                                            <p:strVal val="#ppt_x"/>
                                          </p:val>
                                        </p:tav>
                                        <p:tav tm="100000">
                                          <p:val>
                                            <p:strVal val="#ppt_x"/>
                                          </p:val>
                                        </p:tav>
                                      </p:tavLst>
                                    </p:anim>
                                    <p:anim calcmode="lin" valueType="num">
                                      <p:cBhvr>
                                        <p:cTn id="108" dur="1000" fill="hold"/>
                                        <p:tgtEl>
                                          <p:spTgt spid="16"/>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fade">
                                      <p:cBhvr>
                                        <p:cTn id="111" dur="1000"/>
                                        <p:tgtEl>
                                          <p:spTgt spid="7"/>
                                        </p:tgtEl>
                                      </p:cBhvr>
                                    </p:animEffect>
                                    <p:anim calcmode="lin" valueType="num">
                                      <p:cBhvr>
                                        <p:cTn id="112" dur="1000" fill="hold"/>
                                        <p:tgtEl>
                                          <p:spTgt spid="7"/>
                                        </p:tgtEl>
                                        <p:attrNameLst>
                                          <p:attrName>ppt_x</p:attrName>
                                        </p:attrNameLst>
                                      </p:cBhvr>
                                      <p:tavLst>
                                        <p:tav tm="0">
                                          <p:val>
                                            <p:strVal val="#ppt_x"/>
                                          </p:val>
                                        </p:tav>
                                        <p:tav tm="100000">
                                          <p:val>
                                            <p:strVal val="#ppt_x"/>
                                          </p:val>
                                        </p:tav>
                                      </p:tavLst>
                                    </p:anim>
                                    <p:anim calcmode="lin" valueType="num">
                                      <p:cBhvr>
                                        <p:cTn id="113" dur="1000" fill="hold"/>
                                        <p:tgtEl>
                                          <p:spTgt spid="7"/>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fade">
                                      <p:cBhvr>
                                        <p:cTn id="116" dur="1000"/>
                                        <p:tgtEl>
                                          <p:spTgt spid="17"/>
                                        </p:tgtEl>
                                      </p:cBhvr>
                                    </p:animEffect>
                                    <p:anim calcmode="lin" valueType="num">
                                      <p:cBhvr>
                                        <p:cTn id="117" dur="1000" fill="hold"/>
                                        <p:tgtEl>
                                          <p:spTgt spid="17"/>
                                        </p:tgtEl>
                                        <p:attrNameLst>
                                          <p:attrName>ppt_x</p:attrName>
                                        </p:attrNameLst>
                                      </p:cBhvr>
                                      <p:tavLst>
                                        <p:tav tm="0">
                                          <p:val>
                                            <p:strVal val="#ppt_x"/>
                                          </p:val>
                                        </p:tav>
                                        <p:tav tm="100000">
                                          <p:val>
                                            <p:strVal val="#ppt_x"/>
                                          </p:val>
                                        </p:tav>
                                      </p:tavLst>
                                    </p:anim>
                                    <p:anim calcmode="lin" valueType="num">
                                      <p:cBhvr>
                                        <p:cTn id="118" dur="1000" fill="hold"/>
                                        <p:tgtEl>
                                          <p:spTgt spid="17"/>
                                        </p:tgtEl>
                                        <p:attrNameLst>
                                          <p:attrName>ppt_y</p:attrName>
                                        </p:attrNameLst>
                                      </p:cBhvr>
                                      <p:tavLst>
                                        <p:tav tm="0">
                                          <p:val>
                                            <p:strVal val="#ppt_y+.1"/>
                                          </p:val>
                                        </p:tav>
                                        <p:tav tm="100000">
                                          <p:val>
                                            <p:strVal val="#ppt_y"/>
                                          </p:val>
                                        </p:tav>
                                      </p:tavLst>
                                    </p:anim>
                                  </p:childTnLst>
                                </p:cTn>
                              </p:par>
                              <p:par>
                                <p:cTn id="119" presetID="42" presetClass="entr" presetSubtype="0" fill="hold" grpId="1" nodeType="withEffect">
                                  <p:stCondLst>
                                    <p:cond delay="0"/>
                                  </p:stCondLst>
                                  <p:childTnLst>
                                    <p:set>
                                      <p:cBhvr>
                                        <p:cTn id="120" dur="1" fill="hold">
                                          <p:stCondLst>
                                            <p:cond delay="0"/>
                                          </p:stCondLst>
                                        </p:cTn>
                                        <p:tgtEl>
                                          <p:spTgt spid="18"/>
                                        </p:tgtEl>
                                        <p:attrNameLst>
                                          <p:attrName>style.visibility</p:attrName>
                                        </p:attrNameLst>
                                      </p:cBhvr>
                                      <p:to>
                                        <p:strVal val="visible"/>
                                      </p:to>
                                    </p:set>
                                    <p:animEffect transition="in" filter="fade">
                                      <p:cBhvr>
                                        <p:cTn id="121" dur="1000"/>
                                        <p:tgtEl>
                                          <p:spTgt spid="18"/>
                                        </p:tgtEl>
                                      </p:cBhvr>
                                    </p:animEffect>
                                    <p:anim calcmode="lin" valueType="num">
                                      <p:cBhvr>
                                        <p:cTn id="122" dur="1000" fill="hold"/>
                                        <p:tgtEl>
                                          <p:spTgt spid="18"/>
                                        </p:tgtEl>
                                        <p:attrNameLst>
                                          <p:attrName>ppt_x</p:attrName>
                                        </p:attrNameLst>
                                      </p:cBhvr>
                                      <p:tavLst>
                                        <p:tav tm="0">
                                          <p:val>
                                            <p:strVal val="#ppt_x"/>
                                          </p:val>
                                        </p:tav>
                                        <p:tav tm="100000">
                                          <p:val>
                                            <p:strVal val="#ppt_x"/>
                                          </p:val>
                                        </p:tav>
                                      </p:tavLst>
                                    </p:anim>
                                    <p:anim calcmode="lin" valueType="num">
                                      <p:cBhvr>
                                        <p:cTn id="123" dur="1000" fill="hold"/>
                                        <p:tgtEl>
                                          <p:spTgt spid="18"/>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fade">
                                      <p:cBhvr>
                                        <p:cTn id="126" dur="1000"/>
                                        <p:tgtEl>
                                          <p:spTgt spid="19"/>
                                        </p:tgtEl>
                                      </p:cBhvr>
                                    </p:animEffect>
                                    <p:anim calcmode="lin" valueType="num">
                                      <p:cBhvr>
                                        <p:cTn id="127" dur="1000" fill="hold"/>
                                        <p:tgtEl>
                                          <p:spTgt spid="19"/>
                                        </p:tgtEl>
                                        <p:attrNameLst>
                                          <p:attrName>ppt_x</p:attrName>
                                        </p:attrNameLst>
                                      </p:cBhvr>
                                      <p:tavLst>
                                        <p:tav tm="0">
                                          <p:val>
                                            <p:strVal val="#ppt_x"/>
                                          </p:val>
                                        </p:tav>
                                        <p:tav tm="100000">
                                          <p:val>
                                            <p:strVal val="#ppt_x"/>
                                          </p:val>
                                        </p:tav>
                                      </p:tavLst>
                                    </p:anim>
                                    <p:anim calcmode="lin" valueType="num">
                                      <p:cBhvr>
                                        <p:cTn id="128" dur="1000" fill="hold"/>
                                        <p:tgtEl>
                                          <p:spTgt spid="19"/>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20"/>
                                        </p:tgtEl>
                                        <p:attrNameLst>
                                          <p:attrName>style.visibility</p:attrName>
                                        </p:attrNameLst>
                                      </p:cBhvr>
                                      <p:to>
                                        <p:strVal val="visible"/>
                                      </p:to>
                                    </p:set>
                                    <p:animEffect transition="in" filter="fade">
                                      <p:cBhvr>
                                        <p:cTn id="131" dur="1000"/>
                                        <p:tgtEl>
                                          <p:spTgt spid="20"/>
                                        </p:tgtEl>
                                      </p:cBhvr>
                                    </p:animEffect>
                                    <p:anim calcmode="lin" valueType="num">
                                      <p:cBhvr>
                                        <p:cTn id="132" dur="1000" fill="hold"/>
                                        <p:tgtEl>
                                          <p:spTgt spid="20"/>
                                        </p:tgtEl>
                                        <p:attrNameLst>
                                          <p:attrName>ppt_x</p:attrName>
                                        </p:attrNameLst>
                                      </p:cBhvr>
                                      <p:tavLst>
                                        <p:tav tm="0">
                                          <p:val>
                                            <p:strVal val="#ppt_x"/>
                                          </p:val>
                                        </p:tav>
                                        <p:tav tm="100000">
                                          <p:val>
                                            <p:strVal val="#ppt_x"/>
                                          </p:val>
                                        </p:tav>
                                      </p:tavLst>
                                    </p:anim>
                                    <p:anim calcmode="lin" valueType="num">
                                      <p:cBhvr>
                                        <p:cTn id="133" dur="1000" fill="hold"/>
                                        <p:tgtEl>
                                          <p:spTgt spid="20"/>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fade">
                                      <p:cBhvr>
                                        <p:cTn id="136" dur="1000"/>
                                        <p:tgtEl>
                                          <p:spTgt spid="21"/>
                                        </p:tgtEl>
                                      </p:cBhvr>
                                    </p:animEffect>
                                    <p:anim calcmode="lin" valueType="num">
                                      <p:cBhvr>
                                        <p:cTn id="137" dur="1000" fill="hold"/>
                                        <p:tgtEl>
                                          <p:spTgt spid="21"/>
                                        </p:tgtEl>
                                        <p:attrNameLst>
                                          <p:attrName>ppt_x</p:attrName>
                                        </p:attrNameLst>
                                      </p:cBhvr>
                                      <p:tavLst>
                                        <p:tav tm="0">
                                          <p:val>
                                            <p:strVal val="#ppt_x"/>
                                          </p:val>
                                        </p:tav>
                                        <p:tav tm="100000">
                                          <p:val>
                                            <p:strVal val="#ppt_x"/>
                                          </p:val>
                                        </p:tav>
                                      </p:tavLst>
                                    </p:anim>
                                    <p:anim calcmode="lin" valueType="num">
                                      <p:cBhvr>
                                        <p:cTn id="138" dur="1000" fill="hold"/>
                                        <p:tgtEl>
                                          <p:spTgt spid="21"/>
                                        </p:tgtEl>
                                        <p:attrNameLst>
                                          <p:attrName>ppt_y</p:attrName>
                                        </p:attrNameLst>
                                      </p:cBhvr>
                                      <p:tavLst>
                                        <p:tav tm="0">
                                          <p:val>
                                            <p:strVal val="#ppt_y+.1"/>
                                          </p:val>
                                        </p:tav>
                                        <p:tav tm="100000">
                                          <p:val>
                                            <p:strVal val="#ppt_y"/>
                                          </p:val>
                                        </p:tav>
                                      </p:tavLst>
                                    </p:anim>
                                  </p:childTnLst>
                                </p:cTn>
                              </p:par>
                              <p:par>
                                <p:cTn id="139" presetID="42" presetClass="entr" presetSubtype="0" fill="hold" grpId="1" nodeType="withEffect">
                                  <p:stCondLst>
                                    <p:cond delay="0"/>
                                  </p:stCondLst>
                                  <p:childTnLst>
                                    <p:set>
                                      <p:cBhvr>
                                        <p:cTn id="140" dur="1" fill="hold">
                                          <p:stCondLst>
                                            <p:cond delay="0"/>
                                          </p:stCondLst>
                                        </p:cTn>
                                        <p:tgtEl>
                                          <p:spTgt spid="22"/>
                                        </p:tgtEl>
                                        <p:attrNameLst>
                                          <p:attrName>style.visibility</p:attrName>
                                        </p:attrNameLst>
                                      </p:cBhvr>
                                      <p:to>
                                        <p:strVal val="visible"/>
                                      </p:to>
                                    </p:set>
                                    <p:animEffect transition="in" filter="fade">
                                      <p:cBhvr>
                                        <p:cTn id="141" dur="1000"/>
                                        <p:tgtEl>
                                          <p:spTgt spid="22"/>
                                        </p:tgtEl>
                                      </p:cBhvr>
                                    </p:animEffect>
                                    <p:anim calcmode="lin" valueType="num">
                                      <p:cBhvr>
                                        <p:cTn id="142" dur="1000" fill="hold"/>
                                        <p:tgtEl>
                                          <p:spTgt spid="22"/>
                                        </p:tgtEl>
                                        <p:attrNameLst>
                                          <p:attrName>ppt_x</p:attrName>
                                        </p:attrNameLst>
                                      </p:cBhvr>
                                      <p:tavLst>
                                        <p:tav tm="0">
                                          <p:val>
                                            <p:strVal val="#ppt_x"/>
                                          </p:val>
                                        </p:tav>
                                        <p:tav tm="100000">
                                          <p:val>
                                            <p:strVal val="#ppt_x"/>
                                          </p:val>
                                        </p:tav>
                                      </p:tavLst>
                                    </p:anim>
                                    <p:anim calcmode="lin" valueType="num">
                                      <p:cBhvr>
                                        <p:cTn id="143" dur="1000" fill="hold"/>
                                        <p:tgtEl>
                                          <p:spTgt spid="22"/>
                                        </p:tgtEl>
                                        <p:attrNameLst>
                                          <p:attrName>ppt_y</p:attrName>
                                        </p:attrNameLst>
                                      </p:cBhvr>
                                      <p:tavLst>
                                        <p:tav tm="0">
                                          <p:val>
                                            <p:strVal val="#ppt_y+.1"/>
                                          </p:val>
                                        </p:tav>
                                        <p:tav tm="100000">
                                          <p:val>
                                            <p:strVal val="#ppt_y"/>
                                          </p:val>
                                        </p:tav>
                                      </p:tavLst>
                                    </p:anim>
                                  </p:childTnLst>
                                </p:cTn>
                              </p:par>
                              <p:par>
                                <p:cTn id="144" presetID="42" presetClass="entr" presetSubtype="0" fill="hold" grpId="1" nodeType="withEffect">
                                  <p:stCondLst>
                                    <p:cond delay="0"/>
                                  </p:stCondLst>
                                  <p:childTnLst>
                                    <p:set>
                                      <p:cBhvr>
                                        <p:cTn id="145" dur="1" fill="hold">
                                          <p:stCondLst>
                                            <p:cond delay="0"/>
                                          </p:stCondLst>
                                        </p:cTn>
                                        <p:tgtEl>
                                          <p:spTgt spid="10"/>
                                        </p:tgtEl>
                                        <p:attrNameLst>
                                          <p:attrName>style.visibility</p:attrName>
                                        </p:attrNameLst>
                                      </p:cBhvr>
                                      <p:to>
                                        <p:strVal val="visible"/>
                                      </p:to>
                                    </p:set>
                                    <p:animEffect transition="in" filter="fade">
                                      <p:cBhvr>
                                        <p:cTn id="146" dur="1000"/>
                                        <p:tgtEl>
                                          <p:spTgt spid="10"/>
                                        </p:tgtEl>
                                      </p:cBhvr>
                                    </p:animEffect>
                                    <p:anim calcmode="lin" valueType="num">
                                      <p:cBhvr>
                                        <p:cTn id="147" dur="1000" fill="hold"/>
                                        <p:tgtEl>
                                          <p:spTgt spid="10"/>
                                        </p:tgtEl>
                                        <p:attrNameLst>
                                          <p:attrName>ppt_x</p:attrName>
                                        </p:attrNameLst>
                                      </p:cBhvr>
                                      <p:tavLst>
                                        <p:tav tm="0">
                                          <p:val>
                                            <p:strVal val="#ppt_x"/>
                                          </p:val>
                                        </p:tav>
                                        <p:tav tm="100000">
                                          <p:val>
                                            <p:strVal val="#ppt_x"/>
                                          </p:val>
                                        </p:tav>
                                      </p:tavLst>
                                    </p:anim>
                                    <p:anim calcmode="lin" valueType="num">
                                      <p:cBhvr>
                                        <p:cTn id="148" dur="1000" fill="hold"/>
                                        <p:tgtEl>
                                          <p:spTgt spid="10"/>
                                        </p:tgtEl>
                                        <p:attrNameLst>
                                          <p:attrName>ppt_y</p:attrName>
                                        </p:attrNameLst>
                                      </p:cBhvr>
                                      <p:tavLst>
                                        <p:tav tm="0">
                                          <p:val>
                                            <p:strVal val="#ppt_y+.1"/>
                                          </p:val>
                                        </p:tav>
                                        <p:tav tm="100000">
                                          <p:val>
                                            <p:strVal val="#ppt_y"/>
                                          </p:val>
                                        </p:tav>
                                      </p:tavLst>
                                    </p:anim>
                                  </p:childTnLst>
                                </p:cTn>
                              </p:par>
                              <p:par>
                                <p:cTn id="149" presetID="42" presetClass="entr" presetSubtype="0" fill="hold" grpId="1" nodeType="withEffect">
                                  <p:stCondLst>
                                    <p:cond delay="0"/>
                                  </p:stCondLst>
                                  <p:childTnLst>
                                    <p:set>
                                      <p:cBhvr>
                                        <p:cTn id="150" dur="1" fill="hold">
                                          <p:stCondLst>
                                            <p:cond delay="0"/>
                                          </p:stCondLst>
                                        </p:cTn>
                                        <p:tgtEl>
                                          <p:spTgt spid="24"/>
                                        </p:tgtEl>
                                        <p:attrNameLst>
                                          <p:attrName>style.visibility</p:attrName>
                                        </p:attrNameLst>
                                      </p:cBhvr>
                                      <p:to>
                                        <p:strVal val="visible"/>
                                      </p:to>
                                    </p:set>
                                    <p:animEffect transition="in" filter="fade">
                                      <p:cBhvr>
                                        <p:cTn id="151" dur="1000"/>
                                        <p:tgtEl>
                                          <p:spTgt spid="24"/>
                                        </p:tgtEl>
                                      </p:cBhvr>
                                    </p:animEffect>
                                    <p:anim calcmode="lin" valueType="num">
                                      <p:cBhvr>
                                        <p:cTn id="152" dur="1000" fill="hold"/>
                                        <p:tgtEl>
                                          <p:spTgt spid="24"/>
                                        </p:tgtEl>
                                        <p:attrNameLst>
                                          <p:attrName>ppt_x</p:attrName>
                                        </p:attrNameLst>
                                      </p:cBhvr>
                                      <p:tavLst>
                                        <p:tav tm="0">
                                          <p:val>
                                            <p:strVal val="#ppt_x"/>
                                          </p:val>
                                        </p:tav>
                                        <p:tav tm="100000">
                                          <p:val>
                                            <p:strVal val="#ppt_x"/>
                                          </p:val>
                                        </p:tav>
                                      </p:tavLst>
                                    </p:anim>
                                    <p:anim calcmode="lin" valueType="num">
                                      <p:cBhvr>
                                        <p:cTn id="153" dur="1000" fill="hold"/>
                                        <p:tgtEl>
                                          <p:spTgt spid="24"/>
                                        </p:tgtEl>
                                        <p:attrNameLst>
                                          <p:attrName>ppt_y</p:attrName>
                                        </p:attrNameLst>
                                      </p:cBhvr>
                                      <p:tavLst>
                                        <p:tav tm="0">
                                          <p:val>
                                            <p:strVal val="#ppt_y+.1"/>
                                          </p:val>
                                        </p:tav>
                                        <p:tav tm="100000">
                                          <p:val>
                                            <p:strVal val="#ppt_y"/>
                                          </p:val>
                                        </p:tav>
                                      </p:tavLst>
                                    </p:anim>
                                  </p:childTnLst>
                                </p:cTn>
                              </p:par>
                              <p:par>
                                <p:cTn id="154" presetID="42" presetClass="entr" presetSubtype="0" fill="hold" grpId="1" nodeType="withEffect">
                                  <p:stCondLst>
                                    <p:cond delay="0"/>
                                  </p:stCondLst>
                                  <p:childTnLst>
                                    <p:set>
                                      <p:cBhvr>
                                        <p:cTn id="155" dur="1" fill="hold">
                                          <p:stCondLst>
                                            <p:cond delay="0"/>
                                          </p:stCondLst>
                                        </p:cTn>
                                        <p:tgtEl>
                                          <p:spTgt spid="23"/>
                                        </p:tgtEl>
                                        <p:attrNameLst>
                                          <p:attrName>style.visibility</p:attrName>
                                        </p:attrNameLst>
                                      </p:cBhvr>
                                      <p:to>
                                        <p:strVal val="visible"/>
                                      </p:to>
                                    </p:set>
                                    <p:animEffect transition="in" filter="fade">
                                      <p:cBhvr>
                                        <p:cTn id="156" dur="1000"/>
                                        <p:tgtEl>
                                          <p:spTgt spid="23"/>
                                        </p:tgtEl>
                                      </p:cBhvr>
                                    </p:animEffect>
                                    <p:anim calcmode="lin" valueType="num">
                                      <p:cBhvr>
                                        <p:cTn id="157" dur="1000" fill="hold"/>
                                        <p:tgtEl>
                                          <p:spTgt spid="23"/>
                                        </p:tgtEl>
                                        <p:attrNameLst>
                                          <p:attrName>ppt_x</p:attrName>
                                        </p:attrNameLst>
                                      </p:cBhvr>
                                      <p:tavLst>
                                        <p:tav tm="0">
                                          <p:val>
                                            <p:strVal val="#ppt_x"/>
                                          </p:val>
                                        </p:tav>
                                        <p:tav tm="100000">
                                          <p:val>
                                            <p:strVal val="#ppt_x"/>
                                          </p:val>
                                        </p:tav>
                                      </p:tavLst>
                                    </p:anim>
                                    <p:anim calcmode="lin" valueType="num">
                                      <p:cBhvr>
                                        <p:cTn id="158" dur="1000" fill="hold"/>
                                        <p:tgtEl>
                                          <p:spTgt spid="23"/>
                                        </p:tgtEl>
                                        <p:attrNameLst>
                                          <p:attrName>ppt_y</p:attrName>
                                        </p:attrNameLst>
                                      </p:cBhvr>
                                      <p:tavLst>
                                        <p:tav tm="0">
                                          <p:val>
                                            <p:strVal val="#ppt_y+.1"/>
                                          </p:val>
                                        </p:tav>
                                        <p:tav tm="100000">
                                          <p:val>
                                            <p:strVal val="#ppt_y"/>
                                          </p:val>
                                        </p:tav>
                                      </p:tavLst>
                                    </p:anim>
                                  </p:childTnLst>
                                </p:cTn>
                              </p:par>
                              <p:par>
                                <p:cTn id="159" presetID="42" presetClass="entr" presetSubtype="0" fill="hold" grpId="1" nodeType="withEffect">
                                  <p:stCondLst>
                                    <p:cond delay="0"/>
                                  </p:stCondLst>
                                  <p:childTnLst>
                                    <p:set>
                                      <p:cBhvr>
                                        <p:cTn id="160" dur="1" fill="hold">
                                          <p:stCondLst>
                                            <p:cond delay="0"/>
                                          </p:stCondLst>
                                        </p:cTn>
                                        <p:tgtEl>
                                          <p:spTgt spid="5"/>
                                        </p:tgtEl>
                                        <p:attrNameLst>
                                          <p:attrName>style.visibility</p:attrName>
                                        </p:attrNameLst>
                                      </p:cBhvr>
                                      <p:to>
                                        <p:strVal val="visible"/>
                                      </p:to>
                                    </p:set>
                                    <p:animEffect transition="in" filter="fade">
                                      <p:cBhvr>
                                        <p:cTn id="161" dur="1000"/>
                                        <p:tgtEl>
                                          <p:spTgt spid="5"/>
                                        </p:tgtEl>
                                      </p:cBhvr>
                                    </p:animEffect>
                                    <p:anim calcmode="lin" valueType="num">
                                      <p:cBhvr>
                                        <p:cTn id="162" dur="1000" fill="hold"/>
                                        <p:tgtEl>
                                          <p:spTgt spid="5"/>
                                        </p:tgtEl>
                                        <p:attrNameLst>
                                          <p:attrName>ppt_x</p:attrName>
                                        </p:attrNameLst>
                                      </p:cBhvr>
                                      <p:tavLst>
                                        <p:tav tm="0">
                                          <p:val>
                                            <p:strVal val="#ppt_x"/>
                                          </p:val>
                                        </p:tav>
                                        <p:tav tm="100000">
                                          <p:val>
                                            <p:strVal val="#ppt_x"/>
                                          </p:val>
                                        </p:tav>
                                      </p:tavLst>
                                    </p:anim>
                                    <p:anim calcmode="lin" valueType="num">
                                      <p:cBhvr>
                                        <p:cTn id="1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allAtOnce"/>
      <p:bldP spid="6" grpId="0"/>
      <p:bldP spid="12" grpId="0"/>
      <p:bldP spid="12" grpId="1"/>
      <p:bldP spid="16" grpId="0"/>
      <p:bldP spid="16" grpId="1"/>
      <p:bldP spid="18" grpId="0"/>
      <p:bldP spid="18" grpId="1"/>
      <p:bldP spid="22" grpId="0"/>
      <p:bldP spid="22" grpId="1"/>
      <p:bldP spid="10" grpId="0"/>
      <p:bldP spid="10" grpId="1"/>
      <p:bldP spid="23" grpId="0"/>
      <p:bldP spid="23" grpId="1"/>
      <p:bldP spid="24" grpId="0"/>
      <p:bldP spid="24" grpId="1"/>
      <p:bldP spid="5" grpId="0"/>
      <p:bldP spid="5" grpId="1"/>
      <p:bldP spid="7" grpId="0" animBg="1"/>
      <p:bldP spid="7" grpId="1"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Government Excellence: </a:t>
            </a:r>
            <a:br>
              <a:rPr lang="en-US" dirty="0" smtClean="0"/>
            </a:br>
            <a:r>
              <a:rPr lang="en-US" dirty="0"/>
              <a:t>	</a:t>
            </a:r>
            <a:r>
              <a:rPr lang="en-US" dirty="0" smtClean="0"/>
              <a:t>Data Center Optimization</a:t>
            </a:r>
            <a:endParaRPr lang="en-US" dirty="0"/>
          </a:p>
        </p:txBody>
      </p:sp>
      <p:sp>
        <p:nvSpPr>
          <p:cNvPr id="27" name="Rectangle 26"/>
          <p:cNvSpPr/>
          <p:nvPr/>
        </p:nvSpPr>
        <p:spPr>
          <a:xfrm>
            <a:off x="1221731" y="1521510"/>
            <a:ext cx="6126480" cy="2631490"/>
          </a:xfrm>
          <a:prstGeom prst="rect">
            <a:avLst/>
          </a:prstGeom>
        </p:spPr>
        <p:txBody>
          <a:bodyPr wrap="square">
            <a:spAutoFit/>
          </a:bodyPr>
          <a:lstStyle/>
          <a:p>
            <a:pPr marL="288925" indent="-288925"/>
            <a:r>
              <a:rPr lang="en-US" sz="2000" b="1" dirty="0">
                <a:solidFill>
                  <a:srgbClr val="819F3D"/>
                </a:solidFill>
                <a:latin typeface="Calibri" pitchFamily="34" charset="0"/>
                <a:ea typeface="+mj-ea"/>
                <a:cs typeface="Calibri" pitchFamily="34" charset="0"/>
                <a:sym typeface="Wingdings" panose="05000000000000000000" pitchFamily="2" charset="2"/>
              </a:rPr>
              <a:t>$</a:t>
            </a:r>
            <a:r>
              <a:rPr lang="en-US" dirty="0" smtClean="0">
                <a:solidFill>
                  <a:srgbClr val="00B050"/>
                </a:solidFill>
                <a:sym typeface="Wingdings" panose="05000000000000000000" pitchFamily="2" charset="2"/>
              </a:rPr>
              <a:t>   </a:t>
            </a:r>
            <a:r>
              <a:rPr lang="en-US" dirty="0" smtClean="0"/>
              <a:t>Per </a:t>
            </a:r>
            <a:r>
              <a:rPr lang="en-US" dirty="0"/>
              <a:t>DoE, average </a:t>
            </a:r>
            <a:r>
              <a:rPr lang="en-US" b="1" dirty="0"/>
              <a:t>government data center has </a:t>
            </a:r>
            <a:r>
              <a:rPr lang="en-US" b="1" dirty="0">
                <a:solidFill>
                  <a:srgbClr val="FF0000"/>
                </a:solidFill>
              </a:rPr>
              <a:t>100 to 200 </a:t>
            </a:r>
            <a:r>
              <a:rPr lang="en-US" b="1" dirty="0"/>
              <a:t>times the energy consumption of a commercial building</a:t>
            </a:r>
            <a:r>
              <a:rPr lang="en-US" dirty="0"/>
              <a:t>. </a:t>
            </a:r>
            <a:endParaRPr lang="en-US" dirty="0" smtClean="0"/>
          </a:p>
          <a:p>
            <a:pPr marL="288925" indent="-288925"/>
            <a:endParaRPr lang="en-US" dirty="0"/>
          </a:p>
          <a:p>
            <a:pPr marL="288925" indent="-288925"/>
            <a:r>
              <a:rPr lang="en-US" sz="2000" b="1" dirty="0">
                <a:solidFill>
                  <a:srgbClr val="819F3D"/>
                </a:solidFill>
                <a:latin typeface="Calibri" pitchFamily="34" charset="0"/>
                <a:ea typeface="+mj-ea"/>
                <a:cs typeface="Calibri" pitchFamily="34" charset="0"/>
                <a:sym typeface="Wingdings" panose="05000000000000000000" pitchFamily="2" charset="2"/>
              </a:rPr>
              <a:t>$</a:t>
            </a:r>
            <a:r>
              <a:rPr lang="en-US" dirty="0">
                <a:solidFill>
                  <a:srgbClr val="00B050"/>
                </a:solidFill>
                <a:sym typeface="Wingdings" panose="05000000000000000000" pitchFamily="2" charset="2"/>
              </a:rPr>
              <a:t> </a:t>
            </a:r>
            <a:r>
              <a:rPr lang="en-US" dirty="0" smtClean="0">
                <a:solidFill>
                  <a:srgbClr val="00B050"/>
                </a:solidFill>
                <a:sym typeface="Wingdings" panose="05000000000000000000" pitchFamily="2" charset="2"/>
              </a:rPr>
              <a:t>  </a:t>
            </a:r>
            <a:r>
              <a:rPr lang="en-US" dirty="0" smtClean="0"/>
              <a:t>While </a:t>
            </a:r>
            <a:r>
              <a:rPr lang="en-US" dirty="0"/>
              <a:t>reported </a:t>
            </a:r>
            <a:r>
              <a:rPr lang="en-US" b="1" dirty="0"/>
              <a:t>server utilization rates as low as </a:t>
            </a:r>
            <a:r>
              <a:rPr lang="en-US" b="1" dirty="0">
                <a:solidFill>
                  <a:srgbClr val="FF0000"/>
                </a:solidFill>
              </a:rPr>
              <a:t>5 </a:t>
            </a:r>
            <a:r>
              <a:rPr lang="en-US" b="1" dirty="0"/>
              <a:t>percent </a:t>
            </a:r>
            <a:r>
              <a:rPr lang="en-US" dirty="0"/>
              <a:t>across the federal government’s servers.  </a:t>
            </a:r>
            <a:endParaRPr lang="en-US" dirty="0" smtClean="0"/>
          </a:p>
          <a:p>
            <a:pPr marL="288925" indent="-288925"/>
            <a:endParaRPr lang="en-US" dirty="0">
              <a:solidFill>
                <a:srgbClr val="413000"/>
              </a:solidFill>
            </a:endParaRPr>
          </a:p>
          <a:p>
            <a:pPr marL="288925" indent="-288925"/>
            <a:r>
              <a:rPr lang="en-US" sz="2000" b="1" dirty="0">
                <a:solidFill>
                  <a:srgbClr val="819F3D"/>
                </a:solidFill>
                <a:latin typeface="Calibri" pitchFamily="34" charset="0"/>
                <a:ea typeface="+mj-ea"/>
                <a:cs typeface="Calibri" pitchFamily="34" charset="0"/>
                <a:sym typeface="Wingdings" panose="05000000000000000000" pitchFamily="2" charset="2"/>
              </a:rPr>
              <a:t>$</a:t>
            </a:r>
            <a:r>
              <a:rPr lang="en-US" sz="2000" b="1" dirty="0">
                <a:solidFill>
                  <a:srgbClr val="00B050"/>
                </a:solidFill>
                <a:sym typeface="Wingdings" panose="05000000000000000000" pitchFamily="2" charset="2"/>
              </a:rPr>
              <a:t> </a:t>
            </a:r>
            <a:r>
              <a:rPr lang="en-US" dirty="0" smtClean="0">
                <a:solidFill>
                  <a:srgbClr val="00B050"/>
                </a:solidFill>
                <a:sym typeface="Wingdings" panose="05000000000000000000" pitchFamily="2" charset="2"/>
              </a:rPr>
              <a:t>  </a:t>
            </a:r>
            <a:r>
              <a:rPr lang="en-US" dirty="0" smtClean="0">
                <a:solidFill>
                  <a:srgbClr val="413000"/>
                </a:solidFill>
              </a:rPr>
              <a:t>Government </a:t>
            </a:r>
            <a:r>
              <a:rPr lang="en-US" dirty="0">
                <a:solidFill>
                  <a:srgbClr val="413000"/>
                </a:solidFill>
              </a:rPr>
              <a:t>paid </a:t>
            </a:r>
            <a:r>
              <a:rPr lang="en-US" b="1" dirty="0">
                <a:solidFill>
                  <a:srgbClr val="FF0000"/>
                </a:solidFill>
              </a:rPr>
              <a:t>$450m</a:t>
            </a:r>
            <a:r>
              <a:rPr lang="en-US" b="1" dirty="0">
                <a:solidFill>
                  <a:srgbClr val="413000"/>
                </a:solidFill>
              </a:rPr>
              <a:t> </a:t>
            </a:r>
            <a:r>
              <a:rPr lang="en-US" dirty="0">
                <a:solidFill>
                  <a:srgbClr val="413000"/>
                </a:solidFill>
              </a:rPr>
              <a:t>for </a:t>
            </a:r>
            <a:r>
              <a:rPr lang="en-US" b="1" dirty="0">
                <a:solidFill>
                  <a:srgbClr val="413000"/>
                </a:solidFill>
              </a:rPr>
              <a:t>electricity </a:t>
            </a:r>
            <a:r>
              <a:rPr lang="en-US" dirty="0">
                <a:solidFill>
                  <a:srgbClr val="413000"/>
                </a:solidFill>
              </a:rPr>
              <a:t>costs on </a:t>
            </a:r>
            <a:r>
              <a:rPr lang="en-US" b="1" dirty="0">
                <a:solidFill>
                  <a:srgbClr val="FF0000"/>
                </a:solidFill>
              </a:rPr>
              <a:t>1000 </a:t>
            </a:r>
            <a:r>
              <a:rPr lang="en-US" b="1" dirty="0">
                <a:solidFill>
                  <a:srgbClr val="413000"/>
                </a:solidFill>
              </a:rPr>
              <a:t>Data </a:t>
            </a:r>
            <a:r>
              <a:rPr lang="en-US" b="1" dirty="0" smtClean="0">
                <a:solidFill>
                  <a:srgbClr val="413000"/>
                </a:solidFill>
              </a:rPr>
              <a:t>Centers.</a:t>
            </a:r>
            <a:endParaRPr lang="en-US" b="1" dirty="0">
              <a:solidFill>
                <a:srgbClr val="413000"/>
              </a:solidFill>
            </a:endParaRPr>
          </a:p>
          <a:p>
            <a:pPr marL="288925" indent="-288925"/>
            <a:endParaRPr lang="en-US" sz="1500" dirty="0">
              <a:solidFill>
                <a:srgbClr val="413000"/>
              </a:solidFill>
            </a:endParaRPr>
          </a:p>
        </p:txBody>
      </p:sp>
      <p:sp>
        <p:nvSpPr>
          <p:cNvPr id="32" name="Rectangle 31"/>
          <p:cNvSpPr/>
          <p:nvPr/>
        </p:nvSpPr>
        <p:spPr bwMode="auto">
          <a:xfrm>
            <a:off x="177280" y="1208493"/>
            <a:ext cx="8733453" cy="346344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348533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 calcmode="lin" valueType="num">
                                      <p:cBhvr additive="base">
                                        <p:cTn id="1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 calcmode="lin" valueType="num">
                                      <p:cBhvr additive="base">
                                        <p:cTn id="17"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7">
                                            <p:txEl>
                                              <p:pRg st="4" end="4"/>
                                            </p:txEl>
                                          </p:spTgt>
                                        </p:tgtEl>
                                        <p:attrNameLst>
                                          <p:attrName>style.visibility</p:attrName>
                                        </p:attrNameLst>
                                      </p:cBhvr>
                                      <p:to>
                                        <p:strVal val="visible"/>
                                      </p:to>
                                    </p:set>
                                    <p:anim calcmode="lin" valueType="num">
                                      <p:cBhvr additive="base">
                                        <p:cTn id="23"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Government Excellence: </a:t>
            </a:r>
            <a:br>
              <a:rPr lang="en-US" dirty="0" smtClean="0"/>
            </a:br>
            <a:r>
              <a:rPr lang="en-US" dirty="0"/>
              <a:t>	</a:t>
            </a:r>
            <a:r>
              <a:rPr lang="en-US" dirty="0" smtClean="0"/>
              <a:t>Data Center Optimization</a:t>
            </a:r>
            <a:endParaRPr lang="en-US" dirty="0"/>
          </a:p>
        </p:txBody>
      </p:sp>
      <p:sp>
        <p:nvSpPr>
          <p:cNvPr id="26" name="Rectangle 25"/>
          <p:cNvSpPr/>
          <p:nvPr/>
        </p:nvSpPr>
        <p:spPr>
          <a:xfrm>
            <a:off x="1491151" y="1456524"/>
            <a:ext cx="6126480" cy="1015663"/>
          </a:xfrm>
          <a:prstGeom prst="rect">
            <a:avLst/>
          </a:prstGeom>
        </p:spPr>
        <p:txBody>
          <a:bodyPr wrap="square">
            <a:spAutoFit/>
          </a:bodyPr>
          <a:lstStyle/>
          <a:p>
            <a:pPr algn="ctr"/>
            <a:r>
              <a:rPr lang="en-US" dirty="0" smtClean="0"/>
              <a:t>As </a:t>
            </a:r>
            <a:r>
              <a:rPr lang="en-US" dirty="0"/>
              <a:t>of August 2018 -  </a:t>
            </a:r>
            <a:r>
              <a:rPr lang="en-US" b="1" dirty="0"/>
              <a:t>16 agencies </a:t>
            </a:r>
            <a:r>
              <a:rPr lang="en-US" dirty="0"/>
              <a:t>met or planned to meet, their </a:t>
            </a:r>
            <a:r>
              <a:rPr lang="en-US" b="1" dirty="0"/>
              <a:t>cost savings targets of </a:t>
            </a:r>
            <a:r>
              <a:rPr lang="en-US" sz="2400" b="1" dirty="0">
                <a:solidFill>
                  <a:srgbClr val="00B050"/>
                </a:solidFill>
              </a:rPr>
              <a:t>$2.36 billion</a:t>
            </a:r>
            <a:r>
              <a:rPr lang="en-US" dirty="0"/>
              <a:t> for fiscal years </a:t>
            </a:r>
            <a:r>
              <a:rPr lang="en-US" b="1" dirty="0"/>
              <a:t>2016 through 2018</a:t>
            </a:r>
            <a:r>
              <a:rPr lang="en-US" dirty="0"/>
              <a:t>. </a:t>
            </a:r>
            <a:endParaRPr lang="en-US" sz="1500" dirty="0">
              <a:solidFill>
                <a:srgbClr val="413000"/>
              </a:solidFill>
            </a:endParaRPr>
          </a:p>
        </p:txBody>
      </p:sp>
      <p:sp>
        <p:nvSpPr>
          <p:cNvPr id="29" name="Rectangle 28"/>
          <p:cNvSpPr/>
          <p:nvPr/>
        </p:nvSpPr>
        <p:spPr>
          <a:xfrm>
            <a:off x="1523575" y="2999771"/>
            <a:ext cx="6900580" cy="1200329"/>
          </a:xfrm>
          <a:prstGeom prst="rect">
            <a:avLst/>
          </a:prstGeom>
        </p:spPr>
        <p:txBody>
          <a:bodyPr wrap="square">
            <a:spAutoFit/>
          </a:bodyPr>
          <a:lstStyle/>
          <a:p>
            <a:r>
              <a:rPr lang="en-US" dirty="0"/>
              <a:t>Most </a:t>
            </a:r>
            <a:r>
              <a:rPr lang="en-US" dirty="0" smtClean="0"/>
              <a:t>notable was: </a:t>
            </a:r>
          </a:p>
          <a:p>
            <a:r>
              <a:rPr lang="en-US" b="1" dirty="0" smtClean="0"/>
              <a:t>	DOJ </a:t>
            </a:r>
            <a:r>
              <a:rPr lang="en-US" dirty="0"/>
              <a:t>and</a:t>
            </a:r>
            <a:r>
              <a:rPr lang="en-US" b="1" dirty="0"/>
              <a:t> USDA </a:t>
            </a:r>
            <a:r>
              <a:rPr lang="en-US" dirty="0"/>
              <a:t>for </a:t>
            </a:r>
            <a:r>
              <a:rPr lang="en-US" b="1" dirty="0"/>
              <a:t>closing outmoded data centers</a:t>
            </a:r>
            <a:r>
              <a:rPr lang="en-US" dirty="0"/>
              <a:t>; </a:t>
            </a:r>
            <a:r>
              <a:rPr lang="en-US" dirty="0" smtClean="0"/>
              <a:t>	</a:t>
            </a:r>
            <a:r>
              <a:rPr lang="en-US" b="1" dirty="0" smtClean="0"/>
              <a:t>GSA </a:t>
            </a:r>
            <a:r>
              <a:rPr lang="en-US" dirty="0"/>
              <a:t>and</a:t>
            </a:r>
            <a:r>
              <a:rPr lang="en-US" b="1" dirty="0"/>
              <a:t> Commerce </a:t>
            </a:r>
            <a:r>
              <a:rPr lang="en-US" dirty="0"/>
              <a:t>demonstrated impressive </a:t>
            </a:r>
            <a:r>
              <a:rPr lang="en-US" b="1" dirty="0"/>
              <a:t>cost savings</a:t>
            </a:r>
            <a:r>
              <a:rPr lang="en-US" dirty="0"/>
              <a:t>. </a:t>
            </a:r>
            <a:endParaRPr lang="en-US" dirty="0" smtClean="0"/>
          </a:p>
          <a:p>
            <a:r>
              <a:rPr lang="en-US" b="1" dirty="0"/>
              <a:t>	</a:t>
            </a:r>
            <a:r>
              <a:rPr lang="en-US" b="1" dirty="0" smtClean="0"/>
              <a:t>SSA </a:t>
            </a:r>
            <a:r>
              <a:rPr lang="en-US" dirty="0"/>
              <a:t>and </a:t>
            </a:r>
            <a:r>
              <a:rPr lang="en-US" b="1" dirty="0"/>
              <a:t>EPA </a:t>
            </a:r>
            <a:r>
              <a:rPr lang="en-US" dirty="0"/>
              <a:t>for </a:t>
            </a:r>
            <a:r>
              <a:rPr lang="en-US" b="1" dirty="0"/>
              <a:t>optimization efforts.</a:t>
            </a:r>
            <a:endParaRPr lang="en-US" b="1" dirty="0">
              <a:solidFill>
                <a:srgbClr val="413000"/>
              </a:solidFill>
            </a:endParaRPr>
          </a:p>
        </p:txBody>
      </p:sp>
      <p:sp>
        <p:nvSpPr>
          <p:cNvPr id="6" name="Rectangle 5"/>
          <p:cNvSpPr/>
          <p:nvPr/>
        </p:nvSpPr>
        <p:spPr bwMode="auto">
          <a:xfrm>
            <a:off x="65317" y="1268049"/>
            <a:ext cx="8733453" cy="346344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145368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9" grpId="0"/>
      <p:bldP spid="29" grpId="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Government Excellence: </a:t>
            </a:r>
            <a:br>
              <a:rPr lang="en-US" dirty="0" smtClean="0"/>
            </a:br>
            <a:r>
              <a:rPr lang="en-US" dirty="0"/>
              <a:t>	</a:t>
            </a:r>
            <a:r>
              <a:rPr lang="en-US" dirty="0" smtClean="0"/>
              <a:t>Data Center Optimization</a:t>
            </a:r>
            <a:endParaRPr lang="en-US" dirty="0"/>
          </a:p>
        </p:txBody>
      </p:sp>
      <p:sp>
        <p:nvSpPr>
          <p:cNvPr id="4" name="Rectangle 3"/>
          <p:cNvSpPr/>
          <p:nvPr/>
        </p:nvSpPr>
        <p:spPr>
          <a:xfrm>
            <a:off x="1551466" y="2595647"/>
            <a:ext cx="1543050" cy="553998"/>
          </a:xfrm>
          <a:prstGeom prst="rect">
            <a:avLst/>
          </a:prstGeom>
        </p:spPr>
        <p:txBody>
          <a:bodyPr wrap="square">
            <a:spAutoFit/>
          </a:bodyPr>
          <a:lstStyle/>
          <a:p>
            <a:pPr marL="0" lvl="1"/>
            <a:r>
              <a:rPr lang="en-US" sz="1500" b="1" dirty="0"/>
              <a:t>Closed 101 of 110 Data Centers</a:t>
            </a:r>
            <a:endParaRPr lang="en-US" sz="1500" dirty="0">
              <a:solidFill>
                <a:srgbClr val="413000"/>
              </a:solidFill>
            </a:endParaRPr>
          </a:p>
        </p:txBody>
      </p:sp>
      <p:sp>
        <p:nvSpPr>
          <p:cNvPr id="6" name="Slide Number Placeholder 5"/>
          <p:cNvSpPr txBox="1">
            <a:spLocks/>
          </p:cNvSpPr>
          <p:nvPr/>
        </p:nvSpPr>
        <p:spPr>
          <a:xfrm>
            <a:off x="7795260" y="4869657"/>
            <a:ext cx="20574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rgbClr val="413000"/>
                </a:solidFill>
              </a:rPr>
              <a:t>5</a:t>
            </a:r>
          </a:p>
        </p:txBody>
      </p:sp>
      <p:pic>
        <p:nvPicPr>
          <p:cNvPr id="5" name="Picture 4"/>
          <p:cNvPicPr>
            <a:picLocks noChangeAspect="1"/>
          </p:cNvPicPr>
          <p:nvPr/>
        </p:nvPicPr>
        <p:blipFill rotWithShape="1">
          <a:blip r:embed="rId3"/>
          <a:srcRect b="10714"/>
          <a:stretch/>
        </p:blipFill>
        <p:spPr>
          <a:xfrm>
            <a:off x="3829050" y="2595647"/>
            <a:ext cx="1414463" cy="1428750"/>
          </a:xfrm>
          <a:prstGeom prst="rect">
            <a:avLst/>
          </a:prstGeom>
        </p:spPr>
      </p:pic>
      <p:sp>
        <p:nvSpPr>
          <p:cNvPr id="7" name="Rectangle 6"/>
          <p:cNvSpPr/>
          <p:nvPr/>
        </p:nvSpPr>
        <p:spPr>
          <a:xfrm>
            <a:off x="6059122" y="2598434"/>
            <a:ext cx="1699789" cy="553998"/>
          </a:xfrm>
          <a:prstGeom prst="rect">
            <a:avLst/>
          </a:prstGeom>
        </p:spPr>
        <p:txBody>
          <a:bodyPr wrap="square">
            <a:spAutoFit/>
          </a:bodyPr>
          <a:lstStyle/>
          <a:p>
            <a:pPr marL="0" lvl="1"/>
            <a:r>
              <a:rPr lang="en-US" sz="1500" b="1" dirty="0" smtClean="0"/>
              <a:t>Reskilled/Retooled </a:t>
            </a:r>
            <a:r>
              <a:rPr lang="en-US" sz="1500" b="1" dirty="0"/>
              <a:t>Employees</a:t>
            </a:r>
            <a:endParaRPr lang="en-US" sz="1500" b="1" dirty="0">
              <a:solidFill>
                <a:srgbClr val="413000"/>
              </a:solidFill>
            </a:endParaRPr>
          </a:p>
        </p:txBody>
      </p:sp>
      <p:sp>
        <p:nvSpPr>
          <p:cNvPr id="9" name="Rectangle 8"/>
          <p:cNvSpPr/>
          <p:nvPr/>
        </p:nvSpPr>
        <p:spPr>
          <a:xfrm>
            <a:off x="2140090" y="1561287"/>
            <a:ext cx="2171700" cy="784830"/>
          </a:xfrm>
          <a:prstGeom prst="rect">
            <a:avLst/>
          </a:prstGeom>
        </p:spPr>
        <p:txBody>
          <a:bodyPr wrap="square">
            <a:spAutoFit/>
          </a:bodyPr>
          <a:lstStyle/>
          <a:p>
            <a:pPr marL="0" lvl="1"/>
            <a:r>
              <a:rPr lang="en-US" sz="1500" b="1" dirty="0"/>
              <a:t>Communication Channels w/ Sub-Organizations</a:t>
            </a:r>
            <a:endParaRPr lang="en-US" sz="1500" b="1" dirty="0">
              <a:solidFill>
                <a:srgbClr val="413000"/>
              </a:solidFill>
            </a:endParaRPr>
          </a:p>
        </p:txBody>
      </p:sp>
      <p:cxnSp>
        <p:nvCxnSpPr>
          <p:cNvPr id="12" name="Straight Connector 11"/>
          <p:cNvCxnSpPr/>
          <p:nvPr/>
        </p:nvCxnSpPr>
        <p:spPr bwMode="auto">
          <a:xfrm>
            <a:off x="3143250" y="3028950"/>
            <a:ext cx="598803" cy="94132"/>
          </a:xfrm>
          <a:prstGeom prst="line">
            <a:avLst/>
          </a:prstGeom>
          <a:solidFill>
            <a:schemeClr val="accent1"/>
          </a:solidFill>
          <a:ln w="15875" cap="flat" cmpd="sng" algn="ctr">
            <a:solidFill>
              <a:srgbClr val="234E8D"/>
            </a:solidFill>
            <a:prstDash val="solid"/>
            <a:round/>
            <a:headEnd type="none" w="med" len="med"/>
            <a:tailEnd type="none" w="med" len="med"/>
          </a:ln>
          <a:effectLst/>
        </p:spPr>
      </p:cxnSp>
      <p:cxnSp>
        <p:nvCxnSpPr>
          <p:cNvPr id="13" name="Straight Connector 12"/>
          <p:cNvCxnSpPr/>
          <p:nvPr/>
        </p:nvCxnSpPr>
        <p:spPr bwMode="auto">
          <a:xfrm>
            <a:off x="5257800" y="3786444"/>
            <a:ext cx="342900" cy="156906"/>
          </a:xfrm>
          <a:prstGeom prst="line">
            <a:avLst/>
          </a:prstGeom>
          <a:solidFill>
            <a:schemeClr val="accent1"/>
          </a:solidFill>
          <a:ln w="15875" cap="flat" cmpd="sng" algn="ctr">
            <a:solidFill>
              <a:srgbClr val="234E8D"/>
            </a:solidFill>
            <a:prstDash val="solid"/>
            <a:round/>
            <a:headEnd type="none" w="med" len="med"/>
            <a:tailEnd type="none" w="med" len="med"/>
          </a:ln>
          <a:effectLst/>
        </p:spPr>
      </p:cxnSp>
      <p:cxnSp>
        <p:nvCxnSpPr>
          <p:cNvPr id="15" name="Straight Connector 14"/>
          <p:cNvCxnSpPr/>
          <p:nvPr/>
        </p:nvCxnSpPr>
        <p:spPr bwMode="auto">
          <a:xfrm flipV="1">
            <a:off x="5393532" y="3049117"/>
            <a:ext cx="550069" cy="151283"/>
          </a:xfrm>
          <a:prstGeom prst="line">
            <a:avLst/>
          </a:prstGeom>
          <a:solidFill>
            <a:schemeClr val="accent1"/>
          </a:solidFill>
          <a:ln w="15875" cap="flat" cmpd="sng" algn="ctr">
            <a:solidFill>
              <a:srgbClr val="234E8D"/>
            </a:solidFill>
            <a:prstDash val="solid"/>
            <a:round/>
            <a:headEnd type="none" w="med" len="med"/>
            <a:tailEnd type="none" w="med" len="med"/>
          </a:ln>
          <a:effectLst/>
        </p:spPr>
      </p:cxnSp>
      <p:cxnSp>
        <p:nvCxnSpPr>
          <p:cNvPr id="17" name="Straight Connector 16"/>
          <p:cNvCxnSpPr/>
          <p:nvPr/>
        </p:nvCxnSpPr>
        <p:spPr bwMode="auto">
          <a:xfrm flipV="1">
            <a:off x="3543300" y="3771900"/>
            <a:ext cx="342900" cy="147552"/>
          </a:xfrm>
          <a:prstGeom prst="line">
            <a:avLst/>
          </a:prstGeom>
          <a:solidFill>
            <a:schemeClr val="accent1"/>
          </a:solidFill>
          <a:ln w="15875" cap="flat" cmpd="sng" algn="ctr">
            <a:solidFill>
              <a:srgbClr val="234E8D"/>
            </a:solidFill>
            <a:prstDash val="solid"/>
            <a:round/>
            <a:headEnd type="none" w="med" len="med"/>
            <a:tailEnd type="none" w="med" len="med"/>
          </a:ln>
          <a:effectLst/>
        </p:spPr>
      </p:cxnSp>
      <p:cxnSp>
        <p:nvCxnSpPr>
          <p:cNvPr id="22" name="Straight Connector 21"/>
          <p:cNvCxnSpPr/>
          <p:nvPr/>
        </p:nvCxnSpPr>
        <p:spPr bwMode="auto">
          <a:xfrm flipH="1" flipV="1">
            <a:off x="3714750" y="2171700"/>
            <a:ext cx="372747" cy="442011"/>
          </a:xfrm>
          <a:prstGeom prst="line">
            <a:avLst/>
          </a:prstGeom>
          <a:solidFill>
            <a:schemeClr val="accent1"/>
          </a:solidFill>
          <a:ln w="15875" cap="flat" cmpd="sng" algn="ctr">
            <a:solidFill>
              <a:srgbClr val="234E8D"/>
            </a:solidFill>
            <a:prstDash val="solid"/>
            <a:round/>
            <a:headEnd type="none" w="med" len="med"/>
            <a:tailEnd type="none" w="med" len="med"/>
          </a:ln>
          <a:effectLst/>
        </p:spPr>
      </p:cxnSp>
      <p:sp>
        <p:nvSpPr>
          <p:cNvPr id="24" name="Cloud 23"/>
          <p:cNvSpPr/>
          <p:nvPr/>
        </p:nvSpPr>
        <p:spPr bwMode="auto">
          <a:xfrm>
            <a:off x="5833689" y="3672753"/>
            <a:ext cx="2030660" cy="956398"/>
          </a:xfrm>
          <a:prstGeom prst="cloud">
            <a:avLst/>
          </a:prstGeom>
          <a:solidFill>
            <a:schemeClr val="bg1"/>
          </a:solidFill>
          <a:ln w="41275" cap="flat" cmpd="sng" algn="ctr">
            <a:solidFill>
              <a:srgbClr val="234E8D"/>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eaLnBrk="0" fontAlgn="base" hangingPunct="0">
              <a:spcBef>
                <a:spcPct val="0"/>
              </a:spcBef>
              <a:spcAft>
                <a:spcPct val="0"/>
              </a:spcAft>
            </a:pPr>
            <a:endParaRPr lang="en-US" dirty="0">
              <a:latin typeface="Arial" charset="0"/>
              <a:ea typeface="ヒラギノ角ゴ Pro W3" pitchFamily="1" charset="-128"/>
            </a:endParaRPr>
          </a:p>
        </p:txBody>
      </p:sp>
      <p:cxnSp>
        <p:nvCxnSpPr>
          <p:cNvPr id="38" name="Straight Connector 37"/>
          <p:cNvCxnSpPr/>
          <p:nvPr/>
        </p:nvCxnSpPr>
        <p:spPr bwMode="auto">
          <a:xfrm flipV="1">
            <a:off x="4987561" y="2159511"/>
            <a:ext cx="387115" cy="469390"/>
          </a:xfrm>
          <a:prstGeom prst="line">
            <a:avLst/>
          </a:prstGeom>
          <a:solidFill>
            <a:schemeClr val="accent1"/>
          </a:solidFill>
          <a:ln w="15875" cap="flat" cmpd="sng" algn="ctr">
            <a:solidFill>
              <a:srgbClr val="234E8D"/>
            </a:solidFill>
            <a:prstDash val="solid"/>
            <a:round/>
            <a:headEnd type="none" w="med" len="med"/>
            <a:tailEnd type="none" w="med" len="med"/>
          </a:ln>
          <a:effectLst/>
        </p:spPr>
      </p:cxnSp>
      <p:sp>
        <p:nvSpPr>
          <p:cNvPr id="41" name="Rectangle 40"/>
          <p:cNvSpPr/>
          <p:nvPr/>
        </p:nvSpPr>
        <p:spPr>
          <a:xfrm>
            <a:off x="5486400" y="1598300"/>
            <a:ext cx="2377949" cy="553998"/>
          </a:xfrm>
          <a:prstGeom prst="rect">
            <a:avLst/>
          </a:prstGeom>
        </p:spPr>
        <p:txBody>
          <a:bodyPr wrap="square">
            <a:spAutoFit/>
          </a:bodyPr>
          <a:lstStyle/>
          <a:p>
            <a:pPr marL="0" lvl="1"/>
            <a:r>
              <a:rPr lang="en-US" sz="1500" b="1" dirty="0">
                <a:solidFill>
                  <a:srgbClr val="00B050"/>
                </a:solidFill>
              </a:rPr>
              <a:t>$</a:t>
            </a:r>
            <a:r>
              <a:rPr lang="en-US" sz="1500" b="1" dirty="0"/>
              <a:t>128m in Cost Savings (August 18)</a:t>
            </a:r>
            <a:endParaRPr lang="en-US" sz="1500" b="1" dirty="0">
              <a:solidFill>
                <a:srgbClr val="413000"/>
              </a:solidFill>
            </a:endParaRPr>
          </a:p>
        </p:txBody>
      </p:sp>
      <p:sp>
        <p:nvSpPr>
          <p:cNvPr id="11" name="Rectangle 10"/>
          <p:cNvSpPr/>
          <p:nvPr/>
        </p:nvSpPr>
        <p:spPr>
          <a:xfrm>
            <a:off x="6059118" y="3867962"/>
            <a:ext cx="1647452" cy="553998"/>
          </a:xfrm>
          <a:prstGeom prst="rect">
            <a:avLst/>
          </a:prstGeom>
        </p:spPr>
        <p:txBody>
          <a:bodyPr wrap="square">
            <a:spAutoFit/>
          </a:bodyPr>
          <a:lstStyle/>
          <a:p>
            <a:pPr marL="0" lvl="1"/>
            <a:r>
              <a:rPr lang="en-US" sz="1500" b="1" dirty="0"/>
              <a:t>   Private Cloud (</a:t>
            </a:r>
            <a:r>
              <a:rPr lang="en-US" sz="1500" b="1" dirty="0">
                <a:solidFill>
                  <a:srgbClr val="FF0000"/>
                </a:solidFill>
              </a:rPr>
              <a:t>Sensitive Data</a:t>
            </a:r>
            <a:r>
              <a:rPr lang="en-US" sz="1500" b="1" dirty="0"/>
              <a:t>) </a:t>
            </a:r>
            <a:endParaRPr lang="en-US" sz="1500" b="1" dirty="0">
              <a:solidFill>
                <a:srgbClr val="413000"/>
              </a:solidFill>
            </a:endParaRPr>
          </a:p>
        </p:txBody>
      </p:sp>
      <p:sp>
        <p:nvSpPr>
          <p:cNvPr id="33" name="Rectangle 32"/>
          <p:cNvSpPr/>
          <p:nvPr/>
        </p:nvSpPr>
        <p:spPr bwMode="auto">
          <a:xfrm>
            <a:off x="5767762" y="3598568"/>
            <a:ext cx="2164002" cy="1126913"/>
          </a:xfrm>
          <a:prstGeom prst="rect">
            <a:avLst/>
          </a:prstGeom>
          <a:noFill/>
          <a:ln w="9525" cap="flat" cmpd="sng" algn="ctr">
            <a:solidFill>
              <a:schemeClr val="tx1"/>
            </a:solidFill>
            <a:prstDash val="dash"/>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eaLnBrk="0" fontAlgn="base" hangingPunct="0">
              <a:spcBef>
                <a:spcPct val="0"/>
              </a:spcBef>
              <a:spcAft>
                <a:spcPct val="0"/>
              </a:spcAft>
            </a:pPr>
            <a:endParaRPr lang="en-US" dirty="0">
              <a:latin typeface="Arial" charset="0"/>
              <a:ea typeface="ヒラギノ角ゴ Pro W3" pitchFamily="1" charset="-128"/>
            </a:endParaRPr>
          </a:p>
        </p:txBody>
      </p:sp>
      <p:sp>
        <p:nvSpPr>
          <p:cNvPr id="43" name="Cloud 42"/>
          <p:cNvSpPr/>
          <p:nvPr/>
        </p:nvSpPr>
        <p:spPr bwMode="auto">
          <a:xfrm>
            <a:off x="1177017" y="3573592"/>
            <a:ext cx="2251983" cy="1055559"/>
          </a:xfrm>
          <a:prstGeom prst="cloud">
            <a:avLst/>
          </a:prstGeom>
          <a:solidFill>
            <a:schemeClr val="bg1"/>
          </a:solidFill>
          <a:ln w="41275" cap="flat" cmpd="sng" algn="ctr">
            <a:solidFill>
              <a:schemeClr val="accent1">
                <a:lumMod val="40000"/>
                <a:lumOff val="60000"/>
              </a:schemeClr>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eaLnBrk="0" fontAlgn="base" hangingPunct="0">
              <a:spcBef>
                <a:spcPct val="0"/>
              </a:spcBef>
              <a:spcAft>
                <a:spcPct val="0"/>
              </a:spcAft>
            </a:pPr>
            <a:endParaRPr lang="en-US" dirty="0">
              <a:latin typeface="Arial" charset="0"/>
              <a:ea typeface="ヒラギノ角ゴ Pro W3" pitchFamily="1" charset="-128"/>
            </a:endParaRPr>
          </a:p>
        </p:txBody>
      </p:sp>
      <p:sp>
        <p:nvSpPr>
          <p:cNvPr id="8" name="Rectangle 7"/>
          <p:cNvSpPr/>
          <p:nvPr/>
        </p:nvSpPr>
        <p:spPr>
          <a:xfrm>
            <a:off x="1468735" y="3685566"/>
            <a:ext cx="1779087" cy="784830"/>
          </a:xfrm>
          <a:prstGeom prst="rect">
            <a:avLst/>
          </a:prstGeom>
        </p:spPr>
        <p:txBody>
          <a:bodyPr wrap="square">
            <a:spAutoFit/>
          </a:bodyPr>
          <a:lstStyle/>
          <a:p>
            <a:pPr marL="0" lvl="1" algn="ctr"/>
            <a:r>
              <a:rPr lang="en-US" sz="1500" b="1" dirty="0"/>
              <a:t>Shift to Commercial </a:t>
            </a:r>
          </a:p>
          <a:p>
            <a:pPr marL="0" lvl="1" algn="ctr"/>
            <a:r>
              <a:rPr lang="en-US" sz="1500" b="1" dirty="0"/>
              <a:t>Cloud </a:t>
            </a:r>
          </a:p>
          <a:p>
            <a:pPr marL="0" lvl="1" algn="ctr"/>
            <a:r>
              <a:rPr lang="en-US" sz="1500" b="1" dirty="0"/>
              <a:t>(36 Providers) </a:t>
            </a:r>
            <a:endParaRPr lang="en-US" sz="1500" b="1" dirty="0">
              <a:solidFill>
                <a:srgbClr val="413000"/>
              </a:solidFill>
            </a:endParaRPr>
          </a:p>
        </p:txBody>
      </p:sp>
      <p:pic>
        <p:nvPicPr>
          <p:cNvPr id="52" name="Picture 51"/>
          <p:cNvPicPr>
            <a:picLocks noChangeAspect="1"/>
          </p:cNvPicPr>
          <p:nvPr/>
        </p:nvPicPr>
        <p:blipFill>
          <a:blip r:embed="rId4"/>
          <a:stretch>
            <a:fillRect/>
          </a:stretch>
        </p:blipFill>
        <p:spPr>
          <a:xfrm rot="7578252">
            <a:off x="7552859" y="2793591"/>
            <a:ext cx="690543" cy="163685"/>
          </a:xfrm>
          <a:prstGeom prst="rect">
            <a:avLst/>
          </a:prstGeom>
        </p:spPr>
      </p:pic>
      <p:pic>
        <p:nvPicPr>
          <p:cNvPr id="53" name="Picture 52"/>
          <p:cNvPicPr>
            <a:picLocks noChangeAspect="1"/>
          </p:cNvPicPr>
          <p:nvPr/>
        </p:nvPicPr>
        <p:blipFill>
          <a:blip r:embed="rId5"/>
          <a:stretch>
            <a:fillRect/>
          </a:stretch>
        </p:blipFill>
        <p:spPr>
          <a:xfrm>
            <a:off x="845114" y="2575735"/>
            <a:ext cx="631555" cy="524725"/>
          </a:xfrm>
          <a:prstGeom prst="rect">
            <a:avLst/>
          </a:prstGeom>
        </p:spPr>
      </p:pic>
      <p:sp>
        <p:nvSpPr>
          <p:cNvPr id="54" name="Rectangle 53"/>
          <p:cNvSpPr/>
          <p:nvPr/>
        </p:nvSpPr>
        <p:spPr>
          <a:xfrm flipH="1">
            <a:off x="768658" y="2287590"/>
            <a:ext cx="819335" cy="1246495"/>
          </a:xfrm>
          <a:prstGeom prst="rect">
            <a:avLst/>
          </a:prstGeom>
        </p:spPr>
        <p:txBody>
          <a:bodyPr wrap="square">
            <a:spAutoFit/>
          </a:bodyPr>
          <a:lstStyle/>
          <a:p>
            <a:r>
              <a:rPr lang="en-US" sz="7500" dirty="0">
                <a:solidFill>
                  <a:srgbClr val="FF0000"/>
                </a:solidFill>
                <a:sym typeface="Wingdings" panose="05000000000000000000" pitchFamily="2" charset="2"/>
              </a:rPr>
              <a:t></a:t>
            </a:r>
            <a:endParaRPr lang="en-US" sz="7500" dirty="0"/>
          </a:p>
        </p:txBody>
      </p:sp>
      <p:pic>
        <p:nvPicPr>
          <p:cNvPr id="32" name="Picture 3"/>
          <p:cNvPicPr>
            <a:picLocks noChangeAspect="1" noChangeArrowheads="1"/>
          </p:cNvPicPr>
          <p:nvPr/>
        </p:nvPicPr>
        <p:blipFill>
          <a:blip r:embed="rId6" cstate="print"/>
          <a:srcRect/>
          <a:stretch>
            <a:fillRect/>
          </a:stretch>
        </p:blipFill>
        <p:spPr bwMode="auto">
          <a:xfrm>
            <a:off x="1255943" y="1728682"/>
            <a:ext cx="896117" cy="400153"/>
          </a:xfrm>
          <a:prstGeom prst="rect">
            <a:avLst/>
          </a:prstGeom>
          <a:noFill/>
          <a:ln w="9525">
            <a:noFill/>
            <a:miter lim="800000"/>
            <a:headEnd/>
            <a:tailEnd/>
          </a:ln>
        </p:spPr>
      </p:pic>
    </p:spTree>
    <p:extLst>
      <p:ext uri="{BB962C8B-B14F-4D97-AF65-F5344CB8AC3E}">
        <p14:creationId xmlns:p14="http://schemas.microsoft.com/office/powerpoint/2010/main" val="1046012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Government Excellence: </a:t>
            </a:r>
            <a:br>
              <a:rPr lang="en-US" dirty="0" smtClean="0"/>
            </a:br>
            <a:r>
              <a:rPr lang="en-US" dirty="0"/>
              <a:t>	</a:t>
            </a:r>
            <a:r>
              <a:rPr lang="en-US" dirty="0" smtClean="0"/>
              <a:t>Data Center Optimization</a:t>
            </a:r>
            <a:endParaRPr lang="en-US" dirty="0"/>
          </a:p>
        </p:txBody>
      </p:sp>
      <p:sp>
        <p:nvSpPr>
          <p:cNvPr id="6" name="Slide Number Placeholder 5"/>
          <p:cNvSpPr txBox="1">
            <a:spLocks/>
          </p:cNvSpPr>
          <p:nvPr/>
        </p:nvSpPr>
        <p:spPr>
          <a:xfrm>
            <a:off x="7795260" y="4755357"/>
            <a:ext cx="20574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rgbClr val="413000"/>
                </a:solidFill>
              </a:rPr>
              <a:t>5</a:t>
            </a:r>
          </a:p>
        </p:txBody>
      </p:sp>
      <p:pic>
        <p:nvPicPr>
          <p:cNvPr id="5" name="Picture 4"/>
          <p:cNvPicPr>
            <a:picLocks noChangeAspect="1"/>
          </p:cNvPicPr>
          <p:nvPr/>
        </p:nvPicPr>
        <p:blipFill>
          <a:blip r:embed="rId3"/>
          <a:stretch>
            <a:fillRect/>
          </a:stretch>
        </p:blipFill>
        <p:spPr>
          <a:xfrm>
            <a:off x="3909112" y="2830564"/>
            <a:ext cx="1291538" cy="907002"/>
          </a:xfrm>
          <a:prstGeom prst="rect">
            <a:avLst/>
          </a:prstGeom>
        </p:spPr>
      </p:pic>
      <p:sp>
        <p:nvSpPr>
          <p:cNvPr id="8" name="Rectangle 7"/>
          <p:cNvSpPr/>
          <p:nvPr/>
        </p:nvSpPr>
        <p:spPr>
          <a:xfrm>
            <a:off x="1524162" y="2423116"/>
            <a:ext cx="1543050" cy="784830"/>
          </a:xfrm>
          <a:prstGeom prst="rect">
            <a:avLst/>
          </a:prstGeom>
        </p:spPr>
        <p:txBody>
          <a:bodyPr wrap="square">
            <a:spAutoFit/>
          </a:bodyPr>
          <a:lstStyle/>
          <a:p>
            <a:pPr marL="0" lvl="1"/>
            <a:r>
              <a:rPr lang="en-US" sz="1500" b="1" dirty="0"/>
              <a:t>Closed 2233 of 2237 Non-Tiered Data Centers</a:t>
            </a:r>
            <a:endParaRPr lang="en-US" sz="1500" dirty="0">
              <a:solidFill>
                <a:srgbClr val="413000"/>
              </a:solidFill>
            </a:endParaRPr>
          </a:p>
        </p:txBody>
      </p:sp>
      <p:cxnSp>
        <p:nvCxnSpPr>
          <p:cNvPr id="9" name="Straight Connector 8"/>
          <p:cNvCxnSpPr/>
          <p:nvPr/>
        </p:nvCxnSpPr>
        <p:spPr bwMode="auto">
          <a:xfrm>
            <a:off x="3115946" y="2856419"/>
            <a:ext cx="598803" cy="94132"/>
          </a:xfrm>
          <a:prstGeom prst="line">
            <a:avLst/>
          </a:prstGeom>
          <a:solidFill>
            <a:schemeClr val="accent1"/>
          </a:solidFill>
          <a:ln w="15875" cap="flat" cmpd="sng" algn="ctr">
            <a:solidFill>
              <a:srgbClr val="234E8D"/>
            </a:solidFill>
            <a:prstDash val="solid"/>
            <a:round/>
            <a:headEnd type="none" w="med" len="med"/>
            <a:tailEnd type="none" w="med" len="med"/>
          </a:ln>
          <a:effectLst/>
        </p:spPr>
      </p:cxnSp>
      <p:cxnSp>
        <p:nvCxnSpPr>
          <p:cNvPr id="10" name="Straight Connector 9"/>
          <p:cNvCxnSpPr/>
          <p:nvPr/>
        </p:nvCxnSpPr>
        <p:spPr bwMode="auto">
          <a:xfrm flipV="1">
            <a:off x="3143249" y="3737566"/>
            <a:ext cx="571500" cy="171450"/>
          </a:xfrm>
          <a:prstGeom prst="line">
            <a:avLst/>
          </a:prstGeom>
          <a:solidFill>
            <a:schemeClr val="accent1"/>
          </a:solidFill>
          <a:ln w="15875" cap="flat" cmpd="sng" algn="ctr">
            <a:solidFill>
              <a:srgbClr val="234E8D"/>
            </a:solidFill>
            <a:prstDash val="solid"/>
            <a:round/>
            <a:headEnd type="none" w="med" len="med"/>
            <a:tailEnd type="none" w="med" len="med"/>
          </a:ln>
          <a:effectLst/>
        </p:spPr>
      </p:cxnSp>
      <p:sp>
        <p:nvSpPr>
          <p:cNvPr id="11" name="Rectangle 10"/>
          <p:cNvSpPr/>
          <p:nvPr/>
        </p:nvSpPr>
        <p:spPr>
          <a:xfrm>
            <a:off x="1364162" y="3794716"/>
            <a:ext cx="1779087" cy="553998"/>
          </a:xfrm>
          <a:prstGeom prst="rect">
            <a:avLst/>
          </a:prstGeom>
        </p:spPr>
        <p:txBody>
          <a:bodyPr wrap="square">
            <a:spAutoFit/>
          </a:bodyPr>
          <a:lstStyle/>
          <a:p>
            <a:pPr marL="0" lvl="1" algn="ctr"/>
            <a:r>
              <a:rPr lang="en-US" sz="1500" b="1" dirty="0"/>
              <a:t>Closed 29 of 35 Tiered Data Centers </a:t>
            </a:r>
            <a:endParaRPr lang="en-US" sz="1500" b="1" dirty="0">
              <a:solidFill>
                <a:srgbClr val="413000"/>
              </a:solidFill>
            </a:endParaRPr>
          </a:p>
        </p:txBody>
      </p:sp>
      <p:cxnSp>
        <p:nvCxnSpPr>
          <p:cNvPr id="13" name="Straight Connector 12"/>
          <p:cNvCxnSpPr/>
          <p:nvPr/>
        </p:nvCxnSpPr>
        <p:spPr bwMode="auto">
          <a:xfrm>
            <a:off x="5372099" y="3794107"/>
            <a:ext cx="342900" cy="156906"/>
          </a:xfrm>
          <a:prstGeom prst="line">
            <a:avLst/>
          </a:prstGeom>
          <a:solidFill>
            <a:schemeClr val="accent1"/>
          </a:solidFill>
          <a:ln w="15875" cap="flat" cmpd="sng" algn="ctr">
            <a:solidFill>
              <a:srgbClr val="234E8D"/>
            </a:solidFill>
            <a:prstDash val="solid"/>
            <a:round/>
            <a:headEnd type="none" w="med" len="med"/>
            <a:tailEnd type="none" w="med" len="med"/>
          </a:ln>
          <a:effectLst/>
        </p:spPr>
      </p:cxnSp>
      <p:sp>
        <p:nvSpPr>
          <p:cNvPr id="14" name="Cloud 13"/>
          <p:cNvSpPr/>
          <p:nvPr/>
        </p:nvSpPr>
        <p:spPr bwMode="auto">
          <a:xfrm>
            <a:off x="5829300" y="3680416"/>
            <a:ext cx="2000250" cy="842097"/>
          </a:xfrm>
          <a:prstGeom prst="cloud">
            <a:avLst/>
          </a:prstGeom>
          <a:solidFill>
            <a:schemeClr val="bg1"/>
          </a:solidFill>
          <a:ln w="41275" cap="flat" cmpd="sng" algn="ctr">
            <a:solidFill>
              <a:srgbClr val="234E8D"/>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eaLnBrk="0" fontAlgn="base" hangingPunct="0">
              <a:spcBef>
                <a:spcPct val="0"/>
              </a:spcBef>
              <a:spcAft>
                <a:spcPct val="0"/>
              </a:spcAft>
            </a:pPr>
            <a:endParaRPr lang="en-US" dirty="0">
              <a:latin typeface="Arial" charset="0"/>
              <a:ea typeface="ヒラギノ角ゴ Pro W3" pitchFamily="1" charset="-128"/>
            </a:endParaRPr>
          </a:p>
        </p:txBody>
      </p:sp>
      <p:sp>
        <p:nvSpPr>
          <p:cNvPr id="16" name="Rectangle 15"/>
          <p:cNvSpPr/>
          <p:nvPr/>
        </p:nvSpPr>
        <p:spPr>
          <a:xfrm>
            <a:off x="5993312" y="3851866"/>
            <a:ext cx="1779087" cy="553998"/>
          </a:xfrm>
          <a:prstGeom prst="rect">
            <a:avLst/>
          </a:prstGeom>
        </p:spPr>
        <p:txBody>
          <a:bodyPr wrap="square">
            <a:spAutoFit/>
          </a:bodyPr>
          <a:lstStyle/>
          <a:p>
            <a:pPr marL="0" lvl="1" algn="ctr"/>
            <a:r>
              <a:rPr lang="en-US" sz="1500" b="1" dirty="0"/>
              <a:t>Shift to Commercial </a:t>
            </a:r>
          </a:p>
          <a:p>
            <a:pPr marL="0" lvl="1" algn="ctr"/>
            <a:r>
              <a:rPr lang="en-US" sz="1500" b="1" dirty="0"/>
              <a:t>Cloud </a:t>
            </a:r>
          </a:p>
        </p:txBody>
      </p:sp>
      <p:pic>
        <p:nvPicPr>
          <p:cNvPr id="17" name="Picture 16"/>
          <p:cNvPicPr>
            <a:picLocks noChangeAspect="1"/>
          </p:cNvPicPr>
          <p:nvPr/>
        </p:nvPicPr>
        <p:blipFill>
          <a:blip r:embed="rId4"/>
          <a:stretch>
            <a:fillRect/>
          </a:stretch>
        </p:blipFill>
        <p:spPr>
          <a:xfrm>
            <a:off x="7240316" y="2514656"/>
            <a:ext cx="1315628" cy="600111"/>
          </a:xfrm>
          <a:prstGeom prst="rect">
            <a:avLst/>
          </a:prstGeom>
        </p:spPr>
      </p:pic>
      <p:sp>
        <p:nvSpPr>
          <p:cNvPr id="18" name="Rectangle 17"/>
          <p:cNvSpPr/>
          <p:nvPr/>
        </p:nvSpPr>
        <p:spPr>
          <a:xfrm>
            <a:off x="5962487" y="2348418"/>
            <a:ext cx="1543050" cy="784830"/>
          </a:xfrm>
          <a:prstGeom prst="rect">
            <a:avLst/>
          </a:prstGeom>
        </p:spPr>
        <p:txBody>
          <a:bodyPr wrap="square">
            <a:spAutoFit/>
          </a:bodyPr>
          <a:lstStyle/>
          <a:p>
            <a:pPr marL="0" lvl="1"/>
            <a:r>
              <a:rPr lang="en-US" sz="1500" b="1" dirty="0"/>
              <a:t>Scaling Virtualization Infrastructure</a:t>
            </a:r>
            <a:endParaRPr lang="en-US" sz="1500" dirty="0">
              <a:solidFill>
                <a:srgbClr val="413000"/>
              </a:solidFill>
            </a:endParaRPr>
          </a:p>
        </p:txBody>
      </p:sp>
      <p:cxnSp>
        <p:nvCxnSpPr>
          <p:cNvPr id="19" name="Straight Connector 18"/>
          <p:cNvCxnSpPr/>
          <p:nvPr/>
        </p:nvCxnSpPr>
        <p:spPr bwMode="auto">
          <a:xfrm flipV="1">
            <a:off x="4514849" y="2423116"/>
            <a:ext cx="0" cy="228600"/>
          </a:xfrm>
          <a:prstGeom prst="line">
            <a:avLst/>
          </a:prstGeom>
          <a:solidFill>
            <a:schemeClr val="accent1"/>
          </a:solidFill>
          <a:ln w="15875" cap="flat" cmpd="sng" algn="ctr">
            <a:solidFill>
              <a:srgbClr val="234E8D"/>
            </a:solidFill>
            <a:prstDash val="solid"/>
            <a:round/>
            <a:headEnd type="none" w="med" len="med"/>
            <a:tailEnd type="none" w="med" len="med"/>
          </a:ln>
          <a:effectLst/>
        </p:spPr>
      </p:cxnSp>
      <p:sp>
        <p:nvSpPr>
          <p:cNvPr id="20" name="Rectangle 19"/>
          <p:cNvSpPr/>
          <p:nvPr/>
        </p:nvSpPr>
        <p:spPr>
          <a:xfrm>
            <a:off x="3813846" y="1550713"/>
            <a:ext cx="1779087" cy="784830"/>
          </a:xfrm>
          <a:prstGeom prst="rect">
            <a:avLst/>
          </a:prstGeom>
        </p:spPr>
        <p:txBody>
          <a:bodyPr wrap="square">
            <a:spAutoFit/>
          </a:bodyPr>
          <a:lstStyle/>
          <a:p>
            <a:pPr marL="0" lvl="1" algn="ctr"/>
            <a:r>
              <a:rPr lang="en-US" sz="1500" b="1" dirty="0"/>
              <a:t>Comprehensive Repeatable </a:t>
            </a:r>
          </a:p>
          <a:p>
            <a:pPr marL="0" lvl="1" algn="ctr"/>
            <a:r>
              <a:rPr lang="en-US" sz="1500" b="1" dirty="0">
                <a:solidFill>
                  <a:srgbClr val="413000"/>
                </a:solidFill>
              </a:rPr>
              <a:t>Planning Process</a:t>
            </a:r>
          </a:p>
        </p:txBody>
      </p:sp>
      <p:cxnSp>
        <p:nvCxnSpPr>
          <p:cNvPr id="23" name="Straight Connector 22"/>
          <p:cNvCxnSpPr/>
          <p:nvPr/>
        </p:nvCxnSpPr>
        <p:spPr bwMode="auto">
          <a:xfrm flipV="1">
            <a:off x="5362410" y="2887460"/>
            <a:ext cx="466891" cy="125928"/>
          </a:xfrm>
          <a:prstGeom prst="line">
            <a:avLst/>
          </a:prstGeom>
          <a:solidFill>
            <a:schemeClr val="accent1"/>
          </a:solidFill>
          <a:ln w="15875" cap="flat" cmpd="sng" algn="ctr">
            <a:solidFill>
              <a:srgbClr val="234E8D"/>
            </a:solidFill>
            <a:prstDash val="solid"/>
            <a:round/>
            <a:headEnd type="none" w="med" len="med"/>
            <a:tailEnd type="none" w="med" len="med"/>
          </a:ln>
          <a:effectLst/>
        </p:spPr>
      </p:cxnSp>
      <p:pic>
        <p:nvPicPr>
          <p:cNvPr id="21" name="Picture 20"/>
          <p:cNvPicPr>
            <a:picLocks noChangeAspect="1"/>
          </p:cNvPicPr>
          <p:nvPr/>
        </p:nvPicPr>
        <p:blipFill>
          <a:blip r:embed="rId5"/>
          <a:stretch>
            <a:fillRect/>
          </a:stretch>
        </p:blipFill>
        <p:spPr>
          <a:xfrm>
            <a:off x="845114" y="2540241"/>
            <a:ext cx="631555" cy="524725"/>
          </a:xfrm>
          <a:prstGeom prst="rect">
            <a:avLst/>
          </a:prstGeom>
        </p:spPr>
      </p:pic>
      <p:sp>
        <p:nvSpPr>
          <p:cNvPr id="22" name="Rectangle 21"/>
          <p:cNvSpPr/>
          <p:nvPr/>
        </p:nvSpPr>
        <p:spPr>
          <a:xfrm flipH="1">
            <a:off x="768658" y="2252096"/>
            <a:ext cx="819335" cy="1246495"/>
          </a:xfrm>
          <a:prstGeom prst="rect">
            <a:avLst/>
          </a:prstGeom>
        </p:spPr>
        <p:txBody>
          <a:bodyPr wrap="square">
            <a:spAutoFit/>
          </a:bodyPr>
          <a:lstStyle/>
          <a:p>
            <a:r>
              <a:rPr lang="en-US" sz="7500" dirty="0">
                <a:solidFill>
                  <a:srgbClr val="FF0000"/>
                </a:solidFill>
                <a:sym typeface="Wingdings" panose="05000000000000000000" pitchFamily="2" charset="2"/>
              </a:rPr>
              <a:t></a:t>
            </a:r>
            <a:endParaRPr lang="en-US" sz="7500" dirty="0"/>
          </a:p>
        </p:txBody>
      </p:sp>
      <p:pic>
        <p:nvPicPr>
          <p:cNvPr id="24" name="Picture 23"/>
          <p:cNvPicPr>
            <a:picLocks noChangeAspect="1"/>
          </p:cNvPicPr>
          <p:nvPr/>
        </p:nvPicPr>
        <p:blipFill>
          <a:blip r:embed="rId5"/>
          <a:stretch>
            <a:fillRect/>
          </a:stretch>
        </p:blipFill>
        <p:spPr>
          <a:xfrm>
            <a:off x="820231" y="3793654"/>
            <a:ext cx="631555" cy="524725"/>
          </a:xfrm>
          <a:prstGeom prst="rect">
            <a:avLst/>
          </a:prstGeom>
        </p:spPr>
      </p:pic>
      <p:sp>
        <p:nvSpPr>
          <p:cNvPr id="25" name="Rectangle 24"/>
          <p:cNvSpPr/>
          <p:nvPr/>
        </p:nvSpPr>
        <p:spPr>
          <a:xfrm flipH="1">
            <a:off x="743775" y="3505509"/>
            <a:ext cx="819335" cy="1246495"/>
          </a:xfrm>
          <a:prstGeom prst="rect">
            <a:avLst/>
          </a:prstGeom>
        </p:spPr>
        <p:txBody>
          <a:bodyPr wrap="square">
            <a:spAutoFit/>
          </a:bodyPr>
          <a:lstStyle/>
          <a:p>
            <a:r>
              <a:rPr lang="en-US" sz="7500" dirty="0">
                <a:solidFill>
                  <a:srgbClr val="FF0000"/>
                </a:solidFill>
                <a:sym typeface="Wingdings" panose="05000000000000000000" pitchFamily="2" charset="2"/>
              </a:rPr>
              <a:t></a:t>
            </a:r>
            <a:endParaRPr lang="en-US" sz="7500" dirty="0"/>
          </a:p>
        </p:txBody>
      </p:sp>
      <p:pic>
        <p:nvPicPr>
          <p:cNvPr id="2" name="Picture 1"/>
          <p:cNvPicPr>
            <a:picLocks noChangeAspect="1"/>
          </p:cNvPicPr>
          <p:nvPr/>
        </p:nvPicPr>
        <p:blipFill>
          <a:blip r:embed="rId6"/>
          <a:stretch>
            <a:fillRect/>
          </a:stretch>
        </p:blipFill>
        <p:spPr>
          <a:xfrm>
            <a:off x="3223101" y="1714288"/>
            <a:ext cx="761571" cy="395145"/>
          </a:xfrm>
          <a:prstGeom prst="rect">
            <a:avLst/>
          </a:prstGeom>
        </p:spPr>
      </p:pic>
      <p:graphicFrame>
        <p:nvGraphicFramePr>
          <p:cNvPr id="4" name="Diagram 3"/>
          <p:cNvGraphicFramePr/>
          <p:nvPr>
            <p:extLst>
              <p:ext uri="{D42A27DB-BD31-4B8C-83A1-F6EECF244321}">
                <p14:modId xmlns:p14="http://schemas.microsoft.com/office/powerpoint/2010/main" val="1186995453"/>
              </p:ext>
            </p:extLst>
          </p:nvPr>
        </p:nvGraphicFramePr>
        <p:xfrm>
          <a:off x="2762410" y="1417287"/>
          <a:ext cx="1668019" cy="9981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731033" y="3714923"/>
            <a:ext cx="679048" cy="246221"/>
          </a:xfrm>
          <a:prstGeom prst="rect">
            <a:avLst/>
          </a:prstGeom>
          <a:noFill/>
        </p:spPr>
        <p:txBody>
          <a:bodyPr wrap="square" rtlCol="0">
            <a:spAutoFit/>
          </a:bodyPr>
          <a:lstStyle/>
          <a:p>
            <a:r>
              <a:rPr lang="en-US" sz="1000" b="1" dirty="0" smtClean="0"/>
              <a:t>1 - 4</a:t>
            </a:r>
            <a:endParaRPr lang="en-US" sz="1000" b="1" dirty="0"/>
          </a:p>
        </p:txBody>
      </p:sp>
    </p:spTree>
    <p:extLst>
      <p:ext uri="{BB962C8B-B14F-4D97-AF65-F5344CB8AC3E}">
        <p14:creationId xmlns:p14="http://schemas.microsoft.com/office/powerpoint/2010/main" val="1984207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Financial Management Landscape</a:t>
            </a:r>
            <a:endParaRPr lang="en-US" dirty="0"/>
          </a:p>
        </p:txBody>
      </p:sp>
      <p:graphicFrame>
        <p:nvGraphicFramePr>
          <p:cNvPr id="6" name="Content Placeholder 5"/>
          <p:cNvGraphicFramePr>
            <a:graphicFrameLocks noGrp="1"/>
          </p:cNvGraphicFramePr>
          <p:nvPr>
            <p:ph idx="1"/>
            <p:extLst/>
          </p:nvPr>
        </p:nvGraphicFramePr>
        <p:xfrm>
          <a:off x="225468" y="1028700"/>
          <a:ext cx="8461332" cy="348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F8E24598-D429-A34B-B4A6-5808099B37D3}" type="slidenum">
              <a:rPr lang="en-US" smtClean="0"/>
              <a:pPr/>
              <a:t>3</a:t>
            </a:fld>
            <a:endParaRPr lang="en-US" dirty="0"/>
          </a:p>
        </p:txBody>
      </p:sp>
    </p:spTree>
    <p:extLst>
      <p:ext uri="{BB962C8B-B14F-4D97-AF65-F5344CB8AC3E}">
        <p14:creationId xmlns:p14="http://schemas.microsoft.com/office/powerpoint/2010/main" val="200546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12ADBCC-89A9-4497-871E-EB48741DE2F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51B2E00D-60B6-4B8D-B4CC-418A0AC9CD7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80412D39-C42F-42D1-8F4E-0FC44E5D1B5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3B6265F0-C974-4072-A9F7-5F2F801394C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5C6D785F-EB2A-4E3A-8488-E12A55416AB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18591F04-BC7E-4B3B-959D-2E026C0D935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C750C3F9-1218-480E-871A-B710AA4A321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DD1F81C2-FDD6-4F24-BE8C-7F237410A79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27317AD0-321D-4163-9085-B7B55D407D7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Government Excellence: </a:t>
            </a:r>
            <a:br>
              <a:rPr lang="en-US" dirty="0" smtClean="0"/>
            </a:br>
            <a:r>
              <a:rPr lang="en-US" dirty="0"/>
              <a:t>	</a:t>
            </a:r>
            <a:r>
              <a:rPr lang="en-US" dirty="0" smtClean="0"/>
              <a:t>Data Center Optimization</a:t>
            </a:r>
            <a:endParaRPr lang="en-US" dirty="0"/>
          </a:p>
        </p:txBody>
      </p:sp>
      <p:sp>
        <p:nvSpPr>
          <p:cNvPr id="6" name="Slide Number Placeholder 5"/>
          <p:cNvSpPr txBox="1">
            <a:spLocks/>
          </p:cNvSpPr>
          <p:nvPr/>
        </p:nvSpPr>
        <p:spPr>
          <a:xfrm>
            <a:off x="7795260" y="4755357"/>
            <a:ext cx="20574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rgbClr val="413000"/>
                </a:solidFill>
              </a:rPr>
              <a:t>5</a:t>
            </a:r>
          </a:p>
        </p:txBody>
      </p:sp>
      <p:pic>
        <p:nvPicPr>
          <p:cNvPr id="2" name="Picture 1"/>
          <p:cNvPicPr>
            <a:picLocks noChangeAspect="1"/>
          </p:cNvPicPr>
          <p:nvPr/>
        </p:nvPicPr>
        <p:blipFill rotWithShape="1">
          <a:blip r:embed="rId3"/>
          <a:srcRect b="9633"/>
          <a:stretch/>
        </p:blipFill>
        <p:spPr>
          <a:xfrm>
            <a:off x="4076781" y="2959850"/>
            <a:ext cx="857250" cy="879575"/>
          </a:xfrm>
          <a:prstGeom prst="rect">
            <a:avLst/>
          </a:prstGeom>
        </p:spPr>
      </p:pic>
      <p:sp>
        <p:nvSpPr>
          <p:cNvPr id="9" name="Rectangle 8"/>
          <p:cNvSpPr/>
          <p:nvPr/>
        </p:nvSpPr>
        <p:spPr>
          <a:xfrm>
            <a:off x="1524162" y="2360239"/>
            <a:ext cx="1880900" cy="1015663"/>
          </a:xfrm>
          <a:prstGeom prst="rect">
            <a:avLst/>
          </a:prstGeom>
        </p:spPr>
        <p:txBody>
          <a:bodyPr wrap="square">
            <a:spAutoFit/>
          </a:bodyPr>
          <a:lstStyle/>
          <a:p>
            <a:pPr marL="0" lvl="1"/>
            <a:r>
              <a:rPr lang="en-US" sz="1500" b="1" dirty="0"/>
              <a:t>Closed ~50% of 74 Non-Tiered Data Centers (66 buildings/48 cities)</a:t>
            </a:r>
            <a:endParaRPr lang="en-US" sz="1500" dirty="0">
              <a:solidFill>
                <a:srgbClr val="413000"/>
              </a:solidFill>
            </a:endParaRPr>
          </a:p>
        </p:txBody>
      </p:sp>
      <p:cxnSp>
        <p:nvCxnSpPr>
          <p:cNvPr id="10" name="Straight Connector 9"/>
          <p:cNvCxnSpPr/>
          <p:nvPr/>
        </p:nvCxnSpPr>
        <p:spPr bwMode="auto">
          <a:xfrm>
            <a:off x="3405062" y="3049068"/>
            <a:ext cx="598803" cy="94132"/>
          </a:xfrm>
          <a:prstGeom prst="line">
            <a:avLst/>
          </a:prstGeom>
          <a:solidFill>
            <a:schemeClr val="accent1"/>
          </a:solidFill>
          <a:ln w="15875" cap="flat" cmpd="sng" algn="ctr">
            <a:solidFill>
              <a:srgbClr val="234E8D"/>
            </a:solidFill>
            <a:prstDash val="solid"/>
            <a:round/>
            <a:headEnd type="none" w="med" len="med"/>
            <a:tailEnd type="none" w="med" len="med"/>
          </a:ln>
          <a:effectLst/>
        </p:spPr>
      </p:cxnSp>
      <p:cxnSp>
        <p:nvCxnSpPr>
          <p:cNvPr id="11" name="Straight Connector 10"/>
          <p:cNvCxnSpPr/>
          <p:nvPr/>
        </p:nvCxnSpPr>
        <p:spPr bwMode="auto">
          <a:xfrm flipV="1">
            <a:off x="3418713" y="3635634"/>
            <a:ext cx="571500" cy="171450"/>
          </a:xfrm>
          <a:prstGeom prst="line">
            <a:avLst/>
          </a:prstGeom>
          <a:solidFill>
            <a:schemeClr val="accent1"/>
          </a:solidFill>
          <a:ln w="15875" cap="flat" cmpd="sng" algn="ctr">
            <a:solidFill>
              <a:srgbClr val="234E8D"/>
            </a:solidFill>
            <a:prstDash val="solid"/>
            <a:round/>
            <a:headEnd type="none" w="med" len="med"/>
            <a:tailEnd type="none" w="med" len="med"/>
          </a:ln>
          <a:effectLst/>
        </p:spPr>
      </p:cxnSp>
      <p:sp>
        <p:nvSpPr>
          <p:cNvPr id="12" name="Rectangle 11"/>
          <p:cNvSpPr/>
          <p:nvPr/>
        </p:nvSpPr>
        <p:spPr>
          <a:xfrm>
            <a:off x="1364162" y="3804142"/>
            <a:ext cx="1779087" cy="553998"/>
          </a:xfrm>
          <a:prstGeom prst="rect">
            <a:avLst/>
          </a:prstGeom>
        </p:spPr>
        <p:txBody>
          <a:bodyPr wrap="square">
            <a:spAutoFit/>
          </a:bodyPr>
          <a:lstStyle/>
          <a:p>
            <a:pPr marL="0" lvl="1" algn="ctr"/>
            <a:r>
              <a:rPr lang="en-US" sz="1500" b="1" dirty="0"/>
              <a:t>Closing 1 of 4 Tiered Data Centers </a:t>
            </a:r>
            <a:endParaRPr lang="en-US" sz="1500" b="1" dirty="0">
              <a:solidFill>
                <a:srgbClr val="413000"/>
              </a:solidFill>
            </a:endParaRPr>
          </a:p>
        </p:txBody>
      </p:sp>
      <p:cxnSp>
        <p:nvCxnSpPr>
          <p:cNvPr id="13" name="Straight Connector 12"/>
          <p:cNvCxnSpPr/>
          <p:nvPr/>
        </p:nvCxnSpPr>
        <p:spPr bwMode="auto">
          <a:xfrm>
            <a:off x="5053627" y="3674690"/>
            <a:ext cx="552124" cy="164735"/>
          </a:xfrm>
          <a:prstGeom prst="line">
            <a:avLst/>
          </a:prstGeom>
          <a:solidFill>
            <a:schemeClr val="accent1"/>
          </a:solidFill>
          <a:ln w="15875" cap="flat" cmpd="sng" algn="ctr">
            <a:solidFill>
              <a:srgbClr val="234E8D"/>
            </a:solidFill>
            <a:prstDash val="solid"/>
            <a:round/>
            <a:headEnd type="none" w="med" len="med"/>
            <a:tailEnd type="none" w="med" len="med"/>
          </a:ln>
          <a:effectLst/>
        </p:spPr>
      </p:cxnSp>
      <p:sp>
        <p:nvSpPr>
          <p:cNvPr id="14" name="Cloud 13"/>
          <p:cNvSpPr/>
          <p:nvPr/>
        </p:nvSpPr>
        <p:spPr bwMode="auto">
          <a:xfrm>
            <a:off x="5715000" y="3746992"/>
            <a:ext cx="2000250" cy="842097"/>
          </a:xfrm>
          <a:prstGeom prst="cloud">
            <a:avLst/>
          </a:prstGeom>
          <a:solidFill>
            <a:schemeClr val="bg1"/>
          </a:solidFill>
          <a:ln w="41275" cap="flat" cmpd="sng" algn="ctr">
            <a:solidFill>
              <a:srgbClr val="234E8D"/>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eaLnBrk="0" fontAlgn="base" hangingPunct="0">
              <a:spcBef>
                <a:spcPct val="0"/>
              </a:spcBef>
              <a:spcAft>
                <a:spcPct val="0"/>
              </a:spcAft>
            </a:pPr>
            <a:endParaRPr lang="en-US" dirty="0">
              <a:latin typeface="Arial" charset="0"/>
              <a:ea typeface="ヒラギノ角ゴ Pro W3" pitchFamily="1" charset="-128"/>
            </a:endParaRPr>
          </a:p>
        </p:txBody>
      </p:sp>
      <p:sp>
        <p:nvSpPr>
          <p:cNvPr id="15" name="Rectangle 14"/>
          <p:cNvSpPr/>
          <p:nvPr/>
        </p:nvSpPr>
        <p:spPr>
          <a:xfrm>
            <a:off x="5879012" y="3918442"/>
            <a:ext cx="1779087" cy="553998"/>
          </a:xfrm>
          <a:prstGeom prst="rect">
            <a:avLst/>
          </a:prstGeom>
        </p:spPr>
        <p:txBody>
          <a:bodyPr wrap="square">
            <a:spAutoFit/>
          </a:bodyPr>
          <a:lstStyle/>
          <a:p>
            <a:pPr marL="0" lvl="1" algn="ctr"/>
            <a:r>
              <a:rPr lang="en-US" sz="1500" b="1" dirty="0"/>
              <a:t>Shift to Commercial </a:t>
            </a:r>
          </a:p>
          <a:p>
            <a:pPr marL="0" lvl="1" algn="ctr"/>
            <a:r>
              <a:rPr lang="en-US" sz="1500" b="1" dirty="0"/>
              <a:t>Cloud </a:t>
            </a:r>
          </a:p>
        </p:txBody>
      </p:sp>
      <p:pic>
        <p:nvPicPr>
          <p:cNvPr id="16" name="Picture 15"/>
          <p:cNvPicPr>
            <a:picLocks noChangeAspect="1"/>
          </p:cNvPicPr>
          <p:nvPr/>
        </p:nvPicPr>
        <p:blipFill>
          <a:blip r:embed="rId4"/>
          <a:stretch>
            <a:fillRect/>
          </a:stretch>
        </p:blipFill>
        <p:spPr>
          <a:xfrm>
            <a:off x="7360791" y="2675779"/>
            <a:ext cx="1470265" cy="670647"/>
          </a:xfrm>
          <a:prstGeom prst="rect">
            <a:avLst/>
          </a:prstGeom>
        </p:spPr>
      </p:pic>
      <p:sp>
        <p:nvSpPr>
          <p:cNvPr id="17" name="Rectangle 16"/>
          <p:cNvSpPr/>
          <p:nvPr/>
        </p:nvSpPr>
        <p:spPr>
          <a:xfrm>
            <a:off x="5962487" y="1976414"/>
            <a:ext cx="1543050" cy="1477328"/>
          </a:xfrm>
          <a:prstGeom prst="rect">
            <a:avLst/>
          </a:prstGeom>
        </p:spPr>
        <p:txBody>
          <a:bodyPr wrap="square">
            <a:spAutoFit/>
          </a:bodyPr>
          <a:lstStyle/>
          <a:p>
            <a:pPr marL="0" lvl="1"/>
            <a:r>
              <a:rPr lang="en-US" sz="1500" b="1" dirty="0"/>
              <a:t>Consolidation, Virtualization Standardization in Large Decentralized Organization</a:t>
            </a:r>
            <a:endParaRPr lang="en-US" sz="1500" dirty="0">
              <a:solidFill>
                <a:srgbClr val="413000"/>
              </a:solidFill>
            </a:endParaRPr>
          </a:p>
        </p:txBody>
      </p:sp>
      <p:cxnSp>
        <p:nvCxnSpPr>
          <p:cNvPr id="18" name="Straight Connector 17"/>
          <p:cNvCxnSpPr/>
          <p:nvPr/>
        </p:nvCxnSpPr>
        <p:spPr bwMode="auto">
          <a:xfrm flipV="1">
            <a:off x="4505406" y="2481338"/>
            <a:ext cx="0" cy="421950"/>
          </a:xfrm>
          <a:prstGeom prst="line">
            <a:avLst/>
          </a:prstGeom>
          <a:solidFill>
            <a:schemeClr val="accent1"/>
          </a:solidFill>
          <a:ln w="15875" cap="flat" cmpd="sng" algn="ctr">
            <a:solidFill>
              <a:srgbClr val="234E8D"/>
            </a:solidFill>
            <a:prstDash val="solid"/>
            <a:round/>
            <a:headEnd type="none" w="med" len="med"/>
            <a:tailEnd type="none" w="med" len="med"/>
          </a:ln>
          <a:effectLst/>
        </p:spPr>
      </p:cxnSp>
      <p:sp>
        <p:nvSpPr>
          <p:cNvPr id="19" name="Rectangle 18"/>
          <p:cNvSpPr/>
          <p:nvPr/>
        </p:nvSpPr>
        <p:spPr>
          <a:xfrm>
            <a:off x="3621294" y="1863566"/>
            <a:ext cx="1779087" cy="553998"/>
          </a:xfrm>
          <a:prstGeom prst="rect">
            <a:avLst/>
          </a:prstGeom>
        </p:spPr>
        <p:txBody>
          <a:bodyPr wrap="square">
            <a:spAutoFit/>
          </a:bodyPr>
          <a:lstStyle/>
          <a:p>
            <a:pPr marL="0" lvl="1" algn="ctr"/>
            <a:r>
              <a:rPr lang="en-US" sz="1500" b="1" dirty="0"/>
              <a:t>Leadership </a:t>
            </a:r>
          </a:p>
          <a:p>
            <a:pPr marL="0" lvl="1" algn="ctr"/>
            <a:r>
              <a:rPr lang="en-US" sz="1500" b="1" dirty="0"/>
              <a:t>Backing</a:t>
            </a:r>
            <a:endParaRPr lang="en-US" sz="1500" b="1" dirty="0">
              <a:solidFill>
                <a:srgbClr val="413000"/>
              </a:solidFill>
            </a:endParaRPr>
          </a:p>
        </p:txBody>
      </p:sp>
      <p:cxnSp>
        <p:nvCxnSpPr>
          <p:cNvPr id="20" name="Straight Connector 19"/>
          <p:cNvCxnSpPr/>
          <p:nvPr/>
        </p:nvCxnSpPr>
        <p:spPr bwMode="auto">
          <a:xfrm flipV="1">
            <a:off x="5035460" y="3049067"/>
            <a:ext cx="560394" cy="94133"/>
          </a:xfrm>
          <a:prstGeom prst="line">
            <a:avLst/>
          </a:prstGeom>
          <a:solidFill>
            <a:schemeClr val="accent1"/>
          </a:solidFill>
          <a:ln w="15875" cap="flat" cmpd="sng" algn="ctr">
            <a:solidFill>
              <a:srgbClr val="234E8D"/>
            </a:solidFill>
            <a:prstDash val="solid"/>
            <a:round/>
            <a:headEnd type="none" w="med" len="med"/>
            <a:tailEnd type="none" w="med" len="med"/>
          </a:ln>
          <a:effectLst/>
        </p:spPr>
      </p:cxnSp>
      <p:pic>
        <p:nvPicPr>
          <p:cNvPr id="21" name="Picture 20"/>
          <p:cNvPicPr>
            <a:picLocks noChangeAspect="1"/>
          </p:cNvPicPr>
          <p:nvPr/>
        </p:nvPicPr>
        <p:blipFill>
          <a:blip r:embed="rId5"/>
          <a:stretch>
            <a:fillRect/>
          </a:stretch>
        </p:blipFill>
        <p:spPr>
          <a:xfrm>
            <a:off x="854541" y="2511961"/>
            <a:ext cx="631555" cy="524725"/>
          </a:xfrm>
          <a:prstGeom prst="rect">
            <a:avLst/>
          </a:prstGeom>
        </p:spPr>
      </p:pic>
      <p:sp>
        <p:nvSpPr>
          <p:cNvPr id="22" name="Rectangle 21"/>
          <p:cNvSpPr/>
          <p:nvPr/>
        </p:nvSpPr>
        <p:spPr>
          <a:xfrm flipH="1">
            <a:off x="778085" y="2223816"/>
            <a:ext cx="819335" cy="1246495"/>
          </a:xfrm>
          <a:prstGeom prst="rect">
            <a:avLst/>
          </a:prstGeom>
        </p:spPr>
        <p:txBody>
          <a:bodyPr wrap="square">
            <a:spAutoFit/>
          </a:bodyPr>
          <a:lstStyle/>
          <a:p>
            <a:r>
              <a:rPr lang="en-US" sz="7500" dirty="0">
                <a:solidFill>
                  <a:srgbClr val="FF0000"/>
                </a:solidFill>
                <a:sym typeface="Wingdings" panose="05000000000000000000" pitchFamily="2" charset="2"/>
              </a:rPr>
              <a:t></a:t>
            </a:r>
            <a:endParaRPr lang="en-US" sz="7500" dirty="0"/>
          </a:p>
        </p:txBody>
      </p:sp>
      <p:pic>
        <p:nvPicPr>
          <p:cNvPr id="23" name="Picture 22"/>
          <p:cNvPicPr>
            <a:picLocks noChangeAspect="1"/>
          </p:cNvPicPr>
          <p:nvPr/>
        </p:nvPicPr>
        <p:blipFill>
          <a:blip r:embed="rId5"/>
          <a:stretch>
            <a:fillRect/>
          </a:stretch>
        </p:blipFill>
        <p:spPr>
          <a:xfrm>
            <a:off x="829658" y="3765374"/>
            <a:ext cx="631555" cy="524725"/>
          </a:xfrm>
          <a:prstGeom prst="rect">
            <a:avLst/>
          </a:prstGeom>
        </p:spPr>
      </p:pic>
      <p:sp>
        <p:nvSpPr>
          <p:cNvPr id="24" name="TextBox 23"/>
          <p:cNvSpPr txBox="1"/>
          <p:nvPr/>
        </p:nvSpPr>
        <p:spPr>
          <a:xfrm>
            <a:off x="740460" y="3686643"/>
            <a:ext cx="679048" cy="246221"/>
          </a:xfrm>
          <a:prstGeom prst="rect">
            <a:avLst/>
          </a:prstGeom>
          <a:noFill/>
        </p:spPr>
        <p:txBody>
          <a:bodyPr wrap="square" rtlCol="0">
            <a:spAutoFit/>
          </a:bodyPr>
          <a:lstStyle/>
          <a:p>
            <a:r>
              <a:rPr lang="en-US" sz="1000" b="1" dirty="0" smtClean="0"/>
              <a:t>1 - 4</a:t>
            </a:r>
            <a:endParaRPr lang="en-US" sz="1000" b="1" dirty="0"/>
          </a:p>
        </p:txBody>
      </p:sp>
      <p:sp>
        <p:nvSpPr>
          <p:cNvPr id="25" name="Rectangle 24"/>
          <p:cNvSpPr/>
          <p:nvPr/>
        </p:nvSpPr>
        <p:spPr>
          <a:xfrm flipH="1">
            <a:off x="704237" y="3488581"/>
            <a:ext cx="819335" cy="1246495"/>
          </a:xfrm>
          <a:prstGeom prst="rect">
            <a:avLst/>
          </a:prstGeom>
        </p:spPr>
        <p:txBody>
          <a:bodyPr wrap="square">
            <a:spAutoFit/>
          </a:bodyPr>
          <a:lstStyle/>
          <a:p>
            <a:r>
              <a:rPr lang="en-US" sz="7500" dirty="0">
                <a:solidFill>
                  <a:srgbClr val="FF0000"/>
                </a:solidFill>
                <a:sym typeface="Wingdings" panose="05000000000000000000" pitchFamily="2" charset="2"/>
              </a:rPr>
              <a:t></a:t>
            </a:r>
            <a:endParaRPr lang="en-US" sz="7500" dirty="0"/>
          </a:p>
        </p:txBody>
      </p:sp>
      <p:grpSp>
        <p:nvGrpSpPr>
          <p:cNvPr id="43" name="Group 42"/>
          <p:cNvGrpSpPr/>
          <p:nvPr/>
        </p:nvGrpSpPr>
        <p:grpSpPr>
          <a:xfrm>
            <a:off x="7507338" y="2143153"/>
            <a:ext cx="1159790" cy="394747"/>
            <a:chOff x="6498309" y="1028700"/>
            <a:chExt cx="1989055" cy="737653"/>
          </a:xfrm>
        </p:grpSpPr>
        <p:sp>
          <p:nvSpPr>
            <p:cNvPr id="4" name="Oval 3"/>
            <p:cNvSpPr/>
            <p:nvPr/>
          </p:nvSpPr>
          <p:spPr bwMode="auto">
            <a:xfrm>
              <a:off x="6498309" y="1028700"/>
              <a:ext cx="226243" cy="219173"/>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6" name="Oval 25"/>
            <p:cNvSpPr/>
            <p:nvPr/>
          </p:nvSpPr>
          <p:spPr bwMode="auto">
            <a:xfrm>
              <a:off x="6941367" y="1028700"/>
              <a:ext cx="226243" cy="219173"/>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7" name="Oval 26"/>
            <p:cNvSpPr/>
            <p:nvPr/>
          </p:nvSpPr>
          <p:spPr bwMode="auto">
            <a:xfrm>
              <a:off x="7384430" y="1028700"/>
              <a:ext cx="226243" cy="219173"/>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8" name="Oval 27"/>
            <p:cNvSpPr/>
            <p:nvPr/>
          </p:nvSpPr>
          <p:spPr bwMode="auto">
            <a:xfrm>
              <a:off x="7836915" y="1028700"/>
              <a:ext cx="226243" cy="219173"/>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9" name="Oval 28"/>
            <p:cNvSpPr/>
            <p:nvPr/>
          </p:nvSpPr>
          <p:spPr bwMode="auto">
            <a:xfrm>
              <a:off x="8261121" y="1028700"/>
              <a:ext cx="226243" cy="219173"/>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30" name="Oval 29"/>
            <p:cNvSpPr/>
            <p:nvPr/>
          </p:nvSpPr>
          <p:spPr bwMode="auto">
            <a:xfrm>
              <a:off x="7384432" y="1547180"/>
              <a:ext cx="226243" cy="219173"/>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cxnSp>
          <p:nvCxnSpPr>
            <p:cNvPr id="7" name="Straight Arrow Connector 6"/>
            <p:cNvCxnSpPr>
              <a:endCxn id="30" idx="1"/>
            </p:cNvCxnSpPr>
            <p:nvPr/>
          </p:nvCxnSpPr>
          <p:spPr bwMode="auto">
            <a:xfrm>
              <a:off x="6587719" y="1247873"/>
              <a:ext cx="829846" cy="33140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Straight Arrow Connector 31"/>
            <p:cNvCxnSpPr>
              <a:endCxn id="30" idx="1"/>
            </p:cNvCxnSpPr>
            <p:nvPr/>
          </p:nvCxnSpPr>
          <p:spPr bwMode="auto">
            <a:xfrm>
              <a:off x="7030779" y="1226537"/>
              <a:ext cx="386786" cy="3527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4" name="Straight Arrow Connector 33"/>
            <p:cNvCxnSpPr>
              <a:stCxn id="27" idx="4"/>
              <a:endCxn id="30" idx="0"/>
            </p:cNvCxnSpPr>
            <p:nvPr/>
          </p:nvCxnSpPr>
          <p:spPr bwMode="auto">
            <a:xfrm>
              <a:off x="7497552" y="1247873"/>
              <a:ext cx="2" cy="29930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Straight Arrow Connector 36"/>
            <p:cNvCxnSpPr>
              <a:endCxn id="30" idx="7"/>
            </p:cNvCxnSpPr>
            <p:nvPr/>
          </p:nvCxnSpPr>
          <p:spPr bwMode="auto">
            <a:xfrm flipH="1">
              <a:off x="7577542" y="1240014"/>
              <a:ext cx="364641" cy="33926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0" name="Straight Arrow Connector 39"/>
            <p:cNvCxnSpPr>
              <a:stCxn id="29" idx="4"/>
              <a:endCxn id="30" idx="7"/>
            </p:cNvCxnSpPr>
            <p:nvPr/>
          </p:nvCxnSpPr>
          <p:spPr bwMode="auto">
            <a:xfrm flipH="1">
              <a:off x="7577542" y="1247873"/>
              <a:ext cx="796701" cy="33140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pic>
        <p:nvPicPr>
          <p:cNvPr id="44" name="Picture 43"/>
          <p:cNvPicPr>
            <a:picLocks noChangeAspect="1"/>
          </p:cNvPicPr>
          <p:nvPr/>
        </p:nvPicPr>
        <p:blipFill>
          <a:blip r:embed="rId6"/>
          <a:stretch>
            <a:fillRect/>
          </a:stretch>
        </p:blipFill>
        <p:spPr>
          <a:xfrm>
            <a:off x="3657599" y="1533353"/>
            <a:ext cx="1682386" cy="348723"/>
          </a:xfrm>
          <a:prstGeom prst="rect">
            <a:avLst/>
          </a:prstGeom>
        </p:spPr>
      </p:pic>
      <p:sp>
        <p:nvSpPr>
          <p:cNvPr id="49" name="Oval 48"/>
          <p:cNvSpPr/>
          <p:nvPr/>
        </p:nvSpPr>
        <p:spPr bwMode="auto">
          <a:xfrm>
            <a:off x="3668429" y="1554987"/>
            <a:ext cx="311084" cy="2988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4470191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Government Excellence: </a:t>
            </a:r>
            <a:br>
              <a:rPr lang="en-US" dirty="0" smtClean="0"/>
            </a:br>
            <a:r>
              <a:rPr lang="en-US" dirty="0" smtClean="0"/>
              <a:t>			Cybersecurity Collaboration</a:t>
            </a:r>
            <a:endParaRPr lang="en-US" dirty="0"/>
          </a:p>
        </p:txBody>
      </p:sp>
      <p:sp>
        <p:nvSpPr>
          <p:cNvPr id="6" name="Slide Number Placeholder 5"/>
          <p:cNvSpPr txBox="1">
            <a:spLocks/>
          </p:cNvSpPr>
          <p:nvPr/>
        </p:nvSpPr>
        <p:spPr>
          <a:xfrm>
            <a:off x="7795260" y="4755357"/>
            <a:ext cx="20574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rgbClr val="413000"/>
                </a:solidFill>
              </a:rPr>
              <a:t>5</a:t>
            </a:r>
          </a:p>
        </p:txBody>
      </p:sp>
      <p:pic>
        <p:nvPicPr>
          <p:cNvPr id="2" name="Picture 1"/>
          <p:cNvPicPr>
            <a:picLocks noChangeAspect="1"/>
          </p:cNvPicPr>
          <p:nvPr/>
        </p:nvPicPr>
        <p:blipFill>
          <a:blip r:embed="rId3"/>
          <a:stretch>
            <a:fillRect/>
          </a:stretch>
        </p:blipFill>
        <p:spPr>
          <a:xfrm>
            <a:off x="1055092" y="1331637"/>
            <a:ext cx="4110088" cy="3348304"/>
          </a:xfrm>
          <a:prstGeom prst="rect">
            <a:avLst/>
          </a:prstGeom>
        </p:spPr>
      </p:pic>
      <p:sp>
        <p:nvSpPr>
          <p:cNvPr id="9" name="Rectangle 8"/>
          <p:cNvSpPr/>
          <p:nvPr/>
        </p:nvSpPr>
        <p:spPr>
          <a:xfrm>
            <a:off x="5707933" y="2295950"/>
            <a:ext cx="3073138" cy="1600438"/>
          </a:xfrm>
          <a:prstGeom prst="rect">
            <a:avLst/>
          </a:prstGeom>
        </p:spPr>
        <p:txBody>
          <a:bodyPr wrap="square">
            <a:spAutoFit/>
          </a:bodyPr>
          <a:lstStyle/>
          <a:p>
            <a:r>
              <a:rPr lang="en-US" sz="1400" dirty="0" smtClean="0">
                <a:solidFill>
                  <a:srgbClr val="000000"/>
                </a:solidFill>
                <a:latin typeface="NeueHaasGroteskDispW01"/>
              </a:rPr>
              <a:t>“Given </a:t>
            </a:r>
            <a:r>
              <a:rPr lang="en-US" sz="1400" dirty="0">
                <a:solidFill>
                  <a:srgbClr val="000000"/>
                </a:solidFill>
                <a:latin typeface="NeueHaasGroteskDispW01"/>
              </a:rPr>
              <a:t>the sheer number of incidents in this sector, you would think that the government incident responders must either be cape and tights wearing super heroes, or so stressed they’re barely hanging on by their fingernails</a:t>
            </a:r>
            <a:r>
              <a:rPr lang="en-US" sz="1400" dirty="0" smtClean="0">
                <a:solidFill>
                  <a:srgbClr val="000000"/>
                </a:solidFill>
                <a:latin typeface="NeueHaasGroteskDispW01"/>
              </a:rPr>
              <a:t>.” </a:t>
            </a:r>
            <a:endParaRPr lang="en-US" sz="1400" dirty="0"/>
          </a:p>
        </p:txBody>
      </p:sp>
      <p:sp>
        <p:nvSpPr>
          <p:cNvPr id="10" name="Rectangle 9"/>
          <p:cNvSpPr/>
          <p:nvPr/>
        </p:nvSpPr>
        <p:spPr>
          <a:xfrm>
            <a:off x="6353670" y="4232291"/>
            <a:ext cx="2681926" cy="215444"/>
          </a:xfrm>
          <a:prstGeom prst="rect">
            <a:avLst/>
          </a:prstGeom>
        </p:spPr>
        <p:txBody>
          <a:bodyPr wrap="square">
            <a:spAutoFit/>
          </a:bodyPr>
          <a:lstStyle/>
          <a:p>
            <a:r>
              <a:rPr lang="en-US" sz="800" dirty="0" smtClean="0">
                <a:solidFill>
                  <a:srgbClr val="000000"/>
                </a:solidFill>
                <a:latin typeface="NeueHaasGroteskDispW01"/>
              </a:rPr>
              <a:t>From Verizon 2019 Data Breach Investigations Report</a:t>
            </a:r>
            <a:endParaRPr lang="en-US" sz="800" dirty="0"/>
          </a:p>
        </p:txBody>
      </p:sp>
      <p:sp>
        <p:nvSpPr>
          <p:cNvPr id="12" name="Oval 11"/>
          <p:cNvSpPr/>
          <p:nvPr/>
        </p:nvSpPr>
        <p:spPr bwMode="auto">
          <a:xfrm>
            <a:off x="782426" y="1216059"/>
            <a:ext cx="4401608" cy="42518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3" name="Oval 12"/>
          <p:cNvSpPr/>
          <p:nvPr/>
        </p:nvSpPr>
        <p:spPr bwMode="auto">
          <a:xfrm>
            <a:off x="1781665" y="3799002"/>
            <a:ext cx="914399" cy="300552"/>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4" name="Oval 13"/>
          <p:cNvSpPr/>
          <p:nvPr/>
        </p:nvSpPr>
        <p:spPr bwMode="auto">
          <a:xfrm>
            <a:off x="1706249" y="3129698"/>
            <a:ext cx="831129" cy="276449"/>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5" name="Oval 14"/>
          <p:cNvSpPr/>
          <p:nvPr/>
        </p:nvSpPr>
        <p:spPr bwMode="auto">
          <a:xfrm>
            <a:off x="1781666" y="1960775"/>
            <a:ext cx="1811518" cy="32097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1117140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Government Excellence: </a:t>
            </a:r>
            <a:br>
              <a:rPr lang="en-US" dirty="0" smtClean="0"/>
            </a:br>
            <a:r>
              <a:rPr lang="en-US" dirty="0" smtClean="0"/>
              <a:t>			Cybersecurity Collaboration</a:t>
            </a:r>
            <a:endParaRPr lang="en-US" dirty="0"/>
          </a:p>
        </p:txBody>
      </p:sp>
      <p:sp>
        <p:nvSpPr>
          <p:cNvPr id="6" name="Slide Number Placeholder 5"/>
          <p:cNvSpPr txBox="1">
            <a:spLocks/>
          </p:cNvSpPr>
          <p:nvPr/>
        </p:nvSpPr>
        <p:spPr>
          <a:xfrm>
            <a:off x="7795260" y="4755357"/>
            <a:ext cx="20574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rgbClr val="413000"/>
                </a:solidFill>
              </a:rPr>
              <a:t>5</a:t>
            </a:r>
          </a:p>
        </p:txBody>
      </p:sp>
      <p:sp>
        <p:nvSpPr>
          <p:cNvPr id="7" name="Rectangle 6"/>
          <p:cNvSpPr/>
          <p:nvPr/>
        </p:nvSpPr>
        <p:spPr>
          <a:xfrm>
            <a:off x="1155741" y="1370684"/>
            <a:ext cx="6779269" cy="3293209"/>
          </a:xfrm>
          <a:prstGeom prst="rect">
            <a:avLst/>
          </a:prstGeom>
        </p:spPr>
        <p:txBody>
          <a:bodyPr wrap="square">
            <a:spAutoFit/>
          </a:bodyPr>
          <a:lstStyle/>
          <a:p>
            <a:pPr marL="288925" indent="-288925">
              <a:buFont typeface="Arial" panose="020B0604020202020204" pitchFamily="34" charset="0"/>
              <a:buChar char="•"/>
            </a:pPr>
            <a:r>
              <a:rPr lang="en-US" sz="1600" dirty="0" smtClean="0">
                <a:cs typeface="Times New Roman" panose="02020603050405020304" pitchFamily="18" charset="0"/>
                <a:sym typeface="Wingdings" panose="05000000000000000000" pitchFamily="2" charset="2"/>
              </a:rPr>
              <a:t>“</a:t>
            </a:r>
            <a:r>
              <a:rPr lang="en-US" sz="1600" dirty="0" smtClean="0">
                <a:cs typeface="Times New Roman" panose="02020603050405020304" pitchFamily="18" charset="0"/>
              </a:rPr>
              <a:t>In </a:t>
            </a:r>
            <a:r>
              <a:rPr lang="en-US" sz="1600" dirty="0">
                <a:cs typeface="Times New Roman" panose="02020603050405020304" pitchFamily="18" charset="0"/>
              </a:rPr>
              <a:t>March, a Utah-based renewable energy company became the target of a first-of-its-kind cyberattack on a U.S. utility, sporadically losing track of its generation sites over a 12-hour </a:t>
            </a:r>
            <a:r>
              <a:rPr lang="en-US" sz="1600" dirty="0" smtClean="0">
                <a:cs typeface="Times New Roman" panose="02020603050405020304" pitchFamily="18" charset="0"/>
              </a:rPr>
              <a:t>period….”</a:t>
            </a:r>
          </a:p>
          <a:p>
            <a:pPr marL="288925" indent="-288925">
              <a:buFont typeface="Arial" panose="020B0604020202020204" pitchFamily="34" charset="0"/>
              <a:buChar char="•"/>
            </a:pPr>
            <a:endParaRPr lang="en-US" sz="1600" dirty="0">
              <a:cs typeface="Times New Roman" panose="02020603050405020304" pitchFamily="18" charset="0"/>
            </a:endParaRPr>
          </a:p>
          <a:p>
            <a:pPr marL="288925" indent="-288925">
              <a:buFont typeface="Arial" panose="020B0604020202020204" pitchFamily="34" charset="0"/>
              <a:buChar char="•"/>
            </a:pPr>
            <a:r>
              <a:rPr lang="en-US" sz="1600" b="1" dirty="0" smtClean="0">
                <a:ea typeface="+mj-ea"/>
                <a:cs typeface="Times New Roman" panose="02020603050405020304" pitchFamily="18" charset="0"/>
                <a:sym typeface="Wingdings" panose="05000000000000000000" pitchFamily="2" charset="2"/>
              </a:rPr>
              <a:t>Per the </a:t>
            </a:r>
            <a:r>
              <a:rPr lang="en-US" sz="1600" dirty="0" smtClean="0"/>
              <a:t>Department </a:t>
            </a:r>
            <a:r>
              <a:rPr lang="en-US" sz="1600" dirty="0"/>
              <a:t>of Energy </a:t>
            </a:r>
            <a:r>
              <a:rPr lang="en-US" sz="1600" dirty="0" smtClean="0"/>
              <a:t>the </a:t>
            </a:r>
            <a:r>
              <a:rPr lang="en-US" sz="1600" dirty="0"/>
              <a:t>attack “is the </a:t>
            </a:r>
            <a:r>
              <a:rPr lang="en-US" sz="1600" b="1" dirty="0"/>
              <a:t>first confirmed to have caused </a:t>
            </a:r>
            <a:r>
              <a:rPr lang="en-US" sz="1600" b="1" dirty="0" smtClean="0"/>
              <a:t>interruptions </a:t>
            </a:r>
            <a:r>
              <a:rPr lang="en-US" sz="1600" b="1" dirty="0"/>
              <a:t>of electrical system </a:t>
            </a:r>
            <a:r>
              <a:rPr lang="en-US" sz="1600" b="1" dirty="0" smtClean="0"/>
              <a:t>operations</a:t>
            </a:r>
            <a:r>
              <a:rPr lang="en-US" sz="1600" dirty="0" smtClean="0"/>
              <a:t>…”</a:t>
            </a:r>
            <a:r>
              <a:rPr lang="en-US" sz="1600" dirty="0" smtClean="0">
                <a:cs typeface="Times New Roman" panose="02020603050405020304" pitchFamily="18" charset="0"/>
              </a:rPr>
              <a:t> </a:t>
            </a:r>
          </a:p>
          <a:p>
            <a:pPr marL="288925" indent="-288925">
              <a:buFont typeface="Arial" panose="020B0604020202020204" pitchFamily="34" charset="0"/>
              <a:buChar char="•"/>
            </a:pPr>
            <a:endParaRPr lang="en-US" sz="1600" dirty="0">
              <a:cs typeface="Times New Roman" panose="02020603050405020304" pitchFamily="18" charset="0"/>
            </a:endParaRPr>
          </a:p>
          <a:p>
            <a:pPr marL="288925" indent="-288925">
              <a:buFont typeface="Arial" panose="020B0604020202020204" pitchFamily="34" charset="0"/>
              <a:buChar char="•"/>
            </a:pPr>
            <a:r>
              <a:rPr lang="en-US" sz="1600" b="1" dirty="0" smtClean="0">
                <a:cs typeface="Times New Roman" panose="02020603050405020304" pitchFamily="18" charset="0"/>
              </a:rPr>
              <a:t>Attackers </a:t>
            </a:r>
            <a:r>
              <a:rPr lang="en-US" sz="1600" dirty="0" smtClean="0">
                <a:cs typeface="Times New Roman" panose="02020603050405020304" pitchFamily="18" charset="0"/>
              </a:rPr>
              <a:t>responsible numerous attacks resulting in outages in other countries were </a:t>
            </a:r>
            <a:r>
              <a:rPr lang="en-US" sz="1600" b="1" dirty="0" smtClean="0">
                <a:cs typeface="Times New Roman" panose="02020603050405020304" pitchFamily="18" charset="0"/>
              </a:rPr>
              <a:t>discovered probing the defenses of our energy grid </a:t>
            </a:r>
            <a:r>
              <a:rPr lang="en-US" sz="1600" dirty="0" smtClean="0">
                <a:cs typeface="Times New Roman" panose="02020603050405020304" pitchFamily="18" charset="0"/>
              </a:rPr>
              <a:t>in June</a:t>
            </a:r>
            <a:endParaRPr lang="en-US" sz="1600" dirty="0">
              <a:cs typeface="Times New Roman" panose="02020603050405020304" pitchFamily="18" charset="0"/>
            </a:endParaRPr>
          </a:p>
          <a:p>
            <a:pPr marL="288925" indent="-288925">
              <a:buFont typeface="Arial" panose="020B0604020202020204" pitchFamily="34" charset="0"/>
              <a:buChar char="•"/>
            </a:pPr>
            <a:endParaRPr lang="en-US" sz="1600" dirty="0">
              <a:cs typeface="Times New Roman" panose="02020603050405020304" pitchFamily="18" charset="0"/>
            </a:endParaRPr>
          </a:p>
          <a:p>
            <a:pPr marL="288925" indent="-288925">
              <a:buFont typeface="Arial" panose="020B0604020202020204" pitchFamily="34" charset="0"/>
              <a:buChar char="•"/>
            </a:pPr>
            <a:r>
              <a:rPr lang="en-US" sz="1600" dirty="0">
                <a:cs typeface="Times New Roman" panose="02020603050405020304" pitchFamily="18" charset="0"/>
              </a:rPr>
              <a:t>“The increasingly interconnected nature of vital systems means an ever-expanding landscape </a:t>
            </a:r>
            <a:r>
              <a:rPr lang="en-US" sz="1600" dirty="0"/>
              <a:t>of threats, and </a:t>
            </a:r>
            <a:r>
              <a:rPr lang="en-US" sz="1600" b="1" dirty="0"/>
              <a:t>energy infrastructure is emerging as one of the most critical intersections of vulnerability and risk</a:t>
            </a:r>
            <a:r>
              <a:rPr lang="en-US" sz="1600" dirty="0" smtClean="0"/>
              <a:t>.”</a:t>
            </a:r>
            <a:endParaRPr lang="en-US" sz="1600" dirty="0"/>
          </a:p>
        </p:txBody>
      </p:sp>
      <p:sp>
        <p:nvSpPr>
          <p:cNvPr id="8" name="Rectangle 7"/>
          <p:cNvSpPr/>
          <p:nvPr/>
        </p:nvSpPr>
        <p:spPr bwMode="auto">
          <a:xfrm>
            <a:off x="167565" y="1282487"/>
            <a:ext cx="8733453" cy="346344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359965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additive="base">
                                        <p:cTn id="2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Government Excellence: </a:t>
            </a:r>
            <a:br>
              <a:rPr lang="en-US" dirty="0" smtClean="0"/>
            </a:br>
            <a:r>
              <a:rPr lang="en-US" dirty="0" smtClean="0"/>
              <a:t>			Cybersecurity Collaboration</a:t>
            </a:r>
            <a:endParaRPr lang="en-US" dirty="0"/>
          </a:p>
        </p:txBody>
      </p:sp>
      <p:sp>
        <p:nvSpPr>
          <p:cNvPr id="6" name="Slide Number Placeholder 5"/>
          <p:cNvSpPr txBox="1">
            <a:spLocks/>
          </p:cNvSpPr>
          <p:nvPr/>
        </p:nvSpPr>
        <p:spPr>
          <a:xfrm>
            <a:off x="7795260" y="4755357"/>
            <a:ext cx="20574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rgbClr val="413000"/>
                </a:solidFill>
              </a:rPr>
              <a:t>5</a:t>
            </a:r>
          </a:p>
        </p:txBody>
      </p:sp>
      <p:sp>
        <p:nvSpPr>
          <p:cNvPr id="8" name="Rectangle 7"/>
          <p:cNvSpPr/>
          <p:nvPr/>
        </p:nvSpPr>
        <p:spPr>
          <a:xfrm>
            <a:off x="5133937" y="1403227"/>
            <a:ext cx="2554140" cy="553998"/>
          </a:xfrm>
          <a:prstGeom prst="rect">
            <a:avLst/>
          </a:prstGeom>
        </p:spPr>
        <p:txBody>
          <a:bodyPr wrap="square">
            <a:spAutoFit/>
          </a:bodyPr>
          <a:lstStyle/>
          <a:p>
            <a:pPr marL="112713" indent="-112713">
              <a:buFont typeface="Arial" panose="020B0604020202020204" pitchFamily="34" charset="0"/>
              <a:buChar char="•"/>
            </a:pPr>
            <a:r>
              <a:rPr lang="en-US" sz="1500" b="1" dirty="0" smtClean="0"/>
              <a:t>Sharing resources </a:t>
            </a:r>
            <a:r>
              <a:rPr lang="en-US" sz="1500" b="1" dirty="0"/>
              <a:t>with </a:t>
            </a:r>
            <a:r>
              <a:rPr lang="en-US" sz="1500" b="1" dirty="0" smtClean="0"/>
              <a:t>states</a:t>
            </a:r>
            <a:endParaRPr lang="en-US" sz="1500" b="1" dirty="0"/>
          </a:p>
        </p:txBody>
      </p:sp>
      <p:sp>
        <p:nvSpPr>
          <p:cNvPr id="9" name="Rectangle 8"/>
          <p:cNvSpPr/>
          <p:nvPr/>
        </p:nvSpPr>
        <p:spPr>
          <a:xfrm>
            <a:off x="5127782" y="1898338"/>
            <a:ext cx="3742842" cy="553998"/>
          </a:xfrm>
          <a:prstGeom prst="rect">
            <a:avLst/>
          </a:prstGeom>
        </p:spPr>
        <p:txBody>
          <a:bodyPr wrap="square">
            <a:spAutoFit/>
          </a:bodyPr>
          <a:lstStyle/>
          <a:p>
            <a:pPr marL="112713" indent="-112713">
              <a:buFont typeface="Arial" panose="020B0604020202020204" pitchFamily="34" charset="0"/>
              <a:buChar char="•"/>
            </a:pPr>
            <a:r>
              <a:rPr lang="en-US" sz="1500" b="1" dirty="0" smtClean="0"/>
              <a:t>Collaborating </a:t>
            </a:r>
            <a:r>
              <a:rPr lang="en-US" sz="1500" b="1" dirty="0"/>
              <a:t>with state-level stakeholders and private sector</a:t>
            </a:r>
          </a:p>
        </p:txBody>
      </p:sp>
      <p:sp>
        <p:nvSpPr>
          <p:cNvPr id="11" name="Rectangle 10"/>
          <p:cNvSpPr/>
          <p:nvPr/>
        </p:nvSpPr>
        <p:spPr>
          <a:xfrm>
            <a:off x="5127074" y="3015403"/>
            <a:ext cx="3818963" cy="784830"/>
          </a:xfrm>
          <a:prstGeom prst="rect">
            <a:avLst/>
          </a:prstGeom>
        </p:spPr>
        <p:txBody>
          <a:bodyPr wrap="square">
            <a:spAutoFit/>
          </a:bodyPr>
          <a:lstStyle/>
          <a:p>
            <a:pPr marL="112713" indent="-112713">
              <a:buFont typeface="Arial" panose="020B0604020202020204" pitchFamily="34" charset="0"/>
              <a:buChar char="•"/>
            </a:pPr>
            <a:r>
              <a:rPr lang="en-US" sz="1500" b="1" dirty="0" smtClean="0"/>
              <a:t>Emphasizing information </a:t>
            </a:r>
            <a:r>
              <a:rPr lang="en-US" sz="1500" b="1" dirty="0"/>
              <a:t>sharing, analysis centers, communications, preparedness exercises</a:t>
            </a:r>
          </a:p>
        </p:txBody>
      </p:sp>
      <p:sp>
        <p:nvSpPr>
          <p:cNvPr id="12" name="Rectangle 11"/>
          <p:cNvSpPr/>
          <p:nvPr/>
        </p:nvSpPr>
        <p:spPr>
          <a:xfrm>
            <a:off x="5127074" y="2402876"/>
            <a:ext cx="3818963" cy="553998"/>
          </a:xfrm>
          <a:prstGeom prst="rect">
            <a:avLst/>
          </a:prstGeom>
        </p:spPr>
        <p:txBody>
          <a:bodyPr wrap="square">
            <a:spAutoFit/>
          </a:bodyPr>
          <a:lstStyle/>
          <a:p>
            <a:pPr marL="112713" indent="-112713">
              <a:buFont typeface="Arial" panose="020B0604020202020204" pitchFamily="34" charset="0"/>
              <a:buChar char="•"/>
            </a:pPr>
            <a:r>
              <a:rPr lang="en-US" sz="1500" b="1" dirty="0" smtClean="0"/>
              <a:t>Building relationships via public-private </a:t>
            </a:r>
            <a:r>
              <a:rPr lang="en-US" sz="1500" b="1" dirty="0"/>
              <a:t>p</a:t>
            </a:r>
            <a:r>
              <a:rPr lang="en-US" sz="1500" b="1" dirty="0" smtClean="0"/>
              <a:t>rofessional </a:t>
            </a:r>
            <a:r>
              <a:rPr lang="en-US" sz="1500" b="1" dirty="0"/>
              <a:t>e</a:t>
            </a:r>
            <a:r>
              <a:rPr lang="en-US" sz="1500" b="1" dirty="0" smtClean="0"/>
              <a:t>xchanges</a:t>
            </a:r>
            <a:endParaRPr lang="en-US" sz="1500" dirty="0"/>
          </a:p>
        </p:txBody>
      </p:sp>
      <p:pic>
        <p:nvPicPr>
          <p:cNvPr id="14" name="Picture 13"/>
          <p:cNvPicPr>
            <a:picLocks noChangeAspect="1"/>
          </p:cNvPicPr>
          <p:nvPr/>
        </p:nvPicPr>
        <p:blipFill>
          <a:blip r:embed="rId3"/>
          <a:stretch>
            <a:fillRect/>
          </a:stretch>
        </p:blipFill>
        <p:spPr>
          <a:xfrm>
            <a:off x="1139869" y="2235557"/>
            <a:ext cx="1036016" cy="1036016"/>
          </a:xfrm>
          <a:prstGeom prst="rect">
            <a:avLst/>
          </a:prstGeom>
        </p:spPr>
      </p:pic>
      <p:sp>
        <p:nvSpPr>
          <p:cNvPr id="15" name="Rectangle 14"/>
          <p:cNvSpPr/>
          <p:nvPr/>
        </p:nvSpPr>
        <p:spPr>
          <a:xfrm>
            <a:off x="2153083" y="2369259"/>
            <a:ext cx="439544" cy="707886"/>
          </a:xfrm>
          <a:prstGeom prst="rect">
            <a:avLst/>
          </a:prstGeom>
        </p:spPr>
        <p:txBody>
          <a:bodyPr wrap="none">
            <a:spAutoFit/>
          </a:bodyPr>
          <a:lstStyle/>
          <a:p>
            <a:r>
              <a:rPr lang="en-US" sz="4000" b="1" dirty="0">
                <a:solidFill>
                  <a:schemeClr val="accent1">
                    <a:lumMod val="75000"/>
                  </a:schemeClr>
                </a:solidFill>
              </a:rPr>
              <a:t>+</a:t>
            </a:r>
            <a:endParaRPr lang="en-US" sz="4000" dirty="0">
              <a:solidFill>
                <a:schemeClr val="accent1">
                  <a:lumMod val="75000"/>
                </a:schemeClr>
              </a:solidFill>
            </a:endParaRPr>
          </a:p>
        </p:txBody>
      </p:sp>
      <p:sp>
        <p:nvSpPr>
          <p:cNvPr id="10" name="Rectangle 9"/>
          <p:cNvSpPr/>
          <p:nvPr/>
        </p:nvSpPr>
        <p:spPr>
          <a:xfrm>
            <a:off x="5133936" y="3856795"/>
            <a:ext cx="3909169" cy="815608"/>
          </a:xfrm>
          <a:prstGeom prst="rect">
            <a:avLst/>
          </a:prstGeom>
        </p:spPr>
        <p:txBody>
          <a:bodyPr wrap="square">
            <a:spAutoFit/>
          </a:bodyPr>
          <a:lstStyle/>
          <a:p>
            <a:pPr marL="112713" indent="-112713">
              <a:buFont typeface="Arial" panose="020B0604020202020204" pitchFamily="34" charset="0"/>
              <a:buChar char="•"/>
            </a:pPr>
            <a:r>
              <a:rPr lang="en-US" sz="1500" b="1" dirty="0" smtClean="0"/>
              <a:t>Leveraging </a:t>
            </a:r>
            <a:r>
              <a:rPr lang="en-US" sz="1500" b="1" dirty="0"/>
              <a:t>NIST Cyber Security Framework: Reprioritize, more focus on “detect-and-protect”</a:t>
            </a:r>
          </a:p>
        </p:txBody>
      </p:sp>
      <p:pic>
        <p:nvPicPr>
          <p:cNvPr id="17" name="Picture 16"/>
          <p:cNvPicPr>
            <a:picLocks noChangeAspect="1"/>
          </p:cNvPicPr>
          <p:nvPr/>
        </p:nvPicPr>
        <p:blipFill>
          <a:blip r:embed="rId4"/>
          <a:stretch>
            <a:fillRect/>
          </a:stretch>
        </p:blipFill>
        <p:spPr>
          <a:xfrm>
            <a:off x="2557138" y="2394665"/>
            <a:ext cx="1240806" cy="891374"/>
          </a:xfrm>
          <a:prstGeom prst="rect">
            <a:avLst/>
          </a:prstGeom>
        </p:spPr>
      </p:pic>
      <p:cxnSp>
        <p:nvCxnSpPr>
          <p:cNvPr id="18" name="Straight Connector 17"/>
          <p:cNvCxnSpPr/>
          <p:nvPr/>
        </p:nvCxnSpPr>
        <p:spPr bwMode="auto">
          <a:xfrm flipV="1">
            <a:off x="4091071" y="1555179"/>
            <a:ext cx="1042865" cy="985850"/>
          </a:xfrm>
          <a:prstGeom prst="line">
            <a:avLst/>
          </a:prstGeom>
          <a:solidFill>
            <a:schemeClr val="accent1"/>
          </a:solidFill>
          <a:ln w="15875" cap="flat" cmpd="sng" algn="ctr">
            <a:solidFill>
              <a:srgbClr val="234E8D"/>
            </a:solidFill>
            <a:prstDash val="solid"/>
            <a:round/>
            <a:headEnd type="none" w="med" len="med"/>
            <a:tailEnd type="none" w="med" len="med"/>
          </a:ln>
          <a:effectLst/>
        </p:spPr>
      </p:cxnSp>
      <p:cxnSp>
        <p:nvCxnSpPr>
          <p:cNvPr id="25" name="Straight Connector 24"/>
          <p:cNvCxnSpPr/>
          <p:nvPr/>
        </p:nvCxnSpPr>
        <p:spPr bwMode="auto">
          <a:xfrm flipV="1">
            <a:off x="4091071" y="2058152"/>
            <a:ext cx="967453" cy="654887"/>
          </a:xfrm>
          <a:prstGeom prst="line">
            <a:avLst/>
          </a:prstGeom>
          <a:solidFill>
            <a:schemeClr val="accent1"/>
          </a:solidFill>
          <a:ln w="15875" cap="flat" cmpd="sng" algn="ctr">
            <a:solidFill>
              <a:srgbClr val="234E8D"/>
            </a:solidFill>
            <a:prstDash val="solid"/>
            <a:round/>
            <a:headEnd type="none" w="med" len="med"/>
            <a:tailEnd type="none" w="med" len="med"/>
          </a:ln>
          <a:effectLst/>
        </p:spPr>
      </p:cxnSp>
      <p:cxnSp>
        <p:nvCxnSpPr>
          <p:cNvPr id="27" name="Straight Connector 26"/>
          <p:cNvCxnSpPr/>
          <p:nvPr/>
        </p:nvCxnSpPr>
        <p:spPr bwMode="auto">
          <a:xfrm flipV="1">
            <a:off x="4078190" y="2541347"/>
            <a:ext cx="1055746" cy="299005"/>
          </a:xfrm>
          <a:prstGeom prst="line">
            <a:avLst/>
          </a:prstGeom>
          <a:solidFill>
            <a:schemeClr val="accent1"/>
          </a:solidFill>
          <a:ln w="15875" cap="flat" cmpd="sng" algn="ctr">
            <a:solidFill>
              <a:srgbClr val="234E8D"/>
            </a:solidFill>
            <a:prstDash val="solid"/>
            <a:round/>
            <a:headEnd type="none" w="med" len="med"/>
            <a:tailEnd type="none" w="med" len="med"/>
          </a:ln>
          <a:effectLst/>
        </p:spPr>
      </p:cxnSp>
      <p:cxnSp>
        <p:nvCxnSpPr>
          <p:cNvPr id="31" name="Straight Connector 30"/>
          <p:cNvCxnSpPr/>
          <p:nvPr/>
        </p:nvCxnSpPr>
        <p:spPr bwMode="auto">
          <a:xfrm>
            <a:off x="4078190" y="2974221"/>
            <a:ext cx="1048884" cy="176132"/>
          </a:xfrm>
          <a:prstGeom prst="line">
            <a:avLst/>
          </a:prstGeom>
          <a:solidFill>
            <a:schemeClr val="accent1"/>
          </a:solidFill>
          <a:ln w="15875" cap="flat" cmpd="sng" algn="ctr">
            <a:solidFill>
              <a:srgbClr val="234E8D"/>
            </a:solidFill>
            <a:prstDash val="solid"/>
            <a:round/>
            <a:headEnd type="none" w="med" len="med"/>
            <a:tailEnd type="none" w="med" len="med"/>
          </a:ln>
          <a:effectLst/>
        </p:spPr>
      </p:cxnSp>
      <p:cxnSp>
        <p:nvCxnSpPr>
          <p:cNvPr id="33" name="Straight Connector 32"/>
          <p:cNvCxnSpPr/>
          <p:nvPr/>
        </p:nvCxnSpPr>
        <p:spPr bwMode="auto">
          <a:xfrm>
            <a:off x="4072164" y="3108090"/>
            <a:ext cx="1054910" cy="889962"/>
          </a:xfrm>
          <a:prstGeom prst="line">
            <a:avLst/>
          </a:prstGeom>
          <a:solidFill>
            <a:schemeClr val="accent1"/>
          </a:solidFill>
          <a:ln w="15875" cap="flat" cmpd="sng" algn="ctr">
            <a:solidFill>
              <a:srgbClr val="234E8D"/>
            </a:solidFill>
            <a:prstDash val="solid"/>
            <a:round/>
            <a:headEnd type="none" w="med" len="med"/>
            <a:tailEnd type="none" w="med" len="med"/>
          </a:ln>
          <a:effectLst/>
        </p:spPr>
      </p:cxnSp>
      <p:sp>
        <p:nvSpPr>
          <p:cNvPr id="35" name="Rectangle 34"/>
          <p:cNvSpPr/>
          <p:nvPr/>
        </p:nvSpPr>
        <p:spPr bwMode="auto">
          <a:xfrm>
            <a:off x="142918" y="1177643"/>
            <a:ext cx="8733453" cy="346344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3" name="Rectangle 12"/>
          <p:cNvSpPr/>
          <p:nvPr/>
        </p:nvSpPr>
        <p:spPr>
          <a:xfrm>
            <a:off x="1573620" y="1799291"/>
            <a:ext cx="6221640" cy="1107996"/>
          </a:xfrm>
          <a:prstGeom prst="rect">
            <a:avLst/>
          </a:prstGeom>
        </p:spPr>
        <p:txBody>
          <a:bodyPr wrap="square">
            <a:spAutoFit/>
          </a:bodyPr>
          <a:lstStyle/>
          <a:p>
            <a:pPr marL="214308" indent="-214308">
              <a:buFont typeface="Arial" panose="020B0604020202020204" pitchFamily="34" charset="0"/>
              <a:buChar char="•"/>
            </a:pPr>
            <a:r>
              <a:rPr lang="en-US" sz="1700" dirty="0" smtClean="0">
                <a:solidFill>
                  <a:srgbClr val="413000"/>
                </a:solidFill>
              </a:rPr>
              <a:t>In 2018</a:t>
            </a:r>
            <a:r>
              <a:rPr lang="en-US" sz="1700" dirty="0">
                <a:solidFill>
                  <a:srgbClr val="413000"/>
                </a:solidFill>
              </a:rPr>
              <a:t>, DOE formed the Office of Cybersecurity, Energy Security, and Emergency Response (CESER) to address cybersecurity, energy security and the emergency response function.</a:t>
            </a:r>
          </a:p>
          <a:p>
            <a:pPr marL="214308" indent="-214308" algn="just">
              <a:buFont typeface="Arial" panose="020B0604020202020204" pitchFamily="34" charset="0"/>
              <a:buChar char="•"/>
            </a:pPr>
            <a:endParaRPr lang="en-US" sz="1500" dirty="0">
              <a:solidFill>
                <a:srgbClr val="413000"/>
              </a:solidFill>
            </a:endParaRPr>
          </a:p>
        </p:txBody>
      </p:sp>
    </p:spTree>
    <p:extLst>
      <p:ext uri="{BB962C8B-B14F-4D97-AF65-F5344CB8AC3E}">
        <p14:creationId xmlns:p14="http://schemas.microsoft.com/office/powerpoint/2010/main" val="22360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0" nodeType="clickEffect">
                                  <p:stCondLst>
                                    <p:cond delay="0"/>
                                  </p:stCondLst>
                                  <p:childTnLst>
                                    <p:anim calcmode="lin" valueType="num">
                                      <p:cBhvr additive="base">
                                        <p:cTn id="38" dur="500"/>
                                        <p:tgtEl>
                                          <p:spTgt spid="13"/>
                                        </p:tgtEl>
                                        <p:attrNameLst>
                                          <p:attrName>ppt_x</p:attrName>
                                        </p:attrNameLst>
                                      </p:cBhvr>
                                      <p:tavLst>
                                        <p:tav tm="0">
                                          <p:val>
                                            <p:strVal val="ppt_x"/>
                                          </p:val>
                                        </p:tav>
                                        <p:tav tm="100000">
                                          <p:val>
                                            <p:strVal val="ppt_x"/>
                                          </p:val>
                                        </p:tav>
                                      </p:tavLst>
                                    </p:anim>
                                    <p:anim calcmode="lin" valueType="num">
                                      <p:cBhvr additive="base">
                                        <p:cTn id="39" dur="500"/>
                                        <p:tgtEl>
                                          <p:spTgt spid="13"/>
                                        </p:tgtEl>
                                        <p:attrNameLst>
                                          <p:attrName>ppt_y</p:attrName>
                                        </p:attrNameLst>
                                      </p:cBhvr>
                                      <p:tavLst>
                                        <p:tav tm="0">
                                          <p:val>
                                            <p:strVal val="ppt_y"/>
                                          </p:val>
                                        </p:tav>
                                        <p:tav tm="100000">
                                          <p:val>
                                            <p:strVal val="1+ppt_h/2"/>
                                          </p:val>
                                        </p:tav>
                                      </p:tavLst>
                                    </p:anim>
                                    <p:set>
                                      <p:cBhvr>
                                        <p:cTn id="40" dur="1" fill="hold">
                                          <p:stCondLst>
                                            <p:cond delay="499"/>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1"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1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1" grpId="0"/>
      <p:bldP spid="11" grpId="1"/>
      <p:bldP spid="12" grpId="0"/>
      <p:bldP spid="12" grpId="1"/>
      <p:bldP spid="15" grpId="0"/>
      <p:bldP spid="15" grpId="1"/>
      <p:bldP spid="10" grpId="0"/>
      <p:bldP spid="10" grpId="1"/>
      <p:bldP spid="35" grpId="0" animBg="1"/>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Building Blocks of IT Success</a:t>
            </a:r>
            <a:endParaRPr lang="en-US" dirty="0"/>
          </a:p>
        </p:txBody>
      </p:sp>
      <p:sp>
        <p:nvSpPr>
          <p:cNvPr id="4" name="Rectangle 3"/>
          <p:cNvSpPr/>
          <p:nvPr/>
        </p:nvSpPr>
        <p:spPr>
          <a:xfrm>
            <a:off x="1483897" y="1038123"/>
            <a:ext cx="6240780" cy="3831818"/>
          </a:xfrm>
          <a:prstGeom prst="rect">
            <a:avLst/>
          </a:prstGeom>
        </p:spPr>
        <p:txBody>
          <a:bodyPr wrap="square">
            <a:spAutoFit/>
          </a:bodyPr>
          <a:lstStyle/>
          <a:p>
            <a:pPr marL="257175" indent="-257175">
              <a:lnSpc>
                <a:spcPct val="150000"/>
              </a:lnSpc>
              <a:buFont typeface="Arial" panose="020B0604020202020204" pitchFamily="34" charset="0"/>
              <a:buChar char="•"/>
            </a:pPr>
            <a:r>
              <a:rPr lang="en-US" sz="1900" dirty="0"/>
              <a:t>Be a </a:t>
            </a:r>
            <a:r>
              <a:rPr lang="en-US" sz="1900" b="1" dirty="0" smtClean="0">
                <a:solidFill>
                  <a:srgbClr val="002060"/>
                </a:solidFill>
              </a:rPr>
              <a:t>Catalyst</a:t>
            </a:r>
            <a:endParaRPr lang="en-US" sz="1900" b="1" dirty="0">
              <a:solidFill>
                <a:srgbClr val="002060"/>
              </a:solidFill>
            </a:endParaRPr>
          </a:p>
          <a:p>
            <a:pPr marL="257175" indent="-257175">
              <a:lnSpc>
                <a:spcPct val="150000"/>
              </a:lnSpc>
              <a:buFont typeface="Arial" panose="020B0604020202020204" pitchFamily="34" charset="0"/>
              <a:buChar char="•"/>
            </a:pPr>
            <a:r>
              <a:rPr lang="en-US" sz="1900" dirty="0"/>
              <a:t>Adopt a </a:t>
            </a:r>
            <a:r>
              <a:rPr lang="en-US" sz="1900" b="1" dirty="0" smtClean="0">
                <a:solidFill>
                  <a:srgbClr val="002060"/>
                </a:solidFill>
              </a:rPr>
              <a:t>Forward-Looking </a:t>
            </a:r>
            <a:r>
              <a:rPr lang="en-US" sz="1900" b="1" dirty="0">
                <a:solidFill>
                  <a:srgbClr val="002060"/>
                </a:solidFill>
              </a:rPr>
              <a:t>M</a:t>
            </a:r>
            <a:r>
              <a:rPr lang="en-US" sz="1900" b="1" dirty="0" smtClean="0">
                <a:solidFill>
                  <a:srgbClr val="002060"/>
                </a:solidFill>
              </a:rPr>
              <a:t>indset</a:t>
            </a:r>
            <a:endParaRPr lang="en-US" sz="1900" dirty="0">
              <a:solidFill>
                <a:srgbClr val="002060"/>
              </a:solidFill>
            </a:endParaRPr>
          </a:p>
          <a:p>
            <a:pPr marL="257175" indent="-257175">
              <a:lnSpc>
                <a:spcPct val="150000"/>
              </a:lnSpc>
              <a:buFont typeface="Arial" panose="020B0604020202020204" pitchFamily="34" charset="0"/>
              <a:buChar char="•"/>
            </a:pPr>
            <a:r>
              <a:rPr lang="en-US" sz="1900" dirty="0" smtClean="0"/>
              <a:t>Develop </a:t>
            </a:r>
            <a:r>
              <a:rPr lang="en-US" sz="1900" b="1" dirty="0" smtClean="0">
                <a:solidFill>
                  <a:srgbClr val="002060"/>
                </a:solidFill>
              </a:rPr>
              <a:t>Agility</a:t>
            </a:r>
            <a:r>
              <a:rPr lang="en-US" sz="1900" b="1" dirty="0" smtClean="0"/>
              <a:t> </a:t>
            </a:r>
            <a:r>
              <a:rPr lang="en-US" sz="1900" dirty="0"/>
              <a:t>in adopting new technology </a:t>
            </a:r>
            <a:endParaRPr lang="en-US" sz="1900" dirty="0" smtClean="0"/>
          </a:p>
          <a:p>
            <a:pPr marL="257175" indent="-257175">
              <a:lnSpc>
                <a:spcPct val="150000"/>
              </a:lnSpc>
              <a:buFont typeface="Arial" panose="020B0604020202020204" pitchFamily="34" charset="0"/>
              <a:buChar char="•"/>
            </a:pPr>
            <a:r>
              <a:rPr lang="en-US" sz="1900" dirty="0" smtClean="0"/>
              <a:t>Cultivate </a:t>
            </a:r>
            <a:r>
              <a:rPr lang="en-US" sz="1900" b="1" dirty="0" smtClean="0">
                <a:solidFill>
                  <a:srgbClr val="002060"/>
                </a:solidFill>
              </a:rPr>
              <a:t>Adaptability</a:t>
            </a:r>
            <a:endParaRPr lang="en-US" sz="1900" b="1" dirty="0">
              <a:solidFill>
                <a:srgbClr val="002060"/>
              </a:solidFill>
            </a:endParaRPr>
          </a:p>
          <a:p>
            <a:pPr marL="257175" indent="-257175">
              <a:lnSpc>
                <a:spcPct val="150000"/>
              </a:lnSpc>
              <a:buFont typeface="Arial" panose="020B0604020202020204" pitchFamily="34" charset="0"/>
              <a:buChar char="•"/>
            </a:pPr>
            <a:r>
              <a:rPr lang="en-US" sz="1900" b="1" dirty="0" smtClean="0">
                <a:solidFill>
                  <a:srgbClr val="002060"/>
                </a:solidFill>
              </a:rPr>
              <a:t>Collaborate </a:t>
            </a:r>
            <a:r>
              <a:rPr lang="en-US" sz="1900" b="1" dirty="0">
                <a:solidFill>
                  <a:srgbClr val="002060"/>
                </a:solidFill>
              </a:rPr>
              <a:t>&amp; </a:t>
            </a:r>
            <a:r>
              <a:rPr lang="en-US" sz="1900" b="1" dirty="0" smtClean="0">
                <a:solidFill>
                  <a:srgbClr val="002060"/>
                </a:solidFill>
              </a:rPr>
              <a:t>Partner</a:t>
            </a:r>
            <a:endParaRPr lang="en-US" sz="1900" b="1" dirty="0">
              <a:solidFill>
                <a:srgbClr val="002060"/>
              </a:solidFill>
            </a:endParaRPr>
          </a:p>
          <a:p>
            <a:pPr marL="257175" indent="-257175">
              <a:lnSpc>
                <a:spcPct val="150000"/>
              </a:lnSpc>
              <a:buFont typeface="Arial" panose="020B0604020202020204" pitchFamily="34" charset="0"/>
              <a:buChar char="•"/>
            </a:pPr>
            <a:r>
              <a:rPr lang="en-US" sz="1900" dirty="0"/>
              <a:t>Garner </a:t>
            </a:r>
            <a:r>
              <a:rPr lang="en-US" sz="1900" b="1" dirty="0">
                <a:solidFill>
                  <a:srgbClr val="002060"/>
                </a:solidFill>
              </a:rPr>
              <a:t>Executive Leadership Support</a:t>
            </a:r>
            <a:endParaRPr lang="en-US" sz="1900" dirty="0">
              <a:solidFill>
                <a:srgbClr val="002060"/>
              </a:solidFill>
            </a:endParaRPr>
          </a:p>
          <a:p>
            <a:pPr marL="257175" indent="-257175">
              <a:lnSpc>
                <a:spcPct val="150000"/>
              </a:lnSpc>
              <a:buFont typeface="Arial" panose="020B0604020202020204" pitchFamily="34" charset="0"/>
              <a:buChar char="•"/>
            </a:pPr>
            <a:r>
              <a:rPr lang="en-US" sz="1900" dirty="0"/>
              <a:t>Employ organization/stakeholder </a:t>
            </a:r>
            <a:r>
              <a:rPr lang="en-US" sz="1900" b="1" dirty="0">
                <a:solidFill>
                  <a:srgbClr val="002060"/>
                </a:solidFill>
              </a:rPr>
              <a:t>Communications</a:t>
            </a:r>
          </a:p>
          <a:p>
            <a:pPr marL="257175" indent="-257175">
              <a:lnSpc>
                <a:spcPct val="150000"/>
              </a:lnSpc>
              <a:buFont typeface="Arial" panose="020B0604020202020204" pitchFamily="34" charset="0"/>
              <a:buChar char="•"/>
            </a:pPr>
            <a:r>
              <a:rPr lang="en-US" sz="1900" dirty="0"/>
              <a:t>Consider </a:t>
            </a:r>
            <a:r>
              <a:rPr lang="en-US" sz="1900" b="1" dirty="0">
                <a:solidFill>
                  <a:srgbClr val="002060"/>
                </a:solidFill>
              </a:rPr>
              <a:t>Experience</a:t>
            </a:r>
            <a:r>
              <a:rPr lang="en-US" sz="1900" b="1" dirty="0"/>
              <a:t> </a:t>
            </a:r>
            <a:r>
              <a:rPr lang="en-US" sz="1900" dirty="0"/>
              <a:t>and </a:t>
            </a:r>
            <a:r>
              <a:rPr lang="en-US" sz="1900" b="1" dirty="0">
                <a:solidFill>
                  <a:srgbClr val="002060"/>
                </a:solidFill>
              </a:rPr>
              <a:t>Lessons Learned</a:t>
            </a:r>
          </a:p>
          <a:p>
            <a:pPr marL="214308" indent="-214308" algn="just">
              <a:buFont typeface="Arial" panose="020B0604020202020204" pitchFamily="34" charset="0"/>
              <a:buChar char="•"/>
            </a:pPr>
            <a:endParaRPr lang="en-US" sz="1500" dirty="0">
              <a:solidFill>
                <a:srgbClr val="413000"/>
              </a:solidFill>
            </a:endParaRPr>
          </a:p>
        </p:txBody>
      </p:sp>
      <p:sp>
        <p:nvSpPr>
          <p:cNvPr id="6" name="Slide Number Placeholder 5"/>
          <p:cNvSpPr txBox="1">
            <a:spLocks/>
          </p:cNvSpPr>
          <p:nvPr/>
        </p:nvSpPr>
        <p:spPr>
          <a:xfrm>
            <a:off x="7795260" y="4755357"/>
            <a:ext cx="20574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rgbClr val="413000"/>
                </a:solidFill>
              </a:rPr>
              <a:t>5</a:t>
            </a:r>
          </a:p>
        </p:txBody>
      </p:sp>
    </p:spTree>
    <p:extLst>
      <p:ext uri="{BB962C8B-B14F-4D97-AF65-F5344CB8AC3E}">
        <p14:creationId xmlns:p14="http://schemas.microsoft.com/office/powerpoint/2010/main" val="195476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endParaRPr lang="en-US" sz="1500" dirty="0"/>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35</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164556" y="914400"/>
            <a:ext cx="4814888" cy="3464719"/>
          </a:xfrm>
          <a:prstGeom prst="rect">
            <a:avLst/>
          </a:prstGeom>
          <a:noFill/>
          <a:ln w="9525">
            <a:noFill/>
            <a:miter lim="800000"/>
            <a:headEnd/>
            <a:tailEnd/>
          </a:ln>
        </p:spPr>
      </p:pic>
    </p:spTree>
    <p:extLst>
      <p:ext uri="{BB962C8B-B14F-4D97-AF65-F5344CB8AC3E}">
        <p14:creationId xmlns:p14="http://schemas.microsoft.com/office/powerpoint/2010/main" val="4016476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1943100" y="886239"/>
            <a:ext cx="5163912" cy="2480310"/>
          </a:xfrm>
          <a:noFill/>
          <a:ln>
            <a:noFill/>
          </a:ln>
        </p:spPr>
        <p:txBody>
          <a:bodyPr/>
          <a:lstStyle/>
          <a:p>
            <a:r>
              <a:rPr lang="en-US" sz="1600" dirty="0"/>
              <a:t>Jason Wagoner</a:t>
            </a:r>
          </a:p>
          <a:p>
            <a:r>
              <a:rPr lang="en-US" sz="1600" dirty="0"/>
              <a:t>Principal</a:t>
            </a:r>
          </a:p>
          <a:p>
            <a:r>
              <a:rPr lang="en-US" sz="1600" dirty="0"/>
              <a:t>Jason.Wagoner@claconnect.com</a:t>
            </a:r>
          </a:p>
          <a:p>
            <a:r>
              <a:rPr lang="en-US" sz="1600" dirty="0"/>
              <a:t>(301) 902-8568</a:t>
            </a:r>
          </a:p>
          <a:p>
            <a:endParaRPr lang="en-US" sz="1600" dirty="0"/>
          </a:p>
          <a:p>
            <a:r>
              <a:rPr lang="en-US" sz="1600" dirty="0"/>
              <a:t>Jason Gordon</a:t>
            </a:r>
          </a:p>
          <a:p>
            <a:r>
              <a:rPr lang="en-US" sz="1600" dirty="0"/>
              <a:t>IT Director</a:t>
            </a:r>
          </a:p>
          <a:p>
            <a:r>
              <a:rPr lang="en-US" sz="1600" dirty="0"/>
              <a:t>Jason.Gordon@claconnect.com</a:t>
            </a:r>
          </a:p>
          <a:p>
            <a:r>
              <a:rPr lang="en-US" sz="1600" dirty="0"/>
              <a:t>(703) 825-2142</a:t>
            </a:r>
          </a:p>
          <a:p>
            <a:endParaRPr lang="en-US" sz="2400" dirty="0" smtClean="0"/>
          </a:p>
          <a:p>
            <a:endParaRPr lang="en-US" sz="2400" dirty="0" smtClean="0"/>
          </a:p>
        </p:txBody>
      </p:sp>
      <p:sp>
        <p:nvSpPr>
          <p:cNvPr id="3" name="Slide Number Placeholder 2"/>
          <p:cNvSpPr>
            <a:spLocks noGrp="1"/>
          </p:cNvSpPr>
          <p:nvPr>
            <p:ph type="sldNum" sz="quarter" idx="4294967295"/>
          </p:nvPr>
        </p:nvSpPr>
        <p:spPr>
          <a:xfrm>
            <a:off x="7625954" y="4698207"/>
            <a:ext cx="375047" cy="273844"/>
          </a:xfrm>
          <a:prstGeom prst="rect">
            <a:avLst/>
          </a:prstGeom>
        </p:spPr>
        <p:txBody>
          <a:bodyPr/>
          <a:lstStyle/>
          <a:p>
            <a:fld id="{F8E24598-D429-A34B-B4A6-5808099B37D3}" type="slidenum">
              <a:rPr lang="en-US" smtClean="0">
                <a:solidFill>
                  <a:srgbClr val="413000"/>
                </a:solidFill>
              </a:rPr>
              <a:pPr/>
              <a:t>36</a:t>
            </a:fld>
            <a:endParaRPr lang="en-US" dirty="0">
              <a:solidFill>
                <a:srgbClr val="413000"/>
              </a:solidFill>
            </a:endParaRPr>
          </a:p>
        </p:txBody>
      </p:sp>
      <p:cxnSp>
        <p:nvCxnSpPr>
          <p:cNvPr id="5" name="Straight Connector 4"/>
          <p:cNvCxnSpPr/>
          <p:nvPr/>
        </p:nvCxnSpPr>
        <p:spPr bwMode="auto">
          <a:xfrm>
            <a:off x="1943100" y="514350"/>
            <a:ext cx="0" cy="3531870"/>
          </a:xfrm>
          <a:prstGeom prst="line">
            <a:avLst/>
          </a:prstGeom>
          <a:ln>
            <a:solidFill>
              <a:schemeClr val="bg1"/>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9" name="Straight Connector 8"/>
          <p:cNvCxnSpPr/>
          <p:nvPr/>
        </p:nvCxnSpPr>
        <p:spPr bwMode="auto">
          <a:xfrm>
            <a:off x="1943100" y="4046220"/>
            <a:ext cx="4696506" cy="0"/>
          </a:xfrm>
          <a:prstGeom prst="line">
            <a:avLst/>
          </a:prstGeom>
          <a:ln>
            <a:solidFill>
              <a:schemeClr val="bg1"/>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962861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Financial Management Landscape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35310735"/>
              </p:ext>
            </p:extLst>
          </p:nvPr>
        </p:nvGraphicFramePr>
        <p:xfrm>
          <a:off x="225468" y="1028700"/>
          <a:ext cx="8461332" cy="348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F8E24598-D429-A34B-B4A6-5808099B37D3}" type="slidenum">
              <a:rPr lang="en-US" smtClean="0"/>
              <a:pPr/>
              <a:t>4</a:t>
            </a:fld>
            <a:endParaRPr lang="en-US" dirty="0"/>
          </a:p>
        </p:txBody>
      </p:sp>
    </p:spTree>
    <p:extLst>
      <p:ext uri="{BB962C8B-B14F-4D97-AF65-F5344CB8AC3E}">
        <p14:creationId xmlns:p14="http://schemas.microsoft.com/office/powerpoint/2010/main" val="352510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12ADBCC-89A9-4497-871E-EB48741DE2F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E48FEB96-D6F7-4F57-AD7B-41B68AD8924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C30D6B1F-ED86-4FB6-8379-916684FF5E4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30E30831-B374-4571-B044-777A5EF9919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69B4D7EC-EA07-4628-8043-A40A5CE9EB1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6755F70C-FE23-429A-86BF-719380E2C08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5A7EB4AA-8E8D-4FF1-BDEE-E351F730576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537F00B5-CF97-47ED-871E-CB4550E5979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DF17B72B-CE24-449C-A693-AF49E1FBBD8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742950"/>
          </a:xfrm>
        </p:spPr>
        <p:txBody>
          <a:bodyPr/>
          <a:lstStyle/>
          <a:p>
            <a:r>
              <a:rPr lang="en-US" dirty="0" smtClean="0"/>
              <a:t>Federal </a:t>
            </a:r>
            <a:r>
              <a:rPr lang="en-US" dirty="0"/>
              <a:t>Financial Management </a:t>
            </a:r>
            <a:r>
              <a:rPr lang="en-US" dirty="0" smtClean="0"/>
              <a:t>Landscape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38525948"/>
              </p:ext>
            </p:extLst>
          </p:nvPr>
        </p:nvGraphicFramePr>
        <p:xfrm>
          <a:off x="0" y="1085850"/>
          <a:ext cx="8686800" cy="3560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F8E24598-D429-A34B-B4A6-5808099B37D3}" type="slidenum">
              <a:rPr lang="en-US" smtClean="0"/>
              <a:pPr/>
              <a:t>5</a:t>
            </a:fld>
            <a:endParaRPr lang="en-US" dirty="0"/>
          </a:p>
        </p:txBody>
      </p:sp>
    </p:spTree>
    <p:extLst>
      <p:ext uri="{BB962C8B-B14F-4D97-AF65-F5344CB8AC3E}">
        <p14:creationId xmlns:p14="http://schemas.microsoft.com/office/powerpoint/2010/main" val="51608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A582C0F-DBBF-4906-871F-ABF99DAE1D8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C34D7649-9EE7-4589-8CD6-30DD6B6A51C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E93298AD-0859-4970-BC60-FD505EA0E67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CAEC48F-8141-4734-8D94-8FB6EB5CEE7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39056A06-60B6-42D6-B9AA-3D67EADE19C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3573113B-2138-4244-A7B8-8FF86DA44EE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EEF2A67D-CE0C-466D-B23D-B4328D74B38D}"/>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4BBCB5C0-BE6B-4D14-B9EB-DF8C23EE2693}"/>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5284063C-098B-442D-B9EE-C7C01E5D8914}"/>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69828177-E4DD-406A-B26E-9537404E5F83}"/>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graphicEl>
                                              <a:dgm id="{20B1F33A-8E3A-4367-897A-CB324AA0A22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742950"/>
          </a:xfrm>
        </p:spPr>
        <p:txBody>
          <a:bodyPr/>
          <a:lstStyle/>
          <a:p>
            <a:r>
              <a:rPr lang="en-US" dirty="0" smtClean="0"/>
              <a:t>Federal </a:t>
            </a:r>
            <a:r>
              <a:rPr lang="en-US" dirty="0"/>
              <a:t>Financial Management </a:t>
            </a:r>
            <a:r>
              <a:rPr lang="en-US" dirty="0" smtClean="0"/>
              <a:t>Landscape </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6</a:t>
            </a:fld>
            <a:endParaRPr lang="en-US" dirty="0"/>
          </a:p>
        </p:txBody>
      </p:sp>
      <p:sp>
        <p:nvSpPr>
          <p:cNvPr id="3" name="Content Placeholder 2"/>
          <p:cNvSpPr>
            <a:spLocks noGrp="1"/>
          </p:cNvSpPr>
          <p:nvPr>
            <p:ph idx="1"/>
          </p:nvPr>
        </p:nvSpPr>
        <p:spPr>
          <a:xfrm>
            <a:off x="281354" y="1012875"/>
            <a:ext cx="8405446" cy="3629465"/>
          </a:xfrm>
        </p:spPr>
        <p:txBody>
          <a:bodyPr numCol="2"/>
          <a:lstStyle/>
          <a:p>
            <a:r>
              <a:rPr lang="en-US" sz="1300" dirty="0" smtClean="0"/>
              <a:t>Budget and Accounting Act of 1921</a:t>
            </a:r>
          </a:p>
          <a:p>
            <a:r>
              <a:rPr lang="en-US" sz="1300" dirty="0" smtClean="0"/>
              <a:t>Government Corporation Control Act of 1945  </a:t>
            </a:r>
          </a:p>
          <a:p>
            <a:r>
              <a:rPr lang="en-US" sz="1300" dirty="0" smtClean="0"/>
              <a:t>Federal Property and Administrative Services Act of 1949</a:t>
            </a:r>
          </a:p>
          <a:p>
            <a:r>
              <a:rPr lang="en-US" sz="1300" dirty="0" smtClean="0"/>
              <a:t>Budget and Accounting Procedures Act of 1950  </a:t>
            </a:r>
          </a:p>
          <a:p>
            <a:r>
              <a:rPr lang="en-US" sz="1300" dirty="0" smtClean="0"/>
              <a:t>Federal Grant and Cooperative Agreement Act of 1977 </a:t>
            </a:r>
          </a:p>
          <a:p>
            <a:r>
              <a:rPr lang="en-US" sz="1300" dirty="0" smtClean="0"/>
              <a:t>Inspector General Act of 1978 </a:t>
            </a:r>
          </a:p>
          <a:p>
            <a:r>
              <a:rPr lang="en-US" sz="1300" dirty="0" smtClean="0"/>
              <a:t>Prompt Payment Act of 1982</a:t>
            </a:r>
          </a:p>
          <a:p>
            <a:r>
              <a:rPr lang="en-US" sz="1300" dirty="0" smtClean="0"/>
              <a:t>Federal Managers Financial Integrity Act of 1982 (FMFIA)</a:t>
            </a:r>
          </a:p>
          <a:p>
            <a:r>
              <a:rPr lang="en-US" sz="1300" dirty="0" smtClean="0"/>
              <a:t>Single Audit Act of 1984</a:t>
            </a:r>
          </a:p>
          <a:p>
            <a:r>
              <a:rPr lang="en-US" sz="1300" dirty="0" smtClean="0"/>
              <a:t>Chief Financial Officers Act of 1990 (CFO Act)  </a:t>
            </a:r>
          </a:p>
          <a:p>
            <a:r>
              <a:rPr lang="en-US" sz="1300" dirty="0" smtClean="0"/>
              <a:t>Government Performance and Results Act of 1993 (GPRA)</a:t>
            </a:r>
          </a:p>
          <a:p>
            <a:r>
              <a:rPr lang="en-US" sz="1300" dirty="0" smtClean="0"/>
              <a:t>Government Management Reform Act of 1994 (GMRA)</a:t>
            </a:r>
          </a:p>
          <a:p>
            <a:r>
              <a:rPr lang="en-US" sz="1300" dirty="0" smtClean="0"/>
              <a:t>Information Technology Management Reform Act of 1996</a:t>
            </a:r>
          </a:p>
          <a:p>
            <a:r>
              <a:rPr lang="en-US" sz="1300" dirty="0" smtClean="0"/>
              <a:t>Debt Collection Improvement Act of 1996 (DCIA)</a:t>
            </a:r>
          </a:p>
          <a:p>
            <a:r>
              <a:rPr lang="en-US" sz="1300" dirty="0" smtClean="0"/>
              <a:t>Single Audit Act Amendments of 1996</a:t>
            </a:r>
          </a:p>
          <a:p>
            <a:r>
              <a:rPr lang="en-US" sz="1300" dirty="0" smtClean="0"/>
              <a:t>Federal Financial Management Improvement Act of 1996 (FFMIA)</a:t>
            </a:r>
          </a:p>
          <a:p>
            <a:r>
              <a:rPr lang="en-US" sz="1300" dirty="0" smtClean="0"/>
              <a:t>Federal Financial Assistance Management Improvement Act of 1999</a:t>
            </a:r>
          </a:p>
          <a:p>
            <a:r>
              <a:rPr lang="en-US" sz="1300" dirty="0" smtClean="0"/>
              <a:t>Recovery Auditing Act Reports Consolidation Act of 2000</a:t>
            </a:r>
          </a:p>
          <a:p>
            <a:r>
              <a:rPr lang="en-US" sz="1300" dirty="0" smtClean="0"/>
              <a:t>Accountability of Tax Dollars Act of 2002 (ATDA)</a:t>
            </a:r>
          </a:p>
          <a:p>
            <a:r>
              <a:rPr lang="en-US" sz="1300" dirty="0" smtClean="0"/>
              <a:t>Improper Payments Information Act of 2002 (IPIA)</a:t>
            </a:r>
          </a:p>
          <a:p>
            <a:r>
              <a:rPr lang="en-US" sz="1300" dirty="0" smtClean="0"/>
              <a:t>Federal Information Security Management Act of 2002 (FISMA)</a:t>
            </a:r>
          </a:p>
          <a:p>
            <a:r>
              <a:rPr lang="en-US" sz="1300" dirty="0" smtClean="0"/>
              <a:t>Consolidated Appropriations Act of 2004</a:t>
            </a:r>
          </a:p>
          <a:p>
            <a:endParaRPr lang="en-US" sz="1300" dirty="0"/>
          </a:p>
        </p:txBody>
      </p:sp>
      <p:sp>
        <p:nvSpPr>
          <p:cNvPr id="6" name="TextBox 5"/>
          <p:cNvSpPr txBox="1"/>
          <p:nvPr/>
        </p:nvSpPr>
        <p:spPr>
          <a:xfrm>
            <a:off x="457200" y="1085850"/>
            <a:ext cx="2168770" cy="2246769"/>
          </a:xfrm>
          <a:prstGeom prst="rect">
            <a:avLst/>
          </a:prstGeom>
          <a:noFill/>
        </p:spPr>
        <p:txBody>
          <a:bodyPr wrap="square" rtlCol="0">
            <a:spAutoFit/>
          </a:bodyPr>
          <a:lstStyle/>
          <a:p>
            <a:r>
              <a:rPr lang="en-US" sz="2800" dirty="0" smtClean="0">
                <a:ln w="0"/>
                <a:solidFill>
                  <a:srgbClr val="FF0000"/>
                </a:solidFill>
                <a:effectLst>
                  <a:outerShdw blurRad="38100" dist="25400" dir="5400000" algn="ctr" rotWithShape="0">
                    <a:srgbClr val="6E747A">
                      <a:alpha val="43000"/>
                    </a:srgbClr>
                  </a:outerShdw>
                </a:effectLst>
              </a:rPr>
              <a:t>OMB</a:t>
            </a:r>
          </a:p>
          <a:p>
            <a:pPr marL="914400" lvl="1" indent="-457200">
              <a:buFont typeface="Arial" panose="020B0604020202020204" pitchFamily="34" charset="0"/>
              <a:buChar char="•"/>
            </a:pPr>
            <a:r>
              <a:rPr lang="en-US" sz="2800" dirty="0" smtClean="0">
                <a:ln w="0"/>
                <a:solidFill>
                  <a:srgbClr val="FF0000"/>
                </a:solidFill>
                <a:effectLst>
                  <a:outerShdw blurRad="38100" dist="25400" dir="5400000" algn="ctr" rotWithShape="0">
                    <a:srgbClr val="6E747A">
                      <a:alpha val="43000"/>
                    </a:srgbClr>
                  </a:outerShdw>
                </a:effectLst>
              </a:rPr>
              <a:t>A-123</a:t>
            </a:r>
          </a:p>
          <a:p>
            <a:pPr marL="914400" lvl="1" indent="-457200">
              <a:buFont typeface="Arial" panose="020B0604020202020204" pitchFamily="34" charset="0"/>
              <a:buChar char="•"/>
            </a:pPr>
            <a:r>
              <a:rPr lang="en-US" sz="2800" dirty="0" smtClean="0">
                <a:ln w="0"/>
                <a:solidFill>
                  <a:srgbClr val="FF0000"/>
                </a:solidFill>
                <a:effectLst>
                  <a:outerShdw blurRad="38100" dist="25400" dir="5400000" algn="ctr" rotWithShape="0">
                    <a:srgbClr val="6E747A">
                      <a:alpha val="43000"/>
                    </a:srgbClr>
                  </a:outerShdw>
                </a:effectLst>
              </a:rPr>
              <a:t>A-129</a:t>
            </a:r>
          </a:p>
          <a:p>
            <a:pPr marL="914400" lvl="1" indent="-457200">
              <a:buFont typeface="Arial" panose="020B0604020202020204" pitchFamily="34" charset="0"/>
              <a:buChar char="•"/>
            </a:pPr>
            <a:r>
              <a:rPr lang="en-US" sz="2800" dirty="0" smtClean="0">
                <a:ln w="0"/>
                <a:solidFill>
                  <a:srgbClr val="FF0000"/>
                </a:solidFill>
                <a:effectLst>
                  <a:outerShdw blurRad="38100" dist="25400" dir="5400000" algn="ctr" rotWithShape="0">
                    <a:srgbClr val="6E747A">
                      <a:alpha val="43000"/>
                    </a:srgbClr>
                  </a:outerShdw>
                </a:effectLst>
              </a:rPr>
              <a:t>A-133</a:t>
            </a:r>
          </a:p>
          <a:p>
            <a:pPr marL="914400" lvl="1" indent="-457200">
              <a:buFont typeface="Arial" panose="020B0604020202020204" pitchFamily="34" charset="0"/>
              <a:buChar char="•"/>
            </a:pPr>
            <a:r>
              <a:rPr lang="en-US" sz="2800" dirty="0" smtClean="0">
                <a:ln w="0"/>
                <a:solidFill>
                  <a:srgbClr val="FF0000"/>
                </a:solidFill>
                <a:effectLst>
                  <a:outerShdw blurRad="38100" dist="25400" dir="5400000" algn="ctr" rotWithShape="0">
                    <a:srgbClr val="6E747A">
                      <a:alpha val="43000"/>
                    </a:srgbClr>
                  </a:outerShdw>
                </a:effectLst>
              </a:rPr>
              <a:t>A-136</a:t>
            </a:r>
            <a:endParaRPr lang="en-US" sz="2800" dirty="0">
              <a:ln w="0"/>
              <a:solidFill>
                <a:srgbClr val="FF0000"/>
              </a:solidFill>
              <a:effectLst>
                <a:outerShdw blurRad="38100" dist="25400" dir="5400000" algn="ctr" rotWithShape="0">
                  <a:srgbClr val="6E747A">
                    <a:alpha val="43000"/>
                  </a:srgbClr>
                </a:outerShdw>
              </a:effectLst>
            </a:endParaRPr>
          </a:p>
        </p:txBody>
      </p:sp>
      <p:sp>
        <p:nvSpPr>
          <p:cNvPr id="7" name="TextBox 6"/>
          <p:cNvSpPr txBox="1"/>
          <p:nvPr/>
        </p:nvSpPr>
        <p:spPr>
          <a:xfrm>
            <a:off x="6555545" y="975985"/>
            <a:ext cx="1672887" cy="1384995"/>
          </a:xfrm>
          <a:prstGeom prst="rect">
            <a:avLst/>
          </a:prstGeom>
          <a:noFill/>
        </p:spPr>
        <p:txBody>
          <a:bodyPr wrap="square" rtlCol="0">
            <a:spAutoFit/>
          </a:bodyPr>
          <a:lstStyle/>
          <a:p>
            <a:r>
              <a:rPr lang="en-US" sz="2800" dirty="0" smtClean="0">
                <a:ln w="0"/>
                <a:solidFill>
                  <a:srgbClr val="00B0F0"/>
                </a:solidFill>
                <a:effectLst>
                  <a:outerShdw blurRad="38100" dist="25400" dir="5400000" algn="ctr" rotWithShape="0">
                    <a:srgbClr val="6E747A">
                      <a:alpha val="43000"/>
                    </a:srgbClr>
                  </a:outerShdw>
                </a:effectLst>
              </a:rPr>
              <a:t>GAO</a:t>
            </a:r>
          </a:p>
          <a:p>
            <a:pPr marL="457200" indent="-457200" algn="ctr">
              <a:buFont typeface="Arial" panose="020B0604020202020204" pitchFamily="34" charset="0"/>
              <a:buChar char="•"/>
            </a:pPr>
            <a:r>
              <a:rPr lang="en-US" sz="2800" dirty="0" smtClean="0">
                <a:ln w="0"/>
                <a:solidFill>
                  <a:srgbClr val="00B0F0"/>
                </a:solidFill>
                <a:effectLst>
                  <a:outerShdw blurRad="38100" dist="25400" dir="5400000" algn="ctr" rotWithShape="0">
                    <a:srgbClr val="6E747A">
                      <a:alpha val="43000"/>
                    </a:srgbClr>
                  </a:outerShdw>
                </a:effectLst>
              </a:rPr>
              <a:t>Audits</a:t>
            </a:r>
          </a:p>
          <a:p>
            <a:pPr marL="457200" indent="-457200" algn="ctr">
              <a:buFont typeface="Arial" panose="020B0604020202020204" pitchFamily="34" charset="0"/>
              <a:buChar char="•"/>
            </a:pPr>
            <a:endParaRPr lang="en-US" sz="2800" dirty="0">
              <a:ln w="0"/>
              <a:solidFill>
                <a:srgbClr val="00B0F0"/>
              </a:solidFill>
              <a:effectLst>
                <a:outerShdw blurRad="38100" dist="25400" dir="5400000" algn="ctr" rotWithShape="0">
                  <a:srgbClr val="6E747A">
                    <a:alpha val="43000"/>
                  </a:srgbClr>
                </a:outerShdw>
              </a:effectLst>
            </a:endParaRPr>
          </a:p>
        </p:txBody>
      </p:sp>
      <p:sp>
        <p:nvSpPr>
          <p:cNvPr id="8" name="TextBox 7"/>
          <p:cNvSpPr txBox="1"/>
          <p:nvPr/>
        </p:nvSpPr>
        <p:spPr>
          <a:xfrm>
            <a:off x="2801816" y="996132"/>
            <a:ext cx="4069082" cy="3108543"/>
          </a:xfrm>
          <a:prstGeom prst="rect">
            <a:avLst/>
          </a:prstGeom>
          <a:noFill/>
        </p:spPr>
        <p:txBody>
          <a:bodyPr wrap="square" rtlCol="0">
            <a:spAutoFit/>
          </a:bodyPr>
          <a:lstStyle/>
          <a:p>
            <a:r>
              <a:rPr lang="en-US" sz="2800" dirty="0" smtClean="0">
                <a:ln w="0"/>
                <a:solidFill>
                  <a:srgbClr val="00B050"/>
                </a:solidFill>
                <a:effectLst>
                  <a:outerShdw blurRad="38100" dist="25400" dir="5400000" algn="ctr" rotWithShape="0">
                    <a:srgbClr val="6E747A">
                      <a:alpha val="43000"/>
                    </a:srgbClr>
                  </a:outerShdw>
                </a:effectLst>
              </a:rPr>
              <a:t>FASAB</a:t>
            </a:r>
          </a:p>
          <a:p>
            <a:pPr marL="457200" indent="-457200">
              <a:buFont typeface="Arial" panose="020B0604020202020204" pitchFamily="34" charset="0"/>
              <a:buChar char="•"/>
            </a:pPr>
            <a:r>
              <a:rPr lang="en-US" sz="2800" dirty="0">
                <a:ln w="0"/>
                <a:solidFill>
                  <a:srgbClr val="00B050"/>
                </a:solidFill>
                <a:effectLst>
                  <a:outerShdw blurRad="38100" dist="25400" dir="5400000" algn="ctr" rotWithShape="0">
                    <a:srgbClr val="6E747A">
                      <a:alpha val="43000"/>
                    </a:srgbClr>
                  </a:outerShdw>
                </a:effectLst>
              </a:rPr>
              <a:t>C</a:t>
            </a:r>
            <a:r>
              <a:rPr lang="en-US" sz="2800" dirty="0" smtClean="0">
                <a:ln w="0"/>
                <a:solidFill>
                  <a:srgbClr val="00B050"/>
                </a:solidFill>
                <a:effectLst>
                  <a:outerShdw blurRad="38100" dist="25400" dir="5400000" algn="ctr" rotWithShape="0">
                    <a:srgbClr val="6E747A">
                      <a:alpha val="43000"/>
                    </a:srgbClr>
                  </a:outerShdw>
                </a:effectLst>
              </a:rPr>
              <a:t>oncepts</a:t>
            </a:r>
          </a:p>
          <a:p>
            <a:pPr marL="457200" indent="-457200">
              <a:buFont typeface="Arial" panose="020B0604020202020204" pitchFamily="34" charset="0"/>
              <a:buChar char="•"/>
            </a:pPr>
            <a:r>
              <a:rPr lang="en-US" sz="2800" dirty="0" smtClean="0">
                <a:ln w="0"/>
                <a:solidFill>
                  <a:srgbClr val="00B050"/>
                </a:solidFill>
                <a:effectLst>
                  <a:outerShdw blurRad="38100" dist="25400" dir="5400000" algn="ctr" rotWithShape="0">
                    <a:srgbClr val="6E747A">
                      <a:alpha val="43000"/>
                    </a:srgbClr>
                  </a:outerShdw>
                </a:effectLst>
              </a:rPr>
              <a:t>Statements</a:t>
            </a:r>
          </a:p>
          <a:p>
            <a:pPr marL="457200" indent="-457200">
              <a:buFont typeface="Arial" panose="020B0604020202020204" pitchFamily="34" charset="0"/>
              <a:buChar char="•"/>
            </a:pPr>
            <a:r>
              <a:rPr lang="en-US" sz="2800" dirty="0" smtClean="0">
                <a:ln w="0"/>
                <a:solidFill>
                  <a:srgbClr val="00B050"/>
                </a:solidFill>
                <a:effectLst>
                  <a:outerShdw blurRad="38100" dist="25400" dir="5400000" algn="ctr" rotWithShape="0">
                    <a:srgbClr val="6E747A">
                      <a:alpha val="43000"/>
                    </a:srgbClr>
                  </a:outerShdw>
                </a:effectLst>
              </a:rPr>
              <a:t> Interpretations</a:t>
            </a:r>
          </a:p>
          <a:p>
            <a:pPr marL="457200" indent="-457200">
              <a:buFont typeface="Arial" panose="020B0604020202020204" pitchFamily="34" charset="0"/>
              <a:buChar char="•"/>
            </a:pPr>
            <a:r>
              <a:rPr lang="en-US" sz="2800" dirty="0" smtClean="0">
                <a:ln w="0"/>
                <a:solidFill>
                  <a:srgbClr val="00B050"/>
                </a:solidFill>
                <a:effectLst>
                  <a:outerShdw blurRad="38100" dist="25400" dir="5400000" algn="ctr" rotWithShape="0">
                    <a:srgbClr val="6E747A">
                      <a:alpha val="43000"/>
                    </a:srgbClr>
                  </a:outerShdw>
                </a:effectLst>
              </a:rPr>
              <a:t>Bulletins</a:t>
            </a:r>
          </a:p>
          <a:p>
            <a:pPr marL="457200" indent="-457200">
              <a:buFont typeface="Arial" panose="020B0604020202020204" pitchFamily="34" charset="0"/>
              <a:buChar char="•"/>
            </a:pPr>
            <a:r>
              <a:rPr lang="en-US" sz="2800" dirty="0" smtClean="0">
                <a:ln w="0"/>
                <a:solidFill>
                  <a:srgbClr val="00B050"/>
                </a:solidFill>
                <a:effectLst>
                  <a:outerShdw blurRad="38100" dist="25400" dir="5400000" algn="ctr" rotWithShape="0">
                    <a:srgbClr val="6E747A">
                      <a:alpha val="43000"/>
                    </a:srgbClr>
                  </a:outerShdw>
                </a:effectLst>
              </a:rPr>
              <a:t>Technical Releases</a:t>
            </a:r>
          </a:p>
          <a:p>
            <a:pPr marL="457200" indent="-457200">
              <a:buFont typeface="Arial" panose="020B0604020202020204" pitchFamily="34" charset="0"/>
              <a:buChar char="•"/>
            </a:pPr>
            <a:r>
              <a:rPr lang="en-US" sz="2800" dirty="0" smtClean="0">
                <a:ln w="0"/>
                <a:solidFill>
                  <a:srgbClr val="00B050"/>
                </a:solidFill>
                <a:effectLst>
                  <a:outerShdw blurRad="38100" dist="25400" dir="5400000" algn="ctr" rotWithShape="0">
                    <a:srgbClr val="6E747A">
                      <a:alpha val="43000"/>
                    </a:srgbClr>
                  </a:outerShdw>
                </a:effectLst>
              </a:rPr>
              <a:t>Guidance</a:t>
            </a:r>
            <a:endParaRPr lang="en-US" sz="2800" dirty="0">
              <a:ln w="0"/>
              <a:solidFill>
                <a:srgbClr val="00B05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02602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1000"/>
                                        <p:tgtEl>
                                          <p:spTgt spid="3">
                                            <p:txEl>
                                              <p:pRg st="11" end="11"/>
                                            </p:txEl>
                                          </p:spTgt>
                                        </p:tgtEl>
                                      </p:cBhvr>
                                    </p:animEffect>
                                    <p:anim calcmode="lin" valueType="num">
                                      <p:cBhvr>
                                        <p:cTn id="6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1000"/>
                                        <p:tgtEl>
                                          <p:spTgt spid="3">
                                            <p:txEl>
                                              <p:pRg st="12" end="12"/>
                                            </p:txEl>
                                          </p:spTgt>
                                        </p:tgtEl>
                                      </p:cBhvr>
                                    </p:animEffect>
                                    <p:anim calcmode="lin" valueType="num">
                                      <p:cBhvr>
                                        <p:cTn id="6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1000"/>
                                        <p:tgtEl>
                                          <p:spTgt spid="3">
                                            <p:txEl>
                                              <p:pRg st="13" end="13"/>
                                            </p:txEl>
                                          </p:spTgt>
                                        </p:tgtEl>
                                      </p:cBhvr>
                                    </p:animEffect>
                                    <p:anim calcmode="lin" valueType="num">
                                      <p:cBhvr>
                                        <p:cTn id="7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1000"/>
                                        <p:tgtEl>
                                          <p:spTgt spid="3">
                                            <p:txEl>
                                              <p:pRg st="14" end="14"/>
                                            </p:txEl>
                                          </p:spTgt>
                                        </p:tgtEl>
                                      </p:cBhvr>
                                    </p:animEffect>
                                    <p:anim calcmode="lin" valueType="num">
                                      <p:cBhvr>
                                        <p:cTn id="7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1000"/>
                                        <p:tgtEl>
                                          <p:spTgt spid="3">
                                            <p:txEl>
                                              <p:pRg st="15" end="15"/>
                                            </p:txEl>
                                          </p:spTgt>
                                        </p:tgtEl>
                                      </p:cBhvr>
                                    </p:animEffect>
                                    <p:anim calcmode="lin" valueType="num">
                                      <p:cBhvr>
                                        <p:cTn id="8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fade">
                                      <p:cBhvr>
                                        <p:cTn id="87" dur="1000"/>
                                        <p:tgtEl>
                                          <p:spTgt spid="3">
                                            <p:txEl>
                                              <p:pRg st="16" end="16"/>
                                            </p:txEl>
                                          </p:spTgt>
                                        </p:tgtEl>
                                      </p:cBhvr>
                                    </p:animEffect>
                                    <p:anim calcmode="lin" valueType="num">
                                      <p:cBhvr>
                                        <p:cTn id="88"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fade">
                                      <p:cBhvr>
                                        <p:cTn id="92" dur="1000"/>
                                        <p:tgtEl>
                                          <p:spTgt spid="3">
                                            <p:txEl>
                                              <p:pRg st="17" end="17"/>
                                            </p:txEl>
                                          </p:spTgt>
                                        </p:tgtEl>
                                      </p:cBhvr>
                                    </p:animEffect>
                                    <p:anim calcmode="lin" valueType="num">
                                      <p:cBhvr>
                                        <p:cTn id="93"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94"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Effect transition="in" filter="fade">
                                      <p:cBhvr>
                                        <p:cTn id="97" dur="1000"/>
                                        <p:tgtEl>
                                          <p:spTgt spid="3">
                                            <p:txEl>
                                              <p:pRg st="18" end="18"/>
                                            </p:txEl>
                                          </p:spTgt>
                                        </p:tgtEl>
                                      </p:cBhvr>
                                    </p:animEffect>
                                    <p:anim calcmode="lin" valueType="num">
                                      <p:cBhvr>
                                        <p:cTn id="98"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99" dur="1000" fill="hold"/>
                                        <p:tgtEl>
                                          <p:spTgt spid="3">
                                            <p:txEl>
                                              <p:pRg st="18" end="18"/>
                                            </p:txEl>
                                          </p:spTgt>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3">
                                            <p:txEl>
                                              <p:pRg st="19" end="19"/>
                                            </p:txEl>
                                          </p:spTgt>
                                        </p:tgtEl>
                                        <p:attrNameLst>
                                          <p:attrName>style.visibility</p:attrName>
                                        </p:attrNameLst>
                                      </p:cBhvr>
                                      <p:to>
                                        <p:strVal val="visible"/>
                                      </p:to>
                                    </p:set>
                                    <p:animEffect transition="in" filter="fade">
                                      <p:cBhvr>
                                        <p:cTn id="102" dur="1000"/>
                                        <p:tgtEl>
                                          <p:spTgt spid="3">
                                            <p:txEl>
                                              <p:pRg st="19" end="19"/>
                                            </p:txEl>
                                          </p:spTgt>
                                        </p:tgtEl>
                                      </p:cBhvr>
                                    </p:animEffect>
                                    <p:anim calcmode="lin" valueType="num">
                                      <p:cBhvr>
                                        <p:cTn id="103"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04" dur="1000" fill="hold"/>
                                        <p:tgtEl>
                                          <p:spTgt spid="3">
                                            <p:txEl>
                                              <p:pRg st="19" end="19"/>
                                            </p:txEl>
                                          </p:spTgt>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3">
                                            <p:txEl>
                                              <p:pRg st="20" end="20"/>
                                            </p:txEl>
                                          </p:spTgt>
                                        </p:tgtEl>
                                        <p:attrNameLst>
                                          <p:attrName>style.visibility</p:attrName>
                                        </p:attrNameLst>
                                      </p:cBhvr>
                                      <p:to>
                                        <p:strVal val="visible"/>
                                      </p:to>
                                    </p:set>
                                    <p:animEffect transition="in" filter="fade">
                                      <p:cBhvr>
                                        <p:cTn id="107" dur="1000"/>
                                        <p:tgtEl>
                                          <p:spTgt spid="3">
                                            <p:txEl>
                                              <p:pRg st="20" end="20"/>
                                            </p:txEl>
                                          </p:spTgt>
                                        </p:tgtEl>
                                      </p:cBhvr>
                                    </p:animEffect>
                                    <p:anim calcmode="lin" valueType="num">
                                      <p:cBhvr>
                                        <p:cTn id="108"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109" dur="1000" fill="hold"/>
                                        <p:tgtEl>
                                          <p:spTgt spid="3">
                                            <p:txEl>
                                              <p:pRg st="20" end="20"/>
                                            </p:txEl>
                                          </p:spTgt>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3">
                                            <p:txEl>
                                              <p:pRg st="21" end="21"/>
                                            </p:txEl>
                                          </p:spTgt>
                                        </p:tgtEl>
                                        <p:attrNameLst>
                                          <p:attrName>style.visibility</p:attrName>
                                        </p:attrNameLst>
                                      </p:cBhvr>
                                      <p:to>
                                        <p:strVal val="visible"/>
                                      </p:to>
                                    </p:set>
                                    <p:animEffect transition="in" filter="fade">
                                      <p:cBhvr>
                                        <p:cTn id="112" dur="1000"/>
                                        <p:tgtEl>
                                          <p:spTgt spid="3">
                                            <p:txEl>
                                              <p:pRg st="21" end="21"/>
                                            </p:txEl>
                                          </p:spTgt>
                                        </p:tgtEl>
                                      </p:cBhvr>
                                    </p:animEffect>
                                    <p:anim calcmode="lin" valueType="num">
                                      <p:cBhvr>
                                        <p:cTn id="113" dur="1000" fill="hold"/>
                                        <p:tgtEl>
                                          <p:spTgt spid="3">
                                            <p:txEl>
                                              <p:pRg st="21" end="21"/>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6" presetClass="entr" presetSubtype="0" fill="hold" grpId="0" nodeType="clickEffect">
                                  <p:stCondLst>
                                    <p:cond delay="0"/>
                                  </p:stCondLst>
                                  <p:childTnLst>
                                    <p:set>
                                      <p:cBhvr>
                                        <p:cTn id="118" dur="1" fill="hold">
                                          <p:stCondLst>
                                            <p:cond delay="0"/>
                                          </p:stCondLst>
                                        </p:cTn>
                                        <p:tgtEl>
                                          <p:spTgt spid="6"/>
                                        </p:tgtEl>
                                        <p:attrNameLst>
                                          <p:attrName>style.visibility</p:attrName>
                                        </p:attrNameLst>
                                      </p:cBhvr>
                                      <p:to>
                                        <p:strVal val="visible"/>
                                      </p:to>
                                    </p:set>
                                    <p:animEffect transition="in" filter="wipe(down)">
                                      <p:cBhvr>
                                        <p:cTn id="119" dur="580">
                                          <p:stCondLst>
                                            <p:cond delay="0"/>
                                          </p:stCondLst>
                                        </p:cTn>
                                        <p:tgtEl>
                                          <p:spTgt spid="6"/>
                                        </p:tgtEl>
                                      </p:cBhvr>
                                    </p:animEffect>
                                    <p:anim calcmode="lin" valueType="num">
                                      <p:cBhvr>
                                        <p:cTn id="1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25" dur="26">
                                          <p:stCondLst>
                                            <p:cond delay="650"/>
                                          </p:stCondLst>
                                        </p:cTn>
                                        <p:tgtEl>
                                          <p:spTgt spid="6"/>
                                        </p:tgtEl>
                                      </p:cBhvr>
                                      <p:to x="100000" y="60000"/>
                                    </p:animScale>
                                    <p:animScale>
                                      <p:cBhvr>
                                        <p:cTn id="126" dur="166" decel="50000">
                                          <p:stCondLst>
                                            <p:cond delay="676"/>
                                          </p:stCondLst>
                                        </p:cTn>
                                        <p:tgtEl>
                                          <p:spTgt spid="6"/>
                                        </p:tgtEl>
                                      </p:cBhvr>
                                      <p:to x="100000" y="100000"/>
                                    </p:animScale>
                                    <p:animScale>
                                      <p:cBhvr>
                                        <p:cTn id="127" dur="26">
                                          <p:stCondLst>
                                            <p:cond delay="1312"/>
                                          </p:stCondLst>
                                        </p:cTn>
                                        <p:tgtEl>
                                          <p:spTgt spid="6"/>
                                        </p:tgtEl>
                                      </p:cBhvr>
                                      <p:to x="100000" y="80000"/>
                                    </p:animScale>
                                    <p:animScale>
                                      <p:cBhvr>
                                        <p:cTn id="128" dur="166" decel="50000">
                                          <p:stCondLst>
                                            <p:cond delay="1338"/>
                                          </p:stCondLst>
                                        </p:cTn>
                                        <p:tgtEl>
                                          <p:spTgt spid="6"/>
                                        </p:tgtEl>
                                      </p:cBhvr>
                                      <p:to x="100000" y="100000"/>
                                    </p:animScale>
                                    <p:animScale>
                                      <p:cBhvr>
                                        <p:cTn id="129" dur="26">
                                          <p:stCondLst>
                                            <p:cond delay="1642"/>
                                          </p:stCondLst>
                                        </p:cTn>
                                        <p:tgtEl>
                                          <p:spTgt spid="6"/>
                                        </p:tgtEl>
                                      </p:cBhvr>
                                      <p:to x="100000" y="90000"/>
                                    </p:animScale>
                                    <p:animScale>
                                      <p:cBhvr>
                                        <p:cTn id="130" dur="166" decel="50000">
                                          <p:stCondLst>
                                            <p:cond delay="1668"/>
                                          </p:stCondLst>
                                        </p:cTn>
                                        <p:tgtEl>
                                          <p:spTgt spid="6"/>
                                        </p:tgtEl>
                                      </p:cBhvr>
                                      <p:to x="100000" y="100000"/>
                                    </p:animScale>
                                    <p:animScale>
                                      <p:cBhvr>
                                        <p:cTn id="131" dur="26">
                                          <p:stCondLst>
                                            <p:cond delay="1808"/>
                                          </p:stCondLst>
                                        </p:cTn>
                                        <p:tgtEl>
                                          <p:spTgt spid="6"/>
                                        </p:tgtEl>
                                      </p:cBhvr>
                                      <p:to x="100000" y="95000"/>
                                    </p:animScale>
                                    <p:animScale>
                                      <p:cBhvr>
                                        <p:cTn id="132" dur="166" decel="50000">
                                          <p:stCondLst>
                                            <p:cond delay="1834"/>
                                          </p:stCondLst>
                                        </p:cTn>
                                        <p:tgtEl>
                                          <p:spTgt spid="6"/>
                                        </p:tgtEl>
                                      </p:cBhvr>
                                      <p:to x="100000" y="100000"/>
                                    </p:animScale>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7"/>
                                        </p:tgtEl>
                                        <p:attrNameLst>
                                          <p:attrName>style.visibility</p:attrName>
                                        </p:attrNameLst>
                                      </p:cBhvr>
                                      <p:to>
                                        <p:strVal val="visible"/>
                                      </p:to>
                                    </p:set>
                                    <p:anim calcmode="lin" valueType="num">
                                      <p:cBhvr additive="base">
                                        <p:cTn id="137" dur="500" fill="hold"/>
                                        <p:tgtEl>
                                          <p:spTgt spid="7"/>
                                        </p:tgtEl>
                                        <p:attrNameLst>
                                          <p:attrName>ppt_x</p:attrName>
                                        </p:attrNameLst>
                                      </p:cBhvr>
                                      <p:tavLst>
                                        <p:tav tm="0">
                                          <p:val>
                                            <p:strVal val="#ppt_x"/>
                                          </p:val>
                                        </p:tav>
                                        <p:tav tm="100000">
                                          <p:val>
                                            <p:strVal val="#ppt_x"/>
                                          </p:val>
                                        </p:tav>
                                      </p:tavLst>
                                    </p:anim>
                                    <p:anim calcmode="lin" valueType="num">
                                      <p:cBhvr additive="base">
                                        <p:cTn id="1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grpId="0" nodeType="clickEffect">
                                  <p:stCondLst>
                                    <p:cond delay="0"/>
                                  </p:stCondLst>
                                  <p:childTnLst>
                                    <p:set>
                                      <p:cBhvr>
                                        <p:cTn id="142" dur="1" fill="hold">
                                          <p:stCondLst>
                                            <p:cond delay="0"/>
                                          </p:stCondLst>
                                        </p:cTn>
                                        <p:tgtEl>
                                          <p:spTgt spid="8">
                                            <p:txEl>
                                              <p:pRg st="0" end="0"/>
                                            </p:txEl>
                                          </p:spTgt>
                                        </p:tgtEl>
                                        <p:attrNameLst>
                                          <p:attrName>style.visibility</p:attrName>
                                        </p:attrNameLst>
                                      </p:cBhvr>
                                      <p:to>
                                        <p:strVal val="visible"/>
                                      </p:to>
                                    </p:set>
                                    <p:animEffect transition="in" filter="wipe(down)">
                                      <p:cBhvr>
                                        <p:cTn id="143" dur="580">
                                          <p:stCondLst>
                                            <p:cond delay="0"/>
                                          </p:stCondLst>
                                        </p:cTn>
                                        <p:tgtEl>
                                          <p:spTgt spid="8">
                                            <p:txEl>
                                              <p:pRg st="0" end="0"/>
                                            </p:txEl>
                                          </p:spTgt>
                                        </p:tgtEl>
                                      </p:cBhvr>
                                    </p:animEffect>
                                    <p:anim calcmode="lin" valueType="num">
                                      <p:cBhvr>
                                        <p:cTn id="144"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8">
                                            <p:txEl>
                                              <p:pRg st="0" end="0"/>
                                            </p:txEl>
                                          </p:spTgt>
                                        </p:tgtEl>
                                      </p:cBhvr>
                                      <p:to x="100000" y="60000"/>
                                    </p:animScale>
                                    <p:animScale>
                                      <p:cBhvr>
                                        <p:cTn id="150" dur="166" decel="50000">
                                          <p:stCondLst>
                                            <p:cond delay="676"/>
                                          </p:stCondLst>
                                        </p:cTn>
                                        <p:tgtEl>
                                          <p:spTgt spid="8">
                                            <p:txEl>
                                              <p:pRg st="0" end="0"/>
                                            </p:txEl>
                                          </p:spTgt>
                                        </p:tgtEl>
                                      </p:cBhvr>
                                      <p:to x="100000" y="100000"/>
                                    </p:animScale>
                                    <p:animScale>
                                      <p:cBhvr>
                                        <p:cTn id="151" dur="26">
                                          <p:stCondLst>
                                            <p:cond delay="1312"/>
                                          </p:stCondLst>
                                        </p:cTn>
                                        <p:tgtEl>
                                          <p:spTgt spid="8">
                                            <p:txEl>
                                              <p:pRg st="0" end="0"/>
                                            </p:txEl>
                                          </p:spTgt>
                                        </p:tgtEl>
                                      </p:cBhvr>
                                      <p:to x="100000" y="80000"/>
                                    </p:animScale>
                                    <p:animScale>
                                      <p:cBhvr>
                                        <p:cTn id="152" dur="166" decel="50000">
                                          <p:stCondLst>
                                            <p:cond delay="1338"/>
                                          </p:stCondLst>
                                        </p:cTn>
                                        <p:tgtEl>
                                          <p:spTgt spid="8">
                                            <p:txEl>
                                              <p:pRg st="0" end="0"/>
                                            </p:txEl>
                                          </p:spTgt>
                                        </p:tgtEl>
                                      </p:cBhvr>
                                      <p:to x="100000" y="100000"/>
                                    </p:animScale>
                                    <p:animScale>
                                      <p:cBhvr>
                                        <p:cTn id="153" dur="26">
                                          <p:stCondLst>
                                            <p:cond delay="1642"/>
                                          </p:stCondLst>
                                        </p:cTn>
                                        <p:tgtEl>
                                          <p:spTgt spid="8">
                                            <p:txEl>
                                              <p:pRg st="0" end="0"/>
                                            </p:txEl>
                                          </p:spTgt>
                                        </p:tgtEl>
                                      </p:cBhvr>
                                      <p:to x="100000" y="90000"/>
                                    </p:animScale>
                                    <p:animScale>
                                      <p:cBhvr>
                                        <p:cTn id="154" dur="166" decel="50000">
                                          <p:stCondLst>
                                            <p:cond delay="1668"/>
                                          </p:stCondLst>
                                        </p:cTn>
                                        <p:tgtEl>
                                          <p:spTgt spid="8">
                                            <p:txEl>
                                              <p:pRg st="0" end="0"/>
                                            </p:txEl>
                                          </p:spTgt>
                                        </p:tgtEl>
                                      </p:cBhvr>
                                      <p:to x="100000" y="100000"/>
                                    </p:animScale>
                                    <p:animScale>
                                      <p:cBhvr>
                                        <p:cTn id="155" dur="26">
                                          <p:stCondLst>
                                            <p:cond delay="1808"/>
                                          </p:stCondLst>
                                        </p:cTn>
                                        <p:tgtEl>
                                          <p:spTgt spid="8">
                                            <p:txEl>
                                              <p:pRg st="0" end="0"/>
                                            </p:txEl>
                                          </p:spTgt>
                                        </p:tgtEl>
                                      </p:cBhvr>
                                      <p:to x="100000" y="95000"/>
                                    </p:animScale>
                                    <p:animScale>
                                      <p:cBhvr>
                                        <p:cTn id="156" dur="166" decel="50000">
                                          <p:stCondLst>
                                            <p:cond delay="1834"/>
                                          </p:stCondLst>
                                        </p:cTn>
                                        <p:tgtEl>
                                          <p:spTgt spid="8">
                                            <p:txEl>
                                              <p:pRg st="0" end="0"/>
                                            </p:txEl>
                                          </p:spTgt>
                                        </p:tgtEl>
                                      </p:cBhvr>
                                      <p:to x="100000" y="100000"/>
                                    </p:animScale>
                                  </p:childTnLst>
                                </p:cTn>
                              </p:par>
                              <p:par>
                                <p:cTn id="157" presetID="26" presetClass="entr" presetSubtype="0" fill="hold" grpId="0" nodeType="withEffect">
                                  <p:stCondLst>
                                    <p:cond delay="0"/>
                                  </p:stCondLst>
                                  <p:childTnLst>
                                    <p:set>
                                      <p:cBhvr>
                                        <p:cTn id="158" dur="1" fill="hold">
                                          <p:stCondLst>
                                            <p:cond delay="0"/>
                                          </p:stCondLst>
                                        </p:cTn>
                                        <p:tgtEl>
                                          <p:spTgt spid="8">
                                            <p:txEl>
                                              <p:pRg st="1" end="1"/>
                                            </p:txEl>
                                          </p:spTgt>
                                        </p:tgtEl>
                                        <p:attrNameLst>
                                          <p:attrName>style.visibility</p:attrName>
                                        </p:attrNameLst>
                                      </p:cBhvr>
                                      <p:to>
                                        <p:strVal val="visible"/>
                                      </p:to>
                                    </p:set>
                                    <p:animEffect transition="in" filter="wipe(down)">
                                      <p:cBhvr>
                                        <p:cTn id="159" dur="580">
                                          <p:stCondLst>
                                            <p:cond delay="0"/>
                                          </p:stCondLst>
                                        </p:cTn>
                                        <p:tgtEl>
                                          <p:spTgt spid="8">
                                            <p:txEl>
                                              <p:pRg st="1" end="1"/>
                                            </p:txEl>
                                          </p:spTgt>
                                        </p:tgtEl>
                                      </p:cBhvr>
                                    </p:animEffect>
                                    <p:anim calcmode="lin" valueType="num">
                                      <p:cBhvr>
                                        <p:cTn id="160"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165" dur="26">
                                          <p:stCondLst>
                                            <p:cond delay="650"/>
                                          </p:stCondLst>
                                        </p:cTn>
                                        <p:tgtEl>
                                          <p:spTgt spid="8">
                                            <p:txEl>
                                              <p:pRg st="1" end="1"/>
                                            </p:txEl>
                                          </p:spTgt>
                                        </p:tgtEl>
                                      </p:cBhvr>
                                      <p:to x="100000" y="60000"/>
                                    </p:animScale>
                                    <p:animScale>
                                      <p:cBhvr>
                                        <p:cTn id="166" dur="166" decel="50000">
                                          <p:stCondLst>
                                            <p:cond delay="676"/>
                                          </p:stCondLst>
                                        </p:cTn>
                                        <p:tgtEl>
                                          <p:spTgt spid="8">
                                            <p:txEl>
                                              <p:pRg st="1" end="1"/>
                                            </p:txEl>
                                          </p:spTgt>
                                        </p:tgtEl>
                                      </p:cBhvr>
                                      <p:to x="100000" y="100000"/>
                                    </p:animScale>
                                    <p:animScale>
                                      <p:cBhvr>
                                        <p:cTn id="167" dur="26">
                                          <p:stCondLst>
                                            <p:cond delay="1312"/>
                                          </p:stCondLst>
                                        </p:cTn>
                                        <p:tgtEl>
                                          <p:spTgt spid="8">
                                            <p:txEl>
                                              <p:pRg st="1" end="1"/>
                                            </p:txEl>
                                          </p:spTgt>
                                        </p:tgtEl>
                                      </p:cBhvr>
                                      <p:to x="100000" y="80000"/>
                                    </p:animScale>
                                    <p:animScale>
                                      <p:cBhvr>
                                        <p:cTn id="168" dur="166" decel="50000">
                                          <p:stCondLst>
                                            <p:cond delay="1338"/>
                                          </p:stCondLst>
                                        </p:cTn>
                                        <p:tgtEl>
                                          <p:spTgt spid="8">
                                            <p:txEl>
                                              <p:pRg st="1" end="1"/>
                                            </p:txEl>
                                          </p:spTgt>
                                        </p:tgtEl>
                                      </p:cBhvr>
                                      <p:to x="100000" y="100000"/>
                                    </p:animScale>
                                    <p:animScale>
                                      <p:cBhvr>
                                        <p:cTn id="169" dur="26">
                                          <p:stCondLst>
                                            <p:cond delay="1642"/>
                                          </p:stCondLst>
                                        </p:cTn>
                                        <p:tgtEl>
                                          <p:spTgt spid="8">
                                            <p:txEl>
                                              <p:pRg st="1" end="1"/>
                                            </p:txEl>
                                          </p:spTgt>
                                        </p:tgtEl>
                                      </p:cBhvr>
                                      <p:to x="100000" y="90000"/>
                                    </p:animScale>
                                    <p:animScale>
                                      <p:cBhvr>
                                        <p:cTn id="170" dur="166" decel="50000">
                                          <p:stCondLst>
                                            <p:cond delay="1668"/>
                                          </p:stCondLst>
                                        </p:cTn>
                                        <p:tgtEl>
                                          <p:spTgt spid="8">
                                            <p:txEl>
                                              <p:pRg st="1" end="1"/>
                                            </p:txEl>
                                          </p:spTgt>
                                        </p:tgtEl>
                                      </p:cBhvr>
                                      <p:to x="100000" y="100000"/>
                                    </p:animScale>
                                    <p:animScale>
                                      <p:cBhvr>
                                        <p:cTn id="171" dur="26">
                                          <p:stCondLst>
                                            <p:cond delay="1808"/>
                                          </p:stCondLst>
                                        </p:cTn>
                                        <p:tgtEl>
                                          <p:spTgt spid="8">
                                            <p:txEl>
                                              <p:pRg st="1" end="1"/>
                                            </p:txEl>
                                          </p:spTgt>
                                        </p:tgtEl>
                                      </p:cBhvr>
                                      <p:to x="100000" y="95000"/>
                                    </p:animScale>
                                    <p:animScale>
                                      <p:cBhvr>
                                        <p:cTn id="172" dur="166" decel="50000">
                                          <p:stCondLst>
                                            <p:cond delay="1834"/>
                                          </p:stCondLst>
                                        </p:cTn>
                                        <p:tgtEl>
                                          <p:spTgt spid="8">
                                            <p:txEl>
                                              <p:pRg st="1" end="1"/>
                                            </p:txEl>
                                          </p:spTgt>
                                        </p:tgtEl>
                                      </p:cBhvr>
                                      <p:to x="100000" y="100000"/>
                                    </p:animScale>
                                  </p:childTnLst>
                                </p:cTn>
                              </p:par>
                              <p:par>
                                <p:cTn id="173" presetID="26" presetClass="entr" presetSubtype="0" fill="hold" grpId="0" nodeType="withEffect">
                                  <p:stCondLst>
                                    <p:cond delay="0"/>
                                  </p:stCondLst>
                                  <p:childTnLst>
                                    <p:set>
                                      <p:cBhvr>
                                        <p:cTn id="174" dur="1" fill="hold">
                                          <p:stCondLst>
                                            <p:cond delay="0"/>
                                          </p:stCondLst>
                                        </p:cTn>
                                        <p:tgtEl>
                                          <p:spTgt spid="8">
                                            <p:txEl>
                                              <p:pRg st="2" end="2"/>
                                            </p:txEl>
                                          </p:spTgt>
                                        </p:tgtEl>
                                        <p:attrNameLst>
                                          <p:attrName>style.visibility</p:attrName>
                                        </p:attrNameLst>
                                      </p:cBhvr>
                                      <p:to>
                                        <p:strVal val="visible"/>
                                      </p:to>
                                    </p:set>
                                    <p:animEffect transition="in" filter="wipe(down)">
                                      <p:cBhvr>
                                        <p:cTn id="175" dur="580">
                                          <p:stCondLst>
                                            <p:cond delay="0"/>
                                          </p:stCondLst>
                                        </p:cTn>
                                        <p:tgtEl>
                                          <p:spTgt spid="8">
                                            <p:txEl>
                                              <p:pRg st="2" end="2"/>
                                            </p:txEl>
                                          </p:spTgt>
                                        </p:tgtEl>
                                      </p:cBhvr>
                                    </p:animEffect>
                                    <p:anim calcmode="lin" valueType="num">
                                      <p:cBhvr>
                                        <p:cTn id="176"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181" dur="26">
                                          <p:stCondLst>
                                            <p:cond delay="650"/>
                                          </p:stCondLst>
                                        </p:cTn>
                                        <p:tgtEl>
                                          <p:spTgt spid="8">
                                            <p:txEl>
                                              <p:pRg st="2" end="2"/>
                                            </p:txEl>
                                          </p:spTgt>
                                        </p:tgtEl>
                                      </p:cBhvr>
                                      <p:to x="100000" y="60000"/>
                                    </p:animScale>
                                    <p:animScale>
                                      <p:cBhvr>
                                        <p:cTn id="182" dur="166" decel="50000">
                                          <p:stCondLst>
                                            <p:cond delay="676"/>
                                          </p:stCondLst>
                                        </p:cTn>
                                        <p:tgtEl>
                                          <p:spTgt spid="8">
                                            <p:txEl>
                                              <p:pRg st="2" end="2"/>
                                            </p:txEl>
                                          </p:spTgt>
                                        </p:tgtEl>
                                      </p:cBhvr>
                                      <p:to x="100000" y="100000"/>
                                    </p:animScale>
                                    <p:animScale>
                                      <p:cBhvr>
                                        <p:cTn id="183" dur="26">
                                          <p:stCondLst>
                                            <p:cond delay="1312"/>
                                          </p:stCondLst>
                                        </p:cTn>
                                        <p:tgtEl>
                                          <p:spTgt spid="8">
                                            <p:txEl>
                                              <p:pRg st="2" end="2"/>
                                            </p:txEl>
                                          </p:spTgt>
                                        </p:tgtEl>
                                      </p:cBhvr>
                                      <p:to x="100000" y="80000"/>
                                    </p:animScale>
                                    <p:animScale>
                                      <p:cBhvr>
                                        <p:cTn id="184" dur="166" decel="50000">
                                          <p:stCondLst>
                                            <p:cond delay="1338"/>
                                          </p:stCondLst>
                                        </p:cTn>
                                        <p:tgtEl>
                                          <p:spTgt spid="8">
                                            <p:txEl>
                                              <p:pRg st="2" end="2"/>
                                            </p:txEl>
                                          </p:spTgt>
                                        </p:tgtEl>
                                      </p:cBhvr>
                                      <p:to x="100000" y="100000"/>
                                    </p:animScale>
                                    <p:animScale>
                                      <p:cBhvr>
                                        <p:cTn id="185" dur="26">
                                          <p:stCondLst>
                                            <p:cond delay="1642"/>
                                          </p:stCondLst>
                                        </p:cTn>
                                        <p:tgtEl>
                                          <p:spTgt spid="8">
                                            <p:txEl>
                                              <p:pRg st="2" end="2"/>
                                            </p:txEl>
                                          </p:spTgt>
                                        </p:tgtEl>
                                      </p:cBhvr>
                                      <p:to x="100000" y="90000"/>
                                    </p:animScale>
                                    <p:animScale>
                                      <p:cBhvr>
                                        <p:cTn id="186" dur="166" decel="50000">
                                          <p:stCondLst>
                                            <p:cond delay="1668"/>
                                          </p:stCondLst>
                                        </p:cTn>
                                        <p:tgtEl>
                                          <p:spTgt spid="8">
                                            <p:txEl>
                                              <p:pRg st="2" end="2"/>
                                            </p:txEl>
                                          </p:spTgt>
                                        </p:tgtEl>
                                      </p:cBhvr>
                                      <p:to x="100000" y="100000"/>
                                    </p:animScale>
                                    <p:animScale>
                                      <p:cBhvr>
                                        <p:cTn id="187" dur="26">
                                          <p:stCondLst>
                                            <p:cond delay="1808"/>
                                          </p:stCondLst>
                                        </p:cTn>
                                        <p:tgtEl>
                                          <p:spTgt spid="8">
                                            <p:txEl>
                                              <p:pRg st="2" end="2"/>
                                            </p:txEl>
                                          </p:spTgt>
                                        </p:tgtEl>
                                      </p:cBhvr>
                                      <p:to x="100000" y="95000"/>
                                    </p:animScale>
                                    <p:animScale>
                                      <p:cBhvr>
                                        <p:cTn id="188" dur="166" decel="50000">
                                          <p:stCondLst>
                                            <p:cond delay="1834"/>
                                          </p:stCondLst>
                                        </p:cTn>
                                        <p:tgtEl>
                                          <p:spTgt spid="8">
                                            <p:txEl>
                                              <p:pRg st="2" end="2"/>
                                            </p:txEl>
                                          </p:spTgt>
                                        </p:tgtEl>
                                      </p:cBhvr>
                                      <p:to x="100000" y="100000"/>
                                    </p:animScale>
                                  </p:childTnLst>
                                </p:cTn>
                              </p:par>
                              <p:par>
                                <p:cTn id="189" presetID="26" presetClass="entr" presetSubtype="0" fill="hold" grpId="0" nodeType="withEffect">
                                  <p:stCondLst>
                                    <p:cond delay="0"/>
                                  </p:stCondLst>
                                  <p:childTnLst>
                                    <p:set>
                                      <p:cBhvr>
                                        <p:cTn id="190" dur="1" fill="hold">
                                          <p:stCondLst>
                                            <p:cond delay="0"/>
                                          </p:stCondLst>
                                        </p:cTn>
                                        <p:tgtEl>
                                          <p:spTgt spid="8">
                                            <p:txEl>
                                              <p:pRg st="3" end="3"/>
                                            </p:txEl>
                                          </p:spTgt>
                                        </p:tgtEl>
                                        <p:attrNameLst>
                                          <p:attrName>style.visibility</p:attrName>
                                        </p:attrNameLst>
                                      </p:cBhvr>
                                      <p:to>
                                        <p:strVal val="visible"/>
                                      </p:to>
                                    </p:set>
                                    <p:animEffect transition="in" filter="wipe(down)">
                                      <p:cBhvr>
                                        <p:cTn id="191" dur="580">
                                          <p:stCondLst>
                                            <p:cond delay="0"/>
                                          </p:stCondLst>
                                        </p:cTn>
                                        <p:tgtEl>
                                          <p:spTgt spid="8">
                                            <p:txEl>
                                              <p:pRg st="3" end="3"/>
                                            </p:txEl>
                                          </p:spTgt>
                                        </p:tgtEl>
                                      </p:cBhvr>
                                    </p:animEffect>
                                    <p:anim calcmode="lin" valueType="num">
                                      <p:cBhvr>
                                        <p:cTn id="192" dur="1822" tmFilter="0,0; 0.14,0.36; 0.43,0.73; 0.71,0.91; 1.0,1.0">
                                          <p:stCondLst>
                                            <p:cond delay="0"/>
                                          </p:stCondLst>
                                        </p:cTn>
                                        <p:tgtEl>
                                          <p:spTgt spid="8">
                                            <p:txEl>
                                              <p:pRg st="3" end="3"/>
                                            </p:txEl>
                                          </p:spTgt>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8">
                                            <p:txEl>
                                              <p:pRg st="3" end="3"/>
                                            </p:txEl>
                                          </p:spTgt>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8">
                                            <p:txEl>
                                              <p:pRg st="3" end="3"/>
                                            </p:txEl>
                                          </p:spTgt>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8">
                                            <p:txEl>
                                              <p:pRg st="3" end="3"/>
                                            </p:txEl>
                                          </p:spTgt>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8">
                                            <p:txEl>
                                              <p:pRg st="3" end="3"/>
                                            </p:txEl>
                                          </p:spTgt>
                                        </p:tgtEl>
                                        <p:attrNameLst>
                                          <p:attrName>ppt_y</p:attrName>
                                        </p:attrNameLst>
                                      </p:cBhvr>
                                      <p:tavLst>
                                        <p:tav tm="0" fmla="#ppt_y-sin(pi*$)/81">
                                          <p:val>
                                            <p:fltVal val="0"/>
                                          </p:val>
                                        </p:tav>
                                        <p:tav tm="100000">
                                          <p:val>
                                            <p:fltVal val="1"/>
                                          </p:val>
                                        </p:tav>
                                      </p:tavLst>
                                    </p:anim>
                                    <p:animScale>
                                      <p:cBhvr>
                                        <p:cTn id="197" dur="26">
                                          <p:stCondLst>
                                            <p:cond delay="650"/>
                                          </p:stCondLst>
                                        </p:cTn>
                                        <p:tgtEl>
                                          <p:spTgt spid="8">
                                            <p:txEl>
                                              <p:pRg st="3" end="3"/>
                                            </p:txEl>
                                          </p:spTgt>
                                        </p:tgtEl>
                                      </p:cBhvr>
                                      <p:to x="100000" y="60000"/>
                                    </p:animScale>
                                    <p:animScale>
                                      <p:cBhvr>
                                        <p:cTn id="198" dur="166" decel="50000">
                                          <p:stCondLst>
                                            <p:cond delay="676"/>
                                          </p:stCondLst>
                                        </p:cTn>
                                        <p:tgtEl>
                                          <p:spTgt spid="8">
                                            <p:txEl>
                                              <p:pRg st="3" end="3"/>
                                            </p:txEl>
                                          </p:spTgt>
                                        </p:tgtEl>
                                      </p:cBhvr>
                                      <p:to x="100000" y="100000"/>
                                    </p:animScale>
                                    <p:animScale>
                                      <p:cBhvr>
                                        <p:cTn id="199" dur="26">
                                          <p:stCondLst>
                                            <p:cond delay="1312"/>
                                          </p:stCondLst>
                                        </p:cTn>
                                        <p:tgtEl>
                                          <p:spTgt spid="8">
                                            <p:txEl>
                                              <p:pRg st="3" end="3"/>
                                            </p:txEl>
                                          </p:spTgt>
                                        </p:tgtEl>
                                      </p:cBhvr>
                                      <p:to x="100000" y="80000"/>
                                    </p:animScale>
                                    <p:animScale>
                                      <p:cBhvr>
                                        <p:cTn id="200" dur="166" decel="50000">
                                          <p:stCondLst>
                                            <p:cond delay="1338"/>
                                          </p:stCondLst>
                                        </p:cTn>
                                        <p:tgtEl>
                                          <p:spTgt spid="8">
                                            <p:txEl>
                                              <p:pRg st="3" end="3"/>
                                            </p:txEl>
                                          </p:spTgt>
                                        </p:tgtEl>
                                      </p:cBhvr>
                                      <p:to x="100000" y="100000"/>
                                    </p:animScale>
                                    <p:animScale>
                                      <p:cBhvr>
                                        <p:cTn id="201" dur="26">
                                          <p:stCondLst>
                                            <p:cond delay="1642"/>
                                          </p:stCondLst>
                                        </p:cTn>
                                        <p:tgtEl>
                                          <p:spTgt spid="8">
                                            <p:txEl>
                                              <p:pRg st="3" end="3"/>
                                            </p:txEl>
                                          </p:spTgt>
                                        </p:tgtEl>
                                      </p:cBhvr>
                                      <p:to x="100000" y="90000"/>
                                    </p:animScale>
                                    <p:animScale>
                                      <p:cBhvr>
                                        <p:cTn id="202" dur="166" decel="50000">
                                          <p:stCondLst>
                                            <p:cond delay="1668"/>
                                          </p:stCondLst>
                                        </p:cTn>
                                        <p:tgtEl>
                                          <p:spTgt spid="8">
                                            <p:txEl>
                                              <p:pRg st="3" end="3"/>
                                            </p:txEl>
                                          </p:spTgt>
                                        </p:tgtEl>
                                      </p:cBhvr>
                                      <p:to x="100000" y="100000"/>
                                    </p:animScale>
                                    <p:animScale>
                                      <p:cBhvr>
                                        <p:cTn id="203" dur="26">
                                          <p:stCondLst>
                                            <p:cond delay="1808"/>
                                          </p:stCondLst>
                                        </p:cTn>
                                        <p:tgtEl>
                                          <p:spTgt spid="8">
                                            <p:txEl>
                                              <p:pRg st="3" end="3"/>
                                            </p:txEl>
                                          </p:spTgt>
                                        </p:tgtEl>
                                      </p:cBhvr>
                                      <p:to x="100000" y="95000"/>
                                    </p:animScale>
                                    <p:animScale>
                                      <p:cBhvr>
                                        <p:cTn id="204" dur="166" decel="50000">
                                          <p:stCondLst>
                                            <p:cond delay="1834"/>
                                          </p:stCondLst>
                                        </p:cTn>
                                        <p:tgtEl>
                                          <p:spTgt spid="8">
                                            <p:txEl>
                                              <p:pRg st="3" end="3"/>
                                            </p:txEl>
                                          </p:spTgt>
                                        </p:tgtEl>
                                      </p:cBhvr>
                                      <p:to x="100000" y="100000"/>
                                    </p:animScale>
                                  </p:childTnLst>
                                </p:cTn>
                              </p:par>
                              <p:par>
                                <p:cTn id="205" presetID="26" presetClass="entr" presetSubtype="0" fill="hold" grpId="0" nodeType="withEffect">
                                  <p:stCondLst>
                                    <p:cond delay="0"/>
                                  </p:stCondLst>
                                  <p:childTnLst>
                                    <p:set>
                                      <p:cBhvr>
                                        <p:cTn id="206" dur="1" fill="hold">
                                          <p:stCondLst>
                                            <p:cond delay="0"/>
                                          </p:stCondLst>
                                        </p:cTn>
                                        <p:tgtEl>
                                          <p:spTgt spid="8">
                                            <p:txEl>
                                              <p:pRg st="4" end="4"/>
                                            </p:txEl>
                                          </p:spTgt>
                                        </p:tgtEl>
                                        <p:attrNameLst>
                                          <p:attrName>style.visibility</p:attrName>
                                        </p:attrNameLst>
                                      </p:cBhvr>
                                      <p:to>
                                        <p:strVal val="visible"/>
                                      </p:to>
                                    </p:set>
                                    <p:animEffect transition="in" filter="wipe(down)">
                                      <p:cBhvr>
                                        <p:cTn id="207" dur="580">
                                          <p:stCondLst>
                                            <p:cond delay="0"/>
                                          </p:stCondLst>
                                        </p:cTn>
                                        <p:tgtEl>
                                          <p:spTgt spid="8">
                                            <p:txEl>
                                              <p:pRg st="4" end="4"/>
                                            </p:txEl>
                                          </p:spTgt>
                                        </p:tgtEl>
                                      </p:cBhvr>
                                    </p:animEffect>
                                    <p:anim calcmode="lin" valueType="num">
                                      <p:cBhvr>
                                        <p:cTn id="208" dur="1822" tmFilter="0,0; 0.14,0.36; 0.43,0.73; 0.71,0.91; 1.0,1.0">
                                          <p:stCondLst>
                                            <p:cond delay="0"/>
                                          </p:stCondLst>
                                        </p:cTn>
                                        <p:tgtEl>
                                          <p:spTgt spid="8">
                                            <p:txEl>
                                              <p:pRg st="4" end="4"/>
                                            </p:txEl>
                                          </p:spTgt>
                                        </p:tgtEl>
                                        <p:attrNameLst>
                                          <p:attrName>ppt_x</p:attrName>
                                        </p:attrNameLst>
                                      </p:cBhvr>
                                      <p:tavLst>
                                        <p:tav tm="0">
                                          <p:val>
                                            <p:strVal val="#ppt_x-0.25"/>
                                          </p:val>
                                        </p:tav>
                                        <p:tav tm="100000">
                                          <p:val>
                                            <p:strVal val="#ppt_x"/>
                                          </p:val>
                                        </p:tav>
                                      </p:tavLst>
                                    </p:anim>
                                    <p:anim calcmode="lin" valueType="num">
                                      <p:cBhvr>
                                        <p:cTn id="209" dur="664" tmFilter="0.0,0.0; 0.25,0.07; 0.50,0.2; 0.75,0.467; 1.0,1.0">
                                          <p:stCondLst>
                                            <p:cond delay="0"/>
                                          </p:stCondLst>
                                        </p:cTn>
                                        <p:tgtEl>
                                          <p:spTgt spid="8">
                                            <p:txEl>
                                              <p:pRg st="4" end="4"/>
                                            </p:txEl>
                                          </p:spTgt>
                                        </p:tgtEl>
                                        <p:attrNameLst>
                                          <p:attrName>ppt_y</p:attrName>
                                        </p:attrNameLst>
                                      </p:cBhvr>
                                      <p:tavLst>
                                        <p:tav tm="0" fmla="#ppt_y-sin(pi*$)/3">
                                          <p:val>
                                            <p:fltVal val="0.5"/>
                                          </p:val>
                                        </p:tav>
                                        <p:tav tm="100000">
                                          <p:val>
                                            <p:fltVal val="1"/>
                                          </p:val>
                                        </p:tav>
                                      </p:tavLst>
                                    </p:anim>
                                    <p:anim calcmode="lin" valueType="num">
                                      <p:cBhvr>
                                        <p:cTn id="210" dur="664" tmFilter="0, 0; 0.125,0.2665; 0.25,0.4; 0.375,0.465; 0.5,0.5;  0.625,0.535; 0.75,0.6; 0.875,0.7335; 1,1">
                                          <p:stCondLst>
                                            <p:cond delay="664"/>
                                          </p:stCondLst>
                                        </p:cTn>
                                        <p:tgtEl>
                                          <p:spTgt spid="8">
                                            <p:txEl>
                                              <p:pRg st="4" end="4"/>
                                            </p:txEl>
                                          </p:spTgt>
                                        </p:tgtEl>
                                        <p:attrNameLst>
                                          <p:attrName>ppt_y</p:attrName>
                                        </p:attrNameLst>
                                      </p:cBhvr>
                                      <p:tavLst>
                                        <p:tav tm="0" fmla="#ppt_y-sin(pi*$)/9">
                                          <p:val>
                                            <p:fltVal val="0"/>
                                          </p:val>
                                        </p:tav>
                                        <p:tav tm="100000">
                                          <p:val>
                                            <p:fltVal val="1"/>
                                          </p:val>
                                        </p:tav>
                                      </p:tavLst>
                                    </p:anim>
                                    <p:anim calcmode="lin" valueType="num">
                                      <p:cBhvr>
                                        <p:cTn id="211" dur="332" tmFilter="0, 0; 0.125,0.2665; 0.25,0.4; 0.375,0.465; 0.5,0.5;  0.625,0.535; 0.75,0.6; 0.875,0.7335; 1,1">
                                          <p:stCondLst>
                                            <p:cond delay="1324"/>
                                          </p:stCondLst>
                                        </p:cTn>
                                        <p:tgtEl>
                                          <p:spTgt spid="8">
                                            <p:txEl>
                                              <p:pRg st="4" end="4"/>
                                            </p:txEl>
                                          </p:spTgt>
                                        </p:tgtEl>
                                        <p:attrNameLst>
                                          <p:attrName>ppt_y</p:attrName>
                                        </p:attrNameLst>
                                      </p:cBhvr>
                                      <p:tavLst>
                                        <p:tav tm="0" fmla="#ppt_y-sin(pi*$)/27">
                                          <p:val>
                                            <p:fltVal val="0"/>
                                          </p:val>
                                        </p:tav>
                                        <p:tav tm="100000">
                                          <p:val>
                                            <p:fltVal val="1"/>
                                          </p:val>
                                        </p:tav>
                                      </p:tavLst>
                                    </p:anim>
                                    <p:anim calcmode="lin" valueType="num">
                                      <p:cBhvr>
                                        <p:cTn id="212" dur="164" tmFilter="0, 0; 0.125,0.2665; 0.25,0.4; 0.375,0.465; 0.5,0.5;  0.625,0.535; 0.75,0.6; 0.875,0.7335; 1,1">
                                          <p:stCondLst>
                                            <p:cond delay="1656"/>
                                          </p:stCondLst>
                                        </p:cTn>
                                        <p:tgtEl>
                                          <p:spTgt spid="8">
                                            <p:txEl>
                                              <p:pRg st="4" end="4"/>
                                            </p:txEl>
                                          </p:spTgt>
                                        </p:tgtEl>
                                        <p:attrNameLst>
                                          <p:attrName>ppt_y</p:attrName>
                                        </p:attrNameLst>
                                      </p:cBhvr>
                                      <p:tavLst>
                                        <p:tav tm="0" fmla="#ppt_y-sin(pi*$)/81">
                                          <p:val>
                                            <p:fltVal val="0"/>
                                          </p:val>
                                        </p:tav>
                                        <p:tav tm="100000">
                                          <p:val>
                                            <p:fltVal val="1"/>
                                          </p:val>
                                        </p:tav>
                                      </p:tavLst>
                                    </p:anim>
                                    <p:animScale>
                                      <p:cBhvr>
                                        <p:cTn id="213" dur="26">
                                          <p:stCondLst>
                                            <p:cond delay="650"/>
                                          </p:stCondLst>
                                        </p:cTn>
                                        <p:tgtEl>
                                          <p:spTgt spid="8">
                                            <p:txEl>
                                              <p:pRg st="4" end="4"/>
                                            </p:txEl>
                                          </p:spTgt>
                                        </p:tgtEl>
                                      </p:cBhvr>
                                      <p:to x="100000" y="60000"/>
                                    </p:animScale>
                                    <p:animScale>
                                      <p:cBhvr>
                                        <p:cTn id="214" dur="166" decel="50000">
                                          <p:stCondLst>
                                            <p:cond delay="676"/>
                                          </p:stCondLst>
                                        </p:cTn>
                                        <p:tgtEl>
                                          <p:spTgt spid="8">
                                            <p:txEl>
                                              <p:pRg st="4" end="4"/>
                                            </p:txEl>
                                          </p:spTgt>
                                        </p:tgtEl>
                                      </p:cBhvr>
                                      <p:to x="100000" y="100000"/>
                                    </p:animScale>
                                    <p:animScale>
                                      <p:cBhvr>
                                        <p:cTn id="215" dur="26">
                                          <p:stCondLst>
                                            <p:cond delay="1312"/>
                                          </p:stCondLst>
                                        </p:cTn>
                                        <p:tgtEl>
                                          <p:spTgt spid="8">
                                            <p:txEl>
                                              <p:pRg st="4" end="4"/>
                                            </p:txEl>
                                          </p:spTgt>
                                        </p:tgtEl>
                                      </p:cBhvr>
                                      <p:to x="100000" y="80000"/>
                                    </p:animScale>
                                    <p:animScale>
                                      <p:cBhvr>
                                        <p:cTn id="216" dur="166" decel="50000">
                                          <p:stCondLst>
                                            <p:cond delay="1338"/>
                                          </p:stCondLst>
                                        </p:cTn>
                                        <p:tgtEl>
                                          <p:spTgt spid="8">
                                            <p:txEl>
                                              <p:pRg st="4" end="4"/>
                                            </p:txEl>
                                          </p:spTgt>
                                        </p:tgtEl>
                                      </p:cBhvr>
                                      <p:to x="100000" y="100000"/>
                                    </p:animScale>
                                    <p:animScale>
                                      <p:cBhvr>
                                        <p:cTn id="217" dur="26">
                                          <p:stCondLst>
                                            <p:cond delay="1642"/>
                                          </p:stCondLst>
                                        </p:cTn>
                                        <p:tgtEl>
                                          <p:spTgt spid="8">
                                            <p:txEl>
                                              <p:pRg st="4" end="4"/>
                                            </p:txEl>
                                          </p:spTgt>
                                        </p:tgtEl>
                                      </p:cBhvr>
                                      <p:to x="100000" y="90000"/>
                                    </p:animScale>
                                    <p:animScale>
                                      <p:cBhvr>
                                        <p:cTn id="218" dur="166" decel="50000">
                                          <p:stCondLst>
                                            <p:cond delay="1668"/>
                                          </p:stCondLst>
                                        </p:cTn>
                                        <p:tgtEl>
                                          <p:spTgt spid="8">
                                            <p:txEl>
                                              <p:pRg st="4" end="4"/>
                                            </p:txEl>
                                          </p:spTgt>
                                        </p:tgtEl>
                                      </p:cBhvr>
                                      <p:to x="100000" y="100000"/>
                                    </p:animScale>
                                    <p:animScale>
                                      <p:cBhvr>
                                        <p:cTn id="219" dur="26">
                                          <p:stCondLst>
                                            <p:cond delay="1808"/>
                                          </p:stCondLst>
                                        </p:cTn>
                                        <p:tgtEl>
                                          <p:spTgt spid="8">
                                            <p:txEl>
                                              <p:pRg st="4" end="4"/>
                                            </p:txEl>
                                          </p:spTgt>
                                        </p:tgtEl>
                                      </p:cBhvr>
                                      <p:to x="100000" y="95000"/>
                                    </p:animScale>
                                    <p:animScale>
                                      <p:cBhvr>
                                        <p:cTn id="220" dur="166" decel="50000">
                                          <p:stCondLst>
                                            <p:cond delay="1834"/>
                                          </p:stCondLst>
                                        </p:cTn>
                                        <p:tgtEl>
                                          <p:spTgt spid="8">
                                            <p:txEl>
                                              <p:pRg st="4" end="4"/>
                                            </p:txEl>
                                          </p:spTgt>
                                        </p:tgtEl>
                                      </p:cBhvr>
                                      <p:to x="100000" y="100000"/>
                                    </p:animScale>
                                  </p:childTnLst>
                                </p:cTn>
                              </p:par>
                              <p:par>
                                <p:cTn id="221" presetID="26" presetClass="entr" presetSubtype="0" fill="hold" grpId="0" nodeType="withEffect">
                                  <p:stCondLst>
                                    <p:cond delay="0"/>
                                  </p:stCondLst>
                                  <p:childTnLst>
                                    <p:set>
                                      <p:cBhvr>
                                        <p:cTn id="222" dur="1" fill="hold">
                                          <p:stCondLst>
                                            <p:cond delay="0"/>
                                          </p:stCondLst>
                                        </p:cTn>
                                        <p:tgtEl>
                                          <p:spTgt spid="8">
                                            <p:txEl>
                                              <p:pRg st="5" end="5"/>
                                            </p:txEl>
                                          </p:spTgt>
                                        </p:tgtEl>
                                        <p:attrNameLst>
                                          <p:attrName>style.visibility</p:attrName>
                                        </p:attrNameLst>
                                      </p:cBhvr>
                                      <p:to>
                                        <p:strVal val="visible"/>
                                      </p:to>
                                    </p:set>
                                    <p:animEffect transition="in" filter="wipe(down)">
                                      <p:cBhvr>
                                        <p:cTn id="223" dur="580">
                                          <p:stCondLst>
                                            <p:cond delay="0"/>
                                          </p:stCondLst>
                                        </p:cTn>
                                        <p:tgtEl>
                                          <p:spTgt spid="8">
                                            <p:txEl>
                                              <p:pRg st="5" end="5"/>
                                            </p:txEl>
                                          </p:spTgt>
                                        </p:tgtEl>
                                      </p:cBhvr>
                                    </p:animEffect>
                                    <p:anim calcmode="lin" valueType="num">
                                      <p:cBhvr>
                                        <p:cTn id="224" dur="1822" tmFilter="0,0; 0.14,0.36; 0.43,0.73; 0.71,0.91; 1.0,1.0">
                                          <p:stCondLst>
                                            <p:cond delay="0"/>
                                          </p:stCondLst>
                                        </p:cTn>
                                        <p:tgtEl>
                                          <p:spTgt spid="8">
                                            <p:txEl>
                                              <p:pRg st="5" end="5"/>
                                            </p:txEl>
                                          </p:spTgt>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8">
                                            <p:txEl>
                                              <p:pRg st="5" end="5"/>
                                            </p:txEl>
                                          </p:spTgt>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8">
                                            <p:txEl>
                                              <p:pRg st="5" end="5"/>
                                            </p:txEl>
                                          </p:spTgt>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8">
                                            <p:txEl>
                                              <p:pRg st="5" end="5"/>
                                            </p:txEl>
                                          </p:spTgt>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8">
                                            <p:txEl>
                                              <p:pRg st="5" end="5"/>
                                            </p:txEl>
                                          </p:spTgt>
                                        </p:tgtEl>
                                        <p:attrNameLst>
                                          <p:attrName>ppt_y</p:attrName>
                                        </p:attrNameLst>
                                      </p:cBhvr>
                                      <p:tavLst>
                                        <p:tav tm="0" fmla="#ppt_y-sin(pi*$)/81">
                                          <p:val>
                                            <p:fltVal val="0"/>
                                          </p:val>
                                        </p:tav>
                                        <p:tav tm="100000">
                                          <p:val>
                                            <p:fltVal val="1"/>
                                          </p:val>
                                        </p:tav>
                                      </p:tavLst>
                                    </p:anim>
                                    <p:animScale>
                                      <p:cBhvr>
                                        <p:cTn id="229" dur="26">
                                          <p:stCondLst>
                                            <p:cond delay="650"/>
                                          </p:stCondLst>
                                        </p:cTn>
                                        <p:tgtEl>
                                          <p:spTgt spid="8">
                                            <p:txEl>
                                              <p:pRg st="5" end="5"/>
                                            </p:txEl>
                                          </p:spTgt>
                                        </p:tgtEl>
                                      </p:cBhvr>
                                      <p:to x="100000" y="60000"/>
                                    </p:animScale>
                                    <p:animScale>
                                      <p:cBhvr>
                                        <p:cTn id="230" dur="166" decel="50000">
                                          <p:stCondLst>
                                            <p:cond delay="676"/>
                                          </p:stCondLst>
                                        </p:cTn>
                                        <p:tgtEl>
                                          <p:spTgt spid="8">
                                            <p:txEl>
                                              <p:pRg st="5" end="5"/>
                                            </p:txEl>
                                          </p:spTgt>
                                        </p:tgtEl>
                                      </p:cBhvr>
                                      <p:to x="100000" y="100000"/>
                                    </p:animScale>
                                    <p:animScale>
                                      <p:cBhvr>
                                        <p:cTn id="231" dur="26">
                                          <p:stCondLst>
                                            <p:cond delay="1312"/>
                                          </p:stCondLst>
                                        </p:cTn>
                                        <p:tgtEl>
                                          <p:spTgt spid="8">
                                            <p:txEl>
                                              <p:pRg st="5" end="5"/>
                                            </p:txEl>
                                          </p:spTgt>
                                        </p:tgtEl>
                                      </p:cBhvr>
                                      <p:to x="100000" y="80000"/>
                                    </p:animScale>
                                    <p:animScale>
                                      <p:cBhvr>
                                        <p:cTn id="232" dur="166" decel="50000">
                                          <p:stCondLst>
                                            <p:cond delay="1338"/>
                                          </p:stCondLst>
                                        </p:cTn>
                                        <p:tgtEl>
                                          <p:spTgt spid="8">
                                            <p:txEl>
                                              <p:pRg st="5" end="5"/>
                                            </p:txEl>
                                          </p:spTgt>
                                        </p:tgtEl>
                                      </p:cBhvr>
                                      <p:to x="100000" y="100000"/>
                                    </p:animScale>
                                    <p:animScale>
                                      <p:cBhvr>
                                        <p:cTn id="233" dur="26">
                                          <p:stCondLst>
                                            <p:cond delay="1642"/>
                                          </p:stCondLst>
                                        </p:cTn>
                                        <p:tgtEl>
                                          <p:spTgt spid="8">
                                            <p:txEl>
                                              <p:pRg st="5" end="5"/>
                                            </p:txEl>
                                          </p:spTgt>
                                        </p:tgtEl>
                                      </p:cBhvr>
                                      <p:to x="100000" y="90000"/>
                                    </p:animScale>
                                    <p:animScale>
                                      <p:cBhvr>
                                        <p:cTn id="234" dur="166" decel="50000">
                                          <p:stCondLst>
                                            <p:cond delay="1668"/>
                                          </p:stCondLst>
                                        </p:cTn>
                                        <p:tgtEl>
                                          <p:spTgt spid="8">
                                            <p:txEl>
                                              <p:pRg st="5" end="5"/>
                                            </p:txEl>
                                          </p:spTgt>
                                        </p:tgtEl>
                                      </p:cBhvr>
                                      <p:to x="100000" y="100000"/>
                                    </p:animScale>
                                    <p:animScale>
                                      <p:cBhvr>
                                        <p:cTn id="235" dur="26">
                                          <p:stCondLst>
                                            <p:cond delay="1808"/>
                                          </p:stCondLst>
                                        </p:cTn>
                                        <p:tgtEl>
                                          <p:spTgt spid="8">
                                            <p:txEl>
                                              <p:pRg st="5" end="5"/>
                                            </p:txEl>
                                          </p:spTgt>
                                        </p:tgtEl>
                                      </p:cBhvr>
                                      <p:to x="100000" y="95000"/>
                                    </p:animScale>
                                    <p:animScale>
                                      <p:cBhvr>
                                        <p:cTn id="236" dur="166" decel="50000">
                                          <p:stCondLst>
                                            <p:cond delay="1834"/>
                                          </p:stCondLst>
                                        </p:cTn>
                                        <p:tgtEl>
                                          <p:spTgt spid="8">
                                            <p:txEl>
                                              <p:pRg st="5" end="5"/>
                                            </p:txEl>
                                          </p:spTgt>
                                        </p:tgtEl>
                                      </p:cBhvr>
                                      <p:to x="100000" y="100000"/>
                                    </p:animScale>
                                  </p:childTnLst>
                                </p:cTn>
                              </p:par>
                              <p:par>
                                <p:cTn id="237" presetID="26" presetClass="entr" presetSubtype="0" fill="hold" grpId="0" nodeType="withEffect">
                                  <p:stCondLst>
                                    <p:cond delay="0"/>
                                  </p:stCondLst>
                                  <p:childTnLst>
                                    <p:set>
                                      <p:cBhvr>
                                        <p:cTn id="238" dur="1" fill="hold">
                                          <p:stCondLst>
                                            <p:cond delay="0"/>
                                          </p:stCondLst>
                                        </p:cTn>
                                        <p:tgtEl>
                                          <p:spTgt spid="8">
                                            <p:txEl>
                                              <p:pRg st="6" end="6"/>
                                            </p:txEl>
                                          </p:spTgt>
                                        </p:tgtEl>
                                        <p:attrNameLst>
                                          <p:attrName>style.visibility</p:attrName>
                                        </p:attrNameLst>
                                      </p:cBhvr>
                                      <p:to>
                                        <p:strVal val="visible"/>
                                      </p:to>
                                    </p:set>
                                    <p:animEffect transition="in" filter="wipe(down)">
                                      <p:cBhvr>
                                        <p:cTn id="239" dur="580">
                                          <p:stCondLst>
                                            <p:cond delay="0"/>
                                          </p:stCondLst>
                                        </p:cTn>
                                        <p:tgtEl>
                                          <p:spTgt spid="8">
                                            <p:txEl>
                                              <p:pRg st="6" end="6"/>
                                            </p:txEl>
                                          </p:spTgt>
                                        </p:tgtEl>
                                      </p:cBhvr>
                                    </p:animEffect>
                                    <p:anim calcmode="lin" valueType="num">
                                      <p:cBhvr>
                                        <p:cTn id="240" dur="1822" tmFilter="0,0; 0.14,0.36; 0.43,0.73; 0.71,0.91; 1.0,1.0">
                                          <p:stCondLst>
                                            <p:cond delay="0"/>
                                          </p:stCondLst>
                                        </p:cTn>
                                        <p:tgtEl>
                                          <p:spTgt spid="8">
                                            <p:txEl>
                                              <p:pRg st="6" end="6"/>
                                            </p:txEl>
                                          </p:spTgt>
                                        </p:tgtEl>
                                        <p:attrNameLst>
                                          <p:attrName>ppt_x</p:attrName>
                                        </p:attrNameLst>
                                      </p:cBhvr>
                                      <p:tavLst>
                                        <p:tav tm="0">
                                          <p:val>
                                            <p:strVal val="#ppt_x-0.25"/>
                                          </p:val>
                                        </p:tav>
                                        <p:tav tm="100000">
                                          <p:val>
                                            <p:strVal val="#ppt_x"/>
                                          </p:val>
                                        </p:tav>
                                      </p:tavLst>
                                    </p:anim>
                                    <p:anim calcmode="lin" valueType="num">
                                      <p:cBhvr>
                                        <p:cTn id="241" dur="664" tmFilter="0.0,0.0; 0.25,0.07; 0.50,0.2; 0.75,0.467; 1.0,1.0">
                                          <p:stCondLst>
                                            <p:cond delay="0"/>
                                          </p:stCondLst>
                                        </p:cTn>
                                        <p:tgtEl>
                                          <p:spTgt spid="8">
                                            <p:txEl>
                                              <p:pRg st="6" end="6"/>
                                            </p:txEl>
                                          </p:spTgt>
                                        </p:tgtEl>
                                        <p:attrNameLst>
                                          <p:attrName>ppt_y</p:attrName>
                                        </p:attrNameLst>
                                      </p:cBhvr>
                                      <p:tavLst>
                                        <p:tav tm="0" fmla="#ppt_y-sin(pi*$)/3">
                                          <p:val>
                                            <p:fltVal val="0.5"/>
                                          </p:val>
                                        </p:tav>
                                        <p:tav tm="100000">
                                          <p:val>
                                            <p:fltVal val="1"/>
                                          </p:val>
                                        </p:tav>
                                      </p:tavLst>
                                    </p:anim>
                                    <p:anim calcmode="lin" valueType="num">
                                      <p:cBhvr>
                                        <p:cTn id="242" dur="664" tmFilter="0, 0; 0.125,0.2665; 0.25,0.4; 0.375,0.465; 0.5,0.5;  0.625,0.535; 0.75,0.6; 0.875,0.7335; 1,1">
                                          <p:stCondLst>
                                            <p:cond delay="664"/>
                                          </p:stCondLst>
                                        </p:cTn>
                                        <p:tgtEl>
                                          <p:spTgt spid="8">
                                            <p:txEl>
                                              <p:pRg st="6" end="6"/>
                                            </p:txEl>
                                          </p:spTgt>
                                        </p:tgtEl>
                                        <p:attrNameLst>
                                          <p:attrName>ppt_y</p:attrName>
                                        </p:attrNameLst>
                                      </p:cBhvr>
                                      <p:tavLst>
                                        <p:tav tm="0" fmla="#ppt_y-sin(pi*$)/9">
                                          <p:val>
                                            <p:fltVal val="0"/>
                                          </p:val>
                                        </p:tav>
                                        <p:tav tm="100000">
                                          <p:val>
                                            <p:fltVal val="1"/>
                                          </p:val>
                                        </p:tav>
                                      </p:tavLst>
                                    </p:anim>
                                    <p:anim calcmode="lin" valueType="num">
                                      <p:cBhvr>
                                        <p:cTn id="243" dur="332" tmFilter="0, 0; 0.125,0.2665; 0.25,0.4; 0.375,0.465; 0.5,0.5;  0.625,0.535; 0.75,0.6; 0.875,0.7335; 1,1">
                                          <p:stCondLst>
                                            <p:cond delay="1324"/>
                                          </p:stCondLst>
                                        </p:cTn>
                                        <p:tgtEl>
                                          <p:spTgt spid="8">
                                            <p:txEl>
                                              <p:pRg st="6" end="6"/>
                                            </p:txEl>
                                          </p:spTgt>
                                        </p:tgtEl>
                                        <p:attrNameLst>
                                          <p:attrName>ppt_y</p:attrName>
                                        </p:attrNameLst>
                                      </p:cBhvr>
                                      <p:tavLst>
                                        <p:tav tm="0" fmla="#ppt_y-sin(pi*$)/27">
                                          <p:val>
                                            <p:fltVal val="0"/>
                                          </p:val>
                                        </p:tav>
                                        <p:tav tm="100000">
                                          <p:val>
                                            <p:fltVal val="1"/>
                                          </p:val>
                                        </p:tav>
                                      </p:tavLst>
                                    </p:anim>
                                    <p:anim calcmode="lin" valueType="num">
                                      <p:cBhvr>
                                        <p:cTn id="244" dur="164" tmFilter="0, 0; 0.125,0.2665; 0.25,0.4; 0.375,0.465; 0.5,0.5;  0.625,0.535; 0.75,0.6; 0.875,0.7335; 1,1">
                                          <p:stCondLst>
                                            <p:cond delay="1656"/>
                                          </p:stCondLst>
                                        </p:cTn>
                                        <p:tgtEl>
                                          <p:spTgt spid="8">
                                            <p:txEl>
                                              <p:pRg st="6" end="6"/>
                                            </p:txEl>
                                          </p:spTgt>
                                        </p:tgtEl>
                                        <p:attrNameLst>
                                          <p:attrName>ppt_y</p:attrName>
                                        </p:attrNameLst>
                                      </p:cBhvr>
                                      <p:tavLst>
                                        <p:tav tm="0" fmla="#ppt_y-sin(pi*$)/81">
                                          <p:val>
                                            <p:fltVal val="0"/>
                                          </p:val>
                                        </p:tav>
                                        <p:tav tm="100000">
                                          <p:val>
                                            <p:fltVal val="1"/>
                                          </p:val>
                                        </p:tav>
                                      </p:tavLst>
                                    </p:anim>
                                    <p:animScale>
                                      <p:cBhvr>
                                        <p:cTn id="245" dur="26">
                                          <p:stCondLst>
                                            <p:cond delay="650"/>
                                          </p:stCondLst>
                                        </p:cTn>
                                        <p:tgtEl>
                                          <p:spTgt spid="8">
                                            <p:txEl>
                                              <p:pRg st="6" end="6"/>
                                            </p:txEl>
                                          </p:spTgt>
                                        </p:tgtEl>
                                      </p:cBhvr>
                                      <p:to x="100000" y="60000"/>
                                    </p:animScale>
                                    <p:animScale>
                                      <p:cBhvr>
                                        <p:cTn id="246" dur="166" decel="50000">
                                          <p:stCondLst>
                                            <p:cond delay="676"/>
                                          </p:stCondLst>
                                        </p:cTn>
                                        <p:tgtEl>
                                          <p:spTgt spid="8">
                                            <p:txEl>
                                              <p:pRg st="6" end="6"/>
                                            </p:txEl>
                                          </p:spTgt>
                                        </p:tgtEl>
                                      </p:cBhvr>
                                      <p:to x="100000" y="100000"/>
                                    </p:animScale>
                                    <p:animScale>
                                      <p:cBhvr>
                                        <p:cTn id="247" dur="26">
                                          <p:stCondLst>
                                            <p:cond delay="1312"/>
                                          </p:stCondLst>
                                        </p:cTn>
                                        <p:tgtEl>
                                          <p:spTgt spid="8">
                                            <p:txEl>
                                              <p:pRg st="6" end="6"/>
                                            </p:txEl>
                                          </p:spTgt>
                                        </p:tgtEl>
                                      </p:cBhvr>
                                      <p:to x="100000" y="80000"/>
                                    </p:animScale>
                                    <p:animScale>
                                      <p:cBhvr>
                                        <p:cTn id="248" dur="166" decel="50000">
                                          <p:stCondLst>
                                            <p:cond delay="1338"/>
                                          </p:stCondLst>
                                        </p:cTn>
                                        <p:tgtEl>
                                          <p:spTgt spid="8">
                                            <p:txEl>
                                              <p:pRg st="6" end="6"/>
                                            </p:txEl>
                                          </p:spTgt>
                                        </p:tgtEl>
                                      </p:cBhvr>
                                      <p:to x="100000" y="100000"/>
                                    </p:animScale>
                                    <p:animScale>
                                      <p:cBhvr>
                                        <p:cTn id="249" dur="26">
                                          <p:stCondLst>
                                            <p:cond delay="1642"/>
                                          </p:stCondLst>
                                        </p:cTn>
                                        <p:tgtEl>
                                          <p:spTgt spid="8">
                                            <p:txEl>
                                              <p:pRg st="6" end="6"/>
                                            </p:txEl>
                                          </p:spTgt>
                                        </p:tgtEl>
                                      </p:cBhvr>
                                      <p:to x="100000" y="90000"/>
                                    </p:animScale>
                                    <p:animScale>
                                      <p:cBhvr>
                                        <p:cTn id="250" dur="166" decel="50000">
                                          <p:stCondLst>
                                            <p:cond delay="1668"/>
                                          </p:stCondLst>
                                        </p:cTn>
                                        <p:tgtEl>
                                          <p:spTgt spid="8">
                                            <p:txEl>
                                              <p:pRg st="6" end="6"/>
                                            </p:txEl>
                                          </p:spTgt>
                                        </p:tgtEl>
                                      </p:cBhvr>
                                      <p:to x="100000" y="100000"/>
                                    </p:animScale>
                                    <p:animScale>
                                      <p:cBhvr>
                                        <p:cTn id="251" dur="26">
                                          <p:stCondLst>
                                            <p:cond delay="1808"/>
                                          </p:stCondLst>
                                        </p:cTn>
                                        <p:tgtEl>
                                          <p:spTgt spid="8">
                                            <p:txEl>
                                              <p:pRg st="6" end="6"/>
                                            </p:txEl>
                                          </p:spTgt>
                                        </p:tgtEl>
                                      </p:cBhvr>
                                      <p:to x="100000" y="95000"/>
                                    </p:animScale>
                                    <p:animScale>
                                      <p:cBhvr>
                                        <p:cTn id="252" dur="166" decel="50000">
                                          <p:stCondLst>
                                            <p:cond delay="1834"/>
                                          </p:stCondLst>
                                        </p:cTn>
                                        <p:tgtEl>
                                          <p:spTgt spid="8">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742950"/>
          </a:xfrm>
        </p:spPr>
        <p:txBody>
          <a:bodyPr/>
          <a:lstStyle/>
          <a:p>
            <a:r>
              <a:rPr lang="en-US" dirty="0" smtClean="0"/>
              <a:t>Federal </a:t>
            </a:r>
            <a:r>
              <a:rPr lang="en-US" dirty="0"/>
              <a:t>Financial Management </a:t>
            </a:r>
            <a:r>
              <a:rPr lang="en-US" dirty="0" smtClean="0"/>
              <a:t>Landscape </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7</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99868888"/>
              </p:ext>
            </p:extLst>
          </p:nvPr>
        </p:nvGraphicFramePr>
        <p:xfrm>
          <a:off x="3495821" y="1085850"/>
          <a:ext cx="5190979" cy="3038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248443" y="4300854"/>
            <a:ext cx="3967089" cy="338554"/>
          </a:xfrm>
          <a:prstGeom prst="rect">
            <a:avLst/>
          </a:prstGeom>
          <a:noFill/>
        </p:spPr>
        <p:txBody>
          <a:bodyPr wrap="square" rtlCol="0">
            <a:spAutoFit/>
          </a:bodyPr>
          <a:lstStyle/>
          <a:p>
            <a:r>
              <a:rPr lang="en-US" sz="1600" dirty="0" smtClean="0"/>
              <a:t>*Other Comprehensive Basis of Accounting</a:t>
            </a:r>
            <a:endParaRPr lang="en-US" sz="1600" dirty="0"/>
          </a:p>
        </p:txBody>
      </p:sp>
      <p:sp>
        <p:nvSpPr>
          <p:cNvPr id="8" name="TextBox 7"/>
          <p:cNvSpPr txBox="1"/>
          <p:nvPr/>
        </p:nvSpPr>
        <p:spPr>
          <a:xfrm>
            <a:off x="457200" y="2278966"/>
            <a:ext cx="3397348" cy="830997"/>
          </a:xfrm>
          <a:prstGeom prst="rect">
            <a:avLst/>
          </a:prstGeom>
          <a:noFill/>
          <a:ln>
            <a:solidFill>
              <a:schemeClr val="tx1"/>
            </a:solidFill>
          </a:ln>
        </p:spPr>
        <p:txBody>
          <a:bodyPr wrap="square" rtlCol="0">
            <a:spAutoFit/>
          </a:bodyPr>
          <a:lstStyle/>
          <a:p>
            <a:pPr algn="ctr"/>
            <a:r>
              <a:rPr lang="en-US" sz="2400" dirty="0" smtClean="0"/>
              <a:t>Before FASAB GAAP Designation (&lt;1999)</a:t>
            </a:r>
            <a:endParaRPr lang="en-US" sz="2400" dirty="0"/>
          </a:p>
        </p:txBody>
      </p:sp>
    </p:spTree>
    <p:extLst>
      <p:ext uri="{BB962C8B-B14F-4D97-AF65-F5344CB8AC3E}">
        <p14:creationId xmlns:p14="http://schemas.microsoft.com/office/powerpoint/2010/main" val="30450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graphicEl>
                                              <a:dgm id="{49D05952-F1F0-4BBF-B4E8-04DB220A50A0}"/>
                                            </p:graphicEl>
                                          </p:spTgt>
                                        </p:tgtEl>
                                        <p:attrNameLst>
                                          <p:attrName>style.visibility</p:attrName>
                                        </p:attrNameLst>
                                      </p:cBhvr>
                                      <p:to>
                                        <p:strVal val="visible"/>
                                      </p:to>
                                    </p:set>
                                    <p:anim calcmode="lin" valueType="num">
                                      <p:cBhvr additive="base">
                                        <p:cTn id="11" dur="500" fill="hold"/>
                                        <p:tgtEl>
                                          <p:spTgt spid="5">
                                            <p:graphicEl>
                                              <a:dgm id="{49D05952-F1F0-4BBF-B4E8-04DB220A50A0}"/>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49D05952-F1F0-4BBF-B4E8-04DB220A50A0}"/>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58ECC3C6-1C93-4C44-A786-8380E67B5F37}"/>
                                            </p:graphicEl>
                                          </p:spTgt>
                                        </p:tgtEl>
                                        <p:attrNameLst>
                                          <p:attrName>style.visibility</p:attrName>
                                        </p:attrNameLst>
                                      </p:cBhvr>
                                      <p:to>
                                        <p:strVal val="visible"/>
                                      </p:to>
                                    </p:set>
                                    <p:anim calcmode="lin" valueType="num">
                                      <p:cBhvr additive="base">
                                        <p:cTn id="17" dur="500" fill="hold"/>
                                        <p:tgtEl>
                                          <p:spTgt spid="5">
                                            <p:graphicEl>
                                              <a:dgm id="{58ECC3C6-1C93-4C44-A786-8380E67B5F37}"/>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58ECC3C6-1C93-4C44-A786-8380E67B5F37}"/>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78883BCB-0077-41B1-A38F-6F914C1BF2A5}"/>
                                            </p:graphicEl>
                                          </p:spTgt>
                                        </p:tgtEl>
                                        <p:attrNameLst>
                                          <p:attrName>style.visibility</p:attrName>
                                        </p:attrNameLst>
                                      </p:cBhvr>
                                      <p:to>
                                        <p:strVal val="visible"/>
                                      </p:to>
                                    </p:set>
                                    <p:anim calcmode="lin" valueType="num">
                                      <p:cBhvr additive="base">
                                        <p:cTn id="21" dur="500" fill="hold"/>
                                        <p:tgtEl>
                                          <p:spTgt spid="5">
                                            <p:graphicEl>
                                              <a:dgm id="{78883BCB-0077-41B1-A38F-6F914C1BF2A5}"/>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78883BCB-0077-41B1-A38F-6F914C1BF2A5}"/>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graphicEl>
                                              <a:dgm id="{18263617-87E4-48A1-A3E2-2EBF6415BF54}"/>
                                            </p:graphicEl>
                                          </p:spTgt>
                                        </p:tgtEl>
                                        <p:attrNameLst>
                                          <p:attrName>style.visibility</p:attrName>
                                        </p:attrNameLst>
                                      </p:cBhvr>
                                      <p:to>
                                        <p:strVal val="visible"/>
                                      </p:to>
                                    </p:set>
                                    <p:anim calcmode="lin" valueType="num">
                                      <p:cBhvr additive="base">
                                        <p:cTn id="27" dur="500" fill="hold"/>
                                        <p:tgtEl>
                                          <p:spTgt spid="5">
                                            <p:graphicEl>
                                              <a:dgm id="{18263617-87E4-48A1-A3E2-2EBF6415BF54}"/>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18263617-87E4-48A1-A3E2-2EBF6415BF54}"/>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graphicEl>
                                              <a:dgm id="{FE8940A7-47C2-4429-AD67-8FDD683EA55C}"/>
                                            </p:graphicEl>
                                          </p:spTgt>
                                        </p:tgtEl>
                                        <p:attrNameLst>
                                          <p:attrName>style.visibility</p:attrName>
                                        </p:attrNameLst>
                                      </p:cBhvr>
                                      <p:to>
                                        <p:strVal val="visible"/>
                                      </p:to>
                                    </p:set>
                                    <p:anim calcmode="lin" valueType="num">
                                      <p:cBhvr additive="base">
                                        <p:cTn id="31" dur="500" fill="hold"/>
                                        <p:tgtEl>
                                          <p:spTgt spid="5">
                                            <p:graphicEl>
                                              <a:dgm id="{FE8940A7-47C2-4429-AD67-8FDD683EA55C}"/>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FE8940A7-47C2-4429-AD67-8FDD683EA55C}"/>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58CB3630-CF1D-49A8-A750-78D74FC01FA2}"/>
                                            </p:graphicEl>
                                          </p:spTgt>
                                        </p:tgtEl>
                                        <p:attrNameLst>
                                          <p:attrName>style.visibility</p:attrName>
                                        </p:attrNameLst>
                                      </p:cBhvr>
                                      <p:to>
                                        <p:strVal val="visible"/>
                                      </p:to>
                                    </p:set>
                                    <p:anim calcmode="lin" valueType="num">
                                      <p:cBhvr additive="base">
                                        <p:cTn id="37" dur="500" fill="hold"/>
                                        <p:tgtEl>
                                          <p:spTgt spid="5">
                                            <p:graphicEl>
                                              <a:dgm id="{58CB3630-CF1D-49A8-A750-78D74FC01FA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58CB3630-CF1D-49A8-A750-78D74FC01FA2}"/>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graphicEl>
                                              <a:dgm id="{8BFF0ED6-0CF9-41E9-9A47-D48EB1D12C4F}"/>
                                            </p:graphicEl>
                                          </p:spTgt>
                                        </p:tgtEl>
                                        <p:attrNameLst>
                                          <p:attrName>style.visibility</p:attrName>
                                        </p:attrNameLst>
                                      </p:cBhvr>
                                      <p:to>
                                        <p:strVal val="visible"/>
                                      </p:to>
                                    </p:set>
                                    <p:anim calcmode="lin" valueType="num">
                                      <p:cBhvr additive="base">
                                        <p:cTn id="41" dur="500" fill="hold"/>
                                        <p:tgtEl>
                                          <p:spTgt spid="5">
                                            <p:graphicEl>
                                              <a:dgm id="{8BFF0ED6-0CF9-41E9-9A47-D48EB1D12C4F}"/>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graphicEl>
                                              <a:dgm id="{8BFF0ED6-0CF9-41E9-9A47-D48EB1D12C4F}"/>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742950"/>
          </a:xfrm>
        </p:spPr>
        <p:txBody>
          <a:bodyPr/>
          <a:lstStyle/>
          <a:p>
            <a:r>
              <a:rPr lang="en-US" dirty="0" smtClean="0"/>
              <a:t>Federal </a:t>
            </a:r>
            <a:r>
              <a:rPr lang="en-US" dirty="0"/>
              <a:t>Financial Management </a:t>
            </a:r>
            <a:r>
              <a:rPr lang="en-US" dirty="0" smtClean="0"/>
              <a:t>Landscape </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8</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7750089"/>
              </p:ext>
            </p:extLst>
          </p:nvPr>
        </p:nvGraphicFramePr>
        <p:xfrm>
          <a:off x="457199" y="1097280"/>
          <a:ext cx="4438358" cy="3417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p:cNvSpPr txBox="1"/>
          <p:nvPr/>
        </p:nvSpPr>
        <p:spPr>
          <a:xfrm>
            <a:off x="3700746" y="1267182"/>
            <a:ext cx="5381836" cy="3077766"/>
          </a:xfrm>
          <a:prstGeom prst="rect">
            <a:avLst/>
          </a:prstGeom>
          <a:noFill/>
        </p:spPr>
        <p:txBody>
          <a:bodyPr wrap="square" rtlCol="0">
            <a:spAutoFit/>
          </a:bodyPr>
          <a:lstStyle/>
          <a:p>
            <a:r>
              <a:rPr lang="en-US" sz="1600" dirty="0"/>
              <a:t>SFFAC 1 Objectives of Federal Financial Reporting</a:t>
            </a:r>
          </a:p>
          <a:p>
            <a:r>
              <a:rPr lang="en-US" sz="1600" dirty="0"/>
              <a:t>SFFAC 2 Entity and Display</a:t>
            </a:r>
          </a:p>
          <a:p>
            <a:r>
              <a:rPr lang="en-US" sz="1600" dirty="0"/>
              <a:t>SFFAS 1 Accounting for Selected Assets and Liabilities</a:t>
            </a:r>
          </a:p>
          <a:p>
            <a:r>
              <a:rPr lang="en-US" sz="1600" dirty="0"/>
              <a:t>SFFAS 2 Accounting for Direct Loans and Loan Guarantees</a:t>
            </a:r>
          </a:p>
          <a:p>
            <a:r>
              <a:rPr lang="en-US" sz="1600" dirty="0"/>
              <a:t>SFFAS 3 Accounting for Inventory and Related Property</a:t>
            </a:r>
          </a:p>
          <a:p>
            <a:r>
              <a:rPr lang="en-US" sz="1600" dirty="0"/>
              <a:t>SFFAS 4 Managerial Cost Accounting Standards and Concepts</a:t>
            </a:r>
          </a:p>
          <a:p>
            <a:r>
              <a:rPr lang="en-US" sz="1600" dirty="0"/>
              <a:t>SFFAS 5 Accounting for Liabilities of the Federal Government</a:t>
            </a:r>
          </a:p>
          <a:p>
            <a:r>
              <a:rPr lang="en-US" sz="1600" dirty="0"/>
              <a:t>SFFAS 6 Accounting for Property, Plant and Equipment</a:t>
            </a:r>
          </a:p>
          <a:p>
            <a:r>
              <a:rPr lang="en-US" sz="1600" dirty="0"/>
              <a:t>SFFAS 7 Accounting for Revenue and Other Financing Sources and Concepts for Reconciling Budgetary and Financial Accounting</a:t>
            </a:r>
          </a:p>
          <a:p>
            <a:r>
              <a:rPr lang="en-US" sz="1600" dirty="0"/>
              <a:t>SFFAS 8 Supplementary Stewardship </a:t>
            </a:r>
            <a:r>
              <a:rPr lang="en-US" sz="1600" dirty="0" smtClean="0"/>
              <a:t>Reporting</a:t>
            </a:r>
            <a:endParaRPr lang="en-US" sz="1600" dirty="0"/>
          </a:p>
        </p:txBody>
      </p:sp>
    </p:spTree>
    <p:extLst>
      <p:ext uri="{BB962C8B-B14F-4D97-AF65-F5344CB8AC3E}">
        <p14:creationId xmlns:p14="http://schemas.microsoft.com/office/powerpoint/2010/main" val="370272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8C3E2C1-5B6F-4E93-8120-C93DF39D411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CF13143E-D709-42D7-89C8-73D4E84C62E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2BD0C9E-4134-4C91-B843-A2B0F202AE0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B6BCAB49-7786-47A0-8269-0890D565928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58C629D-4BAD-486D-B479-2089345E519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28032DB3-1D46-4ED1-91EC-5B7177CD21E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767936F0-39DA-46F3-A807-1EE552B9B40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6">
                                            <p:graphicEl>
                                              <a:dgm id="{18C3E2C1-5B6F-4E93-8120-C93DF39D411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6">
                                            <p:graphicEl>
                                              <a:dgm id="{CF13143E-D709-42D7-89C8-73D4E84C62E9}"/>
                                            </p:graphic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6">
                                            <p:graphicEl>
                                              <a:dgm id="{42BD0C9E-4134-4C91-B843-A2B0F202AE02}"/>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6">
                                            <p:graphicEl>
                                              <a:dgm id="{B6BCAB49-7786-47A0-8269-0890D565928C}"/>
                                            </p:graphic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graphicEl>
                                              <a:dgm id="{E58C629D-4BAD-486D-B479-2089345E5191}"/>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6">
                                            <p:graphicEl>
                                              <a:dgm id="{28032DB3-1D46-4ED1-91EC-5B7177CD21E3}"/>
                                            </p:graphicEl>
                                          </p:spTgt>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6">
                                            <p:graphicEl>
                                              <a:dgm id="{767936F0-39DA-46F3-A807-1EE552B9B400}"/>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6">
                                            <p:graphicEl>
                                              <a:dgm id="{18C3E2C1-5B6F-4E93-8120-C93DF39D4114}"/>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2" nodeType="clickEffect">
                                  <p:stCondLst>
                                    <p:cond delay="0"/>
                                  </p:stCondLst>
                                  <p:childTnLst>
                                    <p:set>
                                      <p:cBhvr>
                                        <p:cTn id="54" dur="1" fill="hold">
                                          <p:stCondLst>
                                            <p:cond delay="0"/>
                                          </p:stCondLst>
                                        </p:cTn>
                                        <p:tgtEl>
                                          <p:spTgt spid="6">
                                            <p:graphicEl>
                                              <a:dgm id="{CF13143E-D709-42D7-89C8-73D4E84C62E9}"/>
                                            </p:graphicEl>
                                          </p:spTgt>
                                        </p:tgtEl>
                                        <p:attrNameLst>
                                          <p:attrName>style.visibility</p:attrName>
                                        </p:attrNameLst>
                                      </p:cBhvr>
                                      <p:to>
                                        <p:strVal val="visible"/>
                                      </p:to>
                                    </p:set>
                                  </p:childTnLst>
                                </p:cTn>
                              </p:par>
                              <p:par>
                                <p:cTn id="55" presetID="1" presetClass="entr" presetSubtype="0" fill="hold" grpId="2" nodeType="withEffect">
                                  <p:stCondLst>
                                    <p:cond delay="0"/>
                                  </p:stCondLst>
                                  <p:childTnLst>
                                    <p:set>
                                      <p:cBhvr>
                                        <p:cTn id="56" dur="1" fill="hold">
                                          <p:stCondLst>
                                            <p:cond delay="0"/>
                                          </p:stCondLst>
                                        </p:cTn>
                                        <p:tgtEl>
                                          <p:spTgt spid="6">
                                            <p:graphicEl>
                                              <a:dgm id="{42BD0C9E-4134-4C91-B843-A2B0F202AE02}"/>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2" nodeType="clickEffect">
                                  <p:stCondLst>
                                    <p:cond delay="0"/>
                                  </p:stCondLst>
                                  <p:childTnLst>
                                    <p:set>
                                      <p:cBhvr>
                                        <p:cTn id="60" dur="1" fill="hold">
                                          <p:stCondLst>
                                            <p:cond delay="0"/>
                                          </p:stCondLst>
                                        </p:cTn>
                                        <p:tgtEl>
                                          <p:spTgt spid="6">
                                            <p:graphicEl>
                                              <a:dgm id="{B6BCAB49-7786-47A0-8269-0890D565928C}"/>
                                            </p:graphicEl>
                                          </p:spTgt>
                                        </p:tgtEl>
                                        <p:attrNameLst>
                                          <p:attrName>style.visibility</p:attrName>
                                        </p:attrNameLst>
                                      </p:cBhvr>
                                      <p:to>
                                        <p:strVal val="visible"/>
                                      </p:to>
                                    </p:set>
                                  </p:childTnLst>
                                </p:cTn>
                              </p:par>
                              <p:par>
                                <p:cTn id="61" presetID="1" presetClass="entr" presetSubtype="0" fill="hold" grpId="2" nodeType="withEffect">
                                  <p:stCondLst>
                                    <p:cond delay="0"/>
                                  </p:stCondLst>
                                  <p:childTnLst>
                                    <p:set>
                                      <p:cBhvr>
                                        <p:cTn id="62" dur="1" fill="hold">
                                          <p:stCondLst>
                                            <p:cond delay="0"/>
                                          </p:stCondLst>
                                        </p:cTn>
                                        <p:tgtEl>
                                          <p:spTgt spid="6">
                                            <p:graphicEl>
                                              <a:dgm id="{E58C629D-4BAD-486D-B479-2089345E5191}"/>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2" nodeType="clickEffect">
                                  <p:stCondLst>
                                    <p:cond delay="0"/>
                                  </p:stCondLst>
                                  <p:childTnLst>
                                    <p:set>
                                      <p:cBhvr>
                                        <p:cTn id="66" dur="1" fill="hold">
                                          <p:stCondLst>
                                            <p:cond delay="0"/>
                                          </p:stCondLst>
                                        </p:cTn>
                                        <p:tgtEl>
                                          <p:spTgt spid="6">
                                            <p:graphicEl>
                                              <a:dgm id="{28032DB3-1D46-4ED1-91EC-5B7177CD21E3}"/>
                                            </p:graphicEl>
                                          </p:spTgt>
                                        </p:tgtEl>
                                        <p:attrNameLst>
                                          <p:attrName>style.visibility</p:attrName>
                                        </p:attrNameLst>
                                      </p:cBhvr>
                                      <p:to>
                                        <p:strVal val="visible"/>
                                      </p:to>
                                    </p:set>
                                  </p:childTnLst>
                                </p:cTn>
                              </p:par>
                              <p:par>
                                <p:cTn id="67" presetID="1" presetClass="entr" presetSubtype="0" fill="hold" grpId="2" nodeType="withEffect">
                                  <p:stCondLst>
                                    <p:cond delay="0"/>
                                  </p:stCondLst>
                                  <p:childTnLst>
                                    <p:set>
                                      <p:cBhvr>
                                        <p:cTn id="68" dur="1" fill="hold">
                                          <p:stCondLst>
                                            <p:cond delay="0"/>
                                          </p:stCondLst>
                                        </p:cTn>
                                        <p:tgtEl>
                                          <p:spTgt spid="6">
                                            <p:graphicEl>
                                              <a:dgm id="{767936F0-39DA-46F3-A807-1EE552B9B400}"/>
                                            </p:graphic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3" nodeType="clickEffect">
                                  <p:stCondLst>
                                    <p:cond delay="0"/>
                                  </p:stCondLst>
                                  <p:childTnLst>
                                    <p:set>
                                      <p:cBhvr>
                                        <p:cTn id="72" dur="1" fill="hold">
                                          <p:stCondLst>
                                            <p:cond delay="0"/>
                                          </p:stCondLst>
                                        </p:cTn>
                                        <p:tgtEl>
                                          <p:spTgt spid="6">
                                            <p:graphicEl>
                                              <a:dgm id="{18C3E2C1-5B6F-4E93-8120-C93DF39D4114}"/>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3" nodeType="clickEffect">
                                  <p:stCondLst>
                                    <p:cond delay="0"/>
                                  </p:stCondLst>
                                  <p:childTnLst>
                                    <p:set>
                                      <p:cBhvr>
                                        <p:cTn id="76" dur="1" fill="hold">
                                          <p:stCondLst>
                                            <p:cond delay="0"/>
                                          </p:stCondLst>
                                        </p:cTn>
                                        <p:tgtEl>
                                          <p:spTgt spid="6">
                                            <p:graphicEl>
                                              <a:dgm id="{CF13143E-D709-42D7-89C8-73D4E84C62E9}"/>
                                            </p:graphicEl>
                                          </p:spTgt>
                                        </p:tgtEl>
                                        <p:attrNameLst>
                                          <p:attrName>style.visibility</p:attrName>
                                        </p:attrNameLst>
                                      </p:cBhvr>
                                      <p:to>
                                        <p:strVal val="visible"/>
                                      </p:to>
                                    </p:set>
                                  </p:childTnLst>
                                </p:cTn>
                              </p:par>
                              <p:par>
                                <p:cTn id="77" presetID="1" presetClass="entr" presetSubtype="0" fill="hold" grpId="3" nodeType="withEffect">
                                  <p:stCondLst>
                                    <p:cond delay="0"/>
                                  </p:stCondLst>
                                  <p:childTnLst>
                                    <p:set>
                                      <p:cBhvr>
                                        <p:cTn id="78" dur="1" fill="hold">
                                          <p:stCondLst>
                                            <p:cond delay="0"/>
                                          </p:stCondLst>
                                        </p:cTn>
                                        <p:tgtEl>
                                          <p:spTgt spid="6">
                                            <p:graphicEl>
                                              <a:dgm id="{42BD0C9E-4134-4C91-B843-A2B0F202AE02}"/>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3" nodeType="clickEffect">
                                  <p:stCondLst>
                                    <p:cond delay="0"/>
                                  </p:stCondLst>
                                  <p:childTnLst>
                                    <p:set>
                                      <p:cBhvr>
                                        <p:cTn id="82" dur="1" fill="hold">
                                          <p:stCondLst>
                                            <p:cond delay="0"/>
                                          </p:stCondLst>
                                        </p:cTn>
                                        <p:tgtEl>
                                          <p:spTgt spid="6">
                                            <p:graphicEl>
                                              <a:dgm id="{B6BCAB49-7786-47A0-8269-0890D565928C}"/>
                                            </p:graphicEl>
                                          </p:spTgt>
                                        </p:tgtEl>
                                        <p:attrNameLst>
                                          <p:attrName>style.visibility</p:attrName>
                                        </p:attrNameLst>
                                      </p:cBhvr>
                                      <p:to>
                                        <p:strVal val="visible"/>
                                      </p:to>
                                    </p:set>
                                  </p:childTnLst>
                                </p:cTn>
                              </p:par>
                              <p:par>
                                <p:cTn id="83" presetID="1" presetClass="entr" presetSubtype="0" fill="hold" grpId="3" nodeType="withEffect">
                                  <p:stCondLst>
                                    <p:cond delay="0"/>
                                  </p:stCondLst>
                                  <p:childTnLst>
                                    <p:set>
                                      <p:cBhvr>
                                        <p:cTn id="84" dur="1" fill="hold">
                                          <p:stCondLst>
                                            <p:cond delay="0"/>
                                          </p:stCondLst>
                                        </p:cTn>
                                        <p:tgtEl>
                                          <p:spTgt spid="6">
                                            <p:graphicEl>
                                              <a:dgm id="{E58C629D-4BAD-486D-B479-2089345E5191}"/>
                                            </p:graphic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3" nodeType="clickEffect">
                                  <p:stCondLst>
                                    <p:cond delay="0"/>
                                  </p:stCondLst>
                                  <p:childTnLst>
                                    <p:set>
                                      <p:cBhvr>
                                        <p:cTn id="88" dur="1" fill="hold">
                                          <p:stCondLst>
                                            <p:cond delay="0"/>
                                          </p:stCondLst>
                                        </p:cTn>
                                        <p:tgtEl>
                                          <p:spTgt spid="6">
                                            <p:graphicEl>
                                              <a:dgm id="{28032DB3-1D46-4ED1-91EC-5B7177CD21E3}"/>
                                            </p:graphicEl>
                                          </p:spTgt>
                                        </p:tgtEl>
                                        <p:attrNameLst>
                                          <p:attrName>style.visibility</p:attrName>
                                        </p:attrNameLst>
                                      </p:cBhvr>
                                      <p:to>
                                        <p:strVal val="visible"/>
                                      </p:to>
                                    </p:set>
                                  </p:childTnLst>
                                </p:cTn>
                              </p:par>
                              <p:par>
                                <p:cTn id="89" presetID="1" presetClass="entr" presetSubtype="0" fill="hold" grpId="3" nodeType="withEffect">
                                  <p:stCondLst>
                                    <p:cond delay="0"/>
                                  </p:stCondLst>
                                  <p:childTnLst>
                                    <p:set>
                                      <p:cBhvr>
                                        <p:cTn id="90" dur="1" fill="hold">
                                          <p:stCondLst>
                                            <p:cond delay="0"/>
                                          </p:stCondLst>
                                        </p:cTn>
                                        <p:tgtEl>
                                          <p:spTgt spid="6">
                                            <p:graphicEl>
                                              <a:dgm id="{767936F0-39DA-46F3-A807-1EE552B9B400}"/>
                                            </p:graphic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Graphic spid="6" grpId="1">
        <p:bldSub>
          <a:bldDgm bld="lvlOne"/>
        </p:bldSub>
      </p:bldGraphic>
      <p:bldGraphic spid="6" grpId="2">
        <p:bldSub>
          <a:bldDgm bld="lvlOne"/>
        </p:bldSub>
      </p:bldGraphic>
      <p:bldGraphic spid="6" grpId="3">
        <p:bldSub>
          <a:bldDgm bld="lvlOne"/>
        </p:bldSub>
      </p:bldGraphic>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742950"/>
          </a:xfrm>
        </p:spPr>
        <p:txBody>
          <a:bodyPr/>
          <a:lstStyle/>
          <a:p>
            <a:r>
              <a:rPr lang="en-US" dirty="0" smtClean="0"/>
              <a:t>Federal </a:t>
            </a:r>
            <a:r>
              <a:rPr lang="en-US" dirty="0"/>
              <a:t>Financial Management </a:t>
            </a:r>
            <a:r>
              <a:rPr lang="en-US" dirty="0" smtClean="0"/>
              <a:t>Landscape </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9</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94801"/>
              </p:ext>
            </p:extLst>
          </p:nvPr>
        </p:nvGraphicFramePr>
        <p:xfrm>
          <a:off x="3868614" y="1085850"/>
          <a:ext cx="4818185"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57200" y="1706254"/>
            <a:ext cx="3397348" cy="830997"/>
          </a:xfrm>
          <a:prstGeom prst="rect">
            <a:avLst/>
          </a:prstGeom>
          <a:noFill/>
          <a:ln>
            <a:solidFill>
              <a:schemeClr val="tx1"/>
            </a:solidFill>
          </a:ln>
        </p:spPr>
        <p:txBody>
          <a:bodyPr wrap="square" rtlCol="0">
            <a:spAutoFit/>
          </a:bodyPr>
          <a:lstStyle/>
          <a:p>
            <a:pPr algn="ctr"/>
            <a:r>
              <a:rPr lang="en-US" sz="2400" dirty="0" smtClean="0"/>
              <a:t>After FASAB GAAP Designation (≥1999)</a:t>
            </a:r>
            <a:endParaRPr lang="en-US" sz="2400" dirty="0"/>
          </a:p>
        </p:txBody>
      </p:sp>
    </p:spTree>
    <p:extLst>
      <p:ext uri="{BB962C8B-B14F-4D97-AF65-F5344CB8AC3E}">
        <p14:creationId xmlns:p14="http://schemas.microsoft.com/office/powerpoint/2010/main" val="282304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graphicEl>
                                              <a:dgm id="{A863DB38-E6D9-46BE-83B8-499B13CBD744}"/>
                                            </p:graphicEl>
                                          </p:spTgt>
                                        </p:tgtEl>
                                        <p:attrNameLst>
                                          <p:attrName>style.visibility</p:attrName>
                                        </p:attrNameLst>
                                      </p:cBhvr>
                                      <p:to>
                                        <p:strVal val="visible"/>
                                      </p:to>
                                    </p:set>
                                    <p:animEffect transition="in" filter="fade">
                                      <p:cBhvr>
                                        <p:cTn id="11" dur="500"/>
                                        <p:tgtEl>
                                          <p:spTgt spid="6">
                                            <p:graphicEl>
                                              <a:dgm id="{A863DB38-E6D9-46BE-83B8-499B13CBD744}"/>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graphicEl>
                                              <a:dgm id="{5C0CE53A-BD85-4211-AD51-91C0DBFC8890}"/>
                                            </p:graphicEl>
                                          </p:spTgt>
                                        </p:tgtEl>
                                        <p:attrNameLst>
                                          <p:attrName>style.visibility</p:attrName>
                                        </p:attrNameLst>
                                      </p:cBhvr>
                                      <p:to>
                                        <p:strVal val="visible"/>
                                      </p:to>
                                    </p:set>
                                    <p:animEffect transition="in" filter="fade">
                                      <p:cBhvr>
                                        <p:cTn id="16" dur="500"/>
                                        <p:tgtEl>
                                          <p:spTgt spid="6">
                                            <p:graphicEl>
                                              <a:dgm id="{5C0CE53A-BD85-4211-AD51-91C0DBFC8890}"/>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graphicEl>
                                              <a:dgm id="{83FF55C8-057E-4A0F-9650-533A7572ABED}"/>
                                            </p:graphicEl>
                                          </p:spTgt>
                                        </p:tgtEl>
                                        <p:attrNameLst>
                                          <p:attrName>style.visibility</p:attrName>
                                        </p:attrNameLst>
                                      </p:cBhvr>
                                      <p:to>
                                        <p:strVal val="visible"/>
                                      </p:to>
                                    </p:set>
                                    <p:animEffect transition="in" filter="fade">
                                      <p:cBhvr>
                                        <p:cTn id="19" dur="500"/>
                                        <p:tgtEl>
                                          <p:spTgt spid="6">
                                            <p:graphicEl>
                                              <a:dgm id="{83FF55C8-057E-4A0F-9650-533A7572ABED}"/>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graphicEl>
                                              <a:dgm id="{488AA782-A6D4-44A7-BBAA-71B578D1E733}"/>
                                            </p:graphicEl>
                                          </p:spTgt>
                                        </p:tgtEl>
                                        <p:attrNameLst>
                                          <p:attrName>style.visibility</p:attrName>
                                        </p:attrNameLst>
                                      </p:cBhvr>
                                      <p:to>
                                        <p:strVal val="visible"/>
                                      </p:to>
                                    </p:set>
                                    <p:animEffect transition="in" filter="fade">
                                      <p:cBhvr>
                                        <p:cTn id="24" dur="500"/>
                                        <p:tgtEl>
                                          <p:spTgt spid="6">
                                            <p:graphicEl>
                                              <a:dgm id="{488AA782-A6D4-44A7-BBAA-71B578D1E733}"/>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graphicEl>
                                              <a:dgm id="{AF5063A4-6CE1-4AAF-873F-20A5ADEF439D}"/>
                                            </p:graphicEl>
                                          </p:spTgt>
                                        </p:tgtEl>
                                        <p:attrNameLst>
                                          <p:attrName>style.visibility</p:attrName>
                                        </p:attrNameLst>
                                      </p:cBhvr>
                                      <p:to>
                                        <p:strVal val="visible"/>
                                      </p:to>
                                    </p:set>
                                    <p:animEffect transition="in" filter="fade">
                                      <p:cBhvr>
                                        <p:cTn id="27" dur="500"/>
                                        <p:tgtEl>
                                          <p:spTgt spid="6">
                                            <p:graphicEl>
                                              <a:dgm id="{AF5063A4-6CE1-4AAF-873F-20A5ADEF439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3EF68396-7A0E-4160-A7D4-EB435AD2DB52}"/>
                                            </p:graphicEl>
                                          </p:spTgt>
                                        </p:tgtEl>
                                        <p:attrNameLst>
                                          <p:attrName>style.visibility</p:attrName>
                                        </p:attrNameLst>
                                      </p:cBhvr>
                                      <p:to>
                                        <p:strVal val="visible"/>
                                      </p:to>
                                    </p:set>
                                    <p:animEffect transition="in" filter="fade">
                                      <p:cBhvr>
                                        <p:cTn id="32" dur="500"/>
                                        <p:tgtEl>
                                          <p:spTgt spid="6">
                                            <p:graphicEl>
                                              <a:dgm id="{3EF68396-7A0E-4160-A7D4-EB435AD2DB52}"/>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graphicEl>
                                              <a:dgm id="{CE7FEDFE-A8E5-4A79-9D57-01BEF7291C7D}"/>
                                            </p:graphicEl>
                                          </p:spTgt>
                                        </p:tgtEl>
                                        <p:attrNameLst>
                                          <p:attrName>style.visibility</p:attrName>
                                        </p:attrNameLst>
                                      </p:cBhvr>
                                      <p:to>
                                        <p:strVal val="visible"/>
                                      </p:to>
                                    </p:set>
                                    <p:animEffect transition="in" filter="fade">
                                      <p:cBhvr>
                                        <p:cTn id="35" dur="500"/>
                                        <p:tgtEl>
                                          <p:spTgt spid="6">
                                            <p:graphicEl>
                                              <a:dgm id="{CE7FEDFE-A8E5-4A79-9D57-01BEF7291C7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8" grpId="0" animBg="1"/>
    </p:bldLst>
  </p:timing>
</p:sld>
</file>

<file path=ppt/theme/theme1.xml><?xml version="1.0" encoding="utf-8"?>
<a:theme xmlns:a="http://schemas.openxmlformats.org/drawingml/2006/main" name="1-CLA-PowerPoint HD">
  <a:themeElements>
    <a:clrScheme name="CLA Colors">
      <a:dk1>
        <a:srgbClr val="414142"/>
      </a:dk1>
      <a:lt1>
        <a:srgbClr val="FFFFFF"/>
      </a:lt1>
      <a:dk2>
        <a:srgbClr val="414142"/>
      </a:dk2>
      <a:lt2>
        <a:srgbClr val="DAD8D7"/>
      </a:lt2>
      <a:accent1>
        <a:srgbClr val="1F80BC"/>
      </a:accent1>
      <a:accent2>
        <a:srgbClr val="C8712D"/>
      </a:accent2>
      <a:accent3>
        <a:srgbClr val="819F3D"/>
      </a:accent3>
      <a:accent4>
        <a:srgbClr val="59365C"/>
      </a:accent4>
      <a:accent5>
        <a:srgbClr val="FFC91D"/>
      </a:accent5>
      <a:accent6>
        <a:srgbClr val="DAD8D7"/>
      </a:accent6>
      <a:hlink>
        <a:srgbClr val="57A0CC"/>
      </a:hlink>
      <a:folHlink>
        <a:srgbClr val="5936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HD.pptx" id="{64A6C71F-01E3-4B0A-862A-1975EF74E0AC}" vid="{C251ECB7-515A-49B8-90EC-DD73A40533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213DAB4-F98F-4AB7-A526-E9A263D5C514}">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Words>2976</Words>
  <PresentationFormat>On-screen Show (16:9)</PresentationFormat>
  <Paragraphs>398</Paragraphs>
  <Slides>36</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&amp;quot</vt:lpstr>
      <vt:lpstr>Arial</vt:lpstr>
      <vt:lpstr>Arial Narrow</vt:lpstr>
      <vt:lpstr>Calibri</vt:lpstr>
      <vt:lpstr>NeueHaasGroteskDispW01</vt:lpstr>
      <vt:lpstr>Times New Roman</vt:lpstr>
      <vt:lpstr>Wingdings</vt:lpstr>
      <vt:lpstr>ヒラギノ角ゴ Pro W3</vt:lpstr>
      <vt:lpstr>1-CLA-PowerPoint HD</vt:lpstr>
      <vt:lpstr>Government Excellence in an Evolving Landscape  24th Annual AGA Commonwealth of Virginia PDT December 12 – 13, 2019        </vt:lpstr>
      <vt:lpstr>PowerPoint Presentation</vt:lpstr>
      <vt:lpstr>Federal Financial Management Landscape</vt:lpstr>
      <vt:lpstr>Federal Financial Management Landscape</vt:lpstr>
      <vt:lpstr>Federal Financial Management Landscape </vt:lpstr>
      <vt:lpstr>Federal Financial Management Landscape </vt:lpstr>
      <vt:lpstr>Federal Financial Management Landscape </vt:lpstr>
      <vt:lpstr>Federal Financial Management Landscape </vt:lpstr>
      <vt:lpstr>Federal Financial Management Landscape </vt:lpstr>
      <vt:lpstr>Evolving Federal Financial Management Landscape </vt:lpstr>
      <vt:lpstr>Evolving Federal Financial Management Landscape</vt:lpstr>
      <vt:lpstr>Evolving Federal Financial Management Landscape</vt:lpstr>
      <vt:lpstr>Evolving Federal Financial Management Landscape </vt:lpstr>
      <vt:lpstr>Evolving Federal Financial Management Landscape </vt:lpstr>
      <vt:lpstr>Evolving Federal Financial Management Landscape </vt:lpstr>
      <vt:lpstr>Information Technology </vt:lpstr>
      <vt:lpstr>IT Evolution: AI</vt:lpstr>
      <vt:lpstr>IT Evolution</vt:lpstr>
      <vt:lpstr>IT Evolution</vt:lpstr>
      <vt:lpstr>Opportunities</vt:lpstr>
      <vt:lpstr>Challenges</vt:lpstr>
      <vt:lpstr>Government Excellence</vt:lpstr>
      <vt:lpstr>PowerPoint Presentation</vt:lpstr>
      <vt:lpstr>PowerPoint Presentation</vt:lpstr>
      <vt:lpstr>Government Excellence:   Data Center Optimization</vt:lpstr>
      <vt:lpstr>Government Excellence:   Data Center Optimization</vt:lpstr>
      <vt:lpstr>Government Excellence:   Data Center Optimization</vt:lpstr>
      <vt:lpstr>Government Excellence:   Data Center Optimization</vt:lpstr>
      <vt:lpstr>Government Excellence:   Data Center Optimization</vt:lpstr>
      <vt:lpstr>Government Excellence:   Data Center Optimization</vt:lpstr>
      <vt:lpstr>Government Excellence:     Cybersecurity Collaboration</vt:lpstr>
      <vt:lpstr>Government Excellence:     Cybersecurity Collaboration</vt:lpstr>
      <vt:lpstr>Government Excellence:     Cybersecurity Collaboration</vt:lpstr>
      <vt:lpstr>The Building Blocks of IT Success</vt:lpstr>
      <vt:lpstr>Questions?</vt:lpstr>
      <vt:lpstr>PowerPoint Presentation</vt:lpstr>
    </vt:vector>
  </TitlesOfParts>
  <Company/>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Excellence in an Evolving Landscape  24th Annual AGA Commonwealth of Virginia PDT December 12 – 13, 2019        </dc:title>
  <cp:revision>1</cp:revision>
</cp:coreProperties>
</file>