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823" r:id="rId3"/>
    <p:sldId id="824" r:id="rId4"/>
    <p:sldId id="825" r:id="rId5"/>
    <p:sldId id="715" r:id="rId6"/>
    <p:sldId id="260" r:id="rId7"/>
    <p:sldId id="730" r:id="rId8"/>
    <p:sldId id="261" r:id="rId9"/>
    <p:sldId id="262" r:id="rId10"/>
    <p:sldId id="820" r:id="rId11"/>
    <p:sldId id="821" r:id="rId12"/>
    <p:sldId id="822" r:id="rId13"/>
    <p:sldId id="814" r:id="rId14"/>
    <p:sldId id="263" r:id="rId15"/>
    <p:sldId id="734" r:id="rId16"/>
    <p:sldId id="793" r:id="rId17"/>
    <p:sldId id="795" r:id="rId18"/>
    <p:sldId id="277" r:id="rId19"/>
    <p:sldId id="797" r:id="rId20"/>
    <p:sldId id="812" r:id="rId21"/>
    <p:sldId id="807" r:id="rId22"/>
    <p:sldId id="801" r:id="rId23"/>
    <p:sldId id="815" r:id="rId24"/>
    <p:sldId id="817" r:id="rId25"/>
    <p:sldId id="732" r:id="rId26"/>
    <p:sldId id="803" r:id="rId27"/>
    <p:sldId id="808" r:id="rId28"/>
    <p:sldId id="312" r:id="rId29"/>
    <p:sldId id="818" r:id="rId30"/>
    <p:sldId id="819" r:id="rId31"/>
    <p:sldId id="266" r:id="rId32"/>
    <p:sldId id="81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85D"/>
    <a:srgbClr val="B381DA"/>
    <a:srgbClr val="8D3FC6"/>
    <a:srgbClr val="522276"/>
    <a:srgbClr val="001E62"/>
    <a:srgbClr val="A31F34"/>
    <a:srgbClr val="0ADB1A"/>
    <a:srgbClr val="CC9900"/>
    <a:srgbClr val="AD1C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0423" autoAdjust="0"/>
  </p:normalViewPr>
  <p:slideViewPr>
    <p:cSldViewPr snapToGrid="0" snapToObjects="1">
      <p:cViewPr varScale="1">
        <p:scale>
          <a:sx n="80" d="100"/>
          <a:sy n="80" d="100"/>
        </p:scale>
        <p:origin x="1794" y="96"/>
      </p:cViewPr>
      <p:guideLst/>
    </p:cSldViewPr>
  </p:slideViewPr>
  <p:notesTextViewPr>
    <p:cViewPr>
      <p:scale>
        <a:sx n="1" d="1"/>
        <a:sy n="1" d="1"/>
      </p:scale>
      <p:origin x="0" y="0"/>
    </p:cViewPr>
  </p:notesTextViewPr>
  <p:notesViewPr>
    <p:cSldViewPr snapToGrid="0" snapToObjects="1">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Total R&amp;D =</a:t>
            </a:r>
          </a:p>
          <a:p>
            <a:pPr>
              <a:defRPr/>
            </a:pPr>
            <a:r>
              <a:rPr lang="en-US" dirty="0"/>
              <a:t>$139.2 billion</a:t>
            </a:r>
          </a:p>
        </c:rich>
      </c:tx>
      <c:layout>
        <c:manualLayout>
          <c:xMode val="edge"/>
          <c:yMode val="edge"/>
          <c:x val="0.73598482755445105"/>
          <c:y val="9.6471835251362825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1962-4BA5-AC23-3E6B75EB64C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1962-4BA5-AC23-3E6B75EB64C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1962-4BA5-AC23-3E6B75EB64CA}"/>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1962-4BA5-AC23-3E6B75EB64CA}"/>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1962-4BA5-AC23-3E6B75EB64CA}"/>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1962-4BA5-AC23-3E6B75EB64CA}"/>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1962-4BA5-AC23-3E6B75EB64CA}"/>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1962-4BA5-AC23-3E6B75EB64CA}"/>
              </c:ext>
            </c:extLst>
          </c:dPt>
          <c:dLbls>
            <c:dLbl>
              <c:idx val="0"/>
              <c:layout>
                <c:manualLayout>
                  <c:x val="3.303840309435005E-2"/>
                  <c:y val="1.8813481648127354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r>
                      <a:rPr lang="en-US" b="1" dirty="0"/>
                      <a:t>Defense</a:t>
                    </a:r>
                  </a:p>
                  <a:p>
                    <a:pPr>
                      <a:defRPr b="1"/>
                    </a:pPr>
                    <a:r>
                      <a:rPr lang="en-US" b="1" dirty="0"/>
                      <a:t>$55.8</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62-4BA5-AC23-3E6B75EB64CA}"/>
                </c:ext>
              </c:extLst>
            </c:dLbl>
            <c:dLbl>
              <c:idx val="1"/>
              <c:layout>
                <c:manualLayout>
                  <c:x val="-0.11636293635064536"/>
                  <c:y val="-7.1947299010136606E-2"/>
                </c:manualLayout>
              </c:layout>
              <c:tx>
                <c:rich>
                  <a:bodyPr/>
                  <a:lstStyle/>
                  <a:p>
                    <a:r>
                      <a:rPr lang="en-US" b="1" dirty="0">
                        <a:latin typeface="Arial" pitchFamily="34" charset="0"/>
                        <a:cs typeface="Arial" pitchFamily="34" charset="0"/>
                      </a:rPr>
                      <a:t>HHS</a:t>
                    </a:r>
                  </a:p>
                  <a:p>
                    <a:r>
                      <a:rPr lang="en-US" b="1" dirty="0">
                        <a:latin typeface="Arial" pitchFamily="34" charset="0"/>
                        <a:cs typeface="Arial" pitchFamily="34" charset="0"/>
                      </a:rPr>
                      <a:t>(NIH) $38.6</a:t>
                    </a:r>
                    <a:endParaRPr lang="en-US"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62-4BA5-AC23-3E6B75EB64CA}"/>
                </c:ext>
              </c:extLst>
            </c:dLbl>
            <c:dLbl>
              <c:idx val="2"/>
              <c:layout>
                <c:manualLayout>
                  <c:x val="-5.9469075288026231E-2"/>
                  <c:y val="6.6556263800358366E-3"/>
                </c:manualLayout>
              </c:layout>
              <c:tx>
                <c:rich>
                  <a:bodyPr/>
                  <a:lstStyle/>
                  <a:p>
                    <a:r>
                      <a:rPr lang="en-US" b="1" dirty="0">
                        <a:latin typeface="Arial" pitchFamily="34" charset="0"/>
                        <a:cs typeface="Arial" pitchFamily="34" charset="0"/>
                      </a:rPr>
                      <a:t>NASA,</a:t>
                    </a:r>
                    <a:r>
                      <a:rPr lang="en-US" b="1" baseline="0" dirty="0">
                        <a:latin typeface="Arial" pitchFamily="34" charset="0"/>
                        <a:cs typeface="Arial" pitchFamily="34" charset="0"/>
                      </a:rPr>
                      <a:t> </a:t>
                    </a:r>
                    <a:r>
                      <a:rPr lang="en-US" b="1" dirty="0">
                        <a:latin typeface="Arial" pitchFamily="34" charset="0"/>
                        <a:cs typeface="Arial" pitchFamily="34" charset="0"/>
                      </a:rPr>
                      <a:t>$10.7</a:t>
                    </a:r>
                    <a:endParaRPr lang="en-US"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62-4BA5-AC23-3E6B75EB64CA}"/>
                </c:ext>
              </c:extLst>
            </c:dLbl>
            <c:dLbl>
              <c:idx val="3"/>
              <c:layout>
                <c:manualLayout>
                  <c:x val="-6.0566479821337907E-2"/>
                  <c:y val="3.5596592092655081E-2"/>
                </c:manualLayout>
              </c:layout>
              <c:tx>
                <c:rich>
                  <a:bodyPr/>
                  <a:lstStyle/>
                  <a:p>
                    <a:r>
                      <a:rPr lang="en-US" b="1" dirty="0">
                        <a:latin typeface="Arial" pitchFamily="34" charset="0"/>
                        <a:cs typeface="Arial" pitchFamily="34" charset="0"/>
                      </a:rPr>
                      <a:t>Energy $17.8</a:t>
                    </a:r>
                    <a:endParaRPr lang="en-US"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62-4BA5-AC23-3E6B75EB64CA}"/>
                </c:ext>
              </c:extLst>
            </c:dLbl>
            <c:dLbl>
              <c:idx val="4"/>
              <c:layout>
                <c:manualLayout>
                  <c:x val="-0.10609706681401665"/>
                  <c:y val="3.6135877246113522E-2"/>
                </c:manualLayout>
              </c:layout>
              <c:tx>
                <c:rich>
                  <a:bodyPr/>
                  <a:lstStyle/>
                  <a:p>
                    <a:r>
                      <a:rPr lang="en-US" b="1" dirty="0">
                        <a:latin typeface="Arial" pitchFamily="34" charset="0"/>
                        <a:cs typeface="Arial" pitchFamily="34" charset="0"/>
                      </a:rPr>
                      <a:t>NSF, $6.3</a:t>
                    </a:r>
                    <a:endParaRPr lang="en-US"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62-4BA5-AC23-3E6B75EB64CA}"/>
                </c:ext>
              </c:extLst>
            </c:dLbl>
            <c:dLbl>
              <c:idx val="5"/>
              <c:layout>
                <c:manualLayout>
                  <c:x val="-0.16077001887921907"/>
                  <c:y val="-0.1090008075913587"/>
                </c:manualLayout>
              </c:layout>
              <c:tx>
                <c:rich>
                  <a:bodyPr/>
                  <a:lstStyle/>
                  <a:p>
                    <a:r>
                      <a:rPr lang="en-US" b="1" baseline="0" dirty="0">
                        <a:latin typeface="Arial" pitchFamily="34" charset="0"/>
                        <a:cs typeface="Arial" pitchFamily="34" charset="0"/>
                      </a:rPr>
                      <a:t>Agriculture </a:t>
                    </a:r>
                    <a:r>
                      <a:rPr lang="en-US" b="1" dirty="0">
                        <a:latin typeface="Arial" pitchFamily="34" charset="0"/>
                        <a:cs typeface="Arial" pitchFamily="34" charset="0"/>
                      </a:rPr>
                      <a:t>$2.6</a:t>
                    </a:r>
                    <a:endParaRPr lang="en-US"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962-4BA5-AC23-3E6B75EB64CA}"/>
                </c:ext>
              </c:extLst>
            </c:dLbl>
            <c:dLbl>
              <c:idx val="6"/>
              <c:layout>
                <c:manualLayout>
                  <c:x val="6.4279279279279275E-2"/>
                  <c:y val="-0.11679348682258384"/>
                </c:manualLayout>
              </c:layout>
              <c:tx>
                <c:rich>
                  <a:bodyPr/>
                  <a:lstStyle/>
                  <a:p>
                    <a:r>
                      <a:rPr lang="en-US" b="1" dirty="0">
                        <a:latin typeface="Arial" pitchFamily="34" charset="0"/>
                        <a:cs typeface="Arial" pitchFamily="34" charset="0"/>
                      </a:rPr>
                      <a:t>Commerce (NIST,</a:t>
                    </a:r>
                    <a:r>
                      <a:rPr lang="en-US" b="1" baseline="0" dirty="0">
                        <a:latin typeface="Arial" pitchFamily="34" charset="0"/>
                        <a:cs typeface="Arial" pitchFamily="34" charset="0"/>
                      </a:rPr>
                      <a:t> NOAA) </a:t>
                    </a:r>
                    <a:r>
                      <a:rPr lang="en-US" b="1" dirty="0">
                        <a:latin typeface="Arial" pitchFamily="34" charset="0"/>
                        <a:cs typeface="Arial" pitchFamily="34" charset="0"/>
                      </a:rPr>
                      <a:t>$2.2</a:t>
                    </a:r>
                    <a:endParaRPr lang="en-US"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962-4BA5-AC23-3E6B75EB64CA}"/>
                </c:ext>
              </c:extLst>
            </c:dLbl>
            <c:dLbl>
              <c:idx val="7"/>
              <c:layout>
                <c:manualLayout>
                  <c:x val="0.13220969000496571"/>
                  <c:y val="-2.0068657211735935E-2"/>
                </c:manualLayout>
              </c:layout>
              <c:tx>
                <c:rich>
                  <a:bodyPr/>
                  <a:lstStyle/>
                  <a:p>
                    <a:r>
                      <a:rPr lang="en-US" b="1" dirty="0">
                        <a:latin typeface="Arial" pitchFamily="34" charset="0"/>
                        <a:cs typeface="Arial" pitchFamily="34" charset="0"/>
                      </a:rPr>
                      <a:t>All Other, $5.2</a:t>
                    </a:r>
                    <a:endParaRPr lang="en-US"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962-4BA5-AC23-3E6B75EB64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Sheet1!$A$2:$A$9</c:f>
              <c:strCache>
                <c:ptCount val="8"/>
                <c:pt idx="0">
                  <c:v>Defense</c:v>
                </c:pt>
                <c:pt idx="1">
                  <c:v>HHS (NIH)</c:v>
                </c:pt>
                <c:pt idx="2">
                  <c:v>NASA</c:v>
                </c:pt>
                <c:pt idx="3">
                  <c:v>Energy</c:v>
                </c:pt>
                <c:pt idx="4">
                  <c:v>NSF</c:v>
                </c:pt>
                <c:pt idx="5">
                  <c:v>Agriculture</c:v>
                </c:pt>
                <c:pt idx="6">
                  <c:v>Commerce
(NIST &amp; NOAA)</c:v>
                </c:pt>
                <c:pt idx="7">
                  <c:v>All Other</c:v>
                </c:pt>
              </c:strCache>
            </c:strRef>
          </c:cat>
          <c:val>
            <c:numRef>
              <c:f>Sheet1!$B$2:$B$9</c:f>
              <c:numCache>
                <c:formatCode>"$"#,##0.0</c:formatCode>
                <c:ptCount val="8"/>
                <c:pt idx="0">
                  <c:v>55.8</c:v>
                </c:pt>
                <c:pt idx="1">
                  <c:v>38.6</c:v>
                </c:pt>
                <c:pt idx="2">
                  <c:v>10.7</c:v>
                </c:pt>
                <c:pt idx="3">
                  <c:v>17.8</c:v>
                </c:pt>
                <c:pt idx="4">
                  <c:v>6.3</c:v>
                </c:pt>
                <c:pt idx="5">
                  <c:v>2.6</c:v>
                </c:pt>
                <c:pt idx="6">
                  <c:v>2.2000000000000002</c:v>
                </c:pt>
                <c:pt idx="7">
                  <c:v>5.2</c:v>
                </c:pt>
              </c:numCache>
            </c:numRef>
          </c:val>
          <c:extLst>
            <c:ext xmlns:c16="http://schemas.microsoft.com/office/drawing/2014/chart" uri="{C3380CC4-5D6E-409C-BE32-E72D297353CC}">
              <c16:uniqueId val="{00000010-1962-4BA5-AC23-3E6B75EB64C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3FA9C-58C4-4710-A1E9-54204FA6B423}"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US"/>
        </a:p>
      </dgm:t>
    </dgm:pt>
    <dgm:pt modelId="{E81D6349-3C78-47EB-B59B-589B79F0DF48}">
      <dgm:prSet phldrT="[Text]"/>
      <dgm:spPr/>
      <dgm:t>
        <a:bodyPr/>
        <a:lstStyle/>
        <a:p>
          <a:r>
            <a:rPr lang="en-US" dirty="0"/>
            <a:t>Small Business</a:t>
          </a:r>
        </a:p>
      </dgm:t>
    </dgm:pt>
    <dgm:pt modelId="{7E3D20C7-2F71-4D50-A32D-46269F577471}" type="parTrans" cxnId="{C0CDEE06-6696-47F7-A697-2CCC61738930}">
      <dgm:prSet/>
      <dgm:spPr/>
      <dgm:t>
        <a:bodyPr/>
        <a:lstStyle/>
        <a:p>
          <a:endParaRPr lang="en-US"/>
        </a:p>
      </dgm:t>
    </dgm:pt>
    <dgm:pt modelId="{D780ABE5-FE7C-48A7-95D7-3C613D825073}" type="sibTrans" cxnId="{C0CDEE06-6696-47F7-A697-2CCC61738930}">
      <dgm:prSet/>
      <dgm:spPr>
        <a:solidFill>
          <a:srgbClr val="CC9900"/>
        </a:solidFill>
      </dgm:spPr>
      <dgm:t>
        <a:bodyPr/>
        <a:lstStyle/>
        <a:p>
          <a:r>
            <a:rPr lang="en-US" dirty="0"/>
            <a:t>Block</a:t>
          </a:r>
        </a:p>
      </dgm:t>
    </dgm:pt>
    <dgm:pt modelId="{B62B7E33-8B2B-47BD-92C7-4761919171A3}">
      <dgm:prSet phldrT="[Text]" custT="1"/>
      <dgm:spPr>
        <a:solidFill>
          <a:srgbClr val="A31F34"/>
        </a:solidFill>
      </dgm:spPr>
      <dgm:t>
        <a:bodyPr/>
        <a:lstStyle/>
        <a:p>
          <a:r>
            <a:rPr lang="en-US" sz="1800" b="1" dirty="0"/>
            <a:t>Types of Grants</a:t>
          </a:r>
        </a:p>
      </dgm:t>
    </dgm:pt>
    <dgm:pt modelId="{F3B1157F-7D6D-4245-98C2-94788D44132C}" type="parTrans" cxnId="{3F65F6A4-A93C-46C3-985A-C856DF14C5A7}">
      <dgm:prSet/>
      <dgm:spPr/>
      <dgm:t>
        <a:bodyPr/>
        <a:lstStyle/>
        <a:p>
          <a:endParaRPr lang="en-US"/>
        </a:p>
      </dgm:t>
    </dgm:pt>
    <dgm:pt modelId="{D1B6BB0B-488F-43BD-930A-FB049A50B06D}" type="sibTrans" cxnId="{3F65F6A4-A93C-46C3-985A-C856DF14C5A7}">
      <dgm:prSet/>
      <dgm:spPr/>
      <dgm:t>
        <a:bodyPr/>
        <a:lstStyle/>
        <a:p>
          <a:r>
            <a:rPr lang="en-US" dirty="0"/>
            <a:t>Formula</a:t>
          </a:r>
        </a:p>
      </dgm:t>
    </dgm:pt>
    <dgm:pt modelId="{FFCCDA7C-88B4-418A-B168-1AF8648299A7}">
      <dgm:prSet phldrT="[Text]"/>
      <dgm:spPr/>
      <dgm:t>
        <a:bodyPr/>
        <a:lstStyle/>
        <a:p>
          <a:r>
            <a:rPr lang="en-US" dirty="0"/>
            <a:t>Student</a:t>
          </a:r>
        </a:p>
      </dgm:t>
    </dgm:pt>
    <dgm:pt modelId="{DDC37254-800C-47F8-8FBC-32818CE4D0E2}" type="parTrans" cxnId="{A26E98FD-020A-45B9-830D-35C3AF4F9205}">
      <dgm:prSet/>
      <dgm:spPr/>
      <dgm:t>
        <a:bodyPr/>
        <a:lstStyle/>
        <a:p>
          <a:endParaRPr lang="en-US"/>
        </a:p>
      </dgm:t>
    </dgm:pt>
    <dgm:pt modelId="{10DEE270-70E0-4AA9-B788-7FAC38A62ABF}" type="sibTrans" cxnId="{A26E98FD-020A-45B9-830D-35C3AF4F9205}">
      <dgm:prSet/>
      <dgm:spPr/>
      <dgm:t>
        <a:bodyPr/>
        <a:lstStyle/>
        <a:p>
          <a:r>
            <a:rPr lang="en-US" dirty="0"/>
            <a:t>Home Improvement</a:t>
          </a:r>
        </a:p>
      </dgm:t>
    </dgm:pt>
    <dgm:pt modelId="{CEC67CC5-1735-43AD-93E0-69CE3D419C09}">
      <dgm:prSet phldrT="[Text]"/>
      <dgm:spPr>
        <a:solidFill>
          <a:srgbClr val="0ADB1A"/>
        </a:solidFill>
      </dgm:spPr>
      <dgm:t>
        <a:bodyPr/>
        <a:lstStyle/>
        <a:p>
          <a:r>
            <a:rPr lang="en-US" dirty="0"/>
            <a:t>Project/ Research</a:t>
          </a:r>
        </a:p>
      </dgm:t>
    </dgm:pt>
    <dgm:pt modelId="{CC307823-E97D-4982-A2E5-9386AB19570A}" type="sibTrans" cxnId="{74CA691D-D316-4348-AA4F-9383E26C958C}">
      <dgm:prSet/>
      <dgm:spPr>
        <a:solidFill>
          <a:srgbClr val="AD1CA1"/>
        </a:solidFill>
      </dgm:spPr>
      <dgm:t>
        <a:bodyPr/>
        <a:lstStyle/>
        <a:p>
          <a:r>
            <a:rPr lang="en-US" dirty="0"/>
            <a:t>Disaster Prevention &amp; Relief</a:t>
          </a:r>
        </a:p>
      </dgm:t>
    </dgm:pt>
    <dgm:pt modelId="{FF4B33C5-C444-4AE7-B1FB-7C57AF8AFC7F}" type="parTrans" cxnId="{74CA691D-D316-4348-AA4F-9383E26C958C}">
      <dgm:prSet/>
      <dgm:spPr/>
      <dgm:t>
        <a:bodyPr/>
        <a:lstStyle/>
        <a:p>
          <a:endParaRPr lang="en-US"/>
        </a:p>
      </dgm:t>
    </dgm:pt>
    <dgm:pt modelId="{E9743C17-0E03-45FC-BF92-0B907F6A98AA}" type="pres">
      <dgm:prSet presAssocID="{7923FA9C-58C4-4710-A1E9-54204FA6B423}" presName="Name0" presStyleCnt="0">
        <dgm:presLayoutVars>
          <dgm:chMax/>
          <dgm:chPref/>
          <dgm:dir/>
          <dgm:animLvl val="lvl"/>
        </dgm:presLayoutVars>
      </dgm:prSet>
      <dgm:spPr/>
    </dgm:pt>
    <dgm:pt modelId="{5C40F3F4-F7EA-48DE-B903-171D655F3CAA}" type="pres">
      <dgm:prSet presAssocID="{E81D6349-3C78-47EB-B59B-589B79F0DF48}" presName="composite" presStyleCnt="0"/>
      <dgm:spPr/>
    </dgm:pt>
    <dgm:pt modelId="{CC86193E-16B4-4819-BA7B-2618A4A3CF85}" type="pres">
      <dgm:prSet presAssocID="{E81D6349-3C78-47EB-B59B-589B79F0DF48}" presName="Parent1" presStyleLbl="node1" presStyleIdx="0" presStyleCnt="8">
        <dgm:presLayoutVars>
          <dgm:chMax val="1"/>
          <dgm:chPref val="1"/>
          <dgm:bulletEnabled val="1"/>
        </dgm:presLayoutVars>
      </dgm:prSet>
      <dgm:spPr/>
    </dgm:pt>
    <dgm:pt modelId="{9827F4B3-2C1F-446D-BC29-D3496876EF99}" type="pres">
      <dgm:prSet presAssocID="{E81D6349-3C78-47EB-B59B-589B79F0DF48}" presName="Childtext1" presStyleLbl="revTx" presStyleIdx="0" presStyleCnt="4">
        <dgm:presLayoutVars>
          <dgm:chMax val="0"/>
          <dgm:chPref val="0"/>
          <dgm:bulletEnabled val="1"/>
        </dgm:presLayoutVars>
      </dgm:prSet>
      <dgm:spPr/>
    </dgm:pt>
    <dgm:pt modelId="{D98CEAC7-D478-4A8D-96D7-FA5013CA0988}" type="pres">
      <dgm:prSet presAssocID="{E81D6349-3C78-47EB-B59B-589B79F0DF48}" presName="BalanceSpacing" presStyleCnt="0"/>
      <dgm:spPr/>
    </dgm:pt>
    <dgm:pt modelId="{18FCD938-B174-457F-A606-2FF3E707DBC3}" type="pres">
      <dgm:prSet presAssocID="{E81D6349-3C78-47EB-B59B-589B79F0DF48}" presName="BalanceSpacing1" presStyleCnt="0"/>
      <dgm:spPr/>
    </dgm:pt>
    <dgm:pt modelId="{FC7FEA8B-192D-4448-9AF4-895129BC2A4A}" type="pres">
      <dgm:prSet presAssocID="{D780ABE5-FE7C-48A7-95D7-3C613D825073}" presName="Accent1Text" presStyleLbl="node1" presStyleIdx="1" presStyleCnt="8"/>
      <dgm:spPr/>
    </dgm:pt>
    <dgm:pt modelId="{456E7115-1D53-41C3-9B18-60693737E201}" type="pres">
      <dgm:prSet presAssocID="{D780ABE5-FE7C-48A7-95D7-3C613D825073}" presName="spaceBetweenRectangles" presStyleCnt="0"/>
      <dgm:spPr/>
    </dgm:pt>
    <dgm:pt modelId="{7382B41D-0CED-4ACA-9D23-05801B4C1D87}" type="pres">
      <dgm:prSet presAssocID="{B62B7E33-8B2B-47BD-92C7-4761919171A3}" presName="composite" presStyleCnt="0"/>
      <dgm:spPr/>
    </dgm:pt>
    <dgm:pt modelId="{6FB95670-A2BE-4F0B-885E-2F040F416CE1}" type="pres">
      <dgm:prSet presAssocID="{B62B7E33-8B2B-47BD-92C7-4761919171A3}" presName="Parent1" presStyleLbl="node1" presStyleIdx="2" presStyleCnt="8">
        <dgm:presLayoutVars>
          <dgm:chMax val="1"/>
          <dgm:chPref val="1"/>
          <dgm:bulletEnabled val="1"/>
        </dgm:presLayoutVars>
      </dgm:prSet>
      <dgm:spPr/>
    </dgm:pt>
    <dgm:pt modelId="{E8E23026-5C51-4B8D-9E0A-4F1E6400FFFC}" type="pres">
      <dgm:prSet presAssocID="{B62B7E33-8B2B-47BD-92C7-4761919171A3}" presName="Childtext1" presStyleLbl="revTx" presStyleIdx="1" presStyleCnt="4">
        <dgm:presLayoutVars>
          <dgm:chMax val="0"/>
          <dgm:chPref val="0"/>
          <dgm:bulletEnabled val="1"/>
        </dgm:presLayoutVars>
      </dgm:prSet>
      <dgm:spPr/>
    </dgm:pt>
    <dgm:pt modelId="{74971765-A102-4798-A27C-B7EC777E2110}" type="pres">
      <dgm:prSet presAssocID="{B62B7E33-8B2B-47BD-92C7-4761919171A3}" presName="BalanceSpacing" presStyleCnt="0"/>
      <dgm:spPr/>
    </dgm:pt>
    <dgm:pt modelId="{5EB00566-BADA-4503-B491-7298337DE3BB}" type="pres">
      <dgm:prSet presAssocID="{B62B7E33-8B2B-47BD-92C7-4761919171A3}" presName="BalanceSpacing1" presStyleCnt="0"/>
      <dgm:spPr/>
    </dgm:pt>
    <dgm:pt modelId="{134F4A79-67EF-4C79-9534-DB1538B40976}" type="pres">
      <dgm:prSet presAssocID="{D1B6BB0B-488F-43BD-930A-FB049A50B06D}" presName="Accent1Text" presStyleLbl="node1" presStyleIdx="3" presStyleCnt="8"/>
      <dgm:spPr/>
    </dgm:pt>
    <dgm:pt modelId="{4B1F1446-82F3-441B-B76F-3410DC16FAE2}" type="pres">
      <dgm:prSet presAssocID="{D1B6BB0B-488F-43BD-930A-FB049A50B06D}" presName="spaceBetweenRectangles" presStyleCnt="0"/>
      <dgm:spPr/>
    </dgm:pt>
    <dgm:pt modelId="{2A33E3E3-7E3B-4463-A952-EB79B2C881C6}" type="pres">
      <dgm:prSet presAssocID="{FFCCDA7C-88B4-418A-B168-1AF8648299A7}" presName="composite" presStyleCnt="0"/>
      <dgm:spPr/>
    </dgm:pt>
    <dgm:pt modelId="{C01B31D1-048F-48B6-A345-18C76AF62511}" type="pres">
      <dgm:prSet presAssocID="{FFCCDA7C-88B4-418A-B168-1AF8648299A7}" presName="Parent1" presStyleLbl="node1" presStyleIdx="4" presStyleCnt="8">
        <dgm:presLayoutVars>
          <dgm:chMax val="1"/>
          <dgm:chPref val="1"/>
          <dgm:bulletEnabled val="1"/>
        </dgm:presLayoutVars>
      </dgm:prSet>
      <dgm:spPr/>
    </dgm:pt>
    <dgm:pt modelId="{376D9DE0-0737-4386-A45E-1E906EF1CB62}" type="pres">
      <dgm:prSet presAssocID="{FFCCDA7C-88B4-418A-B168-1AF8648299A7}" presName="Childtext1" presStyleLbl="revTx" presStyleIdx="2" presStyleCnt="4">
        <dgm:presLayoutVars>
          <dgm:chMax val="0"/>
          <dgm:chPref val="0"/>
          <dgm:bulletEnabled val="1"/>
        </dgm:presLayoutVars>
      </dgm:prSet>
      <dgm:spPr/>
    </dgm:pt>
    <dgm:pt modelId="{3C0703B8-664F-4CC7-BA95-29D9892F7548}" type="pres">
      <dgm:prSet presAssocID="{FFCCDA7C-88B4-418A-B168-1AF8648299A7}" presName="BalanceSpacing" presStyleCnt="0"/>
      <dgm:spPr/>
    </dgm:pt>
    <dgm:pt modelId="{50A703DF-D46F-4C76-90A0-93295A6E8DC6}" type="pres">
      <dgm:prSet presAssocID="{FFCCDA7C-88B4-418A-B168-1AF8648299A7}" presName="BalanceSpacing1" presStyleCnt="0"/>
      <dgm:spPr/>
    </dgm:pt>
    <dgm:pt modelId="{E61B8188-E369-44D0-B3C1-67AB3179695E}" type="pres">
      <dgm:prSet presAssocID="{10DEE270-70E0-4AA9-B788-7FAC38A62ABF}" presName="Accent1Text" presStyleLbl="node1" presStyleIdx="5" presStyleCnt="8"/>
      <dgm:spPr/>
    </dgm:pt>
    <dgm:pt modelId="{47879FD2-ADFB-4AA3-8EBB-1F7661F8AD21}" type="pres">
      <dgm:prSet presAssocID="{10DEE270-70E0-4AA9-B788-7FAC38A62ABF}" presName="spaceBetweenRectangles" presStyleCnt="0"/>
      <dgm:spPr/>
    </dgm:pt>
    <dgm:pt modelId="{210640C4-91D4-4EB9-9050-B8BDAE842582}" type="pres">
      <dgm:prSet presAssocID="{CEC67CC5-1735-43AD-93E0-69CE3D419C09}" presName="composite" presStyleCnt="0"/>
      <dgm:spPr/>
    </dgm:pt>
    <dgm:pt modelId="{33ED9946-0D9E-4364-9F71-DDDBB1CE9E51}" type="pres">
      <dgm:prSet presAssocID="{CEC67CC5-1735-43AD-93E0-69CE3D419C09}" presName="Parent1" presStyleLbl="node1" presStyleIdx="6" presStyleCnt="8" custLinFactX="-7861" custLinFactY="-69541" custLinFactNeighborX="-100000" custLinFactNeighborY="-100000">
        <dgm:presLayoutVars>
          <dgm:chMax val="1"/>
          <dgm:chPref val="1"/>
          <dgm:bulletEnabled val="1"/>
        </dgm:presLayoutVars>
      </dgm:prSet>
      <dgm:spPr/>
    </dgm:pt>
    <dgm:pt modelId="{6EA7976A-D767-460F-BD19-04CEFFE6C55C}" type="pres">
      <dgm:prSet presAssocID="{CEC67CC5-1735-43AD-93E0-69CE3D419C09}" presName="Childtext1" presStyleLbl="revTx" presStyleIdx="3" presStyleCnt="4">
        <dgm:presLayoutVars>
          <dgm:chMax val="0"/>
          <dgm:chPref val="0"/>
          <dgm:bulletEnabled val="1"/>
        </dgm:presLayoutVars>
      </dgm:prSet>
      <dgm:spPr/>
    </dgm:pt>
    <dgm:pt modelId="{BBCE8552-F5E5-4497-A604-223F7AC4A508}" type="pres">
      <dgm:prSet presAssocID="{CEC67CC5-1735-43AD-93E0-69CE3D419C09}" presName="BalanceSpacing" presStyleCnt="0"/>
      <dgm:spPr/>
    </dgm:pt>
    <dgm:pt modelId="{A81B666A-1FB2-42E5-8384-30889170F22D}" type="pres">
      <dgm:prSet presAssocID="{CEC67CC5-1735-43AD-93E0-69CE3D419C09}" presName="BalanceSpacing1" presStyleCnt="0"/>
      <dgm:spPr/>
    </dgm:pt>
    <dgm:pt modelId="{1E34B247-B930-4B50-BAE3-D8C0C34683FB}" type="pres">
      <dgm:prSet presAssocID="{CC307823-E97D-4982-A2E5-9386AB19570A}" presName="Accent1Text" presStyleLbl="node1" presStyleIdx="7" presStyleCnt="8" custLinFactNeighborX="52570" custLinFactNeighborY="-86490"/>
      <dgm:spPr/>
    </dgm:pt>
  </dgm:ptLst>
  <dgm:cxnLst>
    <dgm:cxn modelId="{C0CDEE06-6696-47F7-A697-2CCC61738930}" srcId="{7923FA9C-58C4-4710-A1E9-54204FA6B423}" destId="{E81D6349-3C78-47EB-B59B-589B79F0DF48}" srcOrd="0" destOrd="0" parTransId="{7E3D20C7-2F71-4D50-A32D-46269F577471}" sibTransId="{D780ABE5-FE7C-48A7-95D7-3C613D825073}"/>
    <dgm:cxn modelId="{D14FF006-EF66-40DC-9100-CF30CB6A9B9A}" type="presOf" srcId="{CEC67CC5-1735-43AD-93E0-69CE3D419C09}" destId="{33ED9946-0D9E-4364-9F71-DDDBB1CE9E51}" srcOrd="0" destOrd="0" presId="urn:microsoft.com/office/officeart/2008/layout/AlternatingHexagons"/>
    <dgm:cxn modelId="{74CA691D-D316-4348-AA4F-9383E26C958C}" srcId="{7923FA9C-58C4-4710-A1E9-54204FA6B423}" destId="{CEC67CC5-1735-43AD-93E0-69CE3D419C09}" srcOrd="3" destOrd="0" parTransId="{FF4B33C5-C444-4AE7-B1FB-7C57AF8AFC7F}" sibTransId="{CC307823-E97D-4982-A2E5-9386AB19570A}"/>
    <dgm:cxn modelId="{FC9D0028-FCAC-4265-937E-3CEF5AD6613A}" type="presOf" srcId="{E81D6349-3C78-47EB-B59B-589B79F0DF48}" destId="{CC86193E-16B4-4819-BA7B-2618A4A3CF85}" srcOrd="0" destOrd="0" presId="urn:microsoft.com/office/officeart/2008/layout/AlternatingHexagons"/>
    <dgm:cxn modelId="{4A151635-C06D-4EA8-867F-39CF6F81503C}" type="presOf" srcId="{CC307823-E97D-4982-A2E5-9386AB19570A}" destId="{1E34B247-B930-4B50-BAE3-D8C0C34683FB}" srcOrd="0" destOrd="0" presId="urn:microsoft.com/office/officeart/2008/layout/AlternatingHexagons"/>
    <dgm:cxn modelId="{865E5466-A927-4391-AC5F-7C23B667DC6D}" type="presOf" srcId="{B62B7E33-8B2B-47BD-92C7-4761919171A3}" destId="{6FB95670-A2BE-4F0B-885E-2F040F416CE1}" srcOrd="0" destOrd="0" presId="urn:microsoft.com/office/officeart/2008/layout/AlternatingHexagons"/>
    <dgm:cxn modelId="{C6EA1375-DBB4-4AF1-A21B-0A5B9B18759C}" type="presOf" srcId="{7923FA9C-58C4-4710-A1E9-54204FA6B423}" destId="{E9743C17-0E03-45FC-BF92-0B907F6A98AA}" srcOrd="0" destOrd="0" presId="urn:microsoft.com/office/officeart/2008/layout/AlternatingHexagons"/>
    <dgm:cxn modelId="{3F65F6A4-A93C-46C3-985A-C856DF14C5A7}" srcId="{7923FA9C-58C4-4710-A1E9-54204FA6B423}" destId="{B62B7E33-8B2B-47BD-92C7-4761919171A3}" srcOrd="1" destOrd="0" parTransId="{F3B1157F-7D6D-4245-98C2-94788D44132C}" sibTransId="{D1B6BB0B-488F-43BD-930A-FB049A50B06D}"/>
    <dgm:cxn modelId="{EDDA1FB5-D1D2-4D36-9623-B94FB4A644F5}" type="presOf" srcId="{D1B6BB0B-488F-43BD-930A-FB049A50B06D}" destId="{134F4A79-67EF-4C79-9534-DB1538B40976}" srcOrd="0" destOrd="0" presId="urn:microsoft.com/office/officeart/2008/layout/AlternatingHexagons"/>
    <dgm:cxn modelId="{FE5169C1-C4D2-4C02-BB6F-ABEAB47CA05B}" type="presOf" srcId="{10DEE270-70E0-4AA9-B788-7FAC38A62ABF}" destId="{E61B8188-E369-44D0-B3C1-67AB3179695E}" srcOrd="0" destOrd="0" presId="urn:microsoft.com/office/officeart/2008/layout/AlternatingHexagons"/>
    <dgm:cxn modelId="{6E545BD7-A3F8-481E-9A49-729CB697D9B6}" type="presOf" srcId="{D780ABE5-FE7C-48A7-95D7-3C613D825073}" destId="{FC7FEA8B-192D-4448-9AF4-895129BC2A4A}" srcOrd="0" destOrd="0" presId="urn:microsoft.com/office/officeart/2008/layout/AlternatingHexagons"/>
    <dgm:cxn modelId="{63E039DA-C13F-4908-AA4E-3E2575CB0976}" type="presOf" srcId="{FFCCDA7C-88B4-418A-B168-1AF8648299A7}" destId="{C01B31D1-048F-48B6-A345-18C76AF62511}" srcOrd="0" destOrd="0" presId="urn:microsoft.com/office/officeart/2008/layout/AlternatingHexagons"/>
    <dgm:cxn modelId="{A26E98FD-020A-45B9-830D-35C3AF4F9205}" srcId="{7923FA9C-58C4-4710-A1E9-54204FA6B423}" destId="{FFCCDA7C-88B4-418A-B168-1AF8648299A7}" srcOrd="2" destOrd="0" parTransId="{DDC37254-800C-47F8-8FBC-32818CE4D0E2}" sibTransId="{10DEE270-70E0-4AA9-B788-7FAC38A62ABF}"/>
    <dgm:cxn modelId="{3D796918-B356-4374-9772-F78551A6920A}" type="presParOf" srcId="{E9743C17-0E03-45FC-BF92-0B907F6A98AA}" destId="{5C40F3F4-F7EA-48DE-B903-171D655F3CAA}" srcOrd="0" destOrd="0" presId="urn:microsoft.com/office/officeart/2008/layout/AlternatingHexagons"/>
    <dgm:cxn modelId="{5529F8FC-A484-4C03-A1DE-89C578B72DFB}" type="presParOf" srcId="{5C40F3F4-F7EA-48DE-B903-171D655F3CAA}" destId="{CC86193E-16B4-4819-BA7B-2618A4A3CF85}" srcOrd="0" destOrd="0" presId="urn:microsoft.com/office/officeart/2008/layout/AlternatingHexagons"/>
    <dgm:cxn modelId="{C8F57BC5-8B7F-4975-B057-2E88A8422264}" type="presParOf" srcId="{5C40F3F4-F7EA-48DE-B903-171D655F3CAA}" destId="{9827F4B3-2C1F-446D-BC29-D3496876EF99}" srcOrd="1" destOrd="0" presId="urn:microsoft.com/office/officeart/2008/layout/AlternatingHexagons"/>
    <dgm:cxn modelId="{B42D6CBA-905D-4317-B303-AFDF5897D17F}" type="presParOf" srcId="{5C40F3F4-F7EA-48DE-B903-171D655F3CAA}" destId="{D98CEAC7-D478-4A8D-96D7-FA5013CA0988}" srcOrd="2" destOrd="0" presId="urn:microsoft.com/office/officeart/2008/layout/AlternatingHexagons"/>
    <dgm:cxn modelId="{A7FD56F9-2FD1-472B-9959-62BACBA20320}" type="presParOf" srcId="{5C40F3F4-F7EA-48DE-B903-171D655F3CAA}" destId="{18FCD938-B174-457F-A606-2FF3E707DBC3}" srcOrd="3" destOrd="0" presId="urn:microsoft.com/office/officeart/2008/layout/AlternatingHexagons"/>
    <dgm:cxn modelId="{EFE7A280-D95E-42B5-9941-9E27AAD9F9D2}" type="presParOf" srcId="{5C40F3F4-F7EA-48DE-B903-171D655F3CAA}" destId="{FC7FEA8B-192D-4448-9AF4-895129BC2A4A}" srcOrd="4" destOrd="0" presId="urn:microsoft.com/office/officeart/2008/layout/AlternatingHexagons"/>
    <dgm:cxn modelId="{EE6E8CE3-9F98-436C-BB1B-F3A879BEBC9C}" type="presParOf" srcId="{E9743C17-0E03-45FC-BF92-0B907F6A98AA}" destId="{456E7115-1D53-41C3-9B18-60693737E201}" srcOrd="1" destOrd="0" presId="urn:microsoft.com/office/officeart/2008/layout/AlternatingHexagons"/>
    <dgm:cxn modelId="{42FF9F6A-280D-45C4-9341-E132EED1BD7C}" type="presParOf" srcId="{E9743C17-0E03-45FC-BF92-0B907F6A98AA}" destId="{7382B41D-0CED-4ACA-9D23-05801B4C1D87}" srcOrd="2" destOrd="0" presId="urn:microsoft.com/office/officeart/2008/layout/AlternatingHexagons"/>
    <dgm:cxn modelId="{F308C630-8A38-4F26-A58E-8FAA2C10D133}" type="presParOf" srcId="{7382B41D-0CED-4ACA-9D23-05801B4C1D87}" destId="{6FB95670-A2BE-4F0B-885E-2F040F416CE1}" srcOrd="0" destOrd="0" presId="urn:microsoft.com/office/officeart/2008/layout/AlternatingHexagons"/>
    <dgm:cxn modelId="{B1337249-60BC-4A8C-B60C-F8F2A7C74EE1}" type="presParOf" srcId="{7382B41D-0CED-4ACA-9D23-05801B4C1D87}" destId="{E8E23026-5C51-4B8D-9E0A-4F1E6400FFFC}" srcOrd="1" destOrd="0" presId="urn:microsoft.com/office/officeart/2008/layout/AlternatingHexagons"/>
    <dgm:cxn modelId="{42DED3D6-7816-46D1-97A4-8F02F0FF1DF9}" type="presParOf" srcId="{7382B41D-0CED-4ACA-9D23-05801B4C1D87}" destId="{74971765-A102-4798-A27C-B7EC777E2110}" srcOrd="2" destOrd="0" presId="urn:microsoft.com/office/officeart/2008/layout/AlternatingHexagons"/>
    <dgm:cxn modelId="{182CC6DE-6BEE-48FD-9BE1-ED06FBE55B2C}" type="presParOf" srcId="{7382B41D-0CED-4ACA-9D23-05801B4C1D87}" destId="{5EB00566-BADA-4503-B491-7298337DE3BB}" srcOrd="3" destOrd="0" presId="urn:microsoft.com/office/officeart/2008/layout/AlternatingHexagons"/>
    <dgm:cxn modelId="{CCD909F9-2C2E-4D19-8E1B-5D75584A6E06}" type="presParOf" srcId="{7382B41D-0CED-4ACA-9D23-05801B4C1D87}" destId="{134F4A79-67EF-4C79-9534-DB1538B40976}" srcOrd="4" destOrd="0" presId="urn:microsoft.com/office/officeart/2008/layout/AlternatingHexagons"/>
    <dgm:cxn modelId="{10F073AC-AEBA-431E-B52E-C1B0885DB546}" type="presParOf" srcId="{E9743C17-0E03-45FC-BF92-0B907F6A98AA}" destId="{4B1F1446-82F3-441B-B76F-3410DC16FAE2}" srcOrd="3" destOrd="0" presId="urn:microsoft.com/office/officeart/2008/layout/AlternatingHexagons"/>
    <dgm:cxn modelId="{5EEB98E5-44BB-43A0-81AE-473333231772}" type="presParOf" srcId="{E9743C17-0E03-45FC-BF92-0B907F6A98AA}" destId="{2A33E3E3-7E3B-4463-A952-EB79B2C881C6}" srcOrd="4" destOrd="0" presId="urn:microsoft.com/office/officeart/2008/layout/AlternatingHexagons"/>
    <dgm:cxn modelId="{C593B92E-8F2A-418D-9A93-11C8B7651AF9}" type="presParOf" srcId="{2A33E3E3-7E3B-4463-A952-EB79B2C881C6}" destId="{C01B31D1-048F-48B6-A345-18C76AF62511}" srcOrd="0" destOrd="0" presId="urn:microsoft.com/office/officeart/2008/layout/AlternatingHexagons"/>
    <dgm:cxn modelId="{212071A0-7CEB-4A1E-A383-2CBF3EF65441}" type="presParOf" srcId="{2A33E3E3-7E3B-4463-A952-EB79B2C881C6}" destId="{376D9DE0-0737-4386-A45E-1E906EF1CB62}" srcOrd="1" destOrd="0" presId="urn:microsoft.com/office/officeart/2008/layout/AlternatingHexagons"/>
    <dgm:cxn modelId="{4A235C73-0366-4AF3-8556-5EF6EF481870}" type="presParOf" srcId="{2A33E3E3-7E3B-4463-A952-EB79B2C881C6}" destId="{3C0703B8-664F-4CC7-BA95-29D9892F7548}" srcOrd="2" destOrd="0" presId="urn:microsoft.com/office/officeart/2008/layout/AlternatingHexagons"/>
    <dgm:cxn modelId="{A6617FD2-0824-4C35-990F-A44DEACA2223}" type="presParOf" srcId="{2A33E3E3-7E3B-4463-A952-EB79B2C881C6}" destId="{50A703DF-D46F-4C76-90A0-93295A6E8DC6}" srcOrd="3" destOrd="0" presId="urn:microsoft.com/office/officeart/2008/layout/AlternatingHexagons"/>
    <dgm:cxn modelId="{AD494B03-C390-4193-88C6-8B3604D8C8E4}" type="presParOf" srcId="{2A33E3E3-7E3B-4463-A952-EB79B2C881C6}" destId="{E61B8188-E369-44D0-B3C1-67AB3179695E}" srcOrd="4" destOrd="0" presId="urn:microsoft.com/office/officeart/2008/layout/AlternatingHexagons"/>
    <dgm:cxn modelId="{57172D07-3BCB-441A-A8D3-C57DC645D292}" type="presParOf" srcId="{E9743C17-0E03-45FC-BF92-0B907F6A98AA}" destId="{47879FD2-ADFB-4AA3-8EBB-1F7661F8AD21}" srcOrd="5" destOrd="0" presId="urn:microsoft.com/office/officeart/2008/layout/AlternatingHexagons"/>
    <dgm:cxn modelId="{D3DC068E-28FE-4A6D-A17E-7A11041FC55A}" type="presParOf" srcId="{E9743C17-0E03-45FC-BF92-0B907F6A98AA}" destId="{210640C4-91D4-4EB9-9050-B8BDAE842582}" srcOrd="6" destOrd="0" presId="urn:microsoft.com/office/officeart/2008/layout/AlternatingHexagons"/>
    <dgm:cxn modelId="{62680B0C-C950-408D-AA8B-2A69D50BBEA4}" type="presParOf" srcId="{210640C4-91D4-4EB9-9050-B8BDAE842582}" destId="{33ED9946-0D9E-4364-9F71-DDDBB1CE9E51}" srcOrd="0" destOrd="0" presId="urn:microsoft.com/office/officeart/2008/layout/AlternatingHexagons"/>
    <dgm:cxn modelId="{DE2EF9D3-556D-4136-B526-E1FA57071EB5}" type="presParOf" srcId="{210640C4-91D4-4EB9-9050-B8BDAE842582}" destId="{6EA7976A-D767-460F-BD19-04CEFFE6C55C}" srcOrd="1" destOrd="0" presId="urn:microsoft.com/office/officeart/2008/layout/AlternatingHexagons"/>
    <dgm:cxn modelId="{639EC877-62D2-498C-97F6-EDF04373E99C}" type="presParOf" srcId="{210640C4-91D4-4EB9-9050-B8BDAE842582}" destId="{BBCE8552-F5E5-4497-A604-223F7AC4A508}" srcOrd="2" destOrd="0" presId="urn:microsoft.com/office/officeart/2008/layout/AlternatingHexagons"/>
    <dgm:cxn modelId="{0876DAE6-CB87-4F17-BA39-67024C108425}" type="presParOf" srcId="{210640C4-91D4-4EB9-9050-B8BDAE842582}" destId="{A81B666A-1FB2-42E5-8384-30889170F22D}" srcOrd="3" destOrd="0" presId="urn:microsoft.com/office/officeart/2008/layout/AlternatingHexagons"/>
    <dgm:cxn modelId="{F2495FA0-6B10-4405-8A2D-3D2F4AEBA779}" type="presParOf" srcId="{210640C4-91D4-4EB9-9050-B8BDAE842582}" destId="{1E34B247-B930-4B50-BAE3-D8C0C34683F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6193E-16B4-4819-BA7B-2618A4A3CF85}">
      <dsp:nvSpPr>
        <dsp:cNvPr id="0" name=""/>
        <dsp:cNvSpPr/>
      </dsp:nvSpPr>
      <dsp:spPr>
        <a:xfrm rot="5400000">
          <a:off x="4373984" y="114729"/>
          <a:ext cx="1733083" cy="1507782"/>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Small Business</a:t>
          </a:r>
        </a:p>
      </dsp:txBody>
      <dsp:txXfrm rot="-5400000">
        <a:off x="4721597" y="272151"/>
        <a:ext cx="1037856" cy="1192939"/>
      </dsp:txXfrm>
    </dsp:sp>
    <dsp:sp modelId="{9827F4B3-2C1F-446D-BC29-D3496876EF99}">
      <dsp:nvSpPr>
        <dsp:cNvPr id="0" name=""/>
        <dsp:cNvSpPr/>
      </dsp:nvSpPr>
      <dsp:spPr>
        <a:xfrm>
          <a:off x="6040171" y="348695"/>
          <a:ext cx="1934121" cy="1039850"/>
        </a:xfrm>
        <a:prstGeom prst="rect">
          <a:avLst/>
        </a:prstGeom>
        <a:noFill/>
        <a:ln>
          <a:noFill/>
        </a:ln>
        <a:effectLst/>
      </dsp:spPr>
      <dsp:style>
        <a:lnRef idx="0">
          <a:scrgbClr r="0" g="0" b="0"/>
        </a:lnRef>
        <a:fillRef idx="0">
          <a:scrgbClr r="0" g="0" b="0"/>
        </a:fillRef>
        <a:effectRef idx="0">
          <a:scrgbClr r="0" g="0" b="0"/>
        </a:effectRef>
        <a:fontRef idx="minor"/>
      </dsp:style>
    </dsp:sp>
    <dsp:sp modelId="{FC7FEA8B-192D-4448-9AF4-895129BC2A4A}">
      <dsp:nvSpPr>
        <dsp:cNvPr id="0" name=""/>
        <dsp:cNvSpPr/>
      </dsp:nvSpPr>
      <dsp:spPr>
        <a:xfrm rot="5400000">
          <a:off x="2745578" y="114729"/>
          <a:ext cx="1733083" cy="1507782"/>
        </a:xfrm>
        <a:prstGeom prst="hexagon">
          <a:avLst>
            <a:gd name="adj" fmla="val 25000"/>
            <a:gd name="vf" fmla="val 115470"/>
          </a:avLst>
        </a:prstGeom>
        <a:solidFill>
          <a:srgbClr val="CC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Block</a:t>
          </a:r>
        </a:p>
      </dsp:txBody>
      <dsp:txXfrm rot="-5400000">
        <a:off x="3093191" y="272151"/>
        <a:ext cx="1037856" cy="1192939"/>
      </dsp:txXfrm>
    </dsp:sp>
    <dsp:sp modelId="{6FB95670-A2BE-4F0B-885E-2F040F416CE1}">
      <dsp:nvSpPr>
        <dsp:cNvPr id="0" name=""/>
        <dsp:cNvSpPr/>
      </dsp:nvSpPr>
      <dsp:spPr>
        <a:xfrm rot="5400000">
          <a:off x="3556662" y="1585770"/>
          <a:ext cx="1733083" cy="1507782"/>
        </a:xfrm>
        <a:prstGeom prst="hexagon">
          <a:avLst>
            <a:gd name="adj" fmla="val 25000"/>
            <a:gd name="vf" fmla="val 115470"/>
          </a:avLst>
        </a:prstGeom>
        <a:solidFill>
          <a:srgbClr val="A31F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Types of Grants</a:t>
          </a:r>
        </a:p>
      </dsp:txBody>
      <dsp:txXfrm rot="-5400000">
        <a:off x="3904275" y="1743192"/>
        <a:ext cx="1037856" cy="1192939"/>
      </dsp:txXfrm>
    </dsp:sp>
    <dsp:sp modelId="{E8E23026-5C51-4B8D-9E0A-4F1E6400FFFC}">
      <dsp:nvSpPr>
        <dsp:cNvPr id="0" name=""/>
        <dsp:cNvSpPr/>
      </dsp:nvSpPr>
      <dsp:spPr>
        <a:xfrm>
          <a:off x="1735190" y="1819737"/>
          <a:ext cx="1871730" cy="1039850"/>
        </a:xfrm>
        <a:prstGeom prst="rect">
          <a:avLst/>
        </a:prstGeom>
        <a:noFill/>
        <a:ln>
          <a:noFill/>
        </a:ln>
        <a:effectLst/>
      </dsp:spPr>
      <dsp:style>
        <a:lnRef idx="0">
          <a:scrgbClr r="0" g="0" b="0"/>
        </a:lnRef>
        <a:fillRef idx="0">
          <a:scrgbClr r="0" g="0" b="0"/>
        </a:fillRef>
        <a:effectRef idx="0">
          <a:scrgbClr r="0" g="0" b="0"/>
        </a:effectRef>
        <a:fontRef idx="minor"/>
      </dsp:style>
    </dsp:sp>
    <dsp:sp modelId="{134F4A79-67EF-4C79-9534-DB1538B40976}">
      <dsp:nvSpPr>
        <dsp:cNvPr id="0" name=""/>
        <dsp:cNvSpPr/>
      </dsp:nvSpPr>
      <dsp:spPr>
        <a:xfrm rot="5400000">
          <a:off x="5185067" y="1585770"/>
          <a:ext cx="1733083" cy="1507782"/>
        </a:xfrm>
        <a:prstGeom prst="hexagon">
          <a:avLst>
            <a:gd name="adj" fmla="val 25000"/>
            <a:gd name="vf" fmla="val 115470"/>
          </a:avLst>
        </a:prstGeom>
        <a:solidFill>
          <a:schemeClr val="accent5">
            <a:hueOff val="8135470"/>
            <a:satOff val="-13695"/>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Formula</a:t>
          </a:r>
        </a:p>
      </dsp:txBody>
      <dsp:txXfrm rot="-5400000">
        <a:off x="5532680" y="1743192"/>
        <a:ext cx="1037856" cy="1192939"/>
      </dsp:txXfrm>
    </dsp:sp>
    <dsp:sp modelId="{C01B31D1-048F-48B6-A345-18C76AF62511}">
      <dsp:nvSpPr>
        <dsp:cNvPr id="0" name=""/>
        <dsp:cNvSpPr/>
      </dsp:nvSpPr>
      <dsp:spPr>
        <a:xfrm rot="5400000">
          <a:off x="4373984" y="3056812"/>
          <a:ext cx="1733083" cy="1507782"/>
        </a:xfrm>
        <a:prstGeom prst="hexagon">
          <a:avLst>
            <a:gd name="adj" fmla="val 25000"/>
            <a:gd name="vf" fmla="val 115470"/>
          </a:avLst>
        </a:prstGeom>
        <a:solidFill>
          <a:schemeClr val="accent5">
            <a:hueOff val="10847294"/>
            <a:satOff val="-18261"/>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Student</a:t>
          </a:r>
        </a:p>
      </dsp:txBody>
      <dsp:txXfrm rot="-5400000">
        <a:off x="4721597" y="3214234"/>
        <a:ext cx="1037856" cy="1192939"/>
      </dsp:txXfrm>
    </dsp:sp>
    <dsp:sp modelId="{376D9DE0-0737-4386-A45E-1E906EF1CB62}">
      <dsp:nvSpPr>
        <dsp:cNvPr id="0" name=""/>
        <dsp:cNvSpPr/>
      </dsp:nvSpPr>
      <dsp:spPr>
        <a:xfrm>
          <a:off x="6040171" y="3290778"/>
          <a:ext cx="1934121" cy="1039850"/>
        </a:xfrm>
        <a:prstGeom prst="rect">
          <a:avLst/>
        </a:prstGeom>
        <a:noFill/>
        <a:ln>
          <a:noFill/>
        </a:ln>
        <a:effectLst/>
      </dsp:spPr>
      <dsp:style>
        <a:lnRef idx="0">
          <a:scrgbClr r="0" g="0" b="0"/>
        </a:lnRef>
        <a:fillRef idx="0">
          <a:scrgbClr r="0" g="0" b="0"/>
        </a:fillRef>
        <a:effectRef idx="0">
          <a:scrgbClr r="0" g="0" b="0"/>
        </a:effectRef>
        <a:fontRef idx="minor"/>
      </dsp:style>
    </dsp:sp>
    <dsp:sp modelId="{E61B8188-E369-44D0-B3C1-67AB3179695E}">
      <dsp:nvSpPr>
        <dsp:cNvPr id="0" name=""/>
        <dsp:cNvSpPr/>
      </dsp:nvSpPr>
      <dsp:spPr>
        <a:xfrm rot="5400000">
          <a:off x="2745578" y="3056812"/>
          <a:ext cx="1733083" cy="1507782"/>
        </a:xfrm>
        <a:prstGeom prst="hexagon">
          <a:avLst>
            <a:gd name="adj" fmla="val 25000"/>
            <a:gd name="vf" fmla="val 115470"/>
          </a:avLst>
        </a:prstGeom>
        <a:solidFill>
          <a:schemeClr val="accent5">
            <a:hueOff val="13559117"/>
            <a:satOff val="-22826"/>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Home Improvement</a:t>
          </a:r>
        </a:p>
      </dsp:txBody>
      <dsp:txXfrm rot="-5400000">
        <a:off x="3093191" y="3214234"/>
        <a:ext cx="1037856" cy="1192939"/>
      </dsp:txXfrm>
    </dsp:sp>
    <dsp:sp modelId="{33ED9946-0D9E-4364-9F71-DDDBB1CE9E51}">
      <dsp:nvSpPr>
        <dsp:cNvPr id="0" name=""/>
        <dsp:cNvSpPr/>
      </dsp:nvSpPr>
      <dsp:spPr>
        <a:xfrm rot="5400000">
          <a:off x="1930352" y="1589566"/>
          <a:ext cx="1733083" cy="1507782"/>
        </a:xfrm>
        <a:prstGeom prst="hexagon">
          <a:avLst>
            <a:gd name="adj" fmla="val 25000"/>
            <a:gd name="vf" fmla="val 115470"/>
          </a:avLst>
        </a:prstGeom>
        <a:solidFill>
          <a:srgbClr val="0ADB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Project/ Research</a:t>
          </a:r>
        </a:p>
      </dsp:txBody>
      <dsp:txXfrm rot="-5400000">
        <a:off x="2277965" y="1746988"/>
        <a:ext cx="1037856" cy="1192939"/>
      </dsp:txXfrm>
    </dsp:sp>
    <dsp:sp modelId="{6EA7976A-D767-460F-BD19-04CEFFE6C55C}">
      <dsp:nvSpPr>
        <dsp:cNvPr id="0" name=""/>
        <dsp:cNvSpPr/>
      </dsp:nvSpPr>
      <dsp:spPr>
        <a:xfrm>
          <a:off x="1735190" y="4761820"/>
          <a:ext cx="1871730" cy="1039850"/>
        </a:xfrm>
        <a:prstGeom prst="rect">
          <a:avLst/>
        </a:prstGeom>
        <a:noFill/>
        <a:ln>
          <a:noFill/>
        </a:ln>
        <a:effectLst/>
      </dsp:spPr>
      <dsp:style>
        <a:lnRef idx="0">
          <a:scrgbClr r="0" g="0" b="0"/>
        </a:lnRef>
        <a:fillRef idx="0">
          <a:scrgbClr r="0" g="0" b="0"/>
        </a:fillRef>
        <a:effectRef idx="0">
          <a:scrgbClr r="0" g="0" b="0"/>
        </a:effectRef>
        <a:fontRef idx="minor"/>
      </dsp:style>
    </dsp:sp>
    <dsp:sp modelId="{1E34B247-B930-4B50-BAE3-D8C0C34683FB}">
      <dsp:nvSpPr>
        <dsp:cNvPr id="0" name=""/>
        <dsp:cNvSpPr/>
      </dsp:nvSpPr>
      <dsp:spPr>
        <a:xfrm rot="5400000">
          <a:off x="5977709" y="3028909"/>
          <a:ext cx="1733083" cy="1507782"/>
        </a:xfrm>
        <a:prstGeom prst="hexagon">
          <a:avLst>
            <a:gd name="adj" fmla="val 25000"/>
            <a:gd name="vf" fmla="val 115470"/>
          </a:avLst>
        </a:prstGeom>
        <a:solidFill>
          <a:srgbClr val="AD1C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Disaster Prevention &amp; Relief</a:t>
          </a:r>
        </a:p>
      </dsp:txBody>
      <dsp:txXfrm rot="-5400000">
        <a:off x="6325322" y="3186331"/>
        <a:ext cx="1037856" cy="119293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0.00801</cdr:x>
      <cdr:y>0</cdr:y>
    </cdr:from>
    <cdr:to>
      <cdr:x>1</cdr:x>
      <cdr:y>0.16832</cdr:y>
    </cdr:to>
    <cdr:sp macro="" textlink="">
      <cdr:nvSpPr>
        <cdr:cNvPr id="2" name="Title 3"/>
        <cdr:cNvSpPr txBox="1">
          <a:spLocks xmlns:a="http://schemas.openxmlformats.org/drawingml/2006/main"/>
        </cdr:cNvSpPr>
      </cdr:nvSpPr>
      <cdr:spPr>
        <a:xfrm xmlns:a="http://schemas.openxmlformats.org/drawingml/2006/main">
          <a:off x="68282" y="-1242219"/>
          <a:ext cx="8458200" cy="808038"/>
        </a:xfrm>
        <a:prstGeom xmlns:a="http://schemas.openxmlformats.org/drawingml/2006/main" prst="rect">
          <a:avLst/>
        </a:prstGeom>
      </cdr:spPr>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bg1"/>
              </a:solidFill>
              <a:latin typeface="Arial" charset="0"/>
              <a:ea typeface="+mn-ea"/>
              <a:cs typeface="+mn-cs"/>
            </a:defRPr>
          </a:lvl1pPr>
          <a:lvl2pPr marL="457200" algn="l" rtl="0" fontAlgn="base">
            <a:spcBef>
              <a:spcPct val="0"/>
            </a:spcBef>
            <a:spcAft>
              <a:spcPct val="0"/>
            </a:spcAft>
            <a:defRPr kern="1200">
              <a:solidFill>
                <a:schemeClr val="bg1"/>
              </a:solidFill>
              <a:latin typeface="Arial" charset="0"/>
              <a:ea typeface="+mn-ea"/>
              <a:cs typeface="+mn-cs"/>
            </a:defRPr>
          </a:lvl2pPr>
          <a:lvl3pPr marL="914400" algn="l" rtl="0" fontAlgn="base">
            <a:spcBef>
              <a:spcPct val="0"/>
            </a:spcBef>
            <a:spcAft>
              <a:spcPct val="0"/>
            </a:spcAft>
            <a:defRPr kern="1200">
              <a:solidFill>
                <a:schemeClr val="bg1"/>
              </a:solidFill>
              <a:latin typeface="Arial" charset="0"/>
              <a:ea typeface="+mn-ea"/>
              <a:cs typeface="+mn-cs"/>
            </a:defRPr>
          </a:lvl3pPr>
          <a:lvl4pPr marL="1371600" algn="l" rtl="0" fontAlgn="base">
            <a:spcBef>
              <a:spcPct val="0"/>
            </a:spcBef>
            <a:spcAft>
              <a:spcPct val="0"/>
            </a:spcAft>
            <a:defRPr kern="1200">
              <a:solidFill>
                <a:schemeClr val="bg1"/>
              </a:solidFill>
              <a:latin typeface="Arial" charset="0"/>
              <a:ea typeface="+mn-ea"/>
              <a:cs typeface="+mn-cs"/>
            </a:defRPr>
          </a:lvl4pPr>
          <a:lvl5pPr marL="1828800" algn="l" rtl="0" fontAlgn="base">
            <a:spcBef>
              <a:spcPct val="0"/>
            </a:spcBef>
            <a:spcAft>
              <a:spcPct val="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xmlns:a="http://schemas.openxmlformats.org/drawingml/2006/main">
          <a:pPr marL="0" marR="0" lvl="0" indent="0" algn="ctr" defTabSz="457200" fontAlgn="base">
            <a:lnSpc>
              <a:spcPct val="100000"/>
            </a:lnSpc>
            <a:spcAft>
              <a:spcPct val="0"/>
            </a:spcAft>
            <a:buClrTx/>
            <a:buSzTx/>
            <a:tabLst/>
            <a:defRPr/>
          </a:pPr>
          <a:endParaRPr lang="en-US" sz="2000" b="1" dirty="0">
            <a:solidFill>
              <a:schemeClr val="tx1"/>
            </a:solidFill>
            <a:latin typeface="Arial" pitchFamily="34" charset="0"/>
            <a:ea typeface="+mj-ea"/>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23474A-F3AD-4D00-AE1D-79826AFA40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081895-D079-4601-9ECB-209B59FA06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777D56-F5C1-4D7E-BCD7-652B98EAA2EB}" type="datetimeFigureOut">
              <a:rPr lang="en-US" smtClean="0"/>
              <a:t>12/2/2019</a:t>
            </a:fld>
            <a:endParaRPr lang="en-US"/>
          </a:p>
        </p:txBody>
      </p:sp>
      <p:sp>
        <p:nvSpPr>
          <p:cNvPr id="4" name="Footer Placeholder 3">
            <a:extLst>
              <a:ext uri="{FF2B5EF4-FFF2-40B4-BE49-F238E27FC236}">
                <a16:creationId xmlns:a16="http://schemas.microsoft.com/office/drawing/2014/main" id="{C80710F3-2D47-41FC-995A-A83AE785D9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34386E1-A044-417B-BDB6-33167D13AA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49A04A-66D7-4E21-883E-2A60117CFE6C}" type="slidenum">
              <a:rPr lang="en-US" smtClean="0"/>
              <a:t>‹#›</a:t>
            </a:fld>
            <a:endParaRPr lang="en-US"/>
          </a:p>
        </p:txBody>
      </p:sp>
    </p:spTree>
    <p:extLst>
      <p:ext uri="{BB962C8B-B14F-4D97-AF65-F5344CB8AC3E}">
        <p14:creationId xmlns:p14="http://schemas.microsoft.com/office/powerpoint/2010/main" val="3610464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701F8-91A8-424C-B682-C7F509B57335}"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E02D2-C78C-4726-88DD-380806641B82}" type="slidenum">
              <a:rPr lang="en-US" smtClean="0"/>
              <a:t>‹#›</a:t>
            </a:fld>
            <a:endParaRPr lang="en-US"/>
          </a:p>
        </p:txBody>
      </p:sp>
    </p:spTree>
    <p:extLst>
      <p:ext uri="{BB962C8B-B14F-4D97-AF65-F5344CB8AC3E}">
        <p14:creationId xmlns:p14="http://schemas.microsoft.com/office/powerpoint/2010/main" val="108466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March 2018: A new audit of how the city manages millions of dollars in state and federal grants has come to the same conclusion that previous examinations have: Grant money coming into government coffers is not balancing out with what city agencies are spending.</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city is not able to establish accurate balances of grant accounts,” city Auditor told Baltimore’s spending panel Wednesday.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One possible result: “The city could lose its much-needed [grant] funding.”</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 that’s a lot of money. The city receives nearly $448 million in grants, or about 16 percent of its $2.8 billion budget.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City Council President expressed outrage over the findings, arguing that grant management problems should have been fixed by now.</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 don’t understand how we can have a problem with grants. That has to really stop. </a:t>
            </a:r>
            <a:r>
              <a:rPr lang="en-US" sz="1200" b="1" i="0" u="none" strike="noStrike" kern="1200" dirty="0">
                <a:solidFill>
                  <a:schemeClr val="tx1"/>
                </a:solidFill>
                <a:effectLst/>
                <a:latin typeface="+mn-lt"/>
                <a:ea typeface="+mn-ea"/>
                <a:cs typeface="+mn-cs"/>
              </a:rPr>
              <a:t>If the grants don’t add up … the federal government is going to come and they’re going to want their money. We’re going to owe thousands, maybe millions of dollars</a:t>
            </a: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Baltimore’s problem with tracking grant money has existed for years. Several previous examinations have found that city officials have failed to properly account for millions of dollars in grant funds. Each time finance officials have pledged to fix the issues</a:t>
            </a:r>
            <a:r>
              <a:rPr lang="en-US" sz="1200" b="0" i="0" u="none" strike="noStrike" kern="1200" dirty="0">
                <a:solidFill>
                  <a:schemeClr val="tx1"/>
                </a:solidFill>
                <a:effectLst/>
                <a:latin typeface="+mn-lt"/>
                <a:ea typeface="+mn-ea"/>
                <a:cs typeface="+mn-cs"/>
              </a:rPr>
              <a:t>, as they did on Wednesday.</a:t>
            </a:r>
          </a:p>
          <a:p>
            <a:endParaRPr lang="en-US" dirty="0"/>
          </a:p>
        </p:txBody>
      </p:sp>
      <p:sp>
        <p:nvSpPr>
          <p:cNvPr id="4" name="Slide Number Placeholder 3"/>
          <p:cNvSpPr>
            <a:spLocks noGrp="1"/>
          </p:cNvSpPr>
          <p:nvPr>
            <p:ph type="sldNum" sz="quarter" idx="10"/>
          </p:nvPr>
        </p:nvSpPr>
        <p:spPr/>
        <p:txBody>
          <a:bodyPr/>
          <a:lstStyle/>
          <a:p>
            <a:fld id="{DC3E02D2-C78C-4726-88DD-380806641B82}" type="slidenum">
              <a:rPr lang="en-US" smtClean="0"/>
              <a:t>2</a:t>
            </a:fld>
            <a:endParaRPr lang="en-US"/>
          </a:p>
        </p:txBody>
      </p:sp>
    </p:spTree>
    <p:extLst>
      <p:ext uri="{BB962C8B-B14F-4D97-AF65-F5344CB8AC3E}">
        <p14:creationId xmlns:p14="http://schemas.microsoft.com/office/powerpoint/2010/main" val="794615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https://www.purdue.edu/business/sps/pdf/Grant_vs_Contract.pdf</a:t>
            </a:r>
          </a:p>
          <a:p>
            <a:endParaRPr lang="en-US" dirty="0"/>
          </a:p>
        </p:txBody>
      </p:sp>
      <p:sp>
        <p:nvSpPr>
          <p:cNvPr id="4" name="Slide Number Placeholder 3"/>
          <p:cNvSpPr>
            <a:spLocks noGrp="1"/>
          </p:cNvSpPr>
          <p:nvPr>
            <p:ph type="sldNum" sz="quarter" idx="10"/>
          </p:nvPr>
        </p:nvSpPr>
        <p:spPr/>
        <p:txBody>
          <a:bodyPr/>
          <a:lstStyle/>
          <a:p>
            <a:fld id="{DC3E02D2-C78C-4726-88DD-380806641B82}" type="slidenum">
              <a:rPr lang="en-US" smtClean="0"/>
              <a:t>11</a:t>
            </a:fld>
            <a:endParaRPr lang="en-US"/>
          </a:p>
        </p:txBody>
      </p:sp>
    </p:spTree>
    <p:extLst>
      <p:ext uri="{BB962C8B-B14F-4D97-AF65-F5344CB8AC3E}">
        <p14:creationId xmlns:p14="http://schemas.microsoft.com/office/powerpoint/2010/main" val="130384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E02D2-C78C-4726-88DD-380806641B82}" type="slidenum">
              <a:rPr lang="en-US" smtClean="0"/>
              <a:t>12</a:t>
            </a:fld>
            <a:endParaRPr lang="en-US"/>
          </a:p>
        </p:txBody>
      </p:sp>
    </p:spTree>
    <p:extLst>
      <p:ext uri="{BB962C8B-B14F-4D97-AF65-F5344CB8AC3E}">
        <p14:creationId xmlns:p14="http://schemas.microsoft.com/office/powerpoint/2010/main" val="2097859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pyramid represents the order of precedence of the federal regulations for awards. The order starts from the top of the pyramid – the Federal Award itself – and flows down to the Code of Federal Regulations which is at the base of the pyramid.   Also, if your organization is a component of a state agency, the University and State Financial Policies and State public laws apply.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To determine the applicable regulation, review the Award first to determine if there is anything written into the Award that provides guidance or direction on the topic.  If the Award is silent, then move down level by level as needed until the information is located.</a:t>
            </a:r>
          </a:p>
          <a:p>
            <a:endParaRPr lang="en-US" dirty="0"/>
          </a:p>
        </p:txBody>
      </p:sp>
      <p:sp>
        <p:nvSpPr>
          <p:cNvPr id="4" name="Slide Number Placeholder 3"/>
          <p:cNvSpPr>
            <a:spLocks noGrp="1"/>
          </p:cNvSpPr>
          <p:nvPr>
            <p:ph type="sldNum" sz="quarter" idx="10"/>
          </p:nvPr>
        </p:nvSpPr>
        <p:spPr/>
        <p:txBody>
          <a:bodyPr/>
          <a:lstStyle/>
          <a:p>
            <a:fld id="{DC3E02D2-C78C-4726-88DD-380806641B82}" type="slidenum">
              <a:rPr lang="en-US" smtClean="0"/>
              <a:t>13</a:t>
            </a:fld>
            <a:endParaRPr lang="en-US"/>
          </a:p>
        </p:txBody>
      </p:sp>
    </p:spTree>
    <p:extLst>
      <p:ext uri="{BB962C8B-B14F-4D97-AF65-F5344CB8AC3E}">
        <p14:creationId xmlns:p14="http://schemas.microsoft.com/office/powerpoint/2010/main" val="627116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People always ask “is there training on the Uniform Guidance” or is there “cliff notes” or a summary UG version.  </a:t>
            </a:r>
          </a:p>
          <a:p>
            <a:endParaRPr lang="en-US" sz="1200" dirty="0"/>
          </a:p>
          <a:p>
            <a:r>
              <a:rPr lang="en-US" sz="1200" dirty="0"/>
              <a:t>There are some summary version’s out there put out by accounting firms.  Just search UG Summary.  I can’t mention them as don’t want to be seen as endorsing a version or firm.</a:t>
            </a:r>
          </a:p>
          <a:p>
            <a:endParaRPr lang="en-US" sz="1200" dirty="0"/>
          </a:p>
          <a:p>
            <a:r>
              <a:rPr lang="en-US" sz="1200" dirty="0"/>
              <a:t>I did want to endorse the grants 101 training module on CFO website.  It is pretty comprehensive and you can skip around to topics you want.  It has different lesson’s in the each module.  It provides examples of how federal awarding agencies apply these requirements into their daily grants management practices and what is required by the award recipient during the award.  </a:t>
            </a:r>
          </a:p>
          <a:p>
            <a:r>
              <a:rPr lang="en-US" sz="1200" dirty="0"/>
              <a:t>5 modules:</a:t>
            </a:r>
          </a:p>
          <a:p>
            <a:r>
              <a:rPr lang="en-US" sz="1200" dirty="0"/>
              <a:t>Module 1 – Laws, Regulations and Guidance  - Presents the underlying laws, </a:t>
            </a:r>
            <a:r>
              <a:rPr lang="en-US" sz="1200" dirty="0" err="1"/>
              <a:t>regs</a:t>
            </a:r>
            <a:r>
              <a:rPr lang="en-US" sz="1200" dirty="0"/>
              <a:t>, practices and guidance, including their order of preference</a:t>
            </a:r>
          </a:p>
          <a:p>
            <a:r>
              <a:rPr lang="en-US" sz="1200" dirty="0"/>
              <a:t>Module 2 – Financial Assistance Mechanisms – Presents the types of federal assistance awards and the appropriate use of each.</a:t>
            </a:r>
          </a:p>
          <a:p>
            <a:r>
              <a:rPr lang="en-US" sz="1200" dirty="0"/>
              <a:t>Module 3 - Uniform Guidance Administrative Requirements – presents general provisions and pre and post award requirements.  Has examples</a:t>
            </a:r>
          </a:p>
          <a:p>
            <a:r>
              <a:rPr lang="en-US" sz="1200" dirty="0"/>
              <a:t>Module 4 – Cost Principles – Outlines the general principles governing cost, indirect cost,  Examples of how agencies apply cost principles</a:t>
            </a:r>
          </a:p>
          <a:p>
            <a:r>
              <a:rPr lang="en-US" sz="1200" dirty="0"/>
              <a:t>Module 5 – Risk Management and Single Audit – provides common techniques to manage risk/strengthen compliance and single audit requirements</a:t>
            </a:r>
          </a:p>
          <a:p>
            <a:endParaRPr lang="en-US" sz="1400" dirty="0"/>
          </a:p>
        </p:txBody>
      </p:sp>
      <p:sp>
        <p:nvSpPr>
          <p:cNvPr id="4" name="Slide Number Placeholder 3"/>
          <p:cNvSpPr>
            <a:spLocks noGrp="1"/>
          </p:cNvSpPr>
          <p:nvPr>
            <p:ph type="sldNum" sz="quarter" idx="10"/>
          </p:nvPr>
        </p:nvSpPr>
        <p:spPr/>
        <p:txBody>
          <a:bodyPr/>
          <a:lstStyle/>
          <a:p>
            <a:fld id="{D2304753-555F-844E-94E6-C0459ACEDBCC}" type="slidenum">
              <a:rPr lang="en-US" smtClean="0"/>
              <a:t>15</a:t>
            </a:fld>
            <a:endParaRPr lang="en-US"/>
          </a:p>
        </p:txBody>
      </p:sp>
    </p:spTree>
    <p:extLst>
      <p:ext uri="{BB962C8B-B14F-4D97-AF65-F5344CB8AC3E}">
        <p14:creationId xmlns:p14="http://schemas.microsoft.com/office/powerpoint/2010/main" val="3976661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Uniform Guidance did impact Grantee Audits.  It changed the threshold to $750,000 of federal funds</a:t>
            </a:r>
          </a:p>
          <a:p>
            <a:endParaRPr lang="en-US" dirty="0"/>
          </a:p>
        </p:txBody>
      </p:sp>
      <p:sp>
        <p:nvSpPr>
          <p:cNvPr id="4" name="Slide Number Placeholder 3"/>
          <p:cNvSpPr>
            <a:spLocks noGrp="1"/>
          </p:cNvSpPr>
          <p:nvPr>
            <p:ph type="sldNum" sz="quarter" idx="10"/>
          </p:nvPr>
        </p:nvSpPr>
        <p:spPr/>
        <p:txBody>
          <a:bodyPr/>
          <a:lstStyle/>
          <a:p>
            <a:fld id="{E83FFB58-705B-411F-AB59-443E7175531E}" type="slidenum">
              <a:rPr lang="en-US" smtClean="0"/>
              <a:t>16</a:t>
            </a:fld>
            <a:endParaRPr lang="en-US"/>
          </a:p>
        </p:txBody>
      </p:sp>
    </p:spTree>
    <p:extLst>
      <p:ext uri="{BB962C8B-B14F-4D97-AF65-F5344CB8AC3E}">
        <p14:creationId xmlns:p14="http://schemas.microsoft.com/office/powerpoint/2010/main" val="236559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Latest Grant Policies</a:t>
            </a:r>
          </a:p>
          <a:p>
            <a:endParaRPr lang="en-US" sz="1200" dirty="0"/>
          </a:p>
          <a:p>
            <a:r>
              <a:rPr lang="en-US" sz="1200" dirty="0"/>
              <a:t>Digital Accountability and Transparency Act of 2014 (Data Act)</a:t>
            </a:r>
          </a:p>
          <a:p>
            <a:r>
              <a:rPr lang="en-US" sz="1200" dirty="0"/>
              <a:t>- Improve the quality and transparency of agency grants</a:t>
            </a:r>
          </a:p>
          <a:p>
            <a:r>
              <a:rPr lang="en-US" sz="1200" dirty="0"/>
              <a:t>- Required starting in April 2017 the reporting of extensive data elements on agency grants – 57 data elements</a:t>
            </a:r>
          </a:p>
          <a:p>
            <a:endParaRPr lang="en-US" sz="1200" dirty="0"/>
          </a:p>
          <a:p>
            <a:endParaRPr lang="en-US" sz="1200" dirty="0"/>
          </a:p>
          <a:p>
            <a:r>
              <a:rPr lang="en-US" sz="1200" dirty="0"/>
              <a:t>Grants Oversight and New Efficiency Act of 2016 (GONE) Act</a:t>
            </a:r>
          </a:p>
          <a:p>
            <a:r>
              <a:rPr lang="en-US" sz="1200" dirty="0"/>
              <a:t>-Goal is to improve close out of expired grants.  Requires reporting of grants expired for more than 2 years.</a:t>
            </a:r>
          </a:p>
          <a:p>
            <a:endParaRPr lang="en-US" sz="1200" dirty="0"/>
          </a:p>
          <a:p>
            <a:r>
              <a:rPr lang="en-US" sz="1200" dirty="0"/>
              <a:t>American Innovation and Competitiveness Act of 2017</a:t>
            </a:r>
          </a:p>
          <a:p>
            <a:r>
              <a:rPr lang="en-US" sz="1200" dirty="0"/>
              <a:t>- Key items is it raised Purchase Card threshold for grantees to $10,000 from $3,500</a:t>
            </a:r>
          </a:p>
          <a:p>
            <a:endParaRPr lang="en-US" dirty="0"/>
          </a:p>
        </p:txBody>
      </p:sp>
      <p:sp>
        <p:nvSpPr>
          <p:cNvPr id="4" name="Slide Number Placeholder 3"/>
          <p:cNvSpPr>
            <a:spLocks noGrp="1"/>
          </p:cNvSpPr>
          <p:nvPr>
            <p:ph type="sldNum" sz="quarter" idx="10"/>
          </p:nvPr>
        </p:nvSpPr>
        <p:spPr/>
        <p:txBody>
          <a:bodyPr/>
          <a:lstStyle/>
          <a:p>
            <a:fld id="{E83FFB58-705B-411F-AB59-443E7175531E}" type="slidenum">
              <a:rPr lang="en-US" smtClean="0"/>
              <a:t>17</a:t>
            </a:fld>
            <a:endParaRPr lang="en-US"/>
          </a:p>
        </p:txBody>
      </p:sp>
    </p:spTree>
    <p:extLst>
      <p:ext uri="{BB962C8B-B14F-4D97-AF65-F5344CB8AC3E}">
        <p14:creationId xmlns:p14="http://schemas.microsoft.com/office/powerpoint/2010/main" val="4259038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Don’t be intimidated</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It may surprise you, but most federal agency employees are not directly involved in the creation of the regulations/terms and conditions and must learn the correct interpretation just like you</a:t>
            </a:r>
          </a:p>
          <a:p>
            <a:pPr lvl="1"/>
            <a:r>
              <a:rPr lang="en-US" sz="1200" kern="1200" dirty="0">
                <a:solidFill>
                  <a:schemeClr val="tx1"/>
                </a:solidFill>
                <a:effectLst/>
                <a:latin typeface="+mn-lt"/>
                <a:ea typeface="+mn-ea"/>
                <a:cs typeface="+mn-cs"/>
              </a:rPr>
              <a:t>It is ok to disagree with an interpretation</a:t>
            </a:r>
          </a:p>
          <a:p>
            <a:pPr lvl="2"/>
            <a:r>
              <a:rPr lang="en-US" sz="1200" kern="1200" dirty="0">
                <a:solidFill>
                  <a:schemeClr val="tx1"/>
                </a:solidFill>
                <a:effectLst/>
                <a:latin typeface="+mn-lt"/>
                <a:ea typeface="+mn-ea"/>
                <a:cs typeface="+mn-cs"/>
              </a:rPr>
              <a:t>Be respectful and have support for your stance/preferably with citations</a:t>
            </a:r>
          </a:p>
          <a:p>
            <a:pPr lvl="2"/>
            <a:r>
              <a:rPr lang="en-US" sz="1200" kern="1200" dirty="0">
                <a:solidFill>
                  <a:schemeClr val="tx1"/>
                </a:solidFill>
                <a:effectLst/>
                <a:latin typeface="+mn-lt"/>
                <a:ea typeface="+mn-ea"/>
                <a:cs typeface="+mn-cs"/>
              </a:rPr>
              <a:t>Keep in mind that not all federal agencies interpret a regulation the same way – be familiar with agency specific policy documents</a:t>
            </a:r>
          </a:p>
          <a:p>
            <a:pPr lvl="0"/>
            <a:r>
              <a:rPr lang="en-US" sz="1200" b="1" kern="1200" dirty="0">
                <a:solidFill>
                  <a:schemeClr val="tx1"/>
                </a:solidFill>
                <a:effectLst/>
                <a:latin typeface="+mn-lt"/>
                <a:ea typeface="+mn-ea"/>
                <a:cs typeface="+mn-cs"/>
              </a:rPr>
              <a:t>Do your homework</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 your own review of regulations/terms and conditions, be familiar with the specifics that apply to the particular award</a:t>
            </a:r>
          </a:p>
          <a:p>
            <a:pPr lvl="1"/>
            <a:r>
              <a:rPr lang="en-US" sz="1200" kern="1200" dirty="0">
                <a:solidFill>
                  <a:schemeClr val="tx1"/>
                </a:solidFill>
                <a:effectLst/>
                <a:latin typeface="+mn-lt"/>
                <a:ea typeface="+mn-ea"/>
                <a:cs typeface="+mn-cs"/>
              </a:rPr>
              <a:t>It is also a good idea to read the funding announcement – most </a:t>
            </a:r>
            <a:r>
              <a:rPr lang="en-US" sz="1200" kern="1200" dirty="0" err="1">
                <a:solidFill>
                  <a:schemeClr val="tx1"/>
                </a:solidFill>
                <a:effectLst/>
                <a:latin typeface="+mn-lt"/>
                <a:ea typeface="+mn-ea"/>
                <a:cs typeface="+mn-cs"/>
              </a:rPr>
              <a:t>post-award</a:t>
            </a:r>
            <a:r>
              <a:rPr lang="en-US" sz="1200" kern="1200" dirty="0">
                <a:solidFill>
                  <a:schemeClr val="tx1"/>
                </a:solidFill>
                <a:effectLst/>
                <a:latin typeface="+mn-lt"/>
                <a:ea typeface="+mn-ea"/>
                <a:cs typeface="+mn-cs"/>
              </a:rPr>
              <a:t> employees don’t appreciate the funding announcement.  The FA often will provide context for why certain decisions were made during proposal preparation that won’t be apparent if you only rely on the NOA</a:t>
            </a:r>
          </a:p>
          <a:p>
            <a:pPr lvl="1"/>
            <a:r>
              <a:rPr lang="en-US" sz="1200" kern="1200" dirty="0">
                <a:solidFill>
                  <a:schemeClr val="tx1"/>
                </a:solidFill>
                <a:effectLst/>
                <a:latin typeface="+mn-lt"/>
                <a:ea typeface="+mn-ea"/>
                <a:cs typeface="+mn-cs"/>
              </a:rPr>
              <a:t>Prepare a defensible request</a:t>
            </a:r>
          </a:p>
          <a:p>
            <a:pPr lvl="2"/>
            <a:r>
              <a:rPr lang="en-US" sz="1200" kern="1200" dirty="0">
                <a:solidFill>
                  <a:schemeClr val="tx1"/>
                </a:solidFill>
                <a:effectLst/>
                <a:latin typeface="+mn-lt"/>
                <a:ea typeface="+mn-ea"/>
                <a:cs typeface="+mn-cs"/>
              </a:rPr>
              <a:t>Based on supportable logic or estimations</a:t>
            </a:r>
          </a:p>
          <a:p>
            <a:pPr lvl="0"/>
            <a:r>
              <a:rPr lang="en-US" sz="1200" b="1" kern="1200" dirty="0">
                <a:solidFill>
                  <a:schemeClr val="tx1"/>
                </a:solidFill>
                <a:effectLst/>
                <a:latin typeface="+mn-lt"/>
                <a:ea typeface="+mn-ea"/>
                <a:cs typeface="+mn-cs"/>
              </a:rPr>
              <a:t>Avoid assumptions/ambiguity</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Each institution has slight variations on how they refer to topics, don’t assume the person on the other side of your request understands your lingo or looks at it the way your institutional culture does</a:t>
            </a:r>
          </a:p>
          <a:p>
            <a:pPr lvl="1"/>
            <a:r>
              <a:rPr lang="en-US" sz="1200" kern="1200" dirty="0">
                <a:solidFill>
                  <a:schemeClr val="tx1"/>
                </a:solidFill>
                <a:effectLst/>
                <a:latin typeface="+mn-lt"/>
                <a:ea typeface="+mn-ea"/>
                <a:cs typeface="+mn-cs"/>
              </a:rPr>
              <a:t>The way the request is worded matters – wording the request without ambiguity</a:t>
            </a:r>
          </a:p>
          <a:p>
            <a:pPr lvl="1"/>
            <a:r>
              <a:rPr lang="en-US" sz="1200" kern="1200" dirty="0">
                <a:solidFill>
                  <a:schemeClr val="tx1"/>
                </a:solidFill>
                <a:effectLst/>
                <a:latin typeface="+mn-lt"/>
                <a:ea typeface="+mn-ea"/>
                <a:cs typeface="+mn-cs"/>
              </a:rPr>
              <a:t>Don’t jump to conclusions – if it doesn’t make sense, ask for it to be clarified as it probably won’t make sense to the federal sponsor reviewer</a:t>
            </a:r>
          </a:p>
          <a:p>
            <a:pPr lvl="0"/>
            <a:r>
              <a:rPr lang="en-US" sz="1200" b="1" kern="1200" dirty="0">
                <a:solidFill>
                  <a:schemeClr val="tx1"/>
                </a:solidFill>
                <a:effectLst/>
                <a:latin typeface="+mn-lt"/>
                <a:ea typeface="+mn-ea"/>
                <a:cs typeface="+mn-cs"/>
              </a:rPr>
              <a:t>Pre-screen your institution’s requests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Common Red Flag areas </a:t>
            </a:r>
            <a:r>
              <a:rPr lang="en-US" sz="1200" kern="1200" dirty="0">
                <a:solidFill>
                  <a:schemeClr val="tx1"/>
                </a:solidFill>
                <a:effectLst/>
                <a:latin typeface="+mn-lt"/>
                <a:ea typeface="+mn-ea"/>
                <a:cs typeface="+mn-cs"/>
              </a:rPr>
              <a:t>(If it sounds funny to you, it will probably sound funny to the federal agency)</a:t>
            </a:r>
          </a:p>
          <a:p>
            <a:pPr lvl="2"/>
            <a:r>
              <a:rPr lang="en-US" sz="1200" b="1" kern="1200" dirty="0">
                <a:solidFill>
                  <a:schemeClr val="tx1"/>
                </a:solidFill>
                <a:effectLst/>
                <a:latin typeface="+mn-lt"/>
                <a:ea typeface="+mn-ea"/>
                <a:cs typeface="+mn-cs"/>
              </a:rPr>
              <a:t>Late re-budget requests for CAS items – </a:t>
            </a:r>
            <a:r>
              <a:rPr lang="en-US" sz="1200" kern="1200" dirty="0">
                <a:solidFill>
                  <a:schemeClr val="tx1"/>
                </a:solidFill>
                <a:effectLst/>
                <a:latin typeface="+mn-lt"/>
                <a:ea typeface="+mn-ea"/>
                <a:cs typeface="+mn-cs"/>
              </a:rPr>
              <a:t>Cost Accounting Standard (CAS) Items are items normally charged as F&amp;A and an exception scenario exists which gives you the ability to direct charge them. They are usually included in the proposal, but when they are not and identified late in the project, it can be a red-flag for improper spending. Examples: admin expenses, computers, general supplies, memberships and subscriptions, other electronics, phones, postage. </a:t>
            </a:r>
          </a:p>
          <a:p>
            <a:pPr lvl="2"/>
            <a:r>
              <a:rPr lang="en-US" sz="1200" b="1" kern="1200" dirty="0">
                <a:solidFill>
                  <a:schemeClr val="tx1"/>
                </a:solidFill>
                <a:effectLst/>
                <a:latin typeface="+mn-lt"/>
                <a:ea typeface="+mn-ea"/>
                <a:cs typeface="+mn-cs"/>
              </a:rPr>
              <a:t>High burn rate in certain categories in the final months of the award </a:t>
            </a:r>
            <a:r>
              <a:rPr lang="en-US" sz="1200" kern="1200" dirty="0">
                <a:solidFill>
                  <a:schemeClr val="tx1"/>
                </a:solidFill>
                <a:effectLst/>
                <a:latin typeface="+mn-lt"/>
                <a:ea typeface="+mn-ea"/>
                <a:cs typeface="+mn-cs"/>
              </a:rPr>
              <a:t>(supplies; equipment)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give the appearance of “spending out an award”</a:t>
            </a:r>
          </a:p>
          <a:p>
            <a:pPr lvl="2"/>
            <a:r>
              <a:rPr lang="en-US" sz="1200" b="1" kern="1200" dirty="0">
                <a:solidFill>
                  <a:schemeClr val="tx1"/>
                </a:solidFill>
                <a:effectLst/>
                <a:latin typeface="+mn-lt"/>
                <a:ea typeface="+mn-ea"/>
                <a:cs typeface="+mn-cs"/>
              </a:rPr>
              <a:t>Re-budgeting restricted categories </a:t>
            </a:r>
            <a:r>
              <a:rPr lang="en-US" sz="1200" kern="1200" dirty="0">
                <a:solidFill>
                  <a:schemeClr val="tx1"/>
                </a:solidFill>
                <a:effectLst/>
                <a:latin typeface="+mn-lt"/>
                <a:ea typeface="+mn-ea"/>
                <a:cs typeface="+mn-cs"/>
              </a:rPr>
              <a:t>(Restricted categories such as participant costs, capital equipment (DOE), etc.) Will it change the SOW, why wasn’t it budgeted, why do you need it now?</a:t>
            </a:r>
          </a:p>
          <a:p>
            <a:pPr lvl="2"/>
            <a:r>
              <a:rPr lang="en-US" sz="1200" b="1" kern="1200" dirty="0">
                <a:solidFill>
                  <a:schemeClr val="tx1"/>
                </a:solidFill>
                <a:effectLst/>
                <a:latin typeface="+mn-lt"/>
                <a:ea typeface="+mn-ea"/>
                <a:cs typeface="+mn-cs"/>
              </a:rPr>
              <a:t>Spending first, asking second </a:t>
            </a:r>
            <a:r>
              <a:rPr lang="en-US" sz="1200" kern="1200" dirty="0">
                <a:solidFill>
                  <a:schemeClr val="tx1"/>
                </a:solidFill>
                <a:effectLst/>
                <a:latin typeface="+mn-lt"/>
                <a:ea typeface="+mn-ea"/>
                <a:cs typeface="+mn-cs"/>
              </a:rPr>
              <a:t>(using </a:t>
            </a:r>
            <a:r>
              <a:rPr lang="en-US" sz="1200" kern="1200" dirty="0" err="1">
                <a:solidFill>
                  <a:schemeClr val="tx1"/>
                </a:solidFill>
                <a:effectLst/>
                <a:latin typeface="+mn-lt"/>
                <a:ea typeface="+mn-ea"/>
                <a:cs typeface="+mn-cs"/>
              </a:rPr>
              <a:t>Pcards</a:t>
            </a:r>
            <a:r>
              <a:rPr lang="en-US" sz="1200" kern="1200" dirty="0">
                <a:solidFill>
                  <a:schemeClr val="tx1"/>
                </a:solidFill>
                <a:effectLst/>
                <a:latin typeface="+mn-lt"/>
                <a:ea typeface="+mn-ea"/>
                <a:cs typeface="+mn-cs"/>
              </a:rPr>
              <a:t> or seeking reimbursements) Concern with purchasing items not budgeted. If you repeatedly go to the sponsor for this approval, it will raise questions on whether you are managing the award properly.</a:t>
            </a:r>
          </a:p>
          <a:p>
            <a:pPr lvl="2"/>
            <a:r>
              <a:rPr lang="en-US" sz="1200" b="1" kern="1200" dirty="0">
                <a:solidFill>
                  <a:schemeClr val="tx1"/>
                </a:solidFill>
                <a:effectLst/>
                <a:latin typeface="+mn-lt"/>
                <a:ea typeface="+mn-ea"/>
                <a:cs typeface="+mn-cs"/>
              </a:rPr>
              <a:t>Reduction in effort of key personnel </a:t>
            </a:r>
            <a:r>
              <a:rPr lang="en-US" sz="1200" kern="1200" dirty="0">
                <a:solidFill>
                  <a:schemeClr val="tx1"/>
                </a:solidFill>
                <a:effectLst/>
                <a:latin typeface="+mn-lt"/>
                <a:ea typeface="+mn-ea"/>
                <a:cs typeface="+mn-cs"/>
              </a:rPr>
              <a:t>that falls under the threshold. Also, too much effort (NSF 2-month policy). Issue of effort could impact a go/no-go decision as schedules may be impacted. </a:t>
            </a:r>
          </a:p>
          <a:p>
            <a:pPr lvl="1"/>
            <a:r>
              <a:rPr lang="en-US" sz="1200" b="1" kern="1200" dirty="0">
                <a:solidFill>
                  <a:schemeClr val="tx1"/>
                </a:solidFill>
                <a:effectLst/>
                <a:latin typeface="+mn-lt"/>
                <a:ea typeface="+mn-ea"/>
                <a:cs typeface="+mn-cs"/>
              </a:rPr>
              <a:t>Help the PI strengthen the justification if needed</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Writing a good justification makes a world of difference in the outcome</a:t>
            </a:r>
          </a:p>
          <a:p>
            <a:pPr lvl="2"/>
            <a:r>
              <a:rPr lang="en-US" sz="1200" kern="1200" dirty="0">
                <a:solidFill>
                  <a:schemeClr val="tx1"/>
                </a:solidFill>
                <a:effectLst/>
                <a:latin typeface="+mn-lt"/>
                <a:ea typeface="+mn-ea"/>
                <a:cs typeface="+mn-cs"/>
              </a:rPr>
              <a:t>Asking the right kinds of questions. Include information on - What are we requesting, why, how does the project benefit/is it improved, will the scope be impacted?</a:t>
            </a:r>
          </a:p>
          <a:p>
            <a:pPr lvl="2"/>
            <a:r>
              <a:rPr lang="en-US" sz="1200" kern="1200" dirty="0">
                <a:solidFill>
                  <a:schemeClr val="tx1"/>
                </a:solidFill>
                <a:effectLst/>
                <a:latin typeface="+mn-lt"/>
                <a:ea typeface="+mn-ea"/>
                <a:cs typeface="+mn-cs"/>
              </a:rPr>
              <a:t>Does the information provided by the PI answer the above questions? Does it make sense based on the type of request?  If not, push back to PI for more information – depending on the request, a stronger justification might be needed (e.g. equipment &amp; CAS)</a:t>
            </a:r>
          </a:p>
          <a:p>
            <a:pPr lvl="1"/>
            <a:r>
              <a:rPr lang="en-US" sz="1200" b="1" kern="1200" dirty="0">
                <a:solidFill>
                  <a:schemeClr val="tx1"/>
                </a:solidFill>
                <a:effectLst/>
                <a:latin typeface="+mn-lt"/>
                <a:ea typeface="+mn-ea"/>
                <a:cs typeface="+mn-cs"/>
              </a:rPr>
              <a:t>Avoid including the kitchen sink</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Trim down support documentation to only include what is necessary.  It is easy to simply pass on whatever the PI/project staff has provided which may complicate the review</a:t>
            </a:r>
            <a:endParaRPr lang="en-US" dirty="0"/>
          </a:p>
        </p:txBody>
      </p:sp>
      <p:sp>
        <p:nvSpPr>
          <p:cNvPr id="4" name="Slide Number Placeholder 3"/>
          <p:cNvSpPr>
            <a:spLocks noGrp="1"/>
          </p:cNvSpPr>
          <p:nvPr>
            <p:ph type="sldNum" sz="quarter" idx="10"/>
          </p:nvPr>
        </p:nvSpPr>
        <p:spPr/>
        <p:txBody>
          <a:bodyPr/>
          <a:lstStyle/>
          <a:p>
            <a:fld id="{DC3E02D2-C78C-4726-88DD-380806641B82}" type="slidenum">
              <a:rPr lang="en-US" smtClean="0"/>
              <a:t>18</a:t>
            </a:fld>
            <a:endParaRPr lang="en-US"/>
          </a:p>
        </p:txBody>
      </p:sp>
    </p:spTree>
    <p:extLst>
      <p:ext uri="{BB962C8B-B14F-4D97-AF65-F5344CB8AC3E}">
        <p14:creationId xmlns:p14="http://schemas.microsoft.com/office/powerpoint/2010/main" val="254963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t>General Grantee Responsibilities – Keys to success.  </a:t>
            </a:r>
            <a:r>
              <a:rPr lang="en-US" sz="1200" dirty="0"/>
              <a:t>Of course there is the Uniform Guidance just mentioned to follow for compliance</a:t>
            </a:r>
          </a:p>
          <a:p>
            <a:endParaRPr lang="en-US" sz="1200" dirty="0"/>
          </a:p>
          <a:p>
            <a:r>
              <a:rPr lang="en-US" sz="1200" dirty="0"/>
              <a:t>Know your award terms and conditions and this may sound simple but “read you award notice carefully” as there may be special project requirements, restrictions (like buy America) or special reporting or terms. {Disaster relief}</a:t>
            </a:r>
          </a:p>
          <a:p>
            <a:endParaRPr lang="en-US" sz="1200" dirty="0"/>
          </a:p>
          <a:p>
            <a:r>
              <a:rPr lang="en-US" sz="1200" dirty="0"/>
              <a:t>Be consistent with all your grants and with you own agency policy. Don’t do one thing for one grant and something different for another.</a:t>
            </a:r>
          </a:p>
          <a:p>
            <a:endParaRPr lang="en-US" sz="1200" dirty="0"/>
          </a:p>
          <a:p>
            <a:r>
              <a:rPr lang="en-US" sz="1200" dirty="0"/>
              <a:t>Manage the funds like they are yours.  Follow the cost principles to make sure all expenses are:</a:t>
            </a:r>
          </a:p>
          <a:p>
            <a:r>
              <a:rPr lang="en-US" sz="1200" dirty="0"/>
              <a:t> allowable, allocable, reasonable, and necessary</a:t>
            </a:r>
          </a:p>
          <a:p>
            <a:endParaRPr lang="en-US" sz="1200" dirty="0"/>
          </a:p>
          <a:p>
            <a:r>
              <a:rPr lang="en-US" sz="1200" dirty="0"/>
              <a:t>These are the keys to success in administering a grant</a:t>
            </a:r>
          </a:p>
          <a:p>
            <a:endParaRPr lang="en-US" dirty="0"/>
          </a:p>
        </p:txBody>
      </p:sp>
      <p:sp>
        <p:nvSpPr>
          <p:cNvPr id="4" name="Slide Number Placeholder 3"/>
          <p:cNvSpPr>
            <a:spLocks noGrp="1"/>
          </p:cNvSpPr>
          <p:nvPr>
            <p:ph type="sldNum" sz="quarter" idx="10"/>
          </p:nvPr>
        </p:nvSpPr>
        <p:spPr/>
        <p:txBody>
          <a:bodyPr/>
          <a:lstStyle/>
          <a:p>
            <a:fld id="{E83FFB58-705B-411F-AB59-443E7175531E}" type="slidenum">
              <a:rPr lang="en-US" smtClean="0"/>
              <a:t>19</a:t>
            </a:fld>
            <a:endParaRPr lang="en-US"/>
          </a:p>
        </p:txBody>
      </p:sp>
    </p:spTree>
    <p:extLst>
      <p:ext uri="{BB962C8B-B14F-4D97-AF65-F5344CB8AC3E}">
        <p14:creationId xmlns:p14="http://schemas.microsoft.com/office/powerpoint/2010/main" val="4248281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FOA is a publicly available document by which a U.S. Federal agency makes known its intentions to award discretionary grants or cooperative agreements, usually as a result of competition for funds. </a:t>
            </a:r>
            <a:r>
              <a:rPr lang="en-US" b="1" dirty="0"/>
              <a:t>Funding opportunity announcements may be known as program announcements, requests for applications, notices of funding availability, solicitations, or other names depending on the agency and type of program.</a:t>
            </a:r>
          </a:p>
          <a:p>
            <a:endParaRPr lang="en-US" dirty="0"/>
          </a:p>
        </p:txBody>
      </p:sp>
      <p:sp>
        <p:nvSpPr>
          <p:cNvPr id="4" name="Slide Number Placeholder 3"/>
          <p:cNvSpPr>
            <a:spLocks noGrp="1"/>
          </p:cNvSpPr>
          <p:nvPr>
            <p:ph type="sldNum" sz="quarter" idx="10"/>
          </p:nvPr>
        </p:nvSpPr>
        <p:spPr/>
        <p:txBody>
          <a:bodyPr/>
          <a:lstStyle/>
          <a:p>
            <a:fld id="{DC3E02D2-C78C-4726-88DD-380806641B82}" type="slidenum">
              <a:rPr lang="en-US" smtClean="0"/>
              <a:t>20</a:t>
            </a:fld>
            <a:endParaRPr lang="en-US"/>
          </a:p>
        </p:txBody>
      </p:sp>
    </p:spTree>
    <p:extLst>
      <p:ext uri="{BB962C8B-B14F-4D97-AF65-F5344CB8AC3E}">
        <p14:creationId xmlns:p14="http://schemas.microsoft.com/office/powerpoint/2010/main" val="3216040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Each year grantees lose millions and millions because the period of availability cancels.  Don’t let that happen on your grants.  </a:t>
            </a:r>
          </a:p>
          <a:p>
            <a:endParaRPr lang="en-US" sz="1200" dirty="0"/>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t>Most grant funds have a limited period of availability for expenditure (usually 5 years from the appropriation year).  When requesting no cost grant</a:t>
            </a:r>
            <a:r>
              <a:rPr lang="en-US" sz="1200" baseline="0" dirty="0"/>
              <a:t> extensions be aware of extended the grant beyond the period of availability (canceling appropriation)  </a:t>
            </a: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sz="1200" baseline="0" dirty="0"/>
          </a:p>
          <a:p>
            <a:r>
              <a:rPr lang="en-US" sz="1200" i="0" kern="1200" dirty="0">
                <a:solidFill>
                  <a:schemeClr val="tx1"/>
                </a:solidFill>
                <a:effectLst/>
                <a:latin typeface="+mn-lt"/>
                <a:ea typeface="+mn-ea"/>
                <a:cs typeface="+mn-cs"/>
              </a:rPr>
              <a:t>NSF Example of How long are appropriations available?? - The slide here provides you some legal language, but to put this in simpler language:  </a:t>
            </a:r>
          </a:p>
          <a:p>
            <a:pPr lvl="0"/>
            <a:r>
              <a:rPr lang="en-US" sz="1200" i="0" kern="1200" dirty="0">
                <a:solidFill>
                  <a:schemeClr val="tx1"/>
                </a:solidFill>
                <a:effectLst/>
                <a:latin typeface="+mn-lt"/>
                <a:ea typeface="+mn-ea"/>
                <a:cs typeface="+mn-cs"/>
              </a:rPr>
              <a:t>- NSF grant appropriations are generally available for 2 years to make new obligations.</a:t>
            </a:r>
          </a:p>
          <a:p>
            <a:pPr lvl="0"/>
            <a:r>
              <a:rPr lang="en-US" sz="1200" i="0" kern="1200" dirty="0">
                <a:solidFill>
                  <a:schemeClr val="tx1"/>
                </a:solidFill>
                <a:effectLst/>
                <a:latin typeface="+mn-lt"/>
                <a:ea typeface="+mn-ea"/>
                <a:cs typeface="+mn-cs"/>
              </a:rPr>
              <a:t>- After the initials 2-year open period, we are permitted to make payments on existing grants for an additional 5 years.</a:t>
            </a:r>
          </a:p>
          <a:p>
            <a:pPr lvl="0"/>
            <a:r>
              <a:rPr lang="en-US" sz="1200" i="0" kern="1200" dirty="0">
                <a:solidFill>
                  <a:schemeClr val="tx1"/>
                </a:solidFill>
                <a:effectLst/>
                <a:latin typeface="+mn-lt"/>
                <a:ea typeface="+mn-ea"/>
                <a:cs typeface="+mn-cs"/>
              </a:rPr>
              <a:t>- After this total of 7 years (2+5) the appropriations will close or it is often referred to as canceling.</a:t>
            </a:r>
          </a:p>
          <a:p>
            <a:r>
              <a:rPr lang="en-US" sz="1200" i="0" kern="1200" dirty="0">
                <a:solidFill>
                  <a:schemeClr val="tx1"/>
                </a:solidFill>
                <a:effectLst/>
                <a:latin typeface="+mn-lt"/>
                <a:ea typeface="+mn-ea"/>
                <a:cs typeface="+mn-cs"/>
              </a:rPr>
              <a:t> </a:t>
            </a: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In general, award periods of performance don’t last long enough for this to be an issue, however when an awardee experiences delays or grant problems they can bump into this canceling period. </a:t>
            </a:r>
            <a:endParaRPr lang="en-US" sz="3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3E02D2-C78C-4726-88DD-380806641B82}" type="slidenum">
              <a:rPr lang="en-US" smtClean="0"/>
              <a:t>21</a:t>
            </a:fld>
            <a:endParaRPr lang="en-US"/>
          </a:p>
        </p:txBody>
      </p:sp>
    </p:spTree>
    <p:extLst>
      <p:ext uri="{BB962C8B-B14F-4D97-AF65-F5344CB8AC3E}">
        <p14:creationId xmlns:p14="http://schemas.microsoft.com/office/powerpoint/2010/main" val="425753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2019: Arizona State University inappropriately spent more than $1 million in research grant funds on things like scholarships, equipment and travel, a federal audit published Tuesday found.</a:t>
            </a:r>
          </a:p>
          <a:p>
            <a:endParaRPr lang="en-US" dirty="0"/>
          </a:p>
          <a:p>
            <a:r>
              <a:rPr lang="en-US" sz="1200" b="0" i="0" u="none" strike="noStrike" kern="1200" dirty="0">
                <a:solidFill>
                  <a:schemeClr val="tx1"/>
                </a:solidFill>
                <a:effectLst/>
                <a:latin typeface="+mn-lt"/>
                <a:ea typeface="+mn-ea"/>
                <a:cs typeface="+mn-cs"/>
              </a:rPr>
              <a:t>In some instances, the auditors said the university lacked the proper oversight and controls for its expenses and how they are submitted to the NSF. The university has agreed to review its processes in some areas to see what may need improvement.</a:t>
            </a:r>
            <a:r>
              <a:rPr lang="en-US" sz="1200" b="1" i="0" u="none" strike="noStrike" kern="1200" dirty="0">
                <a:solidFill>
                  <a:schemeClr val="tx1"/>
                </a:solidFill>
                <a:effectLst/>
                <a:latin typeface="+mn-lt"/>
                <a:ea typeface="+mn-ea"/>
                <a:cs typeface="+mn-cs"/>
              </a:rPr>
              <a: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biggest piece of spending in question was nearly $900,000 in unapproved transfers to other entities, which resulted when ASU gave NSF funds to follow researchers who left the university for other institutions.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Auditors also said they were concerned about nearly $130,000 in “inappropriately allocated expenses,” more than $50,000 in other expense problems, and more than $5,000 in “unreasonable” travel expenses.</a:t>
            </a:r>
          </a:p>
          <a:p>
            <a:endParaRPr lang="en-US" dirty="0"/>
          </a:p>
        </p:txBody>
      </p:sp>
      <p:sp>
        <p:nvSpPr>
          <p:cNvPr id="4" name="Slide Number Placeholder 3"/>
          <p:cNvSpPr>
            <a:spLocks noGrp="1"/>
          </p:cNvSpPr>
          <p:nvPr>
            <p:ph type="sldNum" sz="quarter" idx="10"/>
          </p:nvPr>
        </p:nvSpPr>
        <p:spPr/>
        <p:txBody>
          <a:bodyPr/>
          <a:lstStyle/>
          <a:p>
            <a:fld id="{DC3E02D2-C78C-4726-88DD-380806641B82}" type="slidenum">
              <a:rPr lang="en-US" smtClean="0"/>
              <a:t>3</a:t>
            </a:fld>
            <a:endParaRPr lang="en-US"/>
          </a:p>
        </p:txBody>
      </p:sp>
    </p:spTree>
    <p:extLst>
      <p:ext uri="{BB962C8B-B14F-4D97-AF65-F5344CB8AC3E}">
        <p14:creationId xmlns:p14="http://schemas.microsoft.com/office/powerpoint/2010/main" val="4037125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is important for Grantees to understand their Risk Posture/Culture as an important element in making decisions on grant financial management.  </a:t>
            </a:r>
          </a:p>
          <a:p>
            <a:endParaRPr lang="en-US" sz="1200" dirty="0"/>
          </a:p>
          <a:p>
            <a:r>
              <a:rPr lang="en-US" sz="1200" dirty="0"/>
              <a:t>Federal &amp; State Agencies monitor for unallowable expenses.  Audit’s check for Allowability of Expenses.    </a:t>
            </a:r>
          </a:p>
          <a:p>
            <a:endParaRPr lang="en-US" sz="1200" dirty="0"/>
          </a:p>
          <a:p>
            <a:r>
              <a:rPr lang="en-US" sz="1200" dirty="0"/>
              <a:t>Judgement calls come up frequently with purchases and allowability.   Grantees have key focus areas when evaluating  the risk of an expense that is not cut and dry.</a:t>
            </a:r>
          </a:p>
          <a:p>
            <a:endParaRPr lang="en-US" sz="1200" dirty="0"/>
          </a:p>
          <a:p>
            <a:r>
              <a:rPr lang="en-US" sz="1200" dirty="0"/>
              <a:t>Has the agency providing the grant relayed some high risk areas they are monitoring?  Business meals, taxes, equipment purchases</a:t>
            </a:r>
          </a:p>
          <a:p>
            <a:endParaRPr lang="en-US" sz="1200" dirty="0"/>
          </a:p>
          <a:p>
            <a:r>
              <a:rPr lang="en-US" sz="1200" dirty="0"/>
              <a:t>Stories???  Equipment purchases at end of grant</a:t>
            </a:r>
          </a:p>
          <a:p>
            <a:endParaRPr lang="en-US" dirty="0"/>
          </a:p>
        </p:txBody>
      </p:sp>
      <p:sp>
        <p:nvSpPr>
          <p:cNvPr id="4" name="Slide Number Placeholder 3"/>
          <p:cNvSpPr>
            <a:spLocks noGrp="1"/>
          </p:cNvSpPr>
          <p:nvPr>
            <p:ph type="sldNum" sz="quarter" idx="10"/>
          </p:nvPr>
        </p:nvSpPr>
        <p:spPr/>
        <p:txBody>
          <a:bodyPr/>
          <a:lstStyle/>
          <a:p>
            <a:fld id="{E83FFB58-705B-411F-AB59-443E7175531E}" type="slidenum">
              <a:rPr lang="en-US" smtClean="0"/>
              <a:t>22</a:t>
            </a:fld>
            <a:endParaRPr lang="en-US"/>
          </a:p>
        </p:txBody>
      </p:sp>
    </p:spTree>
    <p:extLst>
      <p:ext uri="{BB962C8B-B14F-4D97-AF65-F5344CB8AC3E}">
        <p14:creationId xmlns:p14="http://schemas.microsoft.com/office/powerpoint/2010/main" val="2937439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400" dirty="0"/>
              <a:t>Wanted to show you this so you can see where baseline monitoring fits in overall Grant Oversight Pyramid.</a:t>
            </a:r>
          </a:p>
          <a:p>
            <a:endParaRPr lang="en-US" sz="1400" dirty="0"/>
          </a:p>
          <a:p>
            <a:r>
              <a:rPr lang="en-US" sz="1400" dirty="0"/>
              <a:t>Explain bottom up</a:t>
            </a:r>
          </a:p>
          <a:p>
            <a:endParaRPr lang="en-US" sz="1400" dirty="0"/>
          </a:p>
          <a:p>
            <a:r>
              <a:rPr lang="en-US" sz="1400" dirty="0"/>
              <a:t>Bottom is UG single audit or State Audit almost all grantees undergo in one fashion</a:t>
            </a:r>
          </a:p>
          <a:p>
            <a:r>
              <a:rPr lang="en-US" sz="1400" dirty="0"/>
              <a:t>Middle – is Grantee Internal Control program – self reviews</a:t>
            </a:r>
          </a:p>
          <a:p>
            <a:r>
              <a:rPr lang="en-US" sz="1400" dirty="0"/>
              <a:t>Middle – is also where agencies do grant monitoring and remote testing just discussed</a:t>
            </a:r>
          </a:p>
          <a:p>
            <a:r>
              <a:rPr lang="en-US" sz="1400" dirty="0"/>
              <a:t>Top – in blue you have Agency Site Visits and desk reviews, </a:t>
            </a:r>
          </a:p>
          <a:p>
            <a:r>
              <a:rPr lang="en-US" sz="1400" dirty="0"/>
              <a:t>Top –  Audit level.  Inspector General or City/State Audits. These vary by year.</a:t>
            </a:r>
          </a:p>
          <a:p>
            <a:endParaRPr lang="en-US" sz="1400" dirty="0"/>
          </a:p>
          <a:p>
            <a:r>
              <a:rPr lang="en-US" sz="1400" dirty="0"/>
              <a:t>Grantees don’t want to be in the top blue level</a:t>
            </a:r>
          </a:p>
        </p:txBody>
      </p:sp>
    </p:spTree>
    <p:extLst>
      <p:ext uri="{BB962C8B-B14F-4D97-AF65-F5344CB8AC3E}">
        <p14:creationId xmlns:p14="http://schemas.microsoft.com/office/powerpoint/2010/main" val="1239251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Agencies try to use all the data at their disposal to provide </a:t>
            </a:r>
            <a:r>
              <a:rPr lang="en-US" sz="1200" u="sng" dirty="0"/>
              <a:t>business assistance </a:t>
            </a:r>
            <a:r>
              <a:rPr lang="en-US" sz="1200" dirty="0"/>
              <a:t>to grantees.  </a:t>
            </a:r>
          </a:p>
          <a:p>
            <a:endParaRPr lang="en-US" sz="1200" dirty="0"/>
          </a:p>
          <a:p>
            <a:r>
              <a:rPr lang="en-US" sz="1200" dirty="0"/>
              <a:t>Some examples of Data Analytics used in grant monitoring:</a:t>
            </a:r>
          </a:p>
          <a:p>
            <a:endParaRPr lang="en-US" sz="1200" dirty="0"/>
          </a:p>
          <a:p>
            <a:pPr marL="165261" indent="-165261">
              <a:buFont typeface="Arial" panose="020B0604020202020204" pitchFamily="34" charset="0"/>
              <a:buChar char="•"/>
            </a:pPr>
            <a:r>
              <a:rPr lang="en-US" sz="1200" dirty="0"/>
              <a:t>Excess Cash – grantees are drawing down funds in excess of expenses being reported</a:t>
            </a:r>
          </a:p>
          <a:p>
            <a:pPr marL="165261" indent="-165261">
              <a:buFont typeface="Arial" panose="020B0604020202020204" pitchFamily="34" charset="0"/>
              <a:buChar char="•"/>
            </a:pPr>
            <a:r>
              <a:rPr lang="en-US" sz="1200" dirty="0"/>
              <a:t>Spending patterns though the grant lifecycle</a:t>
            </a:r>
          </a:p>
          <a:p>
            <a:pPr marL="605956" lvl="1" indent="-165261">
              <a:buFont typeface="Arial" panose="020B0604020202020204" pitchFamily="34" charset="0"/>
              <a:buChar char="•"/>
            </a:pPr>
            <a:r>
              <a:rPr lang="en-US" sz="1200" dirty="0"/>
              <a:t>No activity after award inception – could mean problems with grant</a:t>
            </a:r>
          </a:p>
          <a:p>
            <a:pPr marL="605956" lvl="1" indent="-165261">
              <a:buFont typeface="Arial" panose="020B0604020202020204" pitchFamily="34" charset="0"/>
              <a:buChar char="•"/>
            </a:pPr>
            <a:r>
              <a:rPr lang="en-US" sz="1200" dirty="0"/>
              <a:t>80/20 monitoring.  80% of grant funds spent in 20% of time/ &amp; reverse 20/80</a:t>
            </a:r>
          </a:p>
          <a:p>
            <a:pPr marL="605956" lvl="1" indent="-165261">
              <a:buFont typeface="Arial" panose="020B0604020202020204" pitchFamily="34" charset="0"/>
              <a:buChar char="•"/>
            </a:pPr>
            <a:r>
              <a:rPr lang="en-US" sz="1200" dirty="0"/>
              <a:t>Awards approaching Expiration, send out notices if have substantial balances</a:t>
            </a:r>
          </a:p>
          <a:p>
            <a:pPr marL="165261" indent="-165261">
              <a:buFont typeface="Arial" panose="020B0604020202020204" pitchFamily="34" charset="0"/>
              <a:buChar char="•"/>
            </a:pPr>
            <a:r>
              <a:rPr lang="en-US" sz="1200" dirty="0"/>
              <a:t>Risk Based testing</a:t>
            </a:r>
          </a:p>
          <a:p>
            <a:pPr marL="605956" lvl="1" indent="-165261">
              <a:buFont typeface="Arial" panose="020B0604020202020204" pitchFamily="34" charset="0"/>
              <a:buChar char="•"/>
            </a:pPr>
            <a:r>
              <a:rPr lang="en-US" sz="1200" baseline="0" dirty="0"/>
              <a:t>Categorize grants into  H _ M _ L Risk Buckets, grants not grantee</a:t>
            </a:r>
          </a:p>
          <a:p>
            <a:pPr marL="605956" lvl="1" indent="-165261">
              <a:buFont typeface="Arial" panose="020B0604020202020204" pitchFamily="34" charset="0"/>
              <a:buChar char="•"/>
            </a:pPr>
            <a:r>
              <a:rPr lang="en-US" sz="1200" baseline="0" dirty="0"/>
              <a:t>Use risk factors to categorize with different levels of testing</a:t>
            </a:r>
          </a:p>
          <a:p>
            <a:pPr marL="605956" lvl="1" indent="-165261">
              <a:buFont typeface="Arial" panose="020B0604020202020204" pitchFamily="34" charset="0"/>
              <a:buChar char="•"/>
            </a:pPr>
            <a:r>
              <a:rPr lang="en-US" sz="1200" baseline="0" dirty="0"/>
              <a:t>testing to identify if unallowable, unsupported or erroneous.  Different from audit testing for allowability</a:t>
            </a:r>
          </a:p>
          <a:p>
            <a:pPr marL="605956" lvl="1" indent="-165261">
              <a:buFont typeface="Arial" panose="020B0604020202020204" pitchFamily="34" charset="0"/>
              <a:buChar char="•"/>
            </a:pPr>
            <a:r>
              <a:rPr lang="en-US" sz="1200" baseline="0" dirty="0"/>
              <a:t>Results can lead to Good outcomes – less monitoring and Bad outcomes – audits</a:t>
            </a:r>
          </a:p>
          <a:p>
            <a:endParaRPr lang="en-US" dirty="0"/>
          </a:p>
        </p:txBody>
      </p:sp>
      <p:sp>
        <p:nvSpPr>
          <p:cNvPr id="4" name="Slide Number Placeholder 3"/>
          <p:cNvSpPr>
            <a:spLocks noGrp="1"/>
          </p:cNvSpPr>
          <p:nvPr>
            <p:ph type="sldNum" sz="quarter" idx="10"/>
          </p:nvPr>
        </p:nvSpPr>
        <p:spPr/>
        <p:txBody>
          <a:bodyPr/>
          <a:lstStyle/>
          <a:p>
            <a:fld id="{E83FFB58-705B-411F-AB59-443E7175531E}" type="slidenum">
              <a:rPr lang="en-US" smtClean="0"/>
              <a:t>26</a:t>
            </a:fld>
            <a:endParaRPr lang="en-US"/>
          </a:p>
        </p:txBody>
      </p:sp>
    </p:spTree>
    <p:extLst>
      <p:ext uri="{BB962C8B-B14F-4D97-AF65-F5344CB8AC3E}">
        <p14:creationId xmlns:p14="http://schemas.microsoft.com/office/powerpoint/2010/main" val="4016402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 universal signs of troubled grantees to watch out for.    You can see these in normal monitoring activities. </a:t>
            </a:r>
          </a:p>
          <a:p>
            <a:r>
              <a:rPr lang="en-US" sz="1200" dirty="0"/>
              <a:t> </a:t>
            </a:r>
          </a:p>
          <a:p>
            <a:pPr marL="171450" indent="-171450">
              <a:buFontTx/>
              <a:buChar char="-"/>
            </a:pPr>
            <a:r>
              <a:rPr lang="en-US" sz="1200" dirty="0"/>
              <a:t>Staff Turnover</a:t>
            </a:r>
          </a:p>
          <a:p>
            <a:pPr marL="171450" indent="-171450">
              <a:buFontTx/>
              <a:buChar char="-"/>
            </a:pPr>
            <a:r>
              <a:rPr lang="en-US" sz="1200" dirty="0"/>
              <a:t>Late or can not provide expenditure reports or program reports</a:t>
            </a:r>
          </a:p>
          <a:p>
            <a:pPr marL="171450" indent="-171450">
              <a:buFontTx/>
              <a:buChar char="-"/>
            </a:pPr>
            <a:r>
              <a:rPr lang="en-US" sz="1200" dirty="0"/>
              <a:t>Can not provide quickly expenditure reports requested through sampling</a:t>
            </a:r>
          </a:p>
          <a:p>
            <a:pPr marL="171450" indent="-171450">
              <a:buFontTx/>
              <a:buChar char="-"/>
            </a:pPr>
            <a:r>
              <a:rPr lang="en-US" sz="1200" dirty="0"/>
              <a:t>Changing #’s or high # of adjustments</a:t>
            </a:r>
          </a:p>
          <a:p>
            <a:pPr marL="171450" indent="-171450">
              <a:buFontTx/>
              <a:buChar char="-"/>
            </a:pPr>
            <a:r>
              <a:rPr lang="en-US" sz="1200" dirty="0"/>
              <a:t>Do not return repeated phone calls</a:t>
            </a:r>
          </a:p>
          <a:p>
            <a:endParaRPr lang="en-US" sz="1200" dirty="0"/>
          </a:p>
          <a:p>
            <a:r>
              <a:rPr lang="en-US" sz="1200" dirty="0"/>
              <a:t>There are other indicators like reading about in audits or the papers which we won’t cover.</a:t>
            </a:r>
          </a:p>
          <a:p>
            <a:endParaRPr lang="en-US" dirty="0"/>
          </a:p>
        </p:txBody>
      </p:sp>
      <p:sp>
        <p:nvSpPr>
          <p:cNvPr id="4" name="Slide Number Placeholder 3"/>
          <p:cNvSpPr>
            <a:spLocks noGrp="1"/>
          </p:cNvSpPr>
          <p:nvPr>
            <p:ph type="sldNum" sz="quarter" idx="10"/>
          </p:nvPr>
        </p:nvSpPr>
        <p:spPr/>
        <p:txBody>
          <a:bodyPr/>
          <a:lstStyle/>
          <a:p>
            <a:fld id="{E83FFB58-705B-411F-AB59-443E7175531E}" type="slidenum">
              <a:rPr lang="en-US" smtClean="0"/>
              <a:t>27</a:t>
            </a:fld>
            <a:endParaRPr lang="en-US"/>
          </a:p>
        </p:txBody>
      </p:sp>
    </p:spTree>
    <p:extLst>
      <p:ext uri="{BB962C8B-B14F-4D97-AF65-F5344CB8AC3E}">
        <p14:creationId xmlns:p14="http://schemas.microsoft.com/office/powerpoint/2010/main" val="3643455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real example, less than 10 pages of the 122 page PDF document was required to support the expenditure.</a:t>
            </a:r>
          </a:p>
        </p:txBody>
      </p:sp>
      <p:sp>
        <p:nvSpPr>
          <p:cNvPr id="4" name="Slide Number Placeholder 3"/>
          <p:cNvSpPr>
            <a:spLocks noGrp="1"/>
          </p:cNvSpPr>
          <p:nvPr>
            <p:ph type="sldNum" sz="quarter" idx="10"/>
          </p:nvPr>
        </p:nvSpPr>
        <p:spPr/>
        <p:txBody>
          <a:bodyPr/>
          <a:lstStyle/>
          <a:p>
            <a:fld id="{DC3E02D2-C78C-4726-88DD-380806641B82}" type="slidenum">
              <a:rPr lang="en-US" smtClean="0"/>
              <a:t>30</a:t>
            </a:fld>
            <a:endParaRPr lang="en-US"/>
          </a:p>
        </p:txBody>
      </p:sp>
    </p:spTree>
    <p:extLst>
      <p:ext uri="{BB962C8B-B14F-4D97-AF65-F5344CB8AC3E}">
        <p14:creationId xmlns:p14="http://schemas.microsoft.com/office/powerpoint/2010/main" val="1877570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Managed and overseen by our Intergovernmental Partnership, AGA’s work groups include our members, industry colleagues, corporate partners, several non-profit associations and academia.</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Leverage these</a:t>
            </a:r>
            <a:r>
              <a:rPr lang="en-US" sz="1200" baseline="0" dirty="0"/>
              <a:t> while you’re in school! Our research reports are 100% free for you to use. So take advantage of all AGA offers now!</a:t>
            </a:r>
            <a:endParaRPr lang="en-US" sz="1200" dirty="0"/>
          </a:p>
          <a:p>
            <a:endParaRPr lang="en-US" dirty="0"/>
          </a:p>
        </p:txBody>
      </p:sp>
      <p:sp>
        <p:nvSpPr>
          <p:cNvPr id="4" name="Slide Number Placeholder 3"/>
          <p:cNvSpPr>
            <a:spLocks noGrp="1"/>
          </p:cNvSpPr>
          <p:nvPr>
            <p:ph type="sldNum" sz="quarter" idx="10"/>
          </p:nvPr>
        </p:nvSpPr>
        <p:spPr/>
        <p:txBody>
          <a:bodyPr/>
          <a:lstStyle/>
          <a:p>
            <a:fld id="{E83FFB58-705B-411F-AB59-443E7175531E}" type="slidenum">
              <a:rPr lang="en-US" smtClean="0"/>
              <a:t>32</a:t>
            </a:fld>
            <a:endParaRPr lang="en-US"/>
          </a:p>
        </p:txBody>
      </p:sp>
    </p:spTree>
    <p:extLst>
      <p:ext uri="{BB962C8B-B14F-4D97-AF65-F5344CB8AC3E}">
        <p14:creationId xmlns:p14="http://schemas.microsoft.com/office/powerpoint/2010/main" val="1399232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March 2018: RENO – Nevada’s Department of Health and Human Services misappropriated or failed to adequately justify the use of millions of dollars in federal crime victim assistance grants from 2012-16, a U.S. Justice Department audit said.</a:t>
            </a:r>
          </a:p>
          <a:p>
            <a:endParaRPr lang="en-US" sz="1200" b="0" i="0" u="none" strike="noStrike" kern="1200" dirty="0">
              <a:solidFill>
                <a:schemeClr val="tx1"/>
              </a:solidFill>
              <a:effectLst/>
              <a:latin typeface="+mn-lt"/>
              <a:ea typeface="+mn-ea"/>
              <a:cs typeface="+mn-cs"/>
            </a:endParaRPr>
          </a:p>
          <a:p>
            <a:r>
              <a:rPr lang="en-US" dirty="0"/>
              <a:t>The flawed process the state used to distribute funds to individual groups resulted in </a:t>
            </a:r>
            <a:r>
              <a:rPr lang="en-US" b="1" dirty="0"/>
              <a:t>the approval of approximately $4 million in excess awards</a:t>
            </a:r>
            <a:r>
              <a:rPr lang="en-US" dirty="0"/>
              <a:t>.</a:t>
            </a:r>
          </a:p>
          <a:p>
            <a:endParaRPr lang="en-US" dirty="0"/>
          </a:p>
          <a:p>
            <a:r>
              <a:rPr lang="en-US" dirty="0"/>
              <a:t>The audit found that the state agency “cannot sufficiently explain why one application was denied and another application was accepted.” It said an agency official told the auditors the department “has had significant turnover of staff and does not know how or where the prior staff documented the selection process.”</a:t>
            </a:r>
          </a:p>
        </p:txBody>
      </p:sp>
      <p:sp>
        <p:nvSpPr>
          <p:cNvPr id="4" name="Slide Number Placeholder 3"/>
          <p:cNvSpPr>
            <a:spLocks noGrp="1"/>
          </p:cNvSpPr>
          <p:nvPr>
            <p:ph type="sldNum" sz="quarter" idx="10"/>
          </p:nvPr>
        </p:nvSpPr>
        <p:spPr/>
        <p:txBody>
          <a:bodyPr/>
          <a:lstStyle/>
          <a:p>
            <a:fld id="{DC3E02D2-C78C-4726-88DD-380806641B82}" type="slidenum">
              <a:rPr lang="en-US" smtClean="0"/>
              <a:t>4</a:t>
            </a:fld>
            <a:endParaRPr lang="en-US"/>
          </a:p>
        </p:txBody>
      </p:sp>
    </p:spTree>
    <p:extLst>
      <p:ext uri="{BB962C8B-B14F-4D97-AF65-F5344CB8AC3E}">
        <p14:creationId xmlns:p14="http://schemas.microsoft.com/office/powerpoint/2010/main" val="205195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75246">
              <a:defRPr/>
            </a:pPr>
            <a:r>
              <a:rPr lang="en-US" sz="1400" dirty="0">
                <a:solidFill>
                  <a:prstClr val="black"/>
                </a:solidFill>
              </a:rPr>
              <a:t>Updated with FY 2020 budget support data:</a:t>
            </a:r>
          </a:p>
          <a:p>
            <a:pPr defTabSz="1175246">
              <a:defRPr/>
            </a:pPr>
            <a:endParaRPr lang="en-US" sz="1400" dirty="0">
              <a:solidFill>
                <a:prstClr val="black"/>
              </a:solidFill>
            </a:endParaRPr>
          </a:p>
          <a:p>
            <a:pPr defTabSz="1175246">
              <a:defRPr/>
            </a:pPr>
            <a:r>
              <a:rPr lang="en-US" sz="1400" dirty="0">
                <a:solidFill>
                  <a:prstClr val="black"/>
                </a:solidFill>
              </a:rPr>
              <a:t>Let’s talk about Government Grants! This presentation has a lot of information and grant resources. I apologize upfront if you know about grants as this is pretty basic but this can be a conversation so feel free to jump in anytime with your input.</a:t>
            </a:r>
          </a:p>
          <a:p>
            <a:pPr defTabSz="1175246">
              <a:defRPr/>
            </a:pPr>
            <a:endParaRPr lang="en-US" sz="1400" dirty="0">
              <a:solidFill>
                <a:prstClr val="black"/>
              </a:solidFill>
            </a:endParaRPr>
          </a:p>
          <a:p>
            <a:pPr defTabSz="1175246">
              <a:defRPr/>
            </a:pPr>
            <a:r>
              <a:rPr lang="en-US" sz="1400" dirty="0">
                <a:solidFill>
                  <a:prstClr val="black"/>
                </a:solidFill>
              </a:rPr>
              <a:t>Chart Shows -- Over $660B in Federal grant assistance going to state and local governments.</a:t>
            </a:r>
          </a:p>
          <a:p>
            <a:pPr defTabSz="1175246">
              <a:defRPr/>
            </a:pPr>
            <a:endParaRPr lang="en-US" sz="1400" dirty="0">
              <a:solidFill>
                <a:prstClr val="black"/>
              </a:solidFill>
            </a:endParaRPr>
          </a:p>
          <a:p>
            <a:pPr defTabSz="1175246">
              <a:defRPr/>
            </a:pPr>
            <a:r>
              <a:rPr lang="en-US" sz="1400" dirty="0">
                <a:solidFill>
                  <a:prstClr val="black"/>
                </a:solidFill>
              </a:rPr>
              <a:t>Q*  Who in the room receives, provides or is touched by a Government grant???  How are you involved in Grants?</a:t>
            </a:r>
          </a:p>
          <a:p>
            <a:pPr defTabSz="1175246">
              <a:defRPr/>
            </a:pPr>
            <a:endParaRPr lang="en-US" sz="1400" dirty="0">
              <a:solidFill>
                <a:prstClr val="black"/>
              </a:solidFill>
            </a:endParaRPr>
          </a:p>
          <a:p>
            <a:pPr defTabSz="1175246">
              <a:defRPr/>
            </a:pPr>
            <a:r>
              <a:rPr lang="en-US" sz="1400" dirty="0">
                <a:solidFill>
                  <a:prstClr val="black"/>
                </a:solidFill>
              </a:rPr>
              <a:t>Grants are the #1 employer around the Country.  </a:t>
            </a:r>
          </a:p>
          <a:p>
            <a:pPr marL="285750" indent="-285750" defTabSz="1175246">
              <a:buFontTx/>
              <a:buChar char="-"/>
              <a:defRPr/>
            </a:pPr>
            <a:r>
              <a:rPr lang="en-US" sz="1400" dirty="0">
                <a:solidFill>
                  <a:prstClr val="black"/>
                </a:solidFill>
              </a:rPr>
              <a:t>When you take into account the amount of people whose jobs are supported by federal, state, local grants.   </a:t>
            </a:r>
          </a:p>
          <a:p>
            <a:pPr marL="285750" indent="-285750" defTabSz="1175246">
              <a:buFontTx/>
              <a:buChar char="-"/>
              <a:defRPr/>
            </a:pPr>
            <a:r>
              <a:rPr lang="en-US" sz="1400" dirty="0">
                <a:solidFill>
                  <a:prstClr val="black"/>
                </a:solidFill>
              </a:rPr>
              <a:t>Then you factor in all of the jobs of the federal, state, and local government staff’s administering the grants </a:t>
            </a:r>
          </a:p>
          <a:p>
            <a:pPr marL="285750" indent="-285750" defTabSz="1175246">
              <a:buFontTx/>
              <a:buChar char="-"/>
              <a:defRPr/>
            </a:pPr>
            <a:r>
              <a:rPr lang="en-US" sz="1400" dirty="0">
                <a:solidFill>
                  <a:prstClr val="black"/>
                </a:solidFill>
              </a:rPr>
              <a:t>along with contractors supporting those agencies and #’s really explode.</a:t>
            </a:r>
          </a:p>
          <a:p>
            <a:endParaRPr lang="en-US" dirty="0"/>
          </a:p>
          <a:p>
            <a:r>
              <a:rPr lang="en-US" dirty="0"/>
              <a:t>91,000 U.S govt entities. </a:t>
            </a:r>
          </a:p>
        </p:txBody>
      </p:sp>
      <p:sp>
        <p:nvSpPr>
          <p:cNvPr id="4" name="Slide Number Placeholder 3"/>
          <p:cNvSpPr>
            <a:spLocks noGrp="1"/>
          </p:cNvSpPr>
          <p:nvPr>
            <p:ph type="sldNum" sz="quarter" idx="10"/>
          </p:nvPr>
        </p:nvSpPr>
        <p:spPr/>
        <p:txBody>
          <a:bodyPr/>
          <a:lstStyle/>
          <a:p>
            <a:fld id="{D2304753-555F-844E-94E6-C0459ACEDBCC}" type="slidenum">
              <a:rPr lang="en-US" smtClean="0"/>
              <a:t>5</a:t>
            </a:fld>
            <a:endParaRPr lang="en-US"/>
          </a:p>
        </p:txBody>
      </p:sp>
    </p:spTree>
    <p:extLst>
      <p:ext uri="{BB962C8B-B14F-4D97-AF65-F5344CB8AC3E}">
        <p14:creationId xmlns:p14="http://schemas.microsoft.com/office/powerpoint/2010/main" val="79165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Categorical grants may be spent only for narrowly defined purposes and recipients often must match a portion of the federal funds. 33% of categorical grants are considered to be formula grants. About 90% of federal aid dollars are spent for categorical grants.</a:t>
            </a:r>
          </a:p>
          <a:p>
            <a:endParaRPr lang="en-US" dirty="0"/>
          </a:p>
          <a:p>
            <a:pPr marL="628650" lvl="1" indent="-171450">
              <a:buFont typeface="Arial" panose="020B0604020202020204" pitchFamily="34" charset="0"/>
              <a:buChar char="•"/>
            </a:pPr>
            <a:r>
              <a:rPr lang="en-US" dirty="0"/>
              <a:t>Project grants are grants given by the government to fund research projects, such as a research project for medical purposes. An individual must acquire certain qualifications before applying for such a grant and the normal duration for project grants is three years.</a:t>
            </a:r>
          </a:p>
          <a:p>
            <a:pPr marL="628650" lvl="1" indent="-171450">
              <a:buFont typeface="Arial" panose="020B0604020202020204" pitchFamily="34" charset="0"/>
              <a:buChar char="•"/>
            </a:pPr>
            <a:r>
              <a:rPr lang="en-US" dirty="0"/>
              <a:t>Formula grants provide funds as dictated by a law. (Aid to Families with Dependent Children, Head Start Program or Job Training Partnership Act)</a:t>
            </a:r>
          </a:p>
          <a:p>
            <a:endParaRPr lang="en-US" dirty="0"/>
          </a:p>
          <a:p>
            <a:r>
              <a:rPr lang="en-US" dirty="0"/>
              <a:t>Block grants are large grants provided from the federal government to state or local governments for use in a general purpose.</a:t>
            </a:r>
          </a:p>
          <a:p>
            <a:r>
              <a:rPr lang="en-US" dirty="0"/>
              <a:t>(i.e. Local Law Enforcement Support or Community Development)</a:t>
            </a:r>
          </a:p>
        </p:txBody>
      </p:sp>
      <p:sp>
        <p:nvSpPr>
          <p:cNvPr id="4" name="Slide Number Placeholder 3"/>
          <p:cNvSpPr>
            <a:spLocks noGrp="1"/>
          </p:cNvSpPr>
          <p:nvPr>
            <p:ph type="sldNum" sz="quarter" idx="10"/>
          </p:nvPr>
        </p:nvSpPr>
        <p:spPr/>
        <p:txBody>
          <a:bodyPr/>
          <a:lstStyle/>
          <a:p>
            <a:fld id="{DC3E02D2-C78C-4726-88DD-380806641B82}" type="slidenum">
              <a:rPr lang="en-US" smtClean="0"/>
              <a:t>6</a:t>
            </a:fld>
            <a:endParaRPr lang="en-US"/>
          </a:p>
        </p:txBody>
      </p:sp>
    </p:spTree>
    <p:extLst>
      <p:ext uri="{BB962C8B-B14F-4D97-AF65-F5344CB8AC3E}">
        <p14:creationId xmlns:p14="http://schemas.microsoft.com/office/powerpoint/2010/main" val="220979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Updated as of FY 2019:</a:t>
            </a:r>
          </a:p>
          <a:p>
            <a:endParaRPr lang="en-US" sz="1400" dirty="0"/>
          </a:p>
          <a:p>
            <a:r>
              <a:rPr lang="en-US" sz="1400" dirty="0"/>
              <a:t>Research Grants by Agency</a:t>
            </a:r>
          </a:p>
          <a:p>
            <a:endParaRPr lang="en-US" sz="1400" dirty="0"/>
          </a:p>
          <a:p>
            <a:r>
              <a:rPr lang="en-US" sz="1400" dirty="0"/>
              <a:t>Total Research Grants are approximately $140B</a:t>
            </a:r>
          </a:p>
          <a:p>
            <a:endParaRPr lang="en-US" sz="1400" dirty="0"/>
          </a:p>
          <a:p>
            <a:r>
              <a:rPr lang="en-US" sz="1400" dirty="0"/>
              <a:t>The top research grant agencies are:  DOD, NIH, NASA &amp; Energy </a:t>
            </a:r>
            <a:r>
              <a:rPr lang="en-US" sz="1400" dirty="0" err="1"/>
              <a:t>Dept</a:t>
            </a:r>
            <a:endParaRPr lang="en-US" sz="1400" dirty="0"/>
          </a:p>
          <a:p>
            <a:endParaRPr lang="en-US" sz="1400" dirty="0"/>
          </a:p>
          <a:p>
            <a:r>
              <a:rPr lang="en-US" sz="1400" dirty="0"/>
              <a:t>NSF Receives over $6 Billion in grant funds</a:t>
            </a:r>
          </a:p>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7</a:t>
            </a:fld>
            <a:endParaRPr lang="en-US"/>
          </a:p>
        </p:txBody>
      </p:sp>
    </p:spTree>
    <p:extLst>
      <p:ext uri="{BB962C8B-B14F-4D97-AF65-F5344CB8AC3E}">
        <p14:creationId xmlns:p14="http://schemas.microsoft.com/office/powerpoint/2010/main" val="179424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Definitions:</a:t>
            </a:r>
          </a:p>
          <a:p>
            <a:endParaRPr lang="en-US" dirty="0"/>
          </a:p>
          <a:p>
            <a:r>
              <a:rPr lang="en-US" dirty="0"/>
              <a:t>In the United States, federal grants are economic aid issued by the United States government out of the general federal revenue. A federal grant is an award of financial assistance from a federal agency to a recipient to carry out a public purpose of support or stimulation authorized by a law of the United States.  </a:t>
            </a:r>
            <a:r>
              <a:rPr lang="en-US" b="1" dirty="0"/>
              <a:t>Assistance with few restrictions.</a:t>
            </a:r>
          </a:p>
          <a:p>
            <a:endParaRPr lang="en-US" dirty="0"/>
          </a:p>
          <a:p>
            <a:r>
              <a:rPr lang="en-US" dirty="0"/>
              <a:t>Grants are federal assistance to individuals, benefits or entitlements. A grant is not used to acquire property or services for the federal government's direct benefit. </a:t>
            </a:r>
          </a:p>
          <a:p>
            <a:endParaRPr lang="en-US" dirty="0"/>
          </a:p>
          <a:p>
            <a:r>
              <a:rPr lang="en-US" dirty="0"/>
              <a:t>Grants may also be issued by private non-profit organizations such as foundations, not-for-profit corporations or charitable trusts which are all collectively referred to as charities. </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Substantial involvement (beyond routine monitoring and technical assistance) </a:t>
            </a:r>
            <a:r>
              <a:rPr lang="en-US" sz="1200" b="0" i="0" u="none" strike="noStrike" kern="1200" dirty="0">
                <a:solidFill>
                  <a:schemeClr val="tx1"/>
                </a:solidFill>
                <a:effectLst/>
                <a:latin typeface="+mn-lt"/>
                <a:ea typeface="+mn-ea"/>
                <a:cs typeface="+mn-cs"/>
              </a:rPr>
              <a:t>is not expected between the executive agency and the State, local government, or other recipient when carrying out the activity contemplated in the agreement.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When an awarding agency expects to be substantially involved in a project, the law requires use of a cooperative agreement instead. When the government is procuring goods or services for its own direct benefit, and not for a broader public purpose, the law requires use of a federal contract.</a:t>
            </a:r>
            <a:endParaRPr lang="en-US" dirty="0"/>
          </a:p>
        </p:txBody>
      </p:sp>
      <p:sp>
        <p:nvSpPr>
          <p:cNvPr id="4" name="Slide Number Placeholder 3"/>
          <p:cNvSpPr>
            <a:spLocks noGrp="1"/>
          </p:cNvSpPr>
          <p:nvPr>
            <p:ph type="sldNum" sz="quarter" idx="10"/>
          </p:nvPr>
        </p:nvSpPr>
        <p:spPr/>
        <p:txBody>
          <a:bodyPr/>
          <a:lstStyle/>
          <a:p>
            <a:fld id="{DC3E02D2-C78C-4726-88DD-380806641B82}" type="slidenum">
              <a:rPr lang="en-US" smtClean="0"/>
              <a:t>8</a:t>
            </a:fld>
            <a:endParaRPr lang="en-US"/>
          </a:p>
        </p:txBody>
      </p:sp>
    </p:spTree>
    <p:extLst>
      <p:ext uri="{BB962C8B-B14F-4D97-AF65-F5344CB8AC3E}">
        <p14:creationId xmlns:p14="http://schemas.microsoft.com/office/powerpoint/2010/main" val="337353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 grant or cooperative agreement a Federal Contract can an instrument used by the Federal  Government to provide funding for research and development projects.  </a:t>
            </a:r>
          </a:p>
          <a:p>
            <a:r>
              <a:rPr lang="en-US" dirty="0"/>
              <a:t>However, unlike a grant or cooperative  agreement, the Federal Government uses contracts as a procurement mechanism. The primary purpose of the Federal Contract mechanism is to purchase services for the direct benefit or use of the United States Government.  Federal Contracts are subject to a strict set of terms and conditions, including clauses from the Federal Acquisition Regulation (FAR) and usually require frequent reporting and a high level of responsibility to the sponsor. A failure to accomplish the agreed upon results or deliver the product on time and on budget could result in criminal and/or civil actions and/or financial consequences to the University, administrators, or others involved. </a:t>
            </a:r>
          </a:p>
          <a:p>
            <a:endParaRPr lang="en-US" dirty="0"/>
          </a:p>
        </p:txBody>
      </p:sp>
      <p:sp>
        <p:nvSpPr>
          <p:cNvPr id="4" name="Slide Number Placeholder 3"/>
          <p:cNvSpPr>
            <a:spLocks noGrp="1"/>
          </p:cNvSpPr>
          <p:nvPr>
            <p:ph type="sldNum" sz="quarter" idx="10"/>
          </p:nvPr>
        </p:nvSpPr>
        <p:spPr/>
        <p:txBody>
          <a:bodyPr/>
          <a:lstStyle/>
          <a:p>
            <a:fld id="{DC3E02D2-C78C-4726-88DD-380806641B82}" type="slidenum">
              <a:rPr lang="en-US" smtClean="0"/>
              <a:t>9</a:t>
            </a:fld>
            <a:endParaRPr lang="en-US"/>
          </a:p>
        </p:txBody>
      </p:sp>
    </p:spTree>
    <p:extLst>
      <p:ext uri="{BB962C8B-B14F-4D97-AF65-F5344CB8AC3E}">
        <p14:creationId xmlns:p14="http://schemas.microsoft.com/office/powerpoint/2010/main" val="3597630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https://www.purdue.edu/business/sps/pdf/Grant_vs_Contract.pdf</a:t>
            </a:r>
          </a:p>
          <a:p>
            <a:endParaRPr lang="en-US" dirty="0"/>
          </a:p>
        </p:txBody>
      </p:sp>
      <p:sp>
        <p:nvSpPr>
          <p:cNvPr id="4" name="Slide Number Placeholder 3"/>
          <p:cNvSpPr>
            <a:spLocks noGrp="1"/>
          </p:cNvSpPr>
          <p:nvPr>
            <p:ph type="sldNum" sz="quarter" idx="10"/>
          </p:nvPr>
        </p:nvSpPr>
        <p:spPr/>
        <p:txBody>
          <a:bodyPr/>
          <a:lstStyle/>
          <a:p>
            <a:fld id="{DC3E02D2-C78C-4726-88DD-380806641B82}" type="slidenum">
              <a:rPr lang="en-US" smtClean="0"/>
              <a:t>10</a:t>
            </a:fld>
            <a:endParaRPr lang="en-US"/>
          </a:p>
        </p:txBody>
      </p:sp>
    </p:spTree>
    <p:extLst>
      <p:ext uri="{BB962C8B-B14F-4D97-AF65-F5344CB8AC3E}">
        <p14:creationId xmlns:p14="http://schemas.microsoft.com/office/powerpoint/2010/main" val="1184091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000"/>
            </a:lvl1pPr>
            <a:lvl2pPr>
              <a:defRPr sz="3000"/>
            </a:lvl2pPr>
            <a:lvl3pPr>
              <a:defRPr sz="3000"/>
            </a:lvl3pPr>
            <a:lvl4pPr>
              <a:defRPr sz="3000"/>
            </a:lvl4pPr>
            <a:lvl5pPr>
              <a:defRPr sz="3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6488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p:txStyles>
    <p:titleStyle>
      <a:lvl1pPr algn="l" defTabSz="914400" rtl="0" eaLnBrk="1" latinLnBrk="0" hangingPunct="1">
        <a:lnSpc>
          <a:spcPct val="90000"/>
        </a:lnSpc>
        <a:spcBef>
          <a:spcPct val="0"/>
        </a:spcBef>
        <a:buNone/>
        <a:defRPr sz="4200" b="0" kern="1200">
          <a:solidFill>
            <a:srgbClr val="001E6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rgbClr val="001E6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01E6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rgbClr val="001E6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rgbClr val="001E6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rgbClr val="001E6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finance.uw.edu/pafc/federal-regulation-hierarchy-pyramid"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cfo.gov/grants/uniform-guidan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fo.gov/grants/train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agacgfm.org/Resources/Online-Library/Intergovernmental-Reports.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97831"/>
            <a:ext cx="10363200" cy="1777416"/>
          </a:xfrm>
        </p:spPr>
        <p:txBody>
          <a:bodyPr>
            <a:normAutofit/>
          </a:bodyPr>
          <a:lstStyle/>
          <a:p>
            <a:r>
              <a:rPr lang="en-US" dirty="0"/>
              <a:t>Grant Management</a:t>
            </a:r>
            <a:br>
              <a:rPr lang="en-US" dirty="0"/>
            </a:br>
            <a:r>
              <a:rPr lang="en-US" dirty="0"/>
              <a:t>Best Practices</a:t>
            </a:r>
          </a:p>
        </p:txBody>
      </p:sp>
      <p:sp>
        <p:nvSpPr>
          <p:cNvPr id="3" name="Subtitle 2"/>
          <p:cNvSpPr>
            <a:spLocks noGrp="1"/>
          </p:cNvSpPr>
          <p:nvPr>
            <p:ph type="subTitle" idx="1"/>
          </p:nvPr>
        </p:nvSpPr>
        <p:spPr>
          <a:xfrm>
            <a:off x="1524000" y="2567322"/>
            <a:ext cx="9144000" cy="464636"/>
          </a:xfrm>
        </p:spPr>
        <p:txBody>
          <a:bodyPr/>
          <a:lstStyle/>
          <a:p>
            <a:r>
              <a:rPr lang="en-US" dirty="0"/>
              <a:t>Blended Federal and State/University Perspective </a:t>
            </a:r>
          </a:p>
        </p:txBody>
      </p:sp>
      <p:sp>
        <p:nvSpPr>
          <p:cNvPr id="4" name="Title 3">
            <a:extLst>
              <a:ext uri="{FF2B5EF4-FFF2-40B4-BE49-F238E27FC236}">
                <a16:creationId xmlns:a16="http://schemas.microsoft.com/office/drawing/2014/main" id="{D9AAABF7-7719-4E03-B314-4FC95DCAE749}"/>
              </a:ext>
            </a:extLst>
          </p:cNvPr>
          <p:cNvSpPr txBox="1">
            <a:spLocks/>
          </p:cNvSpPr>
          <p:nvPr/>
        </p:nvSpPr>
        <p:spPr>
          <a:xfrm>
            <a:off x="831851" y="3188367"/>
            <a:ext cx="10515600" cy="9676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bg1"/>
                </a:solidFill>
                <a:latin typeface="+mj-lt"/>
                <a:ea typeface="+mj-ea"/>
                <a:cs typeface="+mj-cs"/>
              </a:defRPr>
            </a:lvl1pPr>
          </a:lstStyle>
          <a:p>
            <a:r>
              <a:rPr lang="en-US" sz="4400" dirty="0"/>
              <a:t>Speaker: Justin Poll</a:t>
            </a:r>
          </a:p>
        </p:txBody>
      </p:sp>
      <p:sp>
        <p:nvSpPr>
          <p:cNvPr id="5" name="Text Placeholder 4">
            <a:extLst>
              <a:ext uri="{FF2B5EF4-FFF2-40B4-BE49-F238E27FC236}">
                <a16:creationId xmlns:a16="http://schemas.microsoft.com/office/drawing/2014/main" id="{113D4CFA-15D0-4E43-B2FB-4F63F64C5174}"/>
              </a:ext>
            </a:extLst>
          </p:cNvPr>
          <p:cNvSpPr txBox="1">
            <a:spLocks/>
          </p:cNvSpPr>
          <p:nvPr/>
        </p:nvSpPr>
        <p:spPr>
          <a:xfrm>
            <a:off x="831851" y="4162928"/>
            <a:ext cx="10515600" cy="9676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1E6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1E6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1E6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1E6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Senior Accountant – National Science Foundation</a:t>
            </a:r>
          </a:p>
          <a:p>
            <a:r>
              <a:rPr lang="en-US" dirty="0"/>
              <a:t>Grantee Cash Management Section</a:t>
            </a:r>
          </a:p>
        </p:txBody>
      </p:sp>
    </p:spTree>
    <p:extLst>
      <p:ext uri="{BB962C8B-B14F-4D97-AF65-F5344CB8AC3E}">
        <p14:creationId xmlns:p14="http://schemas.microsoft.com/office/powerpoint/2010/main" val="142566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8A52-5D25-4FBB-A446-E76C9AEAEA5E}"/>
              </a:ext>
            </a:extLst>
          </p:cNvPr>
          <p:cNvSpPr>
            <a:spLocks noGrp="1"/>
          </p:cNvSpPr>
          <p:nvPr>
            <p:ph type="title"/>
          </p:nvPr>
        </p:nvSpPr>
        <p:spPr/>
        <p:txBody>
          <a:bodyPr/>
          <a:lstStyle/>
          <a:p>
            <a:r>
              <a:rPr lang="en-US" dirty="0"/>
              <a:t>Difference in Expectations</a:t>
            </a:r>
          </a:p>
        </p:txBody>
      </p:sp>
      <p:sp>
        <p:nvSpPr>
          <p:cNvPr id="3" name="Content Placeholder 2">
            <a:extLst>
              <a:ext uri="{FF2B5EF4-FFF2-40B4-BE49-F238E27FC236}">
                <a16:creationId xmlns:a16="http://schemas.microsoft.com/office/drawing/2014/main" id="{41974F08-B7E3-4FA0-A9A7-E5B1CD1417A3}"/>
              </a:ext>
            </a:extLst>
          </p:cNvPr>
          <p:cNvSpPr>
            <a:spLocks noGrp="1"/>
          </p:cNvSpPr>
          <p:nvPr>
            <p:ph sz="half" idx="1"/>
          </p:nvPr>
        </p:nvSpPr>
        <p:spPr>
          <a:xfrm>
            <a:off x="838200" y="1825625"/>
            <a:ext cx="3384884" cy="4351338"/>
          </a:xfrm>
        </p:spPr>
        <p:txBody>
          <a:bodyPr>
            <a:normAutofit/>
          </a:bodyPr>
          <a:lstStyle/>
          <a:p>
            <a:pPr marL="0" indent="0">
              <a:buNone/>
            </a:pPr>
            <a:r>
              <a:rPr lang="en-US" sz="2200" b="1" dirty="0"/>
              <a:t>Grants</a:t>
            </a:r>
            <a:br>
              <a:rPr lang="en-US" sz="2200" dirty="0"/>
            </a:br>
            <a:br>
              <a:rPr lang="en-US" sz="2200" dirty="0"/>
            </a:br>
            <a:endParaRPr lang="en-US" sz="2200" dirty="0"/>
          </a:p>
          <a:p>
            <a:r>
              <a:rPr lang="en-US" sz="2200" dirty="0"/>
              <a:t>Diligent efforts are used in completing research and the delivery of results with little to no sponsor involvement</a:t>
            </a:r>
          </a:p>
        </p:txBody>
      </p:sp>
      <p:sp>
        <p:nvSpPr>
          <p:cNvPr id="4" name="Content Placeholder 3">
            <a:extLst>
              <a:ext uri="{FF2B5EF4-FFF2-40B4-BE49-F238E27FC236}">
                <a16:creationId xmlns:a16="http://schemas.microsoft.com/office/drawing/2014/main" id="{0AF5712B-27FD-451F-86AF-7B36CE514F33}"/>
              </a:ext>
            </a:extLst>
          </p:cNvPr>
          <p:cNvSpPr>
            <a:spLocks noGrp="1"/>
          </p:cNvSpPr>
          <p:nvPr>
            <p:ph sz="half" idx="2"/>
          </p:nvPr>
        </p:nvSpPr>
        <p:spPr>
          <a:xfrm>
            <a:off x="4495800" y="1825625"/>
            <a:ext cx="3384884" cy="4351338"/>
          </a:xfrm>
        </p:spPr>
        <p:txBody>
          <a:bodyPr>
            <a:normAutofit/>
          </a:bodyPr>
          <a:lstStyle/>
          <a:p>
            <a:pPr marL="0" indent="0">
              <a:buNone/>
            </a:pPr>
            <a:r>
              <a:rPr lang="en-US" sz="2200" b="1" dirty="0"/>
              <a:t>Cooperative Agreements</a:t>
            </a:r>
            <a:br>
              <a:rPr lang="en-US" sz="2200" dirty="0"/>
            </a:br>
            <a:endParaRPr lang="en-US" sz="2200" dirty="0"/>
          </a:p>
          <a:p>
            <a:r>
              <a:rPr lang="en-US" sz="2200" dirty="0"/>
              <a:t>Diligent efforts are used in completing research and the delivery of results with substantial sponsor involvement</a:t>
            </a:r>
          </a:p>
        </p:txBody>
      </p:sp>
      <p:sp>
        <p:nvSpPr>
          <p:cNvPr id="6" name="TextBox 5">
            <a:extLst>
              <a:ext uri="{FF2B5EF4-FFF2-40B4-BE49-F238E27FC236}">
                <a16:creationId xmlns:a16="http://schemas.microsoft.com/office/drawing/2014/main" id="{C8222404-D048-4A84-974F-03002CBB261C}"/>
              </a:ext>
            </a:extLst>
          </p:cNvPr>
          <p:cNvSpPr txBox="1"/>
          <p:nvPr/>
        </p:nvSpPr>
        <p:spPr>
          <a:xfrm>
            <a:off x="8153400" y="1825625"/>
            <a:ext cx="3200400" cy="3876959"/>
          </a:xfrm>
          <a:prstGeom prst="rect">
            <a:avLst/>
          </a:prstGeom>
          <a:noFill/>
        </p:spPr>
        <p:txBody>
          <a:bodyPr wrap="square" rtlCol="0">
            <a:spAutoFit/>
          </a:bodyPr>
          <a:lstStyle/>
          <a:p>
            <a:pPr>
              <a:lnSpc>
                <a:spcPct val="90000"/>
              </a:lnSpc>
              <a:spcBef>
                <a:spcPts val="1000"/>
              </a:spcBef>
            </a:pPr>
            <a:r>
              <a:rPr lang="en-US" sz="2200" b="1" dirty="0">
                <a:solidFill>
                  <a:srgbClr val="001E62"/>
                </a:solidFill>
              </a:rPr>
              <a:t>Contracts</a:t>
            </a:r>
            <a:br>
              <a:rPr lang="en-US" sz="2200" dirty="0">
                <a:solidFill>
                  <a:srgbClr val="001E62"/>
                </a:solidFill>
              </a:rPr>
            </a:br>
            <a:br>
              <a:rPr lang="en-US" sz="2200" dirty="0">
                <a:solidFill>
                  <a:srgbClr val="001E62"/>
                </a:solidFill>
              </a:rPr>
            </a:br>
            <a:endParaRPr lang="en-US" sz="2200" dirty="0">
              <a:solidFill>
                <a:srgbClr val="001E62"/>
              </a:solidFill>
            </a:endParaRPr>
          </a:p>
          <a:p>
            <a:pPr marL="228600" indent="-228600">
              <a:lnSpc>
                <a:spcPct val="90000"/>
              </a:lnSpc>
              <a:spcBef>
                <a:spcPts val="1000"/>
              </a:spcBef>
              <a:buFont typeface="Arial" panose="020B0604020202020204" pitchFamily="34" charset="0"/>
              <a:buChar char="•"/>
            </a:pPr>
            <a:r>
              <a:rPr lang="en-US" sz="2200" dirty="0">
                <a:solidFill>
                  <a:srgbClr val="001E62"/>
                </a:solidFill>
              </a:rPr>
              <a:t>Significant emphasis placed on delivery of results, product or performance with sponsor routinely approving activities and high expectation of stated results</a:t>
            </a:r>
          </a:p>
        </p:txBody>
      </p:sp>
    </p:spTree>
    <p:extLst>
      <p:ext uri="{BB962C8B-B14F-4D97-AF65-F5344CB8AC3E}">
        <p14:creationId xmlns:p14="http://schemas.microsoft.com/office/powerpoint/2010/main" val="37829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8A52-5D25-4FBB-A446-E76C9AEAEA5E}"/>
              </a:ext>
            </a:extLst>
          </p:cNvPr>
          <p:cNvSpPr>
            <a:spLocks noGrp="1"/>
          </p:cNvSpPr>
          <p:nvPr>
            <p:ph type="title"/>
          </p:nvPr>
        </p:nvSpPr>
        <p:spPr/>
        <p:txBody>
          <a:bodyPr/>
          <a:lstStyle/>
          <a:p>
            <a:r>
              <a:rPr lang="en-US" dirty="0"/>
              <a:t>Flexibility</a:t>
            </a:r>
          </a:p>
        </p:txBody>
      </p:sp>
      <p:sp>
        <p:nvSpPr>
          <p:cNvPr id="3" name="Content Placeholder 2">
            <a:extLst>
              <a:ext uri="{FF2B5EF4-FFF2-40B4-BE49-F238E27FC236}">
                <a16:creationId xmlns:a16="http://schemas.microsoft.com/office/drawing/2014/main" id="{41974F08-B7E3-4FA0-A9A7-E5B1CD1417A3}"/>
              </a:ext>
            </a:extLst>
          </p:cNvPr>
          <p:cNvSpPr>
            <a:spLocks noGrp="1"/>
          </p:cNvSpPr>
          <p:nvPr>
            <p:ph sz="half" idx="1"/>
          </p:nvPr>
        </p:nvSpPr>
        <p:spPr>
          <a:xfrm>
            <a:off x="838200" y="1825625"/>
            <a:ext cx="3384884" cy="4351338"/>
          </a:xfrm>
        </p:spPr>
        <p:txBody>
          <a:bodyPr>
            <a:normAutofit fontScale="92500" lnSpcReduction="20000"/>
          </a:bodyPr>
          <a:lstStyle/>
          <a:p>
            <a:pPr marL="0" indent="0">
              <a:buNone/>
            </a:pPr>
            <a:r>
              <a:rPr lang="en-US" sz="2400" b="1" dirty="0"/>
              <a:t>Grants</a:t>
            </a:r>
            <a:br>
              <a:rPr lang="en-US" sz="2400" dirty="0"/>
            </a:br>
            <a:br>
              <a:rPr lang="en-US" sz="2400" dirty="0"/>
            </a:br>
            <a:endParaRPr lang="en-US" sz="2400" dirty="0"/>
          </a:p>
          <a:p>
            <a:r>
              <a:rPr lang="en-US" sz="2400" dirty="0"/>
              <a:t>Flexible</a:t>
            </a:r>
          </a:p>
          <a:p>
            <a:r>
              <a:rPr lang="en-US" sz="2400" dirty="0"/>
              <a:t>Principal Investigator has more freedom to adapt the project and less responsibility to produce results</a:t>
            </a:r>
          </a:p>
        </p:txBody>
      </p:sp>
      <p:sp>
        <p:nvSpPr>
          <p:cNvPr id="4" name="Content Placeholder 3">
            <a:extLst>
              <a:ext uri="{FF2B5EF4-FFF2-40B4-BE49-F238E27FC236}">
                <a16:creationId xmlns:a16="http://schemas.microsoft.com/office/drawing/2014/main" id="{0AF5712B-27FD-451F-86AF-7B36CE514F33}"/>
              </a:ext>
            </a:extLst>
          </p:cNvPr>
          <p:cNvSpPr>
            <a:spLocks noGrp="1"/>
          </p:cNvSpPr>
          <p:nvPr>
            <p:ph sz="half" idx="2"/>
          </p:nvPr>
        </p:nvSpPr>
        <p:spPr>
          <a:xfrm>
            <a:off x="4495800" y="1825625"/>
            <a:ext cx="3384884" cy="4351338"/>
          </a:xfrm>
        </p:spPr>
        <p:txBody>
          <a:bodyPr>
            <a:normAutofit fontScale="92500" lnSpcReduction="20000"/>
          </a:bodyPr>
          <a:lstStyle/>
          <a:p>
            <a:pPr marL="0" indent="0">
              <a:buNone/>
            </a:pPr>
            <a:r>
              <a:rPr lang="en-US" sz="2400" b="1" dirty="0"/>
              <a:t>Cooperative Agreements</a:t>
            </a:r>
            <a:br>
              <a:rPr lang="en-US" sz="2400" dirty="0"/>
            </a:br>
            <a:endParaRPr lang="en-US" sz="2400" dirty="0"/>
          </a:p>
          <a:p>
            <a:r>
              <a:rPr lang="en-US" sz="2400" dirty="0"/>
              <a:t>Usually Flexible</a:t>
            </a:r>
          </a:p>
          <a:p>
            <a:r>
              <a:rPr lang="en-US" sz="2400" dirty="0"/>
              <a:t>Substantial involvement is expected between the executive agency and the State, local government, or other recipient when carrying out the activity contemplated in the agreement.</a:t>
            </a:r>
          </a:p>
        </p:txBody>
      </p:sp>
      <p:sp>
        <p:nvSpPr>
          <p:cNvPr id="6" name="TextBox 5">
            <a:extLst>
              <a:ext uri="{FF2B5EF4-FFF2-40B4-BE49-F238E27FC236}">
                <a16:creationId xmlns:a16="http://schemas.microsoft.com/office/drawing/2014/main" id="{C8222404-D048-4A84-974F-03002CBB261C}"/>
              </a:ext>
            </a:extLst>
          </p:cNvPr>
          <p:cNvSpPr txBox="1"/>
          <p:nvPr/>
        </p:nvSpPr>
        <p:spPr>
          <a:xfrm>
            <a:off x="8153400" y="1825625"/>
            <a:ext cx="3200400" cy="3091103"/>
          </a:xfrm>
          <a:prstGeom prst="rect">
            <a:avLst/>
          </a:prstGeom>
          <a:noFill/>
        </p:spPr>
        <p:txBody>
          <a:bodyPr wrap="square" rtlCol="0">
            <a:spAutoFit/>
          </a:bodyPr>
          <a:lstStyle/>
          <a:p>
            <a:pPr>
              <a:lnSpc>
                <a:spcPct val="90000"/>
              </a:lnSpc>
              <a:spcBef>
                <a:spcPts val="1000"/>
              </a:spcBef>
            </a:pPr>
            <a:r>
              <a:rPr lang="en-US" sz="2200" b="1" dirty="0">
                <a:solidFill>
                  <a:srgbClr val="001E62"/>
                </a:solidFill>
              </a:rPr>
              <a:t>Contracts</a:t>
            </a:r>
            <a:br>
              <a:rPr lang="en-US" sz="2200" dirty="0">
                <a:solidFill>
                  <a:srgbClr val="001E62"/>
                </a:solidFill>
              </a:rPr>
            </a:br>
            <a:endParaRPr lang="en-US" sz="2200" dirty="0">
              <a:solidFill>
                <a:srgbClr val="001E62"/>
              </a:solidFill>
            </a:endParaRPr>
          </a:p>
          <a:p>
            <a:pPr marL="228600" indent="-228600">
              <a:lnSpc>
                <a:spcPct val="90000"/>
              </a:lnSpc>
              <a:spcBef>
                <a:spcPts val="1000"/>
              </a:spcBef>
              <a:buFont typeface="Arial" panose="020B0604020202020204" pitchFamily="34" charset="0"/>
              <a:buChar char="•"/>
            </a:pPr>
            <a:r>
              <a:rPr lang="en-US" sz="2200" dirty="0">
                <a:solidFill>
                  <a:srgbClr val="001E62"/>
                </a:solidFill>
              </a:rPr>
              <a:t>More restrictive</a:t>
            </a:r>
          </a:p>
          <a:p>
            <a:pPr marL="228600" indent="-228600">
              <a:lnSpc>
                <a:spcPct val="90000"/>
              </a:lnSpc>
              <a:spcBef>
                <a:spcPts val="1000"/>
              </a:spcBef>
              <a:buFont typeface="Arial" panose="020B0604020202020204" pitchFamily="34" charset="0"/>
              <a:buChar char="•"/>
            </a:pPr>
            <a:r>
              <a:rPr lang="en-US" sz="2200" dirty="0">
                <a:solidFill>
                  <a:srgbClr val="001E62"/>
                </a:solidFill>
              </a:rPr>
              <a:t>High level of responsibility to the sponsor for the conduct of the project and production of results</a:t>
            </a:r>
          </a:p>
        </p:txBody>
      </p:sp>
    </p:spTree>
    <p:extLst>
      <p:ext uri="{BB962C8B-B14F-4D97-AF65-F5344CB8AC3E}">
        <p14:creationId xmlns:p14="http://schemas.microsoft.com/office/powerpoint/2010/main" val="21163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8A52-5D25-4FBB-A446-E76C9AEAEA5E}"/>
              </a:ext>
            </a:extLst>
          </p:cNvPr>
          <p:cNvSpPr>
            <a:spLocks noGrp="1"/>
          </p:cNvSpPr>
          <p:nvPr>
            <p:ph type="title"/>
          </p:nvPr>
        </p:nvSpPr>
        <p:spPr/>
        <p:txBody>
          <a:bodyPr/>
          <a:lstStyle/>
          <a:p>
            <a:r>
              <a:rPr lang="en-US" dirty="0"/>
              <a:t>Which Policy Applies?</a:t>
            </a:r>
          </a:p>
        </p:txBody>
      </p:sp>
      <p:sp>
        <p:nvSpPr>
          <p:cNvPr id="3" name="Content Placeholder 2">
            <a:extLst>
              <a:ext uri="{FF2B5EF4-FFF2-40B4-BE49-F238E27FC236}">
                <a16:creationId xmlns:a16="http://schemas.microsoft.com/office/drawing/2014/main" id="{41974F08-B7E3-4FA0-A9A7-E5B1CD1417A3}"/>
              </a:ext>
            </a:extLst>
          </p:cNvPr>
          <p:cNvSpPr>
            <a:spLocks noGrp="1"/>
          </p:cNvSpPr>
          <p:nvPr>
            <p:ph sz="half" idx="1"/>
          </p:nvPr>
        </p:nvSpPr>
        <p:spPr>
          <a:xfrm>
            <a:off x="838200" y="1825625"/>
            <a:ext cx="3384884" cy="4351338"/>
          </a:xfrm>
        </p:spPr>
        <p:txBody>
          <a:bodyPr>
            <a:normAutofit/>
          </a:bodyPr>
          <a:lstStyle/>
          <a:p>
            <a:pPr marL="0" indent="0">
              <a:buNone/>
            </a:pPr>
            <a:r>
              <a:rPr lang="en-US" sz="2200" b="1" dirty="0"/>
              <a:t>Grants</a:t>
            </a:r>
            <a:br>
              <a:rPr lang="en-US" sz="2200" dirty="0"/>
            </a:br>
            <a:br>
              <a:rPr lang="en-US" sz="2200" dirty="0"/>
            </a:br>
            <a:endParaRPr lang="en-US" sz="2200" dirty="0"/>
          </a:p>
          <a:p>
            <a:r>
              <a:rPr lang="en-US" sz="2200" dirty="0"/>
              <a:t>Uniform Guidance</a:t>
            </a:r>
          </a:p>
          <a:p>
            <a:r>
              <a:rPr lang="en-US" sz="2200" dirty="0"/>
              <a:t>Terms and Conditions of the grant agreement</a:t>
            </a:r>
          </a:p>
          <a:p>
            <a:r>
              <a:rPr lang="en-US" sz="2200" dirty="0"/>
              <a:t>General Research Terms and Conditions (if applicable)*</a:t>
            </a:r>
          </a:p>
          <a:p>
            <a:r>
              <a:rPr lang="en-US" sz="2200" dirty="0"/>
              <a:t>Agency Specific Terms and Conditions</a:t>
            </a:r>
          </a:p>
        </p:txBody>
      </p:sp>
      <p:sp>
        <p:nvSpPr>
          <p:cNvPr id="4" name="Content Placeholder 3">
            <a:extLst>
              <a:ext uri="{FF2B5EF4-FFF2-40B4-BE49-F238E27FC236}">
                <a16:creationId xmlns:a16="http://schemas.microsoft.com/office/drawing/2014/main" id="{0AF5712B-27FD-451F-86AF-7B36CE514F33}"/>
              </a:ext>
            </a:extLst>
          </p:cNvPr>
          <p:cNvSpPr>
            <a:spLocks noGrp="1"/>
          </p:cNvSpPr>
          <p:nvPr>
            <p:ph sz="half" idx="2"/>
          </p:nvPr>
        </p:nvSpPr>
        <p:spPr>
          <a:xfrm>
            <a:off x="4495800" y="1825625"/>
            <a:ext cx="3384884" cy="4351338"/>
          </a:xfrm>
        </p:spPr>
        <p:txBody>
          <a:bodyPr>
            <a:normAutofit/>
          </a:bodyPr>
          <a:lstStyle/>
          <a:p>
            <a:pPr marL="0" indent="0">
              <a:buNone/>
            </a:pPr>
            <a:r>
              <a:rPr lang="en-US" sz="2200" b="1" dirty="0"/>
              <a:t>Cooperative Agreements</a:t>
            </a:r>
            <a:br>
              <a:rPr lang="en-US" sz="2200" dirty="0"/>
            </a:br>
            <a:endParaRPr lang="en-US" sz="2200" dirty="0"/>
          </a:p>
          <a:p>
            <a:r>
              <a:rPr lang="en-US" sz="2200" dirty="0"/>
              <a:t>Uniform Guidance</a:t>
            </a:r>
          </a:p>
          <a:p>
            <a:r>
              <a:rPr lang="en-US" sz="2200" dirty="0"/>
              <a:t>Terms and Conditions of the cooperative  agreement</a:t>
            </a:r>
          </a:p>
          <a:p>
            <a:r>
              <a:rPr lang="en-US" sz="2200" dirty="0"/>
              <a:t>General Research Terms and Conditions (if applicable)*</a:t>
            </a:r>
          </a:p>
          <a:p>
            <a:r>
              <a:rPr lang="en-US" sz="2200" dirty="0"/>
              <a:t>Agency Specific Terms and Conditions</a:t>
            </a:r>
          </a:p>
        </p:txBody>
      </p:sp>
      <p:sp>
        <p:nvSpPr>
          <p:cNvPr id="6" name="TextBox 5">
            <a:extLst>
              <a:ext uri="{FF2B5EF4-FFF2-40B4-BE49-F238E27FC236}">
                <a16:creationId xmlns:a16="http://schemas.microsoft.com/office/drawing/2014/main" id="{C8222404-D048-4A84-974F-03002CBB261C}"/>
              </a:ext>
            </a:extLst>
          </p:cNvPr>
          <p:cNvSpPr txBox="1"/>
          <p:nvPr/>
        </p:nvSpPr>
        <p:spPr>
          <a:xfrm>
            <a:off x="8153400" y="1825625"/>
            <a:ext cx="3200400" cy="2048766"/>
          </a:xfrm>
          <a:prstGeom prst="rect">
            <a:avLst/>
          </a:prstGeom>
          <a:noFill/>
        </p:spPr>
        <p:txBody>
          <a:bodyPr wrap="square" rtlCol="0">
            <a:spAutoFit/>
          </a:bodyPr>
          <a:lstStyle/>
          <a:p>
            <a:pPr>
              <a:lnSpc>
                <a:spcPct val="90000"/>
              </a:lnSpc>
              <a:spcBef>
                <a:spcPts val="1000"/>
              </a:spcBef>
            </a:pPr>
            <a:r>
              <a:rPr lang="en-US" sz="2200" b="1" dirty="0">
                <a:solidFill>
                  <a:srgbClr val="001E62"/>
                </a:solidFill>
              </a:rPr>
              <a:t>Contracts</a:t>
            </a:r>
            <a:br>
              <a:rPr lang="en-US" sz="2200" dirty="0">
                <a:solidFill>
                  <a:srgbClr val="001E62"/>
                </a:solidFill>
              </a:rPr>
            </a:br>
            <a:br>
              <a:rPr lang="en-US" sz="2200" dirty="0">
                <a:solidFill>
                  <a:srgbClr val="001E62"/>
                </a:solidFill>
              </a:rPr>
            </a:br>
            <a:endParaRPr lang="en-US" sz="2200" dirty="0">
              <a:solidFill>
                <a:srgbClr val="001E62"/>
              </a:solidFill>
            </a:endParaRPr>
          </a:p>
          <a:p>
            <a:pPr marL="228600" indent="-228600">
              <a:lnSpc>
                <a:spcPct val="90000"/>
              </a:lnSpc>
              <a:spcBef>
                <a:spcPts val="1000"/>
              </a:spcBef>
              <a:buFont typeface="Arial" panose="020B0604020202020204" pitchFamily="34" charset="0"/>
              <a:buChar char="•"/>
            </a:pPr>
            <a:r>
              <a:rPr lang="en-US" sz="2200" dirty="0">
                <a:solidFill>
                  <a:srgbClr val="001E62"/>
                </a:solidFill>
              </a:rPr>
              <a:t>Governed by Federal Acquisition Regulations (FAR)</a:t>
            </a:r>
          </a:p>
        </p:txBody>
      </p:sp>
      <p:sp>
        <p:nvSpPr>
          <p:cNvPr id="5" name="TextBox 4">
            <a:extLst>
              <a:ext uri="{FF2B5EF4-FFF2-40B4-BE49-F238E27FC236}">
                <a16:creationId xmlns:a16="http://schemas.microsoft.com/office/drawing/2014/main" id="{F98336D7-0177-4F2B-B377-12D9C8E7DAEF}"/>
              </a:ext>
            </a:extLst>
          </p:cNvPr>
          <p:cNvSpPr txBox="1"/>
          <p:nvPr/>
        </p:nvSpPr>
        <p:spPr>
          <a:xfrm>
            <a:off x="2646947" y="6176963"/>
            <a:ext cx="8706853" cy="313932"/>
          </a:xfrm>
          <a:prstGeom prst="rect">
            <a:avLst/>
          </a:prstGeom>
          <a:noFill/>
        </p:spPr>
        <p:txBody>
          <a:bodyPr wrap="square" rtlCol="0">
            <a:spAutoFit/>
          </a:bodyPr>
          <a:lstStyle/>
          <a:p>
            <a:pPr algn="r">
              <a:lnSpc>
                <a:spcPct val="90000"/>
              </a:lnSpc>
              <a:spcBef>
                <a:spcPts val="1000"/>
              </a:spcBef>
            </a:pPr>
            <a:r>
              <a:rPr lang="en-US" sz="1600" dirty="0">
                <a:solidFill>
                  <a:srgbClr val="001E62"/>
                </a:solidFill>
              </a:rPr>
              <a:t>*The RTCs apply if the federal agency is a RTC participant</a:t>
            </a:r>
          </a:p>
        </p:txBody>
      </p:sp>
    </p:spTree>
    <p:extLst>
      <p:ext uri="{BB962C8B-B14F-4D97-AF65-F5344CB8AC3E}">
        <p14:creationId xmlns:p14="http://schemas.microsoft.com/office/powerpoint/2010/main" val="257081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655F71-009C-4249-AE5F-EE0BF5961B20}"/>
              </a:ext>
            </a:extLst>
          </p:cNvPr>
          <p:cNvPicPr>
            <a:picLocks noChangeAspect="1"/>
          </p:cNvPicPr>
          <p:nvPr/>
        </p:nvPicPr>
        <p:blipFill rotWithShape="1">
          <a:blip r:embed="rId3"/>
          <a:srcRect r="6068"/>
          <a:stretch/>
        </p:blipFill>
        <p:spPr>
          <a:xfrm>
            <a:off x="4063349" y="845529"/>
            <a:ext cx="8128651" cy="5166941"/>
          </a:xfrm>
          <a:prstGeom prst="rect">
            <a:avLst/>
          </a:prstGeom>
        </p:spPr>
      </p:pic>
      <p:sp>
        <p:nvSpPr>
          <p:cNvPr id="5" name="Title 2">
            <a:extLst>
              <a:ext uri="{FF2B5EF4-FFF2-40B4-BE49-F238E27FC236}">
                <a16:creationId xmlns:a16="http://schemas.microsoft.com/office/drawing/2014/main" id="{CF2F2168-6664-4A49-8C04-A24C4B418C31}"/>
              </a:ext>
            </a:extLst>
          </p:cNvPr>
          <p:cNvSpPr txBox="1">
            <a:spLocks/>
          </p:cNvSpPr>
          <p:nvPr/>
        </p:nvSpPr>
        <p:spPr>
          <a:xfrm>
            <a:off x="389489" y="1027909"/>
            <a:ext cx="3532805" cy="4735218"/>
          </a:xfrm>
          <a:prstGeom prst="rect">
            <a:avLst/>
          </a:prstGeom>
          <a:solidFill>
            <a:srgbClr val="B381D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a:solidFill>
                  <a:srgbClr val="001E62"/>
                </a:solidFill>
                <a:latin typeface="+mj-lt"/>
                <a:ea typeface="+mj-ea"/>
                <a:cs typeface="+mj-cs"/>
              </a:defRPr>
            </a:lvl1pPr>
          </a:lstStyle>
          <a:p>
            <a:pPr algn="ctr"/>
            <a:r>
              <a:rPr lang="en-US" dirty="0">
                <a:solidFill>
                  <a:schemeClr val="bg1"/>
                </a:solidFill>
              </a:rPr>
              <a:t>Policy Hierarchy Pyramid</a:t>
            </a:r>
          </a:p>
        </p:txBody>
      </p:sp>
      <p:sp>
        <p:nvSpPr>
          <p:cNvPr id="8" name="TextBox 7">
            <a:extLst>
              <a:ext uri="{FF2B5EF4-FFF2-40B4-BE49-F238E27FC236}">
                <a16:creationId xmlns:a16="http://schemas.microsoft.com/office/drawing/2014/main" id="{49ECAC08-0511-4EA2-A4C2-75DD6BE7C5F4}"/>
              </a:ext>
            </a:extLst>
          </p:cNvPr>
          <p:cNvSpPr txBox="1"/>
          <p:nvPr/>
        </p:nvSpPr>
        <p:spPr>
          <a:xfrm>
            <a:off x="2646947" y="6108723"/>
            <a:ext cx="8706853" cy="461665"/>
          </a:xfrm>
          <a:prstGeom prst="rect">
            <a:avLst/>
          </a:prstGeom>
          <a:noFill/>
        </p:spPr>
        <p:txBody>
          <a:bodyPr wrap="square" rtlCol="0">
            <a:spAutoFit/>
          </a:bodyPr>
          <a:lstStyle/>
          <a:p>
            <a:pPr algn="r"/>
            <a:r>
              <a:rPr lang="en-US" sz="1200" dirty="0"/>
              <a:t>Source: </a:t>
            </a:r>
            <a:r>
              <a:rPr lang="en-US" sz="1200" dirty="0">
                <a:hlinkClick r:id="rId4"/>
              </a:rPr>
              <a:t>https://finance.uw.edu/pafc/federal-regulation-hierarchy-pyramid</a:t>
            </a:r>
            <a:r>
              <a:rPr lang="en-US" sz="1200" dirty="0"/>
              <a:t> </a:t>
            </a:r>
          </a:p>
          <a:p>
            <a:pPr algn="r"/>
            <a:r>
              <a:rPr lang="en-US" sz="1200" dirty="0"/>
              <a:t>*The RTCs apply if the federal agency is a RTC participant</a:t>
            </a:r>
          </a:p>
        </p:txBody>
      </p:sp>
    </p:spTree>
    <p:extLst>
      <p:ext uri="{BB962C8B-B14F-4D97-AF65-F5344CB8AC3E}">
        <p14:creationId xmlns:p14="http://schemas.microsoft.com/office/powerpoint/2010/main" val="310559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6B71-16DF-4F8E-B278-B6B7A7BDDF33}"/>
              </a:ext>
            </a:extLst>
          </p:cNvPr>
          <p:cNvSpPr>
            <a:spLocks noGrp="1"/>
          </p:cNvSpPr>
          <p:nvPr>
            <p:ph type="title"/>
          </p:nvPr>
        </p:nvSpPr>
        <p:spPr/>
        <p:txBody>
          <a:bodyPr/>
          <a:lstStyle/>
          <a:p>
            <a:r>
              <a:rPr lang="en-US" dirty="0"/>
              <a:t>Grant Policy – Uniform Guidance</a:t>
            </a:r>
          </a:p>
        </p:txBody>
      </p:sp>
      <p:sp>
        <p:nvSpPr>
          <p:cNvPr id="3" name="Content Placeholder 2">
            <a:extLst>
              <a:ext uri="{FF2B5EF4-FFF2-40B4-BE49-F238E27FC236}">
                <a16:creationId xmlns:a16="http://schemas.microsoft.com/office/drawing/2014/main" id="{6799D43C-5C40-4B53-A7A4-22DBEE5C5E35}"/>
              </a:ext>
            </a:extLst>
          </p:cNvPr>
          <p:cNvSpPr>
            <a:spLocks noGrp="1"/>
          </p:cNvSpPr>
          <p:nvPr>
            <p:ph idx="1"/>
          </p:nvPr>
        </p:nvSpPr>
        <p:spPr/>
        <p:txBody>
          <a:bodyPr>
            <a:normAutofit lnSpcReduction="10000"/>
          </a:bodyPr>
          <a:lstStyle/>
          <a:p>
            <a:pPr>
              <a:lnSpc>
                <a:spcPct val="128000"/>
              </a:lnSpc>
              <a:spcBef>
                <a:spcPts val="300"/>
              </a:spcBef>
              <a:spcAft>
                <a:spcPts val="900"/>
              </a:spcAft>
            </a:pPr>
            <a:r>
              <a:rPr lang="en-US" sz="1800" dirty="0"/>
              <a:t>In December 2014, OMB together with Federal awarding agencies issued final rule to implement the  “Uniform Administrative Requirements, Cost Principles, and Audit Requirements for Federal Awards”   (Uniform Guidance or UG), 2 CFR 200 </a:t>
            </a:r>
            <a:r>
              <a:rPr lang="en-US" sz="1800" dirty="0">
                <a:hlinkClick r:id="rId2"/>
              </a:rPr>
              <a:t>https://cfo.gov/grants/uniform-guidance/</a:t>
            </a:r>
            <a:endParaRPr lang="en-US" sz="1800" dirty="0"/>
          </a:p>
          <a:p>
            <a:pPr lvl="1">
              <a:lnSpc>
                <a:spcPct val="128000"/>
              </a:lnSpc>
              <a:spcBef>
                <a:spcPts val="300"/>
              </a:spcBef>
            </a:pPr>
            <a:r>
              <a:rPr lang="en-US" sz="1800" dirty="0"/>
              <a:t>Strengthens oversight of Federal awards to reduce the risk of waste, fraud, and abuse.</a:t>
            </a:r>
          </a:p>
          <a:p>
            <a:pPr lvl="1">
              <a:lnSpc>
                <a:spcPct val="128000"/>
              </a:lnSpc>
              <a:spcBef>
                <a:spcPts val="300"/>
              </a:spcBef>
              <a:spcAft>
                <a:spcPts val="900"/>
              </a:spcAft>
            </a:pPr>
            <a:r>
              <a:rPr lang="en-US" sz="1800" dirty="0"/>
              <a:t>Streamlines regulations to ease administrative burden</a:t>
            </a:r>
          </a:p>
          <a:p>
            <a:pPr>
              <a:lnSpc>
                <a:spcPct val="128000"/>
              </a:lnSpc>
              <a:spcBef>
                <a:spcPts val="300"/>
              </a:spcBef>
              <a:spcAft>
                <a:spcPts val="900"/>
              </a:spcAft>
            </a:pPr>
            <a:r>
              <a:rPr lang="en-US" sz="1800" dirty="0"/>
              <a:t>A comprehensive consolidation of OMB Circulars:</a:t>
            </a:r>
          </a:p>
          <a:p>
            <a:pPr lvl="1">
              <a:lnSpc>
                <a:spcPct val="120000"/>
              </a:lnSpc>
              <a:spcBef>
                <a:spcPts val="300"/>
              </a:spcBef>
            </a:pPr>
            <a:r>
              <a:rPr lang="en-US" sz="1800" dirty="0"/>
              <a:t>Cost Principles:  A-21, A-87, A-122,</a:t>
            </a:r>
          </a:p>
          <a:p>
            <a:pPr lvl="1">
              <a:lnSpc>
                <a:spcPct val="120000"/>
              </a:lnSpc>
              <a:spcBef>
                <a:spcPts val="300"/>
              </a:spcBef>
            </a:pPr>
            <a:r>
              <a:rPr lang="en-US" sz="1800" dirty="0"/>
              <a:t>Administrative Requirements:  A-110 &amp; A-102</a:t>
            </a:r>
          </a:p>
          <a:p>
            <a:pPr lvl="1">
              <a:lnSpc>
                <a:spcPct val="120000"/>
              </a:lnSpc>
              <a:spcBef>
                <a:spcPts val="300"/>
              </a:spcBef>
            </a:pPr>
            <a:r>
              <a:rPr lang="en-US" sz="1800" dirty="0"/>
              <a:t>Audit Requirements:  A-133 &amp; A-50</a:t>
            </a:r>
          </a:p>
          <a:p>
            <a:pPr lvl="1">
              <a:lnSpc>
                <a:spcPct val="120000"/>
              </a:lnSpc>
              <a:spcBef>
                <a:spcPts val="300"/>
              </a:spcBef>
            </a:pPr>
            <a:r>
              <a:rPr lang="en-US" sz="1800" dirty="0"/>
              <a:t>CFDA:  A-89</a:t>
            </a:r>
          </a:p>
        </p:txBody>
      </p:sp>
    </p:spTree>
    <p:extLst>
      <p:ext uri="{BB962C8B-B14F-4D97-AF65-F5344CB8AC3E}">
        <p14:creationId xmlns:p14="http://schemas.microsoft.com/office/powerpoint/2010/main" val="126390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 Uniform Guidance </a:t>
            </a:r>
          </a:p>
        </p:txBody>
      </p:sp>
      <p:sp>
        <p:nvSpPr>
          <p:cNvPr id="3" name="Content Placeholder 2"/>
          <p:cNvSpPr>
            <a:spLocks noGrp="1"/>
          </p:cNvSpPr>
          <p:nvPr>
            <p:ph idx="1"/>
          </p:nvPr>
        </p:nvSpPr>
        <p:spPr/>
        <p:txBody>
          <a:bodyPr>
            <a:normAutofit/>
          </a:bodyPr>
          <a:lstStyle/>
          <a:p>
            <a:r>
              <a:rPr lang="en-US" sz="2050" dirty="0"/>
              <a:t>Grants 101 Training provides an introduction to the general provisions, pre- and post-award administrative requirements outlined in Subparts A through D of the Uniform Guidance (2 CFR 200) for Federal awarding agencies and award recipients. It has 5 Modules:</a:t>
            </a:r>
          </a:p>
          <a:p>
            <a:endParaRPr lang="en-US" sz="2050" dirty="0"/>
          </a:p>
          <a:p>
            <a:pPr lvl="1"/>
            <a:r>
              <a:rPr lang="en-US" sz="2050" dirty="0"/>
              <a:t>Module 1 – Laws, Regulations and Guidance</a:t>
            </a:r>
          </a:p>
          <a:p>
            <a:pPr lvl="1"/>
            <a:r>
              <a:rPr lang="en-US" sz="2050" dirty="0"/>
              <a:t>Module 2 – Financial Assistance Mechanisms</a:t>
            </a:r>
          </a:p>
          <a:p>
            <a:pPr lvl="1"/>
            <a:r>
              <a:rPr lang="en-US" sz="2050" dirty="0"/>
              <a:t>Module 3 - Uniform Guidance Administrative Requirements</a:t>
            </a:r>
          </a:p>
          <a:p>
            <a:pPr lvl="1"/>
            <a:r>
              <a:rPr lang="en-US" sz="2050" dirty="0"/>
              <a:t>Module 4 – Cost Principles</a:t>
            </a:r>
          </a:p>
          <a:p>
            <a:pPr lvl="1"/>
            <a:r>
              <a:rPr lang="en-US" sz="2050" dirty="0"/>
              <a:t>Module 5 – Risk Management and Single Audit</a:t>
            </a:r>
          </a:p>
          <a:p>
            <a:endParaRPr lang="en-US" sz="2050" dirty="0"/>
          </a:p>
          <a:p>
            <a:r>
              <a:rPr lang="en-US" sz="2050" dirty="0"/>
              <a:t>Visit </a:t>
            </a:r>
            <a:r>
              <a:rPr lang="en-US" sz="2050" dirty="0">
                <a:hlinkClick r:id="rId3"/>
              </a:rPr>
              <a:t>https://cfo.gov/grants/training/</a:t>
            </a:r>
            <a:r>
              <a:rPr lang="en-US" sz="2050" dirty="0"/>
              <a:t> to access the training.</a:t>
            </a:r>
            <a:endParaRPr lang="en-US" dirty="0"/>
          </a:p>
        </p:txBody>
      </p:sp>
    </p:spTree>
    <p:extLst>
      <p:ext uri="{BB962C8B-B14F-4D97-AF65-F5344CB8AC3E}">
        <p14:creationId xmlns:p14="http://schemas.microsoft.com/office/powerpoint/2010/main" val="323388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3576-2EB2-41D2-BDFD-09F0355A4796}"/>
              </a:ext>
            </a:extLst>
          </p:cNvPr>
          <p:cNvSpPr>
            <a:spLocks noGrp="1"/>
          </p:cNvSpPr>
          <p:nvPr>
            <p:ph type="title"/>
          </p:nvPr>
        </p:nvSpPr>
        <p:spPr/>
        <p:txBody>
          <a:bodyPr/>
          <a:lstStyle/>
          <a:p>
            <a:r>
              <a:rPr lang="en-US" dirty="0"/>
              <a:t>How Does Uniform Guidance Impact Grantee Audits?</a:t>
            </a:r>
          </a:p>
        </p:txBody>
      </p:sp>
      <p:sp>
        <p:nvSpPr>
          <p:cNvPr id="3" name="Content Placeholder 2">
            <a:extLst>
              <a:ext uri="{FF2B5EF4-FFF2-40B4-BE49-F238E27FC236}">
                <a16:creationId xmlns:a16="http://schemas.microsoft.com/office/drawing/2014/main" id="{3D8D9593-619E-46FA-AD6D-303028BE2FC2}"/>
              </a:ext>
            </a:extLst>
          </p:cNvPr>
          <p:cNvSpPr>
            <a:spLocks noGrp="1"/>
          </p:cNvSpPr>
          <p:nvPr>
            <p:ph idx="1"/>
          </p:nvPr>
        </p:nvSpPr>
        <p:spPr/>
        <p:txBody>
          <a:bodyPr>
            <a:normAutofit/>
          </a:bodyPr>
          <a:lstStyle/>
          <a:p>
            <a:pPr marL="0" indent="0">
              <a:spcBef>
                <a:spcPts val="300"/>
              </a:spcBef>
              <a:spcAft>
                <a:spcPts val="900"/>
              </a:spcAft>
              <a:buNone/>
            </a:pPr>
            <a:r>
              <a:rPr lang="en-US" dirty="0"/>
              <a:t>Audit Requirements </a:t>
            </a:r>
          </a:p>
          <a:p>
            <a:pPr>
              <a:spcBef>
                <a:spcPts val="300"/>
              </a:spcBef>
              <a:spcAft>
                <a:spcPts val="900"/>
              </a:spcAft>
            </a:pPr>
            <a:r>
              <a:rPr lang="en-US" sz="2600" dirty="0"/>
              <a:t>Grantee recipients (other than Federal institutions) are subject to the audit requirements of OMB 2 CFR 200, Subpart F—Audit Requirements. </a:t>
            </a:r>
          </a:p>
          <a:p>
            <a:pPr lvl="1">
              <a:spcBef>
                <a:spcPts val="300"/>
              </a:spcBef>
              <a:spcAft>
                <a:spcPts val="900"/>
              </a:spcAft>
            </a:pPr>
            <a:r>
              <a:rPr lang="en-US" sz="2600" dirty="0"/>
              <a:t>Any state or local government or non-profit organization (including IHEs) that expends $750,000 or more per year under Federal grants, cooperative agreements, and/or procurement contracts must have an annual audit.</a:t>
            </a:r>
          </a:p>
          <a:p>
            <a:endParaRPr lang="en-US" dirty="0"/>
          </a:p>
        </p:txBody>
      </p:sp>
    </p:spTree>
    <p:extLst>
      <p:ext uri="{BB962C8B-B14F-4D97-AF65-F5344CB8AC3E}">
        <p14:creationId xmlns:p14="http://schemas.microsoft.com/office/powerpoint/2010/main" val="351089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ABC366-17FB-4B6B-9780-F581709BC783}"/>
              </a:ext>
            </a:extLst>
          </p:cNvPr>
          <p:cNvSpPr>
            <a:spLocks noGrp="1"/>
          </p:cNvSpPr>
          <p:nvPr>
            <p:ph type="title"/>
          </p:nvPr>
        </p:nvSpPr>
        <p:spPr/>
        <p:txBody>
          <a:bodyPr/>
          <a:lstStyle/>
          <a:p>
            <a:r>
              <a:rPr lang="en-US" dirty="0"/>
              <a:t>Latest Grant Policies</a:t>
            </a:r>
          </a:p>
        </p:txBody>
      </p:sp>
      <p:sp>
        <p:nvSpPr>
          <p:cNvPr id="6" name="Content Placeholder 5">
            <a:extLst>
              <a:ext uri="{FF2B5EF4-FFF2-40B4-BE49-F238E27FC236}">
                <a16:creationId xmlns:a16="http://schemas.microsoft.com/office/drawing/2014/main" id="{6BEB286A-CE60-42B7-AA9B-86D1046543AB}"/>
              </a:ext>
            </a:extLst>
          </p:cNvPr>
          <p:cNvSpPr>
            <a:spLocks noGrp="1"/>
          </p:cNvSpPr>
          <p:nvPr>
            <p:ph idx="1"/>
          </p:nvPr>
        </p:nvSpPr>
        <p:spPr/>
        <p:txBody>
          <a:bodyPr/>
          <a:lstStyle/>
          <a:p>
            <a:r>
              <a:rPr lang="en-US" dirty="0"/>
              <a:t>Digital Accountability and Transparency Act of 2014 (Data Act) </a:t>
            </a:r>
          </a:p>
          <a:p>
            <a:endParaRPr lang="en-US" dirty="0"/>
          </a:p>
          <a:p>
            <a:r>
              <a:rPr lang="en-US" dirty="0"/>
              <a:t>Grants Oversight and New Efficiency Act of 2016 (GONE Act)</a:t>
            </a:r>
          </a:p>
          <a:p>
            <a:endParaRPr lang="en-US" dirty="0"/>
          </a:p>
          <a:p>
            <a:r>
              <a:rPr lang="en-US" dirty="0"/>
              <a:t>American Innovation and Competitiveness Act of 2017</a:t>
            </a:r>
          </a:p>
        </p:txBody>
      </p:sp>
    </p:spTree>
    <p:extLst>
      <p:ext uri="{BB962C8B-B14F-4D97-AF65-F5344CB8AC3E}">
        <p14:creationId xmlns:p14="http://schemas.microsoft.com/office/powerpoint/2010/main" val="179764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86BCB-C884-4A36-936F-D622C3B6D47B}"/>
              </a:ext>
            </a:extLst>
          </p:cNvPr>
          <p:cNvSpPr>
            <a:spLocks noGrp="1"/>
          </p:cNvSpPr>
          <p:nvPr>
            <p:ph type="title"/>
          </p:nvPr>
        </p:nvSpPr>
        <p:spPr/>
        <p:txBody>
          <a:bodyPr>
            <a:normAutofit/>
          </a:bodyPr>
          <a:lstStyle/>
          <a:p>
            <a:r>
              <a:rPr lang="en-US" sz="4000" dirty="0"/>
              <a:t>Effectively Communicating Your Request</a:t>
            </a:r>
          </a:p>
        </p:txBody>
      </p:sp>
      <p:sp>
        <p:nvSpPr>
          <p:cNvPr id="3" name="Content Placeholder 2">
            <a:extLst>
              <a:ext uri="{FF2B5EF4-FFF2-40B4-BE49-F238E27FC236}">
                <a16:creationId xmlns:a16="http://schemas.microsoft.com/office/drawing/2014/main" id="{05986680-841F-4FF7-872A-5B2CF912C9FF}"/>
              </a:ext>
            </a:extLst>
          </p:cNvPr>
          <p:cNvSpPr>
            <a:spLocks noGrp="1"/>
          </p:cNvSpPr>
          <p:nvPr>
            <p:ph idx="1"/>
          </p:nvPr>
        </p:nvSpPr>
        <p:spPr/>
        <p:txBody>
          <a:bodyPr/>
          <a:lstStyle/>
          <a:p>
            <a:pPr>
              <a:spcBef>
                <a:spcPts val="1200"/>
              </a:spcBef>
              <a:spcAft>
                <a:spcPts val="600"/>
              </a:spcAft>
            </a:pPr>
            <a:r>
              <a:rPr lang="en-US" dirty="0"/>
              <a:t>Don’t be intimidated, however be respectful</a:t>
            </a:r>
          </a:p>
          <a:p>
            <a:pPr>
              <a:spcBef>
                <a:spcPts val="1200"/>
              </a:spcBef>
              <a:spcAft>
                <a:spcPts val="600"/>
              </a:spcAft>
            </a:pPr>
            <a:r>
              <a:rPr lang="en-US" dirty="0"/>
              <a:t>Do your homework</a:t>
            </a:r>
          </a:p>
          <a:p>
            <a:pPr lvl="1">
              <a:spcBef>
                <a:spcPts val="1200"/>
              </a:spcBef>
              <a:spcAft>
                <a:spcPts val="600"/>
              </a:spcAft>
            </a:pPr>
            <a:r>
              <a:rPr lang="en-US" dirty="0"/>
              <a:t>Defensible</a:t>
            </a:r>
          </a:p>
          <a:p>
            <a:pPr lvl="1">
              <a:spcBef>
                <a:spcPts val="1200"/>
              </a:spcBef>
              <a:spcAft>
                <a:spcPts val="600"/>
              </a:spcAft>
            </a:pPr>
            <a:r>
              <a:rPr lang="en-US" dirty="0"/>
              <a:t>Supportable</a:t>
            </a:r>
          </a:p>
          <a:p>
            <a:pPr>
              <a:spcBef>
                <a:spcPts val="1200"/>
              </a:spcBef>
              <a:spcAft>
                <a:spcPts val="600"/>
              </a:spcAft>
            </a:pPr>
            <a:r>
              <a:rPr lang="en-US" dirty="0"/>
              <a:t>Avoid assumptions/ambiguity</a:t>
            </a:r>
          </a:p>
          <a:p>
            <a:pPr>
              <a:spcBef>
                <a:spcPts val="1200"/>
              </a:spcBef>
              <a:spcAft>
                <a:spcPts val="600"/>
              </a:spcAft>
            </a:pPr>
            <a:r>
              <a:rPr lang="en-US" dirty="0"/>
              <a:t>If someone else has prepared the submission, pre-screen for concerns</a:t>
            </a:r>
          </a:p>
          <a:p>
            <a:endParaRPr lang="en-US" dirty="0"/>
          </a:p>
        </p:txBody>
      </p:sp>
    </p:spTree>
    <p:extLst>
      <p:ext uri="{BB962C8B-B14F-4D97-AF65-F5344CB8AC3E}">
        <p14:creationId xmlns:p14="http://schemas.microsoft.com/office/powerpoint/2010/main" val="3411123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keys">
            <a:extLst>
              <a:ext uri="{FF2B5EF4-FFF2-40B4-BE49-F238E27FC236}">
                <a16:creationId xmlns:a16="http://schemas.microsoft.com/office/drawing/2014/main" id="{0EA5AA22-9C07-4DDE-8904-1F68491B4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969135"/>
            <a:ext cx="2743200" cy="20562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3BE373-459B-4CE6-B9B0-85EB81FE1F15}"/>
              </a:ext>
            </a:extLst>
          </p:cNvPr>
          <p:cNvSpPr>
            <a:spLocks noGrp="1"/>
          </p:cNvSpPr>
          <p:nvPr>
            <p:ph type="title"/>
          </p:nvPr>
        </p:nvSpPr>
        <p:spPr/>
        <p:txBody>
          <a:bodyPr/>
          <a:lstStyle/>
          <a:p>
            <a:r>
              <a:rPr lang="en-US" dirty="0"/>
              <a:t>Grantee Responsibilities</a:t>
            </a:r>
          </a:p>
        </p:txBody>
      </p:sp>
      <p:sp>
        <p:nvSpPr>
          <p:cNvPr id="3" name="Content Placeholder 2">
            <a:extLst>
              <a:ext uri="{FF2B5EF4-FFF2-40B4-BE49-F238E27FC236}">
                <a16:creationId xmlns:a16="http://schemas.microsoft.com/office/drawing/2014/main" id="{6C6F4548-DD7F-4139-A63F-BB30C35DF6AE}"/>
              </a:ext>
            </a:extLst>
          </p:cNvPr>
          <p:cNvSpPr>
            <a:spLocks noGrp="1"/>
          </p:cNvSpPr>
          <p:nvPr>
            <p:ph idx="1"/>
          </p:nvPr>
        </p:nvSpPr>
        <p:spPr/>
        <p:txBody>
          <a:bodyPr>
            <a:normAutofit fontScale="70000" lnSpcReduction="20000"/>
          </a:bodyPr>
          <a:lstStyle/>
          <a:p>
            <a:pPr marL="0" indent="0">
              <a:spcAft>
                <a:spcPts val="1200"/>
              </a:spcAft>
              <a:buNone/>
            </a:pPr>
            <a:r>
              <a:rPr lang="en-US" sz="4100" b="1" dirty="0"/>
              <a:t>Keys to Success</a:t>
            </a:r>
          </a:p>
          <a:p>
            <a:pPr lvl="1">
              <a:spcBef>
                <a:spcPts val="1200"/>
              </a:spcBef>
              <a:spcAft>
                <a:spcPts val="600"/>
              </a:spcAft>
            </a:pPr>
            <a:r>
              <a:rPr lang="en-US" dirty="0"/>
              <a:t>Comply with Federal rules.</a:t>
            </a:r>
          </a:p>
          <a:p>
            <a:pPr lvl="1">
              <a:spcBef>
                <a:spcPts val="1200"/>
              </a:spcBef>
              <a:spcAft>
                <a:spcPts val="600"/>
              </a:spcAft>
            </a:pPr>
            <a:r>
              <a:rPr lang="en-US" dirty="0"/>
              <a:t>Adhere to award terms and conditions.</a:t>
            </a:r>
          </a:p>
          <a:p>
            <a:pPr lvl="1">
              <a:spcBef>
                <a:spcPts val="1200"/>
              </a:spcBef>
              <a:spcAft>
                <a:spcPts val="600"/>
              </a:spcAft>
            </a:pPr>
            <a:r>
              <a:rPr lang="en-US" dirty="0"/>
              <a:t>Read your award notice carefully! It may include project or award-specific requirements, such as:</a:t>
            </a:r>
          </a:p>
          <a:p>
            <a:pPr lvl="2">
              <a:spcBef>
                <a:spcPts val="1200"/>
              </a:spcBef>
              <a:spcAft>
                <a:spcPts val="600"/>
              </a:spcAft>
            </a:pPr>
            <a:r>
              <a:rPr lang="en-US" dirty="0"/>
              <a:t>Funding restrictions, Special reporting requirements.</a:t>
            </a:r>
          </a:p>
          <a:p>
            <a:pPr lvl="2">
              <a:spcBef>
                <a:spcPts val="1200"/>
              </a:spcBef>
              <a:spcAft>
                <a:spcPts val="600"/>
              </a:spcAft>
            </a:pPr>
            <a:r>
              <a:rPr lang="en-US" dirty="0"/>
              <a:t>Special terms and conditions or other instructions.</a:t>
            </a:r>
          </a:p>
          <a:p>
            <a:pPr lvl="1">
              <a:spcBef>
                <a:spcPts val="1200"/>
              </a:spcBef>
              <a:spcAft>
                <a:spcPts val="600"/>
              </a:spcAft>
            </a:pPr>
            <a:r>
              <a:rPr lang="en-US" dirty="0"/>
              <a:t>Be consistent with Grant Providers policies and your policies.</a:t>
            </a:r>
          </a:p>
          <a:p>
            <a:pPr lvl="1">
              <a:spcBef>
                <a:spcPts val="1200"/>
              </a:spcBef>
              <a:spcAft>
                <a:spcPts val="600"/>
              </a:spcAft>
            </a:pPr>
            <a:r>
              <a:rPr lang="en-US" dirty="0"/>
              <a:t>Manage funds prudently.</a:t>
            </a:r>
          </a:p>
          <a:p>
            <a:pPr lvl="2">
              <a:spcBef>
                <a:spcPts val="1200"/>
              </a:spcBef>
              <a:spcAft>
                <a:spcPts val="600"/>
              </a:spcAft>
            </a:pPr>
            <a:r>
              <a:rPr lang="en-US" dirty="0"/>
              <a:t>Allowable. Allocable. Reasonable. Necessary.</a:t>
            </a:r>
          </a:p>
        </p:txBody>
      </p:sp>
    </p:spTree>
    <p:extLst>
      <p:ext uri="{BB962C8B-B14F-4D97-AF65-F5344CB8AC3E}">
        <p14:creationId xmlns:p14="http://schemas.microsoft.com/office/powerpoint/2010/main" val="95202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D6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94E3E2E-72D3-4051-83B6-CA0363B984C3}"/>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dirty="0">
                <a:solidFill>
                  <a:srgbClr val="FFFFFF"/>
                </a:solidFill>
              </a:rPr>
              <a:t>What happens when grants go wrong?</a:t>
            </a:r>
          </a:p>
        </p:txBody>
      </p:sp>
      <p:pic>
        <p:nvPicPr>
          <p:cNvPr id="7" name="Content Placeholder 6">
            <a:extLst>
              <a:ext uri="{FF2B5EF4-FFF2-40B4-BE49-F238E27FC236}">
                <a16:creationId xmlns:a16="http://schemas.microsoft.com/office/drawing/2014/main" id="{7B1D461F-CF2C-4F00-A9A5-B7F63F0ECB6B}"/>
              </a:ext>
            </a:extLst>
          </p:cNvPr>
          <p:cNvPicPr>
            <a:picLocks noGrp="1" noChangeAspect="1"/>
          </p:cNvPicPr>
          <p:nvPr>
            <p:ph sz="half" idx="1"/>
          </p:nvPr>
        </p:nvPicPr>
        <p:blipFill>
          <a:blip r:embed="rId3"/>
          <a:stretch>
            <a:fillRect/>
          </a:stretch>
        </p:blipFill>
        <p:spPr>
          <a:xfrm>
            <a:off x="327547" y="321733"/>
            <a:ext cx="7058306" cy="4107392"/>
          </a:xfrm>
          <a:prstGeom prst="rect">
            <a:avLst/>
          </a:prstGeom>
        </p:spPr>
      </p:pic>
      <p:sp>
        <p:nvSpPr>
          <p:cNvPr id="17"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3A76000-14D0-424B-91D1-A99A1C78DACA}"/>
              </a:ext>
            </a:extLst>
          </p:cNvPr>
          <p:cNvSpPr>
            <a:spLocks noGrp="1"/>
          </p:cNvSpPr>
          <p:nvPr>
            <p:ph sz="half" idx="2"/>
          </p:nvPr>
        </p:nvSpPr>
        <p:spPr>
          <a:xfrm>
            <a:off x="8029319" y="917725"/>
            <a:ext cx="3424739" cy="4852362"/>
          </a:xfrm>
        </p:spPr>
        <p:txBody>
          <a:bodyPr vert="horz" lIns="91440" tIns="45720" rIns="91440" bIns="45720" rtlCol="0" anchor="ctr">
            <a:normAutofit/>
          </a:bodyPr>
          <a:lstStyle/>
          <a:p>
            <a:pPr marL="0" indent="0">
              <a:buNone/>
            </a:pPr>
            <a:r>
              <a:rPr lang="en-US" sz="2800" b="1" dirty="0">
                <a:solidFill>
                  <a:srgbClr val="FFFFFF"/>
                </a:solidFill>
              </a:rPr>
              <a:t>Auditor: Baltimore hasn’t’ kept track of millions in grant money. (Again)</a:t>
            </a:r>
          </a:p>
          <a:p>
            <a:pPr marL="0" indent="0">
              <a:buNone/>
            </a:pPr>
            <a:endParaRPr lang="en-US" sz="2000" dirty="0">
              <a:solidFill>
                <a:srgbClr val="FFFFFF"/>
              </a:solidFill>
            </a:endParaRPr>
          </a:p>
          <a:p>
            <a:pPr marL="0" indent="0">
              <a:buNone/>
            </a:pPr>
            <a:r>
              <a:rPr lang="en-US" sz="2000" dirty="0">
                <a:solidFill>
                  <a:srgbClr val="FFFFFF"/>
                </a:solidFill>
              </a:rPr>
              <a:t>“Top elected officials expressed frustration that city government agencies have failed – yet again – to properly account for how they spent grant dollars.”</a:t>
            </a:r>
          </a:p>
        </p:txBody>
      </p:sp>
      <p:sp>
        <p:nvSpPr>
          <p:cNvPr id="8" name="TextBox 7">
            <a:extLst>
              <a:ext uri="{FF2B5EF4-FFF2-40B4-BE49-F238E27FC236}">
                <a16:creationId xmlns:a16="http://schemas.microsoft.com/office/drawing/2014/main" id="{508B3288-4547-415E-8D63-5260D5FDF75C}"/>
              </a:ext>
            </a:extLst>
          </p:cNvPr>
          <p:cNvSpPr txBox="1"/>
          <p:nvPr/>
        </p:nvSpPr>
        <p:spPr>
          <a:xfrm>
            <a:off x="3757808" y="6540641"/>
            <a:ext cx="8131139" cy="276999"/>
          </a:xfrm>
          <a:prstGeom prst="rect">
            <a:avLst/>
          </a:prstGeom>
          <a:noFill/>
        </p:spPr>
        <p:txBody>
          <a:bodyPr wrap="square" rtlCol="0">
            <a:spAutoFit/>
          </a:bodyPr>
          <a:lstStyle/>
          <a:p>
            <a:r>
              <a:rPr lang="en-US" sz="1200" dirty="0"/>
              <a:t>Source: https://www.baltimoresun.com/maryland/baltimore-city/bs-md-ci-grants-audit-20180321-story.html</a:t>
            </a:r>
          </a:p>
        </p:txBody>
      </p:sp>
    </p:spTree>
    <p:extLst>
      <p:ext uri="{BB962C8B-B14F-4D97-AF65-F5344CB8AC3E}">
        <p14:creationId xmlns:p14="http://schemas.microsoft.com/office/powerpoint/2010/main" val="3920688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2EC2-AB0A-4EDE-B170-8234DEC05361}"/>
              </a:ext>
            </a:extLst>
          </p:cNvPr>
          <p:cNvSpPr>
            <a:spLocks noGrp="1"/>
          </p:cNvSpPr>
          <p:nvPr>
            <p:ph type="title"/>
          </p:nvPr>
        </p:nvSpPr>
        <p:spPr/>
        <p:txBody>
          <a:bodyPr/>
          <a:lstStyle/>
          <a:p>
            <a:r>
              <a:rPr lang="en-US" dirty="0"/>
              <a:t>Value of the Funding Opportunity Announcement (FOA)</a:t>
            </a:r>
          </a:p>
        </p:txBody>
      </p:sp>
      <p:sp>
        <p:nvSpPr>
          <p:cNvPr id="3" name="Content Placeholder 2">
            <a:extLst>
              <a:ext uri="{FF2B5EF4-FFF2-40B4-BE49-F238E27FC236}">
                <a16:creationId xmlns:a16="http://schemas.microsoft.com/office/drawing/2014/main" id="{5F1E8874-2D96-4956-87C2-F77A25CC24A9}"/>
              </a:ext>
            </a:extLst>
          </p:cNvPr>
          <p:cNvSpPr>
            <a:spLocks noGrp="1"/>
          </p:cNvSpPr>
          <p:nvPr>
            <p:ph idx="1"/>
          </p:nvPr>
        </p:nvSpPr>
        <p:spPr/>
        <p:txBody>
          <a:bodyPr>
            <a:normAutofit fontScale="92500"/>
          </a:bodyPr>
          <a:lstStyle/>
          <a:p>
            <a:r>
              <a:rPr lang="en-US" dirty="0"/>
              <a:t>An FOA is a publicly available document by which a U.S. Federal agency makes known its intentions to award discretionary grants or cooperative agreements, usually as a result of competition for funds.</a:t>
            </a:r>
          </a:p>
          <a:p>
            <a:r>
              <a:rPr lang="en-US" dirty="0"/>
              <a:t>Contains all the official information about a grant program and provides instructions on how to apply</a:t>
            </a:r>
          </a:p>
          <a:p>
            <a:r>
              <a:rPr lang="en-US" b="1" cap="small" dirty="0"/>
              <a:t>For </a:t>
            </a:r>
            <a:r>
              <a:rPr lang="en-US" b="1" cap="small" dirty="0" err="1"/>
              <a:t>post-award</a:t>
            </a:r>
            <a:r>
              <a:rPr lang="en-US" b="1" cap="small" dirty="0"/>
              <a:t> staff</a:t>
            </a:r>
            <a:r>
              <a:rPr lang="en-US" b="1" dirty="0"/>
              <a:t>: </a:t>
            </a:r>
            <a:r>
              <a:rPr lang="en-US" dirty="0"/>
              <a:t>the FOA may explain why certain actions were taken in a grant proposal (i.e. why expenses may have been budgeted in a particular category)</a:t>
            </a:r>
          </a:p>
        </p:txBody>
      </p:sp>
    </p:spTree>
    <p:extLst>
      <p:ext uri="{BB962C8B-B14F-4D97-AF65-F5344CB8AC3E}">
        <p14:creationId xmlns:p14="http://schemas.microsoft.com/office/powerpoint/2010/main" val="3861427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C0B5-267C-44EF-8C5E-A12AFEB2B6DA}"/>
              </a:ext>
            </a:extLst>
          </p:cNvPr>
          <p:cNvSpPr>
            <a:spLocks noGrp="1"/>
          </p:cNvSpPr>
          <p:nvPr>
            <p:ph type="title"/>
          </p:nvPr>
        </p:nvSpPr>
        <p:spPr/>
        <p:txBody>
          <a:bodyPr/>
          <a:lstStyle/>
          <a:p>
            <a:r>
              <a:rPr lang="en-US" dirty="0"/>
              <a:t>Understanding Appropriation Life Cycle</a:t>
            </a:r>
          </a:p>
        </p:txBody>
      </p:sp>
      <p:graphicFrame>
        <p:nvGraphicFramePr>
          <p:cNvPr id="4" name="Content Placeholder 11">
            <a:extLst>
              <a:ext uri="{FF2B5EF4-FFF2-40B4-BE49-F238E27FC236}">
                <a16:creationId xmlns:a16="http://schemas.microsoft.com/office/drawing/2014/main" id="{BFB3F04B-CECD-417A-8565-8F1746BFCF29}"/>
              </a:ext>
            </a:extLst>
          </p:cNvPr>
          <p:cNvGraphicFramePr>
            <a:graphicFrameLocks/>
          </p:cNvGraphicFramePr>
          <p:nvPr>
            <p:extLst>
              <p:ext uri="{D42A27DB-BD31-4B8C-83A1-F6EECF244321}">
                <p14:modId xmlns:p14="http://schemas.microsoft.com/office/powerpoint/2010/main" val="2802564604"/>
              </p:ext>
            </p:extLst>
          </p:nvPr>
        </p:nvGraphicFramePr>
        <p:xfrm>
          <a:off x="762000" y="1930909"/>
          <a:ext cx="10668000" cy="2001519"/>
        </p:xfrm>
        <a:graphic>
          <a:graphicData uri="http://schemas.openxmlformats.org/drawingml/2006/table">
            <a:tbl>
              <a:tblPr firstRow="1" bandRow="1">
                <a:tableStyleId>{073A0DAA-6AF3-43AB-8588-CEC1D06C72B9}</a:tableStyleId>
              </a:tblPr>
              <a:tblGrid>
                <a:gridCol w="2222500">
                  <a:extLst>
                    <a:ext uri="{9D8B030D-6E8A-4147-A177-3AD203B41FA5}">
                      <a16:colId xmlns:a16="http://schemas.microsoft.com/office/drawing/2014/main" val="1336708012"/>
                    </a:ext>
                  </a:extLst>
                </a:gridCol>
                <a:gridCol w="844550">
                  <a:extLst>
                    <a:ext uri="{9D8B030D-6E8A-4147-A177-3AD203B41FA5}">
                      <a16:colId xmlns:a16="http://schemas.microsoft.com/office/drawing/2014/main" val="3389570662"/>
                    </a:ext>
                  </a:extLst>
                </a:gridCol>
                <a:gridCol w="844550">
                  <a:extLst>
                    <a:ext uri="{9D8B030D-6E8A-4147-A177-3AD203B41FA5}">
                      <a16:colId xmlns:a16="http://schemas.microsoft.com/office/drawing/2014/main" val="1712276783"/>
                    </a:ext>
                  </a:extLst>
                </a:gridCol>
                <a:gridCol w="844550">
                  <a:extLst>
                    <a:ext uri="{9D8B030D-6E8A-4147-A177-3AD203B41FA5}">
                      <a16:colId xmlns:a16="http://schemas.microsoft.com/office/drawing/2014/main" val="3183745487"/>
                    </a:ext>
                  </a:extLst>
                </a:gridCol>
                <a:gridCol w="844550">
                  <a:extLst>
                    <a:ext uri="{9D8B030D-6E8A-4147-A177-3AD203B41FA5}">
                      <a16:colId xmlns:a16="http://schemas.microsoft.com/office/drawing/2014/main" val="4069793615"/>
                    </a:ext>
                  </a:extLst>
                </a:gridCol>
                <a:gridCol w="844550">
                  <a:extLst>
                    <a:ext uri="{9D8B030D-6E8A-4147-A177-3AD203B41FA5}">
                      <a16:colId xmlns:a16="http://schemas.microsoft.com/office/drawing/2014/main" val="1830630208"/>
                    </a:ext>
                  </a:extLst>
                </a:gridCol>
                <a:gridCol w="844550">
                  <a:extLst>
                    <a:ext uri="{9D8B030D-6E8A-4147-A177-3AD203B41FA5}">
                      <a16:colId xmlns:a16="http://schemas.microsoft.com/office/drawing/2014/main" val="4293353439"/>
                    </a:ext>
                  </a:extLst>
                </a:gridCol>
                <a:gridCol w="844550">
                  <a:extLst>
                    <a:ext uri="{9D8B030D-6E8A-4147-A177-3AD203B41FA5}">
                      <a16:colId xmlns:a16="http://schemas.microsoft.com/office/drawing/2014/main" val="2395708090"/>
                    </a:ext>
                  </a:extLst>
                </a:gridCol>
                <a:gridCol w="844550">
                  <a:extLst>
                    <a:ext uri="{9D8B030D-6E8A-4147-A177-3AD203B41FA5}">
                      <a16:colId xmlns:a16="http://schemas.microsoft.com/office/drawing/2014/main" val="4123470887"/>
                    </a:ext>
                  </a:extLst>
                </a:gridCol>
                <a:gridCol w="844550">
                  <a:extLst>
                    <a:ext uri="{9D8B030D-6E8A-4147-A177-3AD203B41FA5}">
                      <a16:colId xmlns:a16="http://schemas.microsoft.com/office/drawing/2014/main" val="3960745532"/>
                    </a:ext>
                  </a:extLst>
                </a:gridCol>
                <a:gridCol w="844550">
                  <a:extLst>
                    <a:ext uri="{9D8B030D-6E8A-4147-A177-3AD203B41FA5}">
                      <a16:colId xmlns:a16="http://schemas.microsoft.com/office/drawing/2014/main" val="2740141410"/>
                    </a:ext>
                  </a:extLst>
                </a:gridCol>
              </a:tblGrid>
              <a:tr h="667173">
                <a:tc>
                  <a:txBody>
                    <a:bodyPr/>
                    <a:lstStyle/>
                    <a:p>
                      <a:r>
                        <a:rPr lang="en-US" dirty="0"/>
                        <a:t>Appropriation</a:t>
                      </a:r>
                    </a:p>
                  </a:txBody>
                  <a:tcPr anchor="ctr">
                    <a:solidFill>
                      <a:srgbClr val="454E8D"/>
                    </a:solidFill>
                  </a:tcPr>
                </a:tc>
                <a:tc>
                  <a:txBody>
                    <a:bodyPr/>
                    <a:lstStyle/>
                    <a:p>
                      <a:r>
                        <a:rPr lang="en-US" dirty="0"/>
                        <a:t>2014</a:t>
                      </a:r>
                    </a:p>
                  </a:txBody>
                  <a:tcPr anchor="ctr">
                    <a:solidFill>
                      <a:srgbClr val="454E8D"/>
                    </a:solidFill>
                  </a:tcPr>
                </a:tc>
                <a:tc>
                  <a:txBody>
                    <a:bodyPr/>
                    <a:lstStyle/>
                    <a:p>
                      <a:r>
                        <a:rPr lang="en-US" dirty="0"/>
                        <a:t>2015</a:t>
                      </a:r>
                    </a:p>
                  </a:txBody>
                  <a:tcPr anchor="ctr">
                    <a:solidFill>
                      <a:srgbClr val="454E8D"/>
                    </a:solidFill>
                  </a:tcPr>
                </a:tc>
                <a:tc>
                  <a:txBody>
                    <a:bodyPr/>
                    <a:lstStyle/>
                    <a:p>
                      <a:r>
                        <a:rPr lang="en-US" dirty="0"/>
                        <a:t>2016</a:t>
                      </a:r>
                    </a:p>
                  </a:txBody>
                  <a:tcPr anchor="ctr">
                    <a:solidFill>
                      <a:srgbClr val="454E8D"/>
                    </a:solidFill>
                  </a:tcPr>
                </a:tc>
                <a:tc>
                  <a:txBody>
                    <a:bodyPr/>
                    <a:lstStyle/>
                    <a:p>
                      <a:r>
                        <a:rPr lang="en-US" dirty="0"/>
                        <a:t>2017</a:t>
                      </a:r>
                    </a:p>
                  </a:txBody>
                  <a:tcPr anchor="ctr">
                    <a:solidFill>
                      <a:srgbClr val="454E8D"/>
                    </a:solidFill>
                  </a:tcPr>
                </a:tc>
                <a:tc>
                  <a:txBody>
                    <a:bodyPr/>
                    <a:lstStyle/>
                    <a:p>
                      <a:r>
                        <a:rPr lang="en-US" dirty="0"/>
                        <a:t>2018</a:t>
                      </a:r>
                    </a:p>
                  </a:txBody>
                  <a:tcPr anchor="ctr">
                    <a:solidFill>
                      <a:srgbClr val="454E8D"/>
                    </a:solidFill>
                  </a:tcPr>
                </a:tc>
                <a:tc>
                  <a:txBody>
                    <a:bodyPr/>
                    <a:lstStyle/>
                    <a:p>
                      <a:r>
                        <a:rPr lang="en-US" dirty="0"/>
                        <a:t>2019</a:t>
                      </a:r>
                    </a:p>
                  </a:txBody>
                  <a:tcPr anchor="ctr">
                    <a:solidFill>
                      <a:srgbClr val="454E8D"/>
                    </a:solidFill>
                  </a:tcPr>
                </a:tc>
                <a:tc>
                  <a:txBody>
                    <a:bodyPr/>
                    <a:lstStyle/>
                    <a:p>
                      <a:r>
                        <a:rPr lang="en-US" dirty="0"/>
                        <a:t>2020</a:t>
                      </a:r>
                    </a:p>
                  </a:txBody>
                  <a:tcPr anchor="ctr">
                    <a:solidFill>
                      <a:srgbClr val="454E8D"/>
                    </a:solidFill>
                  </a:tcPr>
                </a:tc>
                <a:tc>
                  <a:txBody>
                    <a:bodyPr/>
                    <a:lstStyle/>
                    <a:p>
                      <a:r>
                        <a:rPr lang="en-US" dirty="0"/>
                        <a:t>2021</a:t>
                      </a:r>
                    </a:p>
                  </a:txBody>
                  <a:tcPr anchor="ctr">
                    <a:solidFill>
                      <a:srgbClr val="454E8D"/>
                    </a:solidFill>
                  </a:tcPr>
                </a:tc>
                <a:tc>
                  <a:txBody>
                    <a:bodyPr/>
                    <a:lstStyle/>
                    <a:p>
                      <a:r>
                        <a:rPr lang="en-US" dirty="0"/>
                        <a:t>2022</a:t>
                      </a:r>
                    </a:p>
                  </a:txBody>
                  <a:tcPr anchor="ctr">
                    <a:solidFill>
                      <a:srgbClr val="454E8D"/>
                    </a:solidFill>
                  </a:tcPr>
                </a:tc>
                <a:tc>
                  <a:txBody>
                    <a:bodyPr/>
                    <a:lstStyle/>
                    <a:p>
                      <a:r>
                        <a:rPr lang="en-US" dirty="0"/>
                        <a:t>2023</a:t>
                      </a:r>
                    </a:p>
                  </a:txBody>
                  <a:tcPr anchor="ctr">
                    <a:solidFill>
                      <a:srgbClr val="454E8D"/>
                    </a:solidFill>
                  </a:tcPr>
                </a:tc>
                <a:extLst>
                  <a:ext uri="{0D108BD9-81ED-4DB2-BD59-A6C34878D82A}">
                    <a16:rowId xmlns:a16="http://schemas.microsoft.com/office/drawing/2014/main" val="2904151890"/>
                  </a:ext>
                </a:extLst>
              </a:tr>
              <a:tr h="667173">
                <a:tc>
                  <a:txBody>
                    <a:bodyPr/>
                    <a:lstStyle/>
                    <a:p>
                      <a:r>
                        <a:rPr lang="en-US" dirty="0"/>
                        <a:t>FY14/15 Research</a:t>
                      </a:r>
                    </a:p>
                  </a:txBody>
                  <a:tcPr anchor="ctr"/>
                </a:tc>
                <a:tc>
                  <a:txBody>
                    <a:bodyPr/>
                    <a:lstStyle/>
                    <a:p>
                      <a:pPr algn="ctr"/>
                      <a:r>
                        <a:rPr lang="en-US" dirty="0"/>
                        <a:t>1</a:t>
                      </a:r>
                    </a:p>
                  </a:txBody>
                  <a:tcPr anchor="ctr">
                    <a:solidFill>
                      <a:srgbClr val="92D050"/>
                    </a:solidFill>
                  </a:tcPr>
                </a:tc>
                <a:tc>
                  <a:txBody>
                    <a:bodyPr/>
                    <a:lstStyle/>
                    <a:p>
                      <a:pPr algn="ctr"/>
                      <a:r>
                        <a:rPr lang="en-US" dirty="0"/>
                        <a:t>2</a:t>
                      </a:r>
                    </a:p>
                  </a:txBody>
                  <a:tcPr anchor="ctr">
                    <a:solidFill>
                      <a:srgbClr val="92D050"/>
                    </a:solidFill>
                  </a:tcPr>
                </a:tc>
                <a:tc>
                  <a:txBody>
                    <a:bodyPr/>
                    <a:lstStyle/>
                    <a:p>
                      <a:pPr algn="ctr"/>
                      <a:r>
                        <a:rPr lang="en-US" dirty="0"/>
                        <a:t>1</a:t>
                      </a:r>
                    </a:p>
                  </a:txBody>
                  <a:tcPr anchor="ctr">
                    <a:solidFill>
                      <a:schemeClr val="accent5"/>
                    </a:solidFill>
                  </a:tcPr>
                </a:tc>
                <a:tc>
                  <a:txBody>
                    <a:bodyPr/>
                    <a:lstStyle/>
                    <a:p>
                      <a:pPr algn="ctr"/>
                      <a:r>
                        <a:rPr lang="en-US" dirty="0"/>
                        <a:t>2</a:t>
                      </a:r>
                    </a:p>
                  </a:txBody>
                  <a:tcPr anchor="ctr">
                    <a:solidFill>
                      <a:schemeClr val="accent5"/>
                    </a:solidFill>
                  </a:tcPr>
                </a:tc>
                <a:tc>
                  <a:txBody>
                    <a:bodyPr/>
                    <a:lstStyle/>
                    <a:p>
                      <a:pPr algn="ctr"/>
                      <a:r>
                        <a:rPr lang="en-US" dirty="0"/>
                        <a:t>3</a:t>
                      </a:r>
                    </a:p>
                  </a:txBody>
                  <a:tcPr anchor="ctr">
                    <a:solidFill>
                      <a:schemeClr val="accent5"/>
                    </a:solidFill>
                  </a:tcPr>
                </a:tc>
                <a:tc>
                  <a:txBody>
                    <a:bodyPr/>
                    <a:lstStyle/>
                    <a:p>
                      <a:pPr algn="ctr"/>
                      <a:r>
                        <a:rPr lang="en-US" dirty="0"/>
                        <a:t>4</a:t>
                      </a:r>
                    </a:p>
                  </a:txBody>
                  <a:tcPr anchor="ctr">
                    <a:solidFill>
                      <a:schemeClr val="accent5"/>
                    </a:solidFill>
                  </a:tcPr>
                </a:tc>
                <a:tc>
                  <a:txBody>
                    <a:bodyPr/>
                    <a:lstStyle/>
                    <a:p>
                      <a:pPr algn="ctr"/>
                      <a:r>
                        <a:rPr lang="en-US" dirty="0"/>
                        <a:t>5</a:t>
                      </a:r>
                    </a:p>
                  </a:txBody>
                  <a:tcPr anchor="ctr">
                    <a:solidFill>
                      <a:schemeClr val="accent5"/>
                    </a:solidFill>
                  </a:tcPr>
                </a:tc>
                <a:tc>
                  <a:txBody>
                    <a:bodyPr/>
                    <a:lstStyle/>
                    <a:p>
                      <a:pPr algn="ctr"/>
                      <a:endParaRPr lang="en-US" dirty="0"/>
                    </a:p>
                  </a:txBody>
                  <a:tcPr anchor="ctr">
                    <a:solidFill>
                      <a:srgbClr val="C00000"/>
                    </a:solidFill>
                  </a:tcPr>
                </a:tc>
                <a:tc>
                  <a:txBody>
                    <a:bodyPr/>
                    <a:lstStyle/>
                    <a:p>
                      <a:pPr algn="ctr"/>
                      <a:endParaRPr lang="en-US" dirty="0"/>
                    </a:p>
                  </a:txBody>
                  <a:tcPr anchor="ctr">
                    <a:solidFill>
                      <a:srgbClr val="C00000"/>
                    </a:solidFill>
                  </a:tcPr>
                </a:tc>
                <a:tc>
                  <a:txBody>
                    <a:bodyPr/>
                    <a:lstStyle/>
                    <a:p>
                      <a:pPr algn="ctr"/>
                      <a:endParaRPr lang="en-US" dirty="0"/>
                    </a:p>
                  </a:txBody>
                  <a:tcPr anchor="ctr">
                    <a:solidFill>
                      <a:srgbClr val="C00000"/>
                    </a:solidFill>
                  </a:tcPr>
                </a:tc>
                <a:extLst>
                  <a:ext uri="{0D108BD9-81ED-4DB2-BD59-A6C34878D82A}">
                    <a16:rowId xmlns:a16="http://schemas.microsoft.com/office/drawing/2014/main" val="3925490588"/>
                  </a:ext>
                </a:extLst>
              </a:tr>
              <a:tr h="667173">
                <a:tc>
                  <a:txBody>
                    <a:bodyPr/>
                    <a:lstStyle/>
                    <a:p>
                      <a:r>
                        <a:rPr lang="en-US" dirty="0"/>
                        <a:t>FY17/18 Research</a:t>
                      </a:r>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r>
                        <a:rPr lang="en-US" dirty="0"/>
                        <a:t>1</a:t>
                      </a:r>
                    </a:p>
                  </a:txBody>
                  <a:tcPr anchor="ctr">
                    <a:solidFill>
                      <a:srgbClr val="92D050"/>
                    </a:solidFill>
                  </a:tcPr>
                </a:tc>
                <a:tc>
                  <a:txBody>
                    <a:bodyPr/>
                    <a:lstStyle/>
                    <a:p>
                      <a:pPr algn="ctr"/>
                      <a:r>
                        <a:rPr lang="en-US" dirty="0"/>
                        <a:t>2</a:t>
                      </a:r>
                    </a:p>
                  </a:txBody>
                  <a:tcPr anchor="ctr">
                    <a:solidFill>
                      <a:srgbClr val="92D050"/>
                    </a:solidFill>
                  </a:tcPr>
                </a:tc>
                <a:tc>
                  <a:txBody>
                    <a:bodyPr/>
                    <a:lstStyle/>
                    <a:p>
                      <a:pPr algn="ctr"/>
                      <a:r>
                        <a:rPr lang="en-US" dirty="0"/>
                        <a:t>1</a:t>
                      </a:r>
                    </a:p>
                  </a:txBody>
                  <a:tcPr anchor="ctr">
                    <a:solidFill>
                      <a:schemeClr val="accent5"/>
                    </a:solidFill>
                  </a:tcPr>
                </a:tc>
                <a:tc>
                  <a:txBody>
                    <a:bodyPr/>
                    <a:lstStyle/>
                    <a:p>
                      <a:pPr algn="ctr"/>
                      <a:r>
                        <a:rPr lang="en-US" dirty="0"/>
                        <a:t>2</a:t>
                      </a:r>
                    </a:p>
                  </a:txBody>
                  <a:tcPr anchor="ctr">
                    <a:solidFill>
                      <a:schemeClr val="accent5"/>
                    </a:solidFill>
                  </a:tcPr>
                </a:tc>
                <a:tc>
                  <a:txBody>
                    <a:bodyPr/>
                    <a:lstStyle/>
                    <a:p>
                      <a:pPr algn="ctr"/>
                      <a:r>
                        <a:rPr lang="en-US" dirty="0"/>
                        <a:t>3</a:t>
                      </a:r>
                    </a:p>
                  </a:txBody>
                  <a:tcPr anchor="ctr">
                    <a:solidFill>
                      <a:schemeClr val="accent5"/>
                    </a:solidFill>
                  </a:tcPr>
                </a:tc>
                <a:tc>
                  <a:txBody>
                    <a:bodyPr/>
                    <a:lstStyle/>
                    <a:p>
                      <a:pPr algn="ctr"/>
                      <a:r>
                        <a:rPr lang="en-US" dirty="0"/>
                        <a:t>4</a:t>
                      </a:r>
                    </a:p>
                  </a:txBody>
                  <a:tcPr anchor="ctr">
                    <a:solidFill>
                      <a:schemeClr val="accent5"/>
                    </a:solidFill>
                  </a:tcPr>
                </a:tc>
                <a:tc>
                  <a:txBody>
                    <a:bodyPr/>
                    <a:lstStyle/>
                    <a:p>
                      <a:pPr algn="ctr"/>
                      <a:r>
                        <a:rPr lang="en-US" dirty="0"/>
                        <a:t>5</a:t>
                      </a:r>
                    </a:p>
                  </a:txBody>
                  <a:tcPr anchor="ctr">
                    <a:solidFill>
                      <a:schemeClr val="accent5"/>
                    </a:solidFill>
                  </a:tcPr>
                </a:tc>
                <a:extLst>
                  <a:ext uri="{0D108BD9-81ED-4DB2-BD59-A6C34878D82A}">
                    <a16:rowId xmlns:a16="http://schemas.microsoft.com/office/drawing/2014/main" val="1987758740"/>
                  </a:ext>
                </a:extLst>
              </a:tr>
            </a:tbl>
          </a:graphicData>
        </a:graphic>
      </p:graphicFrame>
      <p:sp>
        <p:nvSpPr>
          <p:cNvPr id="5" name="Content Placeholder 2">
            <a:extLst>
              <a:ext uri="{FF2B5EF4-FFF2-40B4-BE49-F238E27FC236}">
                <a16:creationId xmlns:a16="http://schemas.microsoft.com/office/drawing/2014/main" id="{DFC6A2ED-E040-4869-A416-41F4D4E38188}"/>
              </a:ext>
            </a:extLst>
          </p:cNvPr>
          <p:cNvSpPr txBox="1">
            <a:spLocks/>
          </p:cNvSpPr>
          <p:nvPr/>
        </p:nvSpPr>
        <p:spPr>
          <a:xfrm>
            <a:off x="1536700" y="4422312"/>
            <a:ext cx="9893300" cy="147709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009CD7"/>
              </a:buClr>
              <a:buSzPct val="80000"/>
              <a:buFont typeface="Wingdings 3" charset="2"/>
              <a:buChar char=""/>
              <a:defRPr sz="1800" b="0" i="0" kern="1200" baseline="0">
                <a:solidFill>
                  <a:schemeClr val="bg1">
                    <a:lumMod val="50000"/>
                  </a:schemeClr>
                </a:solidFill>
                <a:latin typeface="+mn-lt"/>
                <a:ea typeface="+mn-ea"/>
                <a:cs typeface="+mn-cs"/>
              </a:defRPr>
            </a:lvl1pPr>
            <a:lvl2pPr marL="742950" indent="-285750" algn="l" defTabSz="457200" rtl="0" eaLnBrk="1" latinLnBrk="0" hangingPunct="1">
              <a:spcBef>
                <a:spcPts val="1000"/>
              </a:spcBef>
              <a:spcAft>
                <a:spcPts val="0"/>
              </a:spcAft>
              <a:buClr>
                <a:srgbClr val="009CD7"/>
              </a:buClr>
              <a:buSzPct val="80000"/>
              <a:buFont typeface="Wingdings 3" charset="2"/>
              <a:buChar char=""/>
              <a:defRPr sz="1600" b="0" i="0" kern="1200" baseline="0">
                <a:solidFill>
                  <a:schemeClr val="tx1">
                    <a:lumMod val="50000"/>
                    <a:lumOff val="50000"/>
                  </a:schemeClr>
                </a:solidFill>
                <a:latin typeface="+mn-lt"/>
                <a:ea typeface="+mn-ea"/>
                <a:cs typeface="+mn-cs"/>
              </a:defRPr>
            </a:lvl2pPr>
            <a:lvl3pPr marL="1143000" indent="-228600" algn="l" defTabSz="457200" rtl="0" eaLnBrk="1" latinLnBrk="0" hangingPunct="1">
              <a:spcBef>
                <a:spcPts val="1000"/>
              </a:spcBef>
              <a:spcAft>
                <a:spcPts val="0"/>
              </a:spcAft>
              <a:buClr>
                <a:srgbClr val="009CD7"/>
              </a:buClr>
              <a:buSzPct val="80000"/>
              <a:buFont typeface="Wingdings 3" charset="2"/>
              <a:buChar char=""/>
              <a:defRPr sz="1400" b="0" i="0" kern="1200" baseline="0">
                <a:solidFill>
                  <a:schemeClr val="tx1">
                    <a:lumMod val="50000"/>
                    <a:lumOff val="50000"/>
                  </a:schemeClr>
                </a:solidFill>
                <a:latin typeface="+mn-lt"/>
                <a:ea typeface="+mn-ea"/>
                <a:cs typeface="+mn-cs"/>
              </a:defRPr>
            </a:lvl3pPr>
            <a:lvl4pPr marL="1600200" indent="-228600" algn="l" defTabSz="457200" rtl="0" eaLnBrk="1" latinLnBrk="0" hangingPunct="1">
              <a:spcBef>
                <a:spcPts val="1000"/>
              </a:spcBef>
              <a:spcAft>
                <a:spcPts val="0"/>
              </a:spcAft>
              <a:buClr>
                <a:srgbClr val="009CD7"/>
              </a:buClr>
              <a:buSzPct val="80000"/>
              <a:buFont typeface="Wingdings 3" charset="2"/>
              <a:buChar char=""/>
              <a:defRPr sz="1200" b="0" i="0" kern="1200" baseline="0">
                <a:solidFill>
                  <a:schemeClr val="tx1">
                    <a:lumMod val="50000"/>
                    <a:lumOff val="50000"/>
                  </a:schemeClr>
                </a:solidFill>
                <a:latin typeface="+mn-lt"/>
                <a:ea typeface="+mn-ea"/>
                <a:cs typeface="+mn-cs"/>
              </a:defRPr>
            </a:lvl4pPr>
            <a:lvl5pPr marL="2057400" indent="-228600" algn="l" defTabSz="457200" rtl="0" eaLnBrk="1" latinLnBrk="0" hangingPunct="1">
              <a:spcBef>
                <a:spcPts val="1000"/>
              </a:spcBef>
              <a:spcAft>
                <a:spcPts val="0"/>
              </a:spcAft>
              <a:buClr>
                <a:srgbClr val="009CD7"/>
              </a:buClr>
              <a:buSzPct val="80000"/>
              <a:buFont typeface="Wingdings 3" charset="2"/>
              <a:buChar char=""/>
              <a:defRPr sz="1200" b="0" i="0" kern="1200" baseline="0">
                <a:solidFill>
                  <a:schemeClr val="tx1">
                    <a:lumMod val="50000"/>
                    <a:lumOff val="50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dirty="0"/>
              <a:t>Budget Authority </a:t>
            </a:r>
            <a:r>
              <a:rPr lang="en-US" b="1" dirty="0"/>
              <a:t>AVAILABLE</a:t>
            </a:r>
            <a:r>
              <a:rPr lang="en-US" dirty="0"/>
              <a:t> (</a:t>
            </a:r>
            <a:r>
              <a:rPr lang="en-US" sz="1400" dirty="0"/>
              <a:t>allowed to make new obligations</a:t>
            </a:r>
            <a:r>
              <a:rPr lang="en-US" dirty="0"/>
              <a:t>)</a:t>
            </a:r>
          </a:p>
          <a:p>
            <a:pPr marL="0" indent="0">
              <a:buNone/>
            </a:pPr>
            <a:r>
              <a:rPr lang="en-US" dirty="0"/>
              <a:t>Budget Authority </a:t>
            </a:r>
            <a:r>
              <a:rPr lang="en-US" b="1" dirty="0"/>
              <a:t>EXPIRED</a:t>
            </a:r>
            <a:r>
              <a:rPr lang="en-US" dirty="0"/>
              <a:t> (</a:t>
            </a:r>
            <a:r>
              <a:rPr lang="en-US" sz="1400" dirty="0"/>
              <a:t>allowed to adjust or liquidate existing obligations – NO NEW OBLIGATIONS</a:t>
            </a:r>
            <a:r>
              <a:rPr lang="en-US" dirty="0"/>
              <a:t>)</a:t>
            </a:r>
          </a:p>
          <a:p>
            <a:pPr marL="0" indent="0">
              <a:buNone/>
            </a:pPr>
            <a:r>
              <a:rPr lang="en-US" dirty="0"/>
              <a:t>Budget Authority </a:t>
            </a:r>
            <a:r>
              <a:rPr lang="en-US" b="1" dirty="0"/>
              <a:t>CANCELLED</a:t>
            </a:r>
            <a:r>
              <a:rPr lang="en-US" dirty="0"/>
              <a:t> (</a:t>
            </a:r>
            <a:r>
              <a:rPr lang="en-US" sz="1400" dirty="0"/>
              <a:t>NO OBLIGATIONS OR OUTLAYS/EXPENSES</a:t>
            </a:r>
            <a:r>
              <a:rPr lang="en-US" dirty="0"/>
              <a:t>)</a:t>
            </a:r>
          </a:p>
        </p:txBody>
      </p:sp>
      <p:graphicFrame>
        <p:nvGraphicFramePr>
          <p:cNvPr id="6" name="Table 5">
            <a:extLst>
              <a:ext uri="{FF2B5EF4-FFF2-40B4-BE49-F238E27FC236}">
                <a16:creationId xmlns:a16="http://schemas.microsoft.com/office/drawing/2014/main" id="{8A01E883-C271-4489-B26C-530AA97B19B6}"/>
              </a:ext>
            </a:extLst>
          </p:cNvPr>
          <p:cNvGraphicFramePr>
            <a:graphicFrameLocks noGrp="1"/>
          </p:cNvGraphicFramePr>
          <p:nvPr>
            <p:extLst>
              <p:ext uri="{D42A27DB-BD31-4B8C-83A1-F6EECF244321}">
                <p14:modId xmlns:p14="http://schemas.microsoft.com/office/powerpoint/2010/main" val="3680673160"/>
              </p:ext>
            </p:extLst>
          </p:nvPr>
        </p:nvGraphicFramePr>
        <p:xfrm>
          <a:off x="762000" y="4487656"/>
          <a:ext cx="711200" cy="1112520"/>
        </p:xfrm>
        <a:graphic>
          <a:graphicData uri="http://schemas.openxmlformats.org/drawingml/2006/table">
            <a:tbl>
              <a:tblPr firstRow="1" bandRow="1">
                <a:tableStyleId>{5C22544A-7EE6-4342-B048-85BDC9FD1C3A}</a:tableStyleId>
              </a:tblPr>
              <a:tblGrid>
                <a:gridCol w="711200">
                  <a:extLst>
                    <a:ext uri="{9D8B030D-6E8A-4147-A177-3AD203B41FA5}">
                      <a16:colId xmlns:a16="http://schemas.microsoft.com/office/drawing/2014/main" val="30126407"/>
                    </a:ext>
                  </a:extLst>
                </a:gridCol>
              </a:tblGrid>
              <a:tr h="370840">
                <a:tc>
                  <a:txBody>
                    <a:bodyPr/>
                    <a:lstStyle/>
                    <a:p>
                      <a:endParaRPr lang="en-US" dirty="0"/>
                    </a:p>
                  </a:txBody>
                  <a:tcPr>
                    <a:solidFill>
                      <a:srgbClr val="92D050"/>
                    </a:solidFill>
                  </a:tcPr>
                </a:tc>
                <a:extLst>
                  <a:ext uri="{0D108BD9-81ED-4DB2-BD59-A6C34878D82A}">
                    <a16:rowId xmlns:a16="http://schemas.microsoft.com/office/drawing/2014/main" val="346406770"/>
                  </a:ext>
                </a:extLst>
              </a:tr>
              <a:tr h="370840">
                <a:tc>
                  <a:txBody>
                    <a:bodyPr/>
                    <a:lstStyle/>
                    <a:p>
                      <a:endParaRPr lang="en-US" dirty="0"/>
                    </a:p>
                  </a:txBody>
                  <a:tcPr>
                    <a:solidFill>
                      <a:schemeClr val="accent5"/>
                    </a:solidFill>
                  </a:tcPr>
                </a:tc>
                <a:extLst>
                  <a:ext uri="{0D108BD9-81ED-4DB2-BD59-A6C34878D82A}">
                    <a16:rowId xmlns:a16="http://schemas.microsoft.com/office/drawing/2014/main" val="922345134"/>
                  </a:ext>
                </a:extLst>
              </a:tr>
              <a:tr h="370840">
                <a:tc>
                  <a:txBody>
                    <a:bodyPr/>
                    <a:lstStyle/>
                    <a:p>
                      <a:endParaRPr lang="en-US" dirty="0"/>
                    </a:p>
                  </a:txBody>
                  <a:tcPr>
                    <a:solidFill>
                      <a:srgbClr val="C00000"/>
                    </a:solidFill>
                  </a:tcPr>
                </a:tc>
                <a:extLst>
                  <a:ext uri="{0D108BD9-81ED-4DB2-BD59-A6C34878D82A}">
                    <a16:rowId xmlns:a16="http://schemas.microsoft.com/office/drawing/2014/main" val="669711488"/>
                  </a:ext>
                </a:extLst>
              </a:tr>
            </a:tbl>
          </a:graphicData>
        </a:graphic>
      </p:graphicFrame>
    </p:spTree>
    <p:extLst>
      <p:ext uri="{BB962C8B-B14F-4D97-AF65-F5344CB8AC3E}">
        <p14:creationId xmlns:p14="http://schemas.microsoft.com/office/powerpoint/2010/main" val="301214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6C3E4-557F-4427-A0E0-B8A9602EC5FE}"/>
              </a:ext>
            </a:extLst>
          </p:cNvPr>
          <p:cNvSpPr>
            <a:spLocks noGrp="1"/>
          </p:cNvSpPr>
          <p:nvPr>
            <p:ph type="title"/>
          </p:nvPr>
        </p:nvSpPr>
        <p:spPr/>
        <p:txBody>
          <a:bodyPr/>
          <a:lstStyle/>
          <a:p>
            <a:r>
              <a:rPr lang="en-US" dirty="0"/>
              <a:t>Grantee Risk Posture</a:t>
            </a:r>
          </a:p>
        </p:txBody>
      </p:sp>
      <p:sp>
        <p:nvSpPr>
          <p:cNvPr id="5" name="Content Placeholder 4">
            <a:extLst>
              <a:ext uri="{FF2B5EF4-FFF2-40B4-BE49-F238E27FC236}">
                <a16:creationId xmlns:a16="http://schemas.microsoft.com/office/drawing/2014/main" id="{AE2C57CE-5286-4F16-8774-E46EFC6E7FD3}"/>
              </a:ext>
            </a:extLst>
          </p:cNvPr>
          <p:cNvSpPr>
            <a:spLocks noGrp="1"/>
          </p:cNvSpPr>
          <p:nvPr>
            <p:ph sz="half" idx="1"/>
          </p:nvPr>
        </p:nvSpPr>
        <p:spPr/>
        <p:txBody>
          <a:bodyPr/>
          <a:lstStyle/>
          <a:p>
            <a:endParaRPr lang="en-US" dirty="0"/>
          </a:p>
          <a:p>
            <a:endParaRPr lang="en-US" dirty="0"/>
          </a:p>
          <a:p>
            <a:r>
              <a:rPr lang="en-US" dirty="0"/>
              <a:t>Allowability of expenses</a:t>
            </a:r>
          </a:p>
          <a:p>
            <a:r>
              <a:rPr lang="en-US" dirty="0"/>
              <a:t>Internal Controls</a:t>
            </a:r>
          </a:p>
        </p:txBody>
      </p:sp>
      <p:pic>
        <p:nvPicPr>
          <p:cNvPr id="7" name="Content Placeholder 6">
            <a:extLst>
              <a:ext uri="{FF2B5EF4-FFF2-40B4-BE49-F238E27FC236}">
                <a16:creationId xmlns:a16="http://schemas.microsoft.com/office/drawing/2014/main" id="{45EFB42D-DC99-483B-973F-22F6CC9401CE}"/>
              </a:ext>
            </a:extLst>
          </p:cNvPr>
          <p:cNvPicPr>
            <a:picLocks noGrp="1" noChangeAspect="1"/>
          </p:cNvPicPr>
          <p:nvPr>
            <p:ph sz="half" idx="2"/>
          </p:nvPr>
        </p:nvPicPr>
        <p:blipFill rotWithShape="1">
          <a:blip r:embed="rId3"/>
          <a:srcRect r="1524"/>
          <a:stretch/>
        </p:blipFill>
        <p:spPr>
          <a:xfrm>
            <a:off x="6153151" y="1882348"/>
            <a:ext cx="3826953" cy="4237892"/>
          </a:xfrm>
          <a:prstGeom prst="rect">
            <a:avLst/>
          </a:prstGeom>
        </p:spPr>
      </p:pic>
    </p:spTree>
    <p:extLst>
      <p:ext uri="{BB962C8B-B14F-4D97-AF65-F5344CB8AC3E}">
        <p14:creationId xmlns:p14="http://schemas.microsoft.com/office/powerpoint/2010/main" val="2688564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DF80-1A70-4B5D-A03F-D02C158B322A}"/>
              </a:ext>
            </a:extLst>
          </p:cNvPr>
          <p:cNvSpPr>
            <a:spLocks noGrp="1"/>
          </p:cNvSpPr>
          <p:nvPr>
            <p:ph type="title"/>
          </p:nvPr>
        </p:nvSpPr>
        <p:spPr/>
        <p:txBody>
          <a:bodyPr/>
          <a:lstStyle/>
          <a:p>
            <a:r>
              <a:rPr lang="en-US" dirty="0"/>
              <a:t>Spending Review Case Example</a:t>
            </a:r>
          </a:p>
        </p:txBody>
      </p:sp>
      <p:sp>
        <p:nvSpPr>
          <p:cNvPr id="3" name="Content Placeholder 2">
            <a:extLst>
              <a:ext uri="{FF2B5EF4-FFF2-40B4-BE49-F238E27FC236}">
                <a16:creationId xmlns:a16="http://schemas.microsoft.com/office/drawing/2014/main" id="{6C9AD92A-7600-4BC1-ADBC-6F114842FE06}"/>
              </a:ext>
            </a:extLst>
          </p:cNvPr>
          <p:cNvSpPr>
            <a:spLocks noGrp="1"/>
          </p:cNvSpPr>
          <p:nvPr>
            <p:ph idx="1"/>
          </p:nvPr>
        </p:nvSpPr>
        <p:spPr/>
        <p:txBody>
          <a:bodyPr/>
          <a:lstStyle/>
          <a:p>
            <a:pPr marL="0" indent="0">
              <a:spcBef>
                <a:spcPts val="1200"/>
              </a:spcBef>
              <a:spcAft>
                <a:spcPts val="1200"/>
              </a:spcAft>
              <a:buNone/>
            </a:pPr>
            <a:r>
              <a:rPr lang="en-US" dirty="0"/>
              <a:t>Which of these scenarios would you approve?</a:t>
            </a:r>
            <a:endParaRPr lang="en-US" sz="1400" dirty="0"/>
          </a:p>
          <a:p>
            <a:pPr lvl="1">
              <a:spcBef>
                <a:spcPts val="1200"/>
              </a:spcBef>
              <a:spcAft>
                <a:spcPts val="1200"/>
              </a:spcAft>
              <a:buFont typeface="+mj-lt"/>
              <a:buAutoNum type="alphaUcPeriod"/>
            </a:pPr>
            <a:r>
              <a:rPr lang="en-US" sz="2200" dirty="0"/>
              <a:t>Request to spend $12,000 for two computers and graphics card that would be used to conduct specialized work on a four-year grant.</a:t>
            </a:r>
          </a:p>
          <a:p>
            <a:pPr lvl="1">
              <a:spcBef>
                <a:spcPts val="1200"/>
              </a:spcBef>
              <a:spcAft>
                <a:spcPts val="1200"/>
              </a:spcAft>
              <a:buFont typeface="+mj-lt"/>
              <a:buAutoNum type="alphaUcPeriod"/>
            </a:pPr>
            <a:r>
              <a:rPr lang="en-US" sz="2200" dirty="0"/>
              <a:t>Request to spend $3,500 to repair a centrifuge the team was using to conduct grant-related research funded by the sponsored award.</a:t>
            </a:r>
          </a:p>
          <a:p>
            <a:pPr lvl="1">
              <a:spcBef>
                <a:spcPts val="1200"/>
              </a:spcBef>
              <a:spcAft>
                <a:spcPts val="1200"/>
              </a:spcAft>
              <a:buFont typeface="+mj-lt"/>
              <a:buAutoNum type="alphaUcPeriod"/>
            </a:pPr>
            <a:r>
              <a:rPr lang="en-US" sz="2200" dirty="0"/>
              <a:t>Request to spend $27,000 for “wearable eye-tracking units” that had been part of the award’s budget.</a:t>
            </a:r>
          </a:p>
        </p:txBody>
      </p:sp>
    </p:spTree>
    <p:extLst>
      <p:ext uri="{BB962C8B-B14F-4D97-AF65-F5344CB8AC3E}">
        <p14:creationId xmlns:p14="http://schemas.microsoft.com/office/powerpoint/2010/main" val="2382685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DF80-1A70-4B5D-A03F-D02C158B322A}"/>
              </a:ext>
            </a:extLst>
          </p:cNvPr>
          <p:cNvSpPr>
            <a:spLocks noGrp="1"/>
          </p:cNvSpPr>
          <p:nvPr>
            <p:ph type="title"/>
          </p:nvPr>
        </p:nvSpPr>
        <p:spPr/>
        <p:txBody>
          <a:bodyPr>
            <a:normAutofit/>
          </a:bodyPr>
          <a:lstStyle/>
          <a:p>
            <a:r>
              <a:rPr lang="en-US" sz="4000" dirty="0"/>
              <a:t>Spending Review Case </a:t>
            </a:r>
            <a:r>
              <a:rPr lang="en-US" sz="3200" dirty="0"/>
              <a:t>(Additional Context)</a:t>
            </a:r>
            <a:endParaRPr lang="en-US" sz="4000" dirty="0"/>
          </a:p>
        </p:txBody>
      </p:sp>
      <p:sp>
        <p:nvSpPr>
          <p:cNvPr id="3" name="Content Placeholder 2">
            <a:extLst>
              <a:ext uri="{FF2B5EF4-FFF2-40B4-BE49-F238E27FC236}">
                <a16:creationId xmlns:a16="http://schemas.microsoft.com/office/drawing/2014/main" id="{6C9AD92A-7600-4BC1-ADBC-6F114842FE06}"/>
              </a:ext>
            </a:extLst>
          </p:cNvPr>
          <p:cNvSpPr>
            <a:spLocks noGrp="1"/>
          </p:cNvSpPr>
          <p:nvPr>
            <p:ph idx="1"/>
          </p:nvPr>
        </p:nvSpPr>
        <p:spPr>
          <a:xfrm>
            <a:off x="838200" y="1825625"/>
            <a:ext cx="10515600" cy="4667248"/>
          </a:xfrm>
        </p:spPr>
        <p:txBody>
          <a:bodyPr>
            <a:normAutofit fontScale="92500" lnSpcReduction="20000"/>
          </a:bodyPr>
          <a:lstStyle/>
          <a:p>
            <a:pPr marL="0" indent="0">
              <a:spcBef>
                <a:spcPts val="1200"/>
              </a:spcBef>
              <a:spcAft>
                <a:spcPts val="1200"/>
              </a:spcAft>
              <a:buNone/>
            </a:pPr>
            <a:r>
              <a:rPr lang="en-US" sz="3200" dirty="0"/>
              <a:t>Would you still have approved them?</a:t>
            </a:r>
          </a:p>
          <a:p>
            <a:pPr lvl="1">
              <a:spcBef>
                <a:spcPts val="1200"/>
              </a:spcBef>
              <a:spcAft>
                <a:spcPts val="1200"/>
              </a:spcAft>
              <a:buFont typeface="+mj-lt"/>
              <a:buAutoNum type="alphaUcPeriod"/>
            </a:pPr>
            <a:r>
              <a:rPr lang="en-US" sz="2400" dirty="0"/>
              <a:t>Request to spend $12,000 for two computers and graphics card that would be used to conduct specialized work on a four-year grant </a:t>
            </a:r>
            <a:r>
              <a:rPr lang="en-US" sz="2400" b="1" dirty="0"/>
              <a:t>that would have only been used for a maximum of six days during the four-year grant period.</a:t>
            </a:r>
            <a:endParaRPr lang="en-US" sz="2400" dirty="0"/>
          </a:p>
          <a:p>
            <a:pPr lvl="1">
              <a:spcBef>
                <a:spcPts val="1200"/>
              </a:spcBef>
              <a:spcAft>
                <a:spcPts val="1200"/>
              </a:spcAft>
              <a:buFont typeface="+mj-lt"/>
              <a:buAutoNum type="alphaUcPeriod"/>
            </a:pPr>
            <a:r>
              <a:rPr lang="en-US" sz="2400" dirty="0"/>
              <a:t>Request to spend $3,500 to repair a centrifuge the team was using to conduct grant-related research funded by the sponsored award. </a:t>
            </a:r>
            <a:r>
              <a:rPr lang="en-US" sz="2400" b="1" dirty="0"/>
              <a:t>However, the repairs took place one day before the award’s four-year term ended.  Plus, the repair was for a general piece of laboratory equipment the University had used, and would continue to use, to benefit multiple projects.</a:t>
            </a:r>
            <a:endParaRPr lang="en-US" sz="2400" dirty="0"/>
          </a:p>
          <a:p>
            <a:pPr lvl="1">
              <a:spcBef>
                <a:spcPts val="1200"/>
              </a:spcBef>
              <a:spcAft>
                <a:spcPts val="1200"/>
              </a:spcAft>
              <a:buFont typeface="+mj-lt"/>
              <a:buAutoNum type="alphaUcPeriod"/>
            </a:pPr>
            <a:r>
              <a:rPr lang="en-US" sz="2400" dirty="0"/>
              <a:t>Request to spend $27,000 for “wearable eye-tracking units” that had been part of the award’s budget </a:t>
            </a:r>
            <a:r>
              <a:rPr lang="en-US" sz="2400" b="1" dirty="0"/>
              <a:t>that weren’t received until after the grant ended.</a:t>
            </a:r>
            <a:endParaRPr lang="en-US" sz="2400" dirty="0"/>
          </a:p>
        </p:txBody>
      </p:sp>
    </p:spTree>
    <p:extLst>
      <p:ext uri="{BB962C8B-B14F-4D97-AF65-F5344CB8AC3E}">
        <p14:creationId xmlns:p14="http://schemas.microsoft.com/office/powerpoint/2010/main" val="1526488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8B09E40-7667-482E-A992-3AB6B22076DE}"/>
              </a:ext>
            </a:extLst>
          </p:cNvPr>
          <p:cNvGrpSpPr/>
          <p:nvPr/>
        </p:nvGrpSpPr>
        <p:grpSpPr>
          <a:xfrm>
            <a:off x="5037056" y="399680"/>
            <a:ext cx="6272160" cy="6058640"/>
            <a:chOff x="3749508" y="1382152"/>
            <a:chExt cx="4636712" cy="4844912"/>
          </a:xfrm>
        </p:grpSpPr>
        <p:sp>
          <p:nvSpPr>
            <p:cNvPr id="4" name="object 4"/>
            <p:cNvSpPr/>
            <p:nvPr/>
          </p:nvSpPr>
          <p:spPr>
            <a:xfrm>
              <a:off x="3819673" y="1674759"/>
              <a:ext cx="4552305" cy="4552305"/>
            </a:xfrm>
            <a:prstGeom prst="rect">
              <a:avLst/>
            </a:prstGeom>
            <a:blipFill>
              <a:blip r:embed="rId3" cstate="print"/>
              <a:stretch>
                <a:fillRect/>
              </a:stretch>
            </a:blipFill>
          </p:spPr>
          <p:txBody>
            <a:bodyPr wrap="square" lIns="0" tIns="0" rIns="0" bIns="0" rtlCol="0"/>
            <a:lstStyle/>
            <a:p>
              <a:endParaRPr sz="4431"/>
            </a:p>
          </p:txBody>
        </p:sp>
        <p:sp>
          <p:nvSpPr>
            <p:cNvPr id="5" name="object 5"/>
            <p:cNvSpPr/>
            <p:nvPr/>
          </p:nvSpPr>
          <p:spPr>
            <a:xfrm>
              <a:off x="3829695" y="1702895"/>
              <a:ext cx="4445391" cy="4445391"/>
            </a:xfrm>
            <a:custGeom>
              <a:avLst/>
              <a:gdLst/>
              <a:ahLst/>
              <a:cxnLst/>
              <a:rect l="l" t="t" r="r" b="b"/>
              <a:pathLst>
                <a:path w="4815840" h="4815840">
                  <a:moveTo>
                    <a:pt x="2407920" y="0"/>
                  </a:moveTo>
                  <a:lnTo>
                    <a:pt x="2210438" y="7982"/>
                  </a:lnTo>
                  <a:lnTo>
                    <a:pt x="2017352" y="31516"/>
                  </a:lnTo>
                  <a:lnTo>
                    <a:pt x="1829282" y="69982"/>
                  </a:lnTo>
                  <a:lnTo>
                    <a:pt x="1646846" y="122761"/>
                  </a:lnTo>
                  <a:lnTo>
                    <a:pt x="1470665" y="189231"/>
                  </a:lnTo>
                  <a:lnTo>
                    <a:pt x="1301359" y="268775"/>
                  </a:lnTo>
                  <a:lnTo>
                    <a:pt x="1139548" y="360771"/>
                  </a:lnTo>
                  <a:lnTo>
                    <a:pt x="985851" y="464600"/>
                  </a:lnTo>
                  <a:lnTo>
                    <a:pt x="840888" y="579642"/>
                  </a:lnTo>
                  <a:lnTo>
                    <a:pt x="705278" y="705278"/>
                  </a:lnTo>
                  <a:lnTo>
                    <a:pt x="579642" y="840888"/>
                  </a:lnTo>
                  <a:lnTo>
                    <a:pt x="464600" y="985851"/>
                  </a:lnTo>
                  <a:lnTo>
                    <a:pt x="360771" y="1139548"/>
                  </a:lnTo>
                  <a:lnTo>
                    <a:pt x="268775" y="1301359"/>
                  </a:lnTo>
                  <a:lnTo>
                    <a:pt x="189231" y="1470665"/>
                  </a:lnTo>
                  <a:lnTo>
                    <a:pt x="122761" y="1646846"/>
                  </a:lnTo>
                  <a:lnTo>
                    <a:pt x="69982" y="1829282"/>
                  </a:lnTo>
                  <a:lnTo>
                    <a:pt x="31516" y="2017352"/>
                  </a:lnTo>
                  <a:lnTo>
                    <a:pt x="7982" y="2210438"/>
                  </a:lnTo>
                  <a:lnTo>
                    <a:pt x="0" y="2407920"/>
                  </a:lnTo>
                  <a:lnTo>
                    <a:pt x="7982" y="2605401"/>
                  </a:lnTo>
                  <a:lnTo>
                    <a:pt x="31516" y="2798487"/>
                  </a:lnTo>
                  <a:lnTo>
                    <a:pt x="69982" y="2986557"/>
                  </a:lnTo>
                  <a:lnTo>
                    <a:pt x="122761" y="3168993"/>
                  </a:lnTo>
                  <a:lnTo>
                    <a:pt x="189231" y="3345174"/>
                  </a:lnTo>
                  <a:lnTo>
                    <a:pt x="268775" y="3514480"/>
                  </a:lnTo>
                  <a:lnTo>
                    <a:pt x="360771" y="3676291"/>
                  </a:lnTo>
                  <a:lnTo>
                    <a:pt x="464600" y="3829988"/>
                  </a:lnTo>
                  <a:lnTo>
                    <a:pt x="579642" y="3974951"/>
                  </a:lnTo>
                  <a:lnTo>
                    <a:pt x="705278" y="4110561"/>
                  </a:lnTo>
                  <a:lnTo>
                    <a:pt x="840888" y="4236197"/>
                  </a:lnTo>
                  <a:lnTo>
                    <a:pt x="985851" y="4351239"/>
                  </a:lnTo>
                  <a:lnTo>
                    <a:pt x="1139548" y="4455068"/>
                  </a:lnTo>
                  <a:lnTo>
                    <a:pt x="1301359" y="4547064"/>
                  </a:lnTo>
                  <a:lnTo>
                    <a:pt x="1470665" y="4626608"/>
                  </a:lnTo>
                  <a:lnTo>
                    <a:pt x="1646846" y="4693078"/>
                  </a:lnTo>
                  <a:lnTo>
                    <a:pt x="1829282" y="4745857"/>
                  </a:lnTo>
                  <a:lnTo>
                    <a:pt x="2017352" y="4784323"/>
                  </a:lnTo>
                  <a:lnTo>
                    <a:pt x="2210438" y="4807857"/>
                  </a:lnTo>
                  <a:lnTo>
                    <a:pt x="2407920" y="4815840"/>
                  </a:lnTo>
                  <a:lnTo>
                    <a:pt x="2605401" y="4807857"/>
                  </a:lnTo>
                  <a:lnTo>
                    <a:pt x="2798487" y="4784323"/>
                  </a:lnTo>
                  <a:lnTo>
                    <a:pt x="2986557" y="4745857"/>
                  </a:lnTo>
                  <a:lnTo>
                    <a:pt x="3168993" y="4693078"/>
                  </a:lnTo>
                  <a:lnTo>
                    <a:pt x="3345174" y="4626608"/>
                  </a:lnTo>
                  <a:lnTo>
                    <a:pt x="3514480" y="4547064"/>
                  </a:lnTo>
                  <a:lnTo>
                    <a:pt x="3676291" y="4455068"/>
                  </a:lnTo>
                  <a:lnTo>
                    <a:pt x="3829988" y="4351239"/>
                  </a:lnTo>
                  <a:lnTo>
                    <a:pt x="3974951" y="4236197"/>
                  </a:lnTo>
                  <a:lnTo>
                    <a:pt x="4110561" y="4110561"/>
                  </a:lnTo>
                  <a:lnTo>
                    <a:pt x="4236197" y="3974951"/>
                  </a:lnTo>
                  <a:lnTo>
                    <a:pt x="4351239" y="3829988"/>
                  </a:lnTo>
                  <a:lnTo>
                    <a:pt x="4455068" y="3676291"/>
                  </a:lnTo>
                  <a:lnTo>
                    <a:pt x="4547064" y="3514480"/>
                  </a:lnTo>
                  <a:lnTo>
                    <a:pt x="4626608" y="3345174"/>
                  </a:lnTo>
                  <a:lnTo>
                    <a:pt x="4693078" y="3168993"/>
                  </a:lnTo>
                  <a:lnTo>
                    <a:pt x="4745857" y="2986557"/>
                  </a:lnTo>
                  <a:lnTo>
                    <a:pt x="4784323" y="2798487"/>
                  </a:lnTo>
                  <a:lnTo>
                    <a:pt x="4807857" y="2605401"/>
                  </a:lnTo>
                  <a:lnTo>
                    <a:pt x="4815840" y="2407920"/>
                  </a:lnTo>
                  <a:lnTo>
                    <a:pt x="4807857" y="2210438"/>
                  </a:lnTo>
                  <a:lnTo>
                    <a:pt x="4784323" y="2017352"/>
                  </a:lnTo>
                  <a:lnTo>
                    <a:pt x="4745857" y="1829282"/>
                  </a:lnTo>
                  <a:lnTo>
                    <a:pt x="4693078" y="1646846"/>
                  </a:lnTo>
                  <a:lnTo>
                    <a:pt x="4626608" y="1470665"/>
                  </a:lnTo>
                  <a:lnTo>
                    <a:pt x="4547064" y="1301359"/>
                  </a:lnTo>
                  <a:lnTo>
                    <a:pt x="4455068" y="1139548"/>
                  </a:lnTo>
                  <a:lnTo>
                    <a:pt x="4351239" y="985851"/>
                  </a:lnTo>
                  <a:lnTo>
                    <a:pt x="4236197" y="840888"/>
                  </a:lnTo>
                  <a:lnTo>
                    <a:pt x="4110561" y="705278"/>
                  </a:lnTo>
                  <a:lnTo>
                    <a:pt x="3974951" y="579642"/>
                  </a:lnTo>
                  <a:lnTo>
                    <a:pt x="3829988" y="464600"/>
                  </a:lnTo>
                  <a:lnTo>
                    <a:pt x="3676291" y="360771"/>
                  </a:lnTo>
                  <a:lnTo>
                    <a:pt x="3514480" y="268775"/>
                  </a:lnTo>
                  <a:lnTo>
                    <a:pt x="3345174" y="189231"/>
                  </a:lnTo>
                  <a:lnTo>
                    <a:pt x="3168993" y="122761"/>
                  </a:lnTo>
                  <a:lnTo>
                    <a:pt x="2986557" y="69982"/>
                  </a:lnTo>
                  <a:lnTo>
                    <a:pt x="2798487" y="31516"/>
                  </a:lnTo>
                  <a:lnTo>
                    <a:pt x="2605401" y="7982"/>
                  </a:lnTo>
                  <a:lnTo>
                    <a:pt x="2407920" y="0"/>
                  </a:lnTo>
                  <a:close/>
                </a:path>
              </a:pathLst>
            </a:custGeom>
            <a:solidFill>
              <a:srgbClr val="EBEBDF"/>
            </a:solidFill>
          </p:spPr>
          <p:txBody>
            <a:bodyPr wrap="square" lIns="0" tIns="0" rIns="0" bIns="0" rtlCol="0"/>
            <a:lstStyle/>
            <a:p>
              <a:endParaRPr sz="4431"/>
            </a:p>
          </p:txBody>
        </p:sp>
        <p:sp>
          <p:nvSpPr>
            <p:cNvPr id="6" name="object 6"/>
            <p:cNvSpPr/>
            <p:nvPr/>
          </p:nvSpPr>
          <p:spPr>
            <a:xfrm>
              <a:off x="3829695" y="1702895"/>
              <a:ext cx="4445391" cy="4445391"/>
            </a:xfrm>
            <a:custGeom>
              <a:avLst/>
              <a:gdLst/>
              <a:ahLst/>
              <a:cxnLst/>
              <a:rect l="l" t="t" r="r" b="b"/>
              <a:pathLst>
                <a:path w="4815840" h="4815840">
                  <a:moveTo>
                    <a:pt x="0" y="2407920"/>
                  </a:moveTo>
                  <a:lnTo>
                    <a:pt x="7982" y="2210438"/>
                  </a:lnTo>
                  <a:lnTo>
                    <a:pt x="31516" y="2017352"/>
                  </a:lnTo>
                  <a:lnTo>
                    <a:pt x="69982" y="1829282"/>
                  </a:lnTo>
                  <a:lnTo>
                    <a:pt x="122761" y="1646846"/>
                  </a:lnTo>
                  <a:lnTo>
                    <a:pt x="189231" y="1470665"/>
                  </a:lnTo>
                  <a:lnTo>
                    <a:pt x="268775" y="1301359"/>
                  </a:lnTo>
                  <a:lnTo>
                    <a:pt x="360771" y="1139548"/>
                  </a:lnTo>
                  <a:lnTo>
                    <a:pt x="464600" y="985851"/>
                  </a:lnTo>
                  <a:lnTo>
                    <a:pt x="579642" y="840888"/>
                  </a:lnTo>
                  <a:lnTo>
                    <a:pt x="705278" y="705278"/>
                  </a:lnTo>
                  <a:lnTo>
                    <a:pt x="840888" y="579642"/>
                  </a:lnTo>
                  <a:lnTo>
                    <a:pt x="985851" y="464600"/>
                  </a:lnTo>
                  <a:lnTo>
                    <a:pt x="1139548" y="360771"/>
                  </a:lnTo>
                  <a:lnTo>
                    <a:pt x="1301359" y="268775"/>
                  </a:lnTo>
                  <a:lnTo>
                    <a:pt x="1470665" y="189231"/>
                  </a:lnTo>
                  <a:lnTo>
                    <a:pt x="1646846" y="122761"/>
                  </a:lnTo>
                  <a:lnTo>
                    <a:pt x="1829282" y="69982"/>
                  </a:lnTo>
                  <a:lnTo>
                    <a:pt x="2017352" y="31516"/>
                  </a:lnTo>
                  <a:lnTo>
                    <a:pt x="2210438" y="7982"/>
                  </a:lnTo>
                  <a:lnTo>
                    <a:pt x="2407920" y="0"/>
                  </a:lnTo>
                  <a:lnTo>
                    <a:pt x="2605401" y="7982"/>
                  </a:lnTo>
                  <a:lnTo>
                    <a:pt x="2798487" y="31516"/>
                  </a:lnTo>
                  <a:lnTo>
                    <a:pt x="2986557" y="69982"/>
                  </a:lnTo>
                  <a:lnTo>
                    <a:pt x="3168993" y="122761"/>
                  </a:lnTo>
                  <a:lnTo>
                    <a:pt x="3345174" y="189231"/>
                  </a:lnTo>
                  <a:lnTo>
                    <a:pt x="3514480" y="268775"/>
                  </a:lnTo>
                  <a:lnTo>
                    <a:pt x="3676291" y="360771"/>
                  </a:lnTo>
                  <a:lnTo>
                    <a:pt x="3829988" y="464600"/>
                  </a:lnTo>
                  <a:lnTo>
                    <a:pt x="3974951" y="579642"/>
                  </a:lnTo>
                  <a:lnTo>
                    <a:pt x="4110561" y="705278"/>
                  </a:lnTo>
                  <a:lnTo>
                    <a:pt x="4236197" y="840888"/>
                  </a:lnTo>
                  <a:lnTo>
                    <a:pt x="4351239" y="985851"/>
                  </a:lnTo>
                  <a:lnTo>
                    <a:pt x="4455068" y="1139548"/>
                  </a:lnTo>
                  <a:lnTo>
                    <a:pt x="4547064" y="1301359"/>
                  </a:lnTo>
                  <a:lnTo>
                    <a:pt x="4626608" y="1470665"/>
                  </a:lnTo>
                  <a:lnTo>
                    <a:pt x="4693078" y="1646846"/>
                  </a:lnTo>
                  <a:lnTo>
                    <a:pt x="4745857" y="1829282"/>
                  </a:lnTo>
                  <a:lnTo>
                    <a:pt x="4784323" y="2017352"/>
                  </a:lnTo>
                  <a:lnTo>
                    <a:pt x="4807857" y="2210438"/>
                  </a:lnTo>
                  <a:lnTo>
                    <a:pt x="4815840" y="2407920"/>
                  </a:lnTo>
                  <a:lnTo>
                    <a:pt x="4807857" y="2605401"/>
                  </a:lnTo>
                  <a:lnTo>
                    <a:pt x="4784323" y="2798487"/>
                  </a:lnTo>
                  <a:lnTo>
                    <a:pt x="4745857" y="2986557"/>
                  </a:lnTo>
                  <a:lnTo>
                    <a:pt x="4693078" y="3168993"/>
                  </a:lnTo>
                  <a:lnTo>
                    <a:pt x="4626608" y="3345174"/>
                  </a:lnTo>
                  <a:lnTo>
                    <a:pt x="4547064" y="3514480"/>
                  </a:lnTo>
                  <a:lnTo>
                    <a:pt x="4455068" y="3676291"/>
                  </a:lnTo>
                  <a:lnTo>
                    <a:pt x="4351239" y="3829988"/>
                  </a:lnTo>
                  <a:lnTo>
                    <a:pt x="4236197" y="3974951"/>
                  </a:lnTo>
                  <a:lnTo>
                    <a:pt x="4110561" y="4110561"/>
                  </a:lnTo>
                  <a:lnTo>
                    <a:pt x="3974951" y="4236197"/>
                  </a:lnTo>
                  <a:lnTo>
                    <a:pt x="3829988" y="4351239"/>
                  </a:lnTo>
                  <a:lnTo>
                    <a:pt x="3676291" y="4455068"/>
                  </a:lnTo>
                  <a:lnTo>
                    <a:pt x="3514480" y="4547064"/>
                  </a:lnTo>
                  <a:lnTo>
                    <a:pt x="3345174" y="4626608"/>
                  </a:lnTo>
                  <a:lnTo>
                    <a:pt x="3168993" y="4693078"/>
                  </a:lnTo>
                  <a:lnTo>
                    <a:pt x="2986557" y="4745857"/>
                  </a:lnTo>
                  <a:lnTo>
                    <a:pt x="2798487" y="4784323"/>
                  </a:lnTo>
                  <a:lnTo>
                    <a:pt x="2605401" y="4807857"/>
                  </a:lnTo>
                  <a:lnTo>
                    <a:pt x="2407920" y="4815840"/>
                  </a:lnTo>
                  <a:lnTo>
                    <a:pt x="2210438" y="4807857"/>
                  </a:lnTo>
                  <a:lnTo>
                    <a:pt x="2017352" y="4784323"/>
                  </a:lnTo>
                  <a:lnTo>
                    <a:pt x="1829282" y="4745857"/>
                  </a:lnTo>
                  <a:lnTo>
                    <a:pt x="1646846" y="4693078"/>
                  </a:lnTo>
                  <a:lnTo>
                    <a:pt x="1470665" y="4626608"/>
                  </a:lnTo>
                  <a:lnTo>
                    <a:pt x="1301359" y="4547064"/>
                  </a:lnTo>
                  <a:lnTo>
                    <a:pt x="1139548" y="4455068"/>
                  </a:lnTo>
                  <a:lnTo>
                    <a:pt x="985851" y="4351239"/>
                  </a:lnTo>
                  <a:lnTo>
                    <a:pt x="840888" y="4236197"/>
                  </a:lnTo>
                  <a:lnTo>
                    <a:pt x="705278" y="4110561"/>
                  </a:lnTo>
                  <a:lnTo>
                    <a:pt x="579642" y="3974951"/>
                  </a:lnTo>
                  <a:lnTo>
                    <a:pt x="464600" y="3829988"/>
                  </a:lnTo>
                  <a:lnTo>
                    <a:pt x="360771" y="3676291"/>
                  </a:lnTo>
                  <a:lnTo>
                    <a:pt x="268775" y="3514480"/>
                  </a:lnTo>
                  <a:lnTo>
                    <a:pt x="189231" y="3345174"/>
                  </a:lnTo>
                  <a:lnTo>
                    <a:pt x="122761" y="3168993"/>
                  </a:lnTo>
                  <a:lnTo>
                    <a:pt x="69982" y="2986557"/>
                  </a:lnTo>
                  <a:lnTo>
                    <a:pt x="31516" y="2798487"/>
                  </a:lnTo>
                  <a:lnTo>
                    <a:pt x="7982" y="2605401"/>
                  </a:lnTo>
                  <a:lnTo>
                    <a:pt x="0" y="2407920"/>
                  </a:lnTo>
                  <a:close/>
                </a:path>
              </a:pathLst>
            </a:custGeom>
            <a:ln w="9144">
              <a:solidFill>
                <a:srgbClr val="C0C0C0"/>
              </a:solidFill>
            </a:ln>
          </p:spPr>
          <p:txBody>
            <a:bodyPr wrap="square" lIns="0" tIns="0" rIns="0" bIns="0" rtlCol="0"/>
            <a:lstStyle/>
            <a:p>
              <a:endParaRPr sz="4431"/>
            </a:p>
          </p:txBody>
        </p:sp>
        <p:sp>
          <p:nvSpPr>
            <p:cNvPr id="7" name="object 7"/>
            <p:cNvSpPr/>
            <p:nvPr/>
          </p:nvSpPr>
          <p:spPr>
            <a:xfrm>
              <a:off x="3749508" y="3271442"/>
              <a:ext cx="4636712" cy="2035595"/>
            </a:xfrm>
            <a:prstGeom prst="rect">
              <a:avLst/>
            </a:prstGeom>
            <a:blipFill>
              <a:blip r:embed="rId4" cstate="print"/>
              <a:stretch>
                <a:fillRect/>
              </a:stretch>
            </a:blipFill>
          </p:spPr>
          <p:txBody>
            <a:bodyPr wrap="square" lIns="0" tIns="0" rIns="0" bIns="0" rtlCol="0"/>
            <a:lstStyle/>
            <a:p>
              <a:endParaRPr sz="4431"/>
            </a:p>
          </p:txBody>
        </p:sp>
        <p:sp>
          <p:nvSpPr>
            <p:cNvPr id="8" name="object 8"/>
            <p:cNvSpPr/>
            <p:nvPr/>
          </p:nvSpPr>
          <p:spPr>
            <a:xfrm>
              <a:off x="4804585" y="1382152"/>
              <a:ext cx="2526558" cy="2035595"/>
            </a:xfrm>
            <a:prstGeom prst="rect">
              <a:avLst/>
            </a:prstGeom>
            <a:blipFill>
              <a:blip r:embed="rId5" cstate="print"/>
              <a:stretch>
                <a:fillRect/>
              </a:stretch>
            </a:blipFill>
          </p:spPr>
          <p:txBody>
            <a:bodyPr wrap="square" lIns="0" tIns="0" rIns="0" bIns="0" rtlCol="0"/>
            <a:lstStyle/>
            <a:p>
              <a:endParaRPr sz="4431" dirty="0"/>
            </a:p>
          </p:txBody>
        </p:sp>
        <p:sp>
          <p:nvSpPr>
            <p:cNvPr id="9" name="object 9"/>
            <p:cNvSpPr txBox="1"/>
            <p:nvPr/>
          </p:nvSpPr>
          <p:spPr>
            <a:xfrm>
              <a:off x="4422296" y="2963983"/>
              <a:ext cx="3373339" cy="2028334"/>
            </a:xfrm>
            <a:prstGeom prst="rect">
              <a:avLst/>
            </a:prstGeom>
          </p:spPr>
          <p:txBody>
            <a:bodyPr vert="horz" wrap="square" lIns="0" tIns="0" rIns="0" bIns="0" rtlCol="0">
              <a:spAutoFit/>
            </a:bodyPr>
            <a:lstStyle/>
            <a:p>
              <a:pPr algn="ctr">
                <a:lnSpc>
                  <a:spcPct val="100000"/>
                </a:lnSpc>
              </a:pPr>
              <a:r>
                <a:rPr lang="en-US" sz="1293" b="1" spc="-9" dirty="0">
                  <a:solidFill>
                    <a:srgbClr val="FFFFFF"/>
                  </a:solidFill>
                  <a:latin typeface="Arial"/>
                  <a:cs typeface="Arial"/>
                </a:rPr>
                <a:t>Agency Site Visits</a:t>
              </a:r>
            </a:p>
            <a:p>
              <a:pPr algn="ctr">
                <a:lnSpc>
                  <a:spcPct val="100000"/>
                </a:lnSpc>
              </a:pPr>
              <a:endParaRPr sz="1600" dirty="0">
                <a:latin typeface="Arial"/>
                <a:cs typeface="Arial"/>
              </a:endParaRPr>
            </a:p>
            <a:p>
              <a:pPr>
                <a:lnSpc>
                  <a:spcPct val="100000"/>
                </a:lnSpc>
              </a:pPr>
              <a:endParaRPr sz="900" dirty="0">
                <a:latin typeface="Times New Roman"/>
                <a:cs typeface="Times New Roman"/>
              </a:endParaRPr>
            </a:p>
            <a:p>
              <a:pPr algn="ctr">
                <a:spcBef>
                  <a:spcPts val="1043"/>
                </a:spcBef>
              </a:pPr>
              <a:r>
                <a:rPr lang="en-US" sz="1293" b="1" spc="-65" dirty="0">
                  <a:solidFill>
                    <a:srgbClr val="FFFFFF"/>
                  </a:solidFill>
                  <a:latin typeface="Arial"/>
                  <a:cs typeface="Arial"/>
                </a:rPr>
                <a:t>Agency Reviews and Remote T</a:t>
              </a:r>
              <a:r>
                <a:rPr sz="1293" b="1" dirty="0">
                  <a:solidFill>
                    <a:srgbClr val="FFFFFF"/>
                  </a:solidFill>
                  <a:latin typeface="Arial"/>
                  <a:cs typeface="Arial"/>
                </a:rPr>
                <a:t>es</a:t>
              </a:r>
              <a:r>
                <a:rPr sz="1293" b="1" spc="-5" dirty="0">
                  <a:solidFill>
                    <a:srgbClr val="FFFFFF"/>
                  </a:solidFill>
                  <a:latin typeface="Arial"/>
                  <a:cs typeface="Arial"/>
                </a:rPr>
                <a:t>t</a:t>
              </a:r>
              <a:r>
                <a:rPr sz="1293" b="1" dirty="0">
                  <a:solidFill>
                    <a:srgbClr val="FFFFFF"/>
                  </a:solidFill>
                  <a:latin typeface="Arial"/>
                  <a:cs typeface="Arial"/>
                </a:rPr>
                <a:t>i</a:t>
              </a:r>
              <a:r>
                <a:rPr sz="1293" b="1" spc="-9" dirty="0">
                  <a:solidFill>
                    <a:srgbClr val="FFFFFF"/>
                  </a:solidFill>
                  <a:latin typeface="Arial"/>
                  <a:cs typeface="Arial"/>
                </a:rPr>
                <a:t>n</a:t>
              </a:r>
              <a:r>
                <a:rPr sz="1293" b="1" dirty="0">
                  <a:solidFill>
                    <a:srgbClr val="FFFFFF"/>
                  </a:solidFill>
                  <a:latin typeface="Arial"/>
                  <a:cs typeface="Arial"/>
                </a:rPr>
                <a:t>g</a:t>
              </a:r>
              <a:endParaRPr sz="1293" dirty="0">
                <a:latin typeface="Arial"/>
                <a:cs typeface="Arial"/>
              </a:endParaRPr>
            </a:p>
            <a:p>
              <a:pPr>
                <a:lnSpc>
                  <a:spcPct val="100000"/>
                </a:lnSpc>
              </a:pPr>
              <a:endParaRPr sz="2400" dirty="0">
                <a:latin typeface="Times New Roman"/>
                <a:cs typeface="Times New Roman"/>
              </a:endParaRPr>
            </a:p>
            <a:p>
              <a:pPr algn="ctr">
                <a:spcBef>
                  <a:spcPts val="1800"/>
                </a:spcBef>
              </a:pPr>
              <a:r>
                <a:rPr sz="1293" b="1" dirty="0">
                  <a:solidFill>
                    <a:srgbClr val="FFFFFF"/>
                  </a:solidFill>
                  <a:latin typeface="Arial"/>
                  <a:cs typeface="Arial"/>
                </a:rPr>
                <a:t>Gra</a:t>
              </a:r>
              <a:r>
                <a:rPr sz="1293" b="1" spc="-9" dirty="0">
                  <a:solidFill>
                    <a:srgbClr val="FFFFFF"/>
                  </a:solidFill>
                  <a:latin typeface="Arial"/>
                  <a:cs typeface="Arial"/>
                </a:rPr>
                <a:t>n</a:t>
              </a:r>
              <a:r>
                <a:rPr sz="1293" b="1" dirty="0">
                  <a:solidFill>
                    <a:srgbClr val="FFFFFF"/>
                  </a:solidFill>
                  <a:latin typeface="Arial"/>
                  <a:cs typeface="Arial"/>
                </a:rPr>
                <a:t>t</a:t>
              </a:r>
              <a:r>
                <a:rPr lang="en-US" sz="1293" b="1" dirty="0">
                  <a:solidFill>
                    <a:srgbClr val="FFFFFF"/>
                  </a:solidFill>
                  <a:latin typeface="Arial"/>
                  <a:cs typeface="Arial"/>
                </a:rPr>
                <a:t>ee</a:t>
              </a:r>
              <a:r>
                <a:rPr sz="1293" b="1" spc="-33" dirty="0">
                  <a:solidFill>
                    <a:srgbClr val="FFFFFF"/>
                  </a:solidFill>
                  <a:latin typeface="Arial"/>
                  <a:cs typeface="Arial"/>
                </a:rPr>
                <a:t> </a:t>
              </a:r>
              <a:r>
                <a:rPr lang="en-US" sz="1293" b="1" spc="-33" dirty="0">
                  <a:solidFill>
                    <a:srgbClr val="FFFFFF"/>
                  </a:solidFill>
                  <a:latin typeface="Arial"/>
                  <a:cs typeface="Arial"/>
                </a:rPr>
                <a:t>Internal Control Reviews</a:t>
              </a:r>
            </a:p>
            <a:p>
              <a:pPr algn="ctr">
                <a:spcBef>
                  <a:spcPts val="1145"/>
                </a:spcBef>
              </a:pPr>
              <a:endParaRPr sz="1100" dirty="0">
                <a:latin typeface="Times New Roman"/>
                <a:cs typeface="Times New Roman"/>
              </a:endParaRPr>
            </a:p>
            <a:p>
              <a:pPr>
                <a:spcBef>
                  <a:spcPts val="20"/>
                </a:spcBef>
              </a:pPr>
              <a:endParaRPr sz="1661" dirty="0">
                <a:latin typeface="Times New Roman"/>
                <a:cs typeface="Times New Roman"/>
              </a:endParaRPr>
            </a:p>
            <a:p>
              <a:pPr algn="ctr">
                <a:lnSpc>
                  <a:spcPct val="100000"/>
                </a:lnSpc>
              </a:pPr>
              <a:r>
                <a:rPr lang="en-US" sz="1293" b="1" spc="-42" dirty="0">
                  <a:solidFill>
                    <a:srgbClr val="FFFFFF"/>
                  </a:solidFill>
                  <a:latin typeface="Arial"/>
                  <a:cs typeface="Arial"/>
                </a:rPr>
                <a:t>UG(Single Audit) or State Grantee Audits</a:t>
              </a:r>
              <a:endParaRPr sz="1293" dirty="0">
                <a:latin typeface="Arial"/>
                <a:cs typeface="Arial"/>
              </a:endParaRPr>
            </a:p>
          </p:txBody>
        </p:sp>
        <p:sp>
          <p:nvSpPr>
            <p:cNvPr id="10" name="object 10"/>
            <p:cNvSpPr txBox="1"/>
            <p:nvPr/>
          </p:nvSpPr>
          <p:spPr>
            <a:xfrm>
              <a:off x="6170940" y="2117617"/>
              <a:ext cx="461303" cy="449318"/>
            </a:xfrm>
            <a:prstGeom prst="rect">
              <a:avLst/>
            </a:prstGeom>
          </p:spPr>
          <p:txBody>
            <a:bodyPr vert="horz" wrap="square" lIns="0" tIns="0" rIns="0" bIns="0" rtlCol="0">
              <a:spAutoFit/>
            </a:bodyPr>
            <a:lstStyle/>
            <a:p>
              <a:pPr marL="11724"/>
              <a:r>
                <a:rPr lang="en-US" sz="1100" b="1" spc="-9" dirty="0">
                  <a:solidFill>
                    <a:srgbClr val="FFFFFF"/>
                  </a:solidFill>
                  <a:latin typeface="Arial"/>
                  <a:cs typeface="Arial"/>
                </a:rPr>
                <a:t>Local Govt</a:t>
              </a:r>
            </a:p>
            <a:p>
              <a:pPr marL="11724"/>
              <a:r>
                <a:rPr lang="en-US" sz="1100" b="1" spc="-9" dirty="0">
                  <a:solidFill>
                    <a:srgbClr val="FFFFFF"/>
                  </a:solidFill>
                  <a:latin typeface="Arial"/>
                  <a:cs typeface="Arial"/>
                </a:rPr>
                <a:t>Audit</a:t>
              </a:r>
              <a:endParaRPr sz="1100" dirty="0">
                <a:latin typeface="Arial"/>
                <a:cs typeface="Arial"/>
              </a:endParaRPr>
            </a:p>
          </p:txBody>
        </p:sp>
        <p:sp>
          <p:nvSpPr>
            <p:cNvPr id="11" name="object 11"/>
            <p:cNvSpPr txBox="1"/>
            <p:nvPr/>
          </p:nvSpPr>
          <p:spPr>
            <a:xfrm>
              <a:off x="5538822" y="2190847"/>
              <a:ext cx="461303" cy="352079"/>
            </a:xfrm>
            <a:prstGeom prst="rect">
              <a:avLst/>
            </a:prstGeom>
          </p:spPr>
          <p:txBody>
            <a:bodyPr vert="horz" wrap="square" lIns="0" tIns="0" rIns="0" bIns="0" rtlCol="0">
              <a:spAutoFit/>
            </a:bodyPr>
            <a:lstStyle/>
            <a:p>
              <a:pPr marL="11724" marR="4690" indent="113716"/>
              <a:r>
                <a:rPr lang="en-US" sz="1293" b="1" dirty="0">
                  <a:solidFill>
                    <a:srgbClr val="FFFFFF"/>
                  </a:solidFill>
                  <a:latin typeface="Arial"/>
                  <a:cs typeface="Arial"/>
                </a:rPr>
                <a:t>OIG Audit</a:t>
              </a:r>
              <a:endParaRPr sz="1293" dirty="0">
                <a:latin typeface="Arial"/>
                <a:cs typeface="Arial"/>
              </a:endParaRPr>
            </a:p>
          </p:txBody>
        </p:sp>
      </p:grpSp>
      <p:sp>
        <p:nvSpPr>
          <p:cNvPr id="15" name="Title 2">
            <a:extLst>
              <a:ext uri="{FF2B5EF4-FFF2-40B4-BE49-F238E27FC236}">
                <a16:creationId xmlns:a16="http://schemas.microsoft.com/office/drawing/2014/main" id="{5D3E59D0-9FA9-4E21-9EF1-8E012A09DC12}"/>
              </a:ext>
            </a:extLst>
          </p:cNvPr>
          <p:cNvSpPr txBox="1">
            <a:spLocks/>
          </p:cNvSpPr>
          <p:nvPr/>
        </p:nvSpPr>
        <p:spPr>
          <a:xfrm>
            <a:off x="389489" y="1027909"/>
            <a:ext cx="3532805" cy="4735218"/>
          </a:xfrm>
          <a:prstGeom prst="rect">
            <a:avLst/>
          </a:prstGeom>
          <a:solidFill>
            <a:srgbClr val="1F285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a:solidFill>
                  <a:srgbClr val="001E62"/>
                </a:solidFill>
                <a:latin typeface="+mj-lt"/>
                <a:ea typeface="+mj-ea"/>
                <a:cs typeface="+mj-cs"/>
              </a:defRPr>
            </a:lvl1pPr>
          </a:lstStyle>
          <a:p>
            <a:pPr algn="ctr"/>
            <a:r>
              <a:rPr lang="en-US" dirty="0">
                <a:solidFill>
                  <a:schemeClr val="bg1"/>
                </a:solidFill>
              </a:rPr>
              <a:t>Grant Oversight Pyramid</a:t>
            </a:r>
          </a:p>
        </p:txBody>
      </p:sp>
    </p:spTree>
    <p:extLst>
      <p:ext uri="{BB962C8B-B14F-4D97-AF65-F5344CB8AC3E}">
        <p14:creationId xmlns:p14="http://schemas.microsoft.com/office/powerpoint/2010/main" val="3719656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3EEC-42A8-498D-B581-5A42281DFCCD}"/>
              </a:ext>
            </a:extLst>
          </p:cNvPr>
          <p:cNvSpPr>
            <a:spLocks noGrp="1"/>
          </p:cNvSpPr>
          <p:nvPr>
            <p:ph type="title"/>
          </p:nvPr>
        </p:nvSpPr>
        <p:spPr/>
        <p:txBody>
          <a:bodyPr/>
          <a:lstStyle/>
          <a:p>
            <a:r>
              <a:rPr lang="en-US" dirty="0"/>
              <a:t>Using Data Analytics</a:t>
            </a:r>
          </a:p>
        </p:txBody>
      </p:sp>
      <p:sp>
        <p:nvSpPr>
          <p:cNvPr id="3" name="Content Placeholder 2">
            <a:extLst>
              <a:ext uri="{FF2B5EF4-FFF2-40B4-BE49-F238E27FC236}">
                <a16:creationId xmlns:a16="http://schemas.microsoft.com/office/drawing/2014/main" id="{8C0E3C03-F0BB-4105-B780-66E77D94FA9E}"/>
              </a:ext>
            </a:extLst>
          </p:cNvPr>
          <p:cNvSpPr>
            <a:spLocks noGrp="1"/>
          </p:cNvSpPr>
          <p:nvPr>
            <p:ph idx="1"/>
          </p:nvPr>
        </p:nvSpPr>
        <p:spPr/>
        <p:txBody>
          <a:bodyPr>
            <a:normAutofit fontScale="92500" lnSpcReduction="10000"/>
          </a:bodyPr>
          <a:lstStyle/>
          <a:p>
            <a:r>
              <a:rPr lang="en-US" dirty="0"/>
              <a:t>Use of data analytics in our baseline monitoring.</a:t>
            </a:r>
          </a:p>
          <a:p>
            <a:pPr lvl="1"/>
            <a:r>
              <a:rPr lang="en-US" dirty="0"/>
              <a:t>Examples:</a:t>
            </a:r>
          </a:p>
          <a:p>
            <a:pPr lvl="2"/>
            <a:r>
              <a:rPr lang="en-US" dirty="0"/>
              <a:t>Excess Cash</a:t>
            </a:r>
          </a:p>
          <a:p>
            <a:pPr lvl="2"/>
            <a:r>
              <a:rPr lang="en-US" dirty="0"/>
              <a:t>Spending patterns by grant -- Zero activity, 80/20, expiration</a:t>
            </a:r>
          </a:p>
          <a:p>
            <a:pPr lvl="2"/>
            <a:r>
              <a:rPr lang="en-US" dirty="0"/>
              <a:t>Risk Based Testing </a:t>
            </a:r>
          </a:p>
          <a:p>
            <a:endParaRPr lang="en-US" dirty="0"/>
          </a:p>
          <a:p>
            <a:r>
              <a:rPr lang="en-US" dirty="0"/>
              <a:t>Agencies are always looking at our data for additional baseline monitoring metrics that may assist the grantees identify issues before a problem exists.</a:t>
            </a:r>
          </a:p>
        </p:txBody>
      </p:sp>
    </p:spTree>
    <p:extLst>
      <p:ext uri="{BB962C8B-B14F-4D97-AF65-F5344CB8AC3E}">
        <p14:creationId xmlns:p14="http://schemas.microsoft.com/office/powerpoint/2010/main" val="3817417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12F0-5CDC-4FE4-9A2E-7996C4ED003C}"/>
              </a:ext>
            </a:extLst>
          </p:cNvPr>
          <p:cNvSpPr>
            <a:spLocks noGrp="1"/>
          </p:cNvSpPr>
          <p:nvPr>
            <p:ph type="title"/>
          </p:nvPr>
        </p:nvSpPr>
        <p:spPr/>
        <p:txBody>
          <a:bodyPr/>
          <a:lstStyle/>
          <a:p>
            <a:r>
              <a:rPr lang="en-US" dirty="0"/>
              <a:t>Troubled Grantee Indicators</a:t>
            </a:r>
          </a:p>
        </p:txBody>
      </p:sp>
      <p:sp>
        <p:nvSpPr>
          <p:cNvPr id="3" name="Content Placeholder 2">
            <a:extLst>
              <a:ext uri="{FF2B5EF4-FFF2-40B4-BE49-F238E27FC236}">
                <a16:creationId xmlns:a16="http://schemas.microsoft.com/office/drawing/2014/main" id="{2FE3AE93-5848-4F7B-B10C-69EDDC6C8597}"/>
              </a:ext>
            </a:extLst>
          </p:cNvPr>
          <p:cNvSpPr>
            <a:spLocks noGrp="1"/>
          </p:cNvSpPr>
          <p:nvPr>
            <p:ph idx="1"/>
          </p:nvPr>
        </p:nvSpPr>
        <p:spPr/>
        <p:txBody>
          <a:bodyPr>
            <a:normAutofit/>
          </a:bodyPr>
          <a:lstStyle/>
          <a:p>
            <a:r>
              <a:rPr lang="en-US" dirty="0"/>
              <a:t>Signs of a Troubled Grantee</a:t>
            </a:r>
          </a:p>
          <a:p>
            <a:pPr lvl="1"/>
            <a:r>
              <a:rPr lang="en-US" dirty="0"/>
              <a:t>Staff Turnover</a:t>
            </a:r>
          </a:p>
          <a:p>
            <a:pPr lvl="1"/>
            <a:r>
              <a:rPr lang="en-US" dirty="0"/>
              <a:t>Late or can not provide expenditure reports</a:t>
            </a:r>
          </a:p>
          <a:p>
            <a:pPr lvl="1"/>
            <a:r>
              <a:rPr lang="en-US" dirty="0"/>
              <a:t>Can not provide quickly expenditure reports requested</a:t>
            </a:r>
          </a:p>
          <a:p>
            <a:pPr lvl="1"/>
            <a:r>
              <a:rPr lang="en-US" dirty="0"/>
              <a:t>Changing #’s or high # of adjustments</a:t>
            </a:r>
          </a:p>
          <a:p>
            <a:pPr lvl="1"/>
            <a:r>
              <a:rPr lang="en-US" dirty="0"/>
              <a:t>Late program reports</a:t>
            </a:r>
          </a:p>
          <a:p>
            <a:pPr lvl="1"/>
            <a:r>
              <a:rPr lang="en-US" dirty="0"/>
              <a:t>Do not return repeated phone calls</a:t>
            </a:r>
          </a:p>
          <a:p>
            <a:endParaRPr lang="en-US" dirty="0"/>
          </a:p>
        </p:txBody>
      </p:sp>
    </p:spTree>
    <p:extLst>
      <p:ext uri="{BB962C8B-B14F-4D97-AF65-F5344CB8AC3E}">
        <p14:creationId xmlns:p14="http://schemas.microsoft.com/office/powerpoint/2010/main" val="928448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1D38908-5039-4F1C-B338-E2371EA6CC87}"/>
              </a:ext>
            </a:extLst>
          </p:cNvPr>
          <p:cNvSpPr>
            <a:spLocks noGrp="1"/>
          </p:cNvSpPr>
          <p:nvPr>
            <p:ph idx="1"/>
          </p:nvPr>
        </p:nvSpPr>
        <p:spPr>
          <a:xfrm>
            <a:off x="838200" y="1694450"/>
            <a:ext cx="7400544" cy="4356100"/>
          </a:xfrm>
        </p:spPr>
        <p:txBody>
          <a:bodyPr>
            <a:normAutofit fontScale="77500" lnSpcReduction="20000"/>
          </a:bodyPr>
          <a:lstStyle/>
          <a:p>
            <a:pPr marL="0" indent="0">
              <a:buNone/>
            </a:pPr>
            <a:r>
              <a:rPr lang="en-US" dirty="0"/>
              <a:t>University received an equipment expense audit request from the sponsor. The auditor has requested detailed documentation to support the reimbursed expense.</a:t>
            </a:r>
          </a:p>
          <a:p>
            <a:pPr marL="0" indent="0">
              <a:buNone/>
            </a:pPr>
            <a:r>
              <a:rPr lang="en-US" dirty="0"/>
              <a:t>As the audit liaison, you contacted the PI and department staff to request this support documentation and they have provided a 122-page PDF file filled with internal email correspondence, equipment quotes, equipment invoice and internal approval documents.</a:t>
            </a:r>
          </a:p>
          <a:p>
            <a:pPr marL="0" indent="0">
              <a:buNone/>
            </a:pPr>
            <a:endParaRPr lang="en-US" b="1" dirty="0"/>
          </a:p>
          <a:p>
            <a:pPr marL="0" indent="0">
              <a:buNone/>
            </a:pPr>
            <a:r>
              <a:rPr lang="en-US" b="1" dirty="0"/>
              <a:t>True or False:</a:t>
            </a:r>
          </a:p>
          <a:p>
            <a:pPr marL="0" indent="0">
              <a:buNone/>
            </a:pPr>
            <a:r>
              <a:rPr lang="en-US" dirty="0"/>
              <a:t>Forward the provided support document as-is to the auditor for review to satisfy the request for support documentation.</a:t>
            </a:r>
          </a:p>
        </p:txBody>
      </p:sp>
      <p:sp>
        <p:nvSpPr>
          <p:cNvPr id="9" name="Slide Number Placeholder 8">
            <a:extLst>
              <a:ext uri="{FF2B5EF4-FFF2-40B4-BE49-F238E27FC236}">
                <a16:creationId xmlns:a16="http://schemas.microsoft.com/office/drawing/2014/main" id="{B22AB9FB-44D8-4107-8251-131D53337517}"/>
              </a:ext>
            </a:extLst>
          </p:cNvPr>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8" name="Picture 7">
            <a:extLst>
              <a:ext uri="{FF2B5EF4-FFF2-40B4-BE49-F238E27FC236}">
                <a16:creationId xmlns:a16="http://schemas.microsoft.com/office/drawing/2014/main" id="{3EB10325-34A5-4C51-9973-57B6E0EBB44D}"/>
              </a:ext>
            </a:extLst>
          </p:cNvPr>
          <p:cNvPicPr>
            <a:picLocks noChangeAspect="1"/>
          </p:cNvPicPr>
          <p:nvPr/>
        </p:nvPicPr>
        <p:blipFill>
          <a:blip r:embed="rId2"/>
          <a:stretch>
            <a:fillRect/>
          </a:stretch>
        </p:blipFill>
        <p:spPr>
          <a:xfrm>
            <a:off x="8242300" y="2482634"/>
            <a:ext cx="3722478" cy="2476257"/>
          </a:xfrm>
          <a:prstGeom prst="rect">
            <a:avLst/>
          </a:prstGeom>
        </p:spPr>
      </p:pic>
      <p:sp>
        <p:nvSpPr>
          <p:cNvPr id="6" name="Title 1">
            <a:extLst>
              <a:ext uri="{FF2B5EF4-FFF2-40B4-BE49-F238E27FC236}">
                <a16:creationId xmlns:a16="http://schemas.microsoft.com/office/drawing/2014/main" id="{1812BAC8-7210-447B-9133-F8A727422290}"/>
              </a:ext>
            </a:extLst>
          </p:cNvPr>
          <p:cNvSpPr>
            <a:spLocks noGrp="1"/>
          </p:cNvSpPr>
          <p:nvPr>
            <p:ph type="title"/>
          </p:nvPr>
        </p:nvSpPr>
        <p:spPr>
          <a:xfrm>
            <a:off x="838200" y="365127"/>
            <a:ext cx="10515600" cy="1325563"/>
          </a:xfrm>
        </p:spPr>
        <p:txBody>
          <a:bodyPr/>
          <a:lstStyle/>
          <a:p>
            <a:r>
              <a:rPr lang="en-US" dirty="0"/>
              <a:t>Support Documentation Case Example</a:t>
            </a:r>
          </a:p>
        </p:txBody>
      </p:sp>
    </p:spTree>
    <p:extLst>
      <p:ext uri="{BB962C8B-B14F-4D97-AF65-F5344CB8AC3E}">
        <p14:creationId xmlns:p14="http://schemas.microsoft.com/office/powerpoint/2010/main" val="3219985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B22AB9FB-44D8-4107-8251-131D53337517}"/>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6" name="Title 1">
            <a:extLst>
              <a:ext uri="{FF2B5EF4-FFF2-40B4-BE49-F238E27FC236}">
                <a16:creationId xmlns:a16="http://schemas.microsoft.com/office/drawing/2014/main" id="{1812BAC8-7210-447B-9133-F8A727422290}"/>
              </a:ext>
            </a:extLst>
          </p:cNvPr>
          <p:cNvSpPr>
            <a:spLocks noGrp="1"/>
          </p:cNvSpPr>
          <p:nvPr>
            <p:ph type="title"/>
          </p:nvPr>
        </p:nvSpPr>
        <p:spPr>
          <a:xfrm>
            <a:off x="838200" y="365127"/>
            <a:ext cx="10515600" cy="1325563"/>
          </a:xfrm>
        </p:spPr>
        <p:txBody>
          <a:bodyPr/>
          <a:lstStyle/>
          <a:p>
            <a:r>
              <a:rPr lang="en-US" dirty="0"/>
              <a:t>Support Documentation Case Example</a:t>
            </a:r>
          </a:p>
        </p:txBody>
      </p:sp>
      <p:pic>
        <p:nvPicPr>
          <p:cNvPr id="7" name="Picture 6">
            <a:extLst>
              <a:ext uri="{FF2B5EF4-FFF2-40B4-BE49-F238E27FC236}">
                <a16:creationId xmlns:a16="http://schemas.microsoft.com/office/drawing/2014/main" id="{B079869C-09E6-4DC3-8128-50CC877E91B4}"/>
              </a:ext>
            </a:extLst>
          </p:cNvPr>
          <p:cNvPicPr>
            <a:picLocks noChangeAspect="1"/>
          </p:cNvPicPr>
          <p:nvPr/>
        </p:nvPicPr>
        <p:blipFill rotWithShape="1">
          <a:blip r:embed="rId2"/>
          <a:srcRect t="50229"/>
          <a:stretch/>
        </p:blipFill>
        <p:spPr>
          <a:xfrm>
            <a:off x="8242300" y="2637926"/>
            <a:ext cx="3722478" cy="1232441"/>
          </a:xfrm>
          <a:prstGeom prst="rect">
            <a:avLst/>
          </a:prstGeom>
        </p:spPr>
      </p:pic>
      <p:sp>
        <p:nvSpPr>
          <p:cNvPr id="8" name="Content Placeholder 10">
            <a:extLst>
              <a:ext uri="{FF2B5EF4-FFF2-40B4-BE49-F238E27FC236}">
                <a16:creationId xmlns:a16="http://schemas.microsoft.com/office/drawing/2014/main" id="{914C4BB6-EF2A-4CBB-93D4-8467A59F620B}"/>
              </a:ext>
            </a:extLst>
          </p:cNvPr>
          <p:cNvSpPr>
            <a:spLocks noGrp="1"/>
          </p:cNvSpPr>
          <p:nvPr>
            <p:ph idx="1"/>
          </p:nvPr>
        </p:nvSpPr>
        <p:spPr>
          <a:xfrm>
            <a:off x="838200" y="1694450"/>
            <a:ext cx="7400544" cy="4356100"/>
          </a:xfrm>
        </p:spPr>
        <p:txBody>
          <a:bodyPr>
            <a:normAutofit fontScale="77500" lnSpcReduction="20000"/>
          </a:bodyPr>
          <a:lstStyle/>
          <a:p>
            <a:pPr marL="0" indent="0">
              <a:buNone/>
            </a:pPr>
            <a:r>
              <a:rPr lang="en-US" dirty="0"/>
              <a:t>University received an equipment expense audit request from the sponsor. The auditor has requested detailed documentation to support the reimbursed expense.</a:t>
            </a:r>
          </a:p>
          <a:p>
            <a:pPr marL="0" indent="0">
              <a:buNone/>
            </a:pPr>
            <a:r>
              <a:rPr lang="en-US" dirty="0"/>
              <a:t>As the audit liaison, you contacted the PI and department staff to request this support documentation and they have provided a 122-page PDF file filled with internal email correspondence, equipment quotes, equipment invoice and internal approval documents.</a:t>
            </a:r>
          </a:p>
          <a:p>
            <a:pPr marL="0" indent="0">
              <a:buNone/>
            </a:pPr>
            <a:endParaRPr lang="en-US" b="1" dirty="0"/>
          </a:p>
          <a:p>
            <a:pPr marL="0" indent="0">
              <a:buNone/>
            </a:pPr>
            <a:r>
              <a:rPr lang="en-US" b="1" dirty="0"/>
              <a:t>True or False:</a:t>
            </a:r>
          </a:p>
          <a:p>
            <a:pPr marL="0" indent="0">
              <a:buNone/>
            </a:pPr>
            <a:r>
              <a:rPr lang="en-US" dirty="0"/>
              <a:t>Forward the provided support document as-is to the auditor for review to satisfy the request for support documentation.</a:t>
            </a:r>
          </a:p>
        </p:txBody>
      </p:sp>
    </p:spTree>
    <p:extLst>
      <p:ext uri="{BB962C8B-B14F-4D97-AF65-F5344CB8AC3E}">
        <p14:creationId xmlns:p14="http://schemas.microsoft.com/office/powerpoint/2010/main" val="101303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8E3BFD6-B382-4E72-B74E-AFD4FC604971}"/>
              </a:ext>
            </a:extLst>
          </p:cNvPr>
          <p:cNvPicPr>
            <a:picLocks noGrp="1" noChangeAspect="1"/>
          </p:cNvPicPr>
          <p:nvPr>
            <p:ph sz="half" idx="1"/>
          </p:nvPr>
        </p:nvPicPr>
        <p:blipFill>
          <a:blip r:embed="rId3"/>
          <a:stretch>
            <a:fillRect/>
          </a:stretch>
        </p:blipFill>
        <p:spPr>
          <a:xfrm>
            <a:off x="8" y="10"/>
            <a:ext cx="12191982"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D2B56A8-6CFA-4F58-9E9C-2CA4718BBD57}"/>
              </a:ext>
            </a:extLst>
          </p:cNvPr>
          <p:cNvSpPr>
            <a:spLocks noGrp="1"/>
          </p:cNvSpPr>
          <p:nvPr>
            <p:ph type="title"/>
          </p:nvPr>
        </p:nvSpPr>
        <p:spPr>
          <a:xfrm>
            <a:off x="709448" y="1913950"/>
            <a:ext cx="4204137" cy="1342754"/>
          </a:xfrm>
        </p:spPr>
        <p:txBody>
          <a:bodyPr vert="horz" lIns="91440" tIns="45720" rIns="91440" bIns="45720" rtlCol="0" anchor="ctr">
            <a:normAutofit fontScale="90000"/>
          </a:bodyPr>
          <a:lstStyle/>
          <a:p>
            <a:pPr algn="ctr"/>
            <a:r>
              <a:rPr lang="en-US" sz="3100" dirty="0">
                <a:solidFill>
                  <a:schemeClr val="tx1"/>
                </a:solidFill>
              </a:rPr>
              <a:t>Audit: ASU misspent more than $1 million in federal research funds</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40C9046-F64C-4536-AB42-72C367D3DAFA}"/>
              </a:ext>
            </a:extLst>
          </p:cNvPr>
          <p:cNvSpPr>
            <a:spLocks noGrp="1"/>
          </p:cNvSpPr>
          <p:nvPr>
            <p:ph sz="half" idx="2"/>
          </p:nvPr>
        </p:nvSpPr>
        <p:spPr>
          <a:xfrm>
            <a:off x="525516" y="3417573"/>
            <a:ext cx="4593021" cy="2619839"/>
          </a:xfrm>
        </p:spPr>
        <p:txBody>
          <a:bodyPr vert="horz" lIns="91440" tIns="45720" rIns="91440" bIns="45720" rtlCol="0" anchor="ctr">
            <a:normAutofit/>
          </a:bodyPr>
          <a:lstStyle/>
          <a:p>
            <a:pPr marL="0" indent="0">
              <a:buNone/>
            </a:pPr>
            <a:r>
              <a:rPr lang="en-US" sz="1800" dirty="0">
                <a:solidFill>
                  <a:schemeClr val="tx1"/>
                </a:solidFill>
              </a:rPr>
              <a:t>“ASU did not always comply with all Federal, NSF, and ASU regulations and policies when allocating expenses to NSF awards,” the auditors wrote. “It needs improved oversight of the allocation of expenses to NSF awards to ensure costs claimed are reasonable, allocable, and allowable in accordance with those regulations and policies.”</a:t>
            </a:r>
          </a:p>
        </p:txBody>
      </p:sp>
      <p:sp>
        <p:nvSpPr>
          <p:cNvPr id="7" name="TextBox 6">
            <a:extLst>
              <a:ext uri="{FF2B5EF4-FFF2-40B4-BE49-F238E27FC236}">
                <a16:creationId xmlns:a16="http://schemas.microsoft.com/office/drawing/2014/main" id="{7EE8A6D1-C5E9-47B5-8C2A-F0538C5C0CF7}"/>
              </a:ext>
            </a:extLst>
          </p:cNvPr>
          <p:cNvSpPr txBox="1"/>
          <p:nvPr/>
        </p:nvSpPr>
        <p:spPr>
          <a:xfrm>
            <a:off x="6174830" y="6037412"/>
            <a:ext cx="5136173" cy="646331"/>
          </a:xfrm>
          <a:prstGeom prst="rect">
            <a:avLst/>
          </a:prstGeom>
          <a:noFill/>
        </p:spPr>
        <p:txBody>
          <a:bodyPr wrap="square" rtlCol="0">
            <a:spAutoFit/>
          </a:bodyPr>
          <a:lstStyle/>
          <a:p>
            <a:r>
              <a:rPr lang="en-US" sz="1200" b="1" dirty="0">
                <a:solidFill>
                  <a:schemeClr val="bg1"/>
                </a:solidFill>
              </a:rPr>
              <a:t>Source: https://www.azcentral.com/story/news/local/arizona-education/2019/04/17/national-science-foundation-audit-finds-asu-misspent-more-than-1-million-nsf-tamara-deuser/3491508002/</a:t>
            </a:r>
          </a:p>
        </p:txBody>
      </p:sp>
      <p:pic>
        <p:nvPicPr>
          <p:cNvPr id="5" name="Picture 4">
            <a:extLst>
              <a:ext uri="{FF2B5EF4-FFF2-40B4-BE49-F238E27FC236}">
                <a16:creationId xmlns:a16="http://schemas.microsoft.com/office/drawing/2014/main" id="{34ACA50D-4CBA-40D8-87B8-B2439E713892}"/>
              </a:ext>
            </a:extLst>
          </p:cNvPr>
          <p:cNvPicPr>
            <a:picLocks noChangeAspect="1"/>
          </p:cNvPicPr>
          <p:nvPr/>
        </p:nvPicPr>
        <p:blipFill>
          <a:blip r:embed="rId4"/>
          <a:stretch>
            <a:fillRect/>
          </a:stretch>
        </p:blipFill>
        <p:spPr>
          <a:xfrm>
            <a:off x="8113295" y="285175"/>
            <a:ext cx="3810000" cy="1628775"/>
          </a:xfrm>
          <a:prstGeom prst="rect">
            <a:avLst/>
          </a:prstGeom>
        </p:spPr>
      </p:pic>
    </p:spTree>
    <p:extLst>
      <p:ext uri="{BB962C8B-B14F-4D97-AF65-F5344CB8AC3E}">
        <p14:creationId xmlns:p14="http://schemas.microsoft.com/office/powerpoint/2010/main" val="1747814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1D38908-5039-4F1C-B338-E2371EA6CC87}"/>
              </a:ext>
            </a:extLst>
          </p:cNvPr>
          <p:cNvSpPr>
            <a:spLocks noGrp="1"/>
          </p:cNvSpPr>
          <p:nvPr>
            <p:ph idx="1"/>
          </p:nvPr>
        </p:nvSpPr>
        <p:spPr>
          <a:xfrm>
            <a:off x="1362456" y="1694450"/>
            <a:ext cx="6876288" cy="4356100"/>
          </a:xfrm>
        </p:spPr>
        <p:txBody>
          <a:bodyPr>
            <a:normAutofit fontScale="92500" lnSpcReduction="10000"/>
          </a:bodyPr>
          <a:lstStyle/>
          <a:p>
            <a:pPr lvl="0"/>
            <a:r>
              <a:rPr lang="en-US" sz="3200" dirty="0"/>
              <a:t>This is an example of what we like to refer to as the “kitchen-sink” of support documentation</a:t>
            </a:r>
          </a:p>
          <a:p>
            <a:pPr lvl="0"/>
            <a:r>
              <a:rPr lang="en-US" sz="3200" dirty="0"/>
              <a:t>Please trim-down the support documentation to only include what is necessary to support the expense.</a:t>
            </a:r>
          </a:p>
          <a:p>
            <a:pPr lvl="0"/>
            <a:r>
              <a:rPr lang="en-US" sz="3200" dirty="0"/>
              <a:t>“Kitchen-sink” support documents complicate the review/approval process.</a:t>
            </a:r>
          </a:p>
        </p:txBody>
      </p:sp>
      <p:sp>
        <p:nvSpPr>
          <p:cNvPr id="9" name="Slide Number Placeholder 8">
            <a:extLst>
              <a:ext uri="{FF2B5EF4-FFF2-40B4-BE49-F238E27FC236}">
                <a16:creationId xmlns:a16="http://schemas.microsoft.com/office/drawing/2014/main" id="{B22AB9FB-44D8-4107-8251-131D53337517}"/>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6" name="Title 1">
            <a:extLst>
              <a:ext uri="{FF2B5EF4-FFF2-40B4-BE49-F238E27FC236}">
                <a16:creationId xmlns:a16="http://schemas.microsoft.com/office/drawing/2014/main" id="{1812BAC8-7210-447B-9133-F8A727422290}"/>
              </a:ext>
            </a:extLst>
          </p:cNvPr>
          <p:cNvSpPr>
            <a:spLocks noGrp="1"/>
          </p:cNvSpPr>
          <p:nvPr>
            <p:ph type="title"/>
          </p:nvPr>
        </p:nvSpPr>
        <p:spPr>
          <a:xfrm>
            <a:off x="838200" y="365127"/>
            <a:ext cx="10515600" cy="1325563"/>
          </a:xfrm>
        </p:spPr>
        <p:txBody>
          <a:bodyPr/>
          <a:lstStyle/>
          <a:p>
            <a:r>
              <a:rPr lang="en-US" dirty="0"/>
              <a:t>Support Documentation Case Example</a:t>
            </a:r>
          </a:p>
        </p:txBody>
      </p:sp>
      <p:pic>
        <p:nvPicPr>
          <p:cNvPr id="7" name="Picture 6">
            <a:extLst>
              <a:ext uri="{FF2B5EF4-FFF2-40B4-BE49-F238E27FC236}">
                <a16:creationId xmlns:a16="http://schemas.microsoft.com/office/drawing/2014/main" id="{B079869C-09E6-4DC3-8128-50CC877E91B4}"/>
              </a:ext>
            </a:extLst>
          </p:cNvPr>
          <p:cNvPicPr>
            <a:picLocks noChangeAspect="1"/>
          </p:cNvPicPr>
          <p:nvPr/>
        </p:nvPicPr>
        <p:blipFill rotWithShape="1">
          <a:blip r:embed="rId3"/>
          <a:srcRect t="50229"/>
          <a:stretch/>
        </p:blipFill>
        <p:spPr>
          <a:xfrm>
            <a:off x="8242300" y="2637926"/>
            <a:ext cx="3722478" cy="1232441"/>
          </a:xfrm>
          <a:prstGeom prst="rect">
            <a:avLst/>
          </a:prstGeom>
        </p:spPr>
      </p:pic>
    </p:spTree>
    <p:extLst>
      <p:ext uri="{BB962C8B-B14F-4D97-AF65-F5344CB8AC3E}">
        <p14:creationId xmlns:p14="http://schemas.microsoft.com/office/powerpoint/2010/main" val="1277563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Useful Reminders</a:t>
            </a:r>
          </a:p>
        </p:txBody>
      </p:sp>
      <p:sp>
        <p:nvSpPr>
          <p:cNvPr id="5" name="Content Placeholder 4"/>
          <p:cNvSpPr>
            <a:spLocks noGrp="1"/>
          </p:cNvSpPr>
          <p:nvPr>
            <p:ph idx="1"/>
          </p:nvPr>
        </p:nvSpPr>
        <p:spPr/>
        <p:txBody>
          <a:bodyPr>
            <a:normAutofit lnSpcReduction="10000"/>
          </a:bodyPr>
          <a:lstStyle/>
          <a:p>
            <a:r>
              <a:rPr lang="en-US" dirty="0"/>
              <a:t>Know the Requirements. Read your award letter carefully!</a:t>
            </a:r>
          </a:p>
          <a:p>
            <a:r>
              <a:rPr lang="en-US" dirty="0"/>
              <a:t>Review your own institutional policies and procedures, as these may be more restrictive than Federal regulations.  </a:t>
            </a:r>
          </a:p>
          <a:p>
            <a:r>
              <a:rPr lang="en-US" dirty="0"/>
              <a:t>Document organizational policies and procedures clearly in writing.</a:t>
            </a:r>
          </a:p>
          <a:p>
            <a:r>
              <a:rPr lang="en-US" dirty="0"/>
              <a:t>Train staff in their roles and responsibilities.</a:t>
            </a:r>
          </a:p>
          <a:p>
            <a:r>
              <a:rPr lang="en-US" dirty="0"/>
              <a:t>Maintain timely and effective lines of communication with your researchers.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785485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00F5-EBAA-4C07-9ECF-8E095B575B49}"/>
              </a:ext>
            </a:extLst>
          </p:cNvPr>
          <p:cNvSpPr>
            <a:spLocks noGrp="1"/>
          </p:cNvSpPr>
          <p:nvPr>
            <p:ph type="title"/>
          </p:nvPr>
        </p:nvSpPr>
        <p:spPr/>
        <p:txBody>
          <a:bodyPr>
            <a:noAutofit/>
          </a:bodyPr>
          <a:lstStyle/>
          <a:p>
            <a:r>
              <a:rPr lang="en-US" sz="2400" dirty="0"/>
              <a:t>Free, online toolkits and guides to help financial professionals working at all levels of government do their jobs better | www.agacgfm.org/tools</a:t>
            </a:r>
          </a:p>
        </p:txBody>
      </p:sp>
      <p:grpSp>
        <p:nvGrpSpPr>
          <p:cNvPr id="5" name="Group 4">
            <a:extLst>
              <a:ext uri="{FF2B5EF4-FFF2-40B4-BE49-F238E27FC236}">
                <a16:creationId xmlns:a16="http://schemas.microsoft.com/office/drawing/2014/main" id="{541A65E9-0E86-4EE9-8D9E-05703A7EBE62}"/>
              </a:ext>
            </a:extLst>
          </p:cNvPr>
          <p:cNvGrpSpPr/>
          <p:nvPr/>
        </p:nvGrpSpPr>
        <p:grpSpPr>
          <a:xfrm>
            <a:off x="2148982" y="1993840"/>
            <a:ext cx="7925023" cy="4182892"/>
            <a:chOff x="624981" y="1993840"/>
            <a:chExt cx="7925023" cy="4182892"/>
          </a:xfrm>
        </p:grpSpPr>
        <p:sp>
          <p:nvSpPr>
            <p:cNvPr id="6" name="Oval 5">
              <a:extLst>
                <a:ext uri="{FF2B5EF4-FFF2-40B4-BE49-F238E27FC236}">
                  <a16:creationId xmlns:a16="http://schemas.microsoft.com/office/drawing/2014/main" id="{43038D2A-B7D3-44B6-BA85-CDC805510A58}"/>
                </a:ext>
              </a:extLst>
            </p:cNvPr>
            <p:cNvSpPr/>
            <p:nvPr/>
          </p:nvSpPr>
          <p:spPr>
            <a:xfrm>
              <a:off x="6997322" y="2001121"/>
              <a:ext cx="735308" cy="73530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7" name="Oval 6">
              <a:extLst>
                <a:ext uri="{FF2B5EF4-FFF2-40B4-BE49-F238E27FC236}">
                  <a16:creationId xmlns:a16="http://schemas.microsoft.com/office/drawing/2014/main" id="{D42BFA76-E354-4988-B42C-AAE1A82DACB7}"/>
                </a:ext>
              </a:extLst>
            </p:cNvPr>
            <p:cNvSpPr/>
            <p:nvPr/>
          </p:nvSpPr>
          <p:spPr>
            <a:xfrm>
              <a:off x="1142378" y="3922075"/>
              <a:ext cx="735308" cy="73530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8" name="Oval 7">
              <a:extLst>
                <a:ext uri="{FF2B5EF4-FFF2-40B4-BE49-F238E27FC236}">
                  <a16:creationId xmlns:a16="http://schemas.microsoft.com/office/drawing/2014/main" id="{13F62B72-108A-417F-9642-41B435CD5075}"/>
                </a:ext>
              </a:extLst>
            </p:cNvPr>
            <p:cNvSpPr/>
            <p:nvPr/>
          </p:nvSpPr>
          <p:spPr>
            <a:xfrm>
              <a:off x="3196832" y="3952555"/>
              <a:ext cx="735308" cy="73530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9" name="Oval 8">
              <a:extLst>
                <a:ext uri="{FF2B5EF4-FFF2-40B4-BE49-F238E27FC236}">
                  <a16:creationId xmlns:a16="http://schemas.microsoft.com/office/drawing/2014/main" id="{68E34794-3BB7-4BFF-97D5-CD8BE136DAD8}"/>
                </a:ext>
              </a:extLst>
            </p:cNvPr>
            <p:cNvSpPr/>
            <p:nvPr/>
          </p:nvSpPr>
          <p:spPr>
            <a:xfrm>
              <a:off x="5167642" y="3952555"/>
              <a:ext cx="735308" cy="73530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10" name="Oval 9">
              <a:extLst>
                <a:ext uri="{FF2B5EF4-FFF2-40B4-BE49-F238E27FC236}">
                  <a16:creationId xmlns:a16="http://schemas.microsoft.com/office/drawing/2014/main" id="{0206D171-C5BC-4D2E-9CA5-5A28BE8CA0B7}"/>
                </a:ext>
              </a:extLst>
            </p:cNvPr>
            <p:cNvSpPr/>
            <p:nvPr/>
          </p:nvSpPr>
          <p:spPr>
            <a:xfrm>
              <a:off x="6982082" y="3952555"/>
              <a:ext cx="735308" cy="735308"/>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11" name="Oval 10">
              <a:extLst>
                <a:ext uri="{FF2B5EF4-FFF2-40B4-BE49-F238E27FC236}">
                  <a16:creationId xmlns:a16="http://schemas.microsoft.com/office/drawing/2014/main" id="{484D97C1-0239-4C67-800B-98FEC721FD26}"/>
                </a:ext>
              </a:extLst>
            </p:cNvPr>
            <p:cNvSpPr/>
            <p:nvPr/>
          </p:nvSpPr>
          <p:spPr>
            <a:xfrm>
              <a:off x="5167642" y="1993840"/>
              <a:ext cx="735308" cy="7353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12" name="Oval 11">
              <a:extLst>
                <a:ext uri="{FF2B5EF4-FFF2-40B4-BE49-F238E27FC236}">
                  <a16:creationId xmlns:a16="http://schemas.microsoft.com/office/drawing/2014/main" id="{8D6AD0F2-27BF-46D1-9288-713FCEB5AD79}"/>
                </a:ext>
              </a:extLst>
            </p:cNvPr>
            <p:cNvSpPr/>
            <p:nvPr/>
          </p:nvSpPr>
          <p:spPr>
            <a:xfrm>
              <a:off x="3196832" y="1993840"/>
              <a:ext cx="735308" cy="73530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13" name="Oval 12">
              <a:extLst>
                <a:ext uri="{FF2B5EF4-FFF2-40B4-BE49-F238E27FC236}">
                  <a16:creationId xmlns:a16="http://schemas.microsoft.com/office/drawing/2014/main" id="{78C97E1B-B66A-4692-9D79-EE79F37CC6B8}"/>
                </a:ext>
              </a:extLst>
            </p:cNvPr>
            <p:cNvSpPr/>
            <p:nvPr/>
          </p:nvSpPr>
          <p:spPr>
            <a:xfrm>
              <a:off x="1164181" y="1993840"/>
              <a:ext cx="735308" cy="73530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accent1">
                    <a:lumMod val="60000"/>
                    <a:lumOff val="40000"/>
                  </a:schemeClr>
                </a:solidFill>
              </a:endParaRPr>
            </a:p>
          </p:txBody>
        </p:sp>
        <p:sp>
          <p:nvSpPr>
            <p:cNvPr id="14" name="TextBox 13">
              <a:extLst>
                <a:ext uri="{FF2B5EF4-FFF2-40B4-BE49-F238E27FC236}">
                  <a16:creationId xmlns:a16="http://schemas.microsoft.com/office/drawing/2014/main" id="{E8428D29-A91E-4AE2-AD22-1512E64D25E2}"/>
                </a:ext>
              </a:extLst>
            </p:cNvPr>
            <p:cNvSpPr txBox="1"/>
            <p:nvPr/>
          </p:nvSpPr>
          <p:spPr>
            <a:xfrm>
              <a:off x="624981" y="2833023"/>
              <a:ext cx="1753785" cy="954107"/>
            </a:xfrm>
            <a:prstGeom prst="rect">
              <a:avLst/>
            </a:prstGeom>
            <a:noFill/>
          </p:spPr>
          <p:txBody>
            <a:bodyPr wrap="square" rtlCol="0">
              <a:spAutoFit/>
            </a:bodyPr>
            <a:lstStyle/>
            <a:p>
              <a:pPr algn="ctr"/>
              <a:r>
                <a:rPr lang="en-US" sz="1400" b="1" dirty="0">
                  <a:solidFill>
                    <a:schemeClr val="tx2"/>
                  </a:solidFill>
                  <a:latin typeface="Calibri" charset="0"/>
                  <a:ea typeface="Calibri" charset="0"/>
                  <a:cs typeface="Calibri" charset="0"/>
                </a:rPr>
                <a:t>Blended and Braided Funding: A Guide for Policy Makers and Practitioners</a:t>
              </a:r>
            </a:p>
          </p:txBody>
        </p:sp>
        <p:sp>
          <p:nvSpPr>
            <p:cNvPr id="15" name="TextBox 14">
              <a:extLst>
                <a:ext uri="{FF2B5EF4-FFF2-40B4-BE49-F238E27FC236}">
                  <a16:creationId xmlns:a16="http://schemas.microsoft.com/office/drawing/2014/main" id="{BA7E5144-E452-40A3-AE41-33901D35E94D}"/>
                </a:ext>
              </a:extLst>
            </p:cNvPr>
            <p:cNvSpPr txBox="1"/>
            <p:nvPr/>
          </p:nvSpPr>
          <p:spPr>
            <a:xfrm>
              <a:off x="2485446" y="2833023"/>
              <a:ext cx="2123355" cy="954107"/>
            </a:xfrm>
            <a:prstGeom prst="rect">
              <a:avLst/>
            </a:prstGeom>
            <a:noFill/>
          </p:spPr>
          <p:txBody>
            <a:bodyPr wrap="square" rtlCol="0">
              <a:spAutoFit/>
            </a:bodyPr>
            <a:lstStyle/>
            <a:p>
              <a:pPr algn="ctr"/>
              <a:r>
                <a:rPr lang="en-US" sz="1400" b="1" dirty="0">
                  <a:solidFill>
                    <a:schemeClr val="tx2"/>
                  </a:solidFill>
                  <a:latin typeface="Calibri" charset="0"/>
                  <a:ea typeface="Calibri" charset="0"/>
                  <a:cs typeface="Calibri" charset="0"/>
                </a:rPr>
                <a:t>Making Better Decisions: Leveraging Government Resources in Challenging Financial Times</a:t>
              </a:r>
            </a:p>
          </p:txBody>
        </p:sp>
        <p:sp>
          <p:nvSpPr>
            <p:cNvPr id="16" name="TextBox 15">
              <a:extLst>
                <a:ext uri="{FF2B5EF4-FFF2-40B4-BE49-F238E27FC236}">
                  <a16:creationId xmlns:a16="http://schemas.microsoft.com/office/drawing/2014/main" id="{6A8A07DA-86FB-4BB5-BB14-F41DC786B4B4}"/>
                </a:ext>
              </a:extLst>
            </p:cNvPr>
            <p:cNvSpPr txBox="1"/>
            <p:nvPr/>
          </p:nvSpPr>
          <p:spPr>
            <a:xfrm>
              <a:off x="4816934" y="2833023"/>
              <a:ext cx="1590455" cy="523220"/>
            </a:xfrm>
            <a:prstGeom prst="rect">
              <a:avLst/>
            </a:prstGeom>
            <a:noFill/>
          </p:spPr>
          <p:txBody>
            <a:bodyPr wrap="square" rtlCol="0">
              <a:spAutoFit/>
            </a:bodyPr>
            <a:lstStyle/>
            <a:p>
              <a:pPr algn="ctr"/>
              <a:r>
                <a:rPr lang="en-US" sz="1400" b="1" dirty="0">
                  <a:solidFill>
                    <a:schemeClr val="tx2"/>
                  </a:solidFill>
                  <a:latin typeface="Calibri" charset="0"/>
                  <a:ea typeface="Calibri" charset="0"/>
                  <a:cs typeface="Calibri" charset="0"/>
                </a:rPr>
                <a:t>Risk Assessment Monitoring Toolkit</a:t>
              </a:r>
            </a:p>
          </p:txBody>
        </p:sp>
        <p:sp>
          <p:nvSpPr>
            <p:cNvPr id="17" name="TextBox 16">
              <a:extLst>
                <a:ext uri="{FF2B5EF4-FFF2-40B4-BE49-F238E27FC236}">
                  <a16:creationId xmlns:a16="http://schemas.microsoft.com/office/drawing/2014/main" id="{F2DA4040-A3B2-45C1-8E60-758639F4259F}"/>
                </a:ext>
              </a:extLst>
            </p:cNvPr>
            <p:cNvSpPr txBox="1"/>
            <p:nvPr/>
          </p:nvSpPr>
          <p:spPr>
            <a:xfrm>
              <a:off x="6582142" y="2840304"/>
              <a:ext cx="1600200" cy="738664"/>
            </a:xfrm>
            <a:prstGeom prst="rect">
              <a:avLst/>
            </a:prstGeom>
            <a:noFill/>
          </p:spPr>
          <p:txBody>
            <a:bodyPr wrap="square" rtlCol="0">
              <a:spAutoFit/>
            </a:bodyPr>
            <a:lstStyle/>
            <a:p>
              <a:pPr algn="ctr"/>
              <a:r>
                <a:rPr lang="en-US" sz="1400" b="1" dirty="0">
                  <a:solidFill>
                    <a:schemeClr val="tx2"/>
                  </a:solidFill>
                  <a:latin typeface="Calibri" charset="0"/>
                  <a:ea typeface="Calibri" charset="0"/>
                  <a:cs typeface="Calibri" charset="0"/>
                </a:rPr>
                <a:t>Sub recipient vs. Contractor Checklist</a:t>
              </a:r>
            </a:p>
          </p:txBody>
        </p:sp>
        <p:sp>
          <p:nvSpPr>
            <p:cNvPr id="18" name="TextBox 17">
              <a:extLst>
                <a:ext uri="{FF2B5EF4-FFF2-40B4-BE49-F238E27FC236}">
                  <a16:creationId xmlns:a16="http://schemas.microsoft.com/office/drawing/2014/main" id="{13343A62-1510-4A94-BA4A-28A877231F3F}"/>
                </a:ext>
              </a:extLst>
            </p:cNvPr>
            <p:cNvSpPr txBox="1"/>
            <p:nvPr/>
          </p:nvSpPr>
          <p:spPr>
            <a:xfrm>
              <a:off x="732846" y="4761257"/>
              <a:ext cx="1600200" cy="954107"/>
            </a:xfrm>
            <a:prstGeom prst="rect">
              <a:avLst/>
            </a:prstGeom>
            <a:noFill/>
          </p:spPr>
          <p:txBody>
            <a:bodyPr wrap="square" rtlCol="0">
              <a:spAutoFit/>
            </a:bodyPr>
            <a:lstStyle/>
            <a:p>
              <a:pPr algn="ctr"/>
              <a:r>
                <a:rPr lang="en-US" sz="1400" b="1" dirty="0">
                  <a:solidFill>
                    <a:schemeClr val="tx2"/>
                  </a:solidFill>
                  <a:latin typeface="Calibri" charset="0"/>
                  <a:ea typeface="Calibri" charset="0"/>
                  <a:cs typeface="Calibri" charset="0"/>
                </a:rPr>
                <a:t>Cooperative Audit Resolution and Oversight Initiative (CAROI) Guide</a:t>
              </a:r>
            </a:p>
          </p:txBody>
        </p:sp>
        <p:sp>
          <p:nvSpPr>
            <p:cNvPr id="19" name="TextBox 18">
              <a:extLst>
                <a:ext uri="{FF2B5EF4-FFF2-40B4-BE49-F238E27FC236}">
                  <a16:creationId xmlns:a16="http://schemas.microsoft.com/office/drawing/2014/main" id="{4287B6AE-AACE-4CA6-A884-E1F216D155BD}"/>
                </a:ext>
              </a:extLst>
            </p:cNvPr>
            <p:cNvSpPr txBox="1"/>
            <p:nvPr/>
          </p:nvSpPr>
          <p:spPr>
            <a:xfrm>
              <a:off x="2768546" y="4791737"/>
              <a:ext cx="1600200" cy="523220"/>
            </a:xfrm>
            <a:prstGeom prst="rect">
              <a:avLst/>
            </a:prstGeom>
            <a:noFill/>
          </p:spPr>
          <p:txBody>
            <a:bodyPr wrap="square" rtlCol="0">
              <a:spAutoFit/>
            </a:bodyPr>
            <a:lstStyle/>
            <a:p>
              <a:pPr algn="ctr"/>
              <a:r>
                <a:rPr lang="en-US" sz="1400" b="1" dirty="0">
                  <a:solidFill>
                    <a:schemeClr val="tx2"/>
                  </a:solidFill>
                  <a:latin typeface="Calibri" charset="0"/>
                  <a:ea typeface="Calibri" charset="0"/>
                  <a:cs typeface="Calibri" charset="0"/>
                </a:rPr>
                <a:t>Fraud Prevention Toolkit</a:t>
              </a:r>
            </a:p>
          </p:txBody>
        </p:sp>
        <p:sp>
          <p:nvSpPr>
            <p:cNvPr id="20" name="TextBox 19">
              <a:extLst>
                <a:ext uri="{FF2B5EF4-FFF2-40B4-BE49-F238E27FC236}">
                  <a16:creationId xmlns:a16="http://schemas.microsoft.com/office/drawing/2014/main" id="{14C3D293-3957-414C-A9DA-9032EF587E62}"/>
                </a:ext>
              </a:extLst>
            </p:cNvPr>
            <p:cNvSpPr txBox="1"/>
            <p:nvPr/>
          </p:nvSpPr>
          <p:spPr>
            <a:xfrm>
              <a:off x="4725494" y="4791737"/>
              <a:ext cx="1600200" cy="954107"/>
            </a:xfrm>
            <a:prstGeom prst="rect">
              <a:avLst/>
            </a:prstGeom>
            <a:noFill/>
          </p:spPr>
          <p:txBody>
            <a:bodyPr wrap="square" rtlCol="0">
              <a:spAutoFit/>
            </a:bodyPr>
            <a:lstStyle/>
            <a:p>
              <a:pPr algn="ctr"/>
              <a:r>
                <a:rPr lang="en-US" sz="1400" b="1" dirty="0">
                  <a:solidFill>
                    <a:schemeClr val="tx2"/>
                  </a:solidFill>
                  <a:latin typeface="Calibri" charset="0"/>
                  <a:ea typeface="Calibri" charset="0"/>
                  <a:cs typeface="Calibri" charset="0"/>
                </a:rPr>
                <a:t>Candidate Assessment Toolkit for Grants Managers</a:t>
              </a:r>
            </a:p>
          </p:txBody>
        </p:sp>
        <p:sp>
          <p:nvSpPr>
            <p:cNvPr id="21" name="TextBox 20">
              <a:extLst>
                <a:ext uri="{FF2B5EF4-FFF2-40B4-BE49-F238E27FC236}">
                  <a16:creationId xmlns:a16="http://schemas.microsoft.com/office/drawing/2014/main" id="{0CD04274-E8D8-47FB-B83A-4934F0924742}"/>
                </a:ext>
              </a:extLst>
            </p:cNvPr>
            <p:cNvSpPr txBox="1"/>
            <p:nvPr/>
          </p:nvSpPr>
          <p:spPr>
            <a:xfrm>
              <a:off x="6392149" y="4791737"/>
              <a:ext cx="2157855" cy="1384995"/>
            </a:xfrm>
            <a:prstGeom prst="rect">
              <a:avLst/>
            </a:prstGeom>
            <a:noFill/>
          </p:spPr>
          <p:txBody>
            <a:bodyPr wrap="square" rtlCol="0">
              <a:spAutoFit/>
            </a:bodyPr>
            <a:lstStyle/>
            <a:p>
              <a:pPr algn="ctr"/>
              <a:r>
                <a:rPr lang="en-US" sz="1400" b="1" dirty="0">
                  <a:solidFill>
                    <a:schemeClr val="tx2"/>
                  </a:solidFill>
                  <a:latin typeface="Calibri" charset="0"/>
                  <a:ea typeface="Calibri" charset="0"/>
                  <a:cs typeface="Calibri" charset="0"/>
                </a:rPr>
                <a:t>Partnerships Matter: How</a:t>
              </a:r>
              <a:br>
                <a:rPr lang="en-US" sz="1400" b="1" dirty="0">
                  <a:solidFill>
                    <a:schemeClr val="tx2"/>
                  </a:solidFill>
                  <a:latin typeface="Calibri" charset="0"/>
                  <a:ea typeface="Calibri" charset="0"/>
                  <a:cs typeface="Calibri" charset="0"/>
                </a:rPr>
              </a:br>
              <a:r>
                <a:rPr lang="en-US" sz="1400" b="1" dirty="0">
                  <a:solidFill>
                    <a:schemeClr val="tx2"/>
                  </a:solidFill>
                  <a:latin typeface="Calibri" charset="0"/>
                  <a:ea typeface="Calibri" charset="0"/>
                  <a:cs typeface="Calibri" charset="0"/>
                </a:rPr>
                <a:t> a Federal, State and Non-Profit Collaboration Improved Efficiencies in Delinquent Debt Collection</a:t>
              </a:r>
            </a:p>
          </p:txBody>
        </p:sp>
        <p:sp>
          <p:nvSpPr>
            <p:cNvPr id="22" name="Freeform 102">
              <a:extLst>
                <a:ext uri="{FF2B5EF4-FFF2-40B4-BE49-F238E27FC236}">
                  <a16:creationId xmlns:a16="http://schemas.microsoft.com/office/drawing/2014/main" id="{86E7D4E3-ABBE-4B1E-9B50-D62CAB852E3F}"/>
                </a:ext>
              </a:extLst>
            </p:cNvPr>
            <p:cNvSpPr>
              <a:spLocks noChangeArrowheads="1"/>
            </p:cNvSpPr>
            <p:nvPr/>
          </p:nvSpPr>
          <p:spPr bwMode="auto">
            <a:xfrm>
              <a:off x="3367475" y="4144617"/>
              <a:ext cx="395913" cy="353867"/>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en-US"/>
            </a:p>
          </p:txBody>
        </p:sp>
        <p:sp>
          <p:nvSpPr>
            <p:cNvPr id="23" name="Freeform 102">
              <a:extLst>
                <a:ext uri="{FF2B5EF4-FFF2-40B4-BE49-F238E27FC236}">
                  <a16:creationId xmlns:a16="http://schemas.microsoft.com/office/drawing/2014/main" id="{27194E19-24A9-4C3A-A067-F9ADBDA13E3B}"/>
                </a:ext>
              </a:extLst>
            </p:cNvPr>
            <p:cNvSpPr>
              <a:spLocks noChangeArrowheads="1"/>
            </p:cNvSpPr>
            <p:nvPr/>
          </p:nvSpPr>
          <p:spPr bwMode="auto">
            <a:xfrm>
              <a:off x="3367475" y="2214474"/>
              <a:ext cx="395913" cy="353867"/>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en-US"/>
            </a:p>
          </p:txBody>
        </p:sp>
        <p:sp>
          <p:nvSpPr>
            <p:cNvPr id="24" name="Freeform 102">
              <a:extLst>
                <a:ext uri="{FF2B5EF4-FFF2-40B4-BE49-F238E27FC236}">
                  <a16:creationId xmlns:a16="http://schemas.microsoft.com/office/drawing/2014/main" id="{F560ED23-4CE0-4F64-9267-C2442570EC45}"/>
                </a:ext>
              </a:extLst>
            </p:cNvPr>
            <p:cNvSpPr>
              <a:spLocks noChangeArrowheads="1"/>
            </p:cNvSpPr>
            <p:nvPr/>
          </p:nvSpPr>
          <p:spPr bwMode="auto">
            <a:xfrm>
              <a:off x="5337340" y="2214474"/>
              <a:ext cx="395913" cy="353867"/>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en-US"/>
            </a:p>
          </p:txBody>
        </p:sp>
        <p:sp>
          <p:nvSpPr>
            <p:cNvPr id="25" name="Freeform 102">
              <a:extLst>
                <a:ext uri="{FF2B5EF4-FFF2-40B4-BE49-F238E27FC236}">
                  <a16:creationId xmlns:a16="http://schemas.microsoft.com/office/drawing/2014/main" id="{E2133526-6F19-4657-83F7-36259C3A8416}"/>
                </a:ext>
              </a:extLst>
            </p:cNvPr>
            <p:cNvSpPr>
              <a:spLocks noChangeArrowheads="1"/>
            </p:cNvSpPr>
            <p:nvPr/>
          </p:nvSpPr>
          <p:spPr bwMode="auto">
            <a:xfrm>
              <a:off x="7167966" y="2215602"/>
              <a:ext cx="395913" cy="353867"/>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2"/>
            </a:solidFill>
            <a:ln>
              <a:noFill/>
            </a:ln>
            <a:effectLst/>
            <a:extLst/>
          </p:spPr>
          <p:txBody>
            <a:bodyPr wrap="none" anchor="ctr"/>
            <a:lstStyle/>
            <a:p>
              <a:endParaRPr lang="en-US"/>
            </a:p>
          </p:txBody>
        </p:sp>
        <p:sp>
          <p:nvSpPr>
            <p:cNvPr id="26" name="Freeform 102">
              <a:extLst>
                <a:ext uri="{FF2B5EF4-FFF2-40B4-BE49-F238E27FC236}">
                  <a16:creationId xmlns:a16="http://schemas.microsoft.com/office/drawing/2014/main" id="{257D7D14-2FBA-476C-8C57-749FBE8C070D}"/>
                </a:ext>
              </a:extLst>
            </p:cNvPr>
            <p:cNvSpPr>
              <a:spLocks noChangeArrowheads="1"/>
            </p:cNvSpPr>
            <p:nvPr/>
          </p:nvSpPr>
          <p:spPr bwMode="auto">
            <a:xfrm>
              <a:off x="1279599" y="4114137"/>
              <a:ext cx="395913" cy="353867"/>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en-US"/>
            </a:p>
          </p:txBody>
        </p:sp>
        <p:sp>
          <p:nvSpPr>
            <p:cNvPr id="27" name="Freeform 102">
              <a:extLst>
                <a:ext uri="{FF2B5EF4-FFF2-40B4-BE49-F238E27FC236}">
                  <a16:creationId xmlns:a16="http://schemas.microsoft.com/office/drawing/2014/main" id="{782470DB-4297-4926-9F8F-379BF4E6F72D}"/>
                </a:ext>
              </a:extLst>
            </p:cNvPr>
            <p:cNvSpPr>
              <a:spLocks noChangeArrowheads="1"/>
            </p:cNvSpPr>
            <p:nvPr/>
          </p:nvSpPr>
          <p:spPr bwMode="auto">
            <a:xfrm>
              <a:off x="1325319" y="2214474"/>
              <a:ext cx="395913" cy="353867"/>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en-US"/>
            </a:p>
          </p:txBody>
        </p:sp>
        <p:sp>
          <p:nvSpPr>
            <p:cNvPr id="28" name="Freeform 102">
              <a:extLst>
                <a:ext uri="{FF2B5EF4-FFF2-40B4-BE49-F238E27FC236}">
                  <a16:creationId xmlns:a16="http://schemas.microsoft.com/office/drawing/2014/main" id="{B5ED1F95-163A-41C5-B189-74A5351F0C4A}"/>
                </a:ext>
              </a:extLst>
            </p:cNvPr>
            <p:cNvSpPr>
              <a:spLocks noChangeArrowheads="1"/>
            </p:cNvSpPr>
            <p:nvPr/>
          </p:nvSpPr>
          <p:spPr bwMode="auto">
            <a:xfrm>
              <a:off x="5337340" y="4144617"/>
              <a:ext cx="395913" cy="353867"/>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en-US"/>
            </a:p>
          </p:txBody>
        </p:sp>
        <p:sp>
          <p:nvSpPr>
            <p:cNvPr id="29" name="Freeform 102">
              <a:extLst>
                <a:ext uri="{FF2B5EF4-FFF2-40B4-BE49-F238E27FC236}">
                  <a16:creationId xmlns:a16="http://schemas.microsoft.com/office/drawing/2014/main" id="{11499204-F0F7-421D-8398-F17E799E2F32}"/>
                </a:ext>
              </a:extLst>
            </p:cNvPr>
            <p:cNvSpPr>
              <a:spLocks noChangeArrowheads="1"/>
            </p:cNvSpPr>
            <p:nvPr/>
          </p:nvSpPr>
          <p:spPr bwMode="auto">
            <a:xfrm>
              <a:off x="7163867" y="4151898"/>
              <a:ext cx="395913" cy="353867"/>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en-US"/>
            </a:p>
          </p:txBody>
        </p:sp>
      </p:grpSp>
      <p:sp>
        <p:nvSpPr>
          <p:cNvPr id="30" name="Content Placeholder 2">
            <a:extLst>
              <a:ext uri="{FF2B5EF4-FFF2-40B4-BE49-F238E27FC236}">
                <a16:creationId xmlns:a16="http://schemas.microsoft.com/office/drawing/2014/main" id="{87BF762C-99BC-438D-B556-D06E316ECCF7}"/>
              </a:ext>
            </a:extLst>
          </p:cNvPr>
          <p:cNvSpPr txBox="1">
            <a:spLocks/>
          </p:cNvSpPr>
          <p:nvPr/>
        </p:nvSpPr>
        <p:spPr>
          <a:xfrm>
            <a:off x="2256847" y="6176732"/>
            <a:ext cx="7886699" cy="36980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rgbClr val="001E6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01E6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rgbClr val="001E6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rgbClr val="001E6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rgbClr val="001E6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Visit </a:t>
            </a:r>
            <a:r>
              <a:rPr lang="en-US" sz="1600" dirty="0">
                <a:hlinkClick r:id="rId3"/>
              </a:rPr>
              <a:t>https://www.agacgfm.org/Resources/Online-Library/Intergovernmental-Reports.aspx</a:t>
            </a:r>
            <a:r>
              <a:rPr lang="en-US" sz="1600" dirty="0"/>
              <a:t> </a:t>
            </a:r>
          </a:p>
        </p:txBody>
      </p:sp>
      <p:sp>
        <p:nvSpPr>
          <p:cNvPr id="3" name="Rectangle 2">
            <a:extLst>
              <a:ext uri="{FF2B5EF4-FFF2-40B4-BE49-F238E27FC236}">
                <a16:creationId xmlns:a16="http://schemas.microsoft.com/office/drawing/2014/main" id="{F7F85CD5-D5E2-4092-A928-BCA034234F23}"/>
              </a:ext>
            </a:extLst>
          </p:cNvPr>
          <p:cNvSpPr/>
          <p:nvPr/>
        </p:nvSpPr>
        <p:spPr>
          <a:xfrm>
            <a:off x="6249495" y="1690690"/>
            <a:ext cx="1681895" cy="209644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E5856F6-E805-434C-81A5-A2A49ABAD423}"/>
              </a:ext>
            </a:extLst>
          </p:cNvPr>
          <p:cNvSpPr/>
          <p:nvPr/>
        </p:nvSpPr>
        <p:spPr>
          <a:xfrm>
            <a:off x="8065295" y="1690690"/>
            <a:ext cx="1681895" cy="209644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0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AAAC8E1E-B598-407F-AE42-57FCAF76BD05}"/>
              </a:ext>
            </a:extLst>
          </p:cNvPr>
          <p:cNvSpPr>
            <a:spLocks noGrp="1"/>
          </p:cNvSpPr>
          <p:nvPr>
            <p:ph type="title"/>
          </p:nvPr>
        </p:nvSpPr>
        <p:spPr>
          <a:xfrm>
            <a:off x="888630" y="4760132"/>
            <a:ext cx="5093596" cy="1777829"/>
          </a:xfrm>
        </p:spPr>
        <p:txBody>
          <a:bodyPr vert="horz" lIns="91440" tIns="45720" rIns="91440" bIns="45720" rtlCol="0" anchor="ctr">
            <a:normAutofit/>
          </a:bodyPr>
          <a:lstStyle/>
          <a:p>
            <a:pPr algn="r"/>
            <a:r>
              <a:rPr lang="en-US" sz="3400">
                <a:solidFill>
                  <a:schemeClr val="tx1"/>
                </a:solidFill>
              </a:rPr>
              <a:t>Audit: Nevada mishandled millions in US crime victim grants</a:t>
            </a:r>
          </a:p>
        </p:txBody>
      </p:sp>
      <p:pic>
        <p:nvPicPr>
          <p:cNvPr id="6" name="Content Placeholder 5">
            <a:extLst>
              <a:ext uri="{FF2B5EF4-FFF2-40B4-BE49-F238E27FC236}">
                <a16:creationId xmlns:a16="http://schemas.microsoft.com/office/drawing/2014/main" id="{21DBDA95-A285-44FD-9CBB-C45EF4661D74}"/>
              </a:ext>
            </a:extLst>
          </p:cNvPr>
          <p:cNvPicPr>
            <a:picLocks noGrp="1" noChangeAspect="1"/>
          </p:cNvPicPr>
          <p:nvPr>
            <p:ph sz="half" idx="1"/>
          </p:nvPr>
        </p:nvPicPr>
        <p:blipFill>
          <a:blip r:embed="rId3"/>
          <a:stretch>
            <a:fillRect/>
          </a:stretch>
        </p:blipFill>
        <p:spPr>
          <a:xfrm>
            <a:off x="5824" y="2872"/>
            <a:ext cx="12187236" cy="4595954"/>
          </a:xfrm>
          <a:custGeom>
            <a:avLst/>
            <a:gdLst>
              <a:gd name="connsiteX0" fmla="*/ 0 w 12192000"/>
              <a:gd name="connsiteY0" fmla="*/ 0 h 4621300"/>
              <a:gd name="connsiteX1" fmla="*/ 12192000 w 12192000"/>
              <a:gd name="connsiteY1" fmla="*/ 0 h 4621300"/>
              <a:gd name="connsiteX2" fmla="*/ 12192000 w 12192000"/>
              <a:gd name="connsiteY2" fmla="*/ 3104412 h 4621300"/>
              <a:gd name="connsiteX3" fmla="*/ 12192000 w 12192000"/>
              <a:gd name="connsiteY3" fmla="*/ 3296537 h 4621300"/>
              <a:gd name="connsiteX4" fmla="*/ 12192000 w 12192000"/>
              <a:gd name="connsiteY4" fmla="*/ 4272355 h 4621300"/>
              <a:gd name="connsiteX5" fmla="*/ 12113803 w 12192000"/>
              <a:gd name="connsiteY5" fmla="*/ 4280638 h 4621300"/>
              <a:gd name="connsiteX6" fmla="*/ 6753597 w 12192000"/>
              <a:gd name="connsiteY6" fmla="*/ 4604195 h 4621300"/>
              <a:gd name="connsiteX7" fmla="*/ 400746 w 12192000"/>
              <a:gd name="connsiteY7" fmla="*/ 4432852 h 4621300"/>
              <a:gd name="connsiteX8" fmla="*/ 0 w 12192000"/>
              <a:gd name="connsiteY8" fmla="*/ 4395876 h 4621300"/>
              <a:gd name="connsiteX9" fmla="*/ 0 w 12192000"/>
              <a:gd name="connsiteY9" fmla="*/ 3296537 h 4621300"/>
              <a:gd name="connsiteX10" fmla="*/ 0 w 12192000"/>
              <a:gd name="connsiteY10" fmla="*/ 3104412 h 46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4" name="Content Placeholder 3">
            <a:extLst>
              <a:ext uri="{FF2B5EF4-FFF2-40B4-BE49-F238E27FC236}">
                <a16:creationId xmlns:a16="http://schemas.microsoft.com/office/drawing/2014/main" id="{6D8D55FD-00AA-4B53-9868-6DD91B930148}"/>
              </a:ext>
            </a:extLst>
          </p:cNvPr>
          <p:cNvSpPr>
            <a:spLocks noGrp="1"/>
          </p:cNvSpPr>
          <p:nvPr>
            <p:ph sz="half" idx="2"/>
          </p:nvPr>
        </p:nvSpPr>
        <p:spPr>
          <a:xfrm>
            <a:off x="6226706" y="4767660"/>
            <a:ext cx="5173613" cy="1770300"/>
          </a:xfrm>
        </p:spPr>
        <p:txBody>
          <a:bodyPr vert="horz" lIns="91440" tIns="45720" rIns="91440" bIns="45720" rtlCol="0" anchor="ctr">
            <a:normAutofit/>
          </a:bodyPr>
          <a:lstStyle/>
          <a:p>
            <a:pPr marL="0" indent="0">
              <a:buNone/>
            </a:pPr>
            <a:r>
              <a:rPr lang="en-US" sz="1800" dirty="0">
                <a:solidFill>
                  <a:schemeClr val="tx1"/>
                </a:solidFill>
              </a:rPr>
              <a:t>RENO – Nevada’s Department of Health and Human Services misappropriated or failed to adequately justify the use of millions of dollars in federal crime victim assistance grants from 2012-16.</a:t>
            </a:r>
          </a:p>
        </p:txBody>
      </p:sp>
      <p:sp>
        <p:nvSpPr>
          <p:cNvPr id="34" name="TextBox 33">
            <a:extLst>
              <a:ext uri="{FF2B5EF4-FFF2-40B4-BE49-F238E27FC236}">
                <a16:creationId xmlns:a16="http://schemas.microsoft.com/office/drawing/2014/main" id="{2E1A4F63-A85C-40AD-B581-F77619DCF728}"/>
              </a:ext>
            </a:extLst>
          </p:cNvPr>
          <p:cNvSpPr txBox="1"/>
          <p:nvPr/>
        </p:nvSpPr>
        <p:spPr>
          <a:xfrm>
            <a:off x="1218627" y="6510423"/>
            <a:ext cx="10519322" cy="276999"/>
          </a:xfrm>
          <a:prstGeom prst="rect">
            <a:avLst/>
          </a:prstGeom>
          <a:noFill/>
        </p:spPr>
        <p:txBody>
          <a:bodyPr wrap="square" rtlCol="0">
            <a:spAutoFit/>
          </a:bodyPr>
          <a:lstStyle/>
          <a:p>
            <a:pPr lvl="0"/>
            <a:r>
              <a:rPr lang="en-US" sz="1200" b="1" kern="0" dirty="0">
                <a:solidFill>
                  <a:srgbClr val="FFFFFF"/>
                </a:solidFill>
              </a:rPr>
              <a:t>Source: https://www.rgj.com/story/news/2018/03/27/audit-nevada-mishandled-millions-us-crime-victim-grants/465002002/</a:t>
            </a:r>
          </a:p>
        </p:txBody>
      </p:sp>
    </p:spTree>
    <p:extLst>
      <p:ext uri="{BB962C8B-B14F-4D97-AF65-F5344CB8AC3E}">
        <p14:creationId xmlns:p14="http://schemas.microsoft.com/office/powerpoint/2010/main" val="244141633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E4EB96-42E5-46CB-BBDD-47A4F26E4C07}"/>
              </a:ext>
            </a:extLst>
          </p:cNvPr>
          <p:cNvSpPr>
            <a:spLocks noGrp="1"/>
          </p:cNvSpPr>
          <p:nvPr>
            <p:ph type="title"/>
          </p:nvPr>
        </p:nvSpPr>
        <p:spPr>
          <a:xfrm>
            <a:off x="389489" y="1027909"/>
            <a:ext cx="3532805" cy="4735218"/>
          </a:xfrm>
          <a:solidFill>
            <a:srgbClr val="1F285D"/>
          </a:solidFill>
        </p:spPr>
        <p:txBody>
          <a:bodyPr/>
          <a:lstStyle/>
          <a:p>
            <a:pPr algn="ctr"/>
            <a:r>
              <a:rPr lang="en-US" dirty="0">
                <a:solidFill>
                  <a:schemeClr val="bg1"/>
                </a:solidFill>
              </a:rPr>
              <a:t>Scope of Government Grants</a:t>
            </a:r>
          </a:p>
        </p:txBody>
      </p:sp>
      <p:pic>
        <p:nvPicPr>
          <p:cNvPr id="5" name="Picture 4">
            <a:extLst>
              <a:ext uri="{FF2B5EF4-FFF2-40B4-BE49-F238E27FC236}">
                <a16:creationId xmlns:a16="http://schemas.microsoft.com/office/drawing/2014/main" id="{B32D9913-AA3F-4112-B3AC-D5B2AE990B0D}"/>
              </a:ext>
            </a:extLst>
          </p:cNvPr>
          <p:cNvPicPr>
            <a:picLocks noChangeAspect="1"/>
          </p:cNvPicPr>
          <p:nvPr/>
        </p:nvPicPr>
        <p:blipFill rotWithShape="1">
          <a:blip r:embed="rId3"/>
          <a:srcRect b="1959"/>
          <a:stretch/>
        </p:blipFill>
        <p:spPr>
          <a:xfrm>
            <a:off x="4143342" y="1027909"/>
            <a:ext cx="7659169" cy="4735218"/>
          </a:xfrm>
          <a:prstGeom prst="rect">
            <a:avLst/>
          </a:prstGeom>
        </p:spPr>
      </p:pic>
      <p:sp>
        <p:nvSpPr>
          <p:cNvPr id="7" name="TextBox 6">
            <a:extLst>
              <a:ext uri="{FF2B5EF4-FFF2-40B4-BE49-F238E27FC236}">
                <a16:creationId xmlns:a16="http://schemas.microsoft.com/office/drawing/2014/main" id="{AA00EEBB-801B-4E46-8577-26064FDCEF57}"/>
              </a:ext>
            </a:extLst>
          </p:cNvPr>
          <p:cNvSpPr txBox="1"/>
          <p:nvPr/>
        </p:nvSpPr>
        <p:spPr>
          <a:xfrm>
            <a:off x="4499811" y="5967663"/>
            <a:ext cx="7302700" cy="246221"/>
          </a:xfrm>
          <a:prstGeom prst="rect">
            <a:avLst/>
          </a:prstGeom>
          <a:noFill/>
        </p:spPr>
        <p:txBody>
          <a:bodyPr wrap="square" rtlCol="0">
            <a:spAutoFit/>
          </a:bodyPr>
          <a:lstStyle/>
          <a:p>
            <a:r>
              <a:rPr lang="en-US" sz="1000" dirty="0"/>
              <a:t>Source: OMB, Historical Tables, Table 12.1. Data estimates after 2018 are projected outlays (FY 2020 Budget Support)</a:t>
            </a:r>
          </a:p>
        </p:txBody>
      </p:sp>
    </p:spTree>
    <p:extLst>
      <p:ext uri="{BB962C8B-B14F-4D97-AF65-F5344CB8AC3E}">
        <p14:creationId xmlns:p14="http://schemas.microsoft.com/office/powerpoint/2010/main" val="246309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F282-FD9F-4224-AD72-27DD9426C768}"/>
              </a:ext>
            </a:extLst>
          </p:cNvPr>
          <p:cNvSpPr>
            <a:spLocks noGrp="1"/>
          </p:cNvSpPr>
          <p:nvPr>
            <p:ph type="title"/>
          </p:nvPr>
        </p:nvSpPr>
        <p:spPr>
          <a:xfrm>
            <a:off x="838200" y="365127"/>
            <a:ext cx="10515600" cy="1325563"/>
          </a:xfrm>
        </p:spPr>
        <p:txBody>
          <a:bodyPr/>
          <a:lstStyle/>
          <a:p>
            <a:r>
              <a:rPr lang="en-US"/>
              <a:t>Types of Grants</a:t>
            </a:r>
            <a:endParaRPr lang="en-US" dirty="0"/>
          </a:p>
        </p:txBody>
      </p:sp>
      <p:graphicFrame>
        <p:nvGraphicFramePr>
          <p:cNvPr id="3" name="Diagram 2">
            <a:extLst>
              <a:ext uri="{FF2B5EF4-FFF2-40B4-BE49-F238E27FC236}">
                <a16:creationId xmlns:a16="http://schemas.microsoft.com/office/drawing/2014/main" id="{72B109A6-5136-4204-B28B-86B1220E5BFA}"/>
              </a:ext>
            </a:extLst>
          </p:cNvPr>
          <p:cNvGraphicFramePr/>
          <p:nvPr>
            <p:extLst>
              <p:ext uri="{D42A27DB-BD31-4B8C-83A1-F6EECF244321}">
                <p14:modId xmlns:p14="http://schemas.microsoft.com/office/powerpoint/2010/main" val="2446115164"/>
              </p:ext>
            </p:extLst>
          </p:nvPr>
        </p:nvGraphicFramePr>
        <p:xfrm>
          <a:off x="1241258" y="1537813"/>
          <a:ext cx="9709484" cy="6150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Freeform: Shape 13">
            <a:extLst>
              <a:ext uri="{FF2B5EF4-FFF2-40B4-BE49-F238E27FC236}">
                <a16:creationId xmlns:a16="http://schemas.microsoft.com/office/drawing/2014/main" id="{76D976C6-580D-42DA-A033-03656FFA6062}"/>
              </a:ext>
            </a:extLst>
          </p:cNvPr>
          <p:cNvSpPr/>
          <p:nvPr/>
        </p:nvSpPr>
        <p:spPr>
          <a:xfrm>
            <a:off x="3244517" y="2971800"/>
            <a:ext cx="1600200" cy="1828800"/>
          </a:xfrm>
          <a:custGeom>
            <a:avLst/>
            <a:gdLst>
              <a:gd name="connsiteX0" fmla="*/ 0 w 1503947"/>
              <a:gd name="connsiteY0" fmla="*/ 372979 h 1708485"/>
              <a:gd name="connsiteX1" fmla="*/ 745958 w 1503947"/>
              <a:gd name="connsiteY1" fmla="*/ 0 h 1708485"/>
              <a:gd name="connsiteX2" fmla="*/ 1503947 w 1503947"/>
              <a:gd name="connsiteY2" fmla="*/ 385011 h 1708485"/>
              <a:gd name="connsiteX3" fmla="*/ 1491916 w 1503947"/>
              <a:gd name="connsiteY3" fmla="*/ 1335506 h 1708485"/>
              <a:gd name="connsiteX4" fmla="*/ 745958 w 1503947"/>
              <a:gd name="connsiteY4" fmla="*/ 1708485 h 1708485"/>
              <a:gd name="connsiteX5" fmla="*/ 24063 w 1503947"/>
              <a:gd name="connsiteY5" fmla="*/ 1347537 h 1708485"/>
              <a:gd name="connsiteX6" fmla="*/ 0 w 1503947"/>
              <a:gd name="connsiteY6" fmla="*/ 1323474 h 1708485"/>
              <a:gd name="connsiteX7" fmla="*/ 0 w 1503947"/>
              <a:gd name="connsiteY7" fmla="*/ 372979 h 170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947" h="1708485">
                <a:moveTo>
                  <a:pt x="0" y="372979"/>
                </a:moveTo>
                <a:lnTo>
                  <a:pt x="745958" y="0"/>
                </a:lnTo>
                <a:lnTo>
                  <a:pt x="1503947" y="385011"/>
                </a:lnTo>
                <a:lnTo>
                  <a:pt x="1491916" y="1335506"/>
                </a:lnTo>
                <a:lnTo>
                  <a:pt x="745958" y="1708485"/>
                </a:lnTo>
                <a:lnTo>
                  <a:pt x="24063" y="1347537"/>
                </a:lnTo>
                <a:lnTo>
                  <a:pt x="0" y="1323474"/>
                </a:lnTo>
                <a:lnTo>
                  <a:pt x="0" y="372979"/>
                </a:ln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A5F9A5C-2685-4C3A-8630-3899B3A52F01}"/>
              </a:ext>
            </a:extLst>
          </p:cNvPr>
          <p:cNvSpPr/>
          <p:nvPr/>
        </p:nvSpPr>
        <p:spPr>
          <a:xfrm>
            <a:off x="5690938" y="1495119"/>
            <a:ext cx="1600200" cy="1828800"/>
          </a:xfrm>
          <a:custGeom>
            <a:avLst/>
            <a:gdLst>
              <a:gd name="connsiteX0" fmla="*/ 0 w 1503947"/>
              <a:gd name="connsiteY0" fmla="*/ 372979 h 1708485"/>
              <a:gd name="connsiteX1" fmla="*/ 745958 w 1503947"/>
              <a:gd name="connsiteY1" fmla="*/ 0 h 1708485"/>
              <a:gd name="connsiteX2" fmla="*/ 1503947 w 1503947"/>
              <a:gd name="connsiteY2" fmla="*/ 385011 h 1708485"/>
              <a:gd name="connsiteX3" fmla="*/ 1491916 w 1503947"/>
              <a:gd name="connsiteY3" fmla="*/ 1335506 h 1708485"/>
              <a:gd name="connsiteX4" fmla="*/ 745958 w 1503947"/>
              <a:gd name="connsiteY4" fmla="*/ 1708485 h 1708485"/>
              <a:gd name="connsiteX5" fmla="*/ 24063 w 1503947"/>
              <a:gd name="connsiteY5" fmla="*/ 1347537 h 1708485"/>
              <a:gd name="connsiteX6" fmla="*/ 0 w 1503947"/>
              <a:gd name="connsiteY6" fmla="*/ 1323474 h 1708485"/>
              <a:gd name="connsiteX7" fmla="*/ 0 w 1503947"/>
              <a:gd name="connsiteY7" fmla="*/ 372979 h 170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947" h="1708485">
                <a:moveTo>
                  <a:pt x="0" y="372979"/>
                </a:moveTo>
                <a:lnTo>
                  <a:pt x="745958" y="0"/>
                </a:lnTo>
                <a:lnTo>
                  <a:pt x="1503947" y="385011"/>
                </a:lnTo>
                <a:lnTo>
                  <a:pt x="1491916" y="1335506"/>
                </a:lnTo>
                <a:lnTo>
                  <a:pt x="745958" y="1708485"/>
                </a:lnTo>
                <a:lnTo>
                  <a:pt x="24063" y="1347537"/>
                </a:lnTo>
                <a:lnTo>
                  <a:pt x="0" y="1323474"/>
                </a:lnTo>
                <a:lnTo>
                  <a:pt x="0" y="372979"/>
                </a:ln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0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extLst>
              <p:ext uri="{D42A27DB-BD31-4B8C-83A1-F6EECF244321}">
                <p14:modId xmlns:p14="http://schemas.microsoft.com/office/powerpoint/2010/main" val="978281030"/>
              </p:ext>
            </p:extLst>
          </p:nvPr>
        </p:nvGraphicFramePr>
        <p:xfrm>
          <a:off x="1791854" y="1173018"/>
          <a:ext cx="9043988" cy="514555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787266" y="6424351"/>
            <a:ext cx="6263253" cy="230832"/>
          </a:xfrm>
          <a:prstGeom prst="rect">
            <a:avLst/>
          </a:prstGeom>
          <a:noFill/>
        </p:spPr>
        <p:txBody>
          <a:bodyPr wrap="none" rtlCol="0">
            <a:spAutoFit/>
          </a:bodyPr>
          <a:lstStyle/>
          <a:p>
            <a:r>
              <a:rPr lang="en-US" sz="900" dirty="0"/>
              <a:t>Data Source: Federal Budget Analytical Perspectives: Research and Development FY 2019 Estimate Column</a:t>
            </a:r>
          </a:p>
        </p:txBody>
      </p:sp>
      <p:sp>
        <p:nvSpPr>
          <p:cNvPr id="14" name="Title 1">
            <a:extLst>
              <a:ext uri="{FF2B5EF4-FFF2-40B4-BE49-F238E27FC236}">
                <a16:creationId xmlns:a16="http://schemas.microsoft.com/office/drawing/2014/main" id="{64FAD216-FF5E-4182-8AF9-E032090AD9E3}"/>
              </a:ext>
            </a:extLst>
          </p:cNvPr>
          <p:cNvSpPr>
            <a:spLocks noGrp="1"/>
          </p:cNvSpPr>
          <p:nvPr>
            <p:ph type="title"/>
          </p:nvPr>
        </p:nvSpPr>
        <p:spPr>
          <a:xfrm>
            <a:off x="2152650" y="1"/>
            <a:ext cx="7886700" cy="1325563"/>
          </a:xfrm>
        </p:spPr>
        <p:txBody>
          <a:bodyPr>
            <a:normAutofit/>
          </a:bodyPr>
          <a:lstStyle/>
          <a:p>
            <a:pPr algn="ctr"/>
            <a:r>
              <a:rPr lang="en-US" sz="2400" dirty="0"/>
              <a:t>FY 2019 Actual: Total Research Grants by Agency</a:t>
            </a:r>
            <a:br>
              <a:rPr lang="en-US" dirty="0"/>
            </a:br>
            <a:r>
              <a:rPr lang="en-US" sz="2800" dirty="0"/>
              <a:t>Budget Authority in Billions of Dollars</a:t>
            </a:r>
            <a:endParaRPr lang="en-US" dirty="0"/>
          </a:p>
        </p:txBody>
      </p:sp>
    </p:spTree>
    <p:extLst>
      <p:ext uri="{BB962C8B-B14F-4D97-AF65-F5344CB8AC3E}">
        <p14:creationId xmlns:p14="http://schemas.microsoft.com/office/powerpoint/2010/main" val="2439609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6DE9-7055-46A2-8AF6-B72C73E9603E}"/>
              </a:ext>
            </a:extLst>
          </p:cNvPr>
          <p:cNvSpPr>
            <a:spLocks noGrp="1"/>
          </p:cNvSpPr>
          <p:nvPr>
            <p:ph type="title"/>
          </p:nvPr>
        </p:nvSpPr>
        <p:spPr/>
        <p:txBody>
          <a:bodyPr/>
          <a:lstStyle/>
          <a:p>
            <a:r>
              <a:rPr lang="en-US" dirty="0"/>
              <a:t>Grants vs Cooperative Agreements</a:t>
            </a:r>
          </a:p>
        </p:txBody>
      </p:sp>
      <p:sp>
        <p:nvSpPr>
          <p:cNvPr id="4" name="Content Placeholder 3">
            <a:extLst>
              <a:ext uri="{FF2B5EF4-FFF2-40B4-BE49-F238E27FC236}">
                <a16:creationId xmlns:a16="http://schemas.microsoft.com/office/drawing/2014/main" id="{9A81E12E-A3FC-464E-8002-4DAB97045C80}"/>
              </a:ext>
            </a:extLst>
          </p:cNvPr>
          <p:cNvSpPr>
            <a:spLocks noGrp="1"/>
          </p:cNvSpPr>
          <p:nvPr>
            <p:ph sz="half" idx="1"/>
          </p:nvPr>
        </p:nvSpPr>
        <p:spPr/>
        <p:txBody>
          <a:bodyPr>
            <a:normAutofit fontScale="92500" lnSpcReduction="20000"/>
          </a:bodyPr>
          <a:lstStyle/>
          <a:p>
            <a:pPr marL="0" indent="0">
              <a:buNone/>
            </a:pPr>
            <a:r>
              <a:rPr lang="en-US" b="1" dirty="0"/>
              <a:t>Grants</a:t>
            </a:r>
            <a:br>
              <a:rPr lang="en-US" dirty="0"/>
            </a:br>
            <a:endParaRPr lang="en-US" dirty="0"/>
          </a:p>
          <a:p>
            <a:r>
              <a:rPr lang="en-US" dirty="0"/>
              <a:t>Financial Assistance to carry out a public purpose of support</a:t>
            </a:r>
          </a:p>
          <a:p>
            <a:r>
              <a:rPr lang="en-US" dirty="0"/>
              <a:t>Federal assistance to individuals or organizations</a:t>
            </a:r>
          </a:p>
          <a:p>
            <a:r>
              <a:rPr lang="en-US" dirty="0"/>
              <a:t>Covers benefits or entitlements</a:t>
            </a:r>
          </a:p>
          <a:p>
            <a:r>
              <a:rPr lang="en-US" dirty="0"/>
              <a:t>Substantial involvement is not expected between agency and recipient</a:t>
            </a:r>
          </a:p>
        </p:txBody>
      </p:sp>
      <p:sp>
        <p:nvSpPr>
          <p:cNvPr id="5" name="Content Placeholder 4">
            <a:extLst>
              <a:ext uri="{FF2B5EF4-FFF2-40B4-BE49-F238E27FC236}">
                <a16:creationId xmlns:a16="http://schemas.microsoft.com/office/drawing/2014/main" id="{FEBDD94F-7ACE-4DB4-BDA5-238F0410413D}"/>
              </a:ext>
            </a:extLst>
          </p:cNvPr>
          <p:cNvSpPr>
            <a:spLocks noGrp="1"/>
          </p:cNvSpPr>
          <p:nvPr>
            <p:ph sz="half" idx="2"/>
          </p:nvPr>
        </p:nvSpPr>
        <p:spPr/>
        <p:txBody>
          <a:bodyPr>
            <a:normAutofit fontScale="92500" lnSpcReduction="20000"/>
          </a:bodyPr>
          <a:lstStyle/>
          <a:p>
            <a:pPr marL="0" indent="0">
              <a:buNone/>
            </a:pPr>
            <a:r>
              <a:rPr lang="en-US" b="1" dirty="0"/>
              <a:t>Cooperative Agreements</a:t>
            </a:r>
            <a:br>
              <a:rPr lang="en-US" dirty="0"/>
            </a:br>
            <a:endParaRPr lang="en-US" dirty="0"/>
          </a:p>
          <a:p>
            <a:r>
              <a:rPr lang="en-US" dirty="0"/>
              <a:t>Similar objectives of a grant</a:t>
            </a:r>
          </a:p>
          <a:p>
            <a:r>
              <a:rPr lang="en-US" dirty="0"/>
              <a:t>Main difference = significant involvement by the federal government</a:t>
            </a:r>
          </a:p>
        </p:txBody>
      </p:sp>
    </p:spTree>
    <p:extLst>
      <p:ext uri="{BB962C8B-B14F-4D97-AF65-F5344CB8AC3E}">
        <p14:creationId xmlns:p14="http://schemas.microsoft.com/office/powerpoint/2010/main" val="311255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DB332-E471-417C-BB25-BA23AAA547EF}"/>
              </a:ext>
            </a:extLst>
          </p:cNvPr>
          <p:cNvSpPr>
            <a:spLocks noGrp="1"/>
          </p:cNvSpPr>
          <p:nvPr>
            <p:ph type="title"/>
          </p:nvPr>
        </p:nvSpPr>
        <p:spPr/>
        <p:txBody>
          <a:bodyPr/>
          <a:lstStyle/>
          <a:p>
            <a:r>
              <a:rPr lang="en-US" dirty="0"/>
              <a:t>Grants vs Contracts</a:t>
            </a:r>
          </a:p>
        </p:txBody>
      </p:sp>
      <p:sp>
        <p:nvSpPr>
          <p:cNvPr id="4" name="Content Placeholder 3">
            <a:extLst>
              <a:ext uri="{FF2B5EF4-FFF2-40B4-BE49-F238E27FC236}">
                <a16:creationId xmlns:a16="http://schemas.microsoft.com/office/drawing/2014/main" id="{282CB910-6293-4533-8AF0-9BED03BB9C47}"/>
              </a:ext>
            </a:extLst>
          </p:cNvPr>
          <p:cNvSpPr>
            <a:spLocks noGrp="1"/>
          </p:cNvSpPr>
          <p:nvPr>
            <p:ph sz="half" idx="1"/>
          </p:nvPr>
        </p:nvSpPr>
        <p:spPr/>
        <p:txBody>
          <a:bodyPr/>
          <a:lstStyle/>
          <a:p>
            <a:pPr marL="0" indent="0">
              <a:buNone/>
            </a:pPr>
            <a:r>
              <a:rPr lang="en-US" b="1" dirty="0"/>
              <a:t>Grants</a:t>
            </a:r>
            <a:br>
              <a:rPr lang="en-US" dirty="0"/>
            </a:br>
            <a:endParaRPr lang="en-US" dirty="0"/>
          </a:p>
          <a:p>
            <a:r>
              <a:rPr lang="en-US" dirty="0"/>
              <a:t>Not used to acquire property or services for the federal government’s direct benefit</a:t>
            </a:r>
          </a:p>
          <a:p>
            <a:endParaRPr lang="en-US" dirty="0"/>
          </a:p>
        </p:txBody>
      </p:sp>
      <p:sp>
        <p:nvSpPr>
          <p:cNvPr id="5" name="Content Placeholder 4">
            <a:extLst>
              <a:ext uri="{FF2B5EF4-FFF2-40B4-BE49-F238E27FC236}">
                <a16:creationId xmlns:a16="http://schemas.microsoft.com/office/drawing/2014/main" id="{44242167-13C9-4F17-A66B-76B182832B4F}"/>
              </a:ext>
            </a:extLst>
          </p:cNvPr>
          <p:cNvSpPr>
            <a:spLocks noGrp="1"/>
          </p:cNvSpPr>
          <p:nvPr>
            <p:ph sz="half" idx="2"/>
          </p:nvPr>
        </p:nvSpPr>
        <p:spPr/>
        <p:txBody>
          <a:bodyPr/>
          <a:lstStyle/>
          <a:p>
            <a:pPr marL="0" indent="0">
              <a:buNone/>
            </a:pPr>
            <a:r>
              <a:rPr lang="en-US" b="1" dirty="0"/>
              <a:t>Contracts</a:t>
            </a:r>
            <a:br>
              <a:rPr lang="en-US" dirty="0"/>
            </a:br>
            <a:endParaRPr lang="en-US" dirty="0"/>
          </a:p>
          <a:p>
            <a:r>
              <a:rPr lang="en-US" dirty="0"/>
              <a:t>A binding agreement between a buyer and a seller to provide goods or services in return for consideration (usually monetary).</a:t>
            </a:r>
          </a:p>
        </p:txBody>
      </p:sp>
    </p:spTree>
    <p:extLst>
      <p:ext uri="{BB962C8B-B14F-4D97-AF65-F5344CB8AC3E}">
        <p14:creationId xmlns:p14="http://schemas.microsoft.com/office/powerpoint/2010/main" val="3626000532"/>
      </p:ext>
    </p:extLst>
  </p:cSld>
  <p:clrMapOvr>
    <a:masterClrMapping/>
  </p:clrMapOvr>
</p:sld>
</file>

<file path=ppt/theme/theme1.xml><?xml version="1.0" encoding="utf-8"?>
<a:theme xmlns:a="http://schemas.openxmlformats.org/drawingml/2006/main" name="Office Theme">
  <a:themeElements>
    <a:clrScheme name="AGA Custom Colors">
      <a:dk1>
        <a:srgbClr val="000000"/>
      </a:dk1>
      <a:lt1>
        <a:srgbClr val="FFFFFF"/>
      </a:lt1>
      <a:dk2>
        <a:srgbClr val="44546A"/>
      </a:dk2>
      <a:lt2>
        <a:srgbClr val="E7E6E6"/>
      </a:lt2>
      <a:accent1>
        <a:srgbClr val="001E61"/>
      </a:accent1>
      <a:accent2>
        <a:srgbClr val="38C3EF"/>
      </a:accent2>
      <a:accent3>
        <a:srgbClr val="A3CD3A"/>
      </a:accent3>
      <a:accent4>
        <a:srgbClr val="702076"/>
      </a:accent4>
      <a:accent5>
        <a:srgbClr val="F38A00"/>
      </a:accent5>
      <a:accent6>
        <a:srgbClr val="A31F34"/>
      </a:accent6>
      <a:hlink>
        <a:srgbClr val="38C3EF"/>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A Standard Template" id="{AC307614-351A-4689-A99E-D99B19EA39ED}" vid="{7417D54D-B33C-497B-8729-002D769E93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AGA Standard Template</Template>
  <TotalTime>544</TotalTime>
  <Words>4459</Words>
  <Application>Microsoft Office PowerPoint</Application>
  <PresentationFormat>Widescreen</PresentationFormat>
  <Paragraphs>466</Paragraphs>
  <Slides>32</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Times New Roman</vt:lpstr>
      <vt:lpstr>Wingdings 3</vt:lpstr>
      <vt:lpstr>Office Theme</vt:lpstr>
      <vt:lpstr>Grant Management Best Practices</vt:lpstr>
      <vt:lpstr>What happens when grants go wrong?</vt:lpstr>
      <vt:lpstr>Audit: ASU misspent more than $1 million in federal research funds</vt:lpstr>
      <vt:lpstr>Audit: Nevada mishandled millions in US crime victim grants</vt:lpstr>
      <vt:lpstr>Scope of Government Grants</vt:lpstr>
      <vt:lpstr>Types of Grants</vt:lpstr>
      <vt:lpstr>FY 2019 Actual: Total Research Grants by Agency Budget Authority in Billions of Dollars</vt:lpstr>
      <vt:lpstr>Grants vs Cooperative Agreements</vt:lpstr>
      <vt:lpstr>Grants vs Contracts</vt:lpstr>
      <vt:lpstr>Difference in Expectations</vt:lpstr>
      <vt:lpstr>Flexibility</vt:lpstr>
      <vt:lpstr>Which Policy Applies?</vt:lpstr>
      <vt:lpstr>PowerPoint Presentation</vt:lpstr>
      <vt:lpstr>Grant Policy – Uniform Guidance</vt:lpstr>
      <vt:lpstr>Training  - Uniform Guidance </vt:lpstr>
      <vt:lpstr>How Does Uniform Guidance Impact Grantee Audits?</vt:lpstr>
      <vt:lpstr>Latest Grant Policies</vt:lpstr>
      <vt:lpstr>Effectively Communicating Your Request</vt:lpstr>
      <vt:lpstr>Grantee Responsibilities</vt:lpstr>
      <vt:lpstr>Value of the Funding Opportunity Announcement (FOA)</vt:lpstr>
      <vt:lpstr>Understanding Appropriation Life Cycle</vt:lpstr>
      <vt:lpstr>Grantee Risk Posture</vt:lpstr>
      <vt:lpstr>Spending Review Case Example</vt:lpstr>
      <vt:lpstr>Spending Review Case (Additional Context)</vt:lpstr>
      <vt:lpstr>PowerPoint Presentation</vt:lpstr>
      <vt:lpstr>Using Data Analytics</vt:lpstr>
      <vt:lpstr>Troubled Grantee Indicators</vt:lpstr>
      <vt:lpstr>Support Documentation Case Example</vt:lpstr>
      <vt:lpstr>Support Documentation Case Example</vt:lpstr>
      <vt:lpstr>Support Documentation Case Example</vt:lpstr>
      <vt:lpstr>Useful Reminders</vt:lpstr>
      <vt:lpstr>Free, online toolkits and guides to help financial professionals working at all levels of government do their jobs better | www.agacgfm.org/tools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AGA Master Presentation Template</dc:title>
  <dc:creator>Poll, Justin W</dc:creator>
  <cp:lastModifiedBy>Poll, Justin W</cp:lastModifiedBy>
  <cp:revision>38</cp:revision>
  <dcterms:created xsi:type="dcterms:W3CDTF">2019-11-18T15:52:17Z</dcterms:created>
  <dcterms:modified xsi:type="dcterms:W3CDTF">2019-12-02T15:40:19Z</dcterms:modified>
</cp:coreProperties>
</file>