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4.jpg" ContentType="image/jpeg"/>
  <Override PartName="/ppt/media/image25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63" r:id="rId4"/>
    <p:sldMasterId id="2147483774" r:id="rId5"/>
    <p:sldMasterId id="2147483851" r:id="rId6"/>
    <p:sldMasterId id="2147483993" r:id="rId7"/>
    <p:sldMasterId id="2147484038" r:id="rId8"/>
  </p:sldMasterIdLst>
  <p:notesMasterIdLst>
    <p:notesMasterId r:id="rId26"/>
  </p:notesMasterIdLst>
  <p:handoutMasterIdLst>
    <p:handoutMasterId r:id="rId27"/>
  </p:handoutMasterIdLst>
  <p:sldIdLst>
    <p:sldId id="6565" r:id="rId9"/>
    <p:sldId id="11965" r:id="rId10"/>
    <p:sldId id="6748" r:id="rId11"/>
    <p:sldId id="11960" r:id="rId12"/>
    <p:sldId id="6589" r:id="rId13"/>
    <p:sldId id="6767" r:id="rId14"/>
    <p:sldId id="6626" r:id="rId15"/>
    <p:sldId id="6560" r:id="rId16"/>
    <p:sldId id="6704" r:id="rId17"/>
    <p:sldId id="6744" r:id="rId18"/>
    <p:sldId id="6831" r:id="rId19"/>
    <p:sldId id="11966" r:id="rId20"/>
    <p:sldId id="265" r:id="rId21"/>
    <p:sldId id="11963" r:id="rId22"/>
    <p:sldId id="11959" r:id="rId23"/>
    <p:sldId id="11962" r:id="rId24"/>
    <p:sldId id="11961" r:id="rId25"/>
  </p:sldIdLst>
  <p:sldSz cx="12192000" cy="6858000"/>
  <p:notesSz cx="6985000" cy="9283700"/>
  <p:custDataLst>
    <p:tags r:id="rId28"/>
  </p:custData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0" pos="120" userDrawn="1">
          <p15:clr>
            <a:srgbClr val="A4A3A4"/>
          </p15:clr>
        </p15:guide>
        <p15:guide id="11" orient="horz" pos="2047" userDrawn="1">
          <p15:clr>
            <a:srgbClr val="A4A3A4"/>
          </p15:clr>
        </p15:guide>
        <p15:guide id="12" orient="horz" pos="867" userDrawn="1">
          <p15:clr>
            <a:srgbClr val="A4A3A4"/>
          </p15:clr>
        </p15:guide>
        <p15:guide id="13" orient="horz" pos="2568" userDrawn="1">
          <p15:clr>
            <a:srgbClr val="A4A3A4"/>
          </p15:clr>
        </p15:guide>
        <p15:guide id="14" orient="horz" pos="3370" userDrawn="1">
          <p15:clr>
            <a:srgbClr val="A4A3A4"/>
          </p15:clr>
        </p15:guide>
        <p15:guide id="15" orient="horz" pos="3705" userDrawn="1">
          <p15:clr>
            <a:srgbClr val="A4A3A4"/>
          </p15:clr>
        </p15:guide>
        <p15:guide id="16" pos="42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5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116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C25"/>
    <a:srgbClr val="046A38"/>
    <a:srgbClr val="62B5E5"/>
    <a:srgbClr val="EBFDF8"/>
    <a:srgbClr val="355288"/>
    <a:srgbClr val="F5F5F5"/>
    <a:srgbClr val="CCFFCC"/>
    <a:srgbClr val="F2F2F2"/>
    <a:srgbClr val="ECF6FC"/>
    <a:srgbClr val="08B8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BE299A-238E-41E2-9190-13D1B9E30081}" v="63" dt="2020-12-08T00:16:14.6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8" autoAdjust="0"/>
    <p:restoredTop sz="93817" autoAdjust="0"/>
  </p:normalViewPr>
  <p:slideViewPr>
    <p:cSldViewPr snapToGrid="0" showGuides="1">
      <p:cViewPr varScale="1">
        <p:scale>
          <a:sx n="103" d="100"/>
          <a:sy n="103" d="100"/>
        </p:scale>
        <p:origin x="756" y="108"/>
      </p:cViewPr>
      <p:guideLst>
        <p:guide pos="120"/>
        <p:guide orient="horz" pos="2047"/>
        <p:guide orient="horz" pos="867"/>
        <p:guide orient="horz" pos="2568"/>
        <p:guide orient="horz" pos="3370"/>
        <p:guide orient="horz" pos="3705"/>
        <p:guide pos="4224"/>
      </p:guideLst>
    </p:cSldViewPr>
  </p:slideViewPr>
  <p:outlineViewPr>
    <p:cViewPr>
      <p:scale>
        <a:sx n="33" d="100"/>
        <a:sy n="33" d="100"/>
      </p:scale>
      <p:origin x="0" y="-591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notesViewPr>
    <p:cSldViewPr snapToGrid="0" showGuides="1">
      <p:cViewPr>
        <p:scale>
          <a:sx n="130" d="100"/>
          <a:sy n="130" d="100"/>
        </p:scale>
        <p:origin x="2920" y="144"/>
      </p:cViewPr>
      <p:guideLst>
        <p:guide orient="horz" pos="2925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3027041" cy="463681"/>
          </a:xfrm>
          <a:prstGeom prst="rect">
            <a:avLst/>
          </a:prstGeom>
        </p:spPr>
        <p:txBody>
          <a:bodyPr vert="horz" lIns="87425" tIns="43712" rIns="87425" bIns="43712" rtlCol="0"/>
          <a:lstStyle>
            <a:lvl1pPr algn="l">
              <a:defRPr sz="1000"/>
            </a:lvl1pPr>
          </a:lstStyle>
          <a:p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399" y="3"/>
            <a:ext cx="3027041" cy="463681"/>
          </a:xfrm>
          <a:prstGeom prst="rect">
            <a:avLst/>
          </a:prstGeom>
        </p:spPr>
        <p:txBody>
          <a:bodyPr vert="horz" lIns="87425" tIns="43712" rIns="87425" bIns="43712" rtlCol="0"/>
          <a:lstStyle>
            <a:lvl1pPr algn="r">
              <a:defRPr sz="1000"/>
            </a:lvl1pPr>
          </a:lstStyle>
          <a:p>
            <a:fld id="{B4AD245C-091B-44E2-BFB0-BD94217887F7}" type="datetimeFigureOut">
              <a:rPr lang="en-US" smtClean="0">
                <a:latin typeface="Verdana" panose="020B0604030504040204" pitchFamily="34" charset="0"/>
              </a:rPr>
              <a:t>12/7/2020</a:t>
            </a:fld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18582"/>
            <a:ext cx="3027041" cy="463681"/>
          </a:xfrm>
          <a:prstGeom prst="rect">
            <a:avLst/>
          </a:prstGeom>
        </p:spPr>
        <p:txBody>
          <a:bodyPr vert="horz" lIns="87425" tIns="43712" rIns="87425" bIns="43712" rtlCol="0" anchor="b"/>
          <a:lstStyle>
            <a:lvl1pPr algn="l">
              <a:defRPr sz="1000"/>
            </a:lvl1pPr>
          </a:lstStyle>
          <a:p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399" y="8818582"/>
            <a:ext cx="3027041" cy="463681"/>
          </a:xfrm>
          <a:prstGeom prst="rect">
            <a:avLst/>
          </a:prstGeom>
        </p:spPr>
        <p:txBody>
          <a:bodyPr vert="horz" lIns="87425" tIns="43712" rIns="87425" bIns="43712" rtlCol="0" anchor="b"/>
          <a:lstStyle>
            <a:lvl1pPr algn="r">
              <a:defRPr sz="1000"/>
            </a:lvl1pPr>
          </a:lstStyle>
          <a:p>
            <a:fld id="{9A913F39-CFF6-40F1-84D1-700840B41EAB}" type="slidenum">
              <a:rPr lang="en-US" smtClean="0">
                <a:latin typeface="Verdana" panose="020B0604030504040204" pitchFamily="34" charset="0"/>
              </a:rPr>
              <a:t>‹#›</a:t>
            </a:fld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13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26833" cy="464185"/>
          </a:xfrm>
          <a:prstGeom prst="rect">
            <a:avLst/>
          </a:prstGeom>
        </p:spPr>
        <p:txBody>
          <a:bodyPr vert="horz" lIns="94699" tIns="47348" rIns="94699" bIns="47348" rtlCol="0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2" y="2"/>
            <a:ext cx="3026833" cy="464185"/>
          </a:xfrm>
          <a:prstGeom prst="rect">
            <a:avLst/>
          </a:prstGeom>
        </p:spPr>
        <p:txBody>
          <a:bodyPr vert="horz" lIns="94699" tIns="47348" rIns="94699" bIns="47348" rtlCol="0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0BA5BBE4-AEA3-489A-A28E-0C2FAF2506E3}" type="datetimeFigureOut">
              <a:rPr lang="en-US" smtClean="0"/>
              <a:pPr/>
              <a:t>12/7/2020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96913"/>
            <a:ext cx="6184900" cy="3479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99" tIns="47348" rIns="94699" bIns="4734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4699" tIns="47348" rIns="94699" bIns="4734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6"/>
            <a:ext cx="3026833" cy="464185"/>
          </a:xfrm>
          <a:prstGeom prst="rect">
            <a:avLst/>
          </a:prstGeom>
        </p:spPr>
        <p:txBody>
          <a:bodyPr vert="horz" lIns="94699" tIns="47348" rIns="94699" bIns="47348" rtlCol="0" anchor="b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2" y="8817906"/>
            <a:ext cx="3026833" cy="464185"/>
          </a:xfrm>
          <a:prstGeom prst="rect">
            <a:avLst/>
          </a:prstGeom>
        </p:spPr>
        <p:txBody>
          <a:bodyPr vert="horz" lIns="94699" tIns="47348" rIns="94699" bIns="47348" rtlCol="0" anchor="b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C0F4A2C8-6C88-4E71-83EE-698B9D4FE2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30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43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429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319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4A2C8-6C88-4E71-83EE-698B9D4FE2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556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36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4A2C8-6C88-4E71-83EE-698B9D4FE2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45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4A2C8-6C88-4E71-83EE-698B9D4FE2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45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10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87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SMEs: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4A2C8-6C88-4E71-83EE-698B9D4FE2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356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91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20208" y="6494133"/>
            <a:ext cx="92438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76835"/>
            <a:fld id="{81D60167-4931-47E6-BA6A-407CBD079E47}" type="slidenum">
              <a:rPr lang="en-US" spc="-5" smtClean="0"/>
              <a:pPr marL="76835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77190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04800" y="6232022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3449909" y="6389370"/>
            <a:ext cx="529218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04325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EAD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RANSFORM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ELIVER</a:t>
            </a:r>
            <a:endParaRPr lang="en-US" sz="18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4C_FS_HORZ_wTreasuryTa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256947"/>
            <a:ext cx="2336800" cy="553453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304800" y="892996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 userDrawn="1"/>
        </p:nvSpPr>
        <p:spPr>
          <a:xfrm>
            <a:off x="304800" y="152400"/>
            <a:ext cx="1158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dirty="0"/>
              <a:t>Contact Information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46176" y="1243584"/>
            <a:ext cx="3925824" cy="338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picture to add sub logo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203200" y="6400800"/>
            <a:ext cx="152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3B54F64-4D77-425A-BD5E-0504AD8FCA4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698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1" y="317501"/>
            <a:ext cx="11188700" cy="69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450351" y="1701801"/>
            <a:ext cx="6240000" cy="467995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501651" y="1665289"/>
            <a:ext cx="4456429" cy="4716463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6882EF-3D2F-4E52-B777-FEB715B427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64656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1"/>
            <a:ext cx="11188700" cy="69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501651" y="1665289"/>
            <a:ext cx="11165416" cy="4716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CBB6A-CA84-4FCA-B999-28D169BFA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69771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6234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501651" y="1665289"/>
            <a:ext cx="11165416" cy="471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0BF370-A4B1-4454-8E32-3A48F72B0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19166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6234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501651" y="1700213"/>
            <a:ext cx="11165416" cy="46789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6C543C-CDED-4A85-853D-BA2B335B24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70047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501652" y="2052000"/>
            <a:ext cx="11188699" cy="406901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icon to add chart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1652" y="1665289"/>
            <a:ext cx="11188699" cy="39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905F89-FF1A-4E3C-9EA2-945E2812A60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26973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504000" y="2051999"/>
            <a:ext cx="3549549" cy="406901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icon to add chart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1650" y="1665289"/>
            <a:ext cx="3562351" cy="39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303184" y="2051999"/>
            <a:ext cx="3561616" cy="406901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icon to add chart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303185" y="1665289"/>
            <a:ext cx="3561615" cy="39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Chart Placeholder 3"/>
          <p:cNvSpPr>
            <a:spLocks noGrp="1"/>
          </p:cNvSpPr>
          <p:nvPr>
            <p:ph type="chart" sz="quarter" idx="21"/>
          </p:nvPr>
        </p:nvSpPr>
        <p:spPr>
          <a:xfrm>
            <a:off x="8126397" y="2051999"/>
            <a:ext cx="3563953" cy="406901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icon to add chart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8126396" y="1659145"/>
            <a:ext cx="3563955" cy="3982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844AF4-19CE-47ED-97F9-81837223740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1139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1" y="317500"/>
            <a:ext cx="1120266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20266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0"/>
          </p:nvPr>
        </p:nvSpPr>
        <p:spPr>
          <a:xfrm>
            <a:off x="501651" y="1665289"/>
            <a:ext cx="5305579" cy="4716461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0"/>
          </p:nvPr>
        </p:nvSpPr>
        <p:spPr>
          <a:xfrm>
            <a:off x="6381539" y="1665289"/>
            <a:ext cx="5322781" cy="4716461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41FBFF-AF5A-4293-A4ED-0A199893706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98697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501650" y="1665289"/>
            <a:ext cx="5305580" cy="471646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1600"/>
            </a:lvl1pPr>
            <a:lvl2pPr>
              <a:tabLst>
                <a:tab pos="5029200" algn="r"/>
              </a:tabLst>
              <a:defRPr sz="1600"/>
            </a:lvl2pPr>
            <a:lvl3pPr>
              <a:tabLst>
                <a:tab pos="5029200" algn="r"/>
              </a:tabLst>
              <a:defRPr sz="1600"/>
            </a:lvl3pPr>
            <a:lvl4pPr>
              <a:tabLst>
                <a:tab pos="5029200" algn="r"/>
              </a:tabLst>
              <a:defRPr sz="1600"/>
            </a:lvl4pPr>
            <a:lvl5pPr>
              <a:tabLst>
                <a:tab pos="5029200" algn="r"/>
              </a:tabLst>
              <a:defRPr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0"/>
          </p:nvPr>
        </p:nvSpPr>
        <p:spPr>
          <a:xfrm>
            <a:off x="6383999" y="1665289"/>
            <a:ext cx="5306351" cy="471646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1600"/>
            </a:lvl1pPr>
            <a:lvl2pPr>
              <a:tabLst>
                <a:tab pos="5029200" algn="r"/>
              </a:tabLst>
              <a:defRPr sz="1600"/>
            </a:lvl2pPr>
            <a:lvl3pPr>
              <a:tabLst>
                <a:tab pos="5029200" algn="r"/>
              </a:tabLst>
              <a:defRPr sz="1600"/>
            </a:lvl3pPr>
            <a:lvl4pPr>
              <a:tabLst>
                <a:tab pos="5029200" algn="r"/>
              </a:tabLst>
              <a:defRPr sz="1600"/>
            </a:lvl4pPr>
            <a:lvl5pPr>
              <a:tabLst>
                <a:tab pos="5029200" algn="r"/>
              </a:tabLst>
              <a:defRPr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E3D310-78EA-4A65-B807-57E4AA8DE32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80478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501652" y="1665289"/>
            <a:ext cx="5355165" cy="44557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tabLst>
                <a:tab pos="5029200" algn="r"/>
              </a:tabLst>
              <a:defRPr sz="1200"/>
            </a:lvl1pPr>
            <a:lvl2pPr marL="127000" indent="-127000" algn="l">
              <a:buClrTx/>
              <a:buSzPct val="100000"/>
              <a:buFont typeface="Arial" panose="020B0604020202020204" pitchFamily="34" charset="0"/>
              <a:buChar char="•"/>
              <a:tabLst>
                <a:tab pos="5029200" algn="r"/>
              </a:tabLst>
              <a:defRPr sz="1200"/>
            </a:lvl2pPr>
            <a:lvl3pPr marL="279400" indent="-127000" algn="l">
              <a:buClrTx/>
              <a:buSzPct val="100000"/>
              <a:buFont typeface="Arial" panose="020B0604020202020204" pitchFamily="34" charset="0"/>
              <a:buChar char="−"/>
              <a:tabLst>
                <a:tab pos="5029200" algn="r"/>
              </a:tabLst>
              <a:defRPr sz="1200"/>
            </a:lvl3pPr>
            <a:lvl4pPr marL="431800" indent="-127000" algn="l">
              <a:buClrTx/>
              <a:buSzPct val="100000"/>
              <a:buFont typeface="Arial" panose="020B0604020202020204" pitchFamily="34" charset="0"/>
              <a:buChar char="◦"/>
              <a:tabLst>
                <a:tab pos="5029200" algn="r"/>
              </a:tabLst>
              <a:defRPr sz="1200"/>
            </a:lvl4pPr>
            <a:lvl5pPr marL="584200" indent="-127000" algn="l">
              <a:buClrTx/>
              <a:buSzPct val="100000"/>
              <a:buFont typeface="Arial" panose="020B0604020202020204" pitchFamily="34" charset="0"/>
              <a:buChar char="−"/>
              <a:tabLst>
                <a:tab pos="5029200" algn="r"/>
              </a:tabLst>
              <a:defRPr sz="1200"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1"/>
          </p:nvPr>
        </p:nvSpPr>
        <p:spPr>
          <a:xfrm>
            <a:off x="6341221" y="2125013"/>
            <a:ext cx="5349129" cy="3996000"/>
          </a:xfrm>
        </p:spPr>
        <p:txBody>
          <a:bodyPr/>
          <a:lstStyle/>
          <a:p>
            <a:r>
              <a:rPr lang="en-US" noProof="0"/>
              <a:t>Click icon to add chart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41223" y="1665288"/>
            <a:ext cx="5349128" cy="42068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C3D69-EDCB-49D8-A987-317DB95368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74265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21"/>
          </p:nvPr>
        </p:nvSpPr>
        <p:spPr>
          <a:xfrm>
            <a:off x="6225099" y="2125013"/>
            <a:ext cx="5608320" cy="3996000"/>
          </a:xfrm>
        </p:spPr>
        <p:txBody>
          <a:bodyPr/>
          <a:lstStyle/>
          <a:p>
            <a:r>
              <a:rPr lang="en-US" noProof="0"/>
              <a:t>Click icon to add chart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41222" y="1665288"/>
            <a:ext cx="5349129" cy="42068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24"/>
          </p:nvPr>
        </p:nvSpPr>
        <p:spPr>
          <a:xfrm>
            <a:off x="354313" y="2125013"/>
            <a:ext cx="5608320" cy="3996000"/>
          </a:xfrm>
        </p:spPr>
        <p:txBody>
          <a:bodyPr/>
          <a:lstStyle/>
          <a:p>
            <a:r>
              <a:rPr lang="en-US" noProof="0"/>
              <a:t>Click icon to add chart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501649" y="1665288"/>
            <a:ext cx="5339064" cy="42068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068287-7531-4603-AB5C-C7AA58786FC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91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2505856" y="727200"/>
            <a:ext cx="7200000" cy="54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3989" y="5864230"/>
            <a:ext cx="559201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>
                <a:solidFill>
                  <a:schemeClr val="bg1"/>
                </a:solidFill>
              </a:defRPr>
            </a:lvl2pPr>
            <a:lvl3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title style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bg1"/>
          </a:solidFill>
        </p:grpSpPr>
        <p:sp>
          <p:nvSpPr>
            <p:cNvPr id="11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41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2" y="317500"/>
            <a:ext cx="1118869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501650" y="1665289"/>
            <a:ext cx="4431857" cy="4716463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5450349" y="1700214"/>
            <a:ext cx="6240000" cy="4681537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0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55772-ACF6-442C-BB03-EF2569563B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66125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with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1" y="317500"/>
            <a:ext cx="11188700" cy="334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7577882" y="1658680"/>
            <a:ext cx="4112468" cy="4723072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2400">
                <a:solidFill>
                  <a:schemeClr val="accent3"/>
                </a:solidFill>
              </a:defRPr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501651" y="1665288"/>
            <a:ext cx="6506348" cy="4716462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2" y="651600"/>
            <a:ext cx="1118869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AEBA7-C144-4177-B233-5DA772729E2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24241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88700" cy="3341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01649" y="1700213"/>
            <a:ext cx="2706624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327216" y="1700213"/>
            <a:ext cx="2706624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52783" y="1700213"/>
            <a:ext cx="2706624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78351" y="1700213"/>
            <a:ext cx="2706624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1649" y="3108509"/>
            <a:ext cx="2706624" cy="3264408"/>
          </a:xfrm>
        </p:spPr>
        <p:txBody>
          <a:bodyPr/>
          <a:lstStyle>
            <a:lvl1pPr marL="0" indent="0" algn="l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tabLst>
                <a:tab pos="5029200" algn="r"/>
              </a:tabLst>
              <a:defRPr lang="en-US" sz="12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000" indent="-127000" algn="l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5029200" algn="r"/>
              </a:tabLst>
              <a:defRPr lang="en-US" sz="12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>
                <a:tab pos="5029200" algn="r"/>
              </a:tabLst>
              <a:defRPr lang="en-US" sz="12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tabLst>
                <a:tab pos="5029200" algn="r"/>
              </a:tabLst>
              <a:defRPr lang="en-US" sz="12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>
                <a:tab pos="5029200" algn="r"/>
              </a:tabLst>
              <a:defRPr lang="en-US" sz="12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6400" indent="-1764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356400" indent="-176400">
              <a:spcAft>
                <a:spcPts val="0"/>
              </a:spcAft>
              <a:defRPr/>
            </a:lvl7pPr>
            <a:lvl8pPr marL="356400" indent="-176400">
              <a:spcAft>
                <a:spcPts val="0"/>
              </a:spcAft>
              <a:defRPr/>
            </a:lvl8pPr>
            <a:lvl9pPr marL="356400" indent="-176400">
              <a:spcAft>
                <a:spcPts val="0"/>
              </a:spcAft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162660" y="3108509"/>
            <a:ext cx="2706624" cy="3264408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  <a:lvl3pPr>
              <a:defRPr lang="en-US" b="0" noProof="0" smtClean="0"/>
            </a:lvl3pPr>
            <a:lvl4pPr>
              <a:defRPr lang="en-US" b="0" noProof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32155" y="3108509"/>
            <a:ext cx="2706624" cy="3264408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993167" y="3108509"/>
            <a:ext cx="2706624" cy="3264408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  <a:lvl3pPr>
              <a:defRPr lang="en-US" b="0" noProof="0" smtClean="0"/>
            </a:lvl3pPr>
            <a:lvl4pPr>
              <a:defRPr lang="en-US" b="0" noProof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01650" y="651600"/>
            <a:ext cx="1118870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64469F-9C96-4137-8F54-FDD1AE82016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88470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88700" cy="3341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504000" y="1707173"/>
            <a:ext cx="5496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224085" y="1700213"/>
            <a:ext cx="5475067" cy="60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04000" y="4065173"/>
            <a:ext cx="5496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224085" y="4065173"/>
            <a:ext cx="5475067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504000" y="1880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6224085" y="1880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504000" y="4256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31"/>
          </p:nvPr>
        </p:nvSpPr>
        <p:spPr>
          <a:xfrm>
            <a:off x="6224085" y="4256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/>
          </p:nvPr>
        </p:nvSpPr>
        <p:spPr>
          <a:xfrm>
            <a:off x="2683483" y="1880213"/>
            <a:ext cx="3288000" cy="1944000"/>
          </a:xfrm>
        </p:spPr>
        <p:txBody>
          <a:bodyPr vert="horz" lIns="0" tIns="0" rIns="0" bIns="0" rtlCol="0">
            <a:noAutofit/>
          </a:bodyPr>
          <a:lstStyle>
            <a:lvl1pPr marL="0" indent="0" algn="l">
              <a:buFontTx/>
              <a:buNone/>
              <a:defRPr lang="en-US" noProof="0" dirty="0" smtClean="0"/>
            </a:lvl1pPr>
            <a:lvl2pPr marL="127000" indent="-127000" algn="l">
              <a:buClrTx/>
              <a:buSzPct val="100000"/>
              <a:buFont typeface="Arial" panose="020B0604020202020204" pitchFamily="34" charset="0"/>
              <a:buChar char="•"/>
              <a:defRPr lang="en-US" noProof="0" dirty="0" smtClean="0"/>
            </a:lvl2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8396560" y="1880213"/>
            <a:ext cx="3291840" cy="19440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34"/>
          </p:nvPr>
        </p:nvSpPr>
        <p:spPr>
          <a:xfrm>
            <a:off x="2683483" y="4256213"/>
            <a:ext cx="3288000" cy="19440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35"/>
          </p:nvPr>
        </p:nvSpPr>
        <p:spPr>
          <a:xfrm>
            <a:off x="8396560" y="4256213"/>
            <a:ext cx="3291840" cy="19440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89D5B-5162-48C5-B0FF-A6F876B419B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13607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01651" y="1700214"/>
            <a:ext cx="3657600" cy="1971675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040265" y="1700214"/>
            <a:ext cx="3657600" cy="1971675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270957" y="1700214"/>
            <a:ext cx="3657600" cy="1971675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idx="1" hasCustomPrompt="1"/>
          </p:nvPr>
        </p:nvSpPr>
        <p:spPr>
          <a:xfrm>
            <a:off x="501651" y="3832225"/>
            <a:ext cx="3657600" cy="209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buFontTx/>
              <a:buNone/>
              <a:defRPr/>
            </a:lvl1pPr>
            <a:lvl2pPr marL="127000" indent="-127000" algn="l">
              <a:buClrTx/>
              <a:buSzPct val="100000"/>
              <a:buFont typeface="Arial" panose="020B0604020202020204" pitchFamily="34" charset="0"/>
              <a:buChar char="•"/>
              <a:defRPr/>
            </a:lvl2pPr>
            <a:lvl3pPr marL="279400" indent="-127000" algn="l">
              <a:buClrTx/>
              <a:buSzPct val="100000"/>
              <a:buFont typeface="Arial" panose="020B0604020202020204" pitchFamily="34" charset="0"/>
              <a:buChar char="−"/>
              <a:defRPr/>
            </a:lvl3pPr>
            <a:lvl4pPr marL="431800" indent="-127000" algn="l">
              <a:buClrTx/>
              <a:buSzPct val="100000"/>
              <a:buFont typeface="Arial" panose="020B0604020202020204" pitchFamily="34" charset="0"/>
              <a:buChar char="◦"/>
              <a:defRPr/>
            </a:lvl4pPr>
            <a:lvl5pPr marL="584200" indent="-127000" algn="l">
              <a:buClrTx/>
              <a:buSzPct val="100000"/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idx="16" hasCustomPrompt="1"/>
          </p:nvPr>
        </p:nvSpPr>
        <p:spPr>
          <a:xfrm>
            <a:off x="4270959" y="3832225"/>
            <a:ext cx="3657600" cy="209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idx="17" hasCustomPrompt="1"/>
          </p:nvPr>
        </p:nvSpPr>
        <p:spPr>
          <a:xfrm>
            <a:off x="8040265" y="3832225"/>
            <a:ext cx="3657600" cy="209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095B97-9F9F-4C78-BC6C-D1A03F0C108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01583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54909D-6231-49C5-A4D3-CE398D6ACF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26667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subtitle Black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3D8AB1-62A6-4B70-83C8-19E92C3FF8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67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fications 2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4000" y="185789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46193" y="185789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504000" y="1705378"/>
            <a:ext cx="5466824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246195" y="1705378"/>
            <a:ext cx="5452957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6" name="Picture Placeholder 29"/>
          <p:cNvSpPr>
            <a:spLocks noGrp="1"/>
          </p:cNvSpPr>
          <p:nvPr>
            <p:ph type="pic" sz="quarter" idx="19" hasCustomPrompt="1"/>
          </p:nvPr>
        </p:nvSpPr>
        <p:spPr>
          <a:xfrm>
            <a:off x="4769491" y="1863917"/>
            <a:ext cx="1210207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>
                <a:solidFill>
                  <a:schemeClr val="bg1"/>
                </a:solidFill>
              </a:rPr>
              <a:t>Co-brand</a:t>
            </a:r>
            <a:br>
              <a:rPr lang="en-US" sz="1200" noProof="0">
                <a:solidFill>
                  <a:schemeClr val="bg1"/>
                </a:solidFill>
              </a:rPr>
            </a:br>
            <a:r>
              <a:rPr lang="en-US" sz="1200" noProof="0">
                <a:solidFill>
                  <a:schemeClr val="bg1"/>
                </a:solidFill>
              </a:rPr>
              <a:t>Logo</a:t>
            </a:r>
          </a:p>
          <a:p>
            <a:endParaRPr lang="en-US" noProof="0"/>
          </a:p>
        </p:txBody>
      </p:sp>
      <p:sp>
        <p:nvSpPr>
          <p:cNvPr id="7" name="Picture Placeholder 29"/>
          <p:cNvSpPr>
            <a:spLocks noGrp="1"/>
          </p:cNvSpPr>
          <p:nvPr>
            <p:ph type="pic" sz="quarter" idx="20" hasCustomPrompt="1"/>
          </p:nvPr>
        </p:nvSpPr>
        <p:spPr>
          <a:xfrm>
            <a:off x="10424617" y="1857893"/>
            <a:ext cx="1244161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>
                <a:solidFill>
                  <a:schemeClr val="bg1"/>
                </a:solidFill>
              </a:rPr>
              <a:t>Co-brand</a:t>
            </a:r>
            <a:br>
              <a:rPr lang="en-US" sz="1200" noProof="0">
                <a:solidFill>
                  <a:schemeClr val="bg1"/>
                </a:solidFill>
              </a:rPr>
            </a:br>
            <a:r>
              <a:rPr lang="en-US" sz="1200" noProof="0">
                <a:solidFill>
                  <a:schemeClr val="bg1"/>
                </a:solidFill>
              </a:rPr>
              <a:t>Logo</a:t>
            </a:r>
          </a:p>
          <a:p>
            <a:endParaRPr lang="en-US" noProof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E11C42-2216-4812-A8F7-066A301374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19372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fications 2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9280" y="185789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46195" y="185789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509280" y="1705378"/>
            <a:ext cx="5462016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246195" y="1705378"/>
            <a:ext cx="5462016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7" name="Picture Placeholder 29"/>
          <p:cNvSpPr>
            <a:spLocks noGrp="1"/>
          </p:cNvSpPr>
          <p:nvPr>
            <p:ph type="pic" sz="quarter" idx="20" hasCustomPrompt="1"/>
          </p:nvPr>
        </p:nvSpPr>
        <p:spPr>
          <a:xfrm>
            <a:off x="10464050" y="1857893"/>
            <a:ext cx="1244161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>
                <a:solidFill>
                  <a:schemeClr val="bg1"/>
                </a:solidFill>
              </a:rPr>
              <a:t>Co-brand</a:t>
            </a:r>
            <a:br>
              <a:rPr lang="en-US" sz="1200" noProof="0">
                <a:solidFill>
                  <a:schemeClr val="bg1"/>
                </a:solidFill>
              </a:rPr>
            </a:br>
            <a:r>
              <a:rPr lang="en-US" sz="1200" noProof="0">
                <a:solidFill>
                  <a:schemeClr val="bg1"/>
                </a:solidFill>
              </a:rPr>
              <a:t>Logo</a:t>
            </a:r>
          </a:p>
          <a:p>
            <a:endParaRPr lang="en-US" noProof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509280" y="424968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6246195" y="424968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  <a:lvl3pPr>
              <a:defRPr lang="en-US" b="0" noProof="0" smtClean="0"/>
            </a:lvl3pPr>
            <a:lvl4pPr>
              <a:defRPr lang="en-US" b="0" noProof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09280" y="4103518"/>
            <a:ext cx="5462016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46195" y="4103518"/>
            <a:ext cx="5462016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4" name="Picture Placeholder 29"/>
          <p:cNvSpPr>
            <a:spLocks noGrp="1"/>
          </p:cNvSpPr>
          <p:nvPr>
            <p:ph type="pic" sz="quarter" idx="24" hasCustomPrompt="1"/>
          </p:nvPr>
        </p:nvSpPr>
        <p:spPr>
          <a:xfrm>
            <a:off x="4731915" y="4255707"/>
            <a:ext cx="1239381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>
                <a:solidFill>
                  <a:schemeClr val="bg1"/>
                </a:solidFill>
              </a:rPr>
              <a:t>Co-brand</a:t>
            </a:r>
            <a:br>
              <a:rPr lang="en-US" sz="1200" noProof="0">
                <a:solidFill>
                  <a:schemeClr val="bg1"/>
                </a:solidFill>
              </a:rPr>
            </a:br>
            <a:r>
              <a:rPr lang="en-US" sz="1200" noProof="0">
                <a:solidFill>
                  <a:schemeClr val="bg1"/>
                </a:solidFill>
              </a:rPr>
              <a:t>Logo</a:t>
            </a:r>
          </a:p>
          <a:p>
            <a:endParaRPr lang="en-US" noProof="0"/>
          </a:p>
        </p:txBody>
      </p:sp>
      <p:sp>
        <p:nvSpPr>
          <p:cNvPr id="15" name="Picture Placeholder 29"/>
          <p:cNvSpPr>
            <a:spLocks noGrp="1"/>
          </p:cNvSpPr>
          <p:nvPr>
            <p:ph type="pic" sz="quarter" idx="25" hasCustomPrompt="1"/>
          </p:nvPr>
        </p:nvSpPr>
        <p:spPr>
          <a:xfrm>
            <a:off x="10464051" y="4249683"/>
            <a:ext cx="1244160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>
                <a:solidFill>
                  <a:schemeClr val="bg1"/>
                </a:solidFill>
              </a:rPr>
              <a:t>Co-brand</a:t>
            </a:r>
            <a:br>
              <a:rPr lang="en-US" sz="1200" noProof="0">
                <a:solidFill>
                  <a:schemeClr val="bg1"/>
                </a:solidFill>
              </a:rPr>
            </a:br>
            <a:r>
              <a:rPr lang="en-US" sz="1200" noProof="0">
                <a:solidFill>
                  <a:schemeClr val="bg1"/>
                </a:solidFill>
              </a:rPr>
              <a:t>Logo</a:t>
            </a:r>
          </a:p>
          <a:p>
            <a:endParaRPr lang="en-US" noProof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9750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7" name="Picture Placeholder 29"/>
          <p:cNvSpPr>
            <a:spLocks noGrp="1"/>
          </p:cNvSpPr>
          <p:nvPr>
            <p:ph type="pic" sz="quarter" idx="19" hasCustomPrompt="1"/>
          </p:nvPr>
        </p:nvSpPr>
        <p:spPr>
          <a:xfrm>
            <a:off x="4761090" y="1863917"/>
            <a:ext cx="1210207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>
                <a:solidFill>
                  <a:schemeClr val="bg1"/>
                </a:solidFill>
              </a:rPr>
              <a:t>Co-brand</a:t>
            </a:r>
            <a:br>
              <a:rPr lang="en-US" sz="1200" noProof="0">
                <a:solidFill>
                  <a:schemeClr val="bg1"/>
                </a:solidFill>
              </a:rPr>
            </a:br>
            <a:r>
              <a:rPr lang="en-US" sz="1200" noProof="0">
                <a:solidFill>
                  <a:schemeClr val="bg1"/>
                </a:solidFill>
              </a:rPr>
              <a:t>Logo</a:t>
            </a:r>
          </a:p>
          <a:p>
            <a:endParaRPr lang="en-US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67040-D2E0-4B20-94CD-7DD8A64D3E5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5604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gree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4327289" y="1705968"/>
            <a:ext cx="3547872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04000" y="1700214"/>
            <a:ext cx="3547872" cy="597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150577" y="1705968"/>
            <a:ext cx="3547872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327289" y="1851441"/>
            <a:ext cx="3547872" cy="3845754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4000" y="1851441"/>
            <a:ext cx="3547872" cy="3845754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8150577" y="1851441"/>
            <a:ext cx="3547872" cy="3845754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3A447-467C-41BB-9150-67FD25A34A2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365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2489813" y="727200"/>
            <a:ext cx="72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1651" y="5864230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 algn="l">
              <a:buNone/>
              <a:defRPr sz="1600" b="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8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85870F-9971-4F15-B9E7-0D2C8A95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332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4000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096836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68279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232557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CC3366-B0BE-4CD9-ADAD-676F78E2897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74609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olumn icon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" y="317500"/>
            <a:ext cx="11188701" cy="3701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4000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>
                <a:solidFill>
                  <a:schemeClr val="bg1"/>
                </a:solidFill>
              </a:defRPr>
            </a:lvl1pPr>
            <a:lvl2pPr>
              <a:defRPr lang="en-US" noProof="0" smtClean="0">
                <a:solidFill>
                  <a:schemeClr val="bg1"/>
                </a:solidFill>
              </a:defRPr>
            </a:lvl2pPr>
            <a:lvl3pPr>
              <a:defRPr lang="en-US" b="0" noProof="0" smtClean="0">
                <a:solidFill>
                  <a:schemeClr val="bg1"/>
                </a:solidFill>
              </a:defRPr>
            </a:lvl3pPr>
            <a:lvl4pPr>
              <a:defRPr lang="en-US" b="0" noProof="0" smtClean="0">
                <a:solidFill>
                  <a:schemeClr val="bg1"/>
                </a:solidFill>
              </a:defRPr>
            </a:lvl4pPr>
            <a:lvl5pPr>
              <a:defRPr lang="en-US" b="0" noProof="0" dirty="0">
                <a:solidFill>
                  <a:schemeClr val="bg1"/>
                </a:solidFill>
              </a:defRPr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100752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>
                <a:solidFill>
                  <a:schemeClr val="bg1"/>
                </a:solidFill>
              </a:defRPr>
            </a:lvl1pPr>
            <a:lvl2pPr>
              <a:defRPr lang="en-US" noProof="0" smtClean="0">
                <a:solidFill>
                  <a:schemeClr val="bg1"/>
                </a:solidFill>
              </a:defRPr>
            </a:lvl2pPr>
            <a:lvl3pPr>
              <a:defRPr lang="en-US" b="0" noProof="0" smtClean="0">
                <a:solidFill>
                  <a:schemeClr val="bg1"/>
                </a:solidFill>
              </a:defRPr>
            </a:lvl3pPr>
            <a:lvl4pPr>
              <a:defRPr lang="en-US" b="0" noProof="0" smtClean="0">
                <a:solidFill>
                  <a:schemeClr val="bg1"/>
                </a:solidFill>
              </a:defRPr>
            </a:lvl4pPr>
            <a:lvl5pPr>
              <a:defRPr lang="en-US" b="0" noProof="0" dirty="0">
                <a:solidFill>
                  <a:schemeClr val="bg1"/>
                </a:solidFill>
              </a:defRPr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69584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>
                <a:solidFill>
                  <a:schemeClr val="bg1"/>
                </a:solidFill>
              </a:defRPr>
            </a:lvl1pPr>
            <a:lvl2pPr>
              <a:defRPr lang="en-US" noProof="0" smtClean="0">
                <a:solidFill>
                  <a:schemeClr val="bg1"/>
                </a:solidFill>
              </a:defRPr>
            </a:lvl2pPr>
            <a:lvl3pPr>
              <a:defRPr lang="en-US" b="0" noProof="0" smtClean="0">
                <a:solidFill>
                  <a:schemeClr val="bg1"/>
                </a:solidFill>
              </a:defRPr>
            </a:lvl3pPr>
            <a:lvl4pPr>
              <a:defRPr lang="en-US" b="0" noProof="0" smtClean="0">
                <a:solidFill>
                  <a:schemeClr val="bg1"/>
                </a:solidFill>
              </a:defRPr>
            </a:lvl4pPr>
            <a:lvl5pPr>
              <a:defRPr lang="en-US" b="0" noProof="0" dirty="0">
                <a:solidFill>
                  <a:schemeClr val="bg1"/>
                </a:solidFill>
              </a:defRPr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235168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>
                <a:solidFill>
                  <a:schemeClr val="bg1"/>
                </a:solidFill>
              </a:defRPr>
            </a:lvl1pPr>
            <a:lvl2pPr>
              <a:defRPr lang="en-US" noProof="0" smtClean="0">
                <a:solidFill>
                  <a:schemeClr val="bg1"/>
                </a:solidFill>
              </a:defRPr>
            </a:lvl2pPr>
            <a:lvl3pPr>
              <a:defRPr lang="en-US" b="0" noProof="0" smtClean="0">
                <a:solidFill>
                  <a:schemeClr val="bg1"/>
                </a:solidFill>
              </a:defRPr>
            </a:lvl3pPr>
            <a:lvl4pPr>
              <a:defRPr lang="en-US" b="0" noProof="0" smtClean="0">
                <a:solidFill>
                  <a:schemeClr val="bg1"/>
                </a:solidFill>
              </a:defRPr>
            </a:lvl4pPr>
            <a:lvl5pPr>
              <a:defRPr lang="en-US" b="0" noProof="0" dirty="0">
                <a:solidFill>
                  <a:schemeClr val="bg1"/>
                </a:solidFill>
              </a:defRPr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87695"/>
            <a:ext cx="1118870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3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Presentation title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4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86166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1 column text with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idx="1"/>
          </p:nvPr>
        </p:nvSpPr>
        <p:spPr>
          <a:xfrm>
            <a:off x="501650" y="1665289"/>
            <a:ext cx="5594351" cy="4716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253245-6125-4BE6-A141-3ADE27AD60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98886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8E4B9-7BFE-4569-BD96-21E7ED7C81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23274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67817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01652" y="4211955"/>
            <a:ext cx="8528936" cy="2169796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600"/>
              </a:spcAft>
              <a:defRPr sz="9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370847" y="4211955"/>
            <a:ext cx="2319503" cy="1725448"/>
          </a:xfrm>
        </p:spPr>
        <p:txBody>
          <a:bodyPr anchor="ctr" anchorCtr="0"/>
          <a:lstStyle>
            <a:lvl1pPr algn="ctr">
              <a:defRPr sz="900"/>
            </a:lvl1pPr>
          </a:lstStyle>
          <a:p>
            <a:r>
              <a:rPr lang="en-US" sz="900" noProof="0"/>
              <a:t>Insert sponsorship mark here</a:t>
            </a:r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9370850" y="6018028"/>
            <a:ext cx="2319501" cy="363722"/>
          </a:xfrm>
        </p:spPr>
        <p:txBody>
          <a:bodyPr anchor="b" anchorCtr="0"/>
          <a:lstStyle>
            <a:lvl1pPr>
              <a:lnSpc>
                <a:spcPct val="100000"/>
              </a:lnSpc>
              <a:defRPr sz="95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10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64F331-B621-422F-9E6C-104D5659D4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848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 userDrawn="1"/>
        </p:nvSpPr>
        <p:spPr>
          <a:xfrm>
            <a:off x="304800" y="965676"/>
            <a:ext cx="11582400" cy="52065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04800" y="6232022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3449909" y="6389370"/>
            <a:ext cx="529218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04325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30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spc="300">
                <a:latin typeface="Arial" panose="020B0604020202020204" pitchFamily="34" charset="0"/>
                <a:cs typeface="Arial" panose="020B0604020202020204" pitchFamily="34" charset="0"/>
              </a:rPr>
              <a:t>EAD </a:t>
            </a:r>
            <a:r>
              <a:rPr lang="en-US" sz="1400" b="1" spc="30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spc="300">
                <a:latin typeface="Arial" panose="020B0604020202020204" pitchFamily="34" charset="0"/>
                <a:cs typeface="Arial" panose="020B0604020202020204" pitchFamily="34" charset="0"/>
              </a:rPr>
              <a:t>RANSFORM </a:t>
            </a:r>
            <a:r>
              <a:rPr lang="en-US" sz="1400" b="1" spc="30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spc="300">
                <a:latin typeface="Arial" panose="020B0604020202020204" pitchFamily="34" charset="0"/>
                <a:cs typeface="Arial" panose="020B0604020202020204" pitchFamily="34" charset="0"/>
              </a:rPr>
              <a:t>ELIVER</a:t>
            </a:r>
            <a:endParaRPr lang="en-US" sz="1800" b="1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04800" y="892996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203200" y="6400800"/>
            <a:ext cx="152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en-US" sz="1400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3B54F64-4D77-425A-BD5E-0504AD8FCA4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4C_FS_HORZ_wTreasuryTa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256947"/>
            <a:ext cx="2336800" cy="553453"/>
          </a:xfrm>
          <a:prstGeom prst="rect">
            <a:avLst/>
          </a:prstGeom>
        </p:spPr>
      </p:pic>
      <p:sp>
        <p:nvSpPr>
          <p:cNvPr id="22" name="Content Placeholder 21"/>
          <p:cNvSpPr>
            <a:spLocks noGrp="1"/>
          </p:cNvSpPr>
          <p:nvPr>
            <p:ph sz="quarter" idx="10" hasCustomPrompt="1"/>
          </p:nvPr>
        </p:nvSpPr>
        <p:spPr>
          <a:xfrm>
            <a:off x="304800" y="965676"/>
            <a:ext cx="11582400" cy="520652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1"/>
          <p:cNvSpPr>
            <a:spLocks noGrp="1"/>
          </p:cNvSpPr>
          <p:nvPr>
            <p:ph sz="quarter" idx="11" hasCustomPrompt="1"/>
          </p:nvPr>
        </p:nvSpPr>
        <p:spPr>
          <a:xfrm>
            <a:off x="304800" y="152400"/>
            <a:ext cx="11582400" cy="68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682782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20208" y="6494133"/>
            <a:ext cx="92438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76835"/>
            <a:fld id="{81D60167-4931-47E6-BA6A-407CBD079E47}" type="slidenum">
              <a:rPr lang="en-US" spc="-5" smtClean="0"/>
              <a:pPr marL="76835"/>
              <a:t>‹#›</a:t>
            </a:fld>
            <a:endParaRPr lang="en-US" spc="-5"/>
          </a:p>
        </p:txBody>
      </p:sp>
    </p:spTree>
    <p:extLst>
      <p:ext uri="{BB962C8B-B14F-4D97-AF65-F5344CB8AC3E}">
        <p14:creationId xmlns:p14="http://schemas.microsoft.com/office/powerpoint/2010/main" val="42144919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2505856" y="727200"/>
            <a:ext cx="7200000" cy="54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3989" y="5864230"/>
            <a:ext cx="559201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>
                <a:solidFill>
                  <a:schemeClr val="bg1"/>
                </a:solidFill>
              </a:defRPr>
            </a:lvl2pPr>
            <a:lvl3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title style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noProof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bg1"/>
          </a:solidFill>
        </p:grpSpPr>
        <p:sp>
          <p:nvSpPr>
            <p:cNvPr id="11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074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2489813" y="727200"/>
            <a:ext cx="72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1651" y="5864230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 algn="l">
              <a:buNone/>
              <a:defRPr sz="1600" b="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8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85870F-9971-4F15-B9E7-0D2C8A95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5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ircle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336000" y="1368000"/>
            <a:ext cx="5520000" cy="4140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algn="ctr">
              <a:lnSpc>
                <a:spcPts val="4200"/>
              </a:lnSpc>
              <a:defRPr sz="3600" b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03989" y="5864230"/>
            <a:ext cx="559201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bg1"/>
          </a:solidFill>
        </p:grpSpPr>
        <p:sp>
          <p:nvSpPr>
            <p:cNvPr id="11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547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ircle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336000" y="1368000"/>
            <a:ext cx="5520000" cy="4140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algn="ctr">
              <a:lnSpc>
                <a:spcPts val="4200"/>
              </a:lnSpc>
              <a:defRPr sz="3600" b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03989" y="5864230"/>
            <a:ext cx="559201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bg1"/>
          </a:solidFill>
        </p:grpSpPr>
        <p:sp>
          <p:nvSpPr>
            <p:cNvPr id="11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546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ircl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336000" y="1368000"/>
            <a:ext cx="5520000" cy="4140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algn="ctr">
              <a:lnSpc>
                <a:spcPts val="4200"/>
              </a:lnSpc>
              <a:defRPr sz="3600" b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01651" y="5864230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8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3526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gree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174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dark green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4067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4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333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blue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258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dark blue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683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630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Deloitt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BF615-D647-4872-9236-5A2C0B7C7F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424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dar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2" y="1628775"/>
            <a:ext cx="9152369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06412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1" y="1627200"/>
            <a:ext cx="9277349" cy="475958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6545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ircl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336000" y="1368000"/>
            <a:ext cx="5520000" cy="4140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algn="ctr">
              <a:lnSpc>
                <a:spcPts val="4200"/>
              </a:lnSpc>
              <a:defRPr sz="3600" b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01651" y="5864230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8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4067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te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1" y="1628775"/>
            <a:ext cx="9277349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52119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1" y="1628775"/>
            <a:ext cx="9277349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7883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1" y="1628775"/>
            <a:ext cx="9277349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tx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1766C3-E9E4-4A6A-9B5D-63F123C260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99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01651" y="1665289"/>
            <a:ext cx="9277349" cy="47164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tabLst>
                <a:tab pos="6729413" algn="r"/>
              </a:tabLst>
              <a:defRPr/>
            </a:lvl1pPr>
            <a:lvl2pPr marL="127000" indent="-127000">
              <a:tabLst>
                <a:tab pos="6729413" algn="r"/>
              </a:tabLst>
              <a:defRPr/>
            </a:lvl2pPr>
            <a:lvl3pPr marL="279400" indent="-127000">
              <a:tabLst>
                <a:tab pos="6729413" algn="r"/>
              </a:tabLst>
              <a:defRPr/>
            </a:lvl3pPr>
            <a:lvl4pPr marL="431800" indent="-127000">
              <a:tabLst>
                <a:tab pos="6729413" algn="r"/>
              </a:tabLst>
              <a:defRPr/>
            </a:lvl4pPr>
            <a:lvl5pPr marL="584200" indent="-127000">
              <a:tabLst>
                <a:tab pos="5029200" algn="r"/>
              </a:tabLst>
              <a:defRPr baseline="0"/>
            </a:lvl5pPr>
            <a:lvl6pPr>
              <a:tabLst>
                <a:tab pos="6729413" algn="r"/>
              </a:tabLst>
              <a:defRPr/>
            </a:lvl6pPr>
            <a:lvl7pPr>
              <a:tabLst>
                <a:tab pos="6729413" algn="r"/>
              </a:tabLst>
              <a:defRPr/>
            </a:lvl7pPr>
            <a:lvl8pPr>
              <a:tabLst>
                <a:tab pos="6729413" algn="r"/>
              </a:tabLst>
              <a:defRPr/>
            </a:lvl8pPr>
            <a:lvl9pPr>
              <a:tabLst>
                <a:tab pos="6729413" algn="r"/>
              </a:tabLs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2" y="317500"/>
            <a:ext cx="11180232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7FAE31-A91E-412C-817E-05DEB184B8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590701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1" y="317501"/>
            <a:ext cx="11188700" cy="69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450351" y="1701801"/>
            <a:ext cx="6240000" cy="467995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501651" y="1665289"/>
            <a:ext cx="4456429" cy="4716463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6882EF-3D2F-4E52-B777-FEB715B427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61517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1"/>
            <a:ext cx="11188700" cy="69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501651" y="1665289"/>
            <a:ext cx="11165416" cy="4716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CBB6A-CA84-4FCA-B999-28D169BFA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96391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6234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501651" y="1665289"/>
            <a:ext cx="11165416" cy="471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0BF370-A4B1-4454-8E32-3A48F72B0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66139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6234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501651" y="1700213"/>
            <a:ext cx="11165416" cy="46789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6C543C-CDED-4A85-853D-BA2B335B24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45959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501652" y="2052000"/>
            <a:ext cx="11188699" cy="4069013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1652" y="1665289"/>
            <a:ext cx="11188699" cy="39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905F89-FF1A-4E3C-9EA2-945E2812A60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0096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504000" y="2051999"/>
            <a:ext cx="3549549" cy="4069014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1650" y="1665289"/>
            <a:ext cx="3562351" cy="39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303184" y="2051999"/>
            <a:ext cx="3561616" cy="4069014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303185" y="1665289"/>
            <a:ext cx="3561615" cy="39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Chart Placeholder 3"/>
          <p:cNvSpPr>
            <a:spLocks noGrp="1"/>
          </p:cNvSpPr>
          <p:nvPr>
            <p:ph type="chart" sz="quarter" idx="21"/>
          </p:nvPr>
        </p:nvSpPr>
        <p:spPr>
          <a:xfrm>
            <a:off x="8126397" y="2051999"/>
            <a:ext cx="3563953" cy="4069014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8126396" y="1659145"/>
            <a:ext cx="3563955" cy="3982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844AF4-19CE-47ED-97F9-81837223740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215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gree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25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1" y="317500"/>
            <a:ext cx="1120266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20266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0"/>
          </p:nvPr>
        </p:nvSpPr>
        <p:spPr>
          <a:xfrm>
            <a:off x="501651" y="1665289"/>
            <a:ext cx="5305579" cy="4716461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0"/>
          </p:nvPr>
        </p:nvSpPr>
        <p:spPr>
          <a:xfrm>
            <a:off x="6381539" y="1665289"/>
            <a:ext cx="5322781" cy="4716461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41FBFF-AF5A-4293-A4ED-0A199893706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14780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501650" y="1665289"/>
            <a:ext cx="5305580" cy="471646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1600"/>
            </a:lvl1pPr>
            <a:lvl2pPr>
              <a:tabLst>
                <a:tab pos="5029200" algn="r"/>
              </a:tabLst>
              <a:defRPr sz="1600"/>
            </a:lvl2pPr>
            <a:lvl3pPr>
              <a:tabLst>
                <a:tab pos="5029200" algn="r"/>
              </a:tabLst>
              <a:defRPr sz="1600"/>
            </a:lvl3pPr>
            <a:lvl4pPr>
              <a:tabLst>
                <a:tab pos="5029200" algn="r"/>
              </a:tabLst>
              <a:defRPr sz="1600"/>
            </a:lvl4pPr>
            <a:lvl5pPr>
              <a:tabLst>
                <a:tab pos="5029200" algn="r"/>
              </a:tabLst>
              <a:defRPr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0"/>
          </p:nvPr>
        </p:nvSpPr>
        <p:spPr>
          <a:xfrm>
            <a:off x="6383999" y="1665289"/>
            <a:ext cx="5306351" cy="471646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1600"/>
            </a:lvl1pPr>
            <a:lvl2pPr>
              <a:tabLst>
                <a:tab pos="5029200" algn="r"/>
              </a:tabLst>
              <a:defRPr sz="1600"/>
            </a:lvl2pPr>
            <a:lvl3pPr>
              <a:tabLst>
                <a:tab pos="5029200" algn="r"/>
              </a:tabLst>
              <a:defRPr sz="1600"/>
            </a:lvl3pPr>
            <a:lvl4pPr>
              <a:tabLst>
                <a:tab pos="5029200" algn="r"/>
              </a:tabLst>
              <a:defRPr sz="1600"/>
            </a:lvl4pPr>
            <a:lvl5pPr>
              <a:tabLst>
                <a:tab pos="5029200" algn="r"/>
              </a:tabLst>
              <a:defRPr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E3D310-78EA-4A65-B807-57E4AA8DE32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63953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501652" y="1665289"/>
            <a:ext cx="5355165" cy="44557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tabLst>
                <a:tab pos="5029200" algn="r"/>
              </a:tabLst>
              <a:defRPr sz="1200"/>
            </a:lvl1pPr>
            <a:lvl2pPr marL="127000" indent="-127000" algn="l">
              <a:buClrTx/>
              <a:buSzPct val="100000"/>
              <a:buFont typeface="Arial" panose="020B0604020202020204" pitchFamily="34" charset="0"/>
              <a:buChar char="•"/>
              <a:tabLst>
                <a:tab pos="5029200" algn="r"/>
              </a:tabLst>
              <a:defRPr sz="1200"/>
            </a:lvl2pPr>
            <a:lvl3pPr marL="279400" indent="-127000" algn="l">
              <a:buClrTx/>
              <a:buSzPct val="100000"/>
              <a:buFont typeface="Arial" panose="020B0604020202020204" pitchFamily="34" charset="0"/>
              <a:buChar char="−"/>
              <a:tabLst>
                <a:tab pos="5029200" algn="r"/>
              </a:tabLst>
              <a:defRPr sz="1200"/>
            </a:lvl3pPr>
            <a:lvl4pPr marL="431800" indent="-127000" algn="l">
              <a:buClrTx/>
              <a:buSzPct val="100000"/>
              <a:buFont typeface="Arial" panose="020B0604020202020204" pitchFamily="34" charset="0"/>
              <a:buChar char="◦"/>
              <a:tabLst>
                <a:tab pos="5029200" algn="r"/>
              </a:tabLst>
              <a:defRPr sz="1200"/>
            </a:lvl4pPr>
            <a:lvl5pPr marL="584200" indent="-127000" algn="l">
              <a:buClrTx/>
              <a:buSzPct val="100000"/>
              <a:buFont typeface="Arial" panose="020B0604020202020204" pitchFamily="34" charset="0"/>
              <a:buChar char="−"/>
              <a:tabLst>
                <a:tab pos="5029200" algn="r"/>
              </a:tabLst>
              <a:defRPr sz="1200"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1"/>
          </p:nvPr>
        </p:nvSpPr>
        <p:spPr>
          <a:xfrm>
            <a:off x="6341221" y="2125013"/>
            <a:ext cx="5349129" cy="3996000"/>
          </a:xfr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41223" y="1665288"/>
            <a:ext cx="5349128" cy="42068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C3D69-EDCB-49D8-A987-317DB95368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55321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21"/>
          </p:nvPr>
        </p:nvSpPr>
        <p:spPr>
          <a:xfrm>
            <a:off x="6225099" y="2125013"/>
            <a:ext cx="5608320" cy="3996000"/>
          </a:xfr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41222" y="1665288"/>
            <a:ext cx="5349129" cy="42068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24"/>
          </p:nvPr>
        </p:nvSpPr>
        <p:spPr>
          <a:xfrm>
            <a:off x="354313" y="2125013"/>
            <a:ext cx="5608320" cy="3996000"/>
          </a:xfr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501649" y="1665288"/>
            <a:ext cx="5339064" cy="42068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068287-7531-4603-AB5C-C7AA58786FC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496157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2" y="317500"/>
            <a:ext cx="1118869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501650" y="1665289"/>
            <a:ext cx="4431857" cy="4716463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5450349" y="1700214"/>
            <a:ext cx="6240000" cy="4681537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0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55772-ACF6-442C-BB03-EF2569563B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46409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with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1" y="317500"/>
            <a:ext cx="11188700" cy="334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7577882" y="1658680"/>
            <a:ext cx="4112468" cy="4723072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2400">
                <a:solidFill>
                  <a:schemeClr val="accent3"/>
                </a:solidFill>
              </a:defRPr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501651" y="1665288"/>
            <a:ext cx="6506348" cy="4716462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2" y="651600"/>
            <a:ext cx="1118869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AEBA7-C144-4177-B233-5DA772729E2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27971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88700" cy="3341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01649" y="1700213"/>
            <a:ext cx="2706624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327216" y="1700213"/>
            <a:ext cx="2706624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52783" y="1700213"/>
            <a:ext cx="2706624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78351" y="1700213"/>
            <a:ext cx="2706624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1649" y="3108509"/>
            <a:ext cx="2706624" cy="3264408"/>
          </a:xfrm>
        </p:spPr>
        <p:txBody>
          <a:bodyPr/>
          <a:lstStyle>
            <a:lvl1pPr marL="0" indent="0" algn="l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tabLst>
                <a:tab pos="5029200" algn="r"/>
              </a:tabLst>
              <a:defRPr lang="en-US" sz="12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000" indent="-127000" algn="l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5029200" algn="r"/>
              </a:tabLst>
              <a:defRPr lang="en-US" sz="12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>
                <a:tab pos="5029200" algn="r"/>
              </a:tabLst>
              <a:defRPr lang="en-US" sz="12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tabLst>
                <a:tab pos="5029200" algn="r"/>
              </a:tabLst>
              <a:defRPr lang="en-US" sz="12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>
                <a:tab pos="5029200" algn="r"/>
              </a:tabLst>
              <a:defRPr lang="en-US" sz="12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6400" indent="-1764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356400" indent="-176400">
              <a:spcAft>
                <a:spcPts val="0"/>
              </a:spcAft>
              <a:defRPr/>
            </a:lvl7pPr>
            <a:lvl8pPr marL="356400" indent="-176400">
              <a:spcAft>
                <a:spcPts val="0"/>
              </a:spcAft>
              <a:defRPr/>
            </a:lvl8pPr>
            <a:lvl9pPr marL="356400" indent="-176400">
              <a:spcAft>
                <a:spcPts val="0"/>
              </a:spcAft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162660" y="3108509"/>
            <a:ext cx="2706624" cy="3264408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  <a:lvl3pPr>
              <a:defRPr lang="en-US" b="0" noProof="0" smtClean="0"/>
            </a:lvl3pPr>
            <a:lvl4pPr>
              <a:defRPr lang="en-US" b="0" noProof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32155" y="3108509"/>
            <a:ext cx="2706624" cy="3264408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993167" y="3108509"/>
            <a:ext cx="2706624" cy="3264408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  <a:lvl3pPr>
              <a:defRPr lang="en-US" b="0" noProof="0" smtClean="0"/>
            </a:lvl3pPr>
            <a:lvl4pPr>
              <a:defRPr lang="en-US" b="0" noProof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01650" y="651600"/>
            <a:ext cx="1118870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64469F-9C96-4137-8F54-FDD1AE82016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053150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88700" cy="3341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504000" y="1707173"/>
            <a:ext cx="5496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224085" y="1700213"/>
            <a:ext cx="5475067" cy="60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04000" y="4065173"/>
            <a:ext cx="5496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224085" y="4065173"/>
            <a:ext cx="5475067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504000" y="1880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6224085" y="1880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504000" y="4256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31"/>
          </p:nvPr>
        </p:nvSpPr>
        <p:spPr>
          <a:xfrm>
            <a:off x="6224085" y="4256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/>
          </p:nvPr>
        </p:nvSpPr>
        <p:spPr>
          <a:xfrm>
            <a:off x="2683483" y="1880213"/>
            <a:ext cx="3288000" cy="1944000"/>
          </a:xfrm>
        </p:spPr>
        <p:txBody>
          <a:bodyPr vert="horz" lIns="0" tIns="0" rIns="0" bIns="0" rtlCol="0">
            <a:noAutofit/>
          </a:bodyPr>
          <a:lstStyle>
            <a:lvl1pPr marL="0" indent="0" algn="l">
              <a:buFontTx/>
              <a:buNone/>
              <a:defRPr lang="en-US" noProof="0" dirty="0" smtClean="0"/>
            </a:lvl1pPr>
            <a:lvl2pPr marL="127000" indent="-127000" algn="l">
              <a:buClrTx/>
              <a:buSzPct val="100000"/>
              <a:buFont typeface="Arial" panose="020B0604020202020204" pitchFamily="34" charset="0"/>
              <a:buChar char="•"/>
              <a:defRPr lang="en-US" noProof="0" dirty="0" smtClean="0"/>
            </a:lvl2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8396560" y="1880213"/>
            <a:ext cx="3291840" cy="19440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34"/>
          </p:nvPr>
        </p:nvSpPr>
        <p:spPr>
          <a:xfrm>
            <a:off x="2683483" y="4256213"/>
            <a:ext cx="3288000" cy="19440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35"/>
          </p:nvPr>
        </p:nvSpPr>
        <p:spPr>
          <a:xfrm>
            <a:off x="8396560" y="4256213"/>
            <a:ext cx="3291840" cy="19440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89D5B-5162-48C5-B0FF-A6F876B419B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19327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01651" y="1700214"/>
            <a:ext cx="3657600" cy="1971675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040265" y="1700214"/>
            <a:ext cx="3657600" cy="1971675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270957" y="1700214"/>
            <a:ext cx="3657600" cy="1971675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idx="1" hasCustomPrompt="1"/>
          </p:nvPr>
        </p:nvSpPr>
        <p:spPr>
          <a:xfrm>
            <a:off x="501651" y="3832225"/>
            <a:ext cx="3657600" cy="209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buFontTx/>
              <a:buNone/>
              <a:defRPr/>
            </a:lvl1pPr>
            <a:lvl2pPr marL="127000" indent="-127000" algn="l">
              <a:buClrTx/>
              <a:buSzPct val="100000"/>
              <a:buFont typeface="Arial" panose="020B0604020202020204" pitchFamily="34" charset="0"/>
              <a:buChar char="•"/>
              <a:defRPr/>
            </a:lvl2pPr>
            <a:lvl3pPr marL="279400" indent="-127000" algn="l">
              <a:buClrTx/>
              <a:buSzPct val="100000"/>
              <a:buFont typeface="Arial" panose="020B0604020202020204" pitchFamily="34" charset="0"/>
              <a:buChar char="−"/>
              <a:defRPr/>
            </a:lvl3pPr>
            <a:lvl4pPr marL="431800" indent="-127000" algn="l">
              <a:buClrTx/>
              <a:buSzPct val="100000"/>
              <a:buFont typeface="Arial" panose="020B0604020202020204" pitchFamily="34" charset="0"/>
              <a:buChar char="◦"/>
              <a:defRPr/>
            </a:lvl4pPr>
            <a:lvl5pPr marL="584200" indent="-127000" algn="l">
              <a:buClrTx/>
              <a:buSzPct val="100000"/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idx="16" hasCustomPrompt="1"/>
          </p:nvPr>
        </p:nvSpPr>
        <p:spPr>
          <a:xfrm>
            <a:off x="4270959" y="3832225"/>
            <a:ext cx="3657600" cy="209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idx="17" hasCustomPrompt="1"/>
          </p:nvPr>
        </p:nvSpPr>
        <p:spPr>
          <a:xfrm>
            <a:off x="8040265" y="3832225"/>
            <a:ext cx="3657600" cy="209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095B97-9F9F-4C78-BC6C-D1A03F0C108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24420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54909D-6231-49C5-A4D3-CE398D6ACF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72972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dark green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4067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4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787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subtitle Black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3D8AB1-62A6-4B70-83C8-19E92C3FF8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10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fications 2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4000" y="185789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46193" y="185789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504000" y="1705378"/>
            <a:ext cx="5466824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246195" y="1705378"/>
            <a:ext cx="5452957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" name="Picture Placeholder 29"/>
          <p:cNvSpPr>
            <a:spLocks noGrp="1"/>
          </p:cNvSpPr>
          <p:nvPr>
            <p:ph type="pic" sz="quarter" idx="19" hasCustomPrompt="1"/>
          </p:nvPr>
        </p:nvSpPr>
        <p:spPr>
          <a:xfrm>
            <a:off x="4769491" y="1863917"/>
            <a:ext cx="1210207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Co-brand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7" name="Picture Placeholder 29"/>
          <p:cNvSpPr>
            <a:spLocks noGrp="1"/>
          </p:cNvSpPr>
          <p:nvPr>
            <p:ph type="pic" sz="quarter" idx="20" hasCustomPrompt="1"/>
          </p:nvPr>
        </p:nvSpPr>
        <p:spPr>
          <a:xfrm>
            <a:off x="10424617" y="1857893"/>
            <a:ext cx="1244161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Co-brand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E11C42-2216-4812-A8F7-066A301374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60586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fications 2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9280" y="185789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46195" y="185789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509280" y="1705378"/>
            <a:ext cx="5462016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246195" y="1705378"/>
            <a:ext cx="5462016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7" name="Picture Placeholder 29"/>
          <p:cNvSpPr>
            <a:spLocks noGrp="1"/>
          </p:cNvSpPr>
          <p:nvPr>
            <p:ph type="pic" sz="quarter" idx="20" hasCustomPrompt="1"/>
          </p:nvPr>
        </p:nvSpPr>
        <p:spPr>
          <a:xfrm>
            <a:off x="10464050" y="1857893"/>
            <a:ext cx="1244161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Co-brand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509280" y="424968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6246195" y="424968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  <a:lvl3pPr>
              <a:defRPr lang="en-US" b="0" noProof="0" smtClean="0"/>
            </a:lvl3pPr>
            <a:lvl4pPr>
              <a:defRPr lang="en-US" b="0" noProof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09280" y="4103518"/>
            <a:ext cx="5462016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46195" y="4103518"/>
            <a:ext cx="5462016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4" name="Picture Placeholder 29"/>
          <p:cNvSpPr>
            <a:spLocks noGrp="1"/>
          </p:cNvSpPr>
          <p:nvPr>
            <p:ph type="pic" sz="quarter" idx="24" hasCustomPrompt="1"/>
          </p:nvPr>
        </p:nvSpPr>
        <p:spPr>
          <a:xfrm>
            <a:off x="4731915" y="4255707"/>
            <a:ext cx="1239381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Co-brand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15" name="Picture Placeholder 29"/>
          <p:cNvSpPr>
            <a:spLocks noGrp="1"/>
          </p:cNvSpPr>
          <p:nvPr>
            <p:ph type="pic" sz="quarter" idx="25" hasCustomPrompt="1"/>
          </p:nvPr>
        </p:nvSpPr>
        <p:spPr>
          <a:xfrm>
            <a:off x="10464051" y="4249683"/>
            <a:ext cx="1244160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Co-brand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9750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7" name="Picture Placeholder 29"/>
          <p:cNvSpPr>
            <a:spLocks noGrp="1"/>
          </p:cNvSpPr>
          <p:nvPr>
            <p:ph type="pic" sz="quarter" idx="19" hasCustomPrompt="1"/>
          </p:nvPr>
        </p:nvSpPr>
        <p:spPr>
          <a:xfrm>
            <a:off x="4761090" y="1863917"/>
            <a:ext cx="1210207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Co-brand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67040-D2E0-4B20-94CD-7DD8A64D3E5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51010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gree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4327289" y="1705968"/>
            <a:ext cx="3547872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04000" y="1700214"/>
            <a:ext cx="3547872" cy="597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150577" y="1705968"/>
            <a:ext cx="3547872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327289" y="1851441"/>
            <a:ext cx="3547872" cy="3845754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4000" y="1851441"/>
            <a:ext cx="3547872" cy="3845754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8150577" y="1851441"/>
            <a:ext cx="3547872" cy="3845754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3A447-467C-41BB-9150-67FD25A34A2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00548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4000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096836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68279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232557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CC3366-B0BE-4CD9-ADAD-676F78E2897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694061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olumn icon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" y="317500"/>
            <a:ext cx="11188701" cy="3701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4000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>
                <a:solidFill>
                  <a:schemeClr val="bg1"/>
                </a:solidFill>
              </a:defRPr>
            </a:lvl1pPr>
            <a:lvl2pPr>
              <a:defRPr lang="en-US" noProof="0" smtClean="0">
                <a:solidFill>
                  <a:schemeClr val="bg1"/>
                </a:solidFill>
              </a:defRPr>
            </a:lvl2pPr>
            <a:lvl3pPr>
              <a:defRPr lang="en-US" b="0" noProof="0" smtClean="0">
                <a:solidFill>
                  <a:schemeClr val="bg1"/>
                </a:solidFill>
              </a:defRPr>
            </a:lvl3pPr>
            <a:lvl4pPr>
              <a:defRPr lang="en-US" b="0" noProof="0" smtClean="0">
                <a:solidFill>
                  <a:schemeClr val="bg1"/>
                </a:solidFill>
              </a:defRPr>
            </a:lvl4pPr>
            <a:lvl5pPr>
              <a:defRPr lang="en-US" b="0" noProof="0" dirty="0">
                <a:solidFill>
                  <a:schemeClr val="bg1"/>
                </a:solidFill>
              </a:defRPr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100752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>
                <a:solidFill>
                  <a:schemeClr val="bg1"/>
                </a:solidFill>
              </a:defRPr>
            </a:lvl1pPr>
            <a:lvl2pPr>
              <a:defRPr lang="en-US" noProof="0" smtClean="0">
                <a:solidFill>
                  <a:schemeClr val="bg1"/>
                </a:solidFill>
              </a:defRPr>
            </a:lvl2pPr>
            <a:lvl3pPr>
              <a:defRPr lang="en-US" b="0" noProof="0" smtClean="0">
                <a:solidFill>
                  <a:schemeClr val="bg1"/>
                </a:solidFill>
              </a:defRPr>
            </a:lvl3pPr>
            <a:lvl4pPr>
              <a:defRPr lang="en-US" b="0" noProof="0" smtClean="0">
                <a:solidFill>
                  <a:schemeClr val="bg1"/>
                </a:solidFill>
              </a:defRPr>
            </a:lvl4pPr>
            <a:lvl5pPr>
              <a:defRPr lang="en-US" b="0" noProof="0" dirty="0">
                <a:solidFill>
                  <a:schemeClr val="bg1"/>
                </a:solidFill>
              </a:defRPr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69584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>
                <a:solidFill>
                  <a:schemeClr val="bg1"/>
                </a:solidFill>
              </a:defRPr>
            </a:lvl1pPr>
            <a:lvl2pPr>
              <a:defRPr lang="en-US" noProof="0" smtClean="0">
                <a:solidFill>
                  <a:schemeClr val="bg1"/>
                </a:solidFill>
              </a:defRPr>
            </a:lvl2pPr>
            <a:lvl3pPr>
              <a:defRPr lang="en-US" b="0" noProof="0" smtClean="0">
                <a:solidFill>
                  <a:schemeClr val="bg1"/>
                </a:solidFill>
              </a:defRPr>
            </a:lvl3pPr>
            <a:lvl4pPr>
              <a:defRPr lang="en-US" b="0" noProof="0" smtClean="0">
                <a:solidFill>
                  <a:schemeClr val="bg1"/>
                </a:solidFill>
              </a:defRPr>
            </a:lvl4pPr>
            <a:lvl5pPr>
              <a:defRPr lang="en-US" b="0" noProof="0" dirty="0">
                <a:solidFill>
                  <a:schemeClr val="bg1"/>
                </a:solidFill>
              </a:defRPr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235168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>
                <a:solidFill>
                  <a:schemeClr val="bg1"/>
                </a:solidFill>
              </a:defRPr>
            </a:lvl1pPr>
            <a:lvl2pPr>
              <a:defRPr lang="en-US" noProof="0" smtClean="0">
                <a:solidFill>
                  <a:schemeClr val="bg1"/>
                </a:solidFill>
              </a:defRPr>
            </a:lvl2pPr>
            <a:lvl3pPr>
              <a:defRPr lang="en-US" b="0" noProof="0" smtClean="0">
                <a:solidFill>
                  <a:schemeClr val="bg1"/>
                </a:solidFill>
              </a:defRPr>
            </a:lvl3pPr>
            <a:lvl4pPr>
              <a:defRPr lang="en-US" b="0" noProof="0" smtClean="0">
                <a:solidFill>
                  <a:schemeClr val="bg1"/>
                </a:solidFill>
              </a:defRPr>
            </a:lvl4pPr>
            <a:lvl5pPr>
              <a:defRPr lang="en-US" b="0" noProof="0" dirty="0">
                <a:solidFill>
                  <a:schemeClr val="bg1"/>
                </a:solidFill>
              </a:defRPr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87695"/>
            <a:ext cx="1118870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3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4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24690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1 column text with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idx="1"/>
          </p:nvPr>
        </p:nvSpPr>
        <p:spPr>
          <a:xfrm>
            <a:off x="501650" y="1665289"/>
            <a:ext cx="5594351" cy="4716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253245-6125-4BE6-A141-3ADE27AD60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423142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8E4B9-7BFE-4569-BD96-21E7ED7C81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68376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223948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01652" y="4211955"/>
            <a:ext cx="8528936" cy="2169796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600"/>
              </a:spcAft>
              <a:defRPr sz="9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370847" y="4211955"/>
            <a:ext cx="2319503" cy="1725448"/>
          </a:xfrm>
        </p:spPr>
        <p:txBody>
          <a:bodyPr anchor="ctr" anchorCtr="0"/>
          <a:lstStyle>
            <a:lvl1pPr algn="ctr">
              <a:defRPr sz="900"/>
            </a:lvl1pPr>
          </a:lstStyle>
          <a:p>
            <a:r>
              <a:rPr lang="en-US" sz="900" noProof="0" dirty="0"/>
              <a:t>Insert sponsorship mark here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9370850" y="6018028"/>
            <a:ext cx="2319501" cy="363722"/>
          </a:xfrm>
        </p:spPr>
        <p:txBody>
          <a:bodyPr anchor="b" anchorCtr="0"/>
          <a:lstStyle>
            <a:lvl1pPr>
              <a:lnSpc>
                <a:spcPct val="100000"/>
              </a:lnSpc>
              <a:defRPr sz="95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10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64F331-B621-422F-9E6C-104D5659D4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44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blue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076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 userDrawn="1"/>
        </p:nvSpPr>
        <p:spPr>
          <a:xfrm>
            <a:off x="304800" y="965676"/>
            <a:ext cx="11582400" cy="52065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04800" y="6232022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3449909" y="6389370"/>
            <a:ext cx="529218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04325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EAD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RANSFORM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ELIVER</a:t>
            </a:r>
            <a:endParaRPr lang="en-US" sz="18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04800" y="892996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203200" y="6400800"/>
            <a:ext cx="152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3B54F64-4D77-425A-BD5E-0504AD8FCA4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4C_FS_HORZ_wTreasuryTa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256947"/>
            <a:ext cx="2336800" cy="553453"/>
          </a:xfrm>
          <a:prstGeom prst="rect">
            <a:avLst/>
          </a:prstGeom>
        </p:spPr>
      </p:pic>
      <p:sp>
        <p:nvSpPr>
          <p:cNvPr id="22" name="Content Placeholder 21"/>
          <p:cNvSpPr>
            <a:spLocks noGrp="1"/>
          </p:cNvSpPr>
          <p:nvPr>
            <p:ph sz="quarter" idx="10" hasCustomPrompt="1"/>
          </p:nvPr>
        </p:nvSpPr>
        <p:spPr>
          <a:xfrm>
            <a:off x="304800" y="965676"/>
            <a:ext cx="11582400" cy="520652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1"/>
          <p:cNvSpPr>
            <a:spLocks noGrp="1"/>
          </p:cNvSpPr>
          <p:nvPr>
            <p:ph sz="quarter" idx="11" hasCustomPrompt="1"/>
          </p:nvPr>
        </p:nvSpPr>
        <p:spPr>
          <a:xfrm>
            <a:off x="304800" y="152400"/>
            <a:ext cx="11582400" cy="68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001920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470668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scal Servi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129251"/>
            <a:ext cx="12192000" cy="720703"/>
          </a:xfrm>
          <a:prstGeom prst="rect">
            <a:avLst/>
          </a:prstGeom>
          <a:solidFill>
            <a:srgbClr val="01285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12856"/>
              </a:solidFill>
            </a:endParaRPr>
          </a:p>
        </p:txBody>
      </p:sp>
      <p:pic>
        <p:nvPicPr>
          <p:cNvPr id="6" name="Picture 2" descr="http://fiscalservice.treasuryecm.gov/fs/support/GAC/StyleGuideLogos/Fiscal%20Service%20-%20Horizontal%20-%20Color%20-%20Treasury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45820"/>
            <a:ext cx="6949439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479277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Log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129251"/>
            <a:ext cx="12192000" cy="720703"/>
          </a:xfrm>
          <a:prstGeom prst="rect">
            <a:avLst/>
          </a:prstGeom>
          <a:solidFill>
            <a:srgbClr val="01285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1285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3"/>
          <a:stretch/>
        </p:blipFill>
        <p:spPr>
          <a:xfrm>
            <a:off x="9387323" y="6212134"/>
            <a:ext cx="2429323" cy="554935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335280"/>
            <a:ext cx="6949440" cy="16459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picture to add business line or product/ service sub logo</a:t>
            </a:r>
          </a:p>
        </p:txBody>
      </p:sp>
    </p:spTree>
    <p:extLst>
      <p:ext uri="{BB962C8B-B14F-4D97-AF65-F5344CB8AC3E}">
        <p14:creationId xmlns:p14="http://schemas.microsoft.com/office/powerpoint/2010/main" val="4190011445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5689600" cy="5135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90600"/>
            <a:ext cx="5689600" cy="5135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04800" y="6232022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449909" y="6389370"/>
            <a:ext cx="529218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04325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EAD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RANSFORM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ELIVER</a:t>
            </a:r>
            <a:endParaRPr lang="en-US" sz="18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" y="892996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4C_FS_HORZ_wTreasuryTa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256947"/>
            <a:ext cx="2336800" cy="553453"/>
          </a:xfrm>
          <a:prstGeom prst="rect">
            <a:avLst/>
          </a:prstGeom>
        </p:spPr>
      </p:pic>
      <p:sp>
        <p:nvSpPr>
          <p:cNvPr id="15" name="Content Placeholder 21"/>
          <p:cNvSpPr>
            <a:spLocks noGrp="1"/>
          </p:cNvSpPr>
          <p:nvPr>
            <p:ph sz="quarter" idx="11" hasCustomPrompt="1"/>
          </p:nvPr>
        </p:nvSpPr>
        <p:spPr>
          <a:xfrm>
            <a:off x="304800" y="152400"/>
            <a:ext cx="11582400" cy="68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203200" y="6400800"/>
            <a:ext cx="152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3B54F64-4D77-425A-BD5E-0504AD8FCA4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79230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990600"/>
            <a:ext cx="56944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676401"/>
            <a:ext cx="5691717" cy="444976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065" y="990600"/>
            <a:ext cx="56506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5" y="1676401"/>
            <a:ext cx="5657088" cy="444976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04800" y="6232022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3449909" y="6389370"/>
            <a:ext cx="529218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04325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EAD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RANSFORM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ELIVER</a:t>
            </a:r>
            <a:endParaRPr lang="en-US" sz="18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04800" y="892996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4C_FS_HORZ_wTreasuryTa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256947"/>
            <a:ext cx="2336800" cy="553453"/>
          </a:xfrm>
          <a:prstGeom prst="rect">
            <a:avLst/>
          </a:prstGeom>
        </p:spPr>
      </p:pic>
      <p:sp>
        <p:nvSpPr>
          <p:cNvPr id="23" name="Content Placeholder 21"/>
          <p:cNvSpPr>
            <a:spLocks noGrp="1"/>
          </p:cNvSpPr>
          <p:nvPr>
            <p:ph sz="quarter" idx="11" hasCustomPrompt="1"/>
          </p:nvPr>
        </p:nvSpPr>
        <p:spPr>
          <a:xfrm>
            <a:off x="304800" y="152400"/>
            <a:ext cx="11582400" cy="68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203200" y="6400800"/>
            <a:ext cx="152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3B54F64-4D77-425A-BD5E-0504AD8FCA4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42267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04800" y="6232022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3449909" y="6389370"/>
            <a:ext cx="529218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04325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EAD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RANSFORM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ELIVER</a:t>
            </a:r>
            <a:endParaRPr lang="en-US" sz="18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4C_FS_HORZ_wTreasuryTa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256947"/>
            <a:ext cx="2336800" cy="553453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304800" y="892996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 userDrawn="1"/>
        </p:nvSpPr>
        <p:spPr>
          <a:xfrm>
            <a:off x="304800" y="152400"/>
            <a:ext cx="1158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dirty="0"/>
              <a:t>Contact Information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46176" y="1243584"/>
            <a:ext cx="3925824" cy="10424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picture to add sub logo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203200" y="6400800"/>
            <a:ext cx="152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3B54F64-4D77-425A-BD5E-0504AD8FCA4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23192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ag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1"/>
          <a:stretch/>
        </p:blipFill>
        <p:spPr bwMode="auto">
          <a:xfrm>
            <a:off x="2540000" y="3212538"/>
            <a:ext cx="7112000" cy="10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9"/>
          <a:stretch/>
        </p:blipFill>
        <p:spPr bwMode="auto">
          <a:xfrm>
            <a:off x="2094384" y="2438401"/>
            <a:ext cx="8003232" cy="83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304800" y="4267200"/>
            <a:ext cx="11582400" cy="0"/>
          </a:xfrm>
          <a:prstGeom prst="line">
            <a:avLst/>
          </a:prstGeom>
          <a:ln w="28575">
            <a:solidFill>
              <a:srgbClr val="04325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711200" y="5827694"/>
            <a:ext cx="497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If you wish to use the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business line or product/service sub logo title slide, please insert the appropriate sub logo by clicking the picture icon on the “Sub Logo”  title slide.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 userDrawn="1"/>
        </p:nvSpPr>
        <p:spPr>
          <a:xfrm>
            <a:off x="304800" y="838200"/>
            <a:ext cx="11582400" cy="1732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200" b="1" u="none" dirty="0"/>
              <a:t>General tips: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These templates</a:t>
            </a:r>
            <a:r>
              <a:rPr lang="en-US" sz="1600" baseline="0" dirty="0"/>
              <a:t> </a:t>
            </a:r>
            <a:r>
              <a:rPr lang="en-US" sz="1600" dirty="0"/>
              <a:t>can be used for all external and internal presentations</a:t>
            </a:r>
            <a:r>
              <a:rPr lang="en-US" sz="1600" baseline="0" dirty="0"/>
              <a:t> and handouts.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Insert</a:t>
            </a:r>
            <a:r>
              <a:rPr lang="en-US" sz="1600" baseline="0" dirty="0"/>
              <a:t> page numbers from the “Insert” tab. </a:t>
            </a:r>
            <a:endParaRPr lang="en-US" sz="1600" dirty="0"/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/>
              <a:t>Ensure all text is in “Arial” font.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If</a:t>
            </a:r>
            <a:r>
              <a:rPr lang="en-US" sz="1600" baseline="0" dirty="0"/>
              <a:t> color is used</a:t>
            </a:r>
            <a:r>
              <a:rPr lang="en-US" sz="1600" dirty="0"/>
              <a:t>, ensure color selection is consistent with the template.</a:t>
            </a:r>
            <a:r>
              <a:rPr lang="en-US" sz="1600" baseline="0" dirty="0"/>
              <a:t> </a:t>
            </a:r>
            <a:r>
              <a:rPr lang="en-US" sz="1600" dirty="0"/>
              <a:t>For your reference, a few of the Fiscal Service</a:t>
            </a:r>
            <a:r>
              <a:rPr lang="en-US" sz="1600" baseline="0" dirty="0"/>
              <a:t> </a:t>
            </a:r>
            <a:r>
              <a:rPr lang="en-US" sz="1600" dirty="0"/>
              <a:t>colors are provided below.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" y="892996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"/>
          <p:cNvSpPr txBox="1">
            <a:spLocks/>
          </p:cNvSpPr>
          <p:nvPr userDrawn="1"/>
        </p:nvSpPr>
        <p:spPr>
          <a:xfrm>
            <a:off x="304800" y="152400"/>
            <a:ext cx="1158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dirty="0"/>
              <a:t>PowerPoint Usage Guide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424304"/>
            <a:ext cx="2438400" cy="1366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1" y="4424303"/>
            <a:ext cx="2428875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6400799" y="5827694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Please insert the appropriate business line or product/service sub logo by clicking the picture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icon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 the “Contact Information” slide.</a:t>
            </a:r>
          </a:p>
        </p:txBody>
      </p:sp>
    </p:spTree>
    <p:extLst>
      <p:ext uri="{BB962C8B-B14F-4D97-AF65-F5344CB8AC3E}">
        <p14:creationId xmlns:p14="http://schemas.microsoft.com/office/powerpoint/2010/main" val="130315506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b="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68017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20208" y="6494133"/>
            <a:ext cx="92438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76835"/>
            <a:fld id="{81D60167-4931-47E6-BA6A-407CBD079E47}" type="slidenum">
              <a:rPr lang="en-US" spc="-5" smtClean="0"/>
              <a:pPr marL="76835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280759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dark blue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253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505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430808"/>
            <a:ext cx="11277600" cy="104266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799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351231" y="6478516"/>
            <a:ext cx="894715" cy="207009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52069" marR="5080" indent="-40005">
              <a:lnSpc>
                <a:spcPct val="100000"/>
              </a:lnSpc>
            </a:pP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20208" y="6494133"/>
            <a:ext cx="92438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76835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935993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Deloitt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BF615-D647-4872-9236-5A2C0B7C7F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4897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dar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2" y="1628775"/>
            <a:ext cx="9152369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6671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1" y="1627200"/>
            <a:ext cx="9277349" cy="475958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3015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te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1" y="1628775"/>
            <a:ext cx="9277349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4452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1" y="1628775"/>
            <a:ext cx="9277349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4450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1" y="1628775"/>
            <a:ext cx="9277349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tx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1766C3-E9E4-4A6A-9B5D-63F123C260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46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01651" y="1665289"/>
            <a:ext cx="9277349" cy="47164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tabLst>
                <a:tab pos="6729413" algn="r"/>
              </a:tabLst>
              <a:defRPr/>
            </a:lvl1pPr>
            <a:lvl2pPr marL="127000" indent="-127000">
              <a:tabLst>
                <a:tab pos="6729413" algn="r"/>
              </a:tabLst>
              <a:defRPr/>
            </a:lvl2pPr>
            <a:lvl3pPr marL="279400" indent="-127000">
              <a:tabLst>
                <a:tab pos="6729413" algn="r"/>
              </a:tabLst>
              <a:defRPr/>
            </a:lvl3pPr>
            <a:lvl4pPr marL="431800" indent="-127000">
              <a:tabLst>
                <a:tab pos="6729413" algn="r"/>
              </a:tabLst>
              <a:defRPr/>
            </a:lvl4pPr>
            <a:lvl5pPr marL="584200" indent="-127000">
              <a:tabLst>
                <a:tab pos="5029200" algn="r"/>
              </a:tabLst>
              <a:defRPr baseline="0"/>
            </a:lvl5pPr>
            <a:lvl6pPr>
              <a:tabLst>
                <a:tab pos="6729413" algn="r"/>
              </a:tabLst>
              <a:defRPr/>
            </a:lvl6pPr>
            <a:lvl7pPr>
              <a:tabLst>
                <a:tab pos="6729413" algn="r"/>
              </a:tabLst>
              <a:defRPr/>
            </a:lvl7pPr>
            <a:lvl8pPr>
              <a:tabLst>
                <a:tab pos="6729413" algn="r"/>
              </a:tabLst>
              <a:defRPr/>
            </a:lvl8pPr>
            <a:lvl9pPr>
              <a:tabLst>
                <a:tab pos="6729413" algn="r"/>
              </a:tabLs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2" y="317500"/>
            <a:ext cx="11180232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7FAE31-A91E-412C-817E-05DEB184B8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99658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1" y="317501"/>
            <a:ext cx="11188700" cy="69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450351" y="1701801"/>
            <a:ext cx="6240000" cy="467995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501651" y="1665289"/>
            <a:ext cx="4456429" cy="4716463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6882EF-3D2F-4E52-B777-FEB715B427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30607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1"/>
            <a:ext cx="11188700" cy="69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501651" y="1665289"/>
            <a:ext cx="11165416" cy="4716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CBB6A-CA84-4FCA-B999-28D169BFA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3724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6234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501651" y="1665289"/>
            <a:ext cx="11165416" cy="471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0BF370-A4B1-4454-8E32-3A48F72B0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45235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430808"/>
            <a:ext cx="11277600" cy="104266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10351231" y="6478516"/>
            <a:ext cx="894715" cy="207009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52069" marR="5080" indent="-40005">
              <a:lnSpc>
                <a:spcPct val="100000"/>
              </a:lnSpc>
            </a:pPr>
            <a:endParaRPr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1120208" y="6494133"/>
            <a:ext cx="92438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76835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442863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6234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501651" y="1700213"/>
            <a:ext cx="11165416" cy="46789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6C543C-CDED-4A85-853D-BA2B335B24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7088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501652" y="2052000"/>
            <a:ext cx="11188699" cy="4069013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1652" y="1665289"/>
            <a:ext cx="11188699" cy="39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905F89-FF1A-4E3C-9EA2-945E2812A60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3992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504000" y="2051999"/>
            <a:ext cx="3549549" cy="4069014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1650" y="1665289"/>
            <a:ext cx="3562351" cy="39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303184" y="2051999"/>
            <a:ext cx="3561616" cy="4069014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303185" y="1665289"/>
            <a:ext cx="3561615" cy="39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Chart Placeholder 3"/>
          <p:cNvSpPr>
            <a:spLocks noGrp="1"/>
          </p:cNvSpPr>
          <p:nvPr>
            <p:ph type="chart" sz="quarter" idx="21"/>
          </p:nvPr>
        </p:nvSpPr>
        <p:spPr>
          <a:xfrm>
            <a:off x="8126397" y="2051999"/>
            <a:ext cx="3563953" cy="4069014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8126396" y="1659145"/>
            <a:ext cx="3563955" cy="3982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844AF4-19CE-47ED-97F9-81837223740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32708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1" y="317500"/>
            <a:ext cx="1120266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20266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0"/>
          </p:nvPr>
        </p:nvSpPr>
        <p:spPr>
          <a:xfrm>
            <a:off x="501651" y="1665289"/>
            <a:ext cx="5305579" cy="4716461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3"/>
          <p:cNvSpPr>
            <a:spLocks noGrp="1"/>
          </p:cNvSpPr>
          <p:nvPr>
            <p:ph sz="quarter" idx="20"/>
          </p:nvPr>
        </p:nvSpPr>
        <p:spPr>
          <a:xfrm>
            <a:off x="6381539" y="1665289"/>
            <a:ext cx="5322781" cy="4716461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41FBFF-AF5A-4293-A4ED-0A199893706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89007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501650" y="1665289"/>
            <a:ext cx="5305580" cy="471646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1600"/>
            </a:lvl1pPr>
            <a:lvl2pPr>
              <a:tabLst>
                <a:tab pos="5029200" algn="r"/>
              </a:tabLst>
              <a:defRPr sz="1600"/>
            </a:lvl2pPr>
            <a:lvl3pPr>
              <a:tabLst>
                <a:tab pos="5029200" algn="r"/>
              </a:tabLst>
              <a:defRPr sz="1600"/>
            </a:lvl3pPr>
            <a:lvl4pPr>
              <a:tabLst>
                <a:tab pos="5029200" algn="r"/>
              </a:tabLst>
              <a:defRPr sz="1600"/>
            </a:lvl4pPr>
            <a:lvl5pPr>
              <a:tabLst>
                <a:tab pos="5029200" algn="r"/>
              </a:tabLst>
              <a:defRPr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0"/>
          </p:nvPr>
        </p:nvSpPr>
        <p:spPr>
          <a:xfrm>
            <a:off x="6383999" y="1665289"/>
            <a:ext cx="5306351" cy="471646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1600"/>
            </a:lvl1pPr>
            <a:lvl2pPr>
              <a:tabLst>
                <a:tab pos="5029200" algn="r"/>
              </a:tabLst>
              <a:defRPr sz="1600"/>
            </a:lvl2pPr>
            <a:lvl3pPr>
              <a:tabLst>
                <a:tab pos="5029200" algn="r"/>
              </a:tabLst>
              <a:defRPr sz="1600"/>
            </a:lvl3pPr>
            <a:lvl4pPr>
              <a:tabLst>
                <a:tab pos="5029200" algn="r"/>
              </a:tabLst>
              <a:defRPr sz="1600"/>
            </a:lvl4pPr>
            <a:lvl5pPr>
              <a:tabLst>
                <a:tab pos="5029200" algn="r"/>
              </a:tabLst>
              <a:defRPr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E3D310-78EA-4A65-B807-57E4AA8DE32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4796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501652" y="1665289"/>
            <a:ext cx="5355165" cy="44557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tabLst>
                <a:tab pos="5029200" algn="r"/>
              </a:tabLst>
              <a:defRPr sz="1200"/>
            </a:lvl1pPr>
            <a:lvl2pPr marL="127000" indent="-127000" algn="l">
              <a:buClrTx/>
              <a:buSzPct val="100000"/>
              <a:buFont typeface="Arial" panose="020B0604020202020204" pitchFamily="34" charset="0"/>
              <a:buChar char="•"/>
              <a:tabLst>
                <a:tab pos="5029200" algn="r"/>
              </a:tabLst>
              <a:defRPr sz="1200"/>
            </a:lvl2pPr>
            <a:lvl3pPr marL="279400" indent="-127000" algn="l">
              <a:buClrTx/>
              <a:buSzPct val="100000"/>
              <a:buFont typeface="Arial" panose="020B0604020202020204" pitchFamily="34" charset="0"/>
              <a:buChar char="−"/>
              <a:tabLst>
                <a:tab pos="5029200" algn="r"/>
              </a:tabLst>
              <a:defRPr sz="1200"/>
            </a:lvl3pPr>
            <a:lvl4pPr marL="431800" indent="-127000" algn="l">
              <a:buClrTx/>
              <a:buSzPct val="100000"/>
              <a:buFont typeface="Arial" panose="020B0604020202020204" pitchFamily="34" charset="0"/>
              <a:buChar char="◦"/>
              <a:tabLst>
                <a:tab pos="5029200" algn="r"/>
              </a:tabLst>
              <a:defRPr sz="1200"/>
            </a:lvl4pPr>
            <a:lvl5pPr marL="584200" indent="-127000" algn="l">
              <a:buClrTx/>
              <a:buSzPct val="100000"/>
              <a:buFont typeface="Arial" panose="020B0604020202020204" pitchFamily="34" charset="0"/>
              <a:buChar char="−"/>
              <a:tabLst>
                <a:tab pos="5029200" algn="r"/>
              </a:tabLst>
              <a:defRPr sz="1200"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1"/>
          </p:nvPr>
        </p:nvSpPr>
        <p:spPr>
          <a:xfrm>
            <a:off x="6341221" y="2125013"/>
            <a:ext cx="5349129" cy="3996000"/>
          </a:xfr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41223" y="1665288"/>
            <a:ext cx="5349128" cy="42068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C3D69-EDCB-49D8-A987-317DB95368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2606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21"/>
          </p:nvPr>
        </p:nvSpPr>
        <p:spPr>
          <a:xfrm>
            <a:off x="6225099" y="2125013"/>
            <a:ext cx="5608320" cy="3996000"/>
          </a:xfr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41222" y="1665288"/>
            <a:ext cx="5349129" cy="42068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24"/>
          </p:nvPr>
        </p:nvSpPr>
        <p:spPr>
          <a:xfrm>
            <a:off x="354313" y="2125013"/>
            <a:ext cx="5608320" cy="3996000"/>
          </a:xfr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501649" y="1665288"/>
            <a:ext cx="5339064" cy="42068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068287-7531-4603-AB5C-C7AA58786FC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26133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2" y="317500"/>
            <a:ext cx="1118869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501650" y="1665289"/>
            <a:ext cx="4431857" cy="4716463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5450349" y="1700214"/>
            <a:ext cx="6240000" cy="4681537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0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55772-ACF6-442C-BB03-EF2569563B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8541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with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1" y="317500"/>
            <a:ext cx="11188700" cy="334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7577882" y="1658680"/>
            <a:ext cx="4112468" cy="4723072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2400">
                <a:solidFill>
                  <a:schemeClr val="accent3"/>
                </a:solidFill>
              </a:defRPr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501651" y="1665288"/>
            <a:ext cx="6506348" cy="4716462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2" y="651600"/>
            <a:ext cx="1118869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AEBA7-C144-4177-B233-5DA772729E2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8912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88700" cy="3341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01649" y="1700213"/>
            <a:ext cx="2706624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327216" y="1700213"/>
            <a:ext cx="2706624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52783" y="1700213"/>
            <a:ext cx="2706624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78351" y="1700213"/>
            <a:ext cx="2706624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1649" y="3108509"/>
            <a:ext cx="2706624" cy="3264408"/>
          </a:xfrm>
        </p:spPr>
        <p:txBody>
          <a:bodyPr/>
          <a:lstStyle>
            <a:lvl1pPr marL="0" indent="0" algn="l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tabLst>
                <a:tab pos="5029200" algn="r"/>
              </a:tabLst>
              <a:defRPr lang="en-US" sz="12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000" indent="-127000" algn="l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5029200" algn="r"/>
              </a:tabLst>
              <a:defRPr lang="en-US" sz="12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>
                <a:tab pos="5029200" algn="r"/>
              </a:tabLst>
              <a:defRPr lang="en-US" sz="12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tabLst>
                <a:tab pos="5029200" algn="r"/>
              </a:tabLst>
              <a:defRPr lang="en-US" sz="12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>
                <a:tab pos="5029200" algn="r"/>
              </a:tabLst>
              <a:defRPr lang="en-US" sz="12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6400" indent="-1764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356400" indent="-176400">
              <a:spcAft>
                <a:spcPts val="0"/>
              </a:spcAft>
              <a:defRPr/>
            </a:lvl7pPr>
            <a:lvl8pPr marL="356400" indent="-176400">
              <a:spcAft>
                <a:spcPts val="0"/>
              </a:spcAft>
              <a:defRPr/>
            </a:lvl8pPr>
            <a:lvl9pPr marL="356400" indent="-176400">
              <a:spcAft>
                <a:spcPts val="0"/>
              </a:spcAft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162660" y="3108509"/>
            <a:ext cx="2706624" cy="3264408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  <a:lvl3pPr>
              <a:defRPr lang="en-US" b="0" noProof="0" smtClean="0"/>
            </a:lvl3pPr>
            <a:lvl4pPr>
              <a:defRPr lang="en-US" b="0" noProof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32155" y="3108509"/>
            <a:ext cx="2706624" cy="3264408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993167" y="3108509"/>
            <a:ext cx="2706624" cy="3264408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  <a:lvl3pPr>
              <a:defRPr lang="en-US" b="0" noProof="0" smtClean="0"/>
            </a:lvl3pPr>
            <a:lvl4pPr>
              <a:defRPr lang="en-US" b="0" noProof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01650" y="651600"/>
            <a:ext cx="1118870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64469F-9C96-4137-8F54-FDD1AE82016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2605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430808"/>
            <a:ext cx="11277600" cy="104266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10351231" y="6478516"/>
            <a:ext cx="894715" cy="207009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52069" marR="5080" indent="-40005">
              <a:lnSpc>
                <a:spcPct val="100000"/>
              </a:lnSpc>
            </a:pP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1120208" y="6494133"/>
            <a:ext cx="92438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76835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768397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88700" cy="3341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04000" y="1707173"/>
            <a:ext cx="5496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224085" y="1700213"/>
            <a:ext cx="5475067" cy="60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04000" y="4065173"/>
            <a:ext cx="5496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224085" y="4065173"/>
            <a:ext cx="5475067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504000" y="1880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6224085" y="1880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504000" y="4256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31"/>
          </p:nvPr>
        </p:nvSpPr>
        <p:spPr>
          <a:xfrm>
            <a:off x="6224085" y="4256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/>
          </p:nvPr>
        </p:nvSpPr>
        <p:spPr>
          <a:xfrm>
            <a:off x="2683483" y="1880213"/>
            <a:ext cx="3288000" cy="1944000"/>
          </a:xfrm>
        </p:spPr>
        <p:txBody>
          <a:bodyPr vert="horz" lIns="0" tIns="0" rIns="0" bIns="0" rtlCol="0">
            <a:noAutofit/>
          </a:bodyPr>
          <a:lstStyle>
            <a:lvl1pPr marL="0" indent="0" algn="l">
              <a:buFontTx/>
              <a:buNone/>
              <a:defRPr lang="en-US" noProof="0" dirty="0" smtClean="0"/>
            </a:lvl1pPr>
            <a:lvl2pPr marL="127000" indent="-127000" algn="l">
              <a:buClrTx/>
              <a:buSzPct val="100000"/>
              <a:buFont typeface="Arial" panose="020B0604020202020204" pitchFamily="34" charset="0"/>
              <a:buChar char="•"/>
              <a:defRPr lang="en-US" noProof="0" dirty="0" smtClean="0"/>
            </a:lvl2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8396560" y="1880213"/>
            <a:ext cx="3291840" cy="19440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34"/>
          </p:nvPr>
        </p:nvSpPr>
        <p:spPr>
          <a:xfrm>
            <a:off x="2683483" y="4256213"/>
            <a:ext cx="3288000" cy="19440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35"/>
          </p:nvPr>
        </p:nvSpPr>
        <p:spPr>
          <a:xfrm>
            <a:off x="8396560" y="4256213"/>
            <a:ext cx="3291840" cy="19440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89D5B-5162-48C5-B0FF-A6F876B419B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4879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01651" y="1700214"/>
            <a:ext cx="3657600" cy="1971675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040265" y="1700214"/>
            <a:ext cx="3657600" cy="1971675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270957" y="1700214"/>
            <a:ext cx="3657600" cy="1971675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idx="1" hasCustomPrompt="1"/>
          </p:nvPr>
        </p:nvSpPr>
        <p:spPr>
          <a:xfrm>
            <a:off x="501651" y="3832225"/>
            <a:ext cx="3657600" cy="209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buFontTx/>
              <a:buNone/>
              <a:defRPr/>
            </a:lvl1pPr>
            <a:lvl2pPr marL="127000" indent="-127000" algn="l">
              <a:buClrTx/>
              <a:buSzPct val="100000"/>
              <a:buFont typeface="Arial" panose="020B0604020202020204" pitchFamily="34" charset="0"/>
              <a:buChar char="•"/>
              <a:defRPr/>
            </a:lvl2pPr>
            <a:lvl3pPr marL="279400" indent="-127000" algn="l">
              <a:buClrTx/>
              <a:buSzPct val="100000"/>
              <a:buFont typeface="Arial" panose="020B0604020202020204" pitchFamily="34" charset="0"/>
              <a:buChar char="−"/>
              <a:defRPr/>
            </a:lvl3pPr>
            <a:lvl4pPr marL="431800" indent="-127000" algn="l">
              <a:buClrTx/>
              <a:buSzPct val="100000"/>
              <a:buFont typeface="Arial" panose="020B0604020202020204" pitchFamily="34" charset="0"/>
              <a:buChar char="◦"/>
              <a:defRPr/>
            </a:lvl4pPr>
            <a:lvl5pPr marL="584200" indent="-127000" algn="l">
              <a:buClrTx/>
              <a:buSzPct val="100000"/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idx="16" hasCustomPrompt="1"/>
          </p:nvPr>
        </p:nvSpPr>
        <p:spPr>
          <a:xfrm>
            <a:off x="4270959" y="3832225"/>
            <a:ext cx="3657600" cy="209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idx="17" hasCustomPrompt="1"/>
          </p:nvPr>
        </p:nvSpPr>
        <p:spPr>
          <a:xfrm>
            <a:off x="8040265" y="3832225"/>
            <a:ext cx="3657600" cy="209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095B97-9F9F-4C78-BC6C-D1A03F0C108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61396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54909D-6231-49C5-A4D3-CE398D6ACF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930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subtitle Black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3D8AB1-62A6-4B70-83C8-19E92C3FF8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6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fications 2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4000" y="185789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46193" y="185789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04000" y="1705378"/>
            <a:ext cx="5466824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246195" y="1705378"/>
            <a:ext cx="5452957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" name="Picture Placeholder 29"/>
          <p:cNvSpPr>
            <a:spLocks noGrp="1"/>
          </p:cNvSpPr>
          <p:nvPr>
            <p:ph type="pic" sz="quarter" idx="19" hasCustomPrompt="1"/>
          </p:nvPr>
        </p:nvSpPr>
        <p:spPr>
          <a:xfrm>
            <a:off x="4769491" y="1863917"/>
            <a:ext cx="1210207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Co-brand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7" name="Picture Placeholder 29"/>
          <p:cNvSpPr>
            <a:spLocks noGrp="1"/>
          </p:cNvSpPr>
          <p:nvPr>
            <p:ph type="pic" sz="quarter" idx="20" hasCustomPrompt="1"/>
          </p:nvPr>
        </p:nvSpPr>
        <p:spPr>
          <a:xfrm>
            <a:off x="10424617" y="1857893"/>
            <a:ext cx="1244161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Co-brand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E11C42-2216-4812-A8F7-066A301374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0266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fications 2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9280" y="185789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46195" y="185789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09280" y="1705378"/>
            <a:ext cx="5462016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246195" y="1705378"/>
            <a:ext cx="5462016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7" name="Picture Placeholder 29"/>
          <p:cNvSpPr>
            <a:spLocks noGrp="1"/>
          </p:cNvSpPr>
          <p:nvPr>
            <p:ph type="pic" sz="quarter" idx="20" hasCustomPrompt="1"/>
          </p:nvPr>
        </p:nvSpPr>
        <p:spPr>
          <a:xfrm>
            <a:off x="10464050" y="1857893"/>
            <a:ext cx="1244161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Co-brand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509280" y="424968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6246195" y="4249682"/>
            <a:ext cx="5462016" cy="169545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/>
            </a:lvl1pPr>
            <a:lvl2pPr>
              <a:defRPr lang="en-US" noProof="0" smtClean="0"/>
            </a:lvl2pPr>
            <a:lvl3pPr>
              <a:defRPr lang="en-US" b="0" noProof="0" smtClean="0"/>
            </a:lvl3pPr>
            <a:lvl4pPr>
              <a:defRPr lang="en-US" b="0" noProof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09280" y="4103518"/>
            <a:ext cx="5462016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46195" y="4103518"/>
            <a:ext cx="5462016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00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4" name="Picture Placeholder 29"/>
          <p:cNvSpPr>
            <a:spLocks noGrp="1"/>
          </p:cNvSpPr>
          <p:nvPr>
            <p:ph type="pic" sz="quarter" idx="24" hasCustomPrompt="1"/>
          </p:nvPr>
        </p:nvSpPr>
        <p:spPr>
          <a:xfrm>
            <a:off x="4731915" y="4255707"/>
            <a:ext cx="1239381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Co-brand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15" name="Picture Placeholder 29"/>
          <p:cNvSpPr>
            <a:spLocks noGrp="1"/>
          </p:cNvSpPr>
          <p:nvPr>
            <p:ph type="pic" sz="quarter" idx="25" hasCustomPrompt="1"/>
          </p:nvPr>
        </p:nvSpPr>
        <p:spPr>
          <a:xfrm>
            <a:off x="10464051" y="4249683"/>
            <a:ext cx="1244160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Co-brand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9750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7" name="Picture Placeholder 29"/>
          <p:cNvSpPr>
            <a:spLocks noGrp="1"/>
          </p:cNvSpPr>
          <p:nvPr>
            <p:ph type="pic" sz="quarter" idx="19" hasCustomPrompt="1"/>
          </p:nvPr>
        </p:nvSpPr>
        <p:spPr>
          <a:xfrm>
            <a:off x="4761090" y="1863917"/>
            <a:ext cx="1210207" cy="5492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Co-brand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67040-D2E0-4B20-94CD-7DD8A64D3E5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2703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gree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327289" y="1705968"/>
            <a:ext cx="3547872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04000" y="1700214"/>
            <a:ext cx="3547872" cy="597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150577" y="1705968"/>
            <a:ext cx="3547872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327289" y="1851441"/>
            <a:ext cx="3547872" cy="3845754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4000" y="1851441"/>
            <a:ext cx="3547872" cy="3845754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8150577" y="1851441"/>
            <a:ext cx="3547872" cy="3845754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3A447-467C-41BB-9150-67FD25A34A2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194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1" y="317502"/>
            <a:ext cx="11188700" cy="33409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4000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096836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68279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232557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b="0" noProof="0" dirty="0" smtClean="0"/>
            </a:lvl3pPr>
            <a:lvl4pPr>
              <a:defRPr lang="en-US" b="0" noProof="0" dirty="0" smtClean="0"/>
            </a:lvl4pPr>
            <a:lvl5pPr>
              <a:defRPr lang="en-US" b="0" noProof="0" dirty="0"/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CC3366-B0BE-4CD9-ADAD-676F78E2897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3880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olumn icon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" y="317500"/>
            <a:ext cx="11188701" cy="3701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4000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>
                <a:solidFill>
                  <a:schemeClr val="bg1"/>
                </a:solidFill>
              </a:defRPr>
            </a:lvl1pPr>
            <a:lvl2pPr>
              <a:defRPr lang="en-US" noProof="0" smtClean="0">
                <a:solidFill>
                  <a:schemeClr val="bg1"/>
                </a:solidFill>
              </a:defRPr>
            </a:lvl2pPr>
            <a:lvl3pPr>
              <a:defRPr lang="en-US" b="0" noProof="0" smtClean="0">
                <a:solidFill>
                  <a:schemeClr val="bg1"/>
                </a:solidFill>
              </a:defRPr>
            </a:lvl3pPr>
            <a:lvl4pPr>
              <a:defRPr lang="en-US" b="0" noProof="0" smtClean="0">
                <a:solidFill>
                  <a:schemeClr val="bg1"/>
                </a:solidFill>
              </a:defRPr>
            </a:lvl4pPr>
            <a:lvl5pPr>
              <a:defRPr lang="en-US" b="0" noProof="0" dirty="0">
                <a:solidFill>
                  <a:schemeClr val="bg1"/>
                </a:solidFill>
              </a:defRPr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100752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>
                <a:solidFill>
                  <a:schemeClr val="bg1"/>
                </a:solidFill>
              </a:defRPr>
            </a:lvl1pPr>
            <a:lvl2pPr>
              <a:defRPr lang="en-US" noProof="0" smtClean="0">
                <a:solidFill>
                  <a:schemeClr val="bg1"/>
                </a:solidFill>
              </a:defRPr>
            </a:lvl2pPr>
            <a:lvl3pPr>
              <a:defRPr lang="en-US" b="0" noProof="0" smtClean="0">
                <a:solidFill>
                  <a:schemeClr val="bg1"/>
                </a:solidFill>
              </a:defRPr>
            </a:lvl3pPr>
            <a:lvl4pPr>
              <a:defRPr lang="en-US" b="0" noProof="0" smtClean="0">
                <a:solidFill>
                  <a:schemeClr val="bg1"/>
                </a:solidFill>
              </a:defRPr>
            </a:lvl4pPr>
            <a:lvl5pPr>
              <a:defRPr lang="en-US" b="0" noProof="0" dirty="0">
                <a:solidFill>
                  <a:schemeClr val="bg1"/>
                </a:solidFill>
              </a:defRPr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69584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>
                <a:solidFill>
                  <a:schemeClr val="bg1"/>
                </a:solidFill>
              </a:defRPr>
            </a:lvl1pPr>
            <a:lvl2pPr>
              <a:defRPr lang="en-US" noProof="0" smtClean="0">
                <a:solidFill>
                  <a:schemeClr val="bg1"/>
                </a:solidFill>
              </a:defRPr>
            </a:lvl2pPr>
            <a:lvl3pPr>
              <a:defRPr lang="en-US" b="0" noProof="0" smtClean="0">
                <a:solidFill>
                  <a:schemeClr val="bg1"/>
                </a:solidFill>
              </a:defRPr>
            </a:lvl3pPr>
            <a:lvl4pPr>
              <a:defRPr lang="en-US" b="0" noProof="0" smtClean="0">
                <a:solidFill>
                  <a:schemeClr val="bg1"/>
                </a:solidFill>
              </a:defRPr>
            </a:lvl4pPr>
            <a:lvl5pPr>
              <a:defRPr lang="en-US" b="0" noProof="0" dirty="0">
                <a:solidFill>
                  <a:schemeClr val="bg1"/>
                </a:solidFill>
              </a:defRPr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235168" y="2556000"/>
            <a:ext cx="2592000" cy="33948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smtClean="0">
                <a:solidFill>
                  <a:schemeClr val="bg1"/>
                </a:solidFill>
              </a:defRPr>
            </a:lvl1pPr>
            <a:lvl2pPr>
              <a:defRPr lang="en-US" noProof="0" smtClean="0">
                <a:solidFill>
                  <a:schemeClr val="bg1"/>
                </a:solidFill>
              </a:defRPr>
            </a:lvl2pPr>
            <a:lvl3pPr>
              <a:defRPr lang="en-US" b="0" noProof="0" smtClean="0">
                <a:solidFill>
                  <a:schemeClr val="bg1"/>
                </a:solidFill>
              </a:defRPr>
            </a:lvl3pPr>
            <a:lvl4pPr>
              <a:defRPr lang="en-US" b="0" noProof="0" smtClean="0">
                <a:solidFill>
                  <a:schemeClr val="bg1"/>
                </a:solidFill>
              </a:defRPr>
            </a:lvl4pPr>
            <a:lvl5pPr>
              <a:defRPr lang="en-US" b="0" noProof="0" dirty="0">
                <a:solidFill>
                  <a:schemeClr val="bg1"/>
                </a:solidFill>
              </a:defRPr>
            </a:lvl5pPr>
          </a:lstStyle>
          <a:p>
            <a:pPr lvl="0">
              <a:buFontTx/>
              <a:tabLst>
                <a:tab pos="5029200" algn="r"/>
              </a:tabLst>
            </a:pPr>
            <a:r>
              <a:rPr lang="en-US" noProof="0"/>
              <a:t>Click to edit Master text styles</a:t>
            </a:r>
          </a:p>
          <a:p>
            <a:pPr lvl="1">
              <a:buFontTx/>
              <a:tabLst>
                <a:tab pos="5029200" algn="r"/>
              </a:tabLst>
            </a:pPr>
            <a:r>
              <a:rPr lang="en-US" noProof="0"/>
              <a:t>Second level</a:t>
            </a:r>
          </a:p>
          <a:p>
            <a:pPr lvl="2">
              <a:buFontTx/>
              <a:tabLst>
                <a:tab pos="5029200" algn="r"/>
              </a:tabLst>
            </a:pPr>
            <a:r>
              <a:rPr lang="en-US" noProof="0"/>
              <a:t>Third level</a:t>
            </a:r>
          </a:p>
          <a:p>
            <a:pPr lvl="3">
              <a:buFontTx/>
              <a:tabLst>
                <a:tab pos="5029200" algn="r"/>
              </a:tabLst>
            </a:pPr>
            <a:r>
              <a:rPr lang="en-US" noProof="0"/>
              <a:t>Fourth level</a:t>
            </a:r>
          </a:p>
          <a:p>
            <a:pPr lvl="4">
              <a:buFontTx/>
              <a:tabLst>
                <a:tab pos="5029200" algn="r"/>
              </a:tabLst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87695"/>
            <a:ext cx="1118870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Presentation title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4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dirty="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 dirty="0">
                <a:solidFill>
                  <a:prstClr val="white"/>
                </a:solidFill>
              </a:rPr>
            </a:br>
            <a:r>
              <a:rPr lang="en-US" sz="650" dirty="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5825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1 column text with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idx="1"/>
          </p:nvPr>
        </p:nvSpPr>
        <p:spPr>
          <a:xfrm>
            <a:off x="501650" y="1665289"/>
            <a:ext cx="5594351" cy="4716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253245-6125-4BE6-A141-3ADE27AD60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88153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360676" y="727144"/>
            <a:ext cx="106045" cy="104775"/>
          </a:xfrm>
          <a:custGeom>
            <a:avLst/>
            <a:gdLst/>
            <a:ahLst/>
            <a:cxnLst/>
            <a:rect l="l" t="t" r="r" b="b"/>
            <a:pathLst>
              <a:path w="106044" h="104775">
                <a:moveTo>
                  <a:pt x="39847" y="0"/>
                </a:moveTo>
                <a:lnTo>
                  <a:pt x="7422" y="24455"/>
                </a:lnTo>
                <a:lnTo>
                  <a:pt x="0" y="51619"/>
                </a:lnTo>
                <a:lnTo>
                  <a:pt x="301" y="57301"/>
                </a:lnTo>
                <a:lnTo>
                  <a:pt x="18730" y="91090"/>
                </a:lnTo>
                <a:lnTo>
                  <a:pt x="61132" y="104387"/>
                </a:lnTo>
                <a:lnTo>
                  <a:pt x="73440" y="100892"/>
                </a:lnTo>
                <a:lnTo>
                  <a:pt x="100252" y="72889"/>
                </a:lnTo>
                <a:lnTo>
                  <a:pt x="105656" y="41287"/>
                </a:lnTo>
                <a:lnTo>
                  <a:pt x="101677" y="29619"/>
                </a:lnTo>
                <a:lnTo>
                  <a:pt x="72602" y="4588"/>
                </a:lnTo>
                <a:lnTo>
                  <a:pt x="39847" y="0"/>
                </a:lnTo>
                <a:close/>
              </a:path>
            </a:pathLst>
          </a:custGeom>
          <a:solidFill>
            <a:srgbClr val="86BC2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469391" y="460241"/>
            <a:ext cx="304800" cy="365760"/>
          </a:xfrm>
          <a:custGeom>
            <a:avLst/>
            <a:gdLst/>
            <a:ahLst/>
            <a:cxnLst/>
            <a:rect l="l" t="t" r="r" b="b"/>
            <a:pathLst>
              <a:path w="304800" h="365759">
                <a:moveTo>
                  <a:pt x="124256" y="0"/>
                </a:moveTo>
                <a:lnTo>
                  <a:pt x="0" y="0"/>
                </a:lnTo>
                <a:lnTo>
                  <a:pt x="0" y="365760"/>
                </a:lnTo>
                <a:lnTo>
                  <a:pt x="119966" y="365731"/>
                </a:lnTo>
                <a:lnTo>
                  <a:pt x="160897" y="362023"/>
                </a:lnTo>
                <a:lnTo>
                  <a:pt x="197788" y="351738"/>
                </a:lnTo>
                <a:lnTo>
                  <a:pt x="241505" y="326919"/>
                </a:lnTo>
                <a:lnTo>
                  <a:pt x="268813" y="300282"/>
                </a:lnTo>
                <a:lnTo>
                  <a:pt x="279063" y="284607"/>
                </a:lnTo>
                <a:lnTo>
                  <a:pt x="96647" y="284607"/>
                </a:lnTo>
                <a:lnTo>
                  <a:pt x="96647" y="80111"/>
                </a:lnTo>
                <a:lnTo>
                  <a:pt x="283592" y="80111"/>
                </a:lnTo>
                <a:lnTo>
                  <a:pt x="279599" y="72909"/>
                </a:lnTo>
                <a:lnTo>
                  <a:pt x="248019" y="36794"/>
                </a:lnTo>
                <a:lnTo>
                  <a:pt x="205928" y="13466"/>
                </a:lnTo>
                <a:lnTo>
                  <a:pt x="167873" y="3407"/>
                </a:lnTo>
                <a:lnTo>
                  <a:pt x="139413" y="381"/>
                </a:lnTo>
                <a:lnTo>
                  <a:pt x="124256" y="0"/>
                </a:lnTo>
                <a:close/>
              </a:path>
              <a:path w="304800" h="365759">
                <a:moveTo>
                  <a:pt x="283592" y="80111"/>
                </a:moveTo>
                <a:lnTo>
                  <a:pt x="96647" y="80111"/>
                </a:lnTo>
                <a:lnTo>
                  <a:pt x="127084" y="80124"/>
                </a:lnTo>
                <a:lnTo>
                  <a:pt x="141637" y="81307"/>
                </a:lnTo>
                <a:lnTo>
                  <a:pt x="185310" y="105001"/>
                </a:lnTo>
                <a:lnTo>
                  <a:pt x="201843" y="148694"/>
                </a:lnTo>
                <a:lnTo>
                  <a:pt x="203911" y="179197"/>
                </a:lnTo>
                <a:lnTo>
                  <a:pt x="203556" y="193059"/>
                </a:lnTo>
                <a:lnTo>
                  <a:pt x="196735" y="231960"/>
                </a:lnTo>
                <a:lnTo>
                  <a:pt x="169950" y="271241"/>
                </a:lnTo>
                <a:lnTo>
                  <a:pt x="133136" y="283789"/>
                </a:lnTo>
                <a:lnTo>
                  <a:pt x="117881" y="284607"/>
                </a:lnTo>
                <a:lnTo>
                  <a:pt x="279063" y="284607"/>
                </a:lnTo>
                <a:lnTo>
                  <a:pt x="295722" y="245258"/>
                </a:lnTo>
                <a:lnTo>
                  <a:pt x="303339" y="204891"/>
                </a:lnTo>
                <a:lnTo>
                  <a:pt x="304800" y="174980"/>
                </a:lnTo>
                <a:lnTo>
                  <a:pt x="304437" y="160671"/>
                </a:lnTo>
                <a:lnTo>
                  <a:pt x="298573" y="119380"/>
                </a:lnTo>
                <a:lnTo>
                  <a:pt x="285538" y="83621"/>
                </a:lnTo>
                <a:lnTo>
                  <a:pt x="283592" y="801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1094232" y="457200"/>
            <a:ext cx="91440" cy="368935"/>
          </a:xfrm>
          <a:custGeom>
            <a:avLst/>
            <a:gdLst/>
            <a:ahLst/>
            <a:cxnLst/>
            <a:rect l="l" t="t" r="r" b="b"/>
            <a:pathLst>
              <a:path w="91440" h="368934">
                <a:moveTo>
                  <a:pt x="0" y="0"/>
                </a:moveTo>
                <a:lnTo>
                  <a:pt x="91440" y="0"/>
                </a:lnTo>
                <a:lnTo>
                  <a:pt x="91440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1222316" y="548706"/>
            <a:ext cx="265430" cy="281940"/>
          </a:xfrm>
          <a:custGeom>
            <a:avLst/>
            <a:gdLst/>
            <a:ahLst/>
            <a:cxnLst/>
            <a:rect l="l" t="t" r="r" b="b"/>
            <a:pathLst>
              <a:path w="265430" h="281940">
                <a:moveTo>
                  <a:pt x="128465" y="0"/>
                </a:moveTo>
                <a:lnTo>
                  <a:pt x="86782" y="5960"/>
                </a:lnTo>
                <a:lnTo>
                  <a:pt x="43286" y="28773"/>
                </a:lnTo>
                <a:lnTo>
                  <a:pt x="15289" y="65026"/>
                </a:lnTo>
                <a:lnTo>
                  <a:pt x="1669" y="114975"/>
                </a:lnTo>
                <a:lnTo>
                  <a:pt x="0" y="146063"/>
                </a:lnTo>
                <a:lnTo>
                  <a:pt x="746" y="159356"/>
                </a:lnTo>
                <a:lnTo>
                  <a:pt x="13124" y="207988"/>
                </a:lnTo>
                <a:lnTo>
                  <a:pt x="34074" y="241056"/>
                </a:lnTo>
                <a:lnTo>
                  <a:pt x="72926" y="270072"/>
                </a:lnTo>
                <a:lnTo>
                  <a:pt x="111324" y="279844"/>
                </a:lnTo>
                <a:lnTo>
                  <a:pt x="143091" y="281564"/>
                </a:lnTo>
                <a:lnTo>
                  <a:pt x="156467" y="280307"/>
                </a:lnTo>
                <a:lnTo>
                  <a:pt x="204065" y="264262"/>
                </a:lnTo>
                <a:lnTo>
                  <a:pt x="234927" y="238612"/>
                </a:lnTo>
                <a:lnTo>
                  <a:pt x="252224" y="210036"/>
                </a:lnTo>
                <a:lnTo>
                  <a:pt x="119493" y="210036"/>
                </a:lnTo>
                <a:lnTo>
                  <a:pt x="109092" y="203254"/>
                </a:lnTo>
                <a:lnTo>
                  <a:pt x="93038" y="155709"/>
                </a:lnTo>
                <a:lnTo>
                  <a:pt x="92527" y="140376"/>
                </a:lnTo>
                <a:lnTo>
                  <a:pt x="92772" y="129979"/>
                </a:lnTo>
                <a:lnTo>
                  <a:pt x="105729" y="81918"/>
                </a:lnTo>
                <a:lnTo>
                  <a:pt x="143927" y="71321"/>
                </a:lnTo>
                <a:lnTo>
                  <a:pt x="250642" y="71321"/>
                </a:lnTo>
                <a:lnTo>
                  <a:pt x="247411" y="64695"/>
                </a:lnTo>
                <a:lnTo>
                  <a:pt x="217060" y="27982"/>
                </a:lnTo>
                <a:lnTo>
                  <a:pt x="181227" y="7441"/>
                </a:lnTo>
                <a:lnTo>
                  <a:pt x="143203" y="427"/>
                </a:lnTo>
                <a:lnTo>
                  <a:pt x="128465" y="0"/>
                </a:lnTo>
                <a:close/>
              </a:path>
              <a:path w="265430" h="281940">
                <a:moveTo>
                  <a:pt x="250642" y="71321"/>
                </a:moveTo>
                <a:lnTo>
                  <a:pt x="143927" y="71321"/>
                </a:lnTo>
                <a:lnTo>
                  <a:pt x="155005" y="77610"/>
                </a:lnTo>
                <a:lnTo>
                  <a:pt x="163446" y="88508"/>
                </a:lnTo>
                <a:lnTo>
                  <a:pt x="170942" y="133587"/>
                </a:lnTo>
                <a:lnTo>
                  <a:pt x="171144" y="152203"/>
                </a:lnTo>
                <a:lnTo>
                  <a:pt x="169884" y="165060"/>
                </a:lnTo>
                <a:lnTo>
                  <a:pt x="150457" y="206782"/>
                </a:lnTo>
                <a:lnTo>
                  <a:pt x="119493" y="210036"/>
                </a:lnTo>
                <a:lnTo>
                  <a:pt x="252224" y="210036"/>
                </a:lnTo>
                <a:lnTo>
                  <a:pt x="263272" y="169334"/>
                </a:lnTo>
                <a:lnTo>
                  <a:pt x="265107" y="140376"/>
                </a:lnTo>
                <a:lnTo>
                  <a:pt x="265101" y="138706"/>
                </a:lnTo>
                <a:lnTo>
                  <a:pt x="260753" y="99693"/>
                </a:lnTo>
                <a:lnTo>
                  <a:pt x="252942" y="76039"/>
                </a:lnTo>
                <a:lnTo>
                  <a:pt x="250642" y="713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1524000" y="551687"/>
            <a:ext cx="91440" cy="274320"/>
          </a:xfrm>
          <a:custGeom>
            <a:avLst/>
            <a:gdLst/>
            <a:ahLst/>
            <a:cxnLst/>
            <a:rect l="l" t="t" r="r" b="b"/>
            <a:pathLst>
              <a:path w="91440" h="274319">
                <a:moveTo>
                  <a:pt x="0" y="0"/>
                </a:moveTo>
                <a:lnTo>
                  <a:pt x="91440" y="0"/>
                </a:lnTo>
                <a:lnTo>
                  <a:pt x="9144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k object 22"/>
          <p:cNvSpPr/>
          <p:nvPr/>
        </p:nvSpPr>
        <p:spPr>
          <a:xfrm>
            <a:off x="1524000" y="457200"/>
            <a:ext cx="91440" cy="62865"/>
          </a:xfrm>
          <a:custGeom>
            <a:avLst/>
            <a:gdLst/>
            <a:ahLst/>
            <a:cxnLst/>
            <a:rect l="l" t="t" r="r" b="b"/>
            <a:pathLst>
              <a:path w="91440" h="62865">
                <a:moveTo>
                  <a:pt x="0" y="0"/>
                </a:moveTo>
                <a:lnTo>
                  <a:pt x="91440" y="0"/>
                </a:lnTo>
                <a:lnTo>
                  <a:pt x="91440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k object 23"/>
          <p:cNvSpPr/>
          <p:nvPr/>
        </p:nvSpPr>
        <p:spPr>
          <a:xfrm>
            <a:off x="1653538" y="464814"/>
            <a:ext cx="195580" cy="365760"/>
          </a:xfrm>
          <a:custGeom>
            <a:avLst/>
            <a:gdLst/>
            <a:ahLst/>
            <a:cxnLst/>
            <a:rect l="l" t="t" r="r" b="b"/>
            <a:pathLst>
              <a:path w="195580" h="365759">
                <a:moveTo>
                  <a:pt x="125107" y="157365"/>
                </a:moveTo>
                <a:lnTo>
                  <a:pt x="31800" y="157365"/>
                </a:lnTo>
                <a:lnTo>
                  <a:pt x="31860" y="275990"/>
                </a:lnTo>
                <a:lnTo>
                  <a:pt x="38483" y="315655"/>
                </a:lnTo>
                <a:lnTo>
                  <a:pt x="66864" y="353960"/>
                </a:lnTo>
                <a:lnTo>
                  <a:pt x="104291" y="365040"/>
                </a:lnTo>
                <a:lnTo>
                  <a:pt x="120100" y="365759"/>
                </a:lnTo>
                <a:lnTo>
                  <a:pt x="131108" y="365508"/>
                </a:lnTo>
                <a:lnTo>
                  <a:pt x="170598" y="359817"/>
                </a:lnTo>
                <a:lnTo>
                  <a:pt x="195071" y="350875"/>
                </a:lnTo>
                <a:lnTo>
                  <a:pt x="187357" y="291338"/>
                </a:lnTo>
                <a:lnTo>
                  <a:pt x="150545" y="291338"/>
                </a:lnTo>
                <a:lnTo>
                  <a:pt x="137227" y="288859"/>
                </a:lnTo>
                <a:lnTo>
                  <a:pt x="128136" y="280096"/>
                </a:lnTo>
                <a:lnTo>
                  <a:pt x="125107" y="264756"/>
                </a:lnTo>
                <a:lnTo>
                  <a:pt x="125107" y="157365"/>
                </a:lnTo>
                <a:close/>
              </a:path>
              <a:path w="195580" h="365759">
                <a:moveTo>
                  <a:pt x="186489" y="284638"/>
                </a:moveTo>
                <a:lnTo>
                  <a:pt x="173023" y="288361"/>
                </a:lnTo>
                <a:lnTo>
                  <a:pt x="161042" y="290594"/>
                </a:lnTo>
                <a:lnTo>
                  <a:pt x="150545" y="291338"/>
                </a:lnTo>
                <a:lnTo>
                  <a:pt x="187357" y="291338"/>
                </a:lnTo>
                <a:lnTo>
                  <a:pt x="186489" y="284638"/>
                </a:lnTo>
                <a:close/>
              </a:path>
              <a:path w="195580" h="365759">
                <a:moveTo>
                  <a:pt x="184467" y="86131"/>
                </a:moveTo>
                <a:lnTo>
                  <a:pt x="0" y="86131"/>
                </a:lnTo>
                <a:lnTo>
                  <a:pt x="0" y="157365"/>
                </a:lnTo>
                <a:lnTo>
                  <a:pt x="184467" y="157365"/>
                </a:lnTo>
                <a:lnTo>
                  <a:pt x="184467" y="86131"/>
                </a:lnTo>
                <a:close/>
              </a:path>
              <a:path w="195580" h="365759">
                <a:moveTo>
                  <a:pt x="125107" y="0"/>
                </a:moveTo>
                <a:lnTo>
                  <a:pt x="31800" y="17017"/>
                </a:lnTo>
                <a:lnTo>
                  <a:pt x="31800" y="86131"/>
                </a:lnTo>
                <a:lnTo>
                  <a:pt x="125107" y="86131"/>
                </a:lnTo>
                <a:lnTo>
                  <a:pt x="125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bk object 24"/>
          <p:cNvSpPr/>
          <p:nvPr/>
        </p:nvSpPr>
        <p:spPr>
          <a:xfrm>
            <a:off x="1865374" y="464814"/>
            <a:ext cx="195580" cy="365760"/>
          </a:xfrm>
          <a:custGeom>
            <a:avLst/>
            <a:gdLst/>
            <a:ahLst/>
            <a:cxnLst/>
            <a:rect l="l" t="t" r="r" b="b"/>
            <a:pathLst>
              <a:path w="195580" h="365759">
                <a:moveTo>
                  <a:pt x="126161" y="157365"/>
                </a:moveTo>
                <a:lnTo>
                  <a:pt x="32867" y="157365"/>
                </a:lnTo>
                <a:lnTo>
                  <a:pt x="32876" y="273147"/>
                </a:lnTo>
                <a:lnTo>
                  <a:pt x="38371" y="314303"/>
                </a:lnTo>
                <a:lnTo>
                  <a:pt x="63614" y="351779"/>
                </a:lnTo>
                <a:lnTo>
                  <a:pt x="112970" y="365088"/>
                </a:lnTo>
                <a:lnTo>
                  <a:pt x="131241" y="365546"/>
                </a:lnTo>
                <a:lnTo>
                  <a:pt x="142586" y="364686"/>
                </a:lnTo>
                <a:lnTo>
                  <a:pt x="155301" y="362923"/>
                </a:lnTo>
                <a:lnTo>
                  <a:pt x="170514" y="360001"/>
                </a:lnTo>
                <a:lnTo>
                  <a:pt x="182782" y="355948"/>
                </a:lnTo>
                <a:lnTo>
                  <a:pt x="195071" y="350875"/>
                </a:lnTo>
                <a:lnTo>
                  <a:pt x="187747" y="291338"/>
                </a:lnTo>
                <a:lnTo>
                  <a:pt x="150545" y="291338"/>
                </a:lnTo>
                <a:lnTo>
                  <a:pt x="138408" y="289076"/>
                </a:lnTo>
                <a:lnTo>
                  <a:pt x="129270" y="280335"/>
                </a:lnTo>
                <a:lnTo>
                  <a:pt x="126161" y="264756"/>
                </a:lnTo>
                <a:lnTo>
                  <a:pt x="126161" y="157365"/>
                </a:lnTo>
                <a:close/>
              </a:path>
              <a:path w="195580" h="365759">
                <a:moveTo>
                  <a:pt x="186922" y="284638"/>
                </a:moveTo>
                <a:lnTo>
                  <a:pt x="173808" y="288361"/>
                </a:lnTo>
                <a:lnTo>
                  <a:pt x="161683" y="290594"/>
                </a:lnTo>
                <a:lnTo>
                  <a:pt x="150545" y="291338"/>
                </a:lnTo>
                <a:lnTo>
                  <a:pt x="187747" y="291338"/>
                </a:lnTo>
                <a:lnTo>
                  <a:pt x="186922" y="284638"/>
                </a:lnTo>
                <a:close/>
              </a:path>
              <a:path w="195580" h="365759">
                <a:moveTo>
                  <a:pt x="184467" y="86131"/>
                </a:moveTo>
                <a:lnTo>
                  <a:pt x="0" y="86131"/>
                </a:lnTo>
                <a:lnTo>
                  <a:pt x="0" y="157365"/>
                </a:lnTo>
                <a:lnTo>
                  <a:pt x="184467" y="157365"/>
                </a:lnTo>
                <a:lnTo>
                  <a:pt x="184467" y="86131"/>
                </a:lnTo>
                <a:close/>
              </a:path>
              <a:path w="195580" h="365759">
                <a:moveTo>
                  <a:pt x="126161" y="0"/>
                </a:moveTo>
                <a:lnTo>
                  <a:pt x="32867" y="15951"/>
                </a:lnTo>
                <a:lnTo>
                  <a:pt x="32867" y="86131"/>
                </a:lnTo>
                <a:lnTo>
                  <a:pt x="126161" y="86131"/>
                </a:lnTo>
                <a:lnTo>
                  <a:pt x="126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bk object 25"/>
          <p:cNvSpPr/>
          <p:nvPr/>
        </p:nvSpPr>
        <p:spPr>
          <a:xfrm>
            <a:off x="2080577" y="548954"/>
            <a:ext cx="259079" cy="281940"/>
          </a:xfrm>
          <a:custGeom>
            <a:avLst/>
            <a:gdLst/>
            <a:ahLst/>
            <a:cxnLst/>
            <a:rect l="l" t="t" r="r" b="b"/>
            <a:pathLst>
              <a:path w="259080" h="281940">
                <a:moveTo>
                  <a:pt x="144104" y="0"/>
                </a:moveTo>
                <a:lnTo>
                  <a:pt x="97073" y="3876"/>
                </a:lnTo>
                <a:lnTo>
                  <a:pt x="51980" y="21708"/>
                </a:lnTo>
                <a:lnTo>
                  <a:pt x="20993" y="54531"/>
                </a:lnTo>
                <a:lnTo>
                  <a:pt x="3318" y="101490"/>
                </a:lnTo>
                <a:lnTo>
                  <a:pt x="0" y="129593"/>
                </a:lnTo>
                <a:lnTo>
                  <a:pt x="324" y="146948"/>
                </a:lnTo>
                <a:lnTo>
                  <a:pt x="6294" y="190545"/>
                </a:lnTo>
                <a:lnTo>
                  <a:pt x="25568" y="232657"/>
                </a:lnTo>
                <a:lnTo>
                  <a:pt x="63445" y="264173"/>
                </a:lnTo>
                <a:lnTo>
                  <a:pt x="111371" y="279664"/>
                </a:lnTo>
                <a:lnTo>
                  <a:pt x="139046" y="281623"/>
                </a:lnTo>
                <a:lnTo>
                  <a:pt x="153832" y="281458"/>
                </a:lnTo>
                <a:lnTo>
                  <a:pt x="205314" y="275741"/>
                </a:lnTo>
                <a:lnTo>
                  <a:pt x="239596" y="263206"/>
                </a:lnTo>
                <a:lnTo>
                  <a:pt x="229818" y="214714"/>
                </a:lnTo>
                <a:lnTo>
                  <a:pt x="164250" y="214714"/>
                </a:lnTo>
                <a:lnTo>
                  <a:pt x="146250" y="214261"/>
                </a:lnTo>
                <a:lnTo>
                  <a:pt x="103055" y="194149"/>
                </a:lnTo>
                <a:lnTo>
                  <a:pt x="93643" y="171383"/>
                </a:lnTo>
                <a:lnTo>
                  <a:pt x="258765" y="166530"/>
                </a:lnTo>
                <a:lnTo>
                  <a:pt x="258765" y="124290"/>
                </a:lnTo>
                <a:lnTo>
                  <a:pt x="258234" y="109251"/>
                </a:lnTo>
                <a:lnTo>
                  <a:pt x="258024" y="107399"/>
                </a:lnTo>
                <a:lnTo>
                  <a:pt x="95240" y="107399"/>
                </a:lnTo>
                <a:lnTo>
                  <a:pt x="97544" y="92552"/>
                </a:lnTo>
                <a:lnTo>
                  <a:pt x="102209" y="81076"/>
                </a:lnTo>
                <a:lnTo>
                  <a:pt x="114572" y="70407"/>
                </a:lnTo>
                <a:lnTo>
                  <a:pt x="125515" y="65335"/>
                </a:lnTo>
                <a:lnTo>
                  <a:pt x="248292" y="65335"/>
                </a:lnTo>
                <a:lnTo>
                  <a:pt x="245265" y="58295"/>
                </a:lnTo>
                <a:lnTo>
                  <a:pt x="216810" y="23733"/>
                </a:lnTo>
                <a:lnTo>
                  <a:pt x="171953" y="3711"/>
                </a:lnTo>
                <a:lnTo>
                  <a:pt x="158491" y="1330"/>
                </a:lnTo>
                <a:lnTo>
                  <a:pt x="144104" y="0"/>
                </a:lnTo>
                <a:close/>
              </a:path>
              <a:path w="259080" h="281940">
                <a:moveTo>
                  <a:pt x="226913" y="200312"/>
                </a:moveTo>
                <a:lnTo>
                  <a:pt x="188929" y="211651"/>
                </a:lnTo>
                <a:lnTo>
                  <a:pt x="164250" y="214714"/>
                </a:lnTo>
                <a:lnTo>
                  <a:pt x="229818" y="214714"/>
                </a:lnTo>
                <a:lnTo>
                  <a:pt x="226913" y="200312"/>
                </a:lnTo>
                <a:close/>
              </a:path>
              <a:path w="259080" h="281940">
                <a:moveTo>
                  <a:pt x="248292" y="65335"/>
                </a:moveTo>
                <a:lnTo>
                  <a:pt x="125515" y="65335"/>
                </a:lnTo>
                <a:lnTo>
                  <a:pt x="142584" y="65489"/>
                </a:lnTo>
                <a:lnTo>
                  <a:pt x="154389" y="68355"/>
                </a:lnTo>
                <a:lnTo>
                  <a:pt x="162747" y="74094"/>
                </a:lnTo>
                <a:lnTo>
                  <a:pt x="169792" y="84451"/>
                </a:lnTo>
                <a:lnTo>
                  <a:pt x="173870" y="96451"/>
                </a:lnTo>
                <a:lnTo>
                  <a:pt x="95240" y="107399"/>
                </a:lnTo>
                <a:lnTo>
                  <a:pt x="258024" y="107399"/>
                </a:lnTo>
                <a:lnTo>
                  <a:pt x="256632" y="95146"/>
                </a:lnTo>
                <a:lnTo>
                  <a:pt x="253946" y="81961"/>
                </a:lnTo>
                <a:lnTo>
                  <a:pt x="250161" y="69681"/>
                </a:lnTo>
                <a:lnTo>
                  <a:pt x="248292" y="653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bk object 26"/>
          <p:cNvSpPr/>
          <p:nvPr/>
        </p:nvSpPr>
        <p:spPr>
          <a:xfrm>
            <a:off x="801879" y="548945"/>
            <a:ext cx="257810" cy="281940"/>
          </a:xfrm>
          <a:custGeom>
            <a:avLst/>
            <a:gdLst/>
            <a:ahLst/>
            <a:cxnLst/>
            <a:rect l="l" t="t" r="r" b="b"/>
            <a:pathLst>
              <a:path w="257809" h="281940">
                <a:moveTo>
                  <a:pt x="142678" y="0"/>
                </a:moveTo>
                <a:lnTo>
                  <a:pt x="95729" y="3906"/>
                </a:lnTo>
                <a:lnTo>
                  <a:pt x="50690" y="21849"/>
                </a:lnTo>
                <a:lnTo>
                  <a:pt x="19937" y="54752"/>
                </a:lnTo>
                <a:lnTo>
                  <a:pt x="3028" y="101949"/>
                </a:lnTo>
                <a:lnTo>
                  <a:pt x="0" y="130260"/>
                </a:lnTo>
                <a:lnTo>
                  <a:pt x="312" y="147519"/>
                </a:lnTo>
                <a:lnTo>
                  <a:pt x="6076" y="190958"/>
                </a:lnTo>
                <a:lnTo>
                  <a:pt x="25497" y="233049"/>
                </a:lnTo>
                <a:lnTo>
                  <a:pt x="63127" y="264530"/>
                </a:lnTo>
                <a:lnTo>
                  <a:pt x="111381" y="279845"/>
                </a:lnTo>
                <a:lnTo>
                  <a:pt x="139502" y="281639"/>
                </a:lnTo>
                <a:lnTo>
                  <a:pt x="154229" y="281458"/>
                </a:lnTo>
                <a:lnTo>
                  <a:pt x="204670" y="275621"/>
                </a:lnTo>
                <a:lnTo>
                  <a:pt x="239530" y="263030"/>
                </a:lnTo>
                <a:lnTo>
                  <a:pt x="228721" y="214729"/>
                </a:lnTo>
                <a:lnTo>
                  <a:pt x="162862" y="214729"/>
                </a:lnTo>
                <a:lnTo>
                  <a:pt x="144895" y="214269"/>
                </a:lnTo>
                <a:lnTo>
                  <a:pt x="101751" y="193983"/>
                </a:lnTo>
                <a:lnTo>
                  <a:pt x="93170" y="170854"/>
                </a:lnTo>
                <a:lnTo>
                  <a:pt x="257298" y="166539"/>
                </a:lnTo>
                <a:lnTo>
                  <a:pt x="257298" y="124298"/>
                </a:lnTo>
                <a:lnTo>
                  <a:pt x="256768" y="109257"/>
                </a:lnTo>
                <a:lnTo>
                  <a:pt x="256558" y="107407"/>
                </a:lnTo>
                <a:lnTo>
                  <a:pt x="94077" y="107407"/>
                </a:lnTo>
                <a:lnTo>
                  <a:pt x="97106" y="92695"/>
                </a:lnTo>
                <a:lnTo>
                  <a:pt x="101943" y="81291"/>
                </a:lnTo>
                <a:lnTo>
                  <a:pt x="113862" y="70317"/>
                </a:lnTo>
                <a:lnTo>
                  <a:pt x="124765" y="65234"/>
                </a:lnTo>
                <a:lnTo>
                  <a:pt x="246800" y="65234"/>
                </a:lnTo>
                <a:lnTo>
                  <a:pt x="243820" y="58292"/>
                </a:lnTo>
                <a:lnTo>
                  <a:pt x="215407" y="23730"/>
                </a:lnTo>
                <a:lnTo>
                  <a:pt x="170539" y="3697"/>
                </a:lnTo>
                <a:lnTo>
                  <a:pt x="157072" y="1322"/>
                </a:lnTo>
                <a:lnTo>
                  <a:pt x="142678" y="0"/>
                </a:lnTo>
                <a:close/>
              </a:path>
              <a:path w="257809" h="281940">
                <a:moveTo>
                  <a:pt x="225497" y="200321"/>
                </a:moveTo>
                <a:lnTo>
                  <a:pt x="187539" y="211671"/>
                </a:lnTo>
                <a:lnTo>
                  <a:pt x="162862" y="214729"/>
                </a:lnTo>
                <a:lnTo>
                  <a:pt x="228721" y="214729"/>
                </a:lnTo>
                <a:lnTo>
                  <a:pt x="225497" y="200321"/>
                </a:lnTo>
                <a:close/>
              </a:path>
              <a:path w="257809" h="281940">
                <a:moveTo>
                  <a:pt x="246800" y="65234"/>
                </a:moveTo>
                <a:lnTo>
                  <a:pt x="124765" y="65234"/>
                </a:lnTo>
                <a:lnTo>
                  <a:pt x="141670" y="65483"/>
                </a:lnTo>
                <a:lnTo>
                  <a:pt x="153397" y="68475"/>
                </a:lnTo>
                <a:lnTo>
                  <a:pt x="161752" y="74399"/>
                </a:lnTo>
                <a:lnTo>
                  <a:pt x="168627" y="84660"/>
                </a:lnTo>
                <a:lnTo>
                  <a:pt x="172620" y="96753"/>
                </a:lnTo>
                <a:lnTo>
                  <a:pt x="94077" y="107407"/>
                </a:lnTo>
                <a:lnTo>
                  <a:pt x="256558" y="107407"/>
                </a:lnTo>
                <a:lnTo>
                  <a:pt x="255169" y="95149"/>
                </a:lnTo>
                <a:lnTo>
                  <a:pt x="252487" y="81961"/>
                </a:lnTo>
                <a:lnTo>
                  <a:pt x="248709" y="69680"/>
                </a:lnTo>
                <a:lnTo>
                  <a:pt x="246800" y="652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bk object 27"/>
          <p:cNvSpPr/>
          <p:nvPr/>
        </p:nvSpPr>
        <p:spPr>
          <a:xfrm>
            <a:off x="9821299" y="6101855"/>
            <a:ext cx="2002593" cy="405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351231" y="6478516"/>
            <a:ext cx="894715" cy="207009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52069" marR="5080" indent="-40005">
              <a:lnSpc>
                <a:spcPct val="100000"/>
              </a:lnSpc>
            </a:pPr>
            <a:endParaRPr spc="-5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120208" y="6494133"/>
            <a:ext cx="92438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76835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25070088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8E4B9-7BFE-4569-BD96-21E7ED7C81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3999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1158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01652" y="4211955"/>
            <a:ext cx="8528936" cy="2169796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600"/>
              </a:spcAft>
              <a:defRPr sz="9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370847" y="4211955"/>
            <a:ext cx="2319503" cy="1725448"/>
          </a:xfrm>
        </p:spPr>
        <p:txBody>
          <a:bodyPr anchor="ctr" anchorCtr="0"/>
          <a:lstStyle>
            <a:lvl1pPr algn="ctr">
              <a:defRPr sz="900"/>
            </a:lvl1pPr>
          </a:lstStyle>
          <a:p>
            <a:r>
              <a:rPr lang="en-US" sz="900" noProof="0" dirty="0"/>
              <a:t>Insert sponsorship mark here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9370850" y="6018028"/>
            <a:ext cx="2319501" cy="363722"/>
          </a:xfrm>
        </p:spPr>
        <p:txBody>
          <a:bodyPr anchor="b" anchorCtr="0"/>
          <a:lstStyle>
            <a:lvl1pPr>
              <a:lnSpc>
                <a:spcPct val="100000"/>
              </a:lnSpc>
              <a:defRPr sz="95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10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64F331-B621-422F-9E6C-104D5659D4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628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 userDrawn="1"/>
        </p:nvSpPr>
        <p:spPr>
          <a:xfrm>
            <a:off x="304800" y="965676"/>
            <a:ext cx="11582400" cy="52065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04800" y="6232022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3449909" y="6389370"/>
            <a:ext cx="529218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04325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EAD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RANSFORM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ELIVER</a:t>
            </a:r>
            <a:endParaRPr lang="en-US" sz="18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04800" y="892996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203200" y="6400800"/>
            <a:ext cx="152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3B54F64-4D77-425A-BD5E-0504AD8FCA4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4C_FS_HORZ_wTreasuryTa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256947"/>
            <a:ext cx="2336800" cy="553453"/>
          </a:xfrm>
          <a:prstGeom prst="rect">
            <a:avLst/>
          </a:prstGeom>
        </p:spPr>
      </p:pic>
      <p:sp>
        <p:nvSpPr>
          <p:cNvPr id="22" name="Content Placeholder 21"/>
          <p:cNvSpPr>
            <a:spLocks noGrp="1"/>
          </p:cNvSpPr>
          <p:nvPr>
            <p:ph sz="quarter" idx="10" hasCustomPrompt="1"/>
          </p:nvPr>
        </p:nvSpPr>
        <p:spPr>
          <a:xfrm>
            <a:off x="304800" y="965676"/>
            <a:ext cx="11582400" cy="520652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1"/>
          <p:cNvSpPr>
            <a:spLocks noGrp="1"/>
          </p:cNvSpPr>
          <p:nvPr>
            <p:ph sz="quarter" idx="11" hasCustomPrompt="1"/>
          </p:nvPr>
        </p:nvSpPr>
        <p:spPr>
          <a:xfrm>
            <a:off x="304800" y="152400"/>
            <a:ext cx="11582400" cy="68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78731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 dirty="0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1915155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4B0025-5CCA-4E20-BA5E-A8FE7D7ECCEA}"/>
              </a:ext>
            </a:extLst>
          </p:cNvPr>
          <p:cNvCxnSpPr/>
          <p:nvPr userDrawn="1"/>
        </p:nvCxnSpPr>
        <p:spPr>
          <a:xfrm>
            <a:off x="304800" y="6232022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F41B7E-3CDE-48B6-8251-C2FA97489D70}"/>
              </a:ext>
            </a:extLst>
          </p:cNvPr>
          <p:cNvSpPr txBox="1">
            <a:spLocks/>
          </p:cNvSpPr>
          <p:nvPr userDrawn="1"/>
        </p:nvSpPr>
        <p:spPr>
          <a:xfrm>
            <a:off x="3449909" y="6389370"/>
            <a:ext cx="529218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04325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EAD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RANSFORM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ELIVER</a:t>
            </a:r>
            <a:endParaRPr lang="en-US" sz="18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B51734-7A69-47D0-B751-36B40527B353}"/>
              </a:ext>
            </a:extLst>
          </p:cNvPr>
          <p:cNvSpPr txBox="1">
            <a:spLocks/>
          </p:cNvSpPr>
          <p:nvPr userDrawn="1"/>
        </p:nvSpPr>
        <p:spPr>
          <a:xfrm>
            <a:off x="203200" y="6400800"/>
            <a:ext cx="152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3B54F64-4D77-425A-BD5E-0504AD8FCA4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4C_FS_HORZ_wTreasuryTag.png">
            <a:extLst>
              <a:ext uri="{FF2B5EF4-FFF2-40B4-BE49-F238E27FC236}">
                <a16:creationId xmlns:a16="http://schemas.microsoft.com/office/drawing/2014/main" id="{1D14E4CC-95A7-41C0-95E6-134644BD0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256947"/>
            <a:ext cx="2336800" cy="55345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FB0D92-5532-4825-9115-7E426350A0C4}"/>
              </a:ext>
            </a:extLst>
          </p:cNvPr>
          <p:cNvCxnSpPr/>
          <p:nvPr userDrawn="1"/>
        </p:nvCxnSpPr>
        <p:spPr>
          <a:xfrm>
            <a:off x="304800" y="1295400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9422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scal Servi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129251"/>
            <a:ext cx="12192000" cy="720703"/>
          </a:xfrm>
          <a:prstGeom prst="rect">
            <a:avLst/>
          </a:prstGeom>
          <a:solidFill>
            <a:srgbClr val="01285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12856"/>
              </a:solidFill>
            </a:endParaRPr>
          </a:p>
        </p:txBody>
      </p:sp>
      <p:pic>
        <p:nvPicPr>
          <p:cNvPr id="6" name="Picture 2" descr="http://fiscalservice.treasuryecm.gov/fs/support/GAC/StyleGuideLogos/Fiscal%20Service%20-%20Horizontal%20-%20Color%20-%20Treasury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45820"/>
            <a:ext cx="6949439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38234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Log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129251"/>
            <a:ext cx="12192000" cy="720703"/>
          </a:xfrm>
          <a:prstGeom prst="rect">
            <a:avLst/>
          </a:prstGeom>
          <a:solidFill>
            <a:srgbClr val="01285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1285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3"/>
          <a:stretch/>
        </p:blipFill>
        <p:spPr>
          <a:xfrm>
            <a:off x="9387323" y="6212134"/>
            <a:ext cx="2429323" cy="554935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335280"/>
            <a:ext cx="6949440" cy="16459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picture to add business line or product/ service sub logo</a:t>
            </a:r>
          </a:p>
        </p:txBody>
      </p:sp>
    </p:spTree>
    <p:extLst>
      <p:ext uri="{BB962C8B-B14F-4D97-AF65-F5344CB8AC3E}">
        <p14:creationId xmlns:p14="http://schemas.microsoft.com/office/powerpoint/2010/main" val="48882822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5689600" cy="5135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90600"/>
            <a:ext cx="5689600" cy="5135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04800" y="6232022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449909" y="6389370"/>
            <a:ext cx="529218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04325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EAD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RANSFORM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ELIVER</a:t>
            </a:r>
            <a:endParaRPr lang="en-US" sz="18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" y="892996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4C_FS_HORZ_wTreasuryTa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256947"/>
            <a:ext cx="2336800" cy="553453"/>
          </a:xfrm>
          <a:prstGeom prst="rect">
            <a:avLst/>
          </a:prstGeom>
        </p:spPr>
      </p:pic>
      <p:sp>
        <p:nvSpPr>
          <p:cNvPr id="15" name="Content Placeholder 21"/>
          <p:cNvSpPr>
            <a:spLocks noGrp="1"/>
          </p:cNvSpPr>
          <p:nvPr>
            <p:ph sz="quarter" idx="11" hasCustomPrompt="1"/>
          </p:nvPr>
        </p:nvSpPr>
        <p:spPr>
          <a:xfrm>
            <a:off x="304800" y="152400"/>
            <a:ext cx="11582400" cy="68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203200" y="6400800"/>
            <a:ext cx="152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3B54F64-4D77-425A-BD5E-0504AD8FCA4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6102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990600"/>
            <a:ext cx="56944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676401"/>
            <a:ext cx="5691717" cy="444976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065" y="990600"/>
            <a:ext cx="56506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5" y="1676401"/>
            <a:ext cx="5657088" cy="444976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04800" y="6232022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3449909" y="6389370"/>
            <a:ext cx="529218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04325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EAD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RANSFORM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ELIVER</a:t>
            </a:r>
            <a:endParaRPr lang="en-US" sz="18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04800" y="892996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4C_FS_HORZ_wTreasuryTa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256947"/>
            <a:ext cx="2336800" cy="553453"/>
          </a:xfrm>
          <a:prstGeom prst="rect">
            <a:avLst/>
          </a:prstGeom>
        </p:spPr>
      </p:pic>
      <p:sp>
        <p:nvSpPr>
          <p:cNvPr id="23" name="Content Placeholder 21"/>
          <p:cNvSpPr>
            <a:spLocks noGrp="1"/>
          </p:cNvSpPr>
          <p:nvPr>
            <p:ph sz="quarter" idx="11" hasCustomPrompt="1"/>
          </p:nvPr>
        </p:nvSpPr>
        <p:spPr>
          <a:xfrm>
            <a:off x="304800" y="152400"/>
            <a:ext cx="11582400" cy="68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203200" y="6400800"/>
            <a:ext cx="152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3B54F64-4D77-425A-BD5E-0504AD8FCA4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868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0493" y="996661"/>
            <a:ext cx="10888760" cy="628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 dirty="0">
                <a:latin typeface="+mn-lt"/>
              </a:rPr>
              <a:t>Subtitle goes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10493" y="264834"/>
            <a:ext cx="11071907" cy="6376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Basic slide format (title only)</a:t>
            </a:r>
          </a:p>
        </p:txBody>
      </p:sp>
    </p:spTree>
    <p:extLst>
      <p:ext uri="{BB962C8B-B14F-4D97-AF65-F5344CB8AC3E}">
        <p14:creationId xmlns:p14="http://schemas.microsoft.com/office/powerpoint/2010/main" val="16903097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04800" y="6232022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3449909" y="6389370"/>
            <a:ext cx="529218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04325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EAD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RANSFORM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ELIVER</a:t>
            </a:r>
            <a:endParaRPr lang="en-US" sz="18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4C_FS_HORZ_wTreasuryTa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256947"/>
            <a:ext cx="2336800" cy="553453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304800" y="892996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 userDrawn="1"/>
        </p:nvSpPr>
        <p:spPr>
          <a:xfrm>
            <a:off x="304800" y="152400"/>
            <a:ext cx="1158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dirty="0"/>
              <a:t>Contact Information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46176" y="1243584"/>
            <a:ext cx="3925824" cy="10424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picture to add sub logo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203200" y="6400800"/>
            <a:ext cx="152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3B54F64-4D77-425A-BD5E-0504AD8FCA4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96633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ag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1"/>
          <a:stretch/>
        </p:blipFill>
        <p:spPr bwMode="auto">
          <a:xfrm>
            <a:off x="2540000" y="3212538"/>
            <a:ext cx="7112000" cy="10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9"/>
          <a:stretch/>
        </p:blipFill>
        <p:spPr bwMode="auto">
          <a:xfrm>
            <a:off x="2094384" y="2438401"/>
            <a:ext cx="8003232" cy="83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304800" y="4267200"/>
            <a:ext cx="11582400" cy="0"/>
          </a:xfrm>
          <a:prstGeom prst="line">
            <a:avLst/>
          </a:prstGeom>
          <a:ln w="28575">
            <a:solidFill>
              <a:srgbClr val="04325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711200" y="5827694"/>
            <a:ext cx="497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If you wish to use the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business line or product/service sub logo title slide, please insert the appropriate sub logo by clicking the picture icon on the “Sub Logo”  title slide.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 userDrawn="1"/>
        </p:nvSpPr>
        <p:spPr>
          <a:xfrm>
            <a:off x="304800" y="838200"/>
            <a:ext cx="11582400" cy="1732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200" b="1" u="none" dirty="0"/>
              <a:t>General tips: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These templates</a:t>
            </a:r>
            <a:r>
              <a:rPr lang="en-US" sz="1600" baseline="0" dirty="0"/>
              <a:t> </a:t>
            </a:r>
            <a:r>
              <a:rPr lang="en-US" sz="1600" dirty="0"/>
              <a:t>can be used for all external and internal presentations</a:t>
            </a:r>
            <a:r>
              <a:rPr lang="en-US" sz="1600" baseline="0" dirty="0"/>
              <a:t> and handouts.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Insert</a:t>
            </a:r>
            <a:r>
              <a:rPr lang="en-US" sz="1600" baseline="0" dirty="0"/>
              <a:t> page numbers from the “Insert” tab. </a:t>
            </a:r>
            <a:endParaRPr lang="en-US" sz="1600" dirty="0"/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/>
              <a:t>Ensure all text is in “Arial” font.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If</a:t>
            </a:r>
            <a:r>
              <a:rPr lang="en-US" sz="1600" baseline="0" dirty="0"/>
              <a:t> color is used</a:t>
            </a:r>
            <a:r>
              <a:rPr lang="en-US" sz="1600" dirty="0"/>
              <a:t>, ensure color selection is consistent with the template.</a:t>
            </a:r>
            <a:r>
              <a:rPr lang="en-US" sz="1600" baseline="0" dirty="0"/>
              <a:t> </a:t>
            </a:r>
            <a:r>
              <a:rPr lang="en-US" sz="1600" dirty="0"/>
              <a:t>For your reference, a few of the Fiscal Service</a:t>
            </a:r>
            <a:r>
              <a:rPr lang="en-US" sz="1600" baseline="0" dirty="0"/>
              <a:t> </a:t>
            </a:r>
            <a:r>
              <a:rPr lang="en-US" sz="1600" dirty="0"/>
              <a:t>colors are provided below.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" y="892996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"/>
          <p:cNvSpPr txBox="1">
            <a:spLocks/>
          </p:cNvSpPr>
          <p:nvPr userDrawn="1"/>
        </p:nvSpPr>
        <p:spPr>
          <a:xfrm>
            <a:off x="304800" y="152400"/>
            <a:ext cx="1158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dirty="0"/>
              <a:t>PowerPoint Usage Guide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424304"/>
            <a:ext cx="2438400" cy="1366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1" y="4424303"/>
            <a:ext cx="2428875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6400799" y="5827694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Please insert the appropriate business line or product/service sub logo by clicking the picture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icon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 the “Contact Information” slide.</a:t>
            </a:r>
          </a:p>
        </p:txBody>
      </p:sp>
    </p:spTree>
    <p:extLst>
      <p:ext uri="{BB962C8B-B14F-4D97-AF65-F5344CB8AC3E}">
        <p14:creationId xmlns:p14="http://schemas.microsoft.com/office/powerpoint/2010/main" val="407858181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201" y="3878175"/>
            <a:ext cx="4673270" cy="199748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35A7C-9514-B046-9DC6-81D53E0E8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21" y="74942"/>
            <a:ext cx="3016240" cy="99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79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201" y="3878175"/>
            <a:ext cx="4673270" cy="199748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35A7C-9514-B046-9DC6-81D53E0E8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21" y="74942"/>
            <a:ext cx="3016240" cy="997459"/>
          </a:xfrm>
          <a:prstGeom prst="rect">
            <a:avLst/>
          </a:prstGeom>
        </p:spPr>
      </p:pic>
      <p:pic>
        <p:nvPicPr>
          <p:cNvPr id="4" name="Picture 3" descr="A picture containing sky&#10;&#10;Description automatically generated">
            <a:extLst>
              <a:ext uri="{FF2B5EF4-FFF2-40B4-BE49-F238E27FC236}">
                <a16:creationId xmlns:a16="http://schemas.microsoft.com/office/drawing/2014/main" id="{6D823B37-CA0D-5B4B-B23D-A49E3EEAA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"/>
          <a:stretch/>
        </p:blipFill>
        <p:spPr>
          <a:xfrm>
            <a:off x="5379353" y="246185"/>
            <a:ext cx="6337446" cy="63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77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201" y="3878175"/>
            <a:ext cx="4673270" cy="199748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35A7C-9514-B046-9DC6-81D53E0E8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21" y="74942"/>
            <a:ext cx="3016240" cy="997459"/>
          </a:xfrm>
          <a:prstGeom prst="rect">
            <a:avLst/>
          </a:prstGeom>
        </p:spPr>
      </p:pic>
      <p:pic>
        <p:nvPicPr>
          <p:cNvPr id="4" name="Picture 3" descr="A picture containing sky&#10;&#10;Description automatically generated">
            <a:extLst>
              <a:ext uri="{FF2B5EF4-FFF2-40B4-BE49-F238E27FC236}">
                <a16:creationId xmlns:a16="http://schemas.microsoft.com/office/drawing/2014/main" id="{6D5D0F03-CF9B-0A4C-AA25-015B0DDD5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384" y="1"/>
            <a:ext cx="6652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99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201" y="3878175"/>
            <a:ext cx="4673270" cy="199748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35A7C-9514-B046-9DC6-81D53E0E8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21" y="74942"/>
            <a:ext cx="3016240" cy="997459"/>
          </a:xfrm>
          <a:prstGeom prst="rect">
            <a:avLst/>
          </a:prstGeom>
        </p:spPr>
      </p:pic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F1EC4CE7-3839-5C4F-8E8F-41DDE0A4A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9353" y="0"/>
            <a:ext cx="6337446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12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201" y="3878175"/>
            <a:ext cx="4673270" cy="199748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35A7C-9514-B046-9DC6-81D53E0E8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21" y="74942"/>
            <a:ext cx="3016240" cy="997459"/>
          </a:xfrm>
          <a:prstGeom prst="rect">
            <a:avLst/>
          </a:prstGeom>
        </p:spPr>
      </p:pic>
      <p:pic>
        <p:nvPicPr>
          <p:cNvPr id="4" name="Picture 3" descr="A picture containing sky, hairpiece&#10;&#10;Description automatically generated">
            <a:extLst>
              <a:ext uri="{FF2B5EF4-FFF2-40B4-BE49-F238E27FC236}">
                <a16:creationId xmlns:a16="http://schemas.microsoft.com/office/drawing/2014/main" id="{183978F2-B3F5-784A-99AB-1C28856B1B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961" y="0"/>
            <a:ext cx="6337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32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84CEC11-627B-024F-8027-972217259D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900" y="1044513"/>
            <a:ext cx="11252200" cy="39211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 dirty="0"/>
              <a:t>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6F5BB4F-DCCF-5642-9CBE-D2DEAF3D6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69900" y="565723"/>
            <a:ext cx="11252200" cy="4518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4456014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DA913-053B-41DE-91C7-CDD8D7B615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900" y="351128"/>
            <a:ext cx="11252200" cy="173038"/>
          </a:xfrm>
        </p:spPr>
        <p:txBody>
          <a:bodyPr anchor="b"/>
          <a:lstStyle>
            <a:lvl1pPr>
              <a:defRPr sz="900" b="1" cap="all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BREADCRUMB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7460AE7-C41F-B742-A869-5900E2154F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900" y="1056705"/>
            <a:ext cx="11252200" cy="39211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 dirty="0"/>
              <a:t>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117C93D-60BC-C04D-874C-030B601BD59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69900" y="565723"/>
            <a:ext cx="11252200" cy="4518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319644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83760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01651" y="1665289"/>
            <a:ext cx="9277349" cy="47164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tabLst>
                <a:tab pos="6729413" algn="r"/>
              </a:tabLst>
              <a:defRPr/>
            </a:lvl1pPr>
            <a:lvl2pPr marL="127000" indent="-127000">
              <a:tabLst>
                <a:tab pos="6729413" algn="r"/>
              </a:tabLst>
              <a:defRPr/>
            </a:lvl2pPr>
            <a:lvl3pPr marL="279400" indent="-127000">
              <a:tabLst>
                <a:tab pos="6729413" algn="r"/>
              </a:tabLst>
              <a:defRPr/>
            </a:lvl3pPr>
            <a:lvl4pPr marL="431800" indent="-127000">
              <a:tabLst>
                <a:tab pos="6729413" algn="r"/>
              </a:tabLst>
              <a:defRPr/>
            </a:lvl4pPr>
            <a:lvl5pPr marL="584200" indent="-127000">
              <a:tabLst>
                <a:tab pos="5029200" algn="r"/>
              </a:tabLst>
              <a:defRPr baseline="0"/>
            </a:lvl5pPr>
            <a:lvl6pPr>
              <a:tabLst>
                <a:tab pos="6729413" algn="r"/>
              </a:tabLst>
              <a:defRPr/>
            </a:lvl6pPr>
            <a:lvl7pPr>
              <a:tabLst>
                <a:tab pos="6729413" algn="r"/>
              </a:tabLst>
              <a:defRPr/>
            </a:lvl7pPr>
            <a:lvl8pPr>
              <a:tabLst>
                <a:tab pos="6729413" algn="r"/>
              </a:tabLst>
              <a:defRPr/>
            </a:lvl8pPr>
            <a:lvl9pPr>
              <a:tabLst>
                <a:tab pos="6729413" algn="r"/>
              </a:tabLs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2" y="317500"/>
            <a:ext cx="11180232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0537461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34F336-8A58-3045-BBDB-4EFB786C64A3}"/>
              </a:ext>
            </a:extLst>
          </p:cNvPr>
          <p:cNvSpPr txBox="1"/>
          <p:nvPr userDrawn="1"/>
        </p:nvSpPr>
        <p:spPr>
          <a:xfrm>
            <a:off x="8989412" y="6477000"/>
            <a:ext cx="257694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sz="650" noProof="0" dirty="0">
                <a:solidFill>
                  <a:schemeClr val="bg1"/>
                </a:solidFill>
              </a:rPr>
              <a:t>Copyright © 2018 Deloitte Development LLC. All rights reserved.  </a:t>
            </a:r>
            <a:r>
              <a:rPr kumimoji="0" lang="en-US" sz="6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endParaRPr lang="en-US" sz="650" noProof="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580837-1B95-1546-8ADC-A69000EBEE54}"/>
              </a:ext>
            </a:extLst>
          </p:cNvPr>
          <p:cNvSpPr txBox="1"/>
          <p:nvPr userDrawn="1"/>
        </p:nvSpPr>
        <p:spPr>
          <a:xfrm>
            <a:off x="11414125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F62AF77-09F9-B142-AECB-399BB0864E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900" y="1056705"/>
            <a:ext cx="11252200" cy="39211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 dirty="0"/>
              <a:t>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3DC9768-1510-D04E-91BD-90B8972E5FF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69900" y="565723"/>
            <a:ext cx="11252200" cy="4518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55650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Breadcrumb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84B7CE5-2C43-2E43-B1D6-00E6C3A52DE1}"/>
              </a:ext>
            </a:extLst>
          </p:cNvPr>
          <p:cNvSpPr txBox="1"/>
          <p:nvPr userDrawn="1"/>
        </p:nvSpPr>
        <p:spPr>
          <a:xfrm>
            <a:off x="8989412" y="6477000"/>
            <a:ext cx="257694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sz="650" noProof="0" dirty="0">
                <a:solidFill>
                  <a:schemeClr val="bg1"/>
                </a:solidFill>
              </a:rPr>
              <a:t>Copyright © 2018 Deloitte Development LLC. All rights reserved.  </a:t>
            </a:r>
            <a:r>
              <a:rPr kumimoji="0" lang="en-US" sz="6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endParaRPr lang="en-US" sz="650" noProof="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69753-9AFC-4942-AE3D-D45AE76D82B7}"/>
              </a:ext>
            </a:extLst>
          </p:cNvPr>
          <p:cNvSpPr txBox="1"/>
          <p:nvPr userDrawn="1"/>
        </p:nvSpPr>
        <p:spPr>
          <a:xfrm>
            <a:off x="11414125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1438D94-9E78-DB46-8005-9BB684383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900" y="1068897"/>
            <a:ext cx="11252200" cy="39211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 dirty="0"/>
              <a:t>Edit Master text styles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33C2647-05D6-0F44-9218-9A454AE01A2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69900" y="565723"/>
            <a:ext cx="11252200" cy="4518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9D54F89-B56E-E943-9A3E-84F79DBDDB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900" y="351128"/>
            <a:ext cx="11252200" cy="173038"/>
          </a:xfrm>
        </p:spPr>
        <p:txBody>
          <a:bodyPr anchor="b"/>
          <a:lstStyle>
            <a:lvl1pPr>
              <a:defRPr sz="900" b="1" cap="all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BREADCRUMB</a:t>
            </a:r>
          </a:p>
        </p:txBody>
      </p:sp>
    </p:spTree>
    <p:extLst>
      <p:ext uri="{BB962C8B-B14F-4D97-AF65-F5344CB8AC3E}">
        <p14:creationId xmlns:p14="http://schemas.microsoft.com/office/powerpoint/2010/main" val="113294159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C5EA50-4B35-CC42-AD64-79966F3696BA}"/>
              </a:ext>
            </a:extLst>
          </p:cNvPr>
          <p:cNvSpPr txBox="1"/>
          <p:nvPr userDrawn="1"/>
        </p:nvSpPr>
        <p:spPr>
          <a:xfrm>
            <a:off x="8989412" y="6477000"/>
            <a:ext cx="257694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sz="650" noProof="0" dirty="0">
                <a:solidFill>
                  <a:schemeClr val="bg1"/>
                </a:solidFill>
              </a:rPr>
              <a:t>Copyright © 2018 Deloitte Development LLC. All rights reserved.  </a:t>
            </a:r>
            <a:r>
              <a:rPr kumimoji="0" lang="en-US" sz="6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endParaRPr lang="en-US" sz="650" noProof="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74F89-BB35-1141-9BBC-DE91CF6CB30D}"/>
              </a:ext>
            </a:extLst>
          </p:cNvPr>
          <p:cNvSpPr txBox="1"/>
          <p:nvPr userDrawn="1"/>
        </p:nvSpPr>
        <p:spPr>
          <a:xfrm>
            <a:off x="11414125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4115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C5EA50-4B35-CC42-AD64-79966F3696BA}"/>
              </a:ext>
            </a:extLst>
          </p:cNvPr>
          <p:cNvSpPr txBox="1"/>
          <p:nvPr userDrawn="1"/>
        </p:nvSpPr>
        <p:spPr>
          <a:xfrm>
            <a:off x="8989412" y="6477000"/>
            <a:ext cx="257694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sz="650" noProof="0" dirty="0">
                <a:solidFill>
                  <a:schemeClr val="bg1"/>
                </a:solidFill>
              </a:rPr>
              <a:t>Copyright © 2018 Deloitte Development LLC. All rights reserved.  </a:t>
            </a:r>
            <a:r>
              <a:rPr kumimoji="0" lang="en-US" sz="6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endParaRPr lang="en-US" sz="650" noProof="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74F89-BB35-1141-9BBC-DE91CF6CB30D}"/>
              </a:ext>
            </a:extLst>
          </p:cNvPr>
          <p:cNvSpPr txBox="1"/>
          <p:nvPr userDrawn="1"/>
        </p:nvSpPr>
        <p:spPr>
          <a:xfrm>
            <a:off x="11414125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2D3252E-1087-5F48-891A-E81FE5121FD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69900" y="3428999"/>
            <a:ext cx="4358774" cy="28274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426733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2F89A63-7158-41FE-8F66-D8007A297D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278313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57E889A-2B4E-6943-9880-42F95E9FDD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8060" y="1020129"/>
            <a:ext cx="6924040" cy="39211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 dirty="0"/>
              <a:t>Edit Master text styles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387087B-BF3A-3A43-B143-F2546DE13F5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8060" y="565723"/>
            <a:ext cx="6924040" cy="4518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3480288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Image 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57E889A-2B4E-6943-9880-42F95E9FDD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1270" y="1020129"/>
            <a:ext cx="5170829" cy="413053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 dirty="0"/>
              <a:t>Edit Master text styles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387087B-BF3A-3A43-B143-F2546DE13F5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551270" y="565722"/>
            <a:ext cx="5170829" cy="475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/>
            </a:lvl1pPr>
          </a:lstStyle>
          <a:p>
            <a:r>
              <a:rPr lang="en-US" noProof="0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1998383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2F89A63-7158-41FE-8F66-D8007A297D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278313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4420302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ack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3AABAE-7EF6-3B4F-9893-5590C57EA315}"/>
              </a:ext>
            </a:extLst>
          </p:cNvPr>
          <p:cNvSpPr/>
          <p:nvPr userDrawn="1"/>
        </p:nvSpPr>
        <p:spPr bwMode="gray">
          <a:xfrm>
            <a:off x="0" y="0"/>
            <a:ext cx="4278313" cy="6858000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804672"/>
            <a:ext cx="3627438" cy="895541"/>
          </a:xfrm>
        </p:spPr>
        <p:txBody>
          <a:bodyPr vert="horz" lIns="0" tIns="45720" rIns="0" bIns="0" rtlCol="0" anchor="t" anchorCtr="0">
            <a:noAutofit/>
          </a:bodyPr>
          <a:lstStyle>
            <a:lvl1pPr>
              <a:defRPr lang="en-US" sz="3600" spc="-75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9901" y="2743200"/>
            <a:ext cx="3627438" cy="1169988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 b="0" i="0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1870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al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EA4526-A109-47FA-BB75-B4C0ED79523C}"/>
              </a:ext>
            </a:extLst>
          </p:cNvPr>
          <p:cNvSpPr/>
          <p:nvPr userDrawn="1"/>
        </p:nvSpPr>
        <p:spPr bwMode="gray">
          <a:xfrm>
            <a:off x="0" y="0"/>
            <a:ext cx="4278313" cy="6858000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AE6C69-C9F2-1844-8ED5-33B14D770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804672"/>
            <a:ext cx="3627438" cy="1995802"/>
          </a:xfrm>
        </p:spPr>
        <p:txBody>
          <a:bodyPr vert="horz" lIns="0" tIns="45720" rIns="0" bIns="0" rtlCol="0" anchor="t" anchorCtr="0">
            <a:noAutofit/>
          </a:bodyPr>
          <a:lstStyle>
            <a:lvl1pPr>
              <a:defRPr lang="en-US" sz="3600" spc="-75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45CC406-52D4-0544-88D9-96309627E8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901" y="2743200"/>
            <a:ext cx="3627438" cy="1169988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 b="0" i="0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99216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Green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EA4526-A109-47FA-BB75-B4C0ED79523C}"/>
              </a:ext>
            </a:extLst>
          </p:cNvPr>
          <p:cNvSpPr/>
          <p:nvPr userDrawn="1"/>
        </p:nvSpPr>
        <p:spPr bwMode="gray">
          <a:xfrm>
            <a:off x="0" y="0"/>
            <a:ext cx="4278313" cy="685800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51025-54BE-494B-8860-D9C91684F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804672"/>
            <a:ext cx="3627438" cy="895541"/>
          </a:xfrm>
        </p:spPr>
        <p:txBody>
          <a:bodyPr vert="horz" lIns="0" tIns="45720" rIns="0" bIns="0" rtlCol="0" anchor="t" anchorCtr="0">
            <a:noAutofit/>
          </a:bodyPr>
          <a:lstStyle>
            <a:lvl1pPr>
              <a:defRPr lang="en-US" sz="3600" spc="-75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C69A61-1D8A-734D-A9CB-C0ED459EB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901" y="2743200"/>
            <a:ext cx="3627438" cy="1169988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 b="0" i="0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814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84CEC11-627B-024F-8027-972217259D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900" y="1020129"/>
            <a:ext cx="11252200" cy="39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6F5BB4F-DCCF-5642-9CBE-D2DEAF3D6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69900" y="565723"/>
            <a:ext cx="11252200" cy="4518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21036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/3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915275" cy="6857999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915274" y="1"/>
            <a:ext cx="4276725" cy="6857998"/>
          </a:xfrm>
          <a:solidFill>
            <a:schemeClr val="tx1"/>
          </a:solidFill>
        </p:spPr>
        <p:txBody>
          <a:bodyPr vert="horz" lIns="365760" tIns="365760" rIns="365760" bIns="2926080" rtlCol="0" anchor="b" anchorCtr="0">
            <a:noAutofit/>
          </a:bodyPr>
          <a:lstStyle>
            <a:lvl1pPr>
              <a:lnSpc>
                <a:spcPct val="90000"/>
              </a:lnSpc>
              <a:defRPr lang="en-US" sz="3600" b="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Title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915275" y="4114800"/>
            <a:ext cx="4276725" cy="2743199"/>
          </a:xfrm>
        </p:spPr>
        <p:txBody>
          <a:bodyPr vert="horz" lIns="365760" tIns="0" rIns="365760" bIns="0" rtlCol="0">
            <a:noAutofit/>
          </a:bodyPr>
          <a:lstStyle>
            <a:lvl1pPr marL="0" indent="0">
              <a:buNone/>
              <a:defRPr lang="en-US" sz="1800" b="0" i="0" baseline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741550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4589463" cy="6858000"/>
          </a:xfrm>
          <a:prstGeom prst="rect">
            <a:avLst/>
          </a:prstGeom>
          <a:ln>
            <a:noFill/>
          </a:ln>
        </p:spPr>
        <p:txBody>
          <a:bodyPr lIns="1554480" tIns="2743200"/>
          <a:lstStyle>
            <a:lvl1pPr marL="0" indent="0">
              <a:spcBef>
                <a:spcPts val="3200"/>
              </a:spcBef>
              <a:buNone/>
              <a:defRPr sz="1800" b="1" spc="3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5402264" y="543209"/>
            <a:ext cx="5400416" cy="43973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>
                <a:latin typeface="+mj-lt"/>
              </a:defRPr>
            </a:lvl1pPr>
          </a:lstStyle>
          <a:p>
            <a:pPr lvl="0"/>
            <a:r>
              <a:rPr lang="en-US" dirty="0"/>
              <a:t>2-5 Word Tagline</a:t>
            </a:r>
          </a:p>
        </p:txBody>
      </p:sp>
      <p:sp>
        <p:nvSpPr>
          <p:cNvPr id="88" name="Text Placeholder 116"/>
          <p:cNvSpPr>
            <a:spLocks noGrp="1"/>
          </p:cNvSpPr>
          <p:nvPr>
            <p:ph type="body" sz="quarter" idx="25" hasCustomPrompt="1"/>
          </p:nvPr>
        </p:nvSpPr>
        <p:spPr>
          <a:xfrm>
            <a:off x="5402263" y="2903040"/>
            <a:ext cx="3462337" cy="219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spc="0"/>
            </a:lvl1pPr>
          </a:lstStyle>
          <a:p>
            <a:r>
              <a:rPr lang="en-US" dirty="0"/>
              <a:t>Solution</a:t>
            </a:r>
          </a:p>
        </p:txBody>
      </p:sp>
      <p:sp>
        <p:nvSpPr>
          <p:cNvPr id="89" name="Text Placeholder 117"/>
          <p:cNvSpPr>
            <a:spLocks noGrp="1"/>
          </p:cNvSpPr>
          <p:nvPr>
            <p:ph type="body" sz="quarter" idx="26" hasCustomPrompt="1"/>
          </p:nvPr>
        </p:nvSpPr>
        <p:spPr>
          <a:xfrm>
            <a:off x="5400674" y="4578384"/>
            <a:ext cx="3463925" cy="2080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spc="0"/>
            </a:lvl1pPr>
          </a:lstStyle>
          <a:p>
            <a:r>
              <a:rPr lang="en-US" dirty="0"/>
              <a:t>Impact</a:t>
            </a:r>
          </a:p>
        </p:txBody>
      </p:sp>
      <p:sp>
        <p:nvSpPr>
          <p:cNvPr id="90" name="Text Placeholder 121"/>
          <p:cNvSpPr>
            <a:spLocks noGrp="1"/>
          </p:cNvSpPr>
          <p:nvPr>
            <p:ph type="body" sz="quarter" idx="31" hasCustomPrompt="1"/>
          </p:nvPr>
        </p:nvSpPr>
        <p:spPr>
          <a:xfrm>
            <a:off x="5400675" y="1192496"/>
            <a:ext cx="3463925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spc="0"/>
            </a:lvl1pPr>
          </a:lstStyle>
          <a:p>
            <a:r>
              <a:rPr lang="en-US" dirty="0"/>
              <a:t>Issue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400675" y="1421096"/>
            <a:ext cx="5402005" cy="1266372"/>
          </a:xfrm>
          <a:prstGeom prst="rect">
            <a:avLst/>
          </a:prstGeom>
        </p:spPr>
        <p:txBody>
          <a:bodyPr wrap="square" bIns="182880">
            <a:spAutoFit/>
          </a:bodyPr>
          <a:lstStyle>
            <a:lvl1pPr marL="0" indent="0">
              <a:lnSpc>
                <a:spcPct val="130000"/>
              </a:lnSpc>
              <a:buNone/>
              <a:defRPr sz="1100"/>
            </a:lvl1pPr>
            <a:lvl2pPr marL="457200" indent="0">
              <a:lnSpc>
                <a:spcPct val="130000"/>
              </a:lnSpc>
              <a:buNone/>
              <a:defRPr sz="800"/>
            </a:lvl2pPr>
            <a:lvl3pPr marL="914400" indent="0">
              <a:lnSpc>
                <a:spcPct val="130000"/>
              </a:lnSpc>
              <a:buNone/>
              <a:defRPr sz="800"/>
            </a:lvl3pPr>
            <a:lvl4pPr marL="1371600" indent="0">
              <a:lnSpc>
                <a:spcPct val="130000"/>
              </a:lnSpc>
              <a:buNone/>
              <a:defRPr sz="800"/>
            </a:lvl4pPr>
            <a:lvl5pPr marL="1828800" indent="0">
              <a:lnSpc>
                <a:spcPct val="130000"/>
              </a:lnSpc>
              <a:buNone/>
              <a:defRPr sz="800"/>
            </a:lvl5pPr>
          </a:lstStyle>
          <a:p>
            <a:pPr lvl="0"/>
            <a:r>
              <a:rPr lang="en-US" dirty="0"/>
              <a:t>This is placeholder text. </a:t>
            </a:r>
            <a:r>
              <a:rPr lang="en-US" dirty="0" err="1"/>
              <a:t>Tumperpedic</a:t>
            </a:r>
            <a:r>
              <a:rPr lang="en-US" dirty="0"/>
              <a:t> tempura bacon. Blue bottle coloring book Bay Area art party. Kick starter for hot chicken </a:t>
            </a:r>
            <a:r>
              <a:rPr lang="en-US" dirty="0" err="1"/>
              <a:t>udon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ugh, </a:t>
            </a:r>
            <a:r>
              <a:rPr lang="en-US" dirty="0" err="1"/>
              <a:t>occacat</a:t>
            </a:r>
            <a:r>
              <a:rPr lang="en-US" dirty="0"/>
              <a:t> </a:t>
            </a:r>
            <a:r>
              <a:rPr lang="en-US" dirty="0" err="1"/>
              <a:t>microdosing</a:t>
            </a:r>
            <a:r>
              <a:rPr lang="en-US" dirty="0"/>
              <a:t> </a:t>
            </a:r>
            <a:r>
              <a:rPr lang="en-US" dirty="0" err="1"/>
              <a:t>Fugazi</a:t>
            </a:r>
            <a:r>
              <a:rPr lang="en-US" dirty="0"/>
              <a:t> ramps gentrify. </a:t>
            </a:r>
            <a:r>
              <a:rPr lang="en-US" dirty="0" err="1"/>
              <a:t>Accusamus</a:t>
            </a:r>
            <a:r>
              <a:rPr lang="en-US" dirty="0"/>
              <a:t> </a:t>
            </a:r>
            <a:r>
              <a:rPr lang="en-US" dirty="0" err="1"/>
              <a:t>tumblr</a:t>
            </a:r>
            <a:r>
              <a:rPr lang="en-US" dirty="0"/>
              <a:t> bespoke poetry. Represent skateboard </a:t>
            </a:r>
            <a:r>
              <a:rPr lang="en-US" dirty="0" err="1"/>
              <a:t>migas</a:t>
            </a:r>
            <a:r>
              <a:rPr lang="en-US" dirty="0"/>
              <a:t>. La </a:t>
            </a:r>
            <a:r>
              <a:rPr lang="en-US" dirty="0" err="1"/>
              <a:t>croix</a:t>
            </a:r>
            <a:r>
              <a:rPr lang="en-US" dirty="0"/>
              <a:t> trust fund lo-fi lumbersexual leggings hexagon. Lulu et VHS single-origin coffee man braid bun ma jig.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5400675" y="3137037"/>
            <a:ext cx="5402005" cy="1266372"/>
          </a:xfrm>
          <a:prstGeom prst="rect">
            <a:avLst/>
          </a:prstGeom>
        </p:spPr>
        <p:txBody>
          <a:bodyPr wrap="square" bIns="182880">
            <a:spAutoFit/>
          </a:bodyPr>
          <a:lstStyle>
            <a:lvl1pPr marL="0" indent="0">
              <a:lnSpc>
                <a:spcPct val="130000"/>
              </a:lnSpc>
              <a:buNone/>
              <a:defRPr sz="1100"/>
            </a:lvl1pPr>
            <a:lvl2pPr marL="457200" indent="0">
              <a:lnSpc>
                <a:spcPct val="130000"/>
              </a:lnSpc>
              <a:buNone/>
              <a:defRPr sz="800"/>
            </a:lvl2pPr>
            <a:lvl3pPr marL="914400" indent="0">
              <a:lnSpc>
                <a:spcPct val="130000"/>
              </a:lnSpc>
              <a:buNone/>
              <a:defRPr sz="800"/>
            </a:lvl3pPr>
            <a:lvl4pPr marL="1371600" indent="0">
              <a:lnSpc>
                <a:spcPct val="130000"/>
              </a:lnSpc>
              <a:buNone/>
              <a:defRPr sz="800"/>
            </a:lvl4pPr>
            <a:lvl5pPr marL="1828800" indent="0">
              <a:lnSpc>
                <a:spcPct val="130000"/>
              </a:lnSpc>
              <a:buNone/>
              <a:defRPr sz="800"/>
            </a:lvl5pPr>
          </a:lstStyle>
          <a:p>
            <a:pPr lvl="0"/>
            <a:r>
              <a:rPr lang="en-US" dirty="0"/>
              <a:t>This is placeholder text. </a:t>
            </a:r>
            <a:r>
              <a:rPr lang="en-US" dirty="0" err="1"/>
              <a:t>Tumperpedic</a:t>
            </a:r>
            <a:r>
              <a:rPr lang="en-US" dirty="0"/>
              <a:t> tempura bacon. Blue bottle coloring book Bay Area art party. Kick starter for hot chicken </a:t>
            </a:r>
            <a:r>
              <a:rPr lang="en-US" dirty="0" err="1"/>
              <a:t>udon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ugh, </a:t>
            </a:r>
            <a:r>
              <a:rPr lang="en-US" dirty="0" err="1"/>
              <a:t>occacat</a:t>
            </a:r>
            <a:r>
              <a:rPr lang="en-US" dirty="0"/>
              <a:t> </a:t>
            </a:r>
            <a:r>
              <a:rPr lang="en-US" dirty="0" err="1"/>
              <a:t>microdosing</a:t>
            </a:r>
            <a:r>
              <a:rPr lang="en-US" dirty="0"/>
              <a:t> </a:t>
            </a:r>
            <a:r>
              <a:rPr lang="en-US" dirty="0" err="1"/>
              <a:t>Fugazi</a:t>
            </a:r>
            <a:r>
              <a:rPr lang="en-US" dirty="0"/>
              <a:t> ramps gentrify. </a:t>
            </a:r>
            <a:r>
              <a:rPr lang="en-US" dirty="0" err="1"/>
              <a:t>Accusamus</a:t>
            </a:r>
            <a:r>
              <a:rPr lang="en-US" dirty="0"/>
              <a:t> </a:t>
            </a:r>
            <a:r>
              <a:rPr lang="en-US" dirty="0" err="1"/>
              <a:t>tumblr</a:t>
            </a:r>
            <a:r>
              <a:rPr lang="en-US" dirty="0"/>
              <a:t> bespoke poetry. Represent skateboard </a:t>
            </a:r>
            <a:r>
              <a:rPr lang="en-US" dirty="0" err="1"/>
              <a:t>migas</a:t>
            </a:r>
            <a:r>
              <a:rPr lang="en-US" dirty="0"/>
              <a:t>. La </a:t>
            </a:r>
            <a:r>
              <a:rPr lang="en-US" dirty="0" err="1"/>
              <a:t>croix</a:t>
            </a:r>
            <a:r>
              <a:rPr lang="en-US" dirty="0"/>
              <a:t> trust fund lo-fi lumbersexual leggings hexagon. Lulu et VHS single-origin coffee man braid bun ma jig.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5400675" y="4786481"/>
            <a:ext cx="5402005" cy="1266372"/>
          </a:xfrm>
          <a:prstGeom prst="rect">
            <a:avLst/>
          </a:prstGeom>
        </p:spPr>
        <p:txBody>
          <a:bodyPr wrap="square" bIns="182880">
            <a:spAutoFit/>
          </a:bodyPr>
          <a:lstStyle>
            <a:lvl1pPr marL="0" indent="0">
              <a:lnSpc>
                <a:spcPct val="130000"/>
              </a:lnSpc>
              <a:buNone/>
              <a:defRPr sz="1100"/>
            </a:lvl1pPr>
            <a:lvl2pPr marL="457200" indent="0">
              <a:lnSpc>
                <a:spcPct val="130000"/>
              </a:lnSpc>
              <a:buNone/>
              <a:defRPr sz="800"/>
            </a:lvl2pPr>
            <a:lvl3pPr marL="914400" indent="0">
              <a:lnSpc>
                <a:spcPct val="130000"/>
              </a:lnSpc>
              <a:buNone/>
              <a:defRPr sz="800"/>
            </a:lvl3pPr>
            <a:lvl4pPr marL="1371600" indent="0">
              <a:lnSpc>
                <a:spcPct val="130000"/>
              </a:lnSpc>
              <a:buNone/>
              <a:defRPr sz="800"/>
            </a:lvl4pPr>
            <a:lvl5pPr marL="1828800" indent="0">
              <a:lnSpc>
                <a:spcPct val="130000"/>
              </a:lnSpc>
              <a:buNone/>
              <a:defRPr sz="800"/>
            </a:lvl5pPr>
          </a:lstStyle>
          <a:p>
            <a:pPr lvl="0"/>
            <a:r>
              <a:rPr lang="en-US" dirty="0"/>
              <a:t>This is placeholder text. </a:t>
            </a:r>
            <a:r>
              <a:rPr lang="en-US" dirty="0" err="1"/>
              <a:t>Tumperpedic</a:t>
            </a:r>
            <a:r>
              <a:rPr lang="en-US" dirty="0"/>
              <a:t> tempura bacon. Blue bottle coloring book Bay Area art party. Kick starter for hot chicken </a:t>
            </a:r>
            <a:r>
              <a:rPr lang="en-US" dirty="0" err="1"/>
              <a:t>udon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ugh, </a:t>
            </a:r>
            <a:r>
              <a:rPr lang="en-US" dirty="0" err="1"/>
              <a:t>occacat</a:t>
            </a:r>
            <a:r>
              <a:rPr lang="en-US" dirty="0"/>
              <a:t> </a:t>
            </a:r>
            <a:r>
              <a:rPr lang="en-US" dirty="0" err="1"/>
              <a:t>microdosing</a:t>
            </a:r>
            <a:r>
              <a:rPr lang="en-US" dirty="0"/>
              <a:t> </a:t>
            </a:r>
            <a:r>
              <a:rPr lang="en-US" dirty="0" err="1"/>
              <a:t>Fugazi</a:t>
            </a:r>
            <a:r>
              <a:rPr lang="en-US" dirty="0"/>
              <a:t> ramps gentrify. </a:t>
            </a:r>
            <a:r>
              <a:rPr lang="en-US" dirty="0" err="1"/>
              <a:t>Accusamus</a:t>
            </a:r>
            <a:r>
              <a:rPr lang="en-US" dirty="0"/>
              <a:t> </a:t>
            </a:r>
            <a:r>
              <a:rPr lang="en-US" dirty="0" err="1"/>
              <a:t>tumblr</a:t>
            </a:r>
            <a:r>
              <a:rPr lang="en-US" dirty="0"/>
              <a:t> bespoke poetry. Represent skateboard </a:t>
            </a:r>
            <a:r>
              <a:rPr lang="en-US" dirty="0" err="1"/>
              <a:t>migas</a:t>
            </a:r>
            <a:r>
              <a:rPr lang="en-US" dirty="0"/>
              <a:t>. La </a:t>
            </a:r>
            <a:r>
              <a:rPr lang="en-US" dirty="0" err="1"/>
              <a:t>croix</a:t>
            </a:r>
            <a:r>
              <a:rPr lang="en-US" dirty="0"/>
              <a:t> trust fund lo-fi lumbersexual leggings hexagon. Lulu et VHS single-origin coffee man braid bun ma jig.</a:t>
            </a:r>
          </a:p>
        </p:txBody>
      </p:sp>
    </p:spTree>
    <p:extLst>
      <p:ext uri="{BB962C8B-B14F-4D97-AF65-F5344CB8AC3E}">
        <p14:creationId xmlns:p14="http://schemas.microsoft.com/office/powerpoint/2010/main" val="14433402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240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Blocker">
    <p:bg>
      <p:bgPr>
        <a:solidFill>
          <a:srgbClr val="A0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2878634" y="1217629"/>
            <a:ext cx="64347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0" dirty="0">
                <a:solidFill>
                  <a:schemeClr val="tx1"/>
                </a:solidFill>
                <a:latin typeface="+mj-lt"/>
              </a:rPr>
              <a:t>Do not use this</a:t>
            </a:r>
            <a:r>
              <a:rPr lang="en-US" sz="9600" b="0" baseline="0" dirty="0">
                <a:solidFill>
                  <a:schemeClr val="tx1"/>
                </a:solidFill>
                <a:latin typeface="+mj-lt"/>
              </a:rPr>
              <a:t> layout</a:t>
            </a:r>
          </a:p>
          <a:p>
            <a:pPr algn="ctr"/>
            <a:endParaRPr lang="en-US" sz="2800" b="1" baseline="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2800" b="0" baseline="0" dirty="0">
                <a:solidFill>
                  <a:schemeClr val="tx1"/>
                </a:solidFill>
                <a:latin typeface="+mn-lt"/>
              </a:rPr>
              <a:t>Delete any master slides that occur after this layout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07650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2505856" y="727200"/>
            <a:ext cx="7200000" cy="54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3989" y="5864230"/>
            <a:ext cx="559201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>
                <a:solidFill>
                  <a:schemeClr val="bg1"/>
                </a:solidFill>
              </a:defRPr>
            </a:lvl2pPr>
            <a:lvl3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title style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noProof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bg1"/>
          </a:solidFill>
        </p:grpSpPr>
        <p:sp>
          <p:nvSpPr>
            <p:cNvPr id="11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882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2489813" y="727200"/>
            <a:ext cx="72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1651" y="5864230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 algn="l">
              <a:buNone/>
              <a:defRPr sz="1600" b="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8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85870F-9971-4F15-B9E7-0D2C8A95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95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ircle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336000" y="1368000"/>
            <a:ext cx="5520000" cy="4140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algn="ctr">
              <a:lnSpc>
                <a:spcPts val="4200"/>
              </a:lnSpc>
              <a:defRPr sz="3600" b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03989" y="5864230"/>
            <a:ext cx="559201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bg1"/>
          </a:solidFill>
        </p:grpSpPr>
        <p:sp>
          <p:nvSpPr>
            <p:cNvPr id="11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813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ircl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336000" y="1368000"/>
            <a:ext cx="5520000" cy="4140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algn="ctr">
              <a:lnSpc>
                <a:spcPts val="4200"/>
              </a:lnSpc>
              <a:defRPr sz="3600" b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01651" y="5864230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03988" y="378000"/>
            <a:ext cx="216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8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353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gree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Presentation title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836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dark green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4067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Presentation title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4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993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4B0025-5CCA-4E20-BA5E-A8FE7D7ECCEA}"/>
              </a:ext>
            </a:extLst>
          </p:cNvPr>
          <p:cNvCxnSpPr/>
          <p:nvPr userDrawn="1"/>
        </p:nvCxnSpPr>
        <p:spPr>
          <a:xfrm>
            <a:off x="304800" y="6232022"/>
            <a:ext cx="11582400" cy="0"/>
          </a:xfrm>
          <a:prstGeom prst="line">
            <a:avLst/>
          </a:prstGeom>
          <a:ln w="952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F41B7E-3CDE-48B6-8251-C2FA97489D70}"/>
              </a:ext>
            </a:extLst>
          </p:cNvPr>
          <p:cNvSpPr txBox="1">
            <a:spLocks/>
          </p:cNvSpPr>
          <p:nvPr userDrawn="1"/>
        </p:nvSpPr>
        <p:spPr>
          <a:xfrm>
            <a:off x="3449909" y="6389370"/>
            <a:ext cx="5292185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04325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EAD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RANSFORM </a:t>
            </a:r>
            <a:r>
              <a:rPr lang="en-US" sz="1400" b="1" spc="300" dirty="0">
                <a:latin typeface="Arial" panose="020B0604020202020204" pitchFamily="34" charset="0"/>
                <a:cs typeface="Arial" panose="020B0604020202020204" pitchFamily="34" charset="0"/>
              </a:rPr>
              <a:t>∙ </a:t>
            </a:r>
            <a:r>
              <a:rPr lang="en-US" sz="1600" b="1" spc="3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spc="300" dirty="0">
                <a:latin typeface="Arial" panose="020B0604020202020204" pitchFamily="34" charset="0"/>
                <a:cs typeface="Arial" panose="020B0604020202020204" pitchFamily="34" charset="0"/>
              </a:rPr>
              <a:t>ELIVER</a:t>
            </a:r>
            <a:endParaRPr lang="en-US" sz="18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B51734-7A69-47D0-B751-36B40527B353}"/>
              </a:ext>
            </a:extLst>
          </p:cNvPr>
          <p:cNvSpPr txBox="1">
            <a:spLocks/>
          </p:cNvSpPr>
          <p:nvPr userDrawn="1"/>
        </p:nvSpPr>
        <p:spPr>
          <a:xfrm>
            <a:off x="203200" y="6400800"/>
            <a:ext cx="152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3B54F64-4D77-425A-BD5E-0504AD8FCA4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4C_FS_HORZ_wTreasuryTag.png">
            <a:extLst>
              <a:ext uri="{FF2B5EF4-FFF2-40B4-BE49-F238E27FC236}">
                <a16:creationId xmlns:a16="http://schemas.microsoft.com/office/drawing/2014/main" id="{1D14E4CC-95A7-41C0-95E6-134644BD0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256947"/>
            <a:ext cx="2336800" cy="55345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FB0D92-5532-4825-9115-7E426350A0C4}"/>
              </a:ext>
            </a:extLst>
          </p:cNvPr>
          <p:cNvCxnSpPr/>
          <p:nvPr userDrawn="1"/>
        </p:nvCxnSpPr>
        <p:spPr>
          <a:xfrm>
            <a:off x="304800" y="1295400"/>
            <a:ext cx="11582400" cy="0"/>
          </a:xfrm>
          <a:prstGeom prst="line">
            <a:avLst/>
          </a:prstGeom>
          <a:ln w="28575">
            <a:solidFill>
              <a:srgbClr val="043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7979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blue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Presentation title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534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dark blue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Presentation title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485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Presentation title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458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Deloitt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BF615-D647-4872-9236-5A2C0B7C7F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702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dar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2" y="1628775"/>
            <a:ext cx="9152369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Presentation title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12809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1" y="1627200"/>
            <a:ext cx="9277349" cy="475958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Presentation title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24217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te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1" y="1628775"/>
            <a:ext cx="9277349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Presentation title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91186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1" y="1628775"/>
            <a:ext cx="9277349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aseCode"/>
          <p:cNvSpPr txBox="1"/>
          <p:nvPr userDrawn="1"/>
        </p:nvSpPr>
        <p:spPr>
          <a:xfrm>
            <a:off x="6335184" y="6477001"/>
            <a:ext cx="48965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Presentation title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1" name="Copyright"/>
          <p:cNvSpPr txBox="1"/>
          <p:nvPr userDrawn="1"/>
        </p:nvSpPr>
        <p:spPr>
          <a:xfrm>
            <a:off x="501651" y="6477000"/>
            <a:ext cx="5355167" cy="2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>
                <a:solidFill>
                  <a:prstClr val="white"/>
                </a:solidFill>
              </a:rPr>
              <a:t>Member firms and DTTL: Insert appropriate copyright</a:t>
            </a:r>
            <a:br>
              <a:rPr lang="en-US" sz="650">
                <a:solidFill>
                  <a:prstClr val="white"/>
                </a:solidFill>
              </a:rPr>
            </a:br>
            <a:r>
              <a:rPr lang="en-US" sz="650">
                <a:solidFill>
                  <a:prstClr val="white"/>
                </a:solidFill>
              </a:rPr>
              <a:t>[To edit, click View &gt; Slide Master &gt; Slide Master]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82377" y="6477001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1962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1651" y="1628775"/>
            <a:ext cx="9277349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tx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1766C3-E9E4-4A6A-9B5D-63F123C260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45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01651" y="1665289"/>
            <a:ext cx="9277349" cy="47164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tabLst>
                <a:tab pos="6729413" algn="r"/>
              </a:tabLst>
              <a:defRPr/>
            </a:lvl1pPr>
            <a:lvl2pPr marL="127000" indent="-127000">
              <a:tabLst>
                <a:tab pos="6729413" algn="r"/>
              </a:tabLst>
              <a:defRPr/>
            </a:lvl2pPr>
            <a:lvl3pPr marL="279400" indent="-127000">
              <a:tabLst>
                <a:tab pos="6729413" algn="r"/>
              </a:tabLst>
              <a:defRPr/>
            </a:lvl3pPr>
            <a:lvl4pPr marL="431800" indent="-127000">
              <a:tabLst>
                <a:tab pos="6729413" algn="r"/>
              </a:tabLst>
              <a:defRPr/>
            </a:lvl4pPr>
            <a:lvl5pPr marL="584200" indent="-127000">
              <a:tabLst>
                <a:tab pos="5029200" algn="r"/>
              </a:tabLst>
              <a:defRPr baseline="0"/>
            </a:lvl5pPr>
            <a:lvl6pPr>
              <a:tabLst>
                <a:tab pos="6729413" algn="r"/>
              </a:tabLst>
              <a:defRPr/>
            </a:lvl6pPr>
            <a:lvl7pPr>
              <a:tabLst>
                <a:tab pos="6729413" algn="r"/>
              </a:tabLst>
              <a:defRPr/>
            </a:lvl7pPr>
            <a:lvl8pPr>
              <a:tabLst>
                <a:tab pos="6729413" algn="r"/>
              </a:tabLst>
              <a:defRPr/>
            </a:lvl8pPr>
            <a:lvl9pPr>
              <a:tabLst>
                <a:tab pos="6729413" algn="r"/>
              </a:tabLs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2" y="317500"/>
            <a:ext cx="11180232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7FAE31-A91E-412C-817E-05DEB184B8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5909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slideLayout" Target="../slideLayouts/slideLayout60.xml"/><Relationship Id="rId55" Type="http://schemas.openxmlformats.org/officeDocument/2006/relationships/oleObject" Target="../embeddings/oleObject1.bin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51.xml"/><Relationship Id="rId54" Type="http://schemas.openxmlformats.org/officeDocument/2006/relationships/tags" Target="../tags/tag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vmlDrawing" Target="../drawings/vmlDrawing1.v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image" Target="../media/image4.emf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3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oleObject" Target="../embeddings/oleObject3.bin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vmlDrawing" Target="../drawings/vmlDrawing3.v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25.xml"/><Relationship Id="rId47" Type="http://schemas.openxmlformats.org/officeDocument/2006/relationships/tags" Target="../tags/tag5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46" Type="http://schemas.openxmlformats.org/officeDocument/2006/relationships/vmlDrawing" Target="../drawings/vmlDrawing4.v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theme" Target="../theme/theme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49" Type="http://schemas.openxmlformats.org/officeDocument/2006/relationships/image" Target="../media/image4.emf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4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slideLayout" Target="../slideLayouts/slideLayout126.xml"/><Relationship Id="rId48" Type="http://schemas.openxmlformats.org/officeDocument/2006/relationships/oleObject" Target="../embeddings/oleObject4.bin"/><Relationship Id="rId8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9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48.xml"/><Relationship Id="rId34" Type="http://schemas.openxmlformats.org/officeDocument/2006/relationships/slideLayout" Target="../slideLayouts/slideLayout161.xml"/><Relationship Id="rId42" Type="http://schemas.openxmlformats.org/officeDocument/2006/relationships/slideLayout" Target="../slideLayouts/slideLayout169.xml"/><Relationship Id="rId47" Type="http://schemas.openxmlformats.org/officeDocument/2006/relationships/slideLayout" Target="../slideLayouts/slideLayout174.xml"/><Relationship Id="rId50" Type="http://schemas.openxmlformats.org/officeDocument/2006/relationships/slideLayout" Target="../slideLayouts/slideLayout177.xml"/><Relationship Id="rId55" Type="http://schemas.openxmlformats.org/officeDocument/2006/relationships/tags" Target="../tags/tag7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33" Type="http://schemas.openxmlformats.org/officeDocument/2006/relationships/slideLayout" Target="../slideLayouts/slideLayout160.xml"/><Relationship Id="rId38" Type="http://schemas.openxmlformats.org/officeDocument/2006/relationships/slideLayout" Target="../slideLayouts/slideLayout165.xml"/><Relationship Id="rId46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slideLayout" Target="../slideLayouts/slideLayout156.xml"/><Relationship Id="rId41" Type="http://schemas.openxmlformats.org/officeDocument/2006/relationships/slideLayout" Target="../slideLayouts/slideLayout168.xml"/><Relationship Id="rId54" Type="http://schemas.openxmlformats.org/officeDocument/2006/relationships/vmlDrawing" Target="../drawings/vmlDrawing6.v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32" Type="http://schemas.openxmlformats.org/officeDocument/2006/relationships/slideLayout" Target="../slideLayouts/slideLayout159.xml"/><Relationship Id="rId37" Type="http://schemas.openxmlformats.org/officeDocument/2006/relationships/slideLayout" Target="../slideLayouts/slideLayout164.xml"/><Relationship Id="rId40" Type="http://schemas.openxmlformats.org/officeDocument/2006/relationships/slideLayout" Target="../slideLayouts/slideLayout167.xml"/><Relationship Id="rId45" Type="http://schemas.openxmlformats.org/officeDocument/2006/relationships/slideLayout" Target="../slideLayouts/slideLayout172.xml"/><Relationship Id="rId53" Type="http://schemas.openxmlformats.org/officeDocument/2006/relationships/theme" Target="../theme/theme5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36" Type="http://schemas.openxmlformats.org/officeDocument/2006/relationships/slideLayout" Target="../slideLayouts/slideLayout163.xml"/><Relationship Id="rId49" Type="http://schemas.openxmlformats.org/officeDocument/2006/relationships/slideLayout" Target="../slideLayouts/slideLayout176.xml"/><Relationship Id="rId57" Type="http://schemas.openxmlformats.org/officeDocument/2006/relationships/image" Target="../media/image4.emf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31" Type="http://schemas.openxmlformats.org/officeDocument/2006/relationships/slideLayout" Target="../slideLayouts/slideLayout158.xml"/><Relationship Id="rId44" Type="http://schemas.openxmlformats.org/officeDocument/2006/relationships/slideLayout" Target="../slideLayouts/slideLayout171.xml"/><Relationship Id="rId52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Relationship Id="rId35" Type="http://schemas.openxmlformats.org/officeDocument/2006/relationships/slideLayout" Target="../slideLayouts/slideLayout162.xml"/><Relationship Id="rId43" Type="http://schemas.openxmlformats.org/officeDocument/2006/relationships/slideLayout" Target="../slideLayouts/slideLayout170.xml"/><Relationship Id="rId48" Type="http://schemas.openxmlformats.org/officeDocument/2006/relationships/slideLayout" Target="../slideLayouts/slideLayout175.xml"/><Relationship Id="rId56" Type="http://schemas.openxmlformats.org/officeDocument/2006/relationships/oleObject" Target="../embeddings/oleObject6.bin"/><Relationship Id="rId8" Type="http://schemas.openxmlformats.org/officeDocument/2006/relationships/slideLayout" Target="../slideLayouts/slideLayout135.xml"/><Relationship Id="rId51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430808"/>
            <a:ext cx="11277600" cy="10426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7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277" y="6478516"/>
            <a:ext cx="2722880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</a:pPr>
            <a:endParaRPr spc="-5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C4701D-C8E6-492C-B294-F7869007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7F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0DEC884-E095-4542-809E-2FDCCD663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5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3" r:id="rId8"/>
    <p:sldLayoutId id="2147483992" r:id="rId9"/>
    <p:sldLayoutId id="2147484092" r:id="rId10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5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55" imgW="270" imgH="270" progId="TCLayout.ActiveDocument.1">
                  <p:embed/>
                </p:oleObj>
              </mc:Choice>
              <mc:Fallback>
                <p:oleObj name="think-cell Slide" r:id="rId5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01651" y="317501"/>
            <a:ext cx="11188700" cy="692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501650" y="1665289"/>
            <a:ext cx="11188700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0CCFA-7B33-474A-A231-6990E0F5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1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5" r:id="rId31"/>
    <p:sldLayoutId id="2147483806" r:id="rId32"/>
    <p:sldLayoutId id="2147483807" r:id="rId33"/>
    <p:sldLayoutId id="2147483808" r:id="rId34"/>
    <p:sldLayoutId id="2147483809" r:id="rId35"/>
    <p:sldLayoutId id="2147483810" r:id="rId36"/>
    <p:sldLayoutId id="2147483811" r:id="rId37"/>
    <p:sldLayoutId id="2147483812" r:id="rId38"/>
    <p:sldLayoutId id="2147483813" r:id="rId39"/>
    <p:sldLayoutId id="2147483814" r:id="rId40"/>
    <p:sldLayoutId id="2147483815" r:id="rId41"/>
    <p:sldLayoutId id="2147483816" r:id="rId42"/>
    <p:sldLayoutId id="2147483817" r:id="rId43"/>
    <p:sldLayoutId id="2147483874" r:id="rId44"/>
    <p:sldLayoutId id="2147483958" r:id="rId45"/>
    <p:sldLayoutId id="2147483888" r:id="rId46"/>
    <p:sldLayoutId id="2147483889" r:id="rId47"/>
    <p:sldLayoutId id="2147483890" r:id="rId48"/>
    <p:sldLayoutId id="2147483891" r:id="rId49"/>
    <p:sldLayoutId id="2147483892" r:id="rId50"/>
    <p:sldLayoutId id="2147483893" r:id="rId51"/>
  </p:sldLayoutIdLst>
  <p:transition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SzPct val="100000"/>
        <a:buFontTx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27000" indent="-1270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•"/>
        <a:defRPr lang="en-US" sz="12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79400" indent="-1270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−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270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◦"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584200" indent="-127000" algn="l" defTabSz="798513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−"/>
        <a:tabLst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4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4020">
          <p15:clr>
            <a:srgbClr val="F26B43"/>
          </p15:clr>
        </p15:guide>
        <p15:guide id="4" pos="237">
          <p15:clr>
            <a:srgbClr val="F26B43"/>
          </p15:clr>
        </p15:guide>
        <p15:guide id="5" pos="5523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200">
          <p15:clr>
            <a:srgbClr val="F26B43"/>
          </p15:clr>
        </p15:guide>
        <p15:guide id="8" orient="horz" pos="4080">
          <p15:clr>
            <a:srgbClr val="F26B43"/>
          </p15:clr>
        </p15:guide>
        <p15:guide id="9" pos="3721">
          <p15:clr>
            <a:srgbClr val="F26B43"/>
          </p15:clr>
        </p15:guide>
        <p15:guide id="10" orient="horz" pos="236">
          <p15:clr>
            <a:srgbClr val="F26B43"/>
          </p15:clr>
        </p15:guide>
        <p15:guide id="11" pos="1022">
          <p15:clr>
            <a:srgbClr val="F26B43"/>
          </p15:clr>
        </p15:guide>
        <p15:guide id="12" pos="1137">
          <p15:clr>
            <a:srgbClr val="F26B43"/>
          </p15:clr>
        </p15:guide>
        <p15:guide id="13" pos="1920">
          <p15:clr>
            <a:srgbClr val="F26B43"/>
          </p15:clr>
        </p15:guide>
        <p15:guide id="14" pos="2033">
          <p15:clr>
            <a:srgbClr val="F26B43"/>
          </p15:clr>
        </p15:guide>
        <p15:guide id="15" pos="4620">
          <p15:clr>
            <a:srgbClr val="F26B43"/>
          </p15:clr>
        </p15:guide>
        <p15:guide id="16" pos="2823">
          <p15:clr>
            <a:srgbClr val="F26B43"/>
          </p15:clr>
        </p15:guide>
        <p15:guide id="17" pos="2937">
          <p15:clr>
            <a:srgbClr val="F26B43"/>
          </p15:clr>
        </p15:guide>
        <p15:guide id="18" pos="2880">
          <p15:clr>
            <a:srgbClr val="F26B43"/>
          </p15:clr>
        </p15:guide>
        <p15:guide id="19" pos="4734">
          <p15:clr>
            <a:srgbClr val="F26B43"/>
          </p15:clr>
        </p15:guide>
        <p15:guide id="20" orient="horz" pos="1049">
          <p15:clr>
            <a:srgbClr val="F26B43"/>
          </p15:clr>
        </p15:guide>
        <p15:guide id="21" orient="horz" pos="6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26" imgW="270" imgH="270" progId="TCLayout.ActiveDocument.1">
                  <p:embed/>
                </p:oleObj>
              </mc:Choice>
              <mc:Fallback>
                <p:oleObj name="think-cell Slide" r:id="rId2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69900" y="538798"/>
            <a:ext cx="11252200" cy="692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469900" y="1665290"/>
            <a:ext cx="11252200" cy="463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989412" y="6477000"/>
            <a:ext cx="257694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sz="650" noProof="0" dirty="0">
                <a:solidFill>
                  <a:schemeClr val="bg2"/>
                </a:solidFill>
              </a:rPr>
              <a:t>Copyright © 2019 Deloitte Development LLC. All rights reserved.  </a:t>
            </a:r>
            <a:r>
              <a:rPr kumimoji="0" lang="en-US" sz="65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endParaRPr lang="en-US" sz="650" noProof="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414125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2"/>
                </a:solidFill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5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</p:sldLayoutIdLst>
  <p:transition>
    <p:fade/>
  </p:transition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ts val="0"/>
        </a:spcBef>
        <a:spcAft>
          <a:spcPts val="1333"/>
        </a:spcAft>
        <a:buSzPct val="100000"/>
        <a:buFont typeface="Arial" panose="020B0604020202020204" pitchFamily="34" charset="0"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spcBef>
          <a:spcPts val="0"/>
        </a:spcBef>
        <a:spcAft>
          <a:spcPts val="1333"/>
        </a:spcAft>
        <a:buClrTx/>
        <a:buSzPct val="100000"/>
        <a:buFont typeface="Arial"/>
        <a:buNone/>
        <a:defRPr lang="en-US" sz="1200" b="1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35194" indent="-235194" algn="l" defTabSz="1219170" rtl="0" eaLnBrk="1" latinLnBrk="0" hangingPunct="1">
        <a:spcBef>
          <a:spcPts val="0"/>
        </a:spcBef>
        <a:spcAft>
          <a:spcPts val="1333"/>
        </a:spcAft>
        <a:buClrTx/>
        <a:buSzPct val="100000"/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75188" indent="-235194" algn="l" defTabSz="1219170" rtl="0" eaLnBrk="1" latinLnBrk="0" hangingPunct="1">
        <a:spcBef>
          <a:spcPts val="0"/>
        </a:spcBef>
        <a:spcAft>
          <a:spcPts val="1333"/>
        </a:spcAft>
        <a:buClrTx/>
        <a:buSzPct val="100000"/>
        <a:buFont typeface="Verdana" panose="020B0604030504040204" pitchFamily="34" charset="0"/>
        <a:buChar char="−"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0382" indent="-235194" algn="l" defTabSz="1064657" rtl="0" eaLnBrk="1" latinLnBrk="0" hangingPunct="1">
        <a:spcBef>
          <a:spcPts val="0"/>
        </a:spcBef>
        <a:spcAft>
          <a:spcPts val="1333"/>
        </a:spcAft>
        <a:buClrTx/>
        <a:buSzPct val="100000"/>
        <a:buFont typeface="Verdana" panose="020B0604030504040204" pitchFamily="34" charset="0"/>
        <a:buChar char="−"/>
        <a:tabLst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98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3968">
          <p15:clr>
            <a:srgbClr val="F26B43"/>
          </p15:clr>
        </p15:guide>
        <p15:guide id="4" pos="296">
          <p15:clr>
            <a:srgbClr val="F26B43"/>
          </p15:clr>
        </p15:guide>
        <p15:guide id="5" pos="7384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245">
          <p15:clr>
            <a:srgbClr val="F26B43"/>
          </p15:clr>
        </p15:guide>
        <p15:guide id="10" pos="4986">
          <p15:clr>
            <a:srgbClr val="F26B43"/>
          </p15:clr>
        </p15:guide>
        <p15:guide id="12" pos="1382">
          <p15:clr>
            <a:srgbClr val="F26B43"/>
          </p15:clr>
        </p15:guide>
        <p15:guide id="13" pos="1496">
          <p15:clr>
            <a:srgbClr val="F26B43"/>
          </p15:clr>
        </p15:guide>
        <p15:guide id="14" pos="2581">
          <p15:clr>
            <a:srgbClr val="F26B43"/>
          </p15:clr>
        </p15:guide>
        <p15:guide id="15" pos="2695">
          <p15:clr>
            <a:srgbClr val="F26B43"/>
          </p15:clr>
        </p15:guide>
        <p15:guide id="16" pos="6185">
          <p15:clr>
            <a:srgbClr val="F26B43"/>
          </p15:clr>
        </p15:guide>
        <p15:guide id="17" pos="3783">
          <p15:clr>
            <a:srgbClr val="F26B43"/>
          </p15:clr>
        </p15:guide>
        <p15:guide id="18" pos="3896">
          <p15:clr>
            <a:srgbClr val="F26B43"/>
          </p15:clr>
        </p15:guide>
        <p15:guide id="20" pos="6299">
          <p15:clr>
            <a:srgbClr val="F26B43"/>
          </p15:clr>
        </p15:guide>
        <p15:guide id="22" orient="horz" pos="64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47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48" imgW="270" imgH="270" progId="TCLayout.ActiveDocument.1">
                  <p:embed/>
                </p:oleObj>
              </mc:Choice>
              <mc:Fallback>
                <p:oleObj name="think-cell Slide" r:id="rId48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01651" y="317501"/>
            <a:ext cx="11188700" cy="692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501650" y="1665289"/>
            <a:ext cx="11188700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0CCFA-7B33-474A-A231-6990E0F5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2B5E-FD42-4698-90B8-3BF4A6026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  <p:sldLayoutId id="2147484008" r:id="rId15"/>
    <p:sldLayoutId id="2147484009" r:id="rId16"/>
    <p:sldLayoutId id="2147484010" r:id="rId17"/>
    <p:sldLayoutId id="2147484011" r:id="rId18"/>
    <p:sldLayoutId id="2147484012" r:id="rId19"/>
    <p:sldLayoutId id="2147484013" r:id="rId20"/>
    <p:sldLayoutId id="2147484014" r:id="rId21"/>
    <p:sldLayoutId id="2147484015" r:id="rId22"/>
    <p:sldLayoutId id="2147484016" r:id="rId23"/>
    <p:sldLayoutId id="2147484017" r:id="rId24"/>
    <p:sldLayoutId id="2147484018" r:id="rId25"/>
    <p:sldLayoutId id="2147484019" r:id="rId26"/>
    <p:sldLayoutId id="2147484020" r:id="rId27"/>
    <p:sldLayoutId id="2147484021" r:id="rId28"/>
    <p:sldLayoutId id="2147484022" r:id="rId29"/>
    <p:sldLayoutId id="2147484023" r:id="rId30"/>
    <p:sldLayoutId id="2147484024" r:id="rId31"/>
    <p:sldLayoutId id="2147484025" r:id="rId32"/>
    <p:sldLayoutId id="2147484026" r:id="rId33"/>
    <p:sldLayoutId id="2147484027" r:id="rId34"/>
    <p:sldLayoutId id="2147484028" r:id="rId35"/>
    <p:sldLayoutId id="2147484029" r:id="rId36"/>
    <p:sldLayoutId id="2147484030" r:id="rId37"/>
    <p:sldLayoutId id="2147484031" r:id="rId38"/>
    <p:sldLayoutId id="2147484032" r:id="rId39"/>
    <p:sldLayoutId id="2147484033" r:id="rId40"/>
    <p:sldLayoutId id="2147484034" r:id="rId41"/>
    <p:sldLayoutId id="2147484035" r:id="rId42"/>
    <p:sldLayoutId id="2147484036" r:id="rId43"/>
    <p:sldLayoutId id="2147484037" r:id="rId44"/>
  </p:sldLayoutIdLst>
  <p:transition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SzPct val="100000"/>
        <a:buFontTx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27000" indent="-1270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•"/>
        <a:defRPr lang="en-US" sz="12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79400" indent="-1270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−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270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◦"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584200" indent="-127000" algn="l" defTabSz="798513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−"/>
        <a:tabLst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4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4020">
          <p15:clr>
            <a:srgbClr val="F26B43"/>
          </p15:clr>
        </p15:guide>
        <p15:guide id="4" pos="237">
          <p15:clr>
            <a:srgbClr val="F26B43"/>
          </p15:clr>
        </p15:guide>
        <p15:guide id="5" pos="5523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200">
          <p15:clr>
            <a:srgbClr val="F26B43"/>
          </p15:clr>
        </p15:guide>
        <p15:guide id="8" orient="horz" pos="4080">
          <p15:clr>
            <a:srgbClr val="F26B43"/>
          </p15:clr>
        </p15:guide>
        <p15:guide id="9" pos="3721">
          <p15:clr>
            <a:srgbClr val="F26B43"/>
          </p15:clr>
        </p15:guide>
        <p15:guide id="10" orient="horz" pos="236">
          <p15:clr>
            <a:srgbClr val="F26B43"/>
          </p15:clr>
        </p15:guide>
        <p15:guide id="11" pos="1022">
          <p15:clr>
            <a:srgbClr val="F26B43"/>
          </p15:clr>
        </p15:guide>
        <p15:guide id="12" pos="1137">
          <p15:clr>
            <a:srgbClr val="F26B43"/>
          </p15:clr>
        </p15:guide>
        <p15:guide id="13" pos="1920">
          <p15:clr>
            <a:srgbClr val="F26B43"/>
          </p15:clr>
        </p15:guide>
        <p15:guide id="14" pos="2033">
          <p15:clr>
            <a:srgbClr val="F26B43"/>
          </p15:clr>
        </p15:guide>
        <p15:guide id="15" pos="4620">
          <p15:clr>
            <a:srgbClr val="F26B43"/>
          </p15:clr>
        </p15:guide>
        <p15:guide id="16" pos="2823">
          <p15:clr>
            <a:srgbClr val="F26B43"/>
          </p15:clr>
        </p15:guide>
        <p15:guide id="17" pos="2937">
          <p15:clr>
            <a:srgbClr val="F26B43"/>
          </p15:clr>
        </p15:guide>
        <p15:guide id="18" pos="2880">
          <p15:clr>
            <a:srgbClr val="F26B43"/>
          </p15:clr>
        </p15:guide>
        <p15:guide id="19" pos="4734">
          <p15:clr>
            <a:srgbClr val="F26B43"/>
          </p15:clr>
        </p15:guide>
        <p15:guide id="20" orient="horz" pos="1049">
          <p15:clr>
            <a:srgbClr val="F26B43"/>
          </p15:clr>
        </p15:guide>
        <p15:guide id="21" orient="horz" pos="6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55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think-cell Slide" r:id="rId56" imgW="270" imgH="270" progId="TCLayout.ActiveDocument.1">
                  <p:embed/>
                </p:oleObj>
              </mc:Choice>
              <mc:Fallback>
                <p:oleObj name="think-cell Slide" r:id="rId5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01651" y="317501"/>
            <a:ext cx="11188700" cy="692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501650" y="1665289"/>
            <a:ext cx="11188700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0CCFA-7B33-474A-A231-6990E0F5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2B5E-FD42-4698-90B8-3BF4A6026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6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  <p:sldLayoutId id="2147484055" r:id="rId17"/>
    <p:sldLayoutId id="2147484056" r:id="rId18"/>
    <p:sldLayoutId id="2147484057" r:id="rId19"/>
    <p:sldLayoutId id="2147484058" r:id="rId20"/>
    <p:sldLayoutId id="2147484059" r:id="rId21"/>
    <p:sldLayoutId id="2147484060" r:id="rId22"/>
    <p:sldLayoutId id="2147484061" r:id="rId23"/>
    <p:sldLayoutId id="2147484062" r:id="rId24"/>
    <p:sldLayoutId id="2147484063" r:id="rId25"/>
    <p:sldLayoutId id="2147484064" r:id="rId26"/>
    <p:sldLayoutId id="2147484065" r:id="rId27"/>
    <p:sldLayoutId id="2147484066" r:id="rId28"/>
    <p:sldLayoutId id="2147484067" r:id="rId29"/>
    <p:sldLayoutId id="2147484068" r:id="rId30"/>
    <p:sldLayoutId id="2147484069" r:id="rId31"/>
    <p:sldLayoutId id="2147484070" r:id="rId32"/>
    <p:sldLayoutId id="2147484071" r:id="rId33"/>
    <p:sldLayoutId id="2147484072" r:id="rId34"/>
    <p:sldLayoutId id="2147484073" r:id="rId35"/>
    <p:sldLayoutId id="2147484074" r:id="rId36"/>
    <p:sldLayoutId id="2147484075" r:id="rId37"/>
    <p:sldLayoutId id="2147484076" r:id="rId38"/>
    <p:sldLayoutId id="2147484077" r:id="rId39"/>
    <p:sldLayoutId id="2147484078" r:id="rId40"/>
    <p:sldLayoutId id="2147484079" r:id="rId41"/>
    <p:sldLayoutId id="2147484080" r:id="rId42"/>
    <p:sldLayoutId id="2147484081" r:id="rId43"/>
    <p:sldLayoutId id="2147484082" r:id="rId44"/>
    <p:sldLayoutId id="2147484084" r:id="rId45"/>
    <p:sldLayoutId id="2147484085" r:id="rId46"/>
    <p:sldLayoutId id="2147484086" r:id="rId47"/>
    <p:sldLayoutId id="2147484087" r:id="rId48"/>
    <p:sldLayoutId id="2147484088" r:id="rId49"/>
    <p:sldLayoutId id="2147484089" r:id="rId50"/>
    <p:sldLayoutId id="2147484090" r:id="rId51"/>
    <p:sldLayoutId id="2147484091" r:id="rId52"/>
  </p:sldLayoutIdLst>
  <p:transition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SzPct val="100000"/>
        <a:buFontTx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27000" indent="-1270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•"/>
        <a:defRPr lang="en-US" sz="12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79400" indent="-1270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−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270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◦"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584200" indent="-127000" algn="l" defTabSz="798513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−"/>
        <a:tabLst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4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4020">
          <p15:clr>
            <a:srgbClr val="F26B43"/>
          </p15:clr>
        </p15:guide>
        <p15:guide id="4" pos="237">
          <p15:clr>
            <a:srgbClr val="F26B43"/>
          </p15:clr>
        </p15:guide>
        <p15:guide id="5" pos="5523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200">
          <p15:clr>
            <a:srgbClr val="F26B43"/>
          </p15:clr>
        </p15:guide>
        <p15:guide id="8" orient="horz" pos="4080">
          <p15:clr>
            <a:srgbClr val="F26B43"/>
          </p15:clr>
        </p15:guide>
        <p15:guide id="9" pos="3721">
          <p15:clr>
            <a:srgbClr val="F26B43"/>
          </p15:clr>
        </p15:guide>
        <p15:guide id="10" orient="horz" pos="236">
          <p15:clr>
            <a:srgbClr val="F26B43"/>
          </p15:clr>
        </p15:guide>
        <p15:guide id="11" pos="1022">
          <p15:clr>
            <a:srgbClr val="F26B43"/>
          </p15:clr>
        </p15:guide>
        <p15:guide id="12" pos="1137">
          <p15:clr>
            <a:srgbClr val="F26B43"/>
          </p15:clr>
        </p15:guide>
        <p15:guide id="13" pos="1920">
          <p15:clr>
            <a:srgbClr val="F26B43"/>
          </p15:clr>
        </p15:guide>
        <p15:guide id="14" pos="2033">
          <p15:clr>
            <a:srgbClr val="F26B43"/>
          </p15:clr>
        </p15:guide>
        <p15:guide id="15" pos="4620">
          <p15:clr>
            <a:srgbClr val="F26B43"/>
          </p15:clr>
        </p15:guide>
        <p15:guide id="16" pos="2823">
          <p15:clr>
            <a:srgbClr val="F26B43"/>
          </p15:clr>
        </p15:guide>
        <p15:guide id="17" pos="2937">
          <p15:clr>
            <a:srgbClr val="F26B43"/>
          </p15:clr>
        </p15:guide>
        <p15:guide id="18" pos="2880">
          <p15:clr>
            <a:srgbClr val="F26B43"/>
          </p15:clr>
        </p15:guide>
        <p15:guide id="19" pos="4734">
          <p15:clr>
            <a:srgbClr val="F26B43"/>
          </p15:clr>
        </p15:guide>
        <p15:guide id="20" orient="horz" pos="1049">
          <p15:clr>
            <a:srgbClr val="F26B43"/>
          </p15:clr>
        </p15:guide>
        <p15:guide id="21" orient="horz" pos="6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projects.invisionapp.com/share/FRYG7MWQ7GV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eremy.cernik@va.gov" TargetMode="External"/><Relationship Id="rId2" Type="http://schemas.openxmlformats.org/officeDocument/2006/relationships/hyperlink" Target="mailto:tammie.johnson@fiscal.treasury.gov" TargetMode="Externa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4384" y="-15240"/>
            <a:ext cx="1221638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 descr="http://fiscalservice.treasuryecm.gov/fs/support/GAC/StyleGuideLogos/Fiscal%20Service%20-%20Horizontal%20-%20Color%20-%20Treasur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7" y="5715000"/>
            <a:ext cx="2672100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4617" y="5396627"/>
            <a:ext cx="813283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400" cap="all" dirty="0">
                <a:solidFill>
                  <a:srgbClr val="225422"/>
                </a:solidFill>
                <a:latin typeface="Calibri"/>
              </a:rPr>
              <a:t>Transforming federal Financial MANAGEMENT</a:t>
            </a:r>
            <a:endParaRPr lang="en-US" sz="1400" dirty="0">
              <a:solidFill>
                <a:srgbClr val="225422"/>
              </a:solidFill>
              <a:latin typeface="Calibri"/>
            </a:endParaRPr>
          </a:p>
          <a:p>
            <a:pPr defTabSz="457200"/>
            <a:r>
              <a:rPr lang="en-US" sz="2000" dirty="0">
                <a:solidFill>
                  <a:srgbClr val="17375E"/>
                </a:solidFill>
              </a:rPr>
              <a:t>Exploring Distributed Ledger Technology for Multi-Tier Grant Payments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276600" y="5482875"/>
            <a:ext cx="0" cy="12801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8D3165-D6EE-4A34-998B-A73A52C1C271}"/>
              </a:ext>
            </a:extLst>
          </p:cNvPr>
          <p:cNvGrpSpPr/>
          <p:nvPr/>
        </p:nvGrpSpPr>
        <p:grpSpPr>
          <a:xfrm>
            <a:off x="-24384" y="-27432"/>
            <a:ext cx="12216382" cy="5209032"/>
            <a:chOff x="-61298" y="-15240"/>
            <a:chExt cx="8991597" cy="4136136"/>
          </a:xfrm>
        </p:grpSpPr>
        <p:pic>
          <p:nvPicPr>
            <p:cNvPr id="8" name="Picture 7" descr="shutterstock_207165064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-15240"/>
              <a:ext cx="7787299" cy="4136136"/>
            </a:xfrm>
            <a:prstGeom prst="rect">
              <a:avLst/>
            </a:prstGeom>
          </p:spPr>
        </p:pic>
        <p:pic>
          <p:nvPicPr>
            <p:cNvPr id="9" name="Picture 8" descr="shutterstock_207165064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645"/>
            <a:stretch/>
          </p:blipFill>
          <p:spPr>
            <a:xfrm flipH="1">
              <a:off x="-61298" y="-15240"/>
              <a:ext cx="1217605" cy="4136136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2AE932A-740C-4A2C-9DF6-36D80EC42F00}"/>
              </a:ext>
            </a:extLst>
          </p:cNvPr>
          <p:cNvSpPr/>
          <p:nvPr/>
        </p:nvSpPr>
        <p:spPr>
          <a:xfrm>
            <a:off x="3364618" y="6350526"/>
            <a:ext cx="2223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17375E"/>
                </a:solidFill>
              </a:rPr>
              <a:t>December 10, 2020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773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E6B6D58-3C7C-1D45-A5FF-4B877D7267F9}"/>
              </a:ext>
            </a:extLst>
          </p:cNvPr>
          <p:cNvSpPr txBox="1">
            <a:spLocks/>
          </p:cNvSpPr>
          <p:nvPr/>
        </p:nvSpPr>
        <p:spPr bwMode="gray">
          <a:xfrm>
            <a:off x="314960" y="366194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Clickable Prototype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E776AAF-5747-3C40-A4B9-A2A38ECE2FE8}"/>
              </a:ext>
            </a:extLst>
          </p:cNvPr>
          <p:cNvSpPr txBox="1">
            <a:spLocks/>
          </p:cNvSpPr>
          <p:nvPr/>
        </p:nvSpPr>
        <p:spPr>
          <a:xfrm>
            <a:off x="314960" y="715456"/>
            <a:ext cx="11724640" cy="484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SzPct val="100000"/>
              <a:buFontTx/>
              <a:buNone/>
              <a:defRPr sz="2000" b="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  <a:lvl2pPr marL="1270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defTabSz="1064657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800" dirty="0">
                <a:latin typeface="Calibri" panose="020F0502020204030204"/>
              </a:rPr>
              <a:t>This clickable prototype allows us to share the process flow and concepts of the prototype with greater audiences to receive their input.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585DCF-951E-4ADE-BB4A-C1A96D7B4C63}"/>
              </a:ext>
            </a:extLst>
          </p:cNvPr>
          <p:cNvGrpSpPr/>
          <p:nvPr/>
        </p:nvGrpSpPr>
        <p:grpSpPr>
          <a:xfrm>
            <a:off x="2627244" y="4626830"/>
            <a:ext cx="6937513" cy="1343633"/>
            <a:chOff x="1997765" y="4626830"/>
            <a:chExt cx="6937513" cy="13436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4582BE-B45C-4933-93F8-2D939CC3A955}"/>
                </a:ext>
              </a:extLst>
            </p:cNvPr>
            <p:cNvSpPr/>
            <p:nvPr/>
          </p:nvSpPr>
          <p:spPr bwMode="gray">
            <a:xfrm>
              <a:off x="1997765" y="4631635"/>
              <a:ext cx="6937513" cy="1338828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rgbClr val="00206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F55C55-5886-44A3-A434-FCACB11C399C}"/>
                </a:ext>
              </a:extLst>
            </p:cNvPr>
            <p:cNvSpPr txBox="1"/>
            <p:nvPr/>
          </p:nvSpPr>
          <p:spPr>
            <a:xfrm>
              <a:off x="2135259" y="4626830"/>
              <a:ext cx="6777543" cy="128240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/>
            <a:p>
              <a:pPr>
                <a:spcBef>
                  <a:spcPts val="200"/>
                </a:spcBef>
                <a:buSzPct val="100000"/>
              </a:pPr>
              <a:r>
                <a:rPr lang="en-US" sz="2000" b="1" dirty="0">
                  <a:latin typeface="Calibri"/>
                  <a:cs typeface="Calibri"/>
                </a:rPr>
                <a:t>Copy and Paste the following link into your browser: </a:t>
              </a:r>
              <a:r>
                <a:rPr lang="en-US" sz="2000" dirty="0">
                  <a:latin typeface="Calibri"/>
                  <a:cs typeface="Calibri"/>
                  <a:hlinkClick r:id="rId2"/>
                </a:rPr>
                <a:t>https://projects.invisionapp.com/share/FRYG7MWQ7GV</a:t>
              </a:r>
              <a:r>
                <a:rPr lang="en-US" sz="2000" dirty="0">
                  <a:latin typeface="Calibri"/>
                  <a:cs typeface="Calibri"/>
                </a:rPr>
                <a:t> 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Bef>
                  <a:spcPts val="200"/>
                </a:spcBef>
                <a:buSzPct val="100000"/>
              </a:pP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Bef>
                  <a:spcPts val="200"/>
                </a:spcBef>
                <a:buSzPct val="100000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Password: 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fit_gps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4E13A6-C5EF-4BAA-BAC2-6F80DA7EC966}"/>
              </a:ext>
            </a:extLst>
          </p:cNvPr>
          <p:cNvGrpSpPr/>
          <p:nvPr/>
        </p:nvGrpSpPr>
        <p:grpSpPr>
          <a:xfrm>
            <a:off x="2559641" y="1581876"/>
            <a:ext cx="7072719" cy="2866943"/>
            <a:chOff x="2479339" y="1581876"/>
            <a:chExt cx="7072719" cy="28669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CDA600-07C3-42EA-A0F9-3810520D0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9339" y="1581876"/>
              <a:ext cx="6643528" cy="23281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F51A9E-FCF4-4E02-8BA7-80586FFC8F78}"/>
                </a:ext>
              </a:extLst>
            </p:cNvPr>
            <p:cNvSpPr/>
            <p:nvPr/>
          </p:nvSpPr>
          <p:spPr bwMode="gray">
            <a:xfrm>
              <a:off x="7127012" y="3109991"/>
              <a:ext cx="2425046" cy="13388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Clickable Prototype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Users sign in as an Agency grant officer, prime recipient, or agency viewer to observe the blockchain process flow of the tokenized grant award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574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B7791E7D-BC41-42D3-A278-397C65E27714}"/>
              </a:ext>
            </a:extLst>
          </p:cNvPr>
          <p:cNvSpPr txBox="1">
            <a:spLocks/>
          </p:cNvSpPr>
          <p:nvPr/>
        </p:nvSpPr>
        <p:spPr bwMode="gray">
          <a:xfrm>
            <a:off x="314960" y="366194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Findings and Lessons Learned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0C88A9-5DAB-461C-A24C-2028416C3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7D0BBC-1EC9-4DBD-A398-DB6C2320EDD9}"/>
              </a:ext>
            </a:extLst>
          </p:cNvPr>
          <p:cNvSpPr/>
          <p:nvPr/>
        </p:nvSpPr>
        <p:spPr>
          <a:xfrm>
            <a:off x="5408930" y="1086037"/>
            <a:ext cx="6468109" cy="5331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" name="Pentagon 2">
            <a:extLst>
              <a:ext uri="{FF2B5EF4-FFF2-40B4-BE49-F238E27FC236}">
                <a16:creationId xmlns:a16="http://schemas.microsoft.com/office/drawing/2014/main" id="{B611DBD0-44CF-40EF-A1D7-FA1410A13CB0}"/>
              </a:ext>
            </a:extLst>
          </p:cNvPr>
          <p:cNvSpPr/>
          <p:nvPr/>
        </p:nvSpPr>
        <p:spPr>
          <a:xfrm>
            <a:off x="314960" y="1086037"/>
            <a:ext cx="6152504" cy="5331696"/>
          </a:xfrm>
          <a:custGeom>
            <a:avLst/>
            <a:gdLst>
              <a:gd name="connsiteX0" fmla="*/ 0 w 7905750"/>
              <a:gd name="connsiteY0" fmla="*/ 0 h 4425696"/>
              <a:gd name="connsiteX1" fmla="*/ 5692902 w 7905750"/>
              <a:gd name="connsiteY1" fmla="*/ 0 h 4425696"/>
              <a:gd name="connsiteX2" fmla="*/ 7905750 w 7905750"/>
              <a:gd name="connsiteY2" fmla="*/ 2212848 h 4425696"/>
              <a:gd name="connsiteX3" fmla="*/ 5692902 w 7905750"/>
              <a:gd name="connsiteY3" fmla="*/ 4425696 h 4425696"/>
              <a:gd name="connsiteX4" fmla="*/ 0 w 7905750"/>
              <a:gd name="connsiteY4" fmla="*/ 4425696 h 4425696"/>
              <a:gd name="connsiteX5" fmla="*/ 0 w 7905750"/>
              <a:gd name="connsiteY5" fmla="*/ 0 h 4425696"/>
              <a:gd name="connsiteX0" fmla="*/ 0 w 6534150"/>
              <a:gd name="connsiteY0" fmla="*/ 0 h 4425696"/>
              <a:gd name="connsiteX1" fmla="*/ 5692902 w 6534150"/>
              <a:gd name="connsiteY1" fmla="*/ 0 h 4425696"/>
              <a:gd name="connsiteX2" fmla="*/ 6534150 w 6534150"/>
              <a:gd name="connsiteY2" fmla="*/ 2212848 h 4425696"/>
              <a:gd name="connsiteX3" fmla="*/ 5692902 w 6534150"/>
              <a:gd name="connsiteY3" fmla="*/ 4425696 h 4425696"/>
              <a:gd name="connsiteX4" fmla="*/ 0 w 6534150"/>
              <a:gd name="connsiteY4" fmla="*/ 4425696 h 4425696"/>
              <a:gd name="connsiteX5" fmla="*/ 0 w 6534150"/>
              <a:gd name="connsiteY5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4150" h="4425696">
                <a:moveTo>
                  <a:pt x="0" y="0"/>
                </a:moveTo>
                <a:lnTo>
                  <a:pt x="5692902" y="0"/>
                </a:lnTo>
                <a:lnTo>
                  <a:pt x="6534150" y="2212848"/>
                </a:lnTo>
                <a:lnTo>
                  <a:pt x="5692902" y="4425696"/>
                </a:lnTo>
                <a:lnTo>
                  <a:pt x="0" y="442569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3147EA-03C0-4E1F-9B42-4E301BFC9A5A}"/>
              </a:ext>
            </a:extLst>
          </p:cNvPr>
          <p:cNvSpPr/>
          <p:nvPr/>
        </p:nvSpPr>
        <p:spPr>
          <a:xfrm>
            <a:off x="1016521" y="1313207"/>
            <a:ext cx="3813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What We Found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F01A493-4A06-41C2-A1F4-D6FFCB9568DF}"/>
              </a:ext>
            </a:extLst>
          </p:cNvPr>
          <p:cNvGrpSpPr>
            <a:grpSpLocks noChangeAspect="1"/>
          </p:cNvGrpSpPr>
          <p:nvPr/>
        </p:nvGrpSpPr>
        <p:grpSpPr>
          <a:xfrm>
            <a:off x="597903" y="1253965"/>
            <a:ext cx="313799" cy="465861"/>
            <a:chOff x="9207500" y="2944813"/>
            <a:chExt cx="334962" cy="484188"/>
          </a:xfrm>
        </p:grpSpPr>
        <p:sp>
          <p:nvSpPr>
            <p:cNvPr id="30" name="Freeform 374">
              <a:extLst>
                <a:ext uri="{FF2B5EF4-FFF2-40B4-BE49-F238E27FC236}">
                  <a16:creationId xmlns:a16="http://schemas.microsoft.com/office/drawing/2014/main" id="{D3158FAF-560F-41F1-9134-F7424B86F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500" y="3287713"/>
              <a:ext cx="334962" cy="141288"/>
            </a:xfrm>
            <a:custGeom>
              <a:avLst/>
              <a:gdLst>
                <a:gd name="T0" fmla="*/ 158 w 159"/>
                <a:gd name="T1" fmla="*/ 60 h 67"/>
                <a:gd name="T2" fmla="*/ 136 w 159"/>
                <a:gd name="T3" fmla="*/ 3 h 67"/>
                <a:gd name="T4" fmla="*/ 132 w 159"/>
                <a:gd name="T5" fmla="*/ 0 h 67"/>
                <a:gd name="T6" fmla="*/ 118 w 159"/>
                <a:gd name="T7" fmla="*/ 0 h 67"/>
                <a:gd name="T8" fmla="*/ 113 w 159"/>
                <a:gd name="T9" fmla="*/ 5 h 67"/>
                <a:gd name="T10" fmla="*/ 118 w 159"/>
                <a:gd name="T11" fmla="*/ 10 h 67"/>
                <a:gd name="T12" fmla="*/ 128 w 159"/>
                <a:gd name="T13" fmla="*/ 10 h 67"/>
                <a:gd name="T14" fmla="*/ 147 w 159"/>
                <a:gd name="T15" fmla="*/ 57 h 67"/>
                <a:gd name="T16" fmla="*/ 12 w 159"/>
                <a:gd name="T17" fmla="*/ 57 h 67"/>
                <a:gd name="T18" fmla="*/ 31 w 159"/>
                <a:gd name="T19" fmla="*/ 10 h 67"/>
                <a:gd name="T20" fmla="*/ 42 w 159"/>
                <a:gd name="T21" fmla="*/ 10 h 67"/>
                <a:gd name="T22" fmla="*/ 46 w 159"/>
                <a:gd name="T23" fmla="*/ 5 h 67"/>
                <a:gd name="T24" fmla="*/ 42 w 159"/>
                <a:gd name="T25" fmla="*/ 0 h 67"/>
                <a:gd name="T26" fmla="*/ 28 w 159"/>
                <a:gd name="T27" fmla="*/ 0 h 67"/>
                <a:gd name="T28" fmla="*/ 24 w 159"/>
                <a:gd name="T29" fmla="*/ 3 h 67"/>
                <a:gd name="T30" fmla="*/ 1 w 159"/>
                <a:gd name="T31" fmla="*/ 60 h 67"/>
                <a:gd name="T32" fmla="*/ 2 w 159"/>
                <a:gd name="T33" fmla="*/ 65 h 67"/>
                <a:gd name="T34" fmla="*/ 5 w 159"/>
                <a:gd name="T35" fmla="*/ 67 h 67"/>
                <a:gd name="T36" fmla="*/ 154 w 159"/>
                <a:gd name="T37" fmla="*/ 67 h 67"/>
                <a:gd name="T38" fmla="*/ 158 w 159"/>
                <a:gd name="T39" fmla="*/ 65 h 67"/>
                <a:gd name="T40" fmla="*/ 158 w 159"/>
                <a:gd name="T4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9" h="67">
                  <a:moveTo>
                    <a:pt x="158" y="60"/>
                  </a:moveTo>
                  <a:cubicBezTo>
                    <a:pt x="136" y="3"/>
                    <a:pt x="136" y="3"/>
                    <a:pt x="136" y="3"/>
                  </a:cubicBezTo>
                  <a:cubicBezTo>
                    <a:pt x="135" y="2"/>
                    <a:pt x="133" y="0"/>
                    <a:pt x="13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0"/>
                    <a:pt x="113" y="3"/>
                    <a:pt x="113" y="5"/>
                  </a:cubicBezTo>
                  <a:cubicBezTo>
                    <a:pt x="113" y="8"/>
                    <a:pt x="115" y="10"/>
                    <a:pt x="118" y="10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47" y="57"/>
                    <a:pt x="147" y="57"/>
                    <a:pt x="147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4" y="10"/>
                    <a:pt x="46" y="8"/>
                    <a:pt x="46" y="5"/>
                  </a:cubicBezTo>
                  <a:cubicBezTo>
                    <a:pt x="46" y="3"/>
                    <a:pt x="44" y="0"/>
                    <a:pt x="4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2"/>
                    <a:pt x="24" y="3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2"/>
                    <a:pt x="1" y="63"/>
                    <a:pt x="2" y="65"/>
                  </a:cubicBezTo>
                  <a:cubicBezTo>
                    <a:pt x="2" y="66"/>
                    <a:pt x="4" y="67"/>
                    <a:pt x="5" y="67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6" y="67"/>
                    <a:pt x="157" y="66"/>
                    <a:pt x="158" y="65"/>
                  </a:cubicBezTo>
                  <a:cubicBezTo>
                    <a:pt x="159" y="63"/>
                    <a:pt x="159" y="62"/>
                    <a:pt x="158" y="6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1" name="Freeform 375">
              <a:extLst>
                <a:ext uri="{FF2B5EF4-FFF2-40B4-BE49-F238E27FC236}">
                  <a16:creationId xmlns:a16="http://schemas.microsoft.com/office/drawing/2014/main" id="{906A3D08-7838-42A4-918C-53FAF1BC27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18625" y="3022600"/>
              <a:ext cx="114300" cy="114300"/>
            </a:xfrm>
            <a:custGeom>
              <a:avLst/>
              <a:gdLst>
                <a:gd name="T0" fmla="*/ 54 w 54"/>
                <a:gd name="T1" fmla="*/ 27 h 54"/>
                <a:gd name="T2" fmla="*/ 27 w 54"/>
                <a:gd name="T3" fmla="*/ 0 h 54"/>
                <a:gd name="T4" fmla="*/ 0 w 54"/>
                <a:gd name="T5" fmla="*/ 27 h 54"/>
                <a:gd name="T6" fmla="*/ 27 w 54"/>
                <a:gd name="T7" fmla="*/ 54 h 54"/>
                <a:gd name="T8" fmla="*/ 54 w 54"/>
                <a:gd name="T9" fmla="*/ 27 h 54"/>
                <a:gd name="T10" fmla="*/ 27 w 54"/>
                <a:gd name="T11" fmla="*/ 44 h 54"/>
                <a:gd name="T12" fmla="*/ 9 w 54"/>
                <a:gd name="T13" fmla="*/ 27 h 54"/>
                <a:gd name="T14" fmla="*/ 27 w 54"/>
                <a:gd name="T15" fmla="*/ 9 h 54"/>
                <a:gd name="T16" fmla="*/ 44 w 54"/>
                <a:gd name="T17" fmla="*/ 27 h 54"/>
                <a:gd name="T18" fmla="*/ 27 w 54"/>
                <a:gd name="T1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cubicBezTo>
                    <a:pt x="54" y="12"/>
                    <a:pt x="42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lose/>
                  <a:moveTo>
                    <a:pt x="27" y="44"/>
                  </a:moveTo>
                  <a:cubicBezTo>
                    <a:pt x="17" y="44"/>
                    <a:pt x="9" y="36"/>
                    <a:pt x="9" y="27"/>
                  </a:cubicBezTo>
                  <a:cubicBezTo>
                    <a:pt x="9" y="17"/>
                    <a:pt x="17" y="9"/>
                    <a:pt x="27" y="9"/>
                  </a:cubicBezTo>
                  <a:cubicBezTo>
                    <a:pt x="36" y="9"/>
                    <a:pt x="44" y="17"/>
                    <a:pt x="44" y="27"/>
                  </a:cubicBezTo>
                  <a:cubicBezTo>
                    <a:pt x="44" y="36"/>
                    <a:pt x="36" y="44"/>
                    <a:pt x="27" y="44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2" name="Freeform 376">
              <a:extLst>
                <a:ext uri="{FF2B5EF4-FFF2-40B4-BE49-F238E27FC236}">
                  <a16:creationId xmlns:a16="http://schemas.microsoft.com/office/drawing/2014/main" id="{60158E28-5897-45F5-AE08-C9BDAFC2E5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4488" y="2944813"/>
              <a:ext cx="280987" cy="420688"/>
            </a:xfrm>
            <a:custGeom>
              <a:avLst/>
              <a:gdLst>
                <a:gd name="T0" fmla="*/ 67 w 133"/>
                <a:gd name="T1" fmla="*/ 200 h 200"/>
                <a:gd name="T2" fmla="*/ 71 w 133"/>
                <a:gd name="T3" fmla="*/ 198 h 200"/>
                <a:gd name="T4" fmla="*/ 133 w 133"/>
                <a:gd name="T5" fmla="*/ 67 h 200"/>
                <a:gd name="T6" fmla="*/ 67 w 133"/>
                <a:gd name="T7" fmla="*/ 0 h 200"/>
                <a:gd name="T8" fmla="*/ 0 w 133"/>
                <a:gd name="T9" fmla="*/ 67 h 200"/>
                <a:gd name="T10" fmla="*/ 63 w 133"/>
                <a:gd name="T11" fmla="*/ 198 h 200"/>
                <a:gd name="T12" fmla="*/ 67 w 133"/>
                <a:gd name="T13" fmla="*/ 200 h 200"/>
                <a:gd name="T14" fmla="*/ 67 w 133"/>
                <a:gd name="T15" fmla="*/ 10 h 200"/>
                <a:gd name="T16" fmla="*/ 124 w 133"/>
                <a:gd name="T17" fmla="*/ 67 h 200"/>
                <a:gd name="T18" fmla="*/ 67 w 133"/>
                <a:gd name="T19" fmla="*/ 186 h 200"/>
                <a:gd name="T20" fmla="*/ 10 w 133"/>
                <a:gd name="T21" fmla="*/ 67 h 200"/>
                <a:gd name="T22" fmla="*/ 67 w 133"/>
                <a:gd name="T23" fmla="*/ 1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200">
                  <a:moveTo>
                    <a:pt x="67" y="200"/>
                  </a:moveTo>
                  <a:cubicBezTo>
                    <a:pt x="68" y="200"/>
                    <a:pt x="70" y="199"/>
                    <a:pt x="71" y="198"/>
                  </a:cubicBezTo>
                  <a:cubicBezTo>
                    <a:pt x="73" y="194"/>
                    <a:pt x="133" y="102"/>
                    <a:pt x="133" y="67"/>
                  </a:cubicBezTo>
                  <a:cubicBezTo>
                    <a:pt x="133" y="30"/>
                    <a:pt x="103" y="0"/>
                    <a:pt x="67" y="0"/>
                  </a:cubicBezTo>
                  <a:cubicBezTo>
                    <a:pt x="30" y="0"/>
                    <a:pt x="0" y="30"/>
                    <a:pt x="0" y="67"/>
                  </a:cubicBezTo>
                  <a:cubicBezTo>
                    <a:pt x="0" y="102"/>
                    <a:pt x="60" y="194"/>
                    <a:pt x="63" y="198"/>
                  </a:cubicBezTo>
                  <a:cubicBezTo>
                    <a:pt x="64" y="199"/>
                    <a:pt x="65" y="200"/>
                    <a:pt x="67" y="200"/>
                  </a:cubicBezTo>
                  <a:close/>
                  <a:moveTo>
                    <a:pt x="67" y="10"/>
                  </a:moveTo>
                  <a:cubicBezTo>
                    <a:pt x="98" y="10"/>
                    <a:pt x="124" y="35"/>
                    <a:pt x="124" y="67"/>
                  </a:cubicBezTo>
                  <a:cubicBezTo>
                    <a:pt x="124" y="94"/>
                    <a:pt x="80" y="165"/>
                    <a:pt x="67" y="186"/>
                  </a:cubicBezTo>
                  <a:cubicBezTo>
                    <a:pt x="53" y="165"/>
                    <a:pt x="10" y="94"/>
                    <a:pt x="10" y="67"/>
                  </a:cubicBezTo>
                  <a:cubicBezTo>
                    <a:pt x="10" y="35"/>
                    <a:pt x="35" y="10"/>
                    <a:pt x="67" y="1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34A72A-A0E4-40F4-B524-BCBCC5EFC8A3}"/>
              </a:ext>
            </a:extLst>
          </p:cNvPr>
          <p:cNvGrpSpPr>
            <a:grpSpLocks noChangeAspect="1"/>
          </p:cNvGrpSpPr>
          <p:nvPr/>
        </p:nvGrpSpPr>
        <p:grpSpPr>
          <a:xfrm>
            <a:off x="6698267" y="1249435"/>
            <a:ext cx="482172" cy="523422"/>
            <a:chOff x="11280776" y="3148013"/>
            <a:chExt cx="557213" cy="588962"/>
          </a:xfrm>
        </p:grpSpPr>
        <p:sp>
          <p:nvSpPr>
            <p:cNvPr id="34" name="Freeform 532">
              <a:extLst>
                <a:ext uri="{FF2B5EF4-FFF2-40B4-BE49-F238E27FC236}">
                  <a16:creationId xmlns:a16="http://schemas.microsoft.com/office/drawing/2014/main" id="{55E208CF-EA30-4EBA-924A-B5FDBBF43B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0776" y="3148013"/>
              <a:ext cx="557213" cy="588962"/>
            </a:xfrm>
            <a:custGeom>
              <a:avLst/>
              <a:gdLst>
                <a:gd name="T0" fmla="*/ 222 w 225"/>
                <a:gd name="T1" fmla="*/ 12 h 238"/>
                <a:gd name="T2" fmla="*/ 174 w 225"/>
                <a:gd name="T3" fmla="*/ 1 h 238"/>
                <a:gd name="T4" fmla="*/ 171 w 225"/>
                <a:gd name="T5" fmla="*/ 1 h 238"/>
                <a:gd name="T6" fmla="*/ 114 w 225"/>
                <a:gd name="T7" fmla="*/ 27 h 238"/>
                <a:gd name="T8" fmla="*/ 61 w 225"/>
                <a:gd name="T9" fmla="*/ 5 h 238"/>
                <a:gd name="T10" fmla="*/ 58 w 225"/>
                <a:gd name="T11" fmla="*/ 5 h 238"/>
                <a:gd name="T12" fmla="*/ 3 w 225"/>
                <a:gd name="T13" fmla="*/ 27 h 238"/>
                <a:gd name="T14" fmla="*/ 0 w 225"/>
                <a:gd name="T15" fmla="*/ 31 h 238"/>
                <a:gd name="T16" fmla="*/ 0 w 225"/>
                <a:gd name="T17" fmla="*/ 182 h 238"/>
                <a:gd name="T18" fmla="*/ 2 w 225"/>
                <a:gd name="T19" fmla="*/ 186 h 238"/>
                <a:gd name="T20" fmla="*/ 6 w 225"/>
                <a:gd name="T21" fmla="*/ 187 h 238"/>
                <a:gd name="T22" fmla="*/ 60 w 225"/>
                <a:gd name="T23" fmla="*/ 166 h 238"/>
                <a:gd name="T24" fmla="*/ 112 w 225"/>
                <a:gd name="T25" fmla="*/ 188 h 238"/>
                <a:gd name="T26" fmla="*/ 114 w 225"/>
                <a:gd name="T27" fmla="*/ 188 h 238"/>
                <a:gd name="T28" fmla="*/ 116 w 225"/>
                <a:gd name="T29" fmla="*/ 188 h 238"/>
                <a:gd name="T30" fmla="*/ 124 w 225"/>
                <a:gd name="T31" fmla="*/ 184 h 238"/>
                <a:gd name="T32" fmla="*/ 154 w 225"/>
                <a:gd name="T33" fmla="*/ 236 h 238"/>
                <a:gd name="T34" fmla="*/ 158 w 225"/>
                <a:gd name="T35" fmla="*/ 238 h 238"/>
                <a:gd name="T36" fmla="*/ 162 w 225"/>
                <a:gd name="T37" fmla="*/ 236 h 238"/>
                <a:gd name="T38" fmla="*/ 199 w 225"/>
                <a:gd name="T39" fmla="*/ 168 h 238"/>
                <a:gd name="T40" fmla="*/ 220 w 225"/>
                <a:gd name="T41" fmla="*/ 172 h 238"/>
                <a:gd name="T42" fmla="*/ 224 w 225"/>
                <a:gd name="T43" fmla="*/ 171 h 238"/>
                <a:gd name="T44" fmla="*/ 225 w 225"/>
                <a:gd name="T45" fmla="*/ 168 h 238"/>
                <a:gd name="T46" fmla="*/ 225 w 225"/>
                <a:gd name="T47" fmla="*/ 16 h 238"/>
                <a:gd name="T48" fmla="*/ 222 w 225"/>
                <a:gd name="T49" fmla="*/ 12 h 238"/>
                <a:gd name="T50" fmla="*/ 158 w 225"/>
                <a:gd name="T51" fmla="*/ 224 h 238"/>
                <a:gd name="T52" fmla="*/ 119 w 225"/>
                <a:gd name="T53" fmla="*/ 144 h 238"/>
                <a:gd name="T54" fmla="*/ 158 w 225"/>
                <a:gd name="T55" fmla="*/ 106 h 238"/>
                <a:gd name="T56" fmla="*/ 196 w 225"/>
                <a:gd name="T57" fmla="*/ 144 h 238"/>
                <a:gd name="T58" fmla="*/ 158 w 225"/>
                <a:gd name="T59" fmla="*/ 224 h 238"/>
                <a:gd name="T60" fmla="*/ 216 w 225"/>
                <a:gd name="T61" fmla="*/ 162 h 238"/>
                <a:gd name="T62" fmla="*/ 202 w 225"/>
                <a:gd name="T63" fmla="*/ 159 h 238"/>
                <a:gd name="T64" fmla="*/ 205 w 225"/>
                <a:gd name="T65" fmla="*/ 144 h 238"/>
                <a:gd name="T66" fmla="*/ 158 w 225"/>
                <a:gd name="T67" fmla="*/ 96 h 238"/>
                <a:gd name="T68" fmla="*/ 110 w 225"/>
                <a:gd name="T69" fmla="*/ 144 h 238"/>
                <a:gd name="T70" fmla="*/ 120 w 225"/>
                <a:gd name="T71" fmla="*/ 176 h 238"/>
                <a:gd name="T72" fmla="*/ 114 w 225"/>
                <a:gd name="T73" fmla="*/ 178 h 238"/>
                <a:gd name="T74" fmla="*/ 61 w 225"/>
                <a:gd name="T75" fmla="*/ 157 h 238"/>
                <a:gd name="T76" fmla="*/ 60 w 225"/>
                <a:gd name="T77" fmla="*/ 156 h 238"/>
                <a:gd name="T78" fmla="*/ 58 w 225"/>
                <a:gd name="T79" fmla="*/ 156 h 238"/>
                <a:gd name="T80" fmla="*/ 9 w 225"/>
                <a:gd name="T81" fmla="*/ 175 h 238"/>
                <a:gd name="T82" fmla="*/ 9 w 225"/>
                <a:gd name="T83" fmla="*/ 34 h 238"/>
                <a:gd name="T84" fmla="*/ 60 w 225"/>
                <a:gd name="T85" fmla="*/ 15 h 238"/>
                <a:gd name="T86" fmla="*/ 112 w 225"/>
                <a:gd name="T87" fmla="*/ 37 h 238"/>
                <a:gd name="T88" fmla="*/ 116 w 225"/>
                <a:gd name="T89" fmla="*/ 37 h 238"/>
                <a:gd name="T90" fmla="*/ 174 w 225"/>
                <a:gd name="T91" fmla="*/ 10 h 238"/>
                <a:gd name="T92" fmla="*/ 216 w 225"/>
                <a:gd name="T93" fmla="*/ 20 h 238"/>
                <a:gd name="T94" fmla="*/ 216 w 225"/>
                <a:gd name="T95" fmla="*/ 16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5" h="238">
                  <a:moveTo>
                    <a:pt x="222" y="12"/>
                  </a:moveTo>
                  <a:cubicBezTo>
                    <a:pt x="174" y="1"/>
                    <a:pt x="174" y="1"/>
                    <a:pt x="174" y="1"/>
                  </a:cubicBezTo>
                  <a:cubicBezTo>
                    <a:pt x="173" y="0"/>
                    <a:pt x="172" y="0"/>
                    <a:pt x="171" y="1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59" y="5"/>
                    <a:pt x="58" y="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" y="27"/>
                    <a:pt x="0" y="29"/>
                    <a:pt x="0" y="3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4"/>
                    <a:pt x="0" y="185"/>
                    <a:pt x="2" y="186"/>
                  </a:cubicBezTo>
                  <a:cubicBezTo>
                    <a:pt x="3" y="187"/>
                    <a:pt x="5" y="187"/>
                    <a:pt x="6" y="187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112" y="188"/>
                    <a:pt x="112" y="188"/>
                    <a:pt x="112" y="188"/>
                  </a:cubicBezTo>
                  <a:cubicBezTo>
                    <a:pt x="113" y="188"/>
                    <a:pt x="113" y="188"/>
                    <a:pt x="114" y="188"/>
                  </a:cubicBezTo>
                  <a:cubicBezTo>
                    <a:pt x="115" y="188"/>
                    <a:pt x="115" y="188"/>
                    <a:pt x="116" y="188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36" y="208"/>
                    <a:pt x="151" y="232"/>
                    <a:pt x="154" y="236"/>
                  </a:cubicBezTo>
                  <a:cubicBezTo>
                    <a:pt x="154" y="237"/>
                    <a:pt x="156" y="238"/>
                    <a:pt x="158" y="238"/>
                  </a:cubicBezTo>
                  <a:cubicBezTo>
                    <a:pt x="159" y="238"/>
                    <a:pt x="161" y="237"/>
                    <a:pt x="162" y="236"/>
                  </a:cubicBezTo>
                  <a:cubicBezTo>
                    <a:pt x="165" y="231"/>
                    <a:pt x="188" y="195"/>
                    <a:pt x="199" y="168"/>
                  </a:cubicBezTo>
                  <a:cubicBezTo>
                    <a:pt x="220" y="172"/>
                    <a:pt x="220" y="172"/>
                    <a:pt x="220" y="172"/>
                  </a:cubicBezTo>
                  <a:cubicBezTo>
                    <a:pt x="221" y="173"/>
                    <a:pt x="222" y="172"/>
                    <a:pt x="224" y="171"/>
                  </a:cubicBezTo>
                  <a:cubicBezTo>
                    <a:pt x="225" y="170"/>
                    <a:pt x="225" y="169"/>
                    <a:pt x="225" y="168"/>
                  </a:cubicBezTo>
                  <a:cubicBezTo>
                    <a:pt x="225" y="16"/>
                    <a:pt x="225" y="16"/>
                    <a:pt x="225" y="16"/>
                  </a:cubicBezTo>
                  <a:cubicBezTo>
                    <a:pt x="225" y="14"/>
                    <a:pt x="224" y="12"/>
                    <a:pt x="222" y="12"/>
                  </a:cubicBezTo>
                  <a:close/>
                  <a:moveTo>
                    <a:pt x="158" y="224"/>
                  </a:moveTo>
                  <a:cubicBezTo>
                    <a:pt x="144" y="203"/>
                    <a:pt x="119" y="160"/>
                    <a:pt x="119" y="144"/>
                  </a:cubicBezTo>
                  <a:cubicBezTo>
                    <a:pt x="119" y="123"/>
                    <a:pt x="136" y="106"/>
                    <a:pt x="158" y="106"/>
                  </a:cubicBezTo>
                  <a:cubicBezTo>
                    <a:pt x="179" y="106"/>
                    <a:pt x="196" y="123"/>
                    <a:pt x="196" y="144"/>
                  </a:cubicBezTo>
                  <a:cubicBezTo>
                    <a:pt x="196" y="160"/>
                    <a:pt x="171" y="203"/>
                    <a:pt x="158" y="224"/>
                  </a:cubicBezTo>
                  <a:close/>
                  <a:moveTo>
                    <a:pt x="216" y="162"/>
                  </a:moveTo>
                  <a:cubicBezTo>
                    <a:pt x="202" y="159"/>
                    <a:pt x="202" y="159"/>
                    <a:pt x="202" y="159"/>
                  </a:cubicBezTo>
                  <a:cubicBezTo>
                    <a:pt x="204" y="153"/>
                    <a:pt x="205" y="148"/>
                    <a:pt x="205" y="144"/>
                  </a:cubicBezTo>
                  <a:cubicBezTo>
                    <a:pt x="205" y="117"/>
                    <a:pt x="184" y="96"/>
                    <a:pt x="158" y="96"/>
                  </a:cubicBezTo>
                  <a:cubicBezTo>
                    <a:pt x="131" y="96"/>
                    <a:pt x="110" y="117"/>
                    <a:pt x="110" y="144"/>
                  </a:cubicBezTo>
                  <a:cubicBezTo>
                    <a:pt x="110" y="152"/>
                    <a:pt x="114" y="163"/>
                    <a:pt x="120" y="176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61" y="157"/>
                    <a:pt x="61" y="157"/>
                    <a:pt x="61" y="157"/>
                  </a:cubicBezTo>
                  <a:cubicBezTo>
                    <a:pt x="61" y="156"/>
                    <a:pt x="60" y="156"/>
                    <a:pt x="60" y="156"/>
                  </a:cubicBezTo>
                  <a:cubicBezTo>
                    <a:pt x="59" y="156"/>
                    <a:pt x="58" y="156"/>
                    <a:pt x="58" y="15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3" y="37"/>
                    <a:pt x="115" y="37"/>
                    <a:pt x="116" y="37"/>
                  </a:cubicBezTo>
                  <a:cubicBezTo>
                    <a:pt x="174" y="10"/>
                    <a:pt x="174" y="10"/>
                    <a:pt x="174" y="10"/>
                  </a:cubicBezTo>
                  <a:cubicBezTo>
                    <a:pt x="216" y="20"/>
                    <a:pt x="216" y="20"/>
                    <a:pt x="216" y="20"/>
                  </a:cubicBezTo>
                  <a:lnTo>
                    <a:pt x="216" y="16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5" name="Freeform 533">
              <a:extLst>
                <a:ext uri="{FF2B5EF4-FFF2-40B4-BE49-F238E27FC236}">
                  <a16:creationId xmlns:a16="http://schemas.microsoft.com/office/drawing/2014/main" id="{B587542D-34AE-4524-B58E-B613E4EE9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7301" y="3232150"/>
              <a:ext cx="22225" cy="260350"/>
            </a:xfrm>
            <a:custGeom>
              <a:avLst/>
              <a:gdLst>
                <a:gd name="T0" fmla="*/ 5 w 9"/>
                <a:gd name="T1" fmla="*/ 0 h 105"/>
                <a:gd name="T2" fmla="*/ 0 w 9"/>
                <a:gd name="T3" fmla="*/ 5 h 105"/>
                <a:gd name="T4" fmla="*/ 0 w 9"/>
                <a:gd name="T5" fmla="*/ 101 h 105"/>
                <a:gd name="T6" fmla="*/ 5 w 9"/>
                <a:gd name="T7" fmla="*/ 105 h 105"/>
                <a:gd name="T8" fmla="*/ 9 w 9"/>
                <a:gd name="T9" fmla="*/ 101 h 105"/>
                <a:gd name="T10" fmla="*/ 9 w 9"/>
                <a:gd name="T11" fmla="*/ 5 h 105"/>
                <a:gd name="T12" fmla="*/ 5 w 9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5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3"/>
                    <a:pt x="2" y="105"/>
                    <a:pt x="5" y="105"/>
                  </a:cubicBezTo>
                  <a:cubicBezTo>
                    <a:pt x="7" y="105"/>
                    <a:pt x="9" y="103"/>
                    <a:pt x="9" y="10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Freeform 534">
              <a:extLst>
                <a:ext uri="{FF2B5EF4-FFF2-40B4-BE49-F238E27FC236}">
                  <a16:creationId xmlns:a16="http://schemas.microsoft.com/office/drawing/2014/main" id="{386510F6-1F4A-478B-9903-45348C8E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0651" y="3276600"/>
              <a:ext cx="25400" cy="115887"/>
            </a:xfrm>
            <a:custGeom>
              <a:avLst/>
              <a:gdLst>
                <a:gd name="T0" fmla="*/ 5 w 10"/>
                <a:gd name="T1" fmla="*/ 0 h 47"/>
                <a:gd name="T2" fmla="*/ 0 w 10"/>
                <a:gd name="T3" fmla="*/ 5 h 47"/>
                <a:gd name="T4" fmla="*/ 0 w 10"/>
                <a:gd name="T5" fmla="*/ 42 h 47"/>
                <a:gd name="T6" fmla="*/ 5 w 10"/>
                <a:gd name="T7" fmla="*/ 47 h 47"/>
                <a:gd name="T8" fmla="*/ 10 w 10"/>
                <a:gd name="T9" fmla="*/ 42 h 47"/>
                <a:gd name="T10" fmla="*/ 10 w 10"/>
                <a:gd name="T11" fmla="*/ 5 h 47"/>
                <a:gd name="T12" fmla="*/ 5 w 10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7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7"/>
                    <a:pt x="5" y="47"/>
                  </a:cubicBezTo>
                  <a:cubicBezTo>
                    <a:pt x="8" y="47"/>
                    <a:pt x="10" y="44"/>
                    <a:pt x="10" y="4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7" name="Freeform 535">
              <a:extLst>
                <a:ext uri="{FF2B5EF4-FFF2-40B4-BE49-F238E27FC236}">
                  <a16:creationId xmlns:a16="http://schemas.microsoft.com/office/drawing/2014/main" id="{F9450416-12ED-4F1D-B5EC-BD835F4C3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76" y="3214688"/>
              <a:ext cx="25400" cy="142875"/>
            </a:xfrm>
            <a:custGeom>
              <a:avLst/>
              <a:gdLst>
                <a:gd name="T0" fmla="*/ 0 w 10"/>
                <a:gd name="T1" fmla="*/ 5 h 58"/>
                <a:gd name="T2" fmla="*/ 0 w 10"/>
                <a:gd name="T3" fmla="*/ 53 h 58"/>
                <a:gd name="T4" fmla="*/ 5 w 10"/>
                <a:gd name="T5" fmla="*/ 58 h 58"/>
                <a:gd name="T6" fmla="*/ 10 w 10"/>
                <a:gd name="T7" fmla="*/ 53 h 58"/>
                <a:gd name="T8" fmla="*/ 10 w 10"/>
                <a:gd name="T9" fmla="*/ 5 h 58"/>
                <a:gd name="T10" fmla="*/ 5 w 10"/>
                <a:gd name="T11" fmla="*/ 0 h 58"/>
                <a:gd name="T12" fmla="*/ 0 w 10"/>
                <a:gd name="T1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8">
                  <a:moveTo>
                    <a:pt x="0" y="5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2" y="58"/>
                    <a:pt x="5" y="58"/>
                  </a:cubicBezTo>
                  <a:cubicBezTo>
                    <a:pt x="8" y="58"/>
                    <a:pt x="10" y="56"/>
                    <a:pt x="10" y="5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8" name="Freeform 536">
              <a:extLst>
                <a:ext uri="{FF2B5EF4-FFF2-40B4-BE49-F238E27FC236}">
                  <a16:creationId xmlns:a16="http://schemas.microsoft.com/office/drawing/2014/main" id="{BF395F4B-7BBC-456E-87D6-459B60F281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28438" y="3444875"/>
              <a:ext cx="85725" cy="88900"/>
            </a:xfrm>
            <a:custGeom>
              <a:avLst/>
              <a:gdLst>
                <a:gd name="T0" fmla="*/ 18 w 35"/>
                <a:gd name="T1" fmla="*/ 0 h 36"/>
                <a:gd name="T2" fmla="*/ 0 w 35"/>
                <a:gd name="T3" fmla="*/ 18 h 36"/>
                <a:gd name="T4" fmla="*/ 18 w 35"/>
                <a:gd name="T5" fmla="*/ 36 h 36"/>
                <a:gd name="T6" fmla="*/ 35 w 35"/>
                <a:gd name="T7" fmla="*/ 18 h 36"/>
                <a:gd name="T8" fmla="*/ 18 w 35"/>
                <a:gd name="T9" fmla="*/ 0 h 36"/>
                <a:gd name="T10" fmla="*/ 18 w 35"/>
                <a:gd name="T11" fmla="*/ 27 h 36"/>
                <a:gd name="T12" fmla="*/ 9 w 35"/>
                <a:gd name="T13" fmla="*/ 18 h 36"/>
                <a:gd name="T14" fmla="*/ 18 w 35"/>
                <a:gd name="T15" fmla="*/ 10 h 36"/>
                <a:gd name="T16" fmla="*/ 26 w 35"/>
                <a:gd name="T17" fmla="*/ 18 h 36"/>
                <a:gd name="T18" fmla="*/ 18 w 35"/>
                <a:gd name="T19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6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ubicBezTo>
                    <a:pt x="27" y="36"/>
                    <a:pt x="35" y="28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27"/>
                  </a:moveTo>
                  <a:cubicBezTo>
                    <a:pt x="13" y="27"/>
                    <a:pt x="9" y="23"/>
                    <a:pt x="9" y="18"/>
                  </a:cubicBezTo>
                  <a:cubicBezTo>
                    <a:pt x="9" y="14"/>
                    <a:pt x="13" y="10"/>
                    <a:pt x="18" y="10"/>
                  </a:cubicBezTo>
                  <a:cubicBezTo>
                    <a:pt x="22" y="10"/>
                    <a:pt x="26" y="14"/>
                    <a:pt x="26" y="18"/>
                  </a:cubicBezTo>
                  <a:cubicBezTo>
                    <a:pt x="26" y="23"/>
                    <a:pt x="22" y="27"/>
                    <a:pt x="18" y="2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DFA63CE-6D82-448C-80F0-61002344FF8B}"/>
              </a:ext>
            </a:extLst>
          </p:cNvPr>
          <p:cNvSpPr/>
          <p:nvPr/>
        </p:nvSpPr>
        <p:spPr>
          <a:xfrm>
            <a:off x="512438" y="1871690"/>
            <a:ext cx="5101782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REGULATORY CHALLENGE</a:t>
            </a:r>
          </a:p>
          <a:p>
            <a:pPr marL="225425"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Uniform Guidance that governs grant payments does not include a declarative statement that authorizes the Agency to pay sub-recipients directly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INTEGRATION WITH THE AGENCY FINANCIAL SYSTEM</a:t>
            </a:r>
          </a:p>
          <a:p>
            <a:pPr marL="225425" lvl="0" defTabSz="914400">
              <a:spcAft>
                <a:spcPts val="600"/>
              </a:spcAft>
              <a:defRPr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How tokens will flow through the Agency systems has not yet been determined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ACCOUNTING/AUDIT TREATMENT OF TOKENS</a:t>
            </a:r>
          </a:p>
          <a:p>
            <a:pPr marL="225425" lvl="0" defTabSz="914400">
              <a:spcAft>
                <a:spcPts val="600"/>
              </a:spcAft>
              <a:defRPr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Tokens aren’t recognized as cash, making their treatment unclear in existing audit guidance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DLT COMPLIANCE WITH NIST STANDARDS</a:t>
            </a:r>
          </a:p>
          <a:p>
            <a:pPr marL="225425" lvl="0" defTabSz="914400">
              <a:spcAft>
                <a:spcPts val="600"/>
              </a:spcAft>
              <a:defRPr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Ethereum does not meet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NIST standards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for blockchain hashing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43CBBA-8C2A-45ED-83D7-1CB483915BA7}"/>
              </a:ext>
            </a:extLst>
          </p:cNvPr>
          <p:cNvSpPr/>
          <p:nvPr/>
        </p:nvSpPr>
        <p:spPr>
          <a:xfrm>
            <a:off x="7276598" y="1254090"/>
            <a:ext cx="251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How We Go Forward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F0B403-4AB3-4588-8FDA-9B21360EDCDA}"/>
              </a:ext>
            </a:extLst>
          </p:cNvPr>
          <p:cNvSpPr/>
          <p:nvPr/>
        </p:nvSpPr>
        <p:spPr>
          <a:xfrm>
            <a:off x="6577780" y="1833106"/>
            <a:ext cx="5101782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SYSTEM CONNECTIVITY</a:t>
            </a:r>
          </a:p>
          <a:p>
            <a:pPr marL="225425" lvl="0" defTabSz="914400"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Connecting the blockchain application to agency financial systems to reconcile token transfers</a:t>
            </a:r>
            <a:endParaRPr lang="en-US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CONTINUE GROWING THE ECOSYSTEM OF PUBLIC AND PRIVATE SECTOR STAKEHOLDERS</a:t>
            </a:r>
          </a:p>
          <a:p>
            <a:pPr marL="225425" lvl="0" defTabSz="914400"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Ecosystem governance will determine how blockchain can be deployed with multiple agencies, including co-funding models, inter-agency IT security, change control, and standards of use.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EXPLORE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BLOCKCHAIN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SERVICE DELIVERY MODELS</a:t>
            </a:r>
          </a:p>
          <a:p>
            <a:pPr marL="22542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service model for blockchain, whether building on our own or through an “as-a-service” approach will determine how legacy business processes and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will change moving forward.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CONVENE POLICY AND TECHNICAL EXPERTS TO ASSESS BLOCKCHAIN TECHNOLOGY AGAINST FEDERAL STANDARDS</a:t>
            </a:r>
          </a:p>
          <a:p>
            <a:pPr marL="22542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Aligning on resolutions for key regulatory and IT standards to take blockchain into production requires additional analysis with relevant stakeholders across the Federal government.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C11E1FC-5244-425F-A855-D0260BF4D695}"/>
              </a:ext>
            </a:extLst>
          </p:cNvPr>
          <p:cNvGrpSpPr/>
          <p:nvPr/>
        </p:nvGrpSpPr>
        <p:grpSpPr>
          <a:xfrm>
            <a:off x="458792" y="5003634"/>
            <a:ext cx="5209073" cy="1263301"/>
            <a:chOff x="5408798" y="2350840"/>
            <a:chExt cx="5209073" cy="1263301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7C1B2738-46F3-428D-8B70-6DE4D11D390F}"/>
                </a:ext>
              </a:extLst>
            </p:cNvPr>
            <p:cNvSpPr/>
            <p:nvPr/>
          </p:nvSpPr>
          <p:spPr>
            <a:xfrm>
              <a:off x="5408798" y="2350840"/>
              <a:ext cx="5209073" cy="1263301"/>
            </a:xfrm>
            <a:prstGeom prst="roundRect">
              <a:avLst/>
            </a:prstGeom>
            <a:solidFill>
              <a:srgbClr val="F2F2F2"/>
            </a:solidFill>
            <a:ln>
              <a:solidFill>
                <a:srgbClr val="757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8C7D237-D4A1-4697-9014-0AA7EED221E2}"/>
                </a:ext>
              </a:extLst>
            </p:cNvPr>
            <p:cNvSpPr/>
            <p:nvPr/>
          </p:nvSpPr>
          <p:spPr>
            <a:xfrm>
              <a:off x="5626397" y="3111056"/>
              <a:ext cx="4773874" cy="4001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0" r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Ethereum uses hashing algorithm keccack256 that is </a:t>
              </a: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inconsistent with NIST </a:t>
              </a: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best practices. However, it is believed that </a:t>
              </a: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keccack256 is no less secure than the NIST standard.</a:t>
              </a:r>
              <a:endPara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812BB59-C814-4A08-9FC0-52684C632168}"/>
                </a:ext>
              </a:extLst>
            </p:cNvPr>
            <p:cNvGrpSpPr/>
            <p:nvPr/>
          </p:nvGrpSpPr>
          <p:grpSpPr>
            <a:xfrm>
              <a:off x="7041280" y="2796284"/>
              <a:ext cx="1944108" cy="397101"/>
              <a:chOff x="6911499" y="2796284"/>
              <a:chExt cx="1944108" cy="397101"/>
            </a:xfrm>
          </p:grpSpPr>
          <p:sp>
            <p:nvSpPr>
              <p:cNvPr id="103" name="Multiplication Sign 14">
                <a:extLst>
                  <a:ext uri="{FF2B5EF4-FFF2-40B4-BE49-F238E27FC236}">
                    <a16:creationId xmlns:a16="http://schemas.microsoft.com/office/drawing/2014/main" id="{F47D801E-148D-40BF-9380-D1BDA08BB553}"/>
                  </a:ext>
                </a:extLst>
              </p:cNvPr>
              <p:cNvSpPr/>
              <p:nvPr/>
            </p:nvSpPr>
            <p:spPr>
              <a:xfrm>
                <a:off x="6911499" y="2796284"/>
                <a:ext cx="406492" cy="397101"/>
              </a:xfrm>
              <a:prstGeom prst="mathMultiply">
                <a:avLst/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D472E13-8A1A-4487-9919-67BF80E41E14}"/>
                  </a:ext>
                </a:extLst>
              </p:cNvPr>
              <p:cNvSpPr/>
              <p:nvPr/>
            </p:nvSpPr>
            <p:spPr>
              <a:xfrm>
                <a:off x="7381356" y="2815522"/>
                <a:ext cx="1474251" cy="3586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Verdana" panose="020B0604030504040204" pitchFamily="34" charset="0"/>
                    <a:cs typeface="Verdana" panose="020B0604030504040204" pitchFamily="34" charset="0"/>
                  </a:rPr>
                  <a:t>Blockchain Hashing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69D03C5-587F-422E-A125-4F5D919DCD9E}"/>
                </a:ext>
              </a:extLst>
            </p:cNvPr>
            <p:cNvGrpSpPr/>
            <p:nvPr/>
          </p:nvGrpSpPr>
          <p:grpSpPr>
            <a:xfrm>
              <a:off x="5554557" y="2372018"/>
              <a:ext cx="4917554" cy="371020"/>
              <a:chOff x="5620023" y="2372018"/>
              <a:chExt cx="4917554" cy="371020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5DB4AAFC-460A-48EB-8554-0291BEA9E1FD}"/>
                  </a:ext>
                </a:extLst>
              </p:cNvPr>
              <p:cNvGrpSpPr/>
              <p:nvPr/>
            </p:nvGrpSpPr>
            <p:grpSpPr>
              <a:xfrm>
                <a:off x="5620023" y="2372018"/>
                <a:ext cx="1889128" cy="363312"/>
                <a:chOff x="1574129" y="2372018"/>
                <a:chExt cx="1889128" cy="363312"/>
              </a:xfrm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47C9DAB-309B-4CFC-B005-651404734F34}"/>
                    </a:ext>
                  </a:extLst>
                </p:cNvPr>
                <p:cNvSpPr/>
                <p:nvPr/>
              </p:nvSpPr>
              <p:spPr>
                <a:xfrm>
                  <a:off x="1975129" y="2372018"/>
                  <a:ext cx="1488128" cy="36331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Verdana" panose="020B0604030504040204" pitchFamily="34" charset="0"/>
                      <a:cs typeface="Verdana" panose="020B0604030504040204" pitchFamily="34" charset="0"/>
                    </a:rPr>
                    <a:t>Key Generation</a:t>
                  </a:r>
                </a:p>
              </p:txBody>
            </p:sp>
            <p:pic>
              <p:nvPicPr>
                <p:cNvPr id="102" name="Graphic 21" descr="Checkmark">
                  <a:extLst>
                    <a:ext uri="{FF2B5EF4-FFF2-40B4-BE49-F238E27FC236}">
                      <a16:creationId xmlns:a16="http://schemas.microsoft.com/office/drawing/2014/main" id="{A591F98F-48B7-43DC-B944-2C53C34094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4129" y="2405408"/>
                  <a:ext cx="296533" cy="296533"/>
                </a:xfrm>
                <a:prstGeom prst="rect">
                  <a:avLst/>
                </a:prstGeom>
              </p:spPr>
            </p:pic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76CD25F5-2E69-4BDE-A020-462A4935BDBC}"/>
                  </a:ext>
                </a:extLst>
              </p:cNvPr>
              <p:cNvGrpSpPr/>
              <p:nvPr/>
            </p:nvGrpSpPr>
            <p:grpSpPr>
              <a:xfrm>
                <a:off x="7134236" y="2375622"/>
                <a:ext cx="1889128" cy="363312"/>
                <a:chOff x="1574129" y="2745106"/>
                <a:chExt cx="1889128" cy="363312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B50CC11-4CC9-4E0B-9EA4-921A9C20AF1A}"/>
                    </a:ext>
                  </a:extLst>
                </p:cNvPr>
                <p:cNvSpPr/>
                <p:nvPr/>
              </p:nvSpPr>
              <p:spPr>
                <a:xfrm>
                  <a:off x="1975129" y="2745106"/>
                  <a:ext cx="1488128" cy="36331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Verdana" panose="020B0604030504040204" pitchFamily="34" charset="0"/>
                      <a:cs typeface="Verdana" panose="020B0604030504040204" pitchFamily="34" charset="0"/>
                    </a:rPr>
                    <a:t>Key </a:t>
                  </a:r>
                  <a:r>
                    <a:rPr lang="en-US" sz="1200" b="1" kern="0" dirty="0">
                      <a:solidFill>
                        <a:srgbClr val="000000"/>
                      </a:solidFill>
                      <a:latin typeface="Calibri"/>
                      <a:ea typeface="Verdana" panose="020B0604030504040204" pitchFamily="34" charset="0"/>
                      <a:cs typeface="Verdana" panose="020B0604030504040204" pitchFamily="34" charset="0"/>
                    </a:rPr>
                    <a:t>Storage</a:t>
                  </a:r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pic>
              <p:nvPicPr>
                <p:cNvPr id="100" name="Graphic 99" descr="Checkmark">
                  <a:extLst>
                    <a:ext uri="{FF2B5EF4-FFF2-40B4-BE49-F238E27FC236}">
                      <a16:creationId xmlns:a16="http://schemas.microsoft.com/office/drawing/2014/main" id="{3377F19C-7A1F-4695-8BC4-5E05A65A62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4129" y="2778496"/>
                  <a:ext cx="296533" cy="296533"/>
                </a:xfrm>
                <a:prstGeom prst="rect">
                  <a:avLst/>
                </a:prstGeom>
              </p:spPr>
            </p:pic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872BF01D-E93E-4ACA-90F5-93C8895C2898}"/>
                  </a:ext>
                </a:extLst>
              </p:cNvPr>
              <p:cNvGrpSpPr/>
              <p:nvPr/>
            </p:nvGrpSpPr>
            <p:grpSpPr>
              <a:xfrm>
                <a:off x="8648449" y="2379726"/>
                <a:ext cx="1889128" cy="363312"/>
                <a:chOff x="1574129" y="3153353"/>
                <a:chExt cx="1889128" cy="363312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286C8F01-14EB-4348-A5F4-CB1EC2E153DD}"/>
                    </a:ext>
                  </a:extLst>
                </p:cNvPr>
                <p:cNvSpPr/>
                <p:nvPr/>
              </p:nvSpPr>
              <p:spPr>
                <a:xfrm>
                  <a:off x="1975129" y="3153353"/>
                  <a:ext cx="1488128" cy="36331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Verdana" panose="020B0604030504040204" pitchFamily="34" charset="0"/>
                      <a:cs typeface="Verdana" panose="020B0604030504040204" pitchFamily="34" charset="0"/>
                    </a:rPr>
                    <a:t>Transaction Signing: Digital Signatures</a:t>
                  </a:r>
                </a:p>
              </p:txBody>
            </p:sp>
            <p:pic>
              <p:nvPicPr>
                <p:cNvPr id="98" name="Graphic 21" descr="Checkmark">
                  <a:extLst>
                    <a:ext uri="{FF2B5EF4-FFF2-40B4-BE49-F238E27FC236}">
                      <a16:creationId xmlns:a16="http://schemas.microsoft.com/office/drawing/2014/main" id="{1CBDF176-0F12-4896-AD84-B0585B000B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4129" y="3186743"/>
                  <a:ext cx="296533" cy="29653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05" name="Rectangle 7">
            <a:extLst>
              <a:ext uri="{FF2B5EF4-FFF2-40B4-BE49-F238E27FC236}">
                <a16:creationId xmlns:a16="http://schemas.microsoft.com/office/drawing/2014/main" id="{07763B91-8413-400E-9CB8-1B7728308131}"/>
              </a:ext>
            </a:extLst>
          </p:cNvPr>
          <p:cNvSpPr>
            <a:spLocks/>
          </p:cNvSpPr>
          <p:nvPr/>
        </p:nvSpPr>
        <p:spPr>
          <a:xfrm rot="10800000" flipH="1" flipV="1">
            <a:off x="597903" y="4664502"/>
            <a:ext cx="4867576" cy="329636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79780 w 914400"/>
              <a:gd name="connsiteY0" fmla="*/ 0 h 1172150"/>
              <a:gd name="connsiteX1" fmla="*/ 914400 w 914400"/>
              <a:gd name="connsiteY1" fmla="*/ 257750 h 1172150"/>
              <a:gd name="connsiteX2" fmla="*/ 914400 w 914400"/>
              <a:gd name="connsiteY2" fmla="*/ 1172150 h 1172150"/>
              <a:gd name="connsiteX3" fmla="*/ 0 w 914400"/>
              <a:gd name="connsiteY3" fmla="*/ 1172150 h 1172150"/>
              <a:gd name="connsiteX4" fmla="*/ 79780 w 914400"/>
              <a:gd name="connsiteY4" fmla="*/ 0 h 1172150"/>
              <a:gd name="connsiteX0" fmla="*/ 79780 w 914400"/>
              <a:gd name="connsiteY0" fmla="*/ 0 h 1172150"/>
              <a:gd name="connsiteX1" fmla="*/ 810073 w 914400"/>
              <a:gd name="connsiteY1" fmla="*/ 12274 h 1172150"/>
              <a:gd name="connsiteX2" fmla="*/ 914400 w 914400"/>
              <a:gd name="connsiteY2" fmla="*/ 1172150 h 1172150"/>
              <a:gd name="connsiteX3" fmla="*/ 0 w 914400"/>
              <a:gd name="connsiteY3" fmla="*/ 1172150 h 1172150"/>
              <a:gd name="connsiteX4" fmla="*/ 79780 w 914400"/>
              <a:gd name="connsiteY4" fmla="*/ 0 h 1172150"/>
              <a:gd name="connsiteX0" fmla="*/ 79780 w 3068456"/>
              <a:gd name="connsiteY0" fmla="*/ 0 h 1172150"/>
              <a:gd name="connsiteX1" fmla="*/ 810073 w 3068456"/>
              <a:gd name="connsiteY1" fmla="*/ 12274 h 1172150"/>
              <a:gd name="connsiteX2" fmla="*/ 3068456 w 3068456"/>
              <a:gd name="connsiteY2" fmla="*/ 312982 h 1172150"/>
              <a:gd name="connsiteX3" fmla="*/ 0 w 3068456"/>
              <a:gd name="connsiteY3" fmla="*/ 1172150 h 1172150"/>
              <a:gd name="connsiteX4" fmla="*/ 79780 w 3068456"/>
              <a:gd name="connsiteY4" fmla="*/ 0 h 1172150"/>
              <a:gd name="connsiteX0" fmla="*/ 1110781 w 4099457"/>
              <a:gd name="connsiteY0" fmla="*/ 0 h 343667"/>
              <a:gd name="connsiteX1" fmla="*/ 1841074 w 4099457"/>
              <a:gd name="connsiteY1" fmla="*/ 12274 h 343667"/>
              <a:gd name="connsiteX2" fmla="*/ 4099457 w 4099457"/>
              <a:gd name="connsiteY2" fmla="*/ 312982 h 343667"/>
              <a:gd name="connsiteX3" fmla="*/ 0 w 4099457"/>
              <a:gd name="connsiteY3" fmla="*/ 343667 h 343667"/>
              <a:gd name="connsiteX4" fmla="*/ 1110781 w 4099457"/>
              <a:gd name="connsiteY4" fmla="*/ 0 h 343667"/>
              <a:gd name="connsiteX0" fmla="*/ 1110781 w 4099457"/>
              <a:gd name="connsiteY0" fmla="*/ 6136 h 349803"/>
              <a:gd name="connsiteX1" fmla="*/ 1779705 w 4099457"/>
              <a:gd name="connsiteY1" fmla="*/ 0 h 349803"/>
              <a:gd name="connsiteX2" fmla="*/ 4099457 w 4099457"/>
              <a:gd name="connsiteY2" fmla="*/ 319118 h 349803"/>
              <a:gd name="connsiteX3" fmla="*/ 0 w 4099457"/>
              <a:gd name="connsiteY3" fmla="*/ 349803 h 349803"/>
              <a:gd name="connsiteX4" fmla="*/ 1110781 w 4099457"/>
              <a:gd name="connsiteY4" fmla="*/ 6136 h 349803"/>
              <a:gd name="connsiteX0" fmla="*/ 1104644 w 4099457"/>
              <a:gd name="connsiteY0" fmla="*/ 0 h 355941"/>
              <a:gd name="connsiteX1" fmla="*/ 1779705 w 4099457"/>
              <a:gd name="connsiteY1" fmla="*/ 6138 h 355941"/>
              <a:gd name="connsiteX2" fmla="*/ 4099457 w 4099457"/>
              <a:gd name="connsiteY2" fmla="*/ 325256 h 355941"/>
              <a:gd name="connsiteX3" fmla="*/ 0 w 4099457"/>
              <a:gd name="connsiteY3" fmla="*/ 355941 h 355941"/>
              <a:gd name="connsiteX4" fmla="*/ 1104644 w 4099457"/>
              <a:gd name="connsiteY4" fmla="*/ 0 h 355941"/>
              <a:gd name="connsiteX0" fmla="*/ 1104644 w 4099457"/>
              <a:gd name="connsiteY0" fmla="*/ 4324 h 360265"/>
              <a:gd name="connsiteX1" fmla="*/ 1836202 w 4099457"/>
              <a:gd name="connsiteY1" fmla="*/ 0 h 360265"/>
              <a:gd name="connsiteX2" fmla="*/ 4099457 w 4099457"/>
              <a:gd name="connsiteY2" fmla="*/ 329580 h 360265"/>
              <a:gd name="connsiteX3" fmla="*/ 0 w 4099457"/>
              <a:gd name="connsiteY3" fmla="*/ 360265 h 360265"/>
              <a:gd name="connsiteX4" fmla="*/ 1104644 w 4099457"/>
              <a:gd name="connsiteY4" fmla="*/ 4324 h 360265"/>
              <a:gd name="connsiteX0" fmla="*/ 1104644 w 4099457"/>
              <a:gd name="connsiteY0" fmla="*/ 4324 h 360265"/>
              <a:gd name="connsiteX1" fmla="*/ 1743021 w 4099457"/>
              <a:gd name="connsiteY1" fmla="*/ 0 h 360265"/>
              <a:gd name="connsiteX2" fmla="*/ 4099457 w 4099457"/>
              <a:gd name="connsiteY2" fmla="*/ 329580 h 360265"/>
              <a:gd name="connsiteX3" fmla="*/ 0 w 4099457"/>
              <a:gd name="connsiteY3" fmla="*/ 360265 h 360265"/>
              <a:gd name="connsiteX4" fmla="*/ 1104644 w 4099457"/>
              <a:gd name="connsiteY4" fmla="*/ 4324 h 360265"/>
              <a:gd name="connsiteX0" fmla="*/ 2776769 w 5771582"/>
              <a:gd name="connsiteY0" fmla="*/ 4324 h 329611"/>
              <a:gd name="connsiteX1" fmla="*/ 3415146 w 5771582"/>
              <a:gd name="connsiteY1" fmla="*/ 0 h 329611"/>
              <a:gd name="connsiteX2" fmla="*/ 5771582 w 5771582"/>
              <a:gd name="connsiteY2" fmla="*/ 329580 h 329611"/>
              <a:gd name="connsiteX3" fmla="*/ 0 w 5771582"/>
              <a:gd name="connsiteY3" fmla="*/ 329611 h 329611"/>
              <a:gd name="connsiteX4" fmla="*/ 2776769 w 5771582"/>
              <a:gd name="connsiteY4" fmla="*/ 4324 h 329611"/>
              <a:gd name="connsiteX0" fmla="*/ 2159975 w 5771582"/>
              <a:gd name="connsiteY0" fmla="*/ 12175 h 329611"/>
              <a:gd name="connsiteX1" fmla="*/ 3415146 w 5771582"/>
              <a:gd name="connsiteY1" fmla="*/ 0 h 329611"/>
              <a:gd name="connsiteX2" fmla="*/ 5771582 w 5771582"/>
              <a:gd name="connsiteY2" fmla="*/ 329580 h 329611"/>
              <a:gd name="connsiteX3" fmla="*/ 0 w 5771582"/>
              <a:gd name="connsiteY3" fmla="*/ 329611 h 329611"/>
              <a:gd name="connsiteX4" fmla="*/ 2159975 w 5771582"/>
              <a:gd name="connsiteY4" fmla="*/ 12175 h 329611"/>
              <a:gd name="connsiteX0" fmla="*/ 2159975 w 5771582"/>
              <a:gd name="connsiteY0" fmla="*/ 12175 h 329611"/>
              <a:gd name="connsiteX1" fmla="*/ 3415146 w 5771582"/>
              <a:gd name="connsiteY1" fmla="*/ 0 h 329611"/>
              <a:gd name="connsiteX2" fmla="*/ 5771582 w 5771582"/>
              <a:gd name="connsiteY2" fmla="*/ 329580 h 329611"/>
              <a:gd name="connsiteX3" fmla="*/ 0 w 5771582"/>
              <a:gd name="connsiteY3" fmla="*/ 329611 h 329611"/>
              <a:gd name="connsiteX4" fmla="*/ 2159975 w 5771582"/>
              <a:gd name="connsiteY4" fmla="*/ 12175 h 329611"/>
              <a:gd name="connsiteX0" fmla="*/ 2159975 w 5771582"/>
              <a:gd name="connsiteY0" fmla="*/ 20025 h 337461"/>
              <a:gd name="connsiteX1" fmla="*/ 3224778 w 5771582"/>
              <a:gd name="connsiteY1" fmla="*/ 0 h 337461"/>
              <a:gd name="connsiteX2" fmla="*/ 5771582 w 5771582"/>
              <a:gd name="connsiteY2" fmla="*/ 337430 h 337461"/>
              <a:gd name="connsiteX3" fmla="*/ 0 w 5771582"/>
              <a:gd name="connsiteY3" fmla="*/ 337461 h 337461"/>
              <a:gd name="connsiteX4" fmla="*/ 2159975 w 5771582"/>
              <a:gd name="connsiteY4" fmla="*/ 20025 h 337461"/>
              <a:gd name="connsiteX0" fmla="*/ 2190619 w 5771582"/>
              <a:gd name="connsiteY0" fmla="*/ 0 h 342709"/>
              <a:gd name="connsiteX1" fmla="*/ 3224778 w 5771582"/>
              <a:gd name="connsiteY1" fmla="*/ 5248 h 342709"/>
              <a:gd name="connsiteX2" fmla="*/ 5771582 w 5771582"/>
              <a:gd name="connsiteY2" fmla="*/ 342678 h 342709"/>
              <a:gd name="connsiteX3" fmla="*/ 0 w 5771582"/>
              <a:gd name="connsiteY3" fmla="*/ 342709 h 342709"/>
              <a:gd name="connsiteX4" fmla="*/ 2190619 w 5771582"/>
              <a:gd name="connsiteY4" fmla="*/ 0 h 342709"/>
              <a:gd name="connsiteX0" fmla="*/ 491812 w 5771582"/>
              <a:gd name="connsiteY0" fmla="*/ 0 h 942719"/>
              <a:gd name="connsiteX1" fmla="*/ 3224778 w 5771582"/>
              <a:gd name="connsiteY1" fmla="*/ 605258 h 942719"/>
              <a:gd name="connsiteX2" fmla="*/ 5771582 w 5771582"/>
              <a:gd name="connsiteY2" fmla="*/ 942688 h 942719"/>
              <a:gd name="connsiteX3" fmla="*/ 0 w 5771582"/>
              <a:gd name="connsiteY3" fmla="*/ 942719 h 942719"/>
              <a:gd name="connsiteX4" fmla="*/ 491812 w 5771582"/>
              <a:gd name="connsiteY4" fmla="*/ 0 h 942719"/>
              <a:gd name="connsiteX0" fmla="*/ 491812 w 5771582"/>
              <a:gd name="connsiteY0" fmla="*/ 26895 h 969614"/>
              <a:gd name="connsiteX1" fmla="*/ 904457 w 5771582"/>
              <a:gd name="connsiteY1" fmla="*/ 0 h 969614"/>
              <a:gd name="connsiteX2" fmla="*/ 5771582 w 5771582"/>
              <a:gd name="connsiteY2" fmla="*/ 969583 h 969614"/>
              <a:gd name="connsiteX3" fmla="*/ 0 w 5771582"/>
              <a:gd name="connsiteY3" fmla="*/ 969614 h 969614"/>
              <a:gd name="connsiteX4" fmla="*/ 491812 w 5771582"/>
              <a:gd name="connsiteY4" fmla="*/ 26895 h 969614"/>
              <a:gd name="connsiteX0" fmla="*/ 491812 w 5771582"/>
              <a:gd name="connsiteY0" fmla="*/ 0 h 942719"/>
              <a:gd name="connsiteX1" fmla="*/ 3092445 w 5771582"/>
              <a:gd name="connsiteY1" fmla="*/ 228940 h 942719"/>
              <a:gd name="connsiteX2" fmla="*/ 5771582 w 5771582"/>
              <a:gd name="connsiteY2" fmla="*/ 942688 h 942719"/>
              <a:gd name="connsiteX3" fmla="*/ 0 w 5771582"/>
              <a:gd name="connsiteY3" fmla="*/ 942719 h 942719"/>
              <a:gd name="connsiteX4" fmla="*/ 491812 w 5771582"/>
              <a:gd name="connsiteY4" fmla="*/ 0 h 942719"/>
              <a:gd name="connsiteX0" fmla="*/ 2859881 w 5771582"/>
              <a:gd name="connsiteY0" fmla="*/ 0 h 734261"/>
              <a:gd name="connsiteX1" fmla="*/ 3092445 w 5771582"/>
              <a:gd name="connsiteY1" fmla="*/ 20482 h 734261"/>
              <a:gd name="connsiteX2" fmla="*/ 5771582 w 5771582"/>
              <a:gd name="connsiteY2" fmla="*/ 734230 h 734261"/>
              <a:gd name="connsiteX3" fmla="*/ 0 w 5771582"/>
              <a:gd name="connsiteY3" fmla="*/ 734261 h 734261"/>
              <a:gd name="connsiteX4" fmla="*/ 2859881 w 5771582"/>
              <a:gd name="connsiteY4" fmla="*/ 0 h 734261"/>
              <a:gd name="connsiteX0" fmla="*/ 2886893 w 5771582"/>
              <a:gd name="connsiteY0" fmla="*/ 17420 h 713779"/>
              <a:gd name="connsiteX1" fmla="*/ 3092445 w 5771582"/>
              <a:gd name="connsiteY1" fmla="*/ 0 h 713779"/>
              <a:gd name="connsiteX2" fmla="*/ 5771582 w 5771582"/>
              <a:gd name="connsiteY2" fmla="*/ 713748 h 713779"/>
              <a:gd name="connsiteX3" fmla="*/ 0 w 5771582"/>
              <a:gd name="connsiteY3" fmla="*/ 713779 h 713779"/>
              <a:gd name="connsiteX4" fmla="*/ 2886893 w 5771582"/>
              <a:gd name="connsiteY4" fmla="*/ 17420 h 713779"/>
              <a:gd name="connsiteX0" fmla="*/ 2886893 w 5771582"/>
              <a:gd name="connsiteY0" fmla="*/ 0 h 696359"/>
              <a:gd name="connsiteX1" fmla="*/ 3092445 w 5771582"/>
              <a:gd name="connsiteY1" fmla="*/ 11006 h 696359"/>
              <a:gd name="connsiteX2" fmla="*/ 5771582 w 5771582"/>
              <a:gd name="connsiteY2" fmla="*/ 696328 h 696359"/>
              <a:gd name="connsiteX3" fmla="*/ 0 w 5771582"/>
              <a:gd name="connsiteY3" fmla="*/ 696359 h 696359"/>
              <a:gd name="connsiteX4" fmla="*/ 2886893 w 5771582"/>
              <a:gd name="connsiteY4" fmla="*/ 0 h 696359"/>
              <a:gd name="connsiteX0" fmla="*/ 3211278 w 6095967"/>
              <a:gd name="connsiteY0" fmla="*/ 0 h 696329"/>
              <a:gd name="connsiteX1" fmla="*/ 3416830 w 6095967"/>
              <a:gd name="connsiteY1" fmla="*/ 11006 h 696329"/>
              <a:gd name="connsiteX2" fmla="*/ 6095967 w 6095967"/>
              <a:gd name="connsiteY2" fmla="*/ 696328 h 696329"/>
              <a:gd name="connsiteX3" fmla="*/ 0 w 6095967"/>
              <a:gd name="connsiteY3" fmla="*/ 686883 h 696329"/>
              <a:gd name="connsiteX4" fmla="*/ 3211278 w 6095967"/>
              <a:gd name="connsiteY4" fmla="*/ 0 h 696329"/>
              <a:gd name="connsiteX0" fmla="*/ 3211278 w 5813437"/>
              <a:gd name="connsiteY0" fmla="*/ 0 h 686883"/>
              <a:gd name="connsiteX1" fmla="*/ 3416830 w 5813437"/>
              <a:gd name="connsiteY1" fmla="*/ 11006 h 686883"/>
              <a:gd name="connsiteX2" fmla="*/ 5813437 w 5813437"/>
              <a:gd name="connsiteY2" fmla="*/ 686853 h 686883"/>
              <a:gd name="connsiteX3" fmla="*/ 0 w 5813437"/>
              <a:gd name="connsiteY3" fmla="*/ 686883 h 686883"/>
              <a:gd name="connsiteX4" fmla="*/ 3211278 w 5813437"/>
              <a:gd name="connsiteY4" fmla="*/ 0 h 686883"/>
              <a:gd name="connsiteX0" fmla="*/ 3274062 w 5876221"/>
              <a:gd name="connsiteY0" fmla="*/ 0 h 705834"/>
              <a:gd name="connsiteX1" fmla="*/ 3479614 w 5876221"/>
              <a:gd name="connsiteY1" fmla="*/ 11006 h 705834"/>
              <a:gd name="connsiteX2" fmla="*/ 5876221 w 5876221"/>
              <a:gd name="connsiteY2" fmla="*/ 686853 h 705834"/>
              <a:gd name="connsiteX3" fmla="*/ 0 w 5876221"/>
              <a:gd name="connsiteY3" fmla="*/ 705834 h 705834"/>
              <a:gd name="connsiteX4" fmla="*/ 3274062 w 5876221"/>
              <a:gd name="connsiteY4" fmla="*/ 0 h 705834"/>
              <a:gd name="connsiteX0" fmla="*/ 3274062 w 5802972"/>
              <a:gd name="connsiteY0" fmla="*/ 0 h 705834"/>
              <a:gd name="connsiteX1" fmla="*/ 3479614 w 5802972"/>
              <a:gd name="connsiteY1" fmla="*/ 11006 h 705834"/>
              <a:gd name="connsiteX2" fmla="*/ 5802972 w 5802972"/>
              <a:gd name="connsiteY2" fmla="*/ 696329 h 705834"/>
              <a:gd name="connsiteX3" fmla="*/ 0 w 5802972"/>
              <a:gd name="connsiteY3" fmla="*/ 705834 h 705834"/>
              <a:gd name="connsiteX4" fmla="*/ 3274062 w 5802972"/>
              <a:gd name="connsiteY4" fmla="*/ 0 h 705834"/>
              <a:gd name="connsiteX0" fmla="*/ 3274062 w 8298905"/>
              <a:gd name="connsiteY0" fmla="*/ 107985 h 813819"/>
              <a:gd name="connsiteX1" fmla="*/ 8298905 w 8298905"/>
              <a:gd name="connsiteY1" fmla="*/ 0 h 813819"/>
              <a:gd name="connsiteX2" fmla="*/ 5802972 w 8298905"/>
              <a:gd name="connsiteY2" fmla="*/ 804314 h 813819"/>
              <a:gd name="connsiteX3" fmla="*/ 0 w 8298905"/>
              <a:gd name="connsiteY3" fmla="*/ 813819 h 813819"/>
              <a:gd name="connsiteX4" fmla="*/ 3274062 w 8298905"/>
              <a:gd name="connsiteY4" fmla="*/ 107985 h 813819"/>
              <a:gd name="connsiteX0" fmla="*/ 7438598 w 8298905"/>
              <a:gd name="connsiteY0" fmla="*/ 0 h 838824"/>
              <a:gd name="connsiteX1" fmla="*/ 8298905 w 8298905"/>
              <a:gd name="connsiteY1" fmla="*/ 25005 h 838824"/>
              <a:gd name="connsiteX2" fmla="*/ 5802972 w 8298905"/>
              <a:gd name="connsiteY2" fmla="*/ 829319 h 838824"/>
              <a:gd name="connsiteX3" fmla="*/ 0 w 8298905"/>
              <a:gd name="connsiteY3" fmla="*/ 838824 h 838824"/>
              <a:gd name="connsiteX4" fmla="*/ 7438598 w 8298905"/>
              <a:gd name="connsiteY4" fmla="*/ 0 h 838824"/>
              <a:gd name="connsiteX0" fmla="*/ 7438598 w 8298905"/>
              <a:gd name="connsiteY0" fmla="*/ 0 h 838824"/>
              <a:gd name="connsiteX1" fmla="*/ 8298905 w 8298905"/>
              <a:gd name="connsiteY1" fmla="*/ 25005 h 838824"/>
              <a:gd name="connsiteX2" fmla="*/ 6130349 w 8298905"/>
              <a:gd name="connsiteY2" fmla="*/ 836318 h 838824"/>
              <a:gd name="connsiteX3" fmla="*/ 0 w 8298905"/>
              <a:gd name="connsiteY3" fmla="*/ 838824 h 838824"/>
              <a:gd name="connsiteX4" fmla="*/ 7438598 w 8298905"/>
              <a:gd name="connsiteY4" fmla="*/ 0 h 838824"/>
              <a:gd name="connsiteX0" fmla="*/ 7522346 w 8382653"/>
              <a:gd name="connsiteY0" fmla="*/ 0 h 838824"/>
              <a:gd name="connsiteX1" fmla="*/ 8382653 w 8382653"/>
              <a:gd name="connsiteY1" fmla="*/ 25005 h 838824"/>
              <a:gd name="connsiteX2" fmla="*/ 6214097 w 8382653"/>
              <a:gd name="connsiteY2" fmla="*/ 836318 h 838824"/>
              <a:gd name="connsiteX3" fmla="*/ 0 w 8382653"/>
              <a:gd name="connsiteY3" fmla="*/ 838824 h 838824"/>
              <a:gd name="connsiteX4" fmla="*/ 7522346 w 8382653"/>
              <a:gd name="connsiteY4" fmla="*/ 0 h 838824"/>
              <a:gd name="connsiteX0" fmla="*/ 8551897 w 9412204"/>
              <a:gd name="connsiteY0" fmla="*/ 0 h 858621"/>
              <a:gd name="connsiteX1" fmla="*/ 9412204 w 9412204"/>
              <a:gd name="connsiteY1" fmla="*/ 25005 h 858621"/>
              <a:gd name="connsiteX2" fmla="*/ 7243648 w 9412204"/>
              <a:gd name="connsiteY2" fmla="*/ 836318 h 858621"/>
              <a:gd name="connsiteX3" fmla="*/ 0 w 9412204"/>
              <a:gd name="connsiteY3" fmla="*/ 858621 h 858621"/>
              <a:gd name="connsiteX4" fmla="*/ 8551897 w 9412204"/>
              <a:gd name="connsiteY4" fmla="*/ 0 h 858621"/>
              <a:gd name="connsiteX0" fmla="*/ 8551897 w 9412204"/>
              <a:gd name="connsiteY0" fmla="*/ 0 h 858621"/>
              <a:gd name="connsiteX1" fmla="*/ 9412204 w 9412204"/>
              <a:gd name="connsiteY1" fmla="*/ 25005 h 858621"/>
              <a:gd name="connsiteX2" fmla="*/ 6629240 w 9412204"/>
              <a:gd name="connsiteY2" fmla="*/ 846215 h 858621"/>
              <a:gd name="connsiteX3" fmla="*/ 0 w 9412204"/>
              <a:gd name="connsiteY3" fmla="*/ 858621 h 858621"/>
              <a:gd name="connsiteX4" fmla="*/ 8551897 w 9412204"/>
              <a:gd name="connsiteY4" fmla="*/ 0 h 858621"/>
              <a:gd name="connsiteX0" fmla="*/ 8551897 w 9810741"/>
              <a:gd name="connsiteY0" fmla="*/ 0 h 858621"/>
              <a:gd name="connsiteX1" fmla="*/ 9810741 w 9810741"/>
              <a:gd name="connsiteY1" fmla="*/ 5210 h 858621"/>
              <a:gd name="connsiteX2" fmla="*/ 6629240 w 9810741"/>
              <a:gd name="connsiteY2" fmla="*/ 846215 h 858621"/>
              <a:gd name="connsiteX3" fmla="*/ 0 w 9810741"/>
              <a:gd name="connsiteY3" fmla="*/ 858621 h 858621"/>
              <a:gd name="connsiteX4" fmla="*/ 8551897 w 9810741"/>
              <a:gd name="connsiteY4" fmla="*/ 0 h 858621"/>
              <a:gd name="connsiteX0" fmla="*/ 8767771 w 9810741"/>
              <a:gd name="connsiteY0" fmla="*/ 0 h 858621"/>
              <a:gd name="connsiteX1" fmla="*/ 9810741 w 9810741"/>
              <a:gd name="connsiteY1" fmla="*/ 5210 h 858621"/>
              <a:gd name="connsiteX2" fmla="*/ 6629240 w 9810741"/>
              <a:gd name="connsiteY2" fmla="*/ 846215 h 858621"/>
              <a:gd name="connsiteX3" fmla="*/ 0 w 9810741"/>
              <a:gd name="connsiteY3" fmla="*/ 858621 h 858621"/>
              <a:gd name="connsiteX4" fmla="*/ 8767771 w 9810741"/>
              <a:gd name="connsiteY4" fmla="*/ 0 h 858621"/>
              <a:gd name="connsiteX0" fmla="*/ 1478380 w 9810741"/>
              <a:gd name="connsiteY0" fmla="*/ 0 h 1085193"/>
              <a:gd name="connsiteX1" fmla="*/ 9810741 w 9810741"/>
              <a:gd name="connsiteY1" fmla="*/ 231782 h 1085193"/>
              <a:gd name="connsiteX2" fmla="*/ 6629240 w 9810741"/>
              <a:gd name="connsiteY2" fmla="*/ 1072787 h 1085193"/>
              <a:gd name="connsiteX3" fmla="*/ 0 w 9810741"/>
              <a:gd name="connsiteY3" fmla="*/ 1085193 h 1085193"/>
              <a:gd name="connsiteX4" fmla="*/ 1478380 w 9810741"/>
              <a:gd name="connsiteY4" fmla="*/ 0 h 1085193"/>
              <a:gd name="connsiteX0" fmla="*/ 1478380 w 6629241"/>
              <a:gd name="connsiteY0" fmla="*/ 0 h 1085193"/>
              <a:gd name="connsiteX1" fmla="*/ 2476629 w 6629241"/>
              <a:gd name="connsiteY1" fmla="*/ 5210 h 1085193"/>
              <a:gd name="connsiteX2" fmla="*/ 6629240 w 6629241"/>
              <a:gd name="connsiteY2" fmla="*/ 1072787 h 1085193"/>
              <a:gd name="connsiteX3" fmla="*/ 0 w 6629241"/>
              <a:gd name="connsiteY3" fmla="*/ 1085193 h 1085193"/>
              <a:gd name="connsiteX4" fmla="*/ 1478380 w 6629241"/>
              <a:gd name="connsiteY4" fmla="*/ 0 h 1085193"/>
              <a:gd name="connsiteX0" fmla="*/ 4742954 w 9893815"/>
              <a:gd name="connsiteY0" fmla="*/ 0 h 1338421"/>
              <a:gd name="connsiteX1" fmla="*/ 5741203 w 9893815"/>
              <a:gd name="connsiteY1" fmla="*/ 5210 h 1338421"/>
              <a:gd name="connsiteX2" fmla="*/ 9893814 w 9893815"/>
              <a:gd name="connsiteY2" fmla="*/ 1072787 h 1338421"/>
              <a:gd name="connsiteX3" fmla="*/ 0 w 9893815"/>
              <a:gd name="connsiteY3" fmla="*/ 1338421 h 1338421"/>
              <a:gd name="connsiteX4" fmla="*/ 4742954 w 9893815"/>
              <a:gd name="connsiteY4" fmla="*/ 0 h 1338421"/>
              <a:gd name="connsiteX0" fmla="*/ 4742954 w 9357173"/>
              <a:gd name="connsiteY0" fmla="*/ 0 h 1339344"/>
              <a:gd name="connsiteX1" fmla="*/ 5741203 w 9357173"/>
              <a:gd name="connsiteY1" fmla="*/ 5210 h 1339344"/>
              <a:gd name="connsiteX2" fmla="*/ 9357173 w 9357173"/>
              <a:gd name="connsiteY2" fmla="*/ 1339344 h 1339344"/>
              <a:gd name="connsiteX3" fmla="*/ 0 w 9357173"/>
              <a:gd name="connsiteY3" fmla="*/ 1338421 h 1339344"/>
              <a:gd name="connsiteX4" fmla="*/ 4742954 w 9357173"/>
              <a:gd name="connsiteY4" fmla="*/ 0 h 1339344"/>
              <a:gd name="connsiteX0" fmla="*/ 1031179 w 9357173"/>
              <a:gd name="connsiteY0" fmla="*/ 367967 h 1334134"/>
              <a:gd name="connsiteX1" fmla="*/ 5741203 w 9357173"/>
              <a:gd name="connsiteY1" fmla="*/ 0 h 1334134"/>
              <a:gd name="connsiteX2" fmla="*/ 9357173 w 9357173"/>
              <a:gd name="connsiteY2" fmla="*/ 1334134 h 1334134"/>
              <a:gd name="connsiteX3" fmla="*/ 0 w 9357173"/>
              <a:gd name="connsiteY3" fmla="*/ 1333211 h 1334134"/>
              <a:gd name="connsiteX4" fmla="*/ 1031179 w 9357173"/>
              <a:gd name="connsiteY4" fmla="*/ 367967 h 1334134"/>
              <a:gd name="connsiteX0" fmla="*/ 1031179 w 9357173"/>
              <a:gd name="connsiteY0" fmla="*/ 8117 h 974284"/>
              <a:gd name="connsiteX1" fmla="*/ 2297750 w 9357173"/>
              <a:gd name="connsiteY1" fmla="*/ 0 h 974284"/>
              <a:gd name="connsiteX2" fmla="*/ 9357173 w 9357173"/>
              <a:gd name="connsiteY2" fmla="*/ 974284 h 974284"/>
              <a:gd name="connsiteX3" fmla="*/ 0 w 9357173"/>
              <a:gd name="connsiteY3" fmla="*/ 973361 h 974284"/>
              <a:gd name="connsiteX4" fmla="*/ 1031179 w 9357173"/>
              <a:gd name="connsiteY4" fmla="*/ 8117 h 974284"/>
              <a:gd name="connsiteX0" fmla="*/ 1031179 w 10549888"/>
              <a:gd name="connsiteY0" fmla="*/ 8117 h 1000940"/>
              <a:gd name="connsiteX1" fmla="*/ 2297750 w 10549888"/>
              <a:gd name="connsiteY1" fmla="*/ 0 h 1000940"/>
              <a:gd name="connsiteX2" fmla="*/ 10549888 w 10549888"/>
              <a:gd name="connsiteY2" fmla="*/ 1000940 h 1000940"/>
              <a:gd name="connsiteX3" fmla="*/ 0 w 10549888"/>
              <a:gd name="connsiteY3" fmla="*/ 973361 h 1000940"/>
              <a:gd name="connsiteX4" fmla="*/ 1031179 w 10549888"/>
              <a:gd name="connsiteY4" fmla="*/ 8117 h 1000940"/>
              <a:gd name="connsiteX0" fmla="*/ 1031179 w 10549888"/>
              <a:gd name="connsiteY0" fmla="*/ 0 h 992823"/>
              <a:gd name="connsiteX1" fmla="*/ 2797024 w 10549888"/>
              <a:gd name="connsiteY1" fmla="*/ 45194 h 992823"/>
              <a:gd name="connsiteX2" fmla="*/ 10549888 w 10549888"/>
              <a:gd name="connsiteY2" fmla="*/ 992823 h 992823"/>
              <a:gd name="connsiteX3" fmla="*/ 0 w 10549888"/>
              <a:gd name="connsiteY3" fmla="*/ 965244 h 992823"/>
              <a:gd name="connsiteX4" fmla="*/ 1031179 w 10549888"/>
              <a:gd name="connsiteY4" fmla="*/ 0 h 992823"/>
              <a:gd name="connsiteX0" fmla="*/ 1031179 w 10549888"/>
              <a:gd name="connsiteY0" fmla="*/ 0 h 992823"/>
              <a:gd name="connsiteX1" fmla="*/ 2741548 w 10549888"/>
              <a:gd name="connsiteY1" fmla="*/ 5210 h 992823"/>
              <a:gd name="connsiteX2" fmla="*/ 10549888 w 10549888"/>
              <a:gd name="connsiteY2" fmla="*/ 992823 h 992823"/>
              <a:gd name="connsiteX3" fmla="*/ 0 w 10549888"/>
              <a:gd name="connsiteY3" fmla="*/ 965244 h 992823"/>
              <a:gd name="connsiteX4" fmla="*/ 1031179 w 10549888"/>
              <a:gd name="connsiteY4" fmla="*/ 0 h 992823"/>
              <a:gd name="connsiteX0" fmla="*/ 1391770 w 10549888"/>
              <a:gd name="connsiteY0" fmla="*/ 0 h 992823"/>
              <a:gd name="connsiteX1" fmla="*/ 2741548 w 10549888"/>
              <a:gd name="connsiteY1" fmla="*/ 5210 h 992823"/>
              <a:gd name="connsiteX2" fmla="*/ 10549888 w 10549888"/>
              <a:gd name="connsiteY2" fmla="*/ 992823 h 992823"/>
              <a:gd name="connsiteX3" fmla="*/ 0 w 10549888"/>
              <a:gd name="connsiteY3" fmla="*/ 965244 h 992823"/>
              <a:gd name="connsiteX4" fmla="*/ 1391770 w 10549888"/>
              <a:gd name="connsiteY4" fmla="*/ 0 h 992823"/>
              <a:gd name="connsiteX0" fmla="*/ 1474981 w 10633099"/>
              <a:gd name="connsiteY0" fmla="*/ 0 h 992823"/>
              <a:gd name="connsiteX1" fmla="*/ 2824759 w 10633099"/>
              <a:gd name="connsiteY1" fmla="*/ 5210 h 992823"/>
              <a:gd name="connsiteX2" fmla="*/ 10633099 w 10633099"/>
              <a:gd name="connsiteY2" fmla="*/ 992823 h 992823"/>
              <a:gd name="connsiteX3" fmla="*/ 0 w 10633099"/>
              <a:gd name="connsiteY3" fmla="*/ 991900 h 992823"/>
              <a:gd name="connsiteX4" fmla="*/ 1474981 w 10633099"/>
              <a:gd name="connsiteY4" fmla="*/ 0 h 992823"/>
              <a:gd name="connsiteX0" fmla="*/ 1474981 w 10633099"/>
              <a:gd name="connsiteY0" fmla="*/ 0 h 992823"/>
              <a:gd name="connsiteX1" fmla="*/ 5931958 w 10633099"/>
              <a:gd name="connsiteY1" fmla="*/ 5209 h 992823"/>
              <a:gd name="connsiteX2" fmla="*/ 10633099 w 10633099"/>
              <a:gd name="connsiteY2" fmla="*/ 992823 h 992823"/>
              <a:gd name="connsiteX3" fmla="*/ 0 w 10633099"/>
              <a:gd name="connsiteY3" fmla="*/ 991900 h 992823"/>
              <a:gd name="connsiteX4" fmla="*/ 1474981 w 10633099"/>
              <a:gd name="connsiteY4" fmla="*/ 0 h 992823"/>
              <a:gd name="connsiteX0" fmla="*/ 4039652 w 10633099"/>
              <a:gd name="connsiteY0" fmla="*/ 0 h 992823"/>
              <a:gd name="connsiteX1" fmla="*/ 5931958 w 10633099"/>
              <a:gd name="connsiteY1" fmla="*/ 5209 h 992823"/>
              <a:gd name="connsiteX2" fmla="*/ 10633099 w 10633099"/>
              <a:gd name="connsiteY2" fmla="*/ 992823 h 992823"/>
              <a:gd name="connsiteX3" fmla="*/ 0 w 10633099"/>
              <a:gd name="connsiteY3" fmla="*/ 991900 h 992823"/>
              <a:gd name="connsiteX4" fmla="*/ 4039652 w 10633099"/>
              <a:gd name="connsiteY4" fmla="*/ 0 h 992823"/>
              <a:gd name="connsiteX0" fmla="*/ 4039652 w 10633099"/>
              <a:gd name="connsiteY0" fmla="*/ 0 h 992823"/>
              <a:gd name="connsiteX1" fmla="*/ 6903949 w 10633099"/>
              <a:gd name="connsiteY1" fmla="*/ 41201 h 992823"/>
              <a:gd name="connsiteX2" fmla="*/ 10633099 w 10633099"/>
              <a:gd name="connsiteY2" fmla="*/ 992823 h 992823"/>
              <a:gd name="connsiteX3" fmla="*/ 0 w 10633099"/>
              <a:gd name="connsiteY3" fmla="*/ 991900 h 992823"/>
              <a:gd name="connsiteX4" fmla="*/ 4039652 w 10633099"/>
              <a:gd name="connsiteY4" fmla="*/ 0 h 992823"/>
              <a:gd name="connsiteX0" fmla="*/ 4637112 w 10633099"/>
              <a:gd name="connsiteY0" fmla="*/ 0 h 992823"/>
              <a:gd name="connsiteX1" fmla="*/ 6903949 w 10633099"/>
              <a:gd name="connsiteY1" fmla="*/ 41201 h 992823"/>
              <a:gd name="connsiteX2" fmla="*/ 10633099 w 10633099"/>
              <a:gd name="connsiteY2" fmla="*/ 992823 h 992823"/>
              <a:gd name="connsiteX3" fmla="*/ 0 w 10633099"/>
              <a:gd name="connsiteY3" fmla="*/ 991900 h 992823"/>
              <a:gd name="connsiteX4" fmla="*/ 4637112 w 10633099"/>
              <a:gd name="connsiteY4" fmla="*/ 0 h 99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3099" h="992823">
                <a:moveTo>
                  <a:pt x="4637112" y="0"/>
                </a:moveTo>
                <a:lnTo>
                  <a:pt x="6903949" y="41201"/>
                </a:lnTo>
                <a:lnTo>
                  <a:pt x="10633099" y="992823"/>
                </a:lnTo>
                <a:lnTo>
                  <a:pt x="0" y="991900"/>
                </a:lnTo>
                <a:lnTo>
                  <a:pt x="4637112" y="0"/>
                </a:lnTo>
                <a:close/>
              </a:path>
            </a:pathLst>
          </a:cu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F6DBE6-FE1B-4321-9974-E5AC27DBA87A}"/>
              </a:ext>
            </a:extLst>
          </p:cNvPr>
          <p:cNvCxnSpPr/>
          <p:nvPr/>
        </p:nvCxnSpPr>
        <p:spPr>
          <a:xfrm>
            <a:off x="2667526" y="4680334"/>
            <a:ext cx="10846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885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456540-B622-4D06-A32E-CEFAF400128B}"/>
              </a:ext>
            </a:extLst>
          </p:cNvPr>
          <p:cNvSpPr/>
          <p:nvPr/>
        </p:nvSpPr>
        <p:spPr>
          <a:xfrm>
            <a:off x="2936032" y="1736625"/>
            <a:ext cx="6096000" cy="33085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u="sng" dirty="0"/>
              <a:t>Poll Question</a:t>
            </a:r>
            <a:r>
              <a:rPr lang="en-US" sz="4000" dirty="0"/>
              <a:t>: </a:t>
            </a:r>
          </a:p>
          <a:p>
            <a:pPr algn="ctr"/>
            <a:endParaRPr lang="en-US" sz="900" dirty="0"/>
          </a:p>
          <a:p>
            <a:pPr algn="ctr"/>
            <a:r>
              <a:rPr lang="en-US" sz="4000" dirty="0"/>
              <a:t>Given what you learned today, what ideas do you have for potential use cases?</a:t>
            </a:r>
          </a:p>
        </p:txBody>
      </p:sp>
    </p:spTree>
    <p:extLst>
      <p:ext uri="{BB962C8B-B14F-4D97-AF65-F5344CB8AC3E}">
        <p14:creationId xmlns:p14="http://schemas.microsoft.com/office/powerpoint/2010/main" val="516606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1143001"/>
            <a:ext cx="72836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Fiscal </a:t>
            </a:r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Contact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Tammie Johnson</a:t>
            </a:r>
          </a:p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Management and Program Analyst</a:t>
            </a:r>
          </a:p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tammie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.johnson@fiscal.treasury.gov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400"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Science Foundation </a:t>
            </a:r>
          </a:p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Justin Poll</a:t>
            </a:r>
          </a:p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Senior Accountant</a:t>
            </a:r>
          </a:p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jpoll@nsf.gov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defTabSz="914400"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70380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EE03C4-615D-4F5F-8BF0-715366CBF8B0}"/>
              </a:ext>
            </a:extLst>
          </p:cNvPr>
          <p:cNvSpPr txBox="1"/>
          <p:nvPr/>
        </p:nvSpPr>
        <p:spPr>
          <a:xfrm>
            <a:off x="429208" y="709127"/>
            <a:ext cx="1129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497414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0B5F5F3-1378-466D-85A0-B8D1FA995CEE}"/>
              </a:ext>
            </a:extLst>
          </p:cNvPr>
          <p:cNvSpPr txBox="1">
            <a:spLocks/>
          </p:cNvSpPr>
          <p:nvPr/>
        </p:nvSpPr>
        <p:spPr bwMode="gray">
          <a:xfrm>
            <a:off x="314960" y="366194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is Blockchain the Right Fit?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E953B-B80C-4090-B39F-511BBE2FA14A}"/>
              </a:ext>
            </a:extLst>
          </p:cNvPr>
          <p:cNvSpPr txBox="1">
            <a:spLocks/>
          </p:cNvSpPr>
          <p:nvPr/>
        </p:nvSpPr>
        <p:spPr>
          <a:xfrm>
            <a:off x="314960" y="715456"/>
            <a:ext cx="11724640" cy="484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SzPct val="100000"/>
              <a:buFontTx/>
              <a:buNone/>
              <a:defRPr sz="2000" b="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  <a:lvl2pPr marL="1270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defTabSz="1064657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There are several requirements that, when met in part or in full, indicate that blockchain may be a good possible solution.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9D5F9978-5330-4A4E-B865-C6D61A992871}"/>
              </a:ext>
            </a:extLst>
          </p:cNvPr>
          <p:cNvSpPr txBox="1"/>
          <p:nvPr/>
        </p:nvSpPr>
        <p:spPr>
          <a:xfrm>
            <a:off x="519967" y="1476841"/>
            <a:ext cx="53314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Blockchain may be a good solution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if it involves…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7387D192-0948-403A-AEAA-FFC6D50E2B61}"/>
              </a:ext>
            </a:extLst>
          </p:cNvPr>
          <p:cNvSpPr txBox="1"/>
          <p:nvPr/>
        </p:nvSpPr>
        <p:spPr>
          <a:xfrm>
            <a:off x="6306932" y="1497767"/>
            <a:ext cx="54128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2B5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Blockchain may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62B5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2B5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be the best solution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2B5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if it involves… </a:t>
            </a:r>
          </a:p>
        </p:txBody>
      </p:sp>
      <p:graphicFrame>
        <p:nvGraphicFramePr>
          <p:cNvPr id="190" name="Table 189">
            <a:extLst>
              <a:ext uri="{FF2B5EF4-FFF2-40B4-BE49-F238E27FC236}">
                <a16:creationId xmlns:a16="http://schemas.microsoft.com/office/drawing/2014/main" id="{471D246C-854E-4626-AB0A-B1921404B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081616"/>
              </p:ext>
            </p:extLst>
          </p:nvPr>
        </p:nvGraphicFramePr>
        <p:xfrm>
          <a:off x="539139" y="2185556"/>
          <a:ext cx="544859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781">
                  <a:extLst>
                    <a:ext uri="{9D8B030D-6E8A-4147-A177-3AD203B41FA5}">
                      <a16:colId xmlns:a16="http://schemas.microsoft.com/office/drawing/2014/main" val="934657257"/>
                    </a:ext>
                  </a:extLst>
                </a:gridCol>
                <a:gridCol w="3360818">
                  <a:extLst>
                    <a:ext uri="{9D8B030D-6E8A-4147-A177-3AD203B41FA5}">
                      <a16:colId xmlns:a16="http://schemas.microsoft.com/office/drawing/2014/main" val="28720549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Shared Data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Need for a structured repository of information in an immutable format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29606"/>
                  </a:ext>
                </a:extLst>
              </a:tr>
            </a:tbl>
          </a:graphicData>
        </a:graphic>
      </p:graphicFrame>
      <p:graphicFrame>
        <p:nvGraphicFramePr>
          <p:cNvPr id="191" name="Table 190">
            <a:extLst>
              <a:ext uri="{FF2B5EF4-FFF2-40B4-BE49-F238E27FC236}">
                <a16:creationId xmlns:a16="http://schemas.microsoft.com/office/drawing/2014/main" id="{7BAF5216-0D98-4D03-9555-E06393DB0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41127"/>
              </p:ext>
            </p:extLst>
          </p:nvPr>
        </p:nvGraphicFramePr>
        <p:xfrm>
          <a:off x="519966" y="3117606"/>
          <a:ext cx="544859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781">
                  <a:extLst>
                    <a:ext uri="{9D8B030D-6E8A-4147-A177-3AD203B41FA5}">
                      <a16:colId xmlns:a16="http://schemas.microsoft.com/office/drawing/2014/main" val="934657257"/>
                    </a:ext>
                  </a:extLst>
                </a:gridCol>
                <a:gridCol w="3360818">
                  <a:extLst>
                    <a:ext uri="{9D8B030D-6E8A-4147-A177-3AD203B41FA5}">
                      <a16:colId xmlns:a16="http://schemas.microsoft.com/office/drawing/2014/main" val="28720549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Multiple </a:t>
                      </a:r>
                      <a:b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Writers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Multiple organizations generating transactions, or components of transactions, that modify the database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29606"/>
                  </a:ext>
                </a:extLst>
              </a:tr>
            </a:tbl>
          </a:graphicData>
        </a:graphic>
      </p:graphicFrame>
      <p:graphicFrame>
        <p:nvGraphicFramePr>
          <p:cNvPr id="192" name="Table 191">
            <a:extLst>
              <a:ext uri="{FF2B5EF4-FFF2-40B4-BE49-F238E27FC236}">
                <a16:creationId xmlns:a16="http://schemas.microsoft.com/office/drawing/2014/main" id="{2F483C44-F7BF-4D7B-B37A-ACD1B3A41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832706"/>
              </p:ext>
            </p:extLst>
          </p:nvPr>
        </p:nvGraphicFramePr>
        <p:xfrm>
          <a:off x="519966" y="4064118"/>
          <a:ext cx="544859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781">
                  <a:extLst>
                    <a:ext uri="{9D8B030D-6E8A-4147-A177-3AD203B41FA5}">
                      <a16:colId xmlns:a16="http://schemas.microsoft.com/office/drawing/2014/main" val="934657257"/>
                    </a:ext>
                  </a:extLst>
                </a:gridCol>
                <a:gridCol w="3360818">
                  <a:extLst>
                    <a:ext uri="{9D8B030D-6E8A-4147-A177-3AD203B41FA5}">
                      <a16:colId xmlns:a16="http://schemas.microsoft.com/office/drawing/2014/main" val="28720549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Intermediaries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Organizations require a third-party to authenticate/facilitate transactions (e.g. a clearing house or central gatekeeper)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29606"/>
                  </a:ext>
                </a:extLst>
              </a:tr>
            </a:tbl>
          </a:graphicData>
        </a:graphic>
      </p:graphicFrame>
      <p:graphicFrame>
        <p:nvGraphicFramePr>
          <p:cNvPr id="193" name="Table 192">
            <a:extLst>
              <a:ext uri="{FF2B5EF4-FFF2-40B4-BE49-F238E27FC236}">
                <a16:creationId xmlns:a16="http://schemas.microsoft.com/office/drawing/2014/main" id="{2A67336A-5EB2-40EC-94E4-9ACC900A6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051923"/>
              </p:ext>
            </p:extLst>
          </p:nvPr>
        </p:nvGraphicFramePr>
        <p:xfrm>
          <a:off x="519966" y="5007202"/>
          <a:ext cx="5448599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781">
                  <a:extLst>
                    <a:ext uri="{9D8B030D-6E8A-4147-A177-3AD203B41FA5}">
                      <a16:colId xmlns:a16="http://schemas.microsoft.com/office/drawing/2014/main" val="934657257"/>
                    </a:ext>
                  </a:extLst>
                </a:gridCol>
                <a:gridCol w="3360818">
                  <a:extLst>
                    <a:ext uri="{9D8B030D-6E8A-4147-A177-3AD203B41FA5}">
                      <a16:colId xmlns:a16="http://schemas.microsoft.com/office/drawing/2014/main" val="28720549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Accountability </a:t>
                      </a:r>
                    </a:p>
                    <a:p>
                      <a:pPr marL="0" algn="l" defTabSz="457189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&amp; Auditability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Transaction contains sensitive data to be encrypted and secured to only those with permissioned access; auditability is paramount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29606"/>
                  </a:ext>
                </a:extLst>
              </a:tr>
            </a:tbl>
          </a:graphicData>
        </a:graphic>
      </p:graphicFrame>
      <p:graphicFrame>
        <p:nvGraphicFramePr>
          <p:cNvPr id="194" name="Table 193">
            <a:extLst>
              <a:ext uri="{FF2B5EF4-FFF2-40B4-BE49-F238E27FC236}">
                <a16:creationId xmlns:a16="http://schemas.microsoft.com/office/drawing/2014/main" id="{3077AEC3-451F-4378-B7D0-8E710B92A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813468"/>
              </p:ext>
            </p:extLst>
          </p:nvPr>
        </p:nvGraphicFramePr>
        <p:xfrm>
          <a:off x="6306931" y="2197193"/>
          <a:ext cx="550825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639">
                  <a:extLst>
                    <a:ext uri="{9D8B030D-6E8A-4147-A177-3AD203B41FA5}">
                      <a16:colId xmlns:a16="http://schemas.microsoft.com/office/drawing/2014/main" val="934657257"/>
                    </a:ext>
                  </a:extLst>
                </a:gridCol>
                <a:gridCol w="3397614">
                  <a:extLst>
                    <a:ext uri="{9D8B030D-6E8A-4147-A177-3AD203B41FA5}">
                      <a16:colId xmlns:a16="http://schemas.microsoft.com/office/drawing/2014/main" val="28720549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Single Entity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Transaction is confined to only one entity and impacts only internal stakeholders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29606"/>
                  </a:ext>
                </a:extLst>
              </a:tr>
            </a:tbl>
          </a:graphicData>
        </a:graphic>
      </p:graphicFrame>
      <p:graphicFrame>
        <p:nvGraphicFramePr>
          <p:cNvPr id="195" name="Table 194">
            <a:extLst>
              <a:ext uri="{FF2B5EF4-FFF2-40B4-BE49-F238E27FC236}">
                <a16:creationId xmlns:a16="http://schemas.microsoft.com/office/drawing/2014/main" id="{DD348703-9318-4B39-94D9-161F6117F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722973"/>
              </p:ext>
            </p:extLst>
          </p:nvPr>
        </p:nvGraphicFramePr>
        <p:xfrm>
          <a:off x="6306931" y="3164502"/>
          <a:ext cx="550825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639">
                  <a:extLst>
                    <a:ext uri="{9D8B030D-6E8A-4147-A177-3AD203B41FA5}">
                      <a16:colId xmlns:a16="http://schemas.microsoft.com/office/drawing/2014/main" val="934657257"/>
                    </a:ext>
                  </a:extLst>
                </a:gridCol>
                <a:gridCol w="3397614">
                  <a:extLst>
                    <a:ext uri="{9D8B030D-6E8A-4147-A177-3AD203B41FA5}">
                      <a16:colId xmlns:a16="http://schemas.microsoft.com/office/drawing/2014/main" val="28720549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Big Data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High-volume, high-density data required to be stored with transaction information (videos, images, etc.)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29606"/>
                  </a:ext>
                </a:extLst>
              </a:tr>
            </a:tbl>
          </a:graphicData>
        </a:graphic>
      </p:graphicFrame>
      <p:graphicFrame>
        <p:nvGraphicFramePr>
          <p:cNvPr id="196" name="Table 195">
            <a:extLst>
              <a:ext uri="{FF2B5EF4-FFF2-40B4-BE49-F238E27FC236}">
                <a16:creationId xmlns:a16="http://schemas.microsoft.com/office/drawing/2014/main" id="{D60540C9-7D82-49DB-9AF7-A27F6F387C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081394"/>
              </p:ext>
            </p:extLst>
          </p:nvPr>
        </p:nvGraphicFramePr>
        <p:xfrm>
          <a:off x="6306931" y="4064118"/>
          <a:ext cx="550825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639">
                  <a:extLst>
                    <a:ext uri="{9D8B030D-6E8A-4147-A177-3AD203B41FA5}">
                      <a16:colId xmlns:a16="http://schemas.microsoft.com/office/drawing/2014/main" val="934657257"/>
                    </a:ext>
                  </a:extLst>
                </a:gridCol>
                <a:gridCol w="3397614">
                  <a:extLst>
                    <a:ext uri="{9D8B030D-6E8A-4147-A177-3AD203B41FA5}">
                      <a16:colId xmlns:a16="http://schemas.microsoft.com/office/drawing/2014/main" val="28720549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Centralized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Few participants in the ecosystem or need for one entity to maintain sole discretion over transaction validation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29606"/>
                  </a:ext>
                </a:extLst>
              </a:tr>
            </a:tbl>
          </a:graphicData>
        </a:graphic>
      </p:graphicFrame>
      <p:grpSp>
        <p:nvGrpSpPr>
          <p:cNvPr id="197" name="Group 196">
            <a:extLst>
              <a:ext uri="{FF2B5EF4-FFF2-40B4-BE49-F238E27FC236}">
                <a16:creationId xmlns:a16="http://schemas.microsoft.com/office/drawing/2014/main" id="{DC283110-445E-45F6-8035-0D8066FC20F4}"/>
              </a:ext>
            </a:extLst>
          </p:cNvPr>
          <p:cNvGrpSpPr/>
          <p:nvPr/>
        </p:nvGrpSpPr>
        <p:grpSpPr>
          <a:xfrm>
            <a:off x="7817840" y="4255494"/>
            <a:ext cx="384048" cy="387248"/>
            <a:chOff x="8074583" y="4212691"/>
            <a:chExt cx="384048" cy="387248"/>
          </a:xfrm>
          <a:solidFill>
            <a:schemeClr val="bg1"/>
          </a:solidFill>
        </p:grpSpPr>
        <p:sp>
          <p:nvSpPr>
            <p:cNvPr id="198" name="Freeform 760">
              <a:extLst>
                <a:ext uri="{FF2B5EF4-FFF2-40B4-BE49-F238E27FC236}">
                  <a16:creationId xmlns:a16="http://schemas.microsoft.com/office/drawing/2014/main" id="{54CAF697-8284-46BB-A71E-9555E0814B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4583" y="4212691"/>
              <a:ext cx="384048" cy="387248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9" name="Freeform 761">
              <a:extLst>
                <a:ext uri="{FF2B5EF4-FFF2-40B4-BE49-F238E27FC236}">
                  <a16:creationId xmlns:a16="http://schemas.microsoft.com/office/drawing/2014/main" id="{DB910A61-6A29-4279-95C5-E0E327D45B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0978" y="4285585"/>
              <a:ext cx="211258" cy="241460"/>
            </a:xfrm>
            <a:custGeom>
              <a:avLst/>
              <a:gdLst>
                <a:gd name="T0" fmla="*/ 245 w 256"/>
                <a:gd name="T1" fmla="*/ 320 h 320"/>
                <a:gd name="T2" fmla="*/ 234 w 256"/>
                <a:gd name="T3" fmla="*/ 309 h 320"/>
                <a:gd name="T4" fmla="*/ 234 w 256"/>
                <a:gd name="T5" fmla="*/ 213 h 320"/>
                <a:gd name="T6" fmla="*/ 192 w 256"/>
                <a:gd name="T7" fmla="*/ 170 h 320"/>
                <a:gd name="T8" fmla="*/ 64 w 256"/>
                <a:gd name="T9" fmla="*/ 170 h 320"/>
                <a:gd name="T10" fmla="*/ 21 w 256"/>
                <a:gd name="T11" fmla="*/ 213 h 320"/>
                <a:gd name="T12" fmla="*/ 21 w 256"/>
                <a:gd name="T13" fmla="*/ 309 h 320"/>
                <a:gd name="T14" fmla="*/ 10 w 256"/>
                <a:gd name="T15" fmla="*/ 320 h 320"/>
                <a:gd name="T16" fmla="*/ 0 w 256"/>
                <a:gd name="T17" fmla="*/ 309 h 320"/>
                <a:gd name="T18" fmla="*/ 0 w 256"/>
                <a:gd name="T19" fmla="*/ 213 h 320"/>
                <a:gd name="T20" fmla="*/ 64 w 256"/>
                <a:gd name="T21" fmla="*/ 149 h 320"/>
                <a:gd name="T22" fmla="*/ 192 w 256"/>
                <a:gd name="T23" fmla="*/ 149 h 320"/>
                <a:gd name="T24" fmla="*/ 256 w 256"/>
                <a:gd name="T25" fmla="*/ 213 h 320"/>
                <a:gd name="T26" fmla="*/ 256 w 256"/>
                <a:gd name="T27" fmla="*/ 309 h 320"/>
                <a:gd name="T28" fmla="*/ 245 w 256"/>
                <a:gd name="T29" fmla="*/ 320 h 320"/>
                <a:gd name="T30" fmla="*/ 192 w 256"/>
                <a:gd name="T31" fmla="*/ 64 h 320"/>
                <a:gd name="T32" fmla="*/ 128 w 256"/>
                <a:gd name="T33" fmla="*/ 0 h 320"/>
                <a:gd name="T34" fmla="*/ 64 w 256"/>
                <a:gd name="T35" fmla="*/ 64 h 320"/>
                <a:gd name="T36" fmla="*/ 128 w 256"/>
                <a:gd name="T37" fmla="*/ 128 h 320"/>
                <a:gd name="T38" fmla="*/ 192 w 256"/>
                <a:gd name="T39" fmla="*/ 64 h 320"/>
                <a:gd name="T40" fmla="*/ 170 w 256"/>
                <a:gd name="T41" fmla="*/ 64 h 320"/>
                <a:gd name="T42" fmla="*/ 128 w 256"/>
                <a:gd name="T43" fmla="*/ 106 h 320"/>
                <a:gd name="T44" fmla="*/ 85 w 256"/>
                <a:gd name="T45" fmla="*/ 64 h 320"/>
                <a:gd name="T46" fmla="*/ 128 w 256"/>
                <a:gd name="T47" fmla="*/ 21 h 320"/>
                <a:gd name="T48" fmla="*/ 170 w 256"/>
                <a:gd name="T49" fmla="*/ 6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6" h="320">
                  <a:moveTo>
                    <a:pt x="245" y="320"/>
                  </a:moveTo>
                  <a:cubicBezTo>
                    <a:pt x="239" y="320"/>
                    <a:pt x="234" y="315"/>
                    <a:pt x="234" y="309"/>
                  </a:cubicBezTo>
                  <a:cubicBezTo>
                    <a:pt x="234" y="213"/>
                    <a:pt x="234" y="213"/>
                    <a:pt x="234" y="213"/>
                  </a:cubicBezTo>
                  <a:cubicBezTo>
                    <a:pt x="234" y="189"/>
                    <a:pt x="215" y="170"/>
                    <a:pt x="192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40" y="170"/>
                    <a:pt x="21" y="189"/>
                    <a:pt x="21" y="213"/>
                  </a:cubicBezTo>
                  <a:cubicBezTo>
                    <a:pt x="21" y="309"/>
                    <a:pt x="21" y="309"/>
                    <a:pt x="21" y="309"/>
                  </a:cubicBezTo>
                  <a:cubicBezTo>
                    <a:pt x="21" y="315"/>
                    <a:pt x="16" y="320"/>
                    <a:pt x="10" y="320"/>
                  </a:cubicBezTo>
                  <a:cubicBezTo>
                    <a:pt x="4" y="320"/>
                    <a:pt x="0" y="315"/>
                    <a:pt x="0" y="309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178"/>
                    <a:pt x="28" y="149"/>
                    <a:pt x="64" y="149"/>
                  </a:cubicBezTo>
                  <a:cubicBezTo>
                    <a:pt x="192" y="149"/>
                    <a:pt x="192" y="149"/>
                    <a:pt x="192" y="149"/>
                  </a:cubicBezTo>
                  <a:cubicBezTo>
                    <a:pt x="227" y="149"/>
                    <a:pt x="256" y="178"/>
                    <a:pt x="256" y="213"/>
                  </a:cubicBezTo>
                  <a:cubicBezTo>
                    <a:pt x="256" y="309"/>
                    <a:pt x="256" y="309"/>
                    <a:pt x="256" y="309"/>
                  </a:cubicBezTo>
                  <a:cubicBezTo>
                    <a:pt x="256" y="315"/>
                    <a:pt x="251" y="320"/>
                    <a:pt x="245" y="320"/>
                  </a:cubicBezTo>
                  <a:close/>
                  <a:moveTo>
                    <a:pt x="192" y="64"/>
                  </a:moveTo>
                  <a:cubicBezTo>
                    <a:pt x="192" y="28"/>
                    <a:pt x="163" y="0"/>
                    <a:pt x="128" y="0"/>
                  </a:cubicBezTo>
                  <a:cubicBezTo>
                    <a:pt x="92" y="0"/>
                    <a:pt x="64" y="28"/>
                    <a:pt x="64" y="64"/>
                  </a:cubicBezTo>
                  <a:cubicBezTo>
                    <a:pt x="64" y="99"/>
                    <a:pt x="92" y="128"/>
                    <a:pt x="128" y="128"/>
                  </a:cubicBezTo>
                  <a:cubicBezTo>
                    <a:pt x="163" y="128"/>
                    <a:pt x="192" y="99"/>
                    <a:pt x="192" y="64"/>
                  </a:cubicBezTo>
                  <a:close/>
                  <a:moveTo>
                    <a:pt x="170" y="64"/>
                  </a:moveTo>
                  <a:cubicBezTo>
                    <a:pt x="170" y="87"/>
                    <a:pt x="151" y="106"/>
                    <a:pt x="128" y="106"/>
                  </a:cubicBezTo>
                  <a:cubicBezTo>
                    <a:pt x="104" y="106"/>
                    <a:pt x="85" y="87"/>
                    <a:pt x="85" y="64"/>
                  </a:cubicBezTo>
                  <a:cubicBezTo>
                    <a:pt x="85" y="40"/>
                    <a:pt x="104" y="21"/>
                    <a:pt x="128" y="21"/>
                  </a:cubicBezTo>
                  <a:cubicBezTo>
                    <a:pt x="151" y="21"/>
                    <a:pt x="170" y="40"/>
                    <a:pt x="170" y="6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7D090917-2C1B-4578-8A88-AFA68931BA2B}"/>
              </a:ext>
            </a:extLst>
          </p:cNvPr>
          <p:cNvGrpSpPr/>
          <p:nvPr/>
        </p:nvGrpSpPr>
        <p:grpSpPr>
          <a:xfrm>
            <a:off x="2045559" y="5200178"/>
            <a:ext cx="384048" cy="384048"/>
            <a:chOff x="4476310" y="4444527"/>
            <a:chExt cx="422516" cy="387248"/>
          </a:xfrm>
          <a:solidFill>
            <a:schemeClr val="bg1"/>
          </a:solidFill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697AD91C-CDFA-4BB4-9B68-CC9948105B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13188" y="4531894"/>
              <a:ext cx="148760" cy="212514"/>
              <a:chOff x="10396538" y="5129848"/>
              <a:chExt cx="200025" cy="285750"/>
            </a:xfrm>
            <a:grpFill/>
          </p:grpSpPr>
          <p:sp>
            <p:nvSpPr>
              <p:cNvPr id="203" name="Freeform 289">
                <a:extLst>
                  <a:ext uri="{FF2B5EF4-FFF2-40B4-BE49-F238E27FC236}">
                    <a16:creationId xmlns:a16="http://schemas.microsoft.com/office/drawing/2014/main" id="{5BF105D7-41D5-4124-A883-1B9F495C3B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96538" y="5250498"/>
                <a:ext cx="200025" cy="165100"/>
              </a:xfrm>
              <a:custGeom>
                <a:avLst/>
                <a:gdLst>
                  <a:gd name="T0" fmla="*/ 10 w 252"/>
                  <a:gd name="T1" fmla="*/ 0 h 208"/>
                  <a:gd name="T2" fmla="*/ 6 w 252"/>
                  <a:gd name="T3" fmla="*/ 1 h 208"/>
                  <a:gd name="T4" fmla="*/ 1 w 252"/>
                  <a:gd name="T5" fmla="*/ 7 h 208"/>
                  <a:gd name="T6" fmla="*/ 0 w 252"/>
                  <a:gd name="T7" fmla="*/ 198 h 208"/>
                  <a:gd name="T8" fmla="*/ 1 w 252"/>
                  <a:gd name="T9" fmla="*/ 202 h 208"/>
                  <a:gd name="T10" fmla="*/ 6 w 252"/>
                  <a:gd name="T11" fmla="*/ 208 h 208"/>
                  <a:gd name="T12" fmla="*/ 242 w 252"/>
                  <a:gd name="T13" fmla="*/ 208 h 208"/>
                  <a:gd name="T14" fmla="*/ 246 w 252"/>
                  <a:gd name="T15" fmla="*/ 208 h 208"/>
                  <a:gd name="T16" fmla="*/ 251 w 252"/>
                  <a:gd name="T17" fmla="*/ 202 h 208"/>
                  <a:gd name="T18" fmla="*/ 252 w 252"/>
                  <a:gd name="T19" fmla="*/ 11 h 208"/>
                  <a:gd name="T20" fmla="*/ 251 w 252"/>
                  <a:gd name="T21" fmla="*/ 7 h 208"/>
                  <a:gd name="T22" fmla="*/ 246 w 252"/>
                  <a:gd name="T23" fmla="*/ 1 h 208"/>
                  <a:gd name="T24" fmla="*/ 242 w 252"/>
                  <a:gd name="T25" fmla="*/ 0 h 208"/>
                  <a:gd name="T26" fmla="*/ 137 w 252"/>
                  <a:gd name="T27" fmla="*/ 155 h 208"/>
                  <a:gd name="T28" fmla="*/ 121 w 252"/>
                  <a:gd name="T29" fmla="*/ 121 h 208"/>
                  <a:gd name="T30" fmla="*/ 115 w 252"/>
                  <a:gd name="T31" fmla="*/ 120 h 208"/>
                  <a:gd name="T32" fmla="*/ 104 w 252"/>
                  <a:gd name="T33" fmla="*/ 113 h 208"/>
                  <a:gd name="T34" fmla="*/ 98 w 252"/>
                  <a:gd name="T35" fmla="*/ 105 h 208"/>
                  <a:gd name="T36" fmla="*/ 94 w 252"/>
                  <a:gd name="T37" fmla="*/ 94 h 208"/>
                  <a:gd name="T38" fmla="*/ 94 w 252"/>
                  <a:gd name="T39" fmla="*/ 89 h 208"/>
                  <a:gd name="T40" fmla="*/ 96 w 252"/>
                  <a:gd name="T41" fmla="*/ 75 h 208"/>
                  <a:gd name="T42" fmla="*/ 103 w 252"/>
                  <a:gd name="T43" fmla="*/ 64 h 208"/>
                  <a:gd name="T44" fmla="*/ 114 w 252"/>
                  <a:gd name="T45" fmla="*/ 58 h 208"/>
                  <a:gd name="T46" fmla="*/ 126 w 252"/>
                  <a:gd name="T47" fmla="*/ 55 h 208"/>
                  <a:gd name="T48" fmla="*/ 133 w 252"/>
                  <a:gd name="T49" fmla="*/ 56 h 208"/>
                  <a:gd name="T50" fmla="*/ 145 w 252"/>
                  <a:gd name="T51" fmla="*/ 60 h 208"/>
                  <a:gd name="T52" fmla="*/ 153 w 252"/>
                  <a:gd name="T53" fmla="*/ 70 h 208"/>
                  <a:gd name="T54" fmla="*/ 158 w 252"/>
                  <a:gd name="T55" fmla="*/ 82 h 208"/>
                  <a:gd name="T56" fmla="*/ 160 w 252"/>
                  <a:gd name="T57" fmla="*/ 89 h 208"/>
                  <a:gd name="T58" fmla="*/ 157 w 252"/>
                  <a:gd name="T59" fmla="*/ 99 h 208"/>
                  <a:gd name="T60" fmla="*/ 151 w 252"/>
                  <a:gd name="T61" fmla="*/ 110 h 208"/>
                  <a:gd name="T62" fmla="*/ 142 w 252"/>
                  <a:gd name="T63" fmla="*/ 117 h 208"/>
                  <a:gd name="T64" fmla="*/ 131 w 252"/>
                  <a:gd name="T65" fmla="*/ 12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2" h="208">
                    <a:moveTo>
                      <a:pt x="242" y="0"/>
                    </a:moveTo>
                    <a:lnTo>
                      <a:pt x="10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1" y="202"/>
                    </a:lnTo>
                    <a:lnTo>
                      <a:pt x="4" y="206"/>
                    </a:lnTo>
                    <a:lnTo>
                      <a:pt x="6" y="208"/>
                    </a:lnTo>
                    <a:lnTo>
                      <a:pt x="10" y="208"/>
                    </a:lnTo>
                    <a:lnTo>
                      <a:pt x="242" y="208"/>
                    </a:lnTo>
                    <a:lnTo>
                      <a:pt x="242" y="208"/>
                    </a:lnTo>
                    <a:lnTo>
                      <a:pt x="246" y="208"/>
                    </a:lnTo>
                    <a:lnTo>
                      <a:pt x="250" y="206"/>
                    </a:lnTo>
                    <a:lnTo>
                      <a:pt x="251" y="202"/>
                    </a:lnTo>
                    <a:lnTo>
                      <a:pt x="252" y="198"/>
                    </a:lnTo>
                    <a:lnTo>
                      <a:pt x="252" y="11"/>
                    </a:lnTo>
                    <a:lnTo>
                      <a:pt x="252" y="11"/>
                    </a:lnTo>
                    <a:lnTo>
                      <a:pt x="251" y="7"/>
                    </a:lnTo>
                    <a:lnTo>
                      <a:pt x="250" y="4"/>
                    </a:lnTo>
                    <a:lnTo>
                      <a:pt x="246" y="1"/>
                    </a:lnTo>
                    <a:lnTo>
                      <a:pt x="242" y="0"/>
                    </a:lnTo>
                    <a:lnTo>
                      <a:pt x="242" y="0"/>
                    </a:lnTo>
                    <a:close/>
                    <a:moveTo>
                      <a:pt x="131" y="121"/>
                    </a:moveTo>
                    <a:lnTo>
                      <a:pt x="137" y="155"/>
                    </a:lnTo>
                    <a:lnTo>
                      <a:pt x="115" y="155"/>
                    </a:lnTo>
                    <a:lnTo>
                      <a:pt x="121" y="121"/>
                    </a:lnTo>
                    <a:lnTo>
                      <a:pt x="121" y="121"/>
                    </a:lnTo>
                    <a:lnTo>
                      <a:pt x="115" y="120"/>
                    </a:lnTo>
                    <a:lnTo>
                      <a:pt x="110" y="117"/>
                    </a:lnTo>
                    <a:lnTo>
                      <a:pt x="104" y="113"/>
                    </a:lnTo>
                    <a:lnTo>
                      <a:pt x="100" y="110"/>
                    </a:lnTo>
                    <a:lnTo>
                      <a:pt x="98" y="105"/>
                    </a:lnTo>
                    <a:lnTo>
                      <a:pt x="95" y="99"/>
                    </a:lnTo>
                    <a:lnTo>
                      <a:pt x="94" y="94"/>
                    </a:lnTo>
                    <a:lnTo>
                      <a:pt x="94" y="89"/>
                    </a:lnTo>
                    <a:lnTo>
                      <a:pt x="94" y="89"/>
                    </a:lnTo>
                    <a:lnTo>
                      <a:pt x="94" y="82"/>
                    </a:lnTo>
                    <a:lnTo>
                      <a:pt x="96" y="75"/>
                    </a:lnTo>
                    <a:lnTo>
                      <a:pt x="99" y="70"/>
                    </a:lnTo>
                    <a:lnTo>
                      <a:pt x="103" y="64"/>
                    </a:lnTo>
                    <a:lnTo>
                      <a:pt x="107" y="60"/>
                    </a:lnTo>
                    <a:lnTo>
                      <a:pt x="114" y="58"/>
                    </a:lnTo>
                    <a:lnTo>
                      <a:pt x="119" y="56"/>
                    </a:lnTo>
                    <a:lnTo>
                      <a:pt x="126" y="55"/>
                    </a:lnTo>
                    <a:lnTo>
                      <a:pt x="126" y="55"/>
                    </a:lnTo>
                    <a:lnTo>
                      <a:pt x="133" y="56"/>
                    </a:lnTo>
                    <a:lnTo>
                      <a:pt x="139" y="58"/>
                    </a:lnTo>
                    <a:lnTo>
                      <a:pt x="145" y="60"/>
                    </a:lnTo>
                    <a:lnTo>
                      <a:pt x="149" y="64"/>
                    </a:lnTo>
                    <a:lnTo>
                      <a:pt x="153" y="70"/>
                    </a:lnTo>
                    <a:lnTo>
                      <a:pt x="157" y="75"/>
                    </a:lnTo>
                    <a:lnTo>
                      <a:pt x="158" y="82"/>
                    </a:lnTo>
                    <a:lnTo>
                      <a:pt x="160" y="89"/>
                    </a:lnTo>
                    <a:lnTo>
                      <a:pt x="160" y="89"/>
                    </a:lnTo>
                    <a:lnTo>
                      <a:pt x="158" y="94"/>
                    </a:lnTo>
                    <a:lnTo>
                      <a:pt x="157" y="99"/>
                    </a:lnTo>
                    <a:lnTo>
                      <a:pt x="154" y="105"/>
                    </a:lnTo>
                    <a:lnTo>
                      <a:pt x="151" y="110"/>
                    </a:lnTo>
                    <a:lnTo>
                      <a:pt x="147" y="113"/>
                    </a:lnTo>
                    <a:lnTo>
                      <a:pt x="142" y="117"/>
                    </a:lnTo>
                    <a:lnTo>
                      <a:pt x="137" y="120"/>
                    </a:lnTo>
                    <a:lnTo>
                      <a:pt x="131" y="121"/>
                    </a:lnTo>
                    <a:lnTo>
                      <a:pt x="131" y="121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4" name="Freeform 290">
                <a:extLst>
                  <a:ext uri="{FF2B5EF4-FFF2-40B4-BE49-F238E27FC236}">
                    <a16:creationId xmlns:a16="http://schemas.microsoft.com/office/drawing/2014/main" id="{0737597D-34E3-4581-B8AD-8241481F9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6226" y="5129848"/>
                <a:ext cx="120650" cy="103188"/>
              </a:xfrm>
              <a:custGeom>
                <a:avLst/>
                <a:gdLst>
                  <a:gd name="T0" fmla="*/ 18 w 150"/>
                  <a:gd name="T1" fmla="*/ 75 h 129"/>
                  <a:gd name="T2" fmla="*/ 18 w 150"/>
                  <a:gd name="T3" fmla="*/ 75 h 129"/>
                  <a:gd name="T4" fmla="*/ 20 w 150"/>
                  <a:gd name="T5" fmla="*/ 65 h 129"/>
                  <a:gd name="T6" fmla="*/ 23 w 150"/>
                  <a:gd name="T7" fmla="*/ 54 h 129"/>
                  <a:gd name="T8" fmla="*/ 28 w 150"/>
                  <a:gd name="T9" fmla="*/ 44 h 129"/>
                  <a:gd name="T10" fmla="*/ 35 w 150"/>
                  <a:gd name="T11" fmla="*/ 36 h 129"/>
                  <a:gd name="T12" fmla="*/ 44 w 150"/>
                  <a:gd name="T13" fmla="*/ 30 h 129"/>
                  <a:gd name="T14" fmla="*/ 53 w 150"/>
                  <a:gd name="T15" fmla="*/ 24 h 129"/>
                  <a:gd name="T16" fmla="*/ 64 w 150"/>
                  <a:gd name="T17" fmla="*/ 20 h 129"/>
                  <a:gd name="T18" fmla="*/ 75 w 150"/>
                  <a:gd name="T19" fmla="*/ 19 h 129"/>
                  <a:gd name="T20" fmla="*/ 75 w 150"/>
                  <a:gd name="T21" fmla="*/ 19 h 129"/>
                  <a:gd name="T22" fmla="*/ 87 w 150"/>
                  <a:gd name="T23" fmla="*/ 20 h 129"/>
                  <a:gd name="T24" fmla="*/ 96 w 150"/>
                  <a:gd name="T25" fmla="*/ 24 h 129"/>
                  <a:gd name="T26" fmla="*/ 107 w 150"/>
                  <a:gd name="T27" fmla="*/ 30 h 129"/>
                  <a:gd name="T28" fmla="*/ 115 w 150"/>
                  <a:gd name="T29" fmla="*/ 36 h 129"/>
                  <a:gd name="T30" fmla="*/ 122 w 150"/>
                  <a:gd name="T31" fmla="*/ 44 h 129"/>
                  <a:gd name="T32" fmla="*/ 127 w 150"/>
                  <a:gd name="T33" fmla="*/ 54 h 129"/>
                  <a:gd name="T34" fmla="*/ 130 w 150"/>
                  <a:gd name="T35" fmla="*/ 65 h 129"/>
                  <a:gd name="T36" fmla="*/ 131 w 150"/>
                  <a:gd name="T37" fmla="*/ 75 h 129"/>
                  <a:gd name="T38" fmla="*/ 131 w 150"/>
                  <a:gd name="T39" fmla="*/ 129 h 129"/>
                  <a:gd name="T40" fmla="*/ 150 w 150"/>
                  <a:gd name="T41" fmla="*/ 129 h 129"/>
                  <a:gd name="T42" fmla="*/ 150 w 150"/>
                  <a:gd name="T43" fmla="*/ 75 h 129"/>
                  <a:gd name="T44" fmla="*/ 150 w 150"/>
                  <a:gd name="T45" fmla="*/ 75 h 129"/>
                  <a:gd name="T46" fmla="*/ 149 w 150"/>
                  <a:gd name="T47" fmla="*/ 61 h 129"/>
                  <a:gd name="T48" fmla="*/ 145 w 150"/>
                  <a:gd name="T49" fmla="*/ 47 h 129"/>
                  <a:gd name="T50" fmla="*/ 138 w 150"/>
                  <a:gd name="T51" fmla="*/ 34 h 129"/>
                  <a:gd name="T52" fmla="*/ 129 w 150"/>
                  <a:gd name="T53" fmla="*/ 23 h 129"/>
                  <a:gd name="T54" fmla="*/ 117 w 150"/>
                  <a:gd name="T55" fmla="*/ 13 h 129"/>
                  <a:gd name="T56" fmla="*/ 105 w 150"/>
                  <a:gd name="T57" fmla="*/ 7 h 129"/>
                  <a:gd name="T58" fmla="*/ 90 w 150"/>
                  <a:gd name="T59" fmla="*/ 1 h 129"/>
                  <a:gd name="T60" fmla="*/ 75 w 150"/>
                  <a:gd name="T61" fmla="*/ 0 h 129"/>
                  <a:gd name="T62" fmla="*/ 75 w 150"/>
                  <a:gd name="T63" fmla="*/ 0 h 129"/>
                  <a:gd name="T64" fmla="*/ 60 w 150"/>
                  <a:gd name="T65" fmla="*/ 1 h 129"/>
                  <a:gd name="T66" fmla="*/ 45 w 150"/>
                  <a:gd name="T67" fmla="*/ 7 h 129"/>
                  <a:gd name="T68" fmla="*/ 33 w 150"/>
                  <a:gd name="T69" fmla="*/ 13 h 129"/>
                  <a:gd name="T70" fmla="*/ 21 w 150"/>
                  <a:gd name="T71" fmla="*/ 23 h 129"/>
                  <a:gd name="T72" fmla="*/ 13 w 150"/>
                  <a:gd name="T73" fmla="*/ 34 h 129"/>
                  <a:gd name="T74" fmla="*/ 5 w 150"/>
                  <a:gd name="T75" fmla="*/ 47 h 129"/>
                  <a:gd name="T76" fmla="*/ 1 w 150"/>
                  <a:gd name="T77" fmla="*/ 61 h 129"/>
                  <a:gd name="T78" fmla="*/ 0 w 150"/>
                  <a:gd name="T79" fmla="*/ 75 h 129"/>
                  <a:gd name="T80" fmla="*/ 0 w 150"/>
                  <a:gd name="T81" fmla="*/ 129 h 129"/>
                  <a:gd name="T82" fmla="*/ 18 w 150"/>
                  <a:gd name="T83" fmla="*/ 129 h 129"/>
                  <a:gd name="T84" fmla="*/ 18 w 150"/>
                  <a:gd name="T85" fmla="*/ 7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0" h="129">
                    <a:moveTo>
                      <a:pt x="18" y="75"/>
                    </a:moveTo>
                    <a:lnTo>
                      <a:pt x="18" y="75"/>
                    </a:lnTo>
                    <a:lnTo>
                      <a:pt x="20" y="65"/>
                    </a:lnTo>
                    <a:lnTo>
                      <a:pt x="23" y="54"/>
                    </a:lnTo>
                    <a:lnTo>
                      <a:pt x="28" y="44"/>
                    </a:lnTo>
                    <a:lnTo>
                      <a:pt x="35" y="36"/>
                    </a:lnTo>
                    <a:lnTo>
                      <a:pt x="44" y="30"/>
                    </a:lnTo>
                    <a:lnTo>
                      <a:pt x="53" y="24"/>
                    </a:lnTo>
                    <a:lnTo>
                      <a:pt x="64" y="20"/>
                    </a:lnTo>
                    <a:lnTo>
                      <a:pt x="75" y="19"/>
                    </a:lnTo>
                    <a:lnTo>
                      <a:pt x="75" y="19"/>
                    </a:lnTo>
                    <a:lnTo>
                      <a:pt x="87" y="20"/>
                    </a:lnTo>
                    <a:lnTo>
                      <a:pt x="96" y="24"/>
                    </a:lnTo>
                    <a:lnTo>
                      <a:pt x="107" y="30"/>
                    </a:lnTo>
                    <a:lnTo>
                      <a:pt x="115" y="36"/>
                    </a:lnTo>
                    <a:lnTo>
                      <a:pt x="122" y="44"/>
                    </a:lnTo>
                    <a:lnTo>
                      <a:pt x="127" y="54"/>
                    </a:lnTo>
                    <a:lnTo>
                      <a:pt x="130" y="65"/>
                    </a:lnTo>
                    <a:lnTo>
                      <a:pt x="131" y="75"/>
                    </a:lnTo>
                    <a:lnTo>
                      <a:pt x="131" y="129"/>
                    </a:lnTo>
                    <a:lnTo>
                      <a:pt x="150" y="129"/>
                    </a:lnTo>
                    <a:lnTo>
                      <a:pt x="150" y="75"/>
                    </a:lnTo>
                    <a:lnTo>
                      <a:pt x="150" y="75"/>
                    </a:lnTo>
                    <a:lnTo>
                      <a:pt x="149" y="61"/>
                    </a:lnTo>
                    <a:lnTo>
                      <a:pt x="145" y="47"/>
                    </a:lnTo>
                    <a:lnTo>
                      <a:pt x="138" y="34"/>
                    </a:lnTo>
                    <a:lnTo>
                      <a:pt x="129" y="23"/>
                    </a:lnTo>
                    <a:lnTo>
                      <a:pt x="117" y="13"/>
                    </a:lnTo>
                    <a:lnTo>
                      <a:pt x="105" y="7"/>
                    </a:lnTo>
                    <a:lnTo>
                      <a:pt x="90" y="1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60" y="1"/>
                    </a:lnTo>
                    <a:lnTo>
                      <a:pt x="45" y="7"/>
                    </a:lnTo>
                    <a:lnTo>
                      <a:pt x="33" y="13"/>
                    </a:lnTo>
                    <a:lnTo>
                      <a:pt x="21" y="23"/>
                    </a:lnTo>
                    <a:lnTo>
                      <a:pt x="13" y="34"/>
                    </a:lnTo>
                    <a:lnTo>
                      <a:pt x="5" y="47"/>
                    </a:lnTo>
                    <a:lnTo>
                      <a:pt x="1" y="61"/>
                    </a:lnTo>
                    <a:lnTo>
                      <a:pt x="0" y="75"/>
                    </a:lnTo>
                    <a:lnTo>
                      <a:pt x="0" y="129"/>
                    </a:lnTo>
                    <a:lnTo>
                      <a:pt x="18" y="129"/>
                    </a:lnTo>
                    <a:lnTo>
                      <a:pt x="18" y="7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2" name="Freeform 760">
              <a:extLst>
                <a:ext uri="{FF2B5EF4-FFF2-40B4-BE49-F238E27FC236}">
                  <a16:creationId xmlns:a16="http://schemas.microsoft.com/office/drawing/2014/main" id="{725E6773-7BB7-481E-87E7-DB713F1B0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6310" y="4444527"/>
              <a:ext cx="422516" cy="387248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5BDF2FAA-7B8D-49E3-8B14-0857E878695A}"/>
              </a:ext>
            </a:extLst>
          </p:cNvPr>
          <p:cNvGrpSpPr/>
          <p:nvPr/>
        </p:nvGrpSpPr>
        <p:grpSpPr>
          <a:xfrm>
            <a:off x="2045559" y="3310575"/>
            <a:ext cx="384048" cy="384047"/>
            <a:chOff x="4476310" y="2820374"/>
            <a:chExt cx="422516" cy="387248"/>
          </a:xfrm>
          <a:solidFill>
            <a:schemeClr val="bg1"/>
          </a:solidFill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9E29224C-714A-40F5-85C9-8116CD668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72245" y="2899227"/>
              <a:ext cx="230703" cy="229523"/>
              <a:chOff x="4179888" y="2610485"/>
              <a:chExt cx="311151" cy="309563"/>
            </a:xfrm>
            <a:grpFill/>
          </p:grpSpPr>
          <p:sp>
            <p:nvSpPr>
              <p:cNvPr id="208" name="Freeform 142">
                <a:extLst>
                  <a:ext uri="{FF2B5EF4-FFF2-40B4-BE49-F238E27FC236}">
                    <a16:creationId xmlns:a16="http://schemas.microsoft.com/office/drawing/2014/main" id="{FC6262A2-29E8-4319-BF35-214AA82F5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9888" y="2661285"/>
                <a:ext cx="90488" cy="88900"/>
              </a:xfrm>
              <a:custGeom>
                <a:avLst/>
                <a:gdLst>
                  <a:gd name="T0" fmla="*/ 45 w 114"/>
                  <a:gd name="T1" fmla="*/ 87 h 113"/>
                  <a:gd name="T2" fmla="*/ 45 w 114"/>
                  <a:gd name="T3" fmla="*/ 87 h 113"/>
                  <a:gd name="T4" fmla="*/ 53 w 114"/>
                  <a:gd name="T5" fmla="*/ 87 h 113"/>
                  <a:gd name="T6" fmla="*/ 59 w 114"/>
                  <a:gd name="T7" fmla="*/ 85 h 113"/>
                  <a:gd name="T8" fmla="*/ 66 w 114"/>
                  <a:gd name="T9" fmla="*/ 82 h 113"/>
                  <a:gd name="T10" fmla="*/ 71 w 114"/>
                  <a:gd name="T11" fmla="*/ 79 h 113"/>
                  <a:gd name="T12" fmla="*/ 104 w 114"/>
                  <a:gd name="T13" fmla="*/ 111 h 113"/>
                  <a:gd name="T14" fmla="*/ 104 w 114"/>
                  <a:gd name="T15" fmla="*/ 111 h 113"/>
                  <a:gd name="T16" fmla="*/ 105 w 114"/>
                  <a:gd name="T17" fmla="*/ 113 h 113"/>
                  <a:gd name="T18" fmla="*/ 108 w 114"/>
                  <a:gd name="T19" fmla="*/ 113 h 113"/>
                  <a:gd name="T20" fmla="*/ 108 w 114"/>
                  <a:gd name="T21" fmla="*/ 113 h 113"/>
                  <a:gd name="T22" fmla="*/ 110 w 114"/>
                  <a:gd name="T23" fmla="*/ 113 h 113"/>
                  <a:gd name="T24" fmla="*/ 112 w 114"/>
                  <a:gd name="T25" fmla="*/ 111 h 113"/>
                  <a:gd name="T26" fmla="*/ 112 w 114"/>
                  <a:gd name="T27" fmla="*/ 111 h 113"/>
                  <a:gd name="T28" fmla="*/ 113 w 114"/>
                  <a:gd name="T29" fmla="*/ 109 h 113"/>
                  <a:gd name="T30" fmla="*/ 114 w 114"/>
                  <a:gd name="T31" fmla="*/ 106 h 113"/>
                  <a:gd name="T32" fmla="*/ 113 w 114"/>
                  <a:gd name="T33" fmla="*/ 103 h 113"/>
                  <a:gd name="T34" fmla="*/ 112 w 114"/>
                  <a:gd name="T35" fmla="*/ 102 h 113"/>
                  <a:gd name="T36" fmla="*/ 79 w 114"/>
                  <a:gd name="T37" fmla="*/ 70 h 113"/>
                  <a:gd name="T38" fmla="*/ 79 w 114"/>
                  <a:gd name="T39" fmla="*/ 70 h 113"/>
                  <a:gd name="T40" fmla="*/ 84 w 114"/>
                  <a:gd name="T41" fmla="*/ 64 h 113"/>
                  <a:gd name="T42" fmla="*/ 86 w 114"/>
                  <a:gd name="T43" fmla="*/ 58 h 113"/>
                  <a:gd name="T44" fmla="*/ 89 w 114"/>
                  <a:gd name="T45" fmla="*/ 51 h 113"/>
                  <a:gd name="T46" fmla="*/ 89 w 114"/>
                  <a:gd name="T47" fmla="*/ 43 h 113"/>
                  <a:gd name="T48" fmla="*/ 89 w 114"/>
                  <a:gd name="T49" fmla="*/ 43 h 113"/>
                  <a:gd name="T50" fmla="*/ 88 w 114"/>
                  <a:gd name="T51" fmla="*/ 35 h 113"/>
                  <a:gd name="T52" fmla="*/ 85 w 114"/>
                  <a:gd name="T53" fmla="*/ 27 h 113"/>
                  <a:gd name="T54" fmla="*/ 81 w 114"/>
                  <a:gd name="T55" fmla="*/ 19 h 113"/>
                  <a:gd name="T56" fmla="*/ 75 w 114"/>
                  <a:gd name="T57" fmla="*/ 12 h 113"/>
                  <a:gd name="T58" fmla="*/ 70 w 114"/>
                  <a:gd name="T59" fmla="*/ 7 h 113"/>
                  <a:gd name="T60" fmla="*/ 62 w 114"/>
                  <a:gd name="T61" fmla="*/ 3 h 113"/>
                  <a:gd name="T62" fmla="*/ 54 w 114"/>
                  <a:gd name="T63" fmla="*/ 0 h 113"/>
                  <a:gd name="T64" fmla="*/ 45 w 114"/>
                  <a:gd name="T65" fmla="*/ 0 h 113"/>
                  <a:gd name="T66" fmla="*/ 45 w 114"/>
                  <a:gd name="T67" fmla="*/ 0 h 113"/>
                  <a:gd name="T68" fmla="*/ 36 w 114"/>
                  <a:gd name="T69" fmla="*/ 0 h 113"/>
                  <a:gd name="T70" fmla="*/ 27 w 114"/>
                  <a:gd name="T71" fmla="*/ 3 h 113"/>
                  <a:gd name="T72" fmla="*/ 20 w 114"/>
                  <a:gd name="T73" fmla="*/ 7 h 113"/>
                  <a:gd name="T74" fmla="*/ 14 w 114"/>
                  <a:gd name="T75" fmla="*/ 12 h 113"/>
                  <a:gd name="T76" fmla="*/ 8 w 114"/>
                  <a:gd name="T77" fmla="*/ 19 h 113"/>
                  <a:gd name="T78" fmla="*/ 4 w 114"/>
                  <a:gd name="T79" fmla="*/ 27 h 113"/>
                  <a:gd name="T80" fmla="*/ 2 w 114"/>
                  <a:gd name="T81" fmla="*/ 35 h 113"/>
                  <a:gd name="T82" fmla="*/ 0 w 114"/>
                  <a:gd name="T83" fmla="*/ 43 h 113"/>
                  <a:gd name="T84" fmla="*/ 0 w 114"/>
                  <a:gd name="T85" fmla="*/ 43 h 113"/>
                  <a:gd name="T86" fmla="*/ 2 w 114"/>
                  <a:gd name="T87" fmla="*/ 52 h 113"/>
                  <a:gd name="T88" fmla="*/ 4 w 114"/>
                  <a:gd name="T89" fmla="*/ 60 h 113"/>
                  <a:gd name="T90" fmla="*/ 8 w 114"/>
                  <a:gd name="T91" fmla="*/ 68 h 113"/>
                  <a:gd name="T92" fmla="*/ 14 w 114"/>
                  <a:gd name="T93" fmla="*/ 75 h 113"/>
                  <a:gd name="T94" fmla="*/ 20 w 114"/>
                  <a:gd name="T95" fmla="*/ 80 h 113"/>
                  <a:gd name="T96" fmla="*/ 27 w 114"/>
                  <a:gd name="T97" fmla="*/ 85 h 113"/>
                  <a:gd name="T98" fmla="*/ 36 w 114"/>
                  <a:gd name="T99" fmla="*/ 86 h 113"/>
                  <a:gd name="T100" fmla="*/ 45 w 114"/>
                  <a:gd name="T101" fmla="*/ 87 h 113"/>
                  <a:gd name="T102" fmla="*/ 45 w 114"/>
                  <a:gd name="T103" fmla="*/ 8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4" h="113">
                    <a:moveTo>
                      <a:pt x="45" y="87"/>
                    </a:moveTo>
                    <a:lnTo>
                      <a:pt x="45" y="87"/>
                    </a:lnTo>
                    <a:lnTo>
                      <a:pt x="53" y="87"/>
                    </a:lnTo>
                    <a:lnTo>
                      <a:pt x="59" y="85"/>
                    </a:lnTo>
                    <a:lnTo>
                      <a:pt x="66" y="82"/>
                    </a:lnTo>
                    <a:lnTo>
                      <a:pt x="71" y="79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5" y="113"/>
                    </a:lnTo>
                    <a:lnTo>
                      <a:pt x="108" y="113"/>
                    </a:lnTo>
                    <a:lnTo>
                      <a:pt x="108" y="113"/>
                    </a:lnTo>
                    <a:lnTo>
                      <a:pt x="110" y="113"/>
                    </a:lnTo>
                    <a:lnTo>
                      <a:pt x="112" y="111"/>
                    </a:lnTo>
                    <a:lnTo>
                      <a:pt x="112" y="111"/>
                    </a:lnTo>
                    <a:lnTo>
                      <a:pt x="113" y="109"/>
                    </a:lnTo>
                    <a:lnTo>
                      <a:pt x="114" y="106"/>
                    </a:lnTo>
                    <a:lnTo>
                      <a:pt x="113" y="103"/>
                    </a:lnTo>
                    <a:lnTo>
                      <a:pt x="112" y="102"/>
                    </a:lnTo>
                    <a:lnTo>
                      <a:pt x="79" y="70"/>
                    </a:lnTo>
                    <a:lnTo>
                      <a:pt x="79" y="70"/>
                    </a:lnTo>
                    <a:lnTo>
                      <a:pt x="84" y="64"/>
                    </a:lnTo>
                    <a:lnTo>
                      <a:pt x="86" y="58"/>
                    </a:lnTo>
                    <a:lnTo>
                      <a:pt x="89" y="51"/>
                    </a:lnTo>
                    <a:lnTo>
                      <a:pt x="89" y="43"/>
                    </a:lnTo>
                    <a:lnTo>
                      <a:pt x="89" y="43"/>
                    </a:lnTo>
                    <a:lnTo>
                      <a:pt x="88" y="35"/>
                    </a:lnTo>
                    <a:lnTo>
                      <a:pt x="85" y="27"/>
                    </a:lnTo>
                    <a:lnTo>
                      <a:pt x="81" y="19"/>
                    </a:lnTo>
                    <a:lnTo>
                      <a:pt x="75" y="12"/>
                    </a:lnTo>
                    <a:lnTo>
                      <a:pt x="70" y="7"/>
                    </a:lnTo>
                    <a:lnTo>
                      <a:pt x="62" y="3"/>
                    </a:lnTo>
                    <a:lnTo>
                      <a:pt x="5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7" y="3"/>
                    </a:lnTo>
                    <a:lnTo>
                      <a:pt x="20" y="7"/>
                    </a:lnTo>
                    <a:lnTo>
                      <a:pt x="14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2" y="52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5"/>
                    </a:lnTo>
                    <a:lnTo>
                      <a:pt x="20" y="80"/>
                    </a:lnTo>
                    <a:lnTo>
                      <a:pt x="27" y="85"/>
                    </a:lnTo>
                    <a:lnTo>
                      <a:pt x="36" y="86"/>
                    </a:lnTo>
                    <a:lnTo>
                      <a:pt x="45" y="87"/>
                    </a:lnTo>
                    <a:lnTo>
                      <a:pt x="45" y="8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9" name="Freeform 143">
                <a:extLst>
                  <a:ext uri="{FF2B5EF4-FFF2-40B4-BE49-F238E27FC236}">
                    <a16:creationId xmlns:a16="http://schemas.microsoft.com/office/drawing/2014/main" id="{E1E4FCD7-FE4B-41F3-ADA2-BC5E9BFDD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538" y="2610485"/>
                <a:ext cx="69850" cy="111125"/>
              </a:xfrm>
              <a:custGeom>
                <a:avLst/>
                <a:gdLst>
                  <a:gd name="T0" fmla="*/ 44 w 89"/>
                  <a:gd name="T1" fmla="*/ 138 h 138"/>
                  <a:gd name="T2" fmla="*/ 44 w 89"/>
                  <a:gd name="T3" fmla="*/ 138 h 138"/>
                  <a:gd name="T4" fmla="*/ 47 w 89"/>
                  <a:gd name="T5" fmla="*/ 137 h 138"/>
                  <a:gd name="T6" fmla="*/ 48 w 89"/>
                  <a:gd name="T7" fmla="*/ 135 h 138"/>
                  <a:gd name="T8" fmla="*/ 50 w 89"/>
                  <a:gd name="T9" fmla="*/ 134 h 138"/>
                  <a:gd name="T10" fmla="*/ 50 w 89"/>
                  <a:gd name="T11" fmla="*/ 131 h 138"/>
                  <a:gd name="T12" fmla="*/ 50 w 89"/>
                  <a:gd name="T13" fmla="*/ 87 h 138"/>
                  <a:gd name="T14" fmla="*/ 50 w 89"/>
                  <a:gd name="T15" fmla="*/ 87 h 138"/>
                  <a:gd name="T16" fmla="*/ 58 w 89"/>
                  <a:gd name="T17" fmla="*/ 86 h 138"/>
                  <a:gd name="T18" fmla="*/ 66 w 89"/>
                  <a:gd name="T19" fmla="*/ 82 h 138"/>
                  <a:gd name="T20" fmla="*/ 71 w 89"/>
                  <a:gd name="T21" fmla="*/ 78 h 138"/>
                  <a:gd name="T22" fmla="*/ 77 w 89"/>
                  <a:gd name="T23" fmla="*/ 72 h 138"/>
                  <a:gd name="T24" fmla="*/ 82 w 89"/>
                  <a:gd name="T25" fmla="*/ 66 h 138"/>
                  <a:gd name="T26" fmla="*/ 85 w 89"/>
                  <a:gd name="T27" fmla="*/ 59 h 138"/>
                  <a:gd name="T28" fmla="*/ 87 w 89"/>
                  <a:gd name="T29" fmla="*/ 51 h 138"/>
                  <a:gd name="T30" fmla="*/ 89 w 89"/>
                  <a:gd name="T31" fmla="*/ 43 h 138"/>
                  <a:gd name="T32" fmla="*/ 89 w 89"/>
                  <a:gd name="T33" fmla="*/ 43 h 138"/>
                  <a:gd name="T34" fmla="*/ 87 w 89"/>
                  <a:gd name="T35" fmla="*/ 35 h 138"/>
                  <a:gd name="T36" fmla="*/ 85 w 89"/>
                  <a:gd name="T37" fmla="*/ 27 h 138"/>
                  <a:gd name="T38" fmla="*/ 81 w 89"/>
                  <a:gd name="T39" fmla="*/ 18 h 138"/>
                  <a:gd name="T40" fmla="*/ 75 w 89"/>
                  <a:gd name="T41" fmla="*/ 12 h 138"/>
                  <a:gd name="T42" fmla="*/ 69 w 89"/>
                  <a:gd name="T43" fmla="*/ 6 h 138"/>
                  <a:gd name="T44" fmla="*/ 62 w 89"/>
                  <a:gd name="T45" fmla="*/ 2 h 138"/>
                  <a:gd name="T46" fmla="*/ 52 w 89"/>
                  <a:gd name="T47" fmla="*/ 0 h 138"/>
                  <a:gd name="T48" fmla="*/ 44 w 89"/>
                  <a:gd name="T49" fmla="*/ 0 h 138"/>
                  <a:gd name="T50" fmla="*/ 44 w 89"/>
                  <a:gd name="T51" fmla="*/ 0 h 138"/>
                  <a:gd name="T52" fmla="*/ 35 w 89"/>
                  <a:gd name="T53" fmla="*/ 0 h 138"/>
                  <a:gd name="T54" fmla="*/ 27 w 89"/>
                  <a:gd name="T55" fmla="*/ 2 h 138"/>
                  <a:gd name="T56" fmla="*/ 19 w 89"/>
                  <a:gd name="T57" fmla="*/ 6 h 138"/>
                  <a:gd name="T58" fmla="*/ 14 w 89"/>
                  <a:gd name="T59" fmla="*/ 12 h 138"/>
                  <a:gd name="T60" fmla="*/ 8 w 89"/>
                  <a:gd name="T61" fmla="*/ 18 h 138"/>
                  <a:gd name="T62" fmla="*/ 4 w 89"/>
                  <a:gd name="T63" fmla="*/ 27 h 138"/>
                  <a:gd name="T64" fmla="*/ 1 w 89"/>
                  <a:gd name="T65" fmla="*/ 35 h 138"/>
                  <a:gd name="T66" fmla="*/ 0 w 89"/>
                  <a:gd name="T67" fmla="*/ 43 h 138"/>
                  <a:gd name="T68" fmla="*/ 0 w 89"/>
                  <a:gd name="T69" fmla="*/ 43 h 138"/>
                  <a:gd name="T70" fmla="*/ 0 w 89"/>
                  <a:gd name="T71" fmla="*/ 51 h 138"/>
                  <a:gd name="T72" fmla="*/ 3 w 89"/>
                  <a:gd name="T73" fmla="*/ 59 h 138"/>
                  <a:gd name="T74" fmla="*/ 7 w 89"/>
                  <a:gd name="T75" fmla="*/ 66 h 138"/>
                  <a:gd name="T76" fmla="*/ 11 w 89"/>
                  <a:gd name="T77" fmla="*/ 72 h 138"/>
                  <a:gd name="T78" fmla="*/ 16 w 89"/>
                  <a:gd name="T79" fmla="*/ 78 h 138"/>
                  <a:gd name="T80" fmla="*/ 23 w 89"/>
                  <a:gd name="T81" fmla="*/ 82 h 138"/>
                  <a:gd name="T82" fmla="*/ 30 w 89"/>
                  <a:gd name="T83" fmla="*/ 86 h 138"/>
                  <a:gd name="T84" fmla="*/ 38 w 89"/>
                  <a:gd name="T85" fmla="*/ 87 h 138"/>
                  <a:gd name="T86" fmla="*/ 38 w 89"/>
                  <a:gd name="T87" fmla="*/ 131 h 138"/>
                  <a:gd name="T88" fmla="*/ 38 w 89"/>
                  <a:gd name="T89" fmla="*/ 131 h 138"/>
                  <a:gd name="T90" fmla="*/ 38 w 89"/>
                  <a:gd name="T91" fmla="*/ 134 h 138"/>
                  <a:gd name="T92" fmla="*/ 39 w 89"/>
                  <a:gd name="T93" fmla="*/ 135 h 138"/>
                  <a:gd name="T94" fmla="*/ 42 w 89"/>
                  <a:gd name="T95" fmla="*/ 137 h 138"/>
                  <a:gd name="T96" fmla="*/ 44 w 89"/>
                  <a:gd name="T97" fmla="*/ 138 h 138"/>
                  <a:gd name="T98" fmla="*/ 44 w 89"/>
                  <a:gd name="T9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9" h="138">
                    <a:moveTo>
                      <a:pt x="44" y="138"/>
                    </a:moveTo>
                    <a:lnTo>
                      <a:pt x="44" y="138"/>
                    </a:lnTo>
                    <a:lnTo>
                      <a:pt x="47" y="137"/>
                    </a:lnTo>
                    <a:lnTo>
                      <a:pt x="48" y="135"/>
                    </a:lnTo>
                    <a:lnTo>
                      <a:pt x="50" y="134"/>
                    </a:lnTo>
                    <a:lnTo>
                      <a:pt x="50" y="131"/>
                    </a:lnTo>
                    <a:lnTo>
                      <a:pt x="50" y="87"/>
                    </a:lnTo>
                    <a:lnTo>
                      <a:pt x="50" y="87"/>
                    </a:lnTo>
                    <a:lnTo>
                      <a:pt x="58" y="86"/>
                    </a:lnTo>
                    <a:lnTo>
                      <a:pt x="66" y="82"/>
                    </a:lnTo>
                    <a:lnTo>
                      <a:pt x="71" y="78"/>
                    </a:lnTo>
                    <a:lnTo>
                      <a:pt x="77" y="72"/>
                    </a:lnTo>
                    <a:lnTo>
                      <a:pt x="82" y="66"/>
                    </a:lnTo>
                    <a:lnTo>
                      <a:pt x="85" y="59"/>
                    </a:lnTo>
                    <a:lnTo>
                      <a:pt x="87" y="51"/>
                    </a:lnTo>
                    <a:lnTo>
                      <a:pt x="89" y="43"/>
                    </a:lnTo>
                    <a:lnTo>
                      <a:pt x="89" y="43"/>
                    </a:lnTo>
                    <a:lnTo>
                      <a:pt x="87" y="35"/>
                    </a:lnTo>
                    <a:lnTo>
                      <a:pt x="85" y="27"/>
                    </a:lnTo>
                    <a:lnTo>
                      <a:pt x="81" y="18"/>
                    </a:lnTo>
                    <a:lnTo>
                      <a:pt x="75" y="12"/>
                    </a:lnTo>
                    <a:lnTo>
                      <a:pt x="69" y="6"/>
                    </a:lnTo>
                    <a:lnTo>
                      <a:pt x="62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4" y="12"/>
                    </a:lnTo>
                    <a:lnTo>
                      <a:pt x="8" y="18"/>
                    </a:lnTo>
                    <a:lnTo>
                      <a:pt x="4" y="27"/>
                    </a:lnTo>
                    <a:lnTo>
                      <a:pt x="1" y="35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3" y="59"/>
                    </a:lnTo>
                    <a:lnTo>
                      <a:pt x="7" y="66"/>
                    </a:lnTo>
                    <a:lnTo>
                      <a:pt x="11" y="72"/>
                    </a:lnTo>
                    <a:lnTo>
                      <a:pt x="16" y="78"/>
                    </a:lnTo>
                    <a:lnTo>
                      <a:pt x="23" y="82"/>
                    </a:lnTo>
                    <a:lnTo>
                      <a:pt x="30" y="86"/>
                    </a:lnTo>
                    <a:lnTo>
                      <a:pt x="38" y="87"/>
                    </a:lnTo>
                    <a:lnTo>
                      <a:pt x="38" y="131"/>
                    </a:lnTo>
                    <a:lnTo>
                      <a:pt x="38" y="131"/>
                    </a:lnTo>
                    <a:lnTo>
                      <a:pt x="38" y="134"/>
                    </a:lnTo>
                    <a:lnTo>
                      <a:pt x="39" y="135"/>
                    </a:lnTo>
                    <a:lnTo>
                      <a:pt x="42" y="137"/>
                    </a:lnTo>
                    <a:lnTo>
                      <a:pt x="44" y="138"/>
                    </a:lnTo>
                    <a:lnTo>
                      <a:pt x="44" y="13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0" name="Freeform 144">
                <a:extLst>
                  <a:ext uri="{FF2B5EF4-FFF2-40B4-BE49-F238E27FC236}">
                    <a16:creationId xmlns:a16="http://schemas.microsoft.com/office/drawing/2014/main" id="{A349F61C-200F-4D01-AA76-F3A245906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551" y="2661285"/>
                <a:ext cx="90488" cy="88900"/>
              </a:xfrm>
              <a:custGeom>
                <a:avLst/>
                <a:gdLst>
                  <a:gd name="T0" fmla="*/ 69 w 113"/>
                  <a:gd name="T1" fmla="*/ 0 h 113"/>
                  <a:gd name="T2" fmla="*/ 69 w 113"/>
                  <a:gd name="T3" fmla="*/ 0 h 113"/>
                  <a:gd name="T4" fmla="*/ 61 w 113"/>
                  <a:gd name="T5" fmla="*/ 0 h 113"/>
                  <a:gd name="T6" fmla="*/ 53 w 113"/>
                  <a:gd name="T7" fmla="*/ 3 h 113"/>
                  <a:gd name="T8" fmla="*/ 45 w 113"/>
                  <a:gd name="T9" fmla="*/ 7 h 113"/>
                  <a:gd name="T10" fmla="*/ 38 w 113"/>
                  <a:gd name="T11" fmla="*/ 12 h 113"/>
                  <a:gd name="T12" fmla="*/ 33 w 113"/>
                  <a:gd name="T13" fmla="*/ 19 h 113"/>
                  <a:gd name="T14" fmla="*/ 29 w 113"/>
                  <a:gd name="T15" fmla="*/ 27 h 113"/>
                  <a:gd name="T16" fmla="*/ 26 w 113"/>
                  <a:gd name="T17" fmla="*/ 35 h 113"/>
                  <a:gd name="T18" fmla="*/ 25 w 113"/>
                  <a:gd name="T19" fmla="*/ 43 h 113"/>
                  <a:gd name="T20" fmla="*/ 25 w 113"/>
                  <a:gd name="T21" fmla="*/ 43 h 113"/>
                  <a:gd name="T22" fmla="*/ 26 w 113"/>
                  <a:gd name="T23" fmla="*/ 51 h 113"/>
                  <a:gd name="T24" fmla="*/ 27 w 113"/>
                  <a:gd name="T25" fmla="*/ 58 h 113"/>
                  <a:gd name="T26" fmla="*/ 30 w 113"/>
                  <a:gd name="T27" fmla="*/ 64 h 113"/>
                  <a:gd name="T28" fmla="*/ 34 w 113"/>
                  <a:gd name="T29" fmla="*/ 70 h 113"/>
                  <a:gd name="T30" fmla="*/ 2 w 113"/>
                  <a:gd name="T31" fmla="*/ 102 h 113"/>
                  <a:gd name="T32" fmla="*/ 2 w 113"/>
                  <a:gd name="T33" fmla="*/ 102 h 113"/>
                  <a:gd name="T34" fmla="*/ 0 w 113"/>
                  <a:gd name="T35" fmla="*/ 103 h 113"/>
                  <a:gd name="T36" fmla="*/ 0 w 113"/>
                  <a:gd name="T37" fmla="*/ 106 h 113"/>
                  <a:gd name="T38" fmla="*/ 0 w 113"/>
                  <a:gd name="T39" fmla="*/ 109 h 113"/>
                  <a:gd name="T40" fmla="*/ 2 w 113"/>
                  <a:gd name="T41" fmla="*/ 111 h 113"/>
                  <a:gd name="T42" fmla="*/ 2 w 113"/>
                  <a:gd name="T43" fmla="*/ 111 h 113"/>
                  <a:gd name="T44" fmla="*/ 4 w 113"/>
                  <a:gd name="T45" fmla="*/ 113 h 113"/>
                  <a:gd name="T46" fmla="*/ 6 w 113"/>
                  <a:gd name="T47" fmla="*/ 113 h 113"/>
                  <a:gd name="T48" fmla="*/ 6 w 113"/>
                  <a:gd name="T49" fmla="*/ 113 h 113"/>
                  <a:gd name="T50" fmla="*/ 8 w 113"/>
                  <a:gd name="T51" fmla="*/ 113 h 113"/>
                  <a:gd name="T52" fmla="*/ 11 w 113"/>
                  <a:gd name="T53" fmla="*/ 111 h 113"/>
                  <a:gd name="T54" fmla="*/ 43 w 113"/>
                  <a:gd name="T55" fmla="*/ 79 h 113"/>
                  <a:gd name="T56" fmla="*/ 43 w 113"/>
                  <a:gd name="T57" fmla="*/ 79 h 113"/>
                  <a:gd name="T58" fmla="*/ 49 w 113"/>
                  <a:gd name="T59" fmla="*/ 82 h 113"/>
                  <a:gd name="T60" fmla="*/ 56 w 113"/>
                  <a:gd name="T61" fmla="*/ 85 h 113"/>
                  <a:gd name="T62" fmla="*/ 62 w 113"/>
                  <a:gd name="T63" fmla="*/ 87 h 113"/>
                  <a:gd name="T64" fmla="*/ 69 w 113"/>
                  <a:gd name="T65" fmla="*/ 87 h 113"/>
                  <a:gd name="T66" fmla="*/ 69 w 113"/>
                  <a:gd name="T67" fmla="*/ 87 h 113"/>
                  <a:gd name="T68" fmla="*/ 78 w 113"/>
                  <a:gd name="T69" fmla="*/ 86 h 113"/>
                  <a:gd name="T70" fmla="*/ 86 w 113"/>
                  <a:gd name="T71" fmla="*/ 85 h 113"/>
                  <a:gd name="T72" fmla="*/ 94 w 113"/>
                  <a:gd name="T73" fmla="*/ 80 h 113"/>
                  <a:gd name="T74" fmla="*/ 100 w 113"/>
                  <a:gd name="T75" fmla="*/ 75 h 113"/>
                  <a:gd name="T76" fmla="*/ 107 w 113"/>
                  <a:gd name="T77" fmla="*/ 68 h 113"/>
                  <a:gd name="T78" fmla="*/ 111 w 113"/>
                  <a:gd name="T79" fmla="*/ 60 h 113"/>
                  <a:gd name="T80" fmla="*/ 112 w 113"/>
                  <a:gd name="T81" fmla="*/ 52 h 113"/>
                  <a:gd name="T82" fmla="*/ 113 w 113"/>
                  <a:gd name="T83" fmla="*/ 43 h 113"/>
                  <a:gd name="T84" fmla="*/ 113 w 113"/>
                  <a:gd name="T85" fmla="*/ 43 h 113"/>
                  <a:gd name="T86" fmla="*/ 112 w 113"/>
                  <a:gd name="T87" fmla="*/ 35 h 113"/>
                  <a:gd name="T88" fmla="*/ 111 w 113"/>
                  <a:gd name="T89" fmla="*/ 27 h 113"/>
                  <a:gd name="T90" fmla="*/ 107 w 113"/>
                  <a:gd name="T91" fmla="*/ 19 h 113"/>
                  <a:gd name="T92" fmla="*/ 100 w 113"/>
                  <a:gd name="T93" fmla="*/ 12 h 113"/>
                  <a:gd name="T94" fmla="*/ 94 w 113"/>
                  <a:gd name="T95" fmla="*/ 7 h 113"/>
                  <a:gd name="T96" fmla="*/ 86 w 113"/>
                  <a:gd name="T97" fmla="*/ 3 h 113"/>
                  <a:gd name="T98" fmla="*/ 78 w 113"/>
                  <a:gd name="T99" fmla="*/ 0 h 113"/>
                  <a:gd name="T100" fmla="*/ 69 w 113"/>
                  <a:gd name="T101" fmla="*/ 0 h 113"/>
                  <a:gd name="T102" fmla="*/ 69 w 113"/>
                  <a:gd name="T10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" h="113">
                    <a:moveTo>
                      <a:pt x="69" y="0"/>
                    </a:moveTo>
                    <a:lnTo>
                      <a:pt x="69" y="0"/>
                    </a:lnTo>
                    <a:lnTo>
                      <a:pt x="61" y="0"/>
                    </a:lnTo>
                    <a:lnTo>
                      <a:pt x="53" y="3"/>
                    </a:lnTo>
                    <a:lnTo>
                      <a:pt x="45" y="7"/>
                    </a:lnTo>
                    <a:lnTo>
                      <a:pt x="38" y="12"/>
                    </a:lnTo>
                    <a:lnTo>
                      <a:pt x="33" y="19"/>
                    </a:lnTo>
                    <a:lnTo>
                      <a:pt x="29" y="27"/>
                    </a:lnTo>
                    <a:lnTo>
                      <a:pt x="26" y="35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6" y="51"/>
                    </a:lnTo>
                    <a:lnTo>
                      <a:pt x="27" y="58"/>
                    </a:lnTo>
                    <a:lnTo>
                      <a:pt x="30" y="64"/>
                    </a:lnTo>
                    <a:lnTo>
                      <a:pt x="34" y="70"/>
                    </a:lnTo>
                    <a:lnTo>
                      <a:pt x="2" y="102"/>
                    </a:lnTo>
                    <a:lnTo>
                      <a:pt x="2" y="102"/>
                    </a:lnTo>
                    <a:lnTo>
                      <a:pt x="0" y="103"/>
                    </a:lnTo>
                    <a:lnTo>
                      <a:pt x="0" y="106"/>
                    </a:lnTo>
                    <a:lnTo>
                      <a:pt x="0" y="109"/>
                    </a:lnTo>
                    <a:lnTo>
                      <a:pt x="2" y="111"/>
                    </a:lnTo>
                    <a:lnTo>
                      <a:pt x="2" y="111"/>
                    </a:lnTo>
                    <a:lnTo>
                      <a:pt x="4" y="113"/>
                    </a:lnTo>
                    <a:lnTo>
                      <a:pt x="6" y="113"/>
                    </a:lnTo>
                    <a:lnTo>
                      <a:pt x="6" y="113"/>
                    </a:lnTo>
                    <a:lnTo>
                      <a:pt x="8" y="113"/>
                    </a:lnTo>
                    <a:lnTo>
                      <a:pt x="11" y="111"/>
                    </a:lnTo>
                    <a:lnTo>
                      <a:pt x="43" y="79"/>
                    </a:lnTo>
                    <a:lnTo>
                      <a:pt x="43" y="79"/>
                    </a:lnTo>
                    <a:lnTo>
                      <a:pt x="49" y="82"/>
                    </a:lnTo>
                    <a:lnTo>
                      <a:pt x="56" y="85"/>
                    </a:lnTo>
                    <a:lnTo>
                      <a:pt x="62" y="87"/>
                    </a:lnTo>
                    <a:lnTo>
                      <a:pt x="69" y="87"/>
                    </a:lnTo>
                    <a:lnTo>
                      <a:pt x="69" y="87"/>
                    </a:lnTo>
                    <a:lnTo>
                      <a:pt x="78" y="86"/>
                    </a:lnTo>
                    <a:lnTo>
                      <a:pt x="86" y="85"/>
                    </a:lnTo>
                    <a:lnTo>
                      <a:pt x="94" y="80"/>
                    </a:lnTo>
                    <a:lnTo>
                      <a:pt x="100" y="75"/>
                    </a:lnTo>
                    <a:lnTo>
                      <a:pt x="107" y="68"/>
                    </a:lnTo>
                    <a:lnTo>
                      <a:pt x="111" y="60"/>
                    </a:lnTo>
                    <a:lnTo>
                      <a:pt x="112" y="52"/>
                    </a:lnTo>
                    <a:lnTo>
                      <a:pt x="113" y="43"/>
                    </a:lnTo>
                    <a:lnTo>
                      <a:pt x="113" y="43"/>
                    </a:lnTo>
                    <a:lnTo>
                      <a:pt x="112" y="35"/>
                    </a:lnTo>
                    <a:lnTo>
                      <a:pt x="111" y="27"/>
                    </a:lnTo>
                    <a:lnTo>
                      <a:pt x="107" y="19"/>
                    </a:lnTo>
                    <a:lnTo>
                      <a:pt x="100" y="12"/>
                    </a:lnTo>
                    <a:lnTo>
                      <a:pt x="94" y="7"/>
                    </a:lnTo>
                    <a:lnTo>
                      <a:pt x="86" y="3"/>
                    </a:lnTo>
                    <a:lnTo>
                      <a:pt x="78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1" name="Freeform 145">
                <a:extLst>
                  <a:ext uri="{FF2B5EF4-FFF2-40B4-BE49-F238E27FC236}">
                    <a16:creationId xmlns:a16="http://schemas.microsoft.com/office/drawing/2014/main" id="{D878A605-E37E-44A3-B75B-197AA979E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9901" y="2750185"/>
                <a:ext cx="109538" cy="120650"/>
              </a:xfrm>
              <a:custGeom>
                <a:avLst/>
                <a:gdLst>
                  <a:gd name="T0" fmla="*/ 69 w 138"/>
                  <a:gd name="T1" fmla="*/ 0 h 150"/>
                  <a:gd name="T2" fmla="*/ 69 w 138"/>
                  <a:gd name="T3" fmla="*/ 0 h 150"/>
                  <a:gd name="T4" fmla="*/ 55 w 138"/>
                  <a:gd name="T5" fmla="*/ 1 h 150"/>
                  <a:gd name="T6" fmla="*/ 43 w 138"/>
                  <a:gd name="T7" fmla="*/ 5 h 150"/>
                  <a:gd name="T8" fmla="*/ 30 w 138"/>
                  <a:gd name="T9" fmla="*/ 12 h 150"/>
                  <a:gd name="T10" fmla="*/ 20 w 138"/>
                  <a:gd name="T11" fmla="*/ 20 h 150"/>
                  <a:gd name="T12" fmla="*/ 12 w 138"/>
                  <a:gd name="T13" fmla="*/ 31 h 150"/>
                  <a:gd name="T14" fmla="*/ 5 w 138"/>
                  <a:gd name="T15" fmla="*/ 41 h 150"/>
                  <a:gd name="T16" fmla="*/ 1 w 138"/>
                  <a:gd name="T17" fmla="*/ 55 h 150"/>
                  <a:gd name="T18" fmla="*/ 0 w 138"/>
                  <a:gd name="T19" fmla="*/ 68 h 150"/>
                  <a:gd name="T20" fmla="*/ 0 w 138"/>
                  <a:gd name="T21" fmla="*/ 82 h 150"/>
                  <a:gd name="T22" fmla="*/ 0 w 138"/>
                  <a:gd name="T23" fmla="*/ 82 h 150"/>
                  <a:gd name="T24" fmla="*/ 1 w 138"/>
                  <a:gd name="T25" fmla="*/ 95 h 150"/>
                  <a:gd name="T26" fmla="*/ 5 w 138"/>
                  <a:gd name="T27" fmla="*/ 109 h 150"/>
                  <a:gd name="T28" fmla="*/ 12 w 138"/>
                  <a:gd name="T29" fmla="*/ 121 h 150"/>
                  <a:gd name="T30" fmla="*/ 20 w 138"/>
                  <a:gd name="T31" fmla="*/ 130 h 150"/>
                  <a:gd name="T32" fmla="*/ 30 w 138"/>
                  <a:gd name="T33" fmla="*/ 140 h 150"/>
                  <a:gd name="T34" fmla="*/ 43 w 138"/>
                  <a:gd name="T35" fmla="*/ 145 h 150"/>
                  <a:gd name="T36" fmla="*/ 55 w 138"/>
                  <a:gd name="T37" fmla="*/ 149 h 150"/>
                  <a:gd name="T38" fmla="*/ 69 w 138"/>
                  <a:gd name="T39" fmla="*/ 150 h 150"/>
                  <a:gd name="T40" fmla="*/ 69 w 138"/>
                  <a:gd name="T41" fmla="*/ 150 h 150"/>
                  <a:gd name="T42" fmla="*/ 83 w 138"/>
                  <a:gd name="T43" fmla="*/ 149 h 150"/>
                  <a:gd name="T44" fmla="*/ 96 w 138"/>
                  <a:gd name="T45" fmla="*/ 145 h 150"/>
                  <a:gd name="T46" fmla="*/ 108 w 138"/>
                  <a:gd name="T47" fmla="*/ 140 h 150"/>
                  <a:gd name="T48" fmla="*/ 118 w 138"/>
                  <a:gd name="T49" fmla="*/ 130 h 150"/>
                  <a:gd name="T50" fmla="*/ 127 w 138"/>
                  <a:gd name="T51" fmla="*/ 121 h 150"/>
                  <a:gd name="T52" fmla="*/ 133 w 138"/>
                  <a:gd name="T53" fmla="*/ 109 h 150"/>
                  <a:gd name="T54" fmla="*/ 137 w 138"/>
                  <a:gd name="T55" fmla="*/ 95 h 150"/>
                  <a:gd name="T56" fmla="*/ 138 w 138"/>
                  <a:gd name="T57" fmla="*/ 82 h 150"/>
                  <a:gd name="T58" fmla="*/ 138 w 138"/>
                  <a:gd name="T59" fmla="*/ 68 h 150"/>
                  <a:gd name="T60" fmla="*/ 138 w 138"/>
                  <a:gd name="T61" fmla="*/ 68 h 150"/>
                  <a:gd name="T62" fmla="*/ 137 w 138"/>
                  <a:gd name="T63" fmla="*/ 55 h 150"/>
                  <a:gd name="T64" fmla="*/ 133 w 138"/>
                  <a:gd name="T65" fmla="*/ 41 h 150"/>
                  <a:gd name="T66" fmla="*/ 127 w 138"/>
                  <a:gd name="T67" fmla="*/ 31 h 150"/>
                  <a:gd name="T68" fmla="*/ 118 w 138"/>
                  <a:gd name="T69" fmla="*/ 20 h 150"/>
                  <a:gd name="T70" fmla="*/ 108 w 138"/>
                  <a:gd name="T71" fmla="*/ 12 h 150"/>
                  <a:gd name="T72" fmla="*/ 96 w 138"/>
                  <a:gd name="T73" fmla="*/ 5 h 150"/>
                  <a:gd name="T74" fmla="*/ 83 w 138"/>
                  <a:gd name="T75" fmla="*/ 1 h 150"/>
                  <a:gd name="T76" fmla="*/ 69 w 138"/>
                  <a:gd name="T77" fmla="*/ 0 h 150"/>
                  <a:gd name="T78" fmla="*/ 69 w 138"/>
                  <a:gd name="T7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8" h="150">
                    <a:moveTo>
                      <a:pt x="69" y="0"/>
                    </a:moveTo>
                    <a:lnTo>
                      <a:pt x="69" y="0"/>
                    </a:lnTo>
                    <a:lnTo>
                      <a:pt x="55" y="1"/>
                    </a:lnTo>
                    <a:lnTo>
                      <a:pt x="43" y="5"/>
                    </a:lnTo>
                    <a:lnTo>
                      <a:pt x="30" y="12"/>
                    </a:lnTo>
                    <a:lnTo>
                      <a:pt x="20" y="20"/>
                    </a:lnTo>
                    <a:lnTo>
                      <a:pt x="12" y="31"/>
                    </a:lnTo>
                    <a:lnTo>
                      <a:pt x="5" y="41"/>
                    </a:lnTo>
                    <a:lnTo>
                      <a:pt x="1" y="55"/>
                    </a:lnTo>
                    <a:lnTo>
                      <a:pt x="0" y="68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1" y="95"/>
                    </a:lnTo>
                    <a:lnTo>
                      <a:pt x="5" y="109"/>
                    </a:lnTo>
                    <a:lnTo>
                      <a:pt x="12" y="121"/>
                    </a:lnTo>
                    <a:lnTo>
                      <a:pt x="20" y="130"/>
                    </a:lnTo>
                    <a:lnTo>
                      <a:pt x="30" y="140"/>
                    </a:lnTo>
                    <a:lnTo>
                      <a:pt x="43" y="145"/>
                    </a:lnTo>
                    <a:lnTo>
                      <a:pt x="55" y="149"/>
                    </a:lnTo>
                    <a:lnTo>
                      <a:pt x="69" y="150"/>
                    </a:lnTo>
                    <a:lnTo>
                      <a:pt x="69" y="150"/>
                    </a:lnTo>
                    <a:lnTo>
                      <a:pt x="83" y="149"/>
                    </a:lnTo>
                    <a:lnTo>
                      <a:pt x="96" y="145"/>
                    </a:lnTo>
                    <a:lnTo>
                      <a:pt x="108" y="140"/>
                    </a:lnTo>
                    <a:lnTo>
                      <a:pt x="118" y="130"/>
                    </a:lnTo>
                    <a:lnTo>
                      <a:pt x="127" y="121"/>
                    </a:lnTo>
                    <a:lnTo>
                      <a:pt x="133" y="109"/>
                    </a:lnTo>
                    <a:lnTo>
                      <a:pt x="137" y="95"/>
                    </a:lnTo>
                    <a:lnTo>
                      <a:pt x="138" y="82"/>
                    </a:lnTo>
                    <a:lnTo>
                      <a:pt x="138" y="68"/>
                    </a:lnTo>
                    <a:lnTo>
                      <a:pt x="138" y="68"/>
                    </a:lnTo>
                    <a:lnTo>
                      <a:pt x="137" y="55"/>
                    </a:lnTo>
                    <a:lnTo>
                      <a:pt x="133" y="41"/>
                    </a:lnTo>
                    <a:lnTo>
                      <a:pt x="127" y="31"/>
                    </a:lnTo>
                    <a:lnTo>
                      <a:pt x="118" y="20"/>
                    </a:lnTo>
                    <a:lnTo>
                      <a:pt x="108" y="12"/>
                    </a:lnTo>
                    <a:lnTo>
                      <a:pt x="96" y="5"/>
                    </a:lnTo>
                    <a:lnTo>
                      <a:pt x="83" y="1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Freeform 146">
                <a:extLst>
                  <a:ext uri="{FF2B5EF4-FFF2-40B4-BE49-F238E27FC236}">
                    <a16:creationId xmlns:a16="http://schemas.microsoft.com/office/drawing/2014/main" id="{44602FED-FB6F-49EE-9C1B-400A609F7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0213" y="2858135"/>
                <a:ext cx="190500" cy="61913"/>
              </a:xfrm>
              <a:custGeom>
                <a:avLst/>
                <a:gdLst>
                  <a:gd name="T0" fmla="*/ 119 w 239"/>
                  <a:gd name="T1" fmla="*/ 28 h 77"/>
                  <a:gd name="T2" fmla="*/ 119 w 239"/>
                  <a:gd name="T3" fmla="*/ 28 h 77"/>
                  <a:gd name="T4" fmla="*/ 110 w 239"/>
                  <a:gd name="T5" fmla="*/ 26 h 77"/>
                  <a:gd name="T6" fmla="*/ 101 w 239"/>
                  <a:gd name="T7" fmla="*/ 25 h 77"/>
                  <a:gd name="T8" fmla="*/ 93 w 239"/>
                  <a:gd name="T9" fmla="*/ 24 h 77"/>
                  <a:gd name="T10" fmla="*/ 84 w 239"/>
                  <a:gd name="T11" fmla="*/ 20 h 77"/>
                  <a:gd name="T12" fmla="*/ 76 w 239"/>
                  <a:gd name="T13" fmla="*/ 16 h 77"/>
                  <a:gd name="T14" fmla="*/ 70 w 239"/>
                  <a:gd name="T15" fmla="*/ 10 h 77"/>
                  <a:gd name="T16" fmla="*/ 63 w 239"/>
                  <a:gd name="T17" fmla="*/ 5 h 77"/>
                  <a:gd name="T18" fmla="*/ 58 w 239"/>
                  <a:gd name="T19" fmla="*/ 0 h 77"/>
                  <a:gd name="T20" fmla="*/ 2 w 239"/>
                  <a:gd name="T21" fmla="*/ 28 h 77"/>
                  <a:gd name="T22" fmla="*/ 2 w 239"/>
                  <a:gd name="T23" fmla="*/ 28 h 77"/>
                  <a:gd name="T24" fmla="*/ 0 w 239"/>
                  <a:gd name="T25" fmla="*/ 30 h 77"/>
                  <a:gd name="T26" fmla="*/ 0 w 239"/>
                  <a:gd name="T27" fmla="*/ 34 h 77"/>
                  <a:gd name="T28" fmla="*/ 0 w 239"/>
                  <a:gd name="T29" fmla="*/ 72 h 77"/>
                  <a:gd name="T30" fmla="*/ 0 w 239"/>
                  <a:gd name="T31" fmla="*/ 72 h 77"/>
                  <a:gd name="T32" fmla="*/ 0 w 239"/>
                  <a:gd name="T33" fmla="*/ 73 h 77"/>
                  <a:gd name="T34" fmla="*/ 1 w 239"/>
                  <a:gd name="T35" fmla="*/ 76 h 77"/>
                  <a:gd name="T36" fmla="*/ 4 w 239"/>
                  <a:gd name="T37" fmla="*/ 77 h 77"/>
                  <a:gd name="T38" fmla="*/ 5 w 239"/>
                  <a:gd name="T39" fmla="*/ 77 h 77"/>
                  <a:gd name="T40" fmla="*/ 232 w 239"/>
                  <a:gd name="T41" fmla="*/ 77 h 77"/>
                  <a:gd name="T42" fmla="*/ 232 w 239"/>
                  <a:gd name="T43" fmla="*/ 77 h 77"/>
                  <a:gd name="T44" fmla="*/ 235 w 239"/>
                  <a:gd name="T45" fmla="*/ 77 h 77"/>
                  <a:gd name="T46" fmla="*/ 236 w 239"/>
                  <a:gd name="T47" fmla="*/ 76 h 77"/>
                  <a:gd name="T48" fmla="*/ 238 w 239"/>
                  <a:gd name="T49" fmla="*/ 73 h 77"/>
                  <a:gd name="T50" fmla="*/ 239 w 239"/>
                  <a:gd name="T51" fmla="*/ 72 h 77"/>
                  <a:gd name="T52" fmla="*/ 239 w 239"/>
                  <a:gd name="T53" fmla="*/ 34 h 77"/>
                  <a:gd name="T54" fmla="*/ 239 w 239"/>
                  <a:gd name="T55" fmla="*/ 34 h 77"/>
                  <a:gd name="T56" fmla="*/ 238 w 239"/>
                  <a:gd name="T57" fmla="*/ 30 h 77"/>
                  <a:gd name="T58" fmla="*/ 235 w 239"/>
                  <a:gd name="T59" fmla="*/ 28 h 77"/>
                  <a:gd name="T60" fmla="*/ 181 w 239"/>
                  <a:gd name="T61" fmla="*/ 0 h 77"/>
                  <a:gd name="T62" fmla="*/ 181 w 239"/>
                  <a:gd name="T63" fmla="*/ 0 h 77"/>
                  <a:gd name="T64" fmla="*/ 175 w 239"/>
                  <a:gd name="T65" fmla="*/ 5 h 77"/>
                  <a:gd name="T66" fmla="*/ 168 w 239"/>
                  <a:gd name="T67" fmla="*/ 10 h 77"/>
                  <a:gd name="T68" fmla="*/ 161 w 239"/>
                  <a:gd name="T69" fmla="*/ 16 h 77"/>
                  <a:gd name="T70" fmla="*/ 153 w 239"/>
                  <a:gd name="T71" fmla="*/ 20 h 77"/>
                  <a:gd name="T72" fmla="*/ 145 w 239"/>
                  <a:gd name="T73" fmla="*/ 24 h 77"/>
                  <a:gd name="T74" fmla="*/ 137 w 239"/>
                  <a:gd name="T75" fmla="*/ 25 h 77"/>
                  <a:gd name="T76" fmla="*/ 129 w 239"/>
                  <a:gd name="T77" fmla="*/ 26 h 77"/>
                  <a:gd name="T78" fmla="*/ 119 w 239"/>
                  <a:gd name="T79" fmla="*/ 28 h 77"/>
                  <a:gd name="T80" fmla="*/ 119 w 239"/>
                  <a:gd name="T81" fmla="*/ 2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9" h="77">
                    <a:moveTo>
                      <a:pt x="119" y="28"/>
                    </a:moveTo>
                    <a:lnTo>
                      <a:pt x="119" y="28"/>
                    </a:lnTo>
                    <a:lnTo>
                      <a:pt x="110" y="26"/>
                    </a:lnTo>
                    <a:lnTo>
                      <a:pt x="101" y="25"/>
                    </a:lnTo>
                    <a:lnTo>
                      <a:pt x="93" y="24"/>
                    </a:lnTo>
                    <a:lnTo>
                      <a:pt x="84" y="20"/>
                    </a:lnTo>
                    <a:lnTo>
                      <a:pt x="76" y="16"/>
                    </a:lnTo>
                    <a:lnTo>
                      <a:pt x="70" y="10"/>
                    </a:lnTo>
                    <a:lnTo>
                      <a:pt x="63" y="5"/>
                    </a:lnTo>
                    <a:lnTo>
                      <a:pt x="58" y="0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1" y="76"/>
                    </a:lnTo>
                    <a:lnTo>
                      <a:pt x="4" y="77"/>
                    </a:lnTo>
                    <a:lnTo>
                      <a:pt x="5" y="77"/>
                    </a:lnTo>
                    <a:lnTo>
                      <a:pt x="232" y="77"/>
                    </a:lnTo>
                    <a:lnTo>
                      <a:pt x="232" y="77"/>
                    </a:lnTo>
                    <a:lnTo>
                      <a:pt x="235" y="77"/>
                    </a:lnTo>
                    <a:lnTo>
                      <a:pt x="236" y="76"/>
                    </a:lnTo>
                    <a:lnTo>
                      <a:pt x="238" y="73"/>
                    </a:lnTo>
                    <a:lnTo>
                      <a:pt x="239" y="72"/>
                    </a:lnTo>
                    <a:lnTo>
                      <a:pt x="239" y="34"/>
                    </a:lnTo>
                    <a:lnTo>
                      <a:pt x="239" y="34"/>
                    </a:lnTo>
                    <a:lnTo>
                      <a:pt x="238" y="30"/>
                    </a:lnTo>
                    <a:lnTo>
                      <a:pt x="235" y="28"/>
                    </a:lnTo>
                    <a:lnTo>
                      <a:pt x="181" y="0"/>
                    </a:lnTo>
                    <a:lnTo>
                      <a:pt x="181" y="0"/>
                    </a:lnTo>
                    <a:lnTo>
                      <a:pt x="175" y="5"/>
                    </a:lnTo>
                    <a:lnTo>
                      <a:pt x="168" y="10"/>
                    </a:lnTo>
                    <a:lnTo>
                      <a:pt x="161" y="16"/>
                    </a:lnTo>
                    <a:lnTo>
                      <a:pt x="153" y="20"/>
                    </a:lnTo>
                    <a:lnTo>
                      <a:pt x="145" y="24"/>
                    </a:lnTo>
                    <a:lnTo>
                      <a:pt x="137" y="25"/>
                    </a:lnTo>
                    <a:lnTo>
                      <a:pt x="129" y="26"/>
                    </a:lnTo>
                    <a:lnTo>
                      <a:pt x="119" y="28"/>
                    </a:lnTo>
                    <a:lnTo>
                      <a:pt x="119" y="2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7" name="Freeform 760">
              <a:extLst>
                <a:ext uri="{FF2B5EF4-FFF2-40B4-BE49-F238E27FC236}">
                  <a16:creationId xmlns:a16="http://schemas.microsoft.com/office/drawing/2014/main" id="{B5A8EA20-2237-4761-8646-ACFF03ECC4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6310" y="2820374"/>
              <a:ext cx="422516" cy="387248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3" name="Group 817">
            <a:extLst>
              <a:ext uri="{FF2B5EF4-FFF2-40B4-BE49-F238E27FC236}">
                <a16:creationId xmlns:a16="http://schemas.microsoft.com/office/drawing/2014/main" id="{55A5DF72-AB62-4F9E-959C-2F846B55333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17840" y="3326164"/>
            <a:ext cx="384048" cy="352885"/>
            <a:chOff x="5262" y="3737"/>
            <a:chExt cx="340" cy="340"/>
          </a:xfrm>
          <a:solidFill>
            <a:schemeClr val="bg1"/>
          </a:solidFill>
        </p:grpSpPr>
        <p:sp>
          <p:nvSpPr>
            <p:cNvPr id="214" name="Freeform 818">
              <a:extLst>
                <a:ext uri="{FF2B5EF4-FFF2-40B4-BE49-F238E27FC236}">
                  <a16:creationId xmlns:a16="http://schemas.microsoft.com/office/drawing/2014/main" id="{D91B9F93-0BE3-4DD8-AA33-452F3FBDA1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6" y="3822"/>
              <a:ext cx="212" cy="163"/>
            </a:xfrm>
            <a:custGeom>
              <a:avLst/>
              <a:gdLst>
                <a:gd name="T0" fmla="*/ 309 w 320"/>
                <a:gd name="T1" fmla="*/ 32 h 245"/>
                <a:gd name="T2" fmla="*/ 259 w 320"/>
                <a:gd name="T3" fmla="*/ 32 h 245"/>
                <a:gd name="T4" fmla="*/ 244 w 320"/>
                <a:gd name="T5" fmla="*/ 5 h 245"/>
                <a:gd name="T6" fmla="*/ 234 w 320"/>
                <a:gd name="T7" fmla="*/ 0 h 245"/>
                <a:gd name="T8" fmla="*/ 85 w 320"/>
                <a:gd name="T9" fmla="*/ 0 h 245"/>
                <a:gd name="T10" fmla="*/ 77 w 320"/>
                <a:gd name="T11" fmla="*/ 4 h 245"/>
                <a:gd name="T12" fmla="*/ 55 w 320"/>
                <a:gd name="T13" fmla="*/ 32 h 245"/>
                <a:gd name="T14" fmla="*/ 10 w 320"/>
                <a:gd name="T15" fmla="*/ 32 h 245"/>
                <a:gd name="T16" fmla="*/ 0 w 320"/>
                <a:gd name="T17" fmla="*/ 42 h 245"/>
                <a:gd name="T18" fmla="*/ 0 w 320"/>
                <a:gd name="T19" fmla="*/ 234 h 245"/>
                <a:gd name="T20" fmla="*/ 10 w 320"/>
                <a:gd name="T21" fmla="*/ 245 h 245"/>
                <a:gd name="T22" fmla="*/ 309 w 320"/>
                <a:gd name="T23" fmla="*/ 245 h 245"/>
                <a:gd name="T24" fmla="*/ 320 w 320"/>
                <a:gd name="T25" fmla="*/ 234 h 245"/>
                <a:gd name="T26" fmla="*/ 320 w 320"/>
                <a:gd name="T27" fmla="*/ 42 h 245"/>
                <a:gd name="T28" fmla="*/ 309 w 320"/>
                <a:gd name="T29" fmla="*/ 32 h 245"/>
                <a:gd name="T30" fmla="*/ 298 w 320"/>
                <a:gd name="T31" fmla="*/ 224 h 245"/>
                <a:gd name="T32" fmla="*/ 21 w 320"/>
                <a:gd name="T33" fmla="*/ 224 h 245"/>
                <a:gd name="T34" fmla="*/ 21 w 320"/>
                <a:gd name="T35" fmla="*/ 53 h 245"/>
                <a:gd name="T36" fmla="*/ 61 w 320"/>
                <a:gd name="T37" fmla="*/ 53 h 245"/>
                <a:gd name="T38" fmla="*/ 69 w 320"/>
                <a:gd name="T39" fmla="*/ 49 h 245"/>
                <a:gd name="T40" fmla="*/ 90 w 320"/>
                <a:gd name="T41" fmla="*/ 21 h 245"/>
                <a:gd name="T42" fmla="*/ 228 w 320"/>
                <a:gd name="T43" fmla="*/ 21 h 245"/>
                <a:gd name="T44" fmla="*/ 243 w 320"/>
                <a:gd name="T45" fmla="*/ 48 h 245"/>
                <a:gd name="T46" fmla="*/ 253 w 320"/>
                <a:gd name="T47" fmla="*/ 53 h 245"/>
                <a:gd name="T48" fmla="*/ 298 w 320"/>
                <a:gd name="T49" fmla="*/ 53 h 245"/>
                <a:gd name="T50" fmla="*/ 298 w 320"/>
                <a:gd name="T51" fmla="*/ 224 h 245"/>
                <a:gd name="T52" fmla="*/ 160 w 320"/>
                <a:gd name="T53" fmla="*/ 53 h 245"/>
                <a:gd name="T54" fmla="*/ 85 w 320"/>
                <a:gd name="T55" fmla="*/ 128 h 245"/>
                <a:gd name="T56" fmla="*/ 160 w 320"/>
                <a:gd name="T57" fmla="*/ 202 h 245"/>
                <a:gd name="T58" fmla="*/ 234 w 320"/>
                <a:gd name="T59" fmla="*/ 128 h 245"/>
                <a:gd name="T60" fmla="*/ 160 w 320"/>
                <a:gd name="T61" fmla="*/ 53 h 245"/>
                <a:gd name="T62" fmla="*/ 160 w 320"/>
                <a:gd name="T63" fmla="*/ 181 h 245"/>
                <a:gd name="T64" fmla="*/ 106 w 320"/>
                <a:gd name="T65" fmla="*/ 128 h 245"/>
                <a:gd name="T66" fmla="*/ 160 w 320"/>
                <a:gd name="T67" fmla="*/ 74 h 245"/>
                <a:gd name="T68" fmla="*/ 213 w 320"/>
                <a:gd name="T69" fmla="*/ 128 h 245"/>
                <a:gd name="T70" fmla="*/ 160 w 320"/>
                <a:gd name="T71" fmla="*/ 18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0" h="245">
                  <a:moveTo>
                    <a:pt x="309" y="32"/>
                  </a:moveTo>
                  <a:cubicBezTo>
                    <a:pt x="259" y="32"/>
                    <a:pt x="259" y="32"/>
                    <a:pt x="259" y="32"/>
                  </a:cubicBezTo>
                  <a:cubicBezTo>
                    <a:pt x="244" y="5"/>
                    <a:pt x="244" y="5"/>
                    <a:pt x="244" y="5"/>
                  </a:cubicBezTo>
                  <a:cubicBezTo>
                    <a:pt x="242" y="2"/>
                    <a:pt x="238" y="0"/>
                    <a:pt x="234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2" y="0"/>
                    <a:pt x="79" y="1"/>
                    <a:pt x="77" y="4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4" y="32"/>
                    <a:pt x="0" y="36"/>
                    <a:pt x="0" y="42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240"/>
                    <a:pt x="4" y="245"/>
                    <a:pt x="10" y="245"/>
                  </a:cubicBezTo>
                  <a:cubicBezTo>
                    <a:pt x="309" y="245"/>
                    <a:pt x="309" y="245"/>
                    <a:pt x="309" y="245"/>
                  </a:cubicBezTo>
                  <a:cubicBezTo>
                    <a:pt x="315" y="245"/>
                    <a:pt x="320" y="240"/>
                    <a:pt x="320" y="234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20" y="36"/>
                    <a:pt x="315" y="32"/>
                    <a:pt x="309" y="32"/>
                  </a:cubicBezTo>
                  <a:close/>
                  <a:moveTo>
                    <a:pt x="298" y="224"/>
                  </a:moveTo>
                  <a:cubicBezTo>
                    <a:pt x="21" y="224"/>
                    <a:pt x="21" y="224"/>
                    <a:pt x="21" y="224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4" y="53"/>
                    <a:pt x="67" y="51"/>
                    <a:pt x="69" y="49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43" y="48"/>
                    <a:pt x="243" y="48"/>
                    <a:pt x="243" y="48"/>
                  </a:cubicBezTo>
                  <a:cubicBezTo>
                    <a:pt x="245" y="51"/>
                    <a:pt x="249" y="53"/>
                    <a:pt x="253" y="53"/>
                  </a:cubicBezTo>
                  <a:cubicBezTo>
                    <a:pt x="298" y="53"/>
                    <a:pt x="298" y="53"/>
                    <a:pt x="298" y="53"/>
                  </a:cubicBezTo>
                  <a:lnTo>
                    <a:pt x="298" y="224"/>
                  </a:lnTo>
                  <a:close/>
                  <a:moveTo>
                    <a:pt x="160" y="53"/>
                  </a:moveTo>
                  <a:cubicBezTo>
                    <a:pt x="118" y="53"/>
                    <a:pt x="85" y="86"/>
                    <a:pt x="85" y="128"/>
                  </a:cubicBezTo>
                  <a:cubicBezTo>
                    <a:pt x="85" y="169"/>
                    <a:pt x="118" y="202"/>
                    <a:pt x="160" y="202"/>
                  </a:cubicBezTo>
                  <a:cubicBezTo>
                    <a:pt x="201" y="202"/>
                    <a:pt x="234" y="169"/>
                    <a:pt x="234" y="128"/>
                  </a:cubicBezTo>
                  <a:cubicBezTo>
                    <a:pt x="234" y="86"/>
                    <a:pt x="201" y="53"/>
                    <a:pt x="160" y="53"/>
                  </a:cubicBezTo>
                  <a:close/>
                  <a:moveTo>
                    <a:pt x="160" y="181"/>
                  </a:moveTo>
                  <a:cubicBezTo>
                    <a:pt x="130" y="181"/>
                    <a:pt x="106" y="157"/>
                    <a:pt x="106" y="128"/>
                  </a:cubicBezTo>
                  <a:cubicBezTo>
                    <a:pt x="106" y="98"/>
                    <a:pt x="130" y="74"/>
                    <a:pt x="160" y="74"/>
                  </a:cubicBezTo>
                  <a:cubicBezTo>
                    <a:pt x="189" y="74"/>
                    <a:pt x="213" y="98"/>
                    <a:pt x="213" y="128"/>
                  </a:cubicBezTo>
                  <a:cubicBezTo>
                    <a:pt x="213" y="157"/>
                    <a:pt x="189" y="181"/>
                    <a:pt x="160" y="18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" name="Freeform 819">
              <a:extLst>
                <a:ext uri="{FF2B5EF4-FFF2-40B4-BE49-F238E27FC236}">
                  <a16:creationId xmlns:a16="http://schemas.microsoft.com/office/drawing/2014/main" id="{1EF4EA9F-FC1C-4147-830E-632E7223A2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2" y="3737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6" name="Group 192">
            <a:extLst>
              <a:ext uri="{FF2B5EF4-FFF2-40B4-BE49-F238E27FC236}">
                <a16:creationId xmlns:a16="http://schemas.microsoft.com/office/drawing/2014/main" id="{03CDA386-9F7D-43A7-803C-66E66D7E28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17840" y="2340078"/>
            <a:ext cx="384048" cy="354310"/>
            <a:chOff x="378" y="713"/>
            <a:chExt cx="340" cy="340"/>
          </a:xfrm>
          <a:solidFill>
            <a:schemeClr val="bg1"/>
          </a:solidFill>
        </p:grpSpPr>
        <p:sp>
          <p:nvSpPr>
            <p:cNvPr id="217" name="Freeform 193">
              <a:extLst>
                <a:ext uri="{FF2B5EF4-FFF2-40B4-BE49-F238E27FC236}">
                  <a16:creationId xmlns:a16="http://schemas.microsoft.com/office/drawing/2014/main" id="{81E6214C-4861-41E4-9014-1A30D1ED9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" y="713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Freeform 194">
              <a:extLst>
                <a:ext uri="{FF2B5EF4-FFF2-40B4-BE49-F238E27FC236}">
                  <a16:creationId xmlns:a16="http://schemas.microsoft.com/office/drawing/2014/main" id="{76315E6A-4AE3-4F58-98CF-95B92F9B08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" y="812"/>
              <a:ext cx="212" cy="157"/>
            </a:xfrm>
            <a:custGeom>
              <a:avLst/>
              <a:gdLst>
                <a:gd name="T0" fmla="*/ 309 w 320"/>
                <a:gd name="T1" fmla="*/ 21 h 236"/>
                <a:gd name="T2" fmla="*/ 309 w 320"/>
                <a:gd name="T3" fmla="*/ 0 h 236"/>
                <a:gd name="T4" fmla="*/ 288 w 320"/>
                <a:gd name="T5" fmla="*/ 11 h 236"/>
                <a:gd name="T6" fmla="*/ 247 w 320"/>
                <a:gd name="T7" fmla="*/ 32 h 236"/>
                <a:gd name="T8" fmla="*/ 165 w 320"/>
                <a:gd name="T9" fmla="*/ 12 h 236"/>
                <a:gd name="T10" fmla="*/ 128 w 320"/>
                <a:gd name="T11" fmla="*/ 32 h 236"/>
                <a:gd name="T12" fmla="*/ 32 w 320"/>
                <a:gd name="T13" fmla="*/ 11 h 236"/>
                <a:gd name="T14" fmla="*/ 10 w 320"/>
                <a:gd name="T15" fmla="*/ 0 h 236"/>
                <a:gd name="T16" fmla="*/ 10 w 320"/>
                <a:gd name="T17" fmla="*/ 21 h 236"/>
                <a:gd name="T18" fmla="*/ 0 w 320"/>
                <a:gd name="T19" fmla="*/ 181 h 236"/>
                <a:gd name="T20" fmla="*/ 21 w 320"/>
                <a:gd name="T21" fmla="*/ 192 h 236"/>
                <a:gd name="T22" fmla="*/ 32 w 320"/>
                <a:gd name="T23" fmla="*/ 171 h 236"/>
                <a:gd name="T24" fmla="*/ 76 w 320"/>
                <a:gd name="T25" fmla="*/ 219 h 236"/>
                <a:gd name="T26" fmla="*/ 121 w 320"/>
                <a:gd name="T27" fmla="*/ 232 h 236"/>
                <a:gd name="T28" fmla="*/ 154 w 320"/>
                <a:gd name="T29" fmla="*/ 235 h 236"/>
                <a:gd name="T30" fmla="*/ 181 w 320"/>
                <a:gd name="T31" fmla="*/ 221 h 236"/>
                <a:gd name="T32" fmla="*/ 222 w 320"/>
                <a:gd name="T33" fmla="*/ 227 h 236"/>
                <a:gd name="T34" fmla="*/ 242 w 320"/>
                <a:gd name="T35" fmla="*/ 210 h 236"/>
                <a:gd name="T36" fmla="*/ 275 w 320"/>
                <a:gd name="T37" fmla="*/ 185 h 236"/>
                <a:gd name="T38" fmla="*/ 288 w 320"/>
                <a:gd name="T39" fmla="*/ 171 h 236"/>
                <a:gd name="T40" fmla="*/ 298 w 320"/>
                <a:gd name="T41" fmla="*/ 192 h 236"/>
                <a:gd name="T42" fmla="*/ 320 w 320"/>
                <a:gd name="T43" fmla="*/ 181 h 236"/>
                <a:gd name="T44" fmla="*/ 254 w 320"/>
                <a:gd name="T45" fmla="*/ 179 h 236"/>
                <a:gd name="T46" fmla="*/ 239 w 320"/>
                <a:gd name="T47" fmla="*/ 188 h 236"/>
                <a:gd name="T48" fmla="*/ 232 w 320"/>
                <a:gd name="T49" fmla="*/ 183 h 236"/>
                <a:gd name="T50" fmla="*/ 198 w 320"/>
                <a:gd name="T51" fmla="*/ 125 h 236"/>
                <a:gd name="T52" fmla="*/ 179 w 320"/>
                <a:gd name="T53" fmla="*/ 135 h 236"/>
                <a:gd name="T54" fmla="*/ 214 w 320"/>
                <a:gd name="T55" fmla="*/ 194 h 236"/>
                <a:gd name="T56" fmla="*/ 194 w 320"/>
                <a:gd name="T57" fmla="*/ 204 h 236"/>
                <a:gd name="T58" fmla="*/ 147 w 320"/>
                <a:gd name="T59" fmla="*/ 147 h 236"/>
                <a:gd name="T60" fmla="*/ 164 w 320"/>
                <a:gd name="T61" fmla="*/ 196 h 236"/>
                <a:gd name="T62" fmla="*/ 160 w 320"/>
                <a:gd name="T63" fmla="*/ 212 h 236"/>
                <a:gd name="T64" fmla="*/ 143 w 320"/>
                <a:gd name="T65" fmla="*/ 208 h 236"/>
                <a:gd name="T66" fmla="*/ 132 w 320"/>
                <a:gd name="T67" fmla="*/ 188 h 236"/>
                <a:gd name="T68" fmla="*/ 124 w 320"/>
                <a:gd name="T69" fmla="*/ 176 h 236"/>
                <a:gd name="T70" fmla="*/ 106 w 320"/>
                <a:gd name="T71" fmla="*/ 188 h 236"/>
                <a:gd name="T72" fmla="*/ 111 w 320"/>
                <a:gd name="T73" fmla="*/ 214 h 236"/>
                <a:gd name="T74" fmla="*/ 62 w 320"/>
                <a:gd name="T75" fmla="*/ 155 h 236"/>
                <a:gd name="T76" fmla="*/ 32 w 320"/>
                <a:gd name="T77" fmla="*/ 149 h 236"/>
                <a:gd name="T78" fmla="*/ 88 w 320"/>
                <a:gd name="T79" fmla="*/ 53 h 236"/>
                <a:gd name="T80" fmla="*/ 64 w 320"/>
                <a:gd name="T81" fmla="*/ 85 h 236"/>
                <a:gd name="T82" fmla="*/ 97 w 320"/>
                <a:gd name="T83" fmla="*/ 117 h 236"/>
                <a:gd name="T84" fmla="*/ 253 w 320"/>
                <a:gd name="T85" fmla="*/ 170 h 236"/>
                <a:gd name="T86" fmla="*/ 288 w 320"/>
                <a:gd name="T87" fmla="*/ 149 h 236"/>
                <a:gd name="T88" fmla="*/ 265 w 320"/>
                <a:gd name="T89" fmla="*/ 150 h 236"/>
                <a:gd name="T90" fmla="*/ 215 w 320"/>
                <a:gd name="T91" fmla="*/ 76 h 236"/>
                <a:gd name="T92" fmla="*/ 88 w 320"/>
                <a:gd name="T93" fmla="*/ 95 h 236"/>
                <a:gd name="T94" fmla="*/ 90 w 320"/>
                <a:gd name="T95" fmla="*/ 77 h 236"/>
                <a:gd name="T96" fmla="*/ 242 w 320"/>
                <a:gd name="T97" fmla="*/ 53 h 236"/>
                <a:gd name="T98" fmla="*/ 288 w 320"/>
                <a:gd name="T99" fmla="*/ 53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0" h="236">
                  <a:moveTo>
                    <a:pt x="309" y="171"/>
                  </a:moveTo>
                  <a:cubicBezTo>
                    <a:pt x="309" y="21"/>
                    <a:pt x="309" y="21"/>
                    <a:pt x="309" y="21"/>
                  </a:cubicBezTo>
                  <a:cubicBezTo>
                    <a:pt x="315" y="21"/>
                    <a:pt x="320" y="17"/>
                    <a:pt x="320" y="11"/>
                  </a:cubicBezTo>
                  <a:cubicBezTo>
                    <a:pt x="320" y="5"/>
                    <a:pt x="315" y="0"/>
                    <a:pt x="309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92" y="0"/>
                    <a:pt x="288" y="5"/>
                    <a:pt x="288" y="11"/>
                  </a:cubicBezTo>
                  <a:cubicBezTo>
                    <a:pt x="288" y="32"/>
                    <a:pt x="288" y="32"/>
                    <a:pt x="288" y="32"/>
                  </a:cubicBezTo>
                  <a:cubicBezTo>
                    <a:pt x="247" y="32"/>
                    <a:pt x="247" y="32"/>
                    <a:pt x="247" y="32"/>
                  </a:cubicBezTo>
                  <a:cubicBezTo>
                    <a:pt x="173" y="11"/>
                    <a:pt x="173" y="11"/>
                    <a:pt x="173" y="11"/>
                  </a:cubicBezTo>
                  <a:cubicBezTo>
                    <a:pt x="171" y="10"/>
                    <a:pt x="168" y="11"/>
                    <a:pt x="165" y="12"/>
                  </a:cubicBezTo>
                  <a:cubicBezTo>
                    <a:pt x="128" y="32"/>
                    <a:pt x="128" y="32"/>
                    <a:pt x="128" y="32"/>
                  </a:cubicBezTo>
                  <a:cubicBezTo>
                    <a:pt x="128" y="32"/>
                    <a:pt x="128" y="32"/>
                    <a:pt x="128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5"/>
                    <a:pt x="27" y="0"/>
                    <a:pt x="2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4" y="21"/>
                    <a:pt x="10" y="21"/>
                  </a:cubicBezTo>
                  <a:cubicBezTo>
                    <a:pt x="10" y="171"/>
                    <a:pt x="10" y="171"/>
                    <a:pt x="10" y="171"/>
                  </a:cubicBezTo>
                  <a:cubicBezTo>
                    <a:pt x="4" y="171"/>
                    <a:pt x="0" y="175"/>
                    <a:pt x="0" y="181"/>
                  </a:cubicBezTo>
                  <a:cubicBezTo>
                    <a:pt x="0" y="187"/>
                    <a:pt x="4" y="192"/>
                    <a:pt x="10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7" y="192"/>
                    <a:pt x="32" y="187"/>
                    <a:pt x="32" y="181"/>
                  </a:cubicBezTo>
                  <a:cubicBezTo>
                    <a:pt x="32" y="171"/>
                    <a:pt x="32" y="171"/>
                    <a:pt x="32" y="171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76" y="219"/>
                    <a:pt x="76" y="219"/>
                    <a:pt x="76" y="219"/>
                  </a:cubicBezTo>
                  <a:cubicBezTo>
                    <a:pt x="82" y="230"/>
                    <a:pt x="94" y="236"/>
                    <a:pt x="106" y="236"/>
                  </a:cubicBezTo>
                  <a:cubicBezTo>
                    <a:pt x="111" y="236"/>
                    <a:pt x="116" y="235"/>
                    <a:pt x="121" y="232"/>
                  </a:cubicBezTo>
                  <a:cubicBezTo>
                    <a:pt x="125" y="230"/>
                    <a:pt x="128" y="227"/>
                    <a:pt x="130" y="225"/>
                  </a:cubicBezTo>
                  <a:cubicBezTo>
                    <a:pt x="136" y="231"/>
                    <a:pt x="145" y="235"/>
                    <a:pt x="154" y="235"/>
                  </a:cubicBezTo>
                  <a:cubicBezTo>
                    <a:pt x="160" y="235"/>
                    <a:pt x="165" y="233"/>
                    <a:pt x="171" y="230"/>
                  </a:cubicBezTo>
                  <a:cubicBezTo>
                    <a:pt x="175" y="228"/>
                    <a:pt x="178" y="225"/>
                    <a:pt x="181" y="221"/>
                  </a:cubicBezTo>
                  <a:cubicBezTo>
                    <a:pt x="187" y="228"/>
                    <a:pt x="196" y="232"/>
                    <a:pt x="205" y="232"/>
                  </a:cubicBezTo>
                  <a:cubicBezTo>
                    <a:pt x="211" y="232"/>
                    <a:pt x="217" y="231"/>
                    <a:pt x="222" y="227"/>
                  </a:cubicBezTo>
                  <a:cubicBezTo>
                    <a:pt x="229" y="223"/>
                    <a:pt x="234" y="216"/>
                    <a:pt x="236" y="209"/>
                  </a:cubicBezTo>
                  <a:cubicBezTo>
                    <a:pt x="238" y="209"/>
                    <a:pt x="240" y="210"/>
                    <a:pt x="242" y="210"/>
                  </a:cubicBezTo>
                  <a:cubicBezTo>
                    <a:pt x="248" y="210"/>
                    <a:pt x="254" y="208"/>
                    <a:pt x="259" y="205"/>
                  </a:cubicBezTo>
                  <a:cubicBezTo>
                    <a:pt x="267" y="201"/>
                    <a:pt x="272" y="193"/>
                    <a:pt x="275" y="185"/>
                  </a:cubicBezTo>
                  <a:cubicBezTo>
                    <a:pt x="276" y="180"/>
                    <a:pt x="276" y="175"/>
                    <a:pt x="275" y="171"/>
                  </a:cubicBezTo>
                  <a:cubicBezTo>
                    <a:pt x="288" y="171"/>
                    <a:pt x="288" y="171"/>
                    <a:pt x="288" y="171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7"/>
                    <a:pt x="292" y="192"/>
                    <a:pt x="298" y="192"/>
                  </a:cubicBezTo>
                  <a:cubicBezTo>
                    <a:pt x="309" y="192"/>
                    <a:pt x="309" y="192"/>
                    <a:pt x="309" y="192"/>
                  </a:cubicBezTo>
                  <a:cubicBezTo>
                    <a:pt x="315" y="192"/>
                    <a:pt x="320" y="187"/>
                    <a:pt x="320" y="181"/>
                  </a:cubicBezTo>
                  <a:cubicBezTo>
                    <a:pt x="320" y="175"/>
                    <a:pt x="315" y="171"/>
                    <a:pt x="309" y="171"/>
                  </a:cubicBezTo>
                  <a:close/>
                  <a:moveTo>
                    <a:pt x="254" y="179"/>
                  </a:moveTo>
                  <a:cubicBezTo>
                    <a:pt x="253" y="183"/>
                    <a:pt x="251" y="185"/>
                    <a:pt x="248" y="187"/>
                  </a:cubicBezTo>
                  <a:cubicBezTo>
                    <a:pt x="246" y="188"/>
                    <a:pt x="242" y="189"/>
                    <a:pt x="239" y="188"/>
                  </a:cubicBezTo>
                  <a:cubicBezTo>
                    <a:pt x="236" y="187"/>
                    <a:pt x="234" y="185"/>
                    <a:pt x="232" y="183"/>
                  </a:cubicBezTo>
                  <a:cubicBezTo>
                    <a:pt x="232" y="183"/>
                    <a:pt x="232" y="183"/>
                    <a:pt x="232" y="183"/>
                  </a:cubicBezTo>
                  <a:cubicBezTo>
                    <a:pt x="232" y="183"/>
                    <a:pt x="232" y="183"/>
                    <a:pt x="232" y="182"/>
                  </a:cubicBezTo>
                  <a:cubicBezTo>
                    <a:pt x="198" y="125"/>
                    <a:pt x="198" y="125"/>
                    <a:pt x="198" y="125"/>
                  </a:cubicBezTo>
                  <a:cubicBezTo>
                    <a:pt x="195" y="119"/>
                    <a:pt x="188" y="118"/>
                    <a:pt x="183" y="121"/>
                  </a:cubicBezTo>
                  <a:cubicBezTo>
                    <a:pt x="178" y="124"/>
                    <a:pt x="176" y="130"/>
                    <a:pt x="179" y="135"/>
                  </a:cubicBezTo>
                  <a:cubicBezTo>
                    <a:pt x="214" y="194"/>
                    <a:pt x="214" y="194"/>
                    <a:pt x="214" y="194"/>
                  </a:cubicBezTo>
                  <a:cubicBezTo>
                    <a:pt x="214" y="194"/>
                    <a:pt x="214" y="194"/>
                    <a:pt x="214" y="194"/>
                  </a:cubicBezTo>
                  <a:cubicBezTo>
                    <a:pt x="217" y="199"/>
                    <a:pt x="217" y="206"/>
                    <a:pt x="211" y="209"/>
                  </a:cubicBezTo>
                  <a:cubicBezTo>
                    <a:pt x="205" y="212"/>
                    <a:pt x="198" y="210"/>
                    <a:pt x="194" y="204"/>
                  </a:cubicBezTo>
                  <a:cubicBezTo>
                    <a:pt x="162" y="151"/>
                    <a:pt x="162" y="151"/>
                    <a:pt x="162" y="151"/>
                  </a:cubicBezTo>
                  <a:cubicBezTo>
                    <a:pt x="159" y="146"/>
                    <a:pt x="153" y="144"/>
                    <a:pt x="147" y="147"/>
                  </a:cubicBezTo>
                  <a:cubicBezTo>
                    <a:pt x="142" y="150"/>
                    <a:pt x="141" y="157"/>
                    <a:pt x="144" y="162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66" y="198"/>
                    <a:pt x="166" y="201"/>
                    <a:pt x="165" y="204"/>
                  </a:cubicBezTo>
                  <a:cubicBezTo>
                    <a:pt x="165" y="207"/>
                    <a:pt x="163" y="210"/>
                    <a:pt x="160" y="212"/>
                  </a:cubicBezTo>
                  <a:cubicBezTo>
                    <a:pt x="154" y="215"/>
                    <a:pt x="147" y="213"/>
                    <a:pt x="143" y="208"/>
                  </a:cubicBezTo>
                  <a:cubicBezTo>
                    <a:pt x="143" y="208"/>
                    <a:pt x="143" y="208"/>
                    <a:pt x="143" y="208"/>
                  </a:cubicBezTo>
                  <a:cubicBezTo>
                    <a:pt x="132" y="188"/>
                    <a:pt x="132" y="188"/>
                    <a:pt x="132" y="188"/>
                  </a:cubicBezTo>
                  <a:cubicBezTo>
                    <a:pt x="132" y="188"/>
                    <a:pt x="132" y="188"/>
                    <a:pt x="132" y="188"/>
                  </a:cubicBezTo>
                  <a:cubicBezTo>
                    <a:pt x="132" y="188"/>
                    <a:pt x="132" y="188"/>
                    <a:pt x="132" y="188"/>
                  </a:cubicBezTo>
                  <a:cubicBezTo>
                    <a:pt x="124" y="176"/>
                    <a:pt x="124" y="176"/>
                    <a:pt x="124" y="176"/>
                  </a:cubicBezTo>
                  <a:cubicBezTo>
                    <a:pt x="121" y="171"/>
                    <a:pt x="114" y="170"/>
                    <a:pt x="110" y="173"/>
                  </a:cubicBezTo>
                  <a:cubicBezTo>
                    <a:pt x="105" y="176"/>
                    <a:pt x="103" y="183"/>
                    <a:pt x="106" y="188"/>
                  </a:cubicBezTo>
                  <a:cubicBezTo>
                    <a:pt x="114" y="199"/>
                    <a:pt x="114" y="199"/>
                    <a:pt x="114" y="199"/>
                  </a:cubicBezTo>
                  <a:cubicBezTo>
                    <a:pt x="115" y="201"/>
                    <a:pt x="118" y="209"/>
                    <a:pt x="111" y="214"/>
                  </a:cubicBezTo>
                  <a:cubicBezTo>
                    <a:pt x="105" y="217"/>
                    <a:pt x="97" y="213"/>
                    <a:pt x="94" y="208"/>
                  </a:cubicBezTo>
                  <a:cubicBezTo>
                    <a:pt x="62" y="155"/>
                    <a:pt x="62" y="155"/>
                    <a:pt x="62" y="155"/>
                  </a:cubicBezTo>
                  <a:cubicBezTo>
                    <a:pt x="60" y="151"/>
                    <a:pt x="57" y="149"/>
                    <a:pt x="53" y="149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70" y="64"/>
                    <a:pt x="64" y="74"/>
                    <a:pt x="64" y="85"/>
                  </a:cubicBezTo>
                  <a:cubicBezTo>
                    <a:pt x="64" y="95"/>
                    <a:pt x="68" y="105"/>
                    <a:pt x="74" y="111"/>
                  </a:cubicBezTo>
                  <a:cubicBezTo>
                    <a:pt x="81" y="116"/>
                    <a:pt x="89" y="118"/>
                    <a:pt x="97" y="117"/>
                  </a:cubicBezTo>
                  <a:cubicBezTo>
                    <a:pt x="211" y="98"/>
                    <a:pt x="211" y="98"/>
                    <a:pt x="211" y="98"/>
                  </a:cubicBezTo>
                  <a:cubicBezTo>
                    <a:pt x="253" y="170"/>
                    <a:pt x="253" y="170"/>
                    <a:pt x="253" y="170"/>
                  </a:cubicBezTo>
                  <a:cubicBezTo>
                    <a:pt x="254" y="173"/>
                    <a:pt x="255" y="176"/>
                    <a:pt x="254" y="179"/>
                  </a:cubicBezTo>
                  <a:close/>
                  <a:moveTo>
                    <a:pt x="288" y="149"/>
                  </a:moveTo>
                  <a:cubicBezTo>
                    <a:pt x="266" y="149"/>
                    <a:pt x="266" y="149"/>
                    <a:pt x="266" y="149"/>
                  </a:cubicBezTo>
                  <a:cubicBezTo>
                    <a:pt x="266" y="149"/>
                    <a:pt x="266" y="150"/>
                    <a:pt x="265" y="150"/>
                  </a:cubicBezTo>
                  <a:cubicBezTo>
                    <a:pt x="226" y="81"/>
                    <a:pt x="226" y="81"/>
                    <a:pt x="226" y="81"/>
                  </a:cubicBezTo>
                  <a:cubicBezTo>
                    <a:pt x="224" y="77"/>
                    <a:pt x="220" y="75"/>
                    <a:pt x="215" y="7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1" y="97"/>
                    <a:pt x="89" y="96"/>
                    <a:pt x="88" y="95"/>
                  </a:cubicBezTo>
                  <a:cubicBezTo>
                    <a:pt x="86" y="93"/>
                    <a:pt x="85" y="89"/>
                    <a:pt x="85" y="85"/>
                  </a:cubicBezTo>
                  <a:cubicBezTo>
                    <a:pt x="85" y="80"/>
                    <a:pt x="88" y="78"/>
                    <a:pt x="90" y="77"/>
                  </a:cubicBezTo>
                  <a:cubicBezTo>
                    <a:pt x="172" y="33"/>
                    <a:pt x="172" y="33"/>
                    <a:pt x="172" y="33"/>
                  </a:cubicBezTo>
                  <a:cubicBezTo>
                    <a:pt x="242" y="53"/>
                    <a:pt x="242" y="53"/>
                    <a:pt x="242" y="53"/>
                  </a:cubicBezTo>
                  <a:cubicBezTo>
                    <a:pt x="243" y="53"/>
                    <a:pt x="244" y="53"/>
                    <a:pt x="245" y="53"/>
                  </a:cubicBezTo>
                  <a:cubicBezTo>
                    <a:pt x="288" y="53"/>
                    <a:pt x="288" y="53"/>
                    <a:pt x="288" y="53"/>
                  </a:cubicBezTo>
                  <a:lnTo>
                    <a:pt x="288" y="14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7C7AE9B0-6314-49AB-80AF-481D13CEA986}"/>
              </a:ext>
            </a:extLst>
          </p:cNvPr>
          <p:cNvGrpSpPr/>
          <p:nvPr/>
        </p:nvGrpSpPr>
        <p:grpSpPr>
          <a:xfrm>
            <a:off x="2045570" y="2325214"/>
            <a:ext cx="384049" cy="384049"/>
            <a:chOff x="4476310" y="2008298"/>
            <a:chExt cx="422516" cy="387248"/>
          </a:xfrm>
          <a:solidFill>
            <a:schemeClr val="bg1"/>
          </a:solidFill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5085E471-C934-4F5F-B6BF-686ED85C81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92806" y="2110134"/>
              <a:ext cx="189504" cy="183621"/>
              <a:chOff x="2468563" y="2641600"/>
              <a:chExt cx="255588" cy="247650"/>
            </a:xfrm>
            <a:grpFill/>
          </p:grpSpPr>
          <p:sp>
            <p:nvSpPr>
              <p:cNvPr id="222" name="Freeform 237">
                <a:extLst>
                  <a:ext uri="{FF2B5EF4-FFF2-40B4-BE49-F238E27FC236}">
                    <a16:creationId xmlns:a16="http://schemas.microsoft.com/office/drawing/2014/main" id="{20983D23-7BB5-40D9-92A0-55B3498EC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413" y="2641600"/>
                <a:ext cx="58738" cy="57150"/>
              </a:xfrm>
              <a:custGeom>
                <a:avLst/>
                <a:gdLst>
                  <a:gd name="T0" fmla="*/ 70 w 74"/>
                  <a:gd name="T1" fmla="*/ 36 h 73"/>
                  <a:gd name="T2" fmla="*/ 37 w 74"/>
                  <a:gd name="T3" fmla="*/ 3 h 73"/>
                  <a:gd name="T4" fmla="*/ 37 w 74"/>
                  <a:gd name="T5" fmla="*/ 3 h 73"/>
                  <a:gd name="T6" fmla="*/ 33 w 74"/>
                  <a:gd name="T7" fmla="*/ 1 h 73"/>
                  <a:gd name="T8" fmla="*/ 31 w 74"/>
                  <a:gd name="T9" fmla="*/ 0 h 73"/>
                  <a:gd name="T10" fmla="*/ 27 w 74"/>
                  <a:gd name="T11" fmla="*/ 1 h 73"/>
                  <a:gd name="T12" fmla="*/ 23 w 74"/>
                  <a:gd name="T13" fmla="*/ 3 h 73"/>
                  <a:gd name="T14" fmla="*/ 0 w 74"/>
                  <a:gd name="T15" fmla="*/ 26 h 73"/>
                  <a:gd name="T16" fmla="*/ 47 w 74"/>
                  <a:gd name="T17" fmla="*/ 73 h 73"/>
                  <a:gd name="T18" fmla="*/ 70 w 74"/>
                  <a:gd name="T19" fmla="*/ 50 h 73"/>
                  <a:gd name="T20" fmla="*/ 70 w 74"/>
                  <a:gd name="T21" fmla="*/ 50 h 73"/>
                  <a:gd name="T22" fmla="*/ 72 w 74"/>
                  <a:gd name="T23" fmla="*/ 47 h 73"/>
                  <a:gd name="T24" fmla="*/ 74 w 74"/>
                  <a:gd name="T25" fmla="*/ 43 h 73"/>
                  <a:gd name="T26" fmla="*/ 72 w 74"/>
                  <a:gd name="T27" fmla="*/ 39 h 73"/>
                  <a:gd name="T28" fmla="*/ 70 w 74"/>
                  <a:gd name="T29" fmla="*/ 36 h 73"/>
                  <a:gd name="T30" fmla="*/ 70 w 74"/>
                  <a:gd name="T31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4" h="73">
                    <a:moveTo>
                      <a:pt x="70" y="36"/>
                    </a:moveTo>
                    <a:lnTo>
                      <a:pt x="37" y="3"/>
                    </a:lnTo>
                    <a:lnTo>
                      <a:pt x="37" y="3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27" y="1"/>
                    </a:lnTo>
                    <a:lnTo>
                      <a:pt x="23" y="3"/>
                    </a:lnTo>
                    <a:lnTo>
                      <a:pt x="0" y="26"/>
                    </a:lnTo>
                    <a:lnTo>
                      <a:pt x="47" y="73"/>
                    </a:lnTo>
                    <a:lnTo>
                      <a:pt x="70" y="50"/>
                    </a:lnTo>
                    <a:lnTo>
                      <a:pt x="70" y="50"/>
                    </a:lnTo>
                    <a:lnTo>
                      <a:pt x="72" y="47"/>
                    </a:lnTo>
                    <a:lnTo>
                      <a:pt x="74" y="43"/>
                    </a:lnTo>
                    <a:lnTo>
                      <a:pt x="72" y="39"/>
                    </a:lnTo>
                    <a:lnTo>
                      <a:pt x="70" y="36"/>
                    </a:lnTo>
                    <a:lnTo>
                      <a:pt x="70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Freeform 238">
                <a:extLst>
                  <a:ext uri="{FF2B5EF4-FFF2-40B4-BE49-F238E27FC236}">
                    <a16:creationId xmlns:a16="http://schemas.microsoft.com/office/drawing/2014/main" id="{3E3A60D8-C426-4EA5-B9CA-95F8CCE98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113" y="2673350"/>
                <a:ext cx="141288" cy="142875"/>
              </a:xfrm>
              <a:custGeom>
                <a:avLst/>
                <a:gdLst>
                  <a:gd name="T0" fmla="*/ 16 w 179"/>
                  <a:gd name="T1" fmla="*/ 117 h 180"/>
                  <a:gd name="T2" fmla="*/ 16 w 179"/>
                  <a:gd name="T3" fmla="*/ 117 h 180"/>
                  <a:gd name="T4" fmla="*/ 15 w 179"/>
                  <a:gd name="T5" fmla="*/ 118 h 180"/>
                  <a:gd name="T6" fmla="*/ 0 w 179"/>
                  <a:gd name="T7" fmla="*/ 173 h 180"/>
                  <a:gd name="T8" fmla="*/ 0 w 179"/>
                  <a:gd name="T9" fmla="*/ 173 h 180"/>
                  <a:gd name="T10" fmla="*/ 0 w 179"/>
                  <a:gd name="T11" fmla="*/ 176 h 180"/>
                  <a:gd name="T12" fmla="*/ 2 w 179"/>
                  <a:gd name="T13" fmla="*/ 178 h 180"/>
                  <a:gd name="T14" fmla="*/ 2 w 179"/>
                  <a:gd name="T15" fmla="*/ 178 h 180"/>
                  <a:gd name="T16" fmla="*/ 4 w 179"/>
                  <a:gd name="T17" fmla="*/ 180 h 180"/>
                  <a:gd name="T18" fmla="*/ 4 w 179"/>
                  <a:gd name="T19" fmla="*/ 180 h 180"/>
                  <a:gd name="T20" fmla="*/ 6 w 179"/>
                  <a:gd name="T21" fmla="*/ 180 h 180"/>
                  <a:gd name="T22" fmla="*/ 61 w 179"/>
                  <a:gd name="T23" fmla="*/ 165 h 180"/>
                  <a:gd name="T24" fmla="*/ 61 w 179"/>
                  <a:gd name="T25" fmla="*/ 165 h 180"/>
                  <a:gd name="T26" fmla="*/ 63 w 179"/>
                  <a:gd name="T27" fmla="*/ 164 h 180"/>
                  <a:gd name="T28" fmla="*/ 179 w 179"/>
                  <a:gd name="T29" fmla="*/ 47 h 180"/>
                  <a:gd name="T30" fmla="*/ 132 w 179"/>
                  <a:gd name="T31" fmla="*/ 0 h 180"/>
                  <a:gd name="T32" fmla="*/ 16 w 179"/>
                  <a:gd name="T33" fmla="*/ 11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9" h="180">
                    <a:moveTo>
                      <a:pt x="16" y="117"/>
                    </a:moveTo>
                    <a:lnTo>
                      <a:pt x="16" y="117"/>
                    </a:lnTo>
                    <a:lnTo>
                      <a:pt x="15" y="118"/>
                    </a:lnTo>
                    <a:lnTo>
                      <a:pt x="0" y="173"/>
                    </a:lnTo>
                    <a:lnTo>
                      <a:pt x="0" y="173"/>
                    </a:lnTo>
                    <a:lnTo>
                      <a:pt x="0" y="176"/>
                    </a:lnTo>
                    <a:lnTo>
                      <a:pt x="2" y="178"/>
                    </a:lnTo>
                    <a:lnTo>
                      <a:pt x="2" y="178"/>
                    </a:lnTo>
                    <a:lnTo>
                      <a:pt x="4" y="180"/>
                    </a:lnTo>
                    <a:lnTo>
                      <a:pt x="4" y="180"/>
                    </a:lnTo>
                    <a:lnTo>
                      <a:pt x="6" y="180"/>
                    </a:lnTo>
                    <a:lnTo>
                      <a:pt x="61" y="165"/>
                    </a:lnTo>
                    <a:lnTo>
                      <a:pt x="61" y="165"/>
                    </a:lnTo>
                    <a:lnTo>
                      <a:pt x="63" y="164"/>
                    </a:lnTo>
                    <a:lnTo>
                      <a:pt x="179" y="47"/>
                    </a:lnTo>
                    <a:lnTo>
                      <a:pt x="132" y="0"/>
                    </a:lnTo>
                    <a:lnTo>
                      <a:pt x="16" y="11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4" name="Freeform 239">
                <a:extLst>
                  <a:ext uri="{FF2B5EF4-FFF2-40B4-BE49-F238E27FC236}">
                    <a16:creationId xmlns:a16="http://schemas.microsoft.com/office/drawing/2014/main" id="{49A3A79A-8134-4D24-B934-205306AF4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563" y="2673350"/>
                <a:ext cx="217488" cy="215900"/>
              </a:xfrm>
              <a:custGeom>
                <a:avLst/>
                <a:gdLst>
                  <a:gd name="T0" fmla="*/ 262 w 274"/>
                  <a:gd name="T1" fmla="*/ 124 h 273"/>
                  <a:gd name="T2" fmla="*/ 262 w 274"/>
                  <a:gd name="T3" fmla="*/ 124 h 273"/>
                  <a:gd name="T4" fmla="*/ 256 w 274"/>
                  <a:gd name="T5" fmla="*/ 125 h 273"/>
                  <a:gd name="T6" fmla="*/ 252 w 274"/>
                  <a:gd name="T7" fmla="*/ 128 h 273"/>
                  <a:gd name="T8" fmla="*/ 250 w 274"/>
                  <a:gd name="T9" fmla="*/ 132 h 273"/>
                  <a:gd name="T10" fmla="*/ 250 w 274"/>
                  <a:gd name="T11" fmla="*/ 136 h 273"/>
                  <a:gd name="T12" fmla="*/ 250 w 274"/>
                  <a:gd name="T13" fmla="*/ 249 h 273"/>
                  <a:gd name="T14" fmla="*/ 25 w 274"/>
                  <a:gd name="T15" fmla="*/ 249 h 273"/>
                  <a:gd name="T16" fmla="*/ 25 w 274"/>
                  <a:gd name="T17" fmla="*/ 25 h 273"/>
                  <a:gd name="T18" fmla="*/ 142 w 274"/>
                  <a:gd name="T19" fmla="*/ 25 h 273"/>
                  <a:gd name="T20" fmla="*/ 142 w 274"/>
                  <a:gd name="T21" fmla="*/ 25 h 273"/>
                  <a:gd name="T22" fmla="*/ 148 w 274"/>
                  <a:gd name="T23" fmla="*/ 23 h 273"/>
                  <a:gd name="T24" fmla="*/ 152 w 274"/>
                  <a:gd name="T25" fmla="*/ 21 h 273"/>
                  <a:gd name="T26" fmla="*/ 154 w 274"/>
                  <a:gd name="T27" fmla="*/ 16 h 273"/>
                  <a:gd name="T28" fmla="*/ 154 w 274"/>
                  <a:gd name="T29" fmla="*/ 12 h 273"/>
                  <a:gd name="T30" fmla="*/ 154 w 274"/>
                  <a:gd name="T31" fmla="*/ 12 h 273"/>
                  <a:gd name="T32" fmla="*/ 154 w 274"/>
                  <a:gd name="T33" fmla="*/ 7 h 273"/>
                  <a:gd name="T34" fmla="*/ 152 w 274"/>
                  <a:gd name="T35" fmla="*/ 3 h 273"/>
                  <a:gd name="T36" fmla="*/ 148 w 274"/>
                  <a:gd name="T37" fmla="*/ 0 h 273"/>
                  <a:gd name="T38" fmla="*/ 142 w 274"/>
                  <a:gd name="T39" fmla="*/ 0 h 273"/>
                  <a:gd name="T40" fmla="*/ 17 w 274"/>
                  <a:gd name="T41" fmla="*/ 0 h 273"/>
                  <a:gd name="T42" fmla="*/ 17 w 274"/>
                  <a:gd name="T43" fmla="*/ 0 h 273"/>
                  <a:gd name="T44" fmla="*/ 11 w 274"/>
                  <a:gd name="T45" fmla="*/ 0 h 273"/>
                  <a:gd name="T46" fmla="*/ 5 w 274"/>
                  <a:gd name="T47" fmla="*/ 4 h 273"/>
                  <a:gd name="T48" fmla="*/ 1 w 274"/>
                  <a:gd name="T49" fmla="*/ 10 h 273"/>
                  <a:gd name="T50" fmla="*/ 0 w 274"/>
                  <a:gd name="T51" fmla="*/ 16 h 273"/>
                  <a:gd name="T52" fmla="*/ 0 w 274"/>
                  <a:gd name="T53" fmla="*/ 257 h 273"/>
                  <a:gd name="T54" fmla="*/ 0 w 274"/>
                  <a:gd name="T55" fmla="*/ 257 h 273"/>
                  <a:gd name="T56" fmla="*/ 1 w 274"/>
                  <a:gd name="T57" fmla="*/ 264 h 273"/>
                  <a:gd name="T58" fmla="*/ 5 w 274"/>
                  <a:gd name="T59" fmla="*/ 269 h 273"/>
                  <a:gd name="T60" fmla="*/ 11 w 274"/>
                  <a:gd name="T61" fmla="*/ 272 h 273"/>
                  <a:gd name="T62" fmla="*/ 17 w 274"/>
                  <a:gd name="T63" fmla="*/ 273 h 273"/>
                  <a:gd name="T64" fmla="*/ 258 w 274"/>
                  <a:gd name="T65" fmla="*/ 273 h 273"/>
                  <a:gd name="T66" fmla="*/ 258 w 274"/>
                  <a:gd name="T67" fmla="*/ 273 h 273"/>
                  <a:gd name="T68" fmla="*/ 264 w 274"/>
                  <a:gd name="T69" fmla="*/ 272 h 273"/>
                  <a:gd name="T70" fmla="*/ 270 w 274"/>
                  <a:gd name="T71" fmla="*/ 269 h 273"/>
                  <a:gd name="T72" fmla="*/ 272 w 274"/>
                  <a:gd name="T73" fmla="*/ 264 h 273"/>
                  <a:gd name="T74" fmla="*/ 274 w 274"/>
                  <a:gd name="T75" fmla="*/ 257 h 273"/>
                  <a:gd name="T76" fmla="*/ 274 w 274"/>
                  <a:gd name="T77" fmla="*/ 136 h 273"/>
                  <a:gd name="T78" fmla="*/ 274 w 274"/>
                  <a:gd name="T79" fmla="*/ 136 h 273"/>
                  <a:gd name="T80" fmla="*/ 272 w 274"/>
                  <a:gd name="T81" fmla="*/ 132 h 273"/>
                  <a:gd name="T82" fmla="*/ 270 w 274"/>
                  <a:gd name="T83" fmla="*/ 128 h 273"/>
                  <a:gd name="T84" fmla="*/ 267 w 274"/>
                  <a:gd name="T85" fmla="*/ 125 h 273"/>
                  <a:gd name="T86" fmla="*/ 262 w 274"/>
                  <a:gd name="T87" fmla="*/ 124 h 273"/>
                  <a:gd name="T88" fmla="*/ 262 w 274"/>
                  <a:gd name="T89" fmla="*/ 124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4" h="273">
                    <a:moveTo>
                      <a:pt x="262" y="124"/>
                    </a:moveTo>
                    <a:lnTo>
                      <a:pt x="262" y="124"/>
                    </a:lnTo>
                    <a:lnTo>
                      <a:pt x="256" y="125"/>
                    </a:lnTo>
                    <a:lnTo>
                      <a:pt x="252" y="128"/>
                    </a:lnTo>
                    <a:lnTo>
                      <a:pt x="250" y="132"/>
                    </a:lnTo>
                    <a:lnTo>
                      <a:pt x="250" y="136"/>
                    </a:lnTo>
                    <a:lnTo>
                      <a:pt x="250" y="249"/>
                    </a:lnTo>
                    <a:lnTo>
                      <a:pt x="25" y="249"/>
                    </a:lnTo>
                    <a:lnTo>
                      <a:pt x="25" y="25"/>
                    </a:lnTo>
                    <a:lnTo>
                      <a:pt x="142" y="25"/>
                    </a:lnTo>
                    <a:lnTo>
                      <a:pt x="142" y="25"/>
                    </a:lnTo>
                    <a:lnTo>
                      <a:pt x="148" y="23"/>
                    </a:lnTo>
                    <a:lnTo>
                      <a:pt x="152" y="21"/>
                    </a:lnTo>
                    <a:lnTo>
                      <a:pt x="154" y="16"/>
                    </a:lnTo>
                    <a:lnTo>
                      <a:pt x="154" y="12"/>
                    </a:lnTo>
                    <a:lnTo>
                      <a:pt x="154" y="12"/>
                    </a:lnTo>
                    <a:lnTo>
                      <a:pt x="154" y="7"/>
                    </a:lnTo>
                    <a:lnTo>
                      <a:pt x="152" y="3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5" y="4"/>
                    </a:lnTo>
                    <a:lnTo>
                      <a:pt x="1" y="10"/>
                    </a:lnTo>
                    <a:lnTo>
                      <a:pt x="0" y="16"/>
                    </a:lnTo>
                    <a:lnTo>
                      <a:pt x="0" y="257"/>
                    </a:lnTo>
                    <a:lnTo>
                      <a:pt x="0" y="257"/>
                    </a:lnTo>
                    <a:lnTo>
                      <a:pt x="1" y="264"/>
                    </a:lnTo>
                    <a:lnTo>
                      <a:pt x="5" y="269"/>
                    </a:lnTo>
                    <a:lnTo>
                      <a:pt x="11" y="272"/>
                    </a:lnTo>
                    <a:lnTo>
                      <a:pt x="17" y="273"/>
                    </a:lnTo>
                    <a:lnTo>
                      <a:pt x="258" y="273"/>
                    </a:lnTo>
                    <a:lnTo>
                      <a:pt x="258" y="273"/>
                    </a:lnTo>
                    <a:lnTo>
                      <a:pt x="264" y="272"/>
                    </a:lnTo>
                    <a:lnTo>
                      <a:pt x="270" y="269"/>
                    </a:lnTo>
                    <a:lnTo>
                      <a:pt x="272" y="264"/>
                    </a:lnTo>
                    <a:lnTo>
                      <a:pt x="274" y="257"/>
                    </a:lnTo>
                    <a:lnTo>
                      <a:pt x="274" y="136"/>
                    </a:lnTo>
                    <a:lnTo>
                      <a:pt x="274" y="136"/>
                    </a:lnTo>
                    <a:lnTo>
                      <a:pt x="272" y="132"/>
                    </a:lnTo>
                    <a:lnTo>
                      <a:pt x="270" y="128"/>
                    </a:lnTo>
                    <a:lnTo>
                      <a:pt x="267" y="125"/>
                    </a:lnTo>
                    <a:lnTo>
                      <a:pt x="262" y="124"/>
                    </a:lnTo>
                    <a:lnTo>
                      <a:pt x="262" y="1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5" name="Freeform 240">
                <a:extLst>
                  <a:ext uri="{FF2B5EF4-FFF2-40B4-BE49-F238E27FC236}">
                    <a16:creationId xmlns:a16="http://schemas.microsoft.com/office/drawing/2014/main" id="{D8B182F3-3FAE-492C-B2BC-376FBB0DF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3326" y="2676525"/>
                <a:ext cx="209550" cy="209550"/>
              </a:xfrm>
              <a:custGeom>
                <a:avLst/>
                <a:gdLst>
                  <a:gd name="T0" fmla="*/ 257 w 265"/>
                  <a:gd name="T1" fmla="*/ 124 h 265"/>
                  <a:gd name="T2" fmla="*/ 257 w 265"/>
                  <a:gd name="T3" fmla="*/ 124 h 265"/>
                  <a:gd name="T4" fmla="*/ 254 w 265"/>
                  <a:gd name="T5" fmla="*/ 125 h 265"/>
                  <a:gd name="T6" fmla="*/ 251 w 265"/>
                  <a:gd name="T7" fmla="*/ 127 h 265"/>
                  <a:gd name="T8" fmla="*/ 249 w 265"/>
                  <a:gd name="T9" fmla="*/ 129 h 265"/>
                  <a:gd name="T10" fmla="*/ 249 w 265"/>
                  <a:gd name="T11" fmla="*/ 132 h 265"/>
                  <a:gd name="T12" fmla="*/ 249 w 265"/>
                  <a:gd name="T13" fmla="*/ 249 h 265"/>
                  <a:gd name="T14" fmla="*/ 16 w 265"/>
                  <a:gd name="T15" fmla="*/ 249 h 265"/>
                  <a:gd name="T16" fmla="*/ 16 w 265"/>
                  <a:gd name="T17" fmla="*/ 17 h 265"/>
                  <a:gd name="T18" fmla="*/ 137 w 265"/>
                  <a:gd name="T19" fmla="*/ 17 h 265"/>
                  <a:gd name="T20" fmla="*/ 137 w 265"/>
                  <a:gd name="T21" fmla="*/ 17 h 265"/>
                  <a:gd name="T22" fmla="*/ 140 w 265"/>
                  <a:gd name="T23" fmla="*/ 15 h 265"/>
                  <a:gd name="T24" fmla="*/ 143 w 265"/>
                  <a:gd name="T25" fmla="*/ 14 h 265"/>
                  <a:gd name="T26" fmla="*/ 145 w 265"/>
                  <a:gd name="T27" fmla="*/ 11 h 265"/>
                  <a:gd name="T28" fmla="*/ 145 w 265"/>
                  <a:gd name="T29" fmla="*/ 8 h 265"/>
                  <a:gd name="T30" fmla="*/ 145 w 265"/>
                  <a:gd name="T31" fmla="*/ 8 h 265"/>
                  <a:gd name="T32" fmla="*/ 145 w 265"/>
                  <a:gd name="T33" fmla="*/ 4 h 265"/>
                  <a:gd name="T34" fmla="*/ 143 w 265"/>
                  <a:gd name="T35" fmla="*/ 3 h 265"/>
                  <a:gd name="T36" fmla="*/ 140 w 265"/>
                  <a:gd name="T37" fmla="*/ 0 h 265"/>
                  <a:gd name="T38" fmla="*/ 137 w 265"/>
                  <a:gd name="T39" fmla="*/ 0 h 265"/>
                  <a:gd name="T40" fmla="*/ 12 w 265"/>
                  <a:gd name="T41" fmla="*/ 0 h 265"/>
                  <a:gd name="T42" fmla="*/ 12 w 265"/>
                  <a:gd name="T43" fmla="*/ 0 h 265"/>
                  <a:gd name="T44" fmla="*/ 7 w 265"/>
                  <a:gd name="T45" fmla="*/ 0 h 265"/>
                  <a:gd name="T46" fmla="*/ 3 w 265"/>
                  <a:gd name="T47" fmla="*/ 3 h 265"/>
                  <a:gd name="T48" fmla="*/ 0 w 265"/>
                  <a:gd name="T49" fmla="*/ 7 h 265"/>
                  <a:gd name="T50" fmla="*/ 0 w 265"/>
                  <a:gd name="T51" fmla="*/ 12 h 265"/>
                  <a:gd name="T52" fmla="*/ 0 w 265"/>
                  <a:gd name="T53" fmla="*/ 253 h 265"/>
                  <a:gd name="T54" fmla="*/ 0 w 265"/>
                  <a:gd name="T55" fmla="*/ 253 h 265"/>
                  <a:gd name="T56" fmla="*/ 0 w 265"/>
                  <a:gd name="T57" fmla="*/ 258 h 265"/>
                  <a:gd name="T58" fmla="*/ 3 w 265"/>
                  <a:gd name="T59" fmla="*/ 262 h 265"/>
                  <a:gd name="T60" fmla="*/ 7 w 265"/>
                  <a:gd name="T61" fmla="*/ 264 h 265"/>
                  <a:gd name="T62" fmla="*/ 12 w 265"/>
                  <a:gd name="T63" fmla="*/ 265 h 265"/>
                  <a:gd name="T64" fmla="*/ 253 w 265"/>
                  <a:gd name="T65" fmla="*/ 265 h 265"/>
                  <a:gd name="T66" fmla="*/ 253 w 265"/>
                  <a:gd name="T67" fmla="*/ 265 h 265"/>
                  <a:gd name="T68" fmla="*/ 257 w 265"/>
                  <a:gd name="T69" fmla="*/ 264 h 265"/>
                  <a:gd name="T70" fmla="*/ 261 w 265"/>
                  <a:gd name="T71" fmla="*/ 262 h 265"/>
                  <a:gd name="T72" fmla="*/ 263 w 265"/>
                  <a:gd name="T73" fmla="*/ 258 h 265"/>
                  <a:gd name="T74" fmla="*/ 265 w 265"/>
                  <a:gd name="T75" fmla="*/ 253 h 265"/>
                  <a:gd name="T76" fmla="*/ 265 w 265"/>
                  <a:gd name="T77" fmla="*/ 132 h 265"/>
                  <a:gd name="T78" fmla="*/ 265 w 265"/>
                  <a:gd name="T79" fmla="*/ 132 h 265"/>
                  <a:gd name="T80" fmla="*/ 265 w 265"/>
                  <a:gd name="T81" fmla="*/ 129 h 265"/>
                  <a:gd name="T82" fmla="*/ 262 w 265"/>
                  <a:gd name="T83" fmla="*/ 127 h 265"/>
                  <a:gd name="T84" fmla="*/ 259 w 265"/>
                  <a:gd name="T85" fmla="*/ 125 h 265"/>
                  <a:gd name="T86" fmla="*/ 257 w 265"/>
                  <a:gd name="T87" fmla="*/ 124 h 265"/>
                  <a:gd name="T88" fmla="*/ 257 w 265"/>
                  <a:gd name="T89" fmla="*/ 12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65" h="265">
                    <a:moveTo>
                      <a:pt x="257" y="124"/>
                    </a:moveTo>
                    <a:lnTo>
                      <a:pt x="257" y="124"/>
                    </a:lnTo>
                    <a:lnTo>
                      <a:pt x="254" y="125"/>
                    </a:lnTo>
                    <a:lnTo>
                      <a:pt x="251" y="127"/>
                    </a:lnTo>
                    <a:lnTo>
                      <a:pt x="249" y="129"/>
                    </a:lnTo>
                    <a:lnTo>
                      <a:pt x="249" y="132"/>
                    </a:lnTo>
                    <a:lnTo>
                      <a:pt x="249" y="249"/>
                    </a:lnTo>
                    <a:lnTo>
                      <a:pt x="16" y="249"/>
                    </a:lnTo>
                    <a:lnTo>
                      <a:pt x="16" y="17"/>
                    </a:lnTo>
                    <a:lnTo>
                      <a:pt x="137" y="17"/>
                    </a:lnTo>
                    <a:lnTo>
                      <a:pt x="137" y="17"/>
                    </a:lnTo>
                    <a:lnTo>
                      <a:pt x="140" y="15"/>
                    </a:lnTo>
                    <a:lnTo>
                      <a:pt x="143" y="14"/>
                    </a:lnTo>
                    <a:lnTo>
                      <a:pt x="145" y="11"/>
                    </a:lnTo>
                    <a:lnTo>
                      <a:pt x="145" y="8"/>
                    </a:lnTo>
                    <a:lnTo>
                      <a:pt x="145" y="8"/>
                    </a:lnTo>
                    <a:lnTo>
                      <a:pt x="145" y="4"/>
                    </a:lnTo>
                    <a:lnTo>
                      <a:pt x="143" y="3"/>
                    </a:lnTo>
                    <a:lnTo>
                      <a:pt x="140" y="0"/>
                    </a:lnTo>
                    <a:lnTo>
                      <a:pt x="137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253"/>
                    </a:lnTo>
                    <a:lnTo>
                      <a:pt x="0" y="253"/>
                    </a:lnTo>
                    <a:lnTo>
                      <a:pt x="0" y="258"/>
                    </a:lnTo>
                    <a:lnTo>
                      <a:pt x="3" y="262"/>
                    </a:lnTo>
                    <a:lnTo>
                      <a:pt x="7" y="264"/>
                    </a:lnTo>
                    <a:lnTo>
                      <a:pt x="12" y="265"/>
                    </a:lnTo>
                    <a:lnTo>
                      <a:pt x="253" y="265"/>
                    </a:lnTo>
                    <a:lnTo>
                      <a:pt x="253" y="265"/>
                    </a:lnTo>
                    <a:lnTo>
                      <a:pt x="257" y="264"/>
                    </a:lnTo>
                    <a:lnTo>
                      <a:pt x="261" y="262"/>
                    </a:lnTo>
                    <a:lnTo>
                      <a:pt x="263" y="258"/>
                    </a:lnTo>
                    <a:lnTo>
                      <a:pt x="265" y="253"/>
                    </a:lnTo>
                    <a:lnTo>
                      <a:pt x="265" y="132"/>
                    </a:lnTo>
                    <a:lnTo>
                      <a:pt x="265" y="132"/>
                    </a:lnTo>
                    <a:lnTo>
                      <a:pt x="265" y="129"/>
                    </a:lnTo>
                    <a:lnTo>
                      <a:pt x="262" y="127"/>
                    </a:lnTo>
                    <a:lnTo>
                      <a:pt x="259" y="125"/>
                    </a:lnTo>
                    <a:lnTo>
                      <a:pt x="257" y="124"/>
                    </a:lnTo>
                    <a:lnTo>
                      <a:pt x="257" y="1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1" name="Freeform 760">
              <a:extLst>
                <a:ext uri="{FF2B5EF4-FFF2-40B4-BE49-F238E27FC236}">
                  <a16:creationId xmlns:a16="http://schemas.microsoft.com/office/drawing/2014/main" id="{81B9AA8E-24D3-4CEE-AC97-9F99740BAF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6310" y="2008298"/>
              <a:ext cx="422516" cy="387248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5E4F1EF-3EC7-4F7C-BE45-6E475E2E1993}"/>
              </a:ext>
            </a:extLst>
          </p:cNvPr>
          <p:cNvGrpSpPr/>
          <p:nvPr/>
        </p:nvGrpSpPr>
        <p:grpSpPr>
          <a:xfrm>
            <a:off x="2045569" y="4257094"/>
            <a:ext cx="384049" cy="384048"/>
            <a:chOff x="4476310" y="3632450"/>
            <a:chExt cx="422516" cy="387248"/>
          </a:xfrm>
          <a:solidFill>
            <a:schemeClr val="bg1"/>
          </a:solidFill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6B1E9D51-D1E4-476D-89E9-E87D9A0B49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66505" y="3705865"/>
              <a:ext cx="241936" cy="240494"/>
              <a:chOff x="10334626" y="5938824"/>
              <a:chExt cx="327299" cy="323369"/>
            </a:xfrm>
            <a:grpFill/>
          </p:grpSpPr>
          <p:sp>
            <p:nvSpPr>
              <p:cNvPr id="229" name="Freeform 264">
                <a:extLst>
                  <a:ext uri="{FF2B5EF4-FFF2-40B4-BE49-F238E27FC236}">
                    <a16:creationId xmlns:a16="http://schemas.microsoft.com/office/drawing/2014/main" id="{220C4687-190B-464E-930E-1246161D2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0660" y="5938824"/>
                <a:ext cx="71781" cy="70499"/>
              </a:xfrm>
              <a:custGeom>
                <a:avLst/>
                <a:gdLst>
                  <a:gd name="T0" fmla="*/ 55 w 112"/>
                  <a:gd name="T1" fmla="*/ 0 h 111"/>
                  <a:gd name="T2" fmla="*/ 55 w 112"/>
                  <a:gd name="T3" fmla="*/ 0 h 111"/>
                  <a:gd name="T4" fmla="*/ 45 w 112"/>
                  <a:gd name="T5" fmla="*/ 2 h 111"/>
                  <a:gd name="T6" fmla="*/ 34 w 112"/>
                  <a:gd name="T7" fmla="*/ 4 h 111"/>
                  <a:gd name="T8" fmla="*/ 24 w 112"/>
                  <a:gd name="T9" fmla="*/ 10 h 111"/>
                  <a:gd name="T10" fmla="*/ 16 w 112"/>
                  <a:gd name="T11" fmla="*/ 16 h 111"/>
                  <a:gd name="T12" fmla="*/ 10 w 112"/>
                  <a:gd name="T13" fmla="*/ 25 h 111"/>
                  <a:gd name="T14" fmla="*/ 4 w 112"/>
                  <a:gd name="T15" fmla="*/ 34 h 111"/>
                  <a:gd name="T16" fmla="*/ 2 w 112"/>
                  <a:gd name="T17" fmla="*/ 45 h 111"/>
                  <a:gd name="T18" fmla="*/ 0 w 112"/>
                  <a:gd name="T19" fmla="*/ 55 h 111"/>
                  <a:gd name="T20" fmla="*/ 0 w 112"/>
                  <a:gd name="T21" fmla="*/ 55 h 111"/>
                  <a:gd name="T22" fmla="*/ 2 w 112"/>
                  <a:gd name="T23" fmla="*/ 66 h 111"/>
                  <a:gd name="T24" fmla="*/ 4 w 112"/>
                  <a:gd name="T25" fmla="*/ 77 h 111"/>
                  <a:gd name="T26" fmla="*/ 10 w 112"/>
                  <a:gd name="T27" fmla="*/ 86 h 111"/>
                  <a:gd name="T28" fmla="*/ 16 w 112"/>
                  <a:gd name="T29" fmla="*/ 94 h 111"/>
                  <a:gd name="T30" fmla="*/ 24 w 112"/>
                  <a:gd name="T31" fmla="*/ 101 h 111"/>
                  <a:gd name="T32" fmla="*/ 34 w 112"/>
                  <a:gd name="T33" fmla="*/ 106 h 111"/>
                  <a:gd name="T34" fmla="*/ 45 w 112"/>
                  <a:gd name="T35" fmla="*/ 111 h 111"/>
                  <a:gd name="T36" fmla="*/ 55 w 112"/>
                  <a:gd name="T37" fmla="*/ 111 h 111"/>
                  <a:gd name="T38" fmla="*/ 55 w 112"/>
                  <a:gd name="T39" fmla="*/ 111 h 111"/>
                  <a:gd name="T40" fmla="*/ 67 w 112"/>
                  <a:gd name="T41" fmla="*/ 111 h 111"/>
                  <a:gd name="T42" fmla="*/ 77 w 112"/>
                  <a:gd name="T43" fmla="*/ 106 h 111"/>
                  <a:gd name="T44" fmla="*/ 86 w 112"/>
                  <a:gd name="T45" fmla="*/ 101 h 111"/>
                  <a:gd name="T46" fmla="*/ 94 w 112"/>
                  <a:gd name="T47" fmla="*/ 94 h 111"/>
                  <a:gd name="T48" fmla="*/ 102 w 112"/>
                  <a:gd name="T49" fmla="*/ 86 h 111"/>
                  <a:gd name="T50" fmla="*/ 106 w 112"/>
                  <a:gd name="T51" fmla="*/ 77 h 111"/>
                  <a:gd name="T52" fmla="*/ 110 w 112"/>
                  <a:gd name="T53" fmla="*/ 66 h 111"/>
                  <a:gd name="T54" fmla="*/ 112 w 112"/>
                  <a:gd name="T55" fmla="*/ 55 h 111"/>
                  <a:gd name="T56" fmla="*/ 112 w 112"/>
                  <a:gd name="T57" fmla="*/ 55 h 111"/>
                  <a:gd name="T58" fmla="*/ 110 w 112"/>
                  <a:gd name="T59" fmla="*/ 45 h 111"/>
                  <a:gd name="T60" fmla="*/ 106 w 112"/>
                  <a:gd name="T61" fmla="*/ 34 h 111"/>
                  <a:gd name="T62" fmla="*/ 102 w 112"/>
                  <a:gd name="T63" fmla="*/ 25 h 111"/>
                  <a:gd name="T64" fmla="*/ 94 w 112"/>
                  <a:gd name="T65" fmla="*/ 16 h 111"/>
                  <a:gd name="T66" fmla="*/ 86 w 112"/>
                  <a:gd name="T67" fmla="*/ 10 h 111"/>
                  <a:gd name="T68" fmla="*/ 77 w 112"/>
                  <a:gd name="T69" fmla="*/ 4 h 111"/>
                  <a:gd name="T70" fmla="*/ 67 w 112"/>
                  <a:gd name="T71" fmla="*/ 2 h 111"/>
                  <a:gd name="T72" fmla="*/ 55 w 112"/>
                  <a:gd name="T73" fmla="*/ 0 h 111"/>
                  <a:gd name="T74" fmla="*/ 55 w 112"/>
                  <a:gd name="T7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2" h="111">
                    <a:moveTo>
                      <a:pt x="55" y="0"/>
                    </a:moveTo>
                    <a:lnTo>
                      <a:pt x="55" y="0"/>
                    </a:lnTo>
                    <a:lnTo>
                      <a:pt x="45" y="2"/>
                    </a:lnTo>
                    <a:lnTo>
                      <a:pt x="34" y="4"/>
                    </a:lnTo>
                    <a:lnTo>
                      <a:pt x="24" y="10"/>
                    </a:lnTo>
                    <a:lnTo>
                      <a:pt x="16" y="16"/>
                    </a:lnTo>
                    <a:lnTo>
                      <a:pt x="10" y="25"/>
                    </a:lnTo>
                    <a:lnTo>
                      <a:pt x="4" y="34"/>
                    </a:lnTo>
                    <a:lnTo>
                      <a:pt x="2" y="4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6"/>
                    </a:lnTo>
                    <a:lnTo>
                      <a:pt x="4" y="77"/>
                    </a:lnTo>
                    <a:lnTo>
                      <a:pt x="10" y="86"/>
                    </a:lnTo>
                    <a:lnTo>
                      <a:pt x="16" y="94"/>
                    </a:lnTo>
                    <a:lnTo>
                      <a:pt x="24" y="101"/>
                    </a:lnTo>
                    <a:lnTo>
                      <a:pt x="34" y="106"/>
                    </a:lnTo>
                    <a:lnTo>
                      <a:pt x="4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7" y="111"/>
                    </a:lnTo>
                    <a:lnTo>
                      <a:pt x="77" y="106"/>
                    </a:lnTo>
                    <a:lnTo>
                      <a:pt x="86" y="101"/>
                    </a:lnTo>
                    <a:lnTo>
                      <a:pt x="94" y="94"/>
                    </a:lnTo>
                    <a:lnTo>
                      <a:pt x="102" y="86"/>
                    </a:lnTo>
                    <a:lnTo>
                      <a:pt x="106" y="77"/>
                    </a:lnTo>
                    <a:lnTo>
                      <a:pt x="110" y="66"/>
                    </a:lnTo>
                    <a:lnTo>
                      <a:pt x="112" y="55"/>
                    </a:lnTo>
                    <a:lnTo>
                      <a:pt x="112" y="55"/>
                    </a:lnTo>
                    <a:lnTo>
                      <a:pt x="110" y="45"/>
                    </a:lnTo>
                    <a:lnTo>
                      <a:pt x="106" y="34"/>
                    </a:lnTo>
                    <a:lnTo>
                      <a:pt x="102" y="25"/>
                    </a:lnTo>
                    <a:lnTo>
                      <a:pt x="94" y="16"/>
                    </a:lnTo>
                    <a:lnTo>
                      <a:pt x="86" y="10"/>
                    </a:lnTo>
                    <a:lnTo>
                      <a:pt x="77" y="4"/>
                    </a:lnTo>
                    <a:lnTo>
                      <a:pt x="67" y="2"/>
                    </a:lnTo>
                    <a:lnTo>
                      <a:pt x="55" y="0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0" name="Freeform 265">
                <a:extLst>
                  <a:ext uri="{FF2B5EF4-FFF2-40B4-BE49-F238E27FC236}">
                    <a16:creationId xmlns:a16="http://schemas.microsoft.com/office/drawing/2014/main" id="{EAB0553D-CADD-4693-88E3-AB925B6B5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34626" y="6190413"/>
                <a:ext cx="70500" cy="71780"/>
              </a:xfrm>
              <a:custGeom>
                <a:avLst/>
                <a:gdLst>
                  <a:gd name="T0" fmla="*/ 56 w 111"/>
                  <a:gd name="T1" fmla="*/ 0 h 111"/>
                  <a:gd name="T2" fmla="*/ 56 w 111"/>
                  <a:gd name="T3" fmla="*/ 0 h 111"/>
                  <a:gd name="T4" fmla="*/ 45 w 111"/>
                  <a:gd name="T5" fmla="*/ 1 h 111"/>
                  <a:gd name="T6" fmla="*/ 34 w 111"/>
                  <a:gd name="T7" fmla="*/ 4 h 111"/>
                  <a:gd name="T8" fmla="*/ 25 w 111"/>
                  <a:gd name="T9" fmla="*/ 9 h 111"/>
                  <a:gd name="T10" fmla="*/ 17 w 111"/>
                  <a:gd name="T11" fmla="*/ 16 h 111"/>
                  <a:gd name="T12" fmla="*/ 10 w 111"/>
                  <a:gd name="T13" fmla="*/ 24 h 111"/>
                  <a:gd name="T14" fmla="*/ 4 w 111"/>
                  <a:gd name="T15" fmla="*/ 34 h 111"/>
                  <a:gd name="T16" fmla="*/ 2 w 111"/>
                  <a:gd name="T17" fmla="*/ 44 h 111"/>
                  <a:gd name="T18" fmla="*/ 0 w 111"/>
                  <a:gd name="T19" fmla="*/ 55 h 111"/>
                  <a:gd name="T20" fmla="*/ 0 w 111"/>
                  <a:gd name="T21" fmla="*/ 55 h 111"/>
                  <a:gd name="T22" fmla="*/ 2 w 111"/>
                  <a:gd name="T23" fmla="*/ 67 h 111"/>
                  <a:gd name="T24" fmla="*/ 4 w 111"/>
                  <a:gd name="T25" fmla="*/ 78 h 111"/>
                  <a:gd name="T26" fmla="*/ 10 w 111"/>
                  <a:gd name="T27" fmla="*/ 87 h 111"/>
                  <a:gd name="T28" fmla="*/ 17 w 111"/>
                  <a:gd name="T29" fmla="*/ 95 h 111"/>
                  <a:gd name="T30" fmla="*/ 25 w 111"/>
                  <a:gd name="T31" fmla="*/ 102 h 111"/>
                  <a:gd name="T32" fmla="*/ 34 w 111"/>
                  <a:gd name="T33" fmla="*/ 107 h 111"/>
                  <a:gd name="T34" fmla="*/ 45 w 111"/>
                  <a:gd name="T35" fmla="*/ 110 h 111"/>
                  <a:gd name="T36" fmla="*/ 56 w 111"/>
                  <a:gd name="T37" fmla="*/ 111 h 111"/>
                  <a:gd name="T38" fmla="*/ 56 w 111"/>
                  <a:gd name="T39" fmla="*/ 111 h 111"/>
                  <a:gd name="T40" fmla="*/ 66 w 111"/>
                  <a:gd name="T41" fmla="*/ 110 h 111"/>
                  <a:gd name="T42" fmla="*/ 77 w 111"/>
                  <a:gd name="T43" fmla="*/ 107 h 111"/>
                  <a:gd name="T44" fmla="*/ 86 w 111"/>
                  <a:gd name="T45" fmla="*/ 102 h 111"/>
                  <a:gd name="T46" fmla="*/ 95 w 111"/>
                  <a:gd name="T47" fmla="*/ 95 h 111"/>
                  <a:gd name="T48" fmla="*/ 101 w 111"/>
                  <a:gd name="T49" fmla="*/ 87 h 111"/>
                  <a:gd name="T50" fmla="*/ 107 w 111"/>
                  <a:gd name="T51" fmla="*/ 78 h 111"/>
                  <a:gd name="T52" fmla="*/ 111 w 111"/>
                  <a:gd name="T53" fmla="*/ 67 h 111"/>
                  <a:gd name="T54" fmla="*/ 111 w 111"/>
                  <a:gd name="T55" fmla="*/ 55 h 111"/>
                  <a:gd name="T56" fmla="*/ 111 w 111"/>
                  <a:gd name="T57" fmla="*/ 55 h 111"/>
                  <a:gd name="T58" fmla="*/ 111 w 111"/>
                  <a:gd name="T59" fmla="*/ 44 h 111"/>
                  <a:gd name="T60" fmla="*/ 107 w 111"/>
                  <a:gd name="T61" fmla="*/ 34 h 111"/>
                  <a:gd name="T62" fmla="*/ 101 w 111"/>
                  <a:gd name="T63" fmla="*/ 24 h 111"/>
                  <a:gd name="T64" fmla="*/ 95 w 111"/>
                  <a:gd name="T65" fmla="*/ 16 h 111"/>
                  <a:gd name="T66" fmla="*/ 86 w 111"/>
                  <a:gd name="T67" fmla="*/ 9 h 111"/>
                  <a:gd name="T68" fmla="*/ 77 w 111"/>
                  <a:gd name="T69" fmla="*/ 4 h 111"/>
                  <a:gd name="T70" fmla="*/ 66 w 111"/>
                  <a:gd name="T71" fmla="*/ 1 h 111"/>
                  <a:gd name="T72" fmla="*/ 56 w 111"/>
                  <a:gd name="T73" fmla="*/ 0 h 111"/>
                  <a:gd name="T74" fmla="*/ 56 w 111"/>
                  <a:gd name="T7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1" h="111">
                    <a:moveTo>
                      <a:pt x="56" y="0"/>
                    </a:moveTo>
                    <a:lnTo>
                      <a:pt x="56" y="0"/>
                    </a:lnTo>
                    <a:lnTo>
                      <a:pt x="45" y="1"/>
                    </a:lnTo>
                    <a:lnTo>
                      <a:pt x="34" y="4"/>
                    </a:lnTo>
                    <a:lnTo>
                      <a:pt x="25" y="9"/>
                    </a:lnTo>
                    <a:lnTo>
                      <a:pt x="17" y="16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4" y="78"/>
                    </a:lnTo>
                    <a:lnTo>
                      <a:pt x="10" y="87"/>
                    </a:lnTo>
                    <a:lnTo>
                      <a:pt x="17" y="95"/>
                    </a:lnTo>
                    <a:lnTo>
                      <a:pt x="25" y="102"/>
                    </a:lnTo>
                    <a:lnTo>
                      <a:pt x="34" y="107"/>
                    </a:lnTo>
                    <a:lnTo>
                      <a:pt x="45" y="110"/>
                    </a:lnTo>
                    <a:lnTo>
                      <a:pt x="56" y="111"/>
                    </a:lnTo>
                    <a:lnTo>
                      <a:pt x="56" y="111"/>
                    </a:lnTo>
                    <a:lnTo>
                      <a:pt x="66" y="110"/>
                    </a:lnTo>
                    <a:lnTo>
                      <a:pt x="77" y="107"/>
                    </a:lnTo>
                    <a:lnTo>
                      <a:pt x="86" y="102"/>
                    </a:lnTo>
                    <a:lnTo>
                      <a:pt x="95" y="95"/>
                    </a:lnTo>
                    <a:lnTo>
                      <a:pt x="101" y="87"/>
                    </a:lnTo>
                    <a:lnTo>
                      <a:pt x="107" y="78"/>
                    </a:lnTo>
                    <a:lnTo>
                      <a:pt x="111" y="67"/>
                    </a:lnTo>
                    <a:lnTo>
                      <a:pt x="111" y="55"/>
                    </a:lnTo>
                    <a:lnTo>
                      <a:pt x="111" y="55"/>
                    </a:lnTo>
                    <a:lnTo>
                      <a:pt x="111" y="44"/>
                    </a:lnTo>
                    <a:lnTo>
                      <a:pt x="107" y="34"/>
                    </a:lnTo>
                    <a:lnTo>
                      <a:pt x="101" y="24"/>
                    </a:lnTo>
                    <a:lnTo>
                      <a:pt x="95" y="16"/>
                    </a:lnTo>
                    <a:lnTo>
                      <a:pt x="86" y="9"/>
                    </a:lnTo>
                    <a:lnTo>
                      <a:pt x="77" y="4"/>
                    </a:lnTo>
                    <a:lnTo>
                      <a:pt x="66" y="1"/>
                    </a:lnTo>
                    <a:lnTo>
                      <a:pt x="56" y="0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1" name="Freeform 266">
                <a:extLst>
                  <a:ext uri="{FF2B5EF4-FFF2-40B4-BE49-F238E27FC236}">
                    <a16:creationId xmlns:a16="http://schemas.microsoft.com/office/drawing/2014/main" id="{8806EA5E-6243-49CE-959E-A0EA3B0A5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1425" y="6190413"/>
                <a:ext cx="70500" cy="71780"/>
              </a:xfrm>
              <a:custGeom>
                <a:avLst/>
                <a:gdLst>
                  <a:gd name="T0" fmla="*/ 55 w 112"/>
                  <a:gd name="T1" fmla="*/ 0 h 111"/>
                  <a:gd name="T2" fmla="*/ 55 w 112"/>
                  <a:gd name="T3" fmla="*/ 0 h 111"/>
                  <a:gd name="T4" fmla="*/ 44 w 112"/>
                  <a:gd name="T5" fmla="*/ 1 h 111"/>
                  <a:gd name="T6" fmla="*/ 34 w 112"/>
                  <a:gd name="T7" fmla="*/ 4 h 111"/>
                  <a:gd name="T8" fmla="*/ 24 w 112"/>
                  <a:gd name="T9" fmla="*/ 9 h 111"/>
                  <a:gd name="T10" fmla="*/ 16 w 112"/>
                  <a:gd name="T11" fmla="*/ 16 h 111"/>
                  <a:gd name="T12" fmla="*/ 9 w 112"/>
                  <a:gd name="T13" fmla="*/ 24 h 111"/>
                  <a:gd name="T14" fmla="*/ 4 w 112"/>
                  <a:gd name="T15" fmla="*/ 34 h 111"/>
                  <a:gd name="T16" fmla="*/ 1 w 112"/>
                  <a:gd name="T17" fmla="*/ 44 h 111"/>
                  <a:gd name="T18" fmla="*/ 0 w 112"/>
                  <a:gd name="T19" fmla="*/ 55 h 111"/>
                  <a:gd name="T20" fmla="*/ 0 w 112"/>
                  <a:gd name="T21" fmla="*/ 55 h 111"/>
                  <a:gd name="T22" fmla="*/ 1 w 112"/>
                  <a:gd name="T23" fmla="*/ 67 h 111"/>
                  <a:gd name="T24" fmla="*/ 4 w 112"/>
                  <a:gd name="T25" fmla="*/ 78 h 111"/>
                  <a:gd name="T26" fmla="*/ 9 w 112"/>
                  <a:gd name="T27" fmla="*/ 87 h 111"/>
                  <a:gd name="T28" fmla="*/ 16 w 112"/>
                  <a:gd name="T29" fmla="*/ 95 h 111"/>
                  <a:gd name="T30" fmla="*/ 24 w 112"/>
                  <a:gd name="T31" fmla="*/ 102 h 111"/>
                  <a:gd name="T32" fmla="*/ 34 w 112"/>
                  <a:gd name="T33" fmla="*/ 107 h 111"/>
                  <a:gd name="T34" fmla="*/ 44 w 112"/>
                  <a:gd name="T35" fmla="*/ 110 h 111"/>
                  <a:gd name="T36" fmla="*/ 55 w 112"/>
                  <a:gd name="T37" fmla="*/ 111 h 111"/>
                  <a:gd name="T38" fmla="*/ 55 w 112"/>
                  <a:gd name="T39" fmla="*/ 111 h 111"/>
                  <a:gd name="T40" fmla="*/ 67 w 112"/>
                  <a:gd name="T41" fmla="*/ 110 h 111"/>
                  <a:gd name="T42" fmla="*/ 77 w 112"/>
                  <a:gd name="T43" fmla="*/ 107 h 111"/>
                  <a:gd name="T44" fmla="*/ 87 w 112"/>
                  <a:gd name="T45" fmla="*/ 102 h 111"/>
                  <a:gd name="T46" fmla="*/ 95 w 112"/>
                  <a:gd name="T47" fmla="*/ 95 h 111"/>
                  <a:gd name="T48" fmla="*/ 102 w 112"/>
                  <a:gd name="T49" fmla="*/ 87 h 111"/>
                  <a:gd name="T50" fmla="*/ 106 w 112"/>
                  <a:gd name="T51" fmla="*/ 78 h 111"/>
                  <a:gd name="T52" fmla="*/ 110 w 112"/>
                  <a:gd name="T53" fmla="*/ 67 h 111"/>
                  <a:gd name="T54" fmla="*/ 112 w 112"/>
                  <a:gd name="T55" fmla="*/ 55 h 111"/>
                  <a:gd name="T56" fmla="*/ 112 w 112"/>
                  <a:gd name="T57" fmla="*/ 55 h 111"/>
                  <a:gd name="T58" fmla="*/ 110 w 112"/>
                  <a:gd name="T59" fmla="*/ 44 h 111"/>
                  <a:gd name="T60" fmla="*/ 106 w 112"/>
                  <a:gd name="T61" fmla="*/ 34 h 111"/>
                  <a:gd name="T62" fmla="*/ 102 w 112"/>
                  <a:gd name="T63" fmla="*/ 24 h 111"/>
                  <a:gd name="T64" fmla="*/ 95 w 112"/>
                  <a:gd name="T65" fmla="*/ 16 h 111"/>
                  <a:gd name="T66" fmla="*/ 87 w 112"/>
                  <a:gd name="T67" fmla="*/ 9 h 111"/>
                  <a:gd name="T68" fmla="*/ 77 w 112"/>
                  <a:gd name="T69" fmla="*/ 4 h 111"/>
                  <a:gd name="T70" fmla="*/ 67 w 112"/>
                  <a:gd name="T71" fmla="*/ 1 h 111"/>
                  <a:gd name="T72" fmla="*/ 55 w 112"/>
                  <a:gd name="T73" fmla="*/ 0 h 111"/>
                  <a:gd name="T74" fmla="*/ 55 w 112"/>
                  <a:gd name="T7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2" h="111">
                    <a:moveTo>
                      <a:pt x="55" y="0"/>
                    </a:moveTo>
                    <a:lnTo>
                      <a:pt x="55" y="0"/>
                    </a:lnTo>
                    <a:lnTo>
                      <a:pt x="44" y="1"/>
                    </a:lnTo>
                    <a:lnTo>
                      <a:pt x="34" y="4"/>
                    </a:lnTo>
                    <a:lnTo>
                      <a:pt x="24" y="9"/>
                    </a:lnTo>
                    <a:lnTo>
                      <a:pt x="16" y="16"/>
                    </a:lnTo>
                    <a:lnTo>
                      <a:pt x="9" y="24"/>
                    </a:lnTo>
                    <a:lnTo>
                      <a:pt x="4" y="34"/>
                    </a:lnTo>
                    <a:lnTo>
                      <a:pt x="1" y="44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" y="67"/>
                    </a:lnTo>
                    <a:lnTo>
                      <a:pt x="4" y="78"/>
                    </a:lnTo>
                    <a:lnTo>
                      <a:pt x="9" y="87"/>
                    </a:lnTo>
                    <a:lnTo>
                      <a:pt x="16" y="95"/>
                    </a:lnTo>
                    <a:lnTo>
                      <a:pt x="24" y="102"/>
                    </a:lnTo>
                    <a:lnTo>
                      <a:pt x="34" y="107"/>
                    </a:lnTo>
                    <a:lnTo>
                      <a:pt x="44" y="110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7" y="110"/>
                    </a:lnTo>
                    <a:lnTo>
                      <a:pt x="77" y="107"/>
                    </a:lnTo>
                    <a:lnTo>
                      <a:pt x="87" y="102"/>
                    </a:lnTo>
                    <a:lnTo>
                      <a:pt x="95" y="95"/>
                    </a:lnTo>
                    <a:lnTo>
                      <a:pt x="102" y="87"/>
                    </a:lnTo>
                    <a:lnTo>
                      <a:pt x="106" y="78"/>
                    </a:lnTo>
                    <a:lnTo>
                      <a:pt x="110" y="67"/>
                    </a:lnTo>
                    <a:lnTo>
                      <a:pt x="112" y="55"/>
                    </a:lnTo>
                    <a:lnTo>
                      <a:pt x="112" y="55"/>
                    </a:lnTo>
                    <a:lnTo>
                      <a:pt x="110" y="44"/>
                    </a:lnTo>
                    <a:lnTo>
                      <a:pt x="106" y="34"/>
                    </a:lnTo>
                    <a:lnTo>
                      <a:pt x="102" y="24"/>
                    </a:lnTo>
                    <a:lnTo>
                      <a:pt x="95" y="16"/>
                    </a:lnTo>
                    <a:lnTo>
                      <a:pt x="87" y="9"/>
                    </a:lnTo>
                    <a:lnTo>
                      <a:pt x="77" y="4"/>
                    </a:lnTo>
                    <a:lnTo>
                      <a:pt x="67" y="1"/>
                    </a:lnTo>
                    <a:lnTo>
                      <a:pt x="55" y="0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2" name="Freeform 267">
                <a:extLst>
                  <a:ext uri="{FF2B5EF4-FFF2-40B4-BE49-F238E27FC236}">
                    <a16:creationId xmlns:a16="http://schemas.microsoft.com/office/drawing/2014/main" id="{89B0ABFD-B19A-4EFE-8DA3-FBD609682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1167" y="6019400"/>
                <a:ext cx="210766" cy="195968"/>
              </a:xfrm>
              <a:custGeom>
                <a:avLst/>
                <a:gdLst>
                  <a:gd name="T0" fmla="*/ 67 w 113"/>
                  <a:gd name="T1" fmla="*/ 52 h 105"/>
                  <a:gd name="T2" fmla="*/ 67 w 113"/>
                  <a:gd name="T3" fmla="*/ 0 h 105"/>
                  <a:gd name="T4" fmla="*/ 67 w 113"/>
                  <a:gd name="T5" fmla="*/ 0 h 105"/>
                  <a:gd name="T6" fmla="*/ 56 w 113"/>
                  <a:gd name="T7" fmla="*/ 1 h 105"/>
                  <a:gd name="T8" fmla="*/ 56 w 113"/>
                  <a:gd name="T9" fmla="*/ 1 h 105"/>
                  <a:gd name="T10" fmla="*/ 47 w 113"/>
                  <a:gd name="T11" fmla="*/ 0 h 105"/>
                  <a:gd name="T12" fmla="*/ 47 w 113"/>
                  <a:gd name="T13" fmla="*/ 52 h 105"/>
                  <a:gd name="T14" fmla="*/ 0 w 113"/>
                  <a:gd name="T15" fmla="*/ 89 h 105"/>
                  <a:gd name="T16" fmla="*/ 0 w 113"/>
                  <a:gd name="T17" fmla="*/ 89 h 105"/>
                  <a:gd name="T18" fmla="*/ 7 w 113"/>
                  <a:gd name="T19" fmla="*/ 97 h 105"/>
                  <a:gd name="T20" fmla="*/ 12 w 113"/>
                  <a:gd name="T21" fmla="*/ 105 h 105"/>
                  <a:gd name="T22" fmla="*/ 56 w 113"/>
                  <a:gd name="T23" fmla="*/ 70 h 105"/>
                  <a:gd name="T24" fmla="*/ 101 w 113"/>
                  <a:gd name="T25" fmla="*/ 105 h 105"/>
                  <a:gd name="T26" fmla="*/ 101 w 113"/>
                  <a:gd name="T27" fmla="*/ 105 h 105"/>
                  <a:gd name="T28" fmla="*/ 106 w 113"/>
                  <a:gd name="T29" fmla="*/ 97 h 105"/>
                  <a:gd name="T30" fmla="*/ 113 w 113"/>
                  <a:gd name="T31" fmla="*/ 89 h 105"/>
                  <a:gd name="T32" fmla="*/ 67 w 113"/>
                  <a:gd name="T33" fmla="*/ 5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3" h="105">
                    <a:moveTo>
                      <a:pt x="67" y="52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56" y="1"/>
                    </a:lnTo>
                    <a:lnTo>
                      <a:pt x="56" y="1"/>
                    </a:lnTo>
                    <a:lnTo>
                      <a:pt x="47" y="0"/>
                    </a:lnTo>
                    <a:lnTo>
                      <a:pt x="47" y="52"/>
                    </a:lnTo>
                    <a:lnTo>
                      <a:pt x="0" y="89"/>
                    </a:lnTo>
                    <a:lnTo>
                      <a:pt x="0" y="89"/>
                    </a:lnTo>
                    <a:lnTo>
                      <a:pt x="7" y="97"/>
                    </a:lnTo>
                    <a:lnTo>
                      <a:pt x="12" y="105"/>
                    </a:lnTo>
                    <a:lnTo>
                      <a:pt x="56" y="70"/>
                    </a:lnTo>
                    <a:lnTo>
                      <a:pt x="101" y="105"/>
                    </a:lnTo>
                    <a:lnTo>
                      <a:pt x="101" y="105"/>
                    </a:lnTo>
                    <a:lnTo>
                      <a:pt x="106" y="97"/>
                    </a:lnTo>
                    <a:lnTo>
                      <a:pt x="113" y="89"/>
                    </a:lnTo>
                    <a:lnTo>
                      <a:pt x="67" y="5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3" name="Freeform 266">
                <a:extLst>
                  <a:ext uri="{FF2B5EF4-FFF2-40B4-BE49-F238E27FC236}">
                    <a16:creationId xmlns:a16="http://schemas.microsoft.com/office/drawing/2014/main" id="{59DCA91E-19AD-446B-AD32-9393E30DF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1420" y="6066505"/>
                <a:ext cx="130260" cy="132626"/>
              </a:xfrm>
              <a:custGeom>
                <a:avLst/>
                <a:gdLst>
                  <a:gd name="T0" fmla="*/ 55 w 112"/>
                  <a:gd name="T1" fmla="*/ 0 h 111"/>
                  <a:gd name="T2" fmla="*/ 55 w 112"/>
                  <a:gd name="T3" fmla="*/ 0 h 111"/>
                  <a:gd name="T4" fmla="*/ 44 w 112"/>
                  <a:gd name="T5" fmla="*/ 1 h 111"/>
                  <a:gd name="T6" fmla="*/ 34 w 112"/>
                  <a:gd name="T7" fmla="*/ 4 h 111"/>
                  <a:gd name="T8" fmla="*/ 24 w 112"/>
                  <a:gd name="T9" fmla="*/ 9 h 111"/>
                  <a:gd name="T10" fmla="*/ 16 w 112"/>
                  <a:gd name="T11" fmla="*/ 16 h 111"/>
                  <a:gd name="T12" fmla="*/ 9 w 112"/>
                  <a:gd name="T13" fmla="*/ 24 h 111"/>
                  <a:gd name="T14" fmla="*/ 4 w 112"/>
                  <a:gd name="T15" fmla="*/ 34 h 111"/>
                  <a:gd name="T16" fmla="*/ 1 w 112"/>
                  <a:gd name="T17" fmla="*/ 44 h 111"/>
                  <a:gd name="T18" fmla="*/ 0 w 112"/>
                  <a:gd name="T19" fmla="*/ 55 h 111"/>
                  <a:gd name="T20" fmla="*/ 0 w 112"/>
                  <a:gd name="T21" fmla="*/ 55 h 111"/>
                  <a:gd name="T22" fmla="*/ 1 w 112"/>
                  <a:gd name="T23" fmla="*/ 67 h 111"/>
                  <a:gd name="T24" fmla="*/ 4 w 112"/>
                  <a:gd name="T25" fmla="*/ 78 h 111"/>
                  <a:gd name="T26" fmla="*/ 9 w 112"/>
                  <a:gd name="T27" fmla="*/ 87 h 111"/>
                  <a:gd name="T28" fmla="*/ 16 w 112"/>
                  <a:gd name="T29" fmla="*/ 95 h 111"/>
                  <a:gd name="T30" fmla="*/ 24 w 112"/>
                  <a:gd name="T31" fmla="*/ 102 h 111"/>
                  <a:gd name="T32" fmla="*/ 34 w 112"/>
                  <a:gd name="T33" fmla="*/ 107 h 111"/>
                  <a:gd name="T34" fmla="*/ 44 w 112"/>
                  <a:gd name="T35" fmla="*/ 110 h 111"/>
                  <a:gd name="T36" fmla="*/ 55 w 112"/>
                  <a:gd name="T37" fmla="*/ 111 h 111"/>
                  <a:gd name="T38" fmla="*/ 55 w 112"/>
                  <a:gd name="T39" fmla="*/ 111 h 111"/>
                  <a:gd name="T40" fmla="*/ 67 w 112"/>
                  <a:gd name="T41" fmla="*/ 110 h 111"/>
                  <a:gd name="T42" fmla="*/ 77 w 112"/>
                  <a:gd name="T43" fmla="*/ 107 h 111"/>
                  <a:gd name="T44" fmla="*/ 87 w 112"/>
                  <a:gd name="T45" fmla="*/ 102 h 111"/>
                  <a:gd name="T46" fmla="*/ 95 w 112"/>
                  <a:gd name="T47" fmla="*/ 95 h 111"/>
                  <a:gd name="T48" fmla="*/ 102 w 112"/>
                  <a:gd name="T49" fmla="*/ 87 h 111"/>
                  <a:gd name="T50" fmla="*/ 106 w 112"/>
                  <a:gd name="T51" fmla="*/ 78 h 111"/>
                  <a:gd name="T52" fmla="*/ 110 w 112"/>
                  <a:gd name="T53" fmla="*/ 67 h 111"/>
                  <a:gd name="T54" fmla="*/ 112 w 112"/>
                  <a:gd name="T55" fmla="*/ 55 h 111"/>
                  <a:gd name="T56" fmla="*/ 112 w 112"/>
                  <a:gd name="T57" fmla="*/ 55 h 111"/>
                  <a:gd name="T58" fmla="*/ 110 w 112"/>
                  <a:gd name="T59" fmla="*/ 44 h 111"/>
                  <a:gd name="T60" fmla="*/ 106 w 112"/>
                  <a:gd name="T61" fmla="*/ 34 h 111"/>
                  <a:gd name="T62" fmla="*/ 102 w 112"/>
                  <a:gd name="T63" fmla="*/ 24 h 111"/>
                  <a:gd name="T64" fmla="*/ 95 w 112"/>
                  <a:gd name="T65" fmla="*/ 16 h 111"/>
                  <a:gd name="T66" fmla="*/ 87 w 112"/>
                  <a:gd name="T67" fmla="*/ 9 h 111"/>
                  <a:gd name="T68" fmla="*/ 77 w 112"/>
                  <a:gd name="T69" fmla="*/ 4 h 111"/>
                  <a:gd name="T70" fmla="*/ 67 w 112"/>
                  <a:gd name="T71" fmla="*/ 1 h 111"/>
                  <a:gd name="T72" fmla="*/ 55 w 112"/>
                  <a:gd name="T73" fmla="*/ 0 h 111"/>
                  <a:gd name="T74" fmla="*/ 55 w 112"/>
                  <a:gd name="T7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2" h="111">
                    <a:moveTo>
                      <a:pt x="55" y="0"/>
                    </a:moveTo>
                    <a:lnTo>
                      <a:pt x="55" y="0"/>
                    </a:lnTo>
                    <a:lnTo>
                      <a:pt x="44" y="1"/>
                    </a:lnTo>
                    <a:lnTo>
                      <a:pt x="34" y="4"/>
                    </a:lnTo>
                    <a:lnTo>
                      <a:pt x="24" y="9"/>
                    </a:lnTo>
                    <a:lnTo>
                      <a:pt x="16" y="16"/>
                    </a:lnTo>
                    <a:lnTo>
                      <a:pt x="9" y="24"/>
                    </a:lnTo>
                    <a:lnTo>
                      <a:pt x="4" y="34"/>
                    </a:lnTo>
                    <a:lnTo>
                      <a:pt x="1" y="44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" y="67"/>
                    </a:lnTo>
                    <a:lnTo>
                      <a:pt x="4" y="78"/>
                    </a:lnTo>
                    <a:lnTo>
                      <a:pt x="9" y="87"/>
                    </a:lnTo>
                    <a:lnTo>
                      <a:pt x="16" y="95"/>
                    </a:lnTo>
                    <a:lnTo>
                      <a:pt x="24" y="102"/>
                    </a:lnTo>
                    <a:lnTo>
                      <a:pt x="34" y="107"/>
                    </a:lnTo>
                    <a:lnTo>
                      <a:pt x="44" y="110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7" y="110"/>
                    </a:lnTo>
                    <a:lnTo>
                      <a:pt x="77" y="107"/>
                    </a:lnTo>
                    <a:lnTo>
                      <a:pt x="87" y="102"/>
                    </a:lnTo>
                    <a:lnTo>
                      <a:pt x="95" y="95"/>
                    </a:lnTo>
                    <a:lnTo>
                      <a:pt x="102" y="87"/>
                    </a:lnTo>
                    <a:lnTo>
                      <a:pt x="106" y="78"/>
                    </a:lnTo>
                    <a:lnTo>
                      <a:pt x="110" y="67"/>
                    </a:lnTo>
                    <a:lnTo>
                      <a:pt x="112" y="55"/>
                    </a:lnTo>
                    <a:lnTo>
                      <a:pt x="112" y="55"/>
                    </a:lnTo>
                    <a:lnTo>
                      <a:pt x="110" y="44"/>
                    </a:lnTo>
                    <a:lnTo>
                      <a:pt x="106" y="34"/>
                    </a:lnTo>
                    <a:lnTo>
                      <a:pt x="102" y="24"/>
                    </a:lnTo>
                    <a:lnTo>
                      <a:pt x="95" y="16"/>
                    </a:lnTo>
                    <a:lnTo>
                      <a:pt x="87" y="9"/>
                    </a:lnTo>
                    <a:lnTo>
                      <a:pt x="77" y="4"/>
                    </a:lnTo>
                    <a:lnTo>
                      <a:pt x="67" y="1"/>
                    </a:lnTo>
                    <a:lnTo>
                      <a:pt x="55" y="0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8" name="Freeform 760">
              <a:extLst>
                <a:ext uri="{FF2B5EF4-FFF2-40B4-BE49-F238E27FC236}">
                  <a16:creationId xmlns:a16="http://schemas.microsoft.com/office/drawing/2014/main" id="{389F4CA8-A02E-4D25-A360-07E1552E77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6310" y="3632450"/>
              <a:ext cx="422516" cy="387248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0198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0B5F5F3-1378-466D-85A0-B8D1FA995CEE}"/>
              </a:ext>
            </a:extLst>
          </p:cNvPr>
          <p:cNvSpPr txBox="1">
            <a:spLocks/>
          </p:cNvSpPr>
          <p:nvPr/>
        </p:nvSpPr>
        <p:spPr bwMode="gray">
          <a:xfrm>
            <a:off x="314960" y="366194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Spot a Blockchain ‘Moment’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E953B-B80C-4090-B39F-511BBE2FA14A}"/>
              </a:ext>
            </a:extLst>
          </p:cNvPr>
          <p:cNvSpPr txBox="1">
            <a:spLocks/>
          </p:cNvSpPr>
          <p:nvPr/>
        </p:nvSpPr>
        <p:spPr>
          <a:xfrm>
            <a:off x="314960" y="715456"/>
            <a:ext cx="11724640" cy="484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SzPct val="100000"/>
              <a:buFontTx/>
              <a:buNone/>
              <a:defRPr sz="2000" b="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  <a:lvl2pPr marL="1270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defTabSz="1064657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Evaluate the actions, struggles, and aspirations of a program to determine if blockchain may be a good fit.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A90CE8-74A9-46B1-8DCC-E191401E0D48}"/>
              </a:ext>
            </a:extLst>
          </p:cNvPr>
          <p:cNvSpPr txBox="1"/>
          <p:nvPr/>
        </p:nvSpPr>
        <p:spPr>
          <a:xfrm>
            <a:off x="853440" y="1462797"/>
            <a:ext cx="354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Are you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any of the following?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BBA512-5982-4CCB-A68C-AA6546537B08}"/>
              </a:ext>
            </a:extLst>
          </p:cNvPr>
          <p:cNvCxnSpPr/>
          <p:nvPr/>
        </p:nvCxnSpPr>
        <p:spPr>
          <a:xfrm>
            <a:off x="853440" y="2215456"/>
            <a:ext cx="282448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C245694-2A2C-4062-9DBE-6F64A74CBC01}"/>
              </a:ext>
            </a:extLst>
          </p:cNvPr>
          <p:cNvSpPr txBox="1"/>
          <p:nvPr/>
        </p:nvSpPr>
        <p:spPr>
          <a:xfrm>
            <a:off x="629920" y="2387357"/>
            <a:ext cx="336296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Operational cost reduction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Disintermediating third parties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Working to improve multi-party relationships within industry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Simplifying your supply chain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Paying third parties for settlement / reconciliation of your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8F815-8997-4FFD-A818-340AA1F7A9B3}"/>
              </a:ext>
            </a:extLst>
          </p:cNvPr>
          <p:cNvSpPr txBox="1"/>
          <p:nvPr/>
        </p:nvSpPr>
        <p:spPr>
          <a:xfrm>
            <a:off x="4490722" y="1462797"/>
            <a:ext cx="354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Are you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struggling with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any of the following?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168D3B-BA75-4CBF-9154-039EDB6CE2AE}"/>
              </a:ext>
            </a:extLst>
          </p:cNvPr>
          <p:cNvCxnSpPr/>
          <p:nvPr/>
        </p:nvCxnSpPr>
        <p:spPr>
          <a:xfrm>
            <a:off x="4490722" y="2215456"/>
            <a:ext cx="282448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B25FB49-FA28-4CBB-B704-370232626501}"/>
              </a:ext>
            </a:extLst>
          </p:cNvPr>
          <p:cNvSpPr txBox="1"/>
          <p:nvPr/>
        </p:nvSpPr>
        <p:spPr>
          <a:xfrm>
            <a:off x="4267202" y="2387357"/>
            <a:ext cx="33629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Shared data across multiple entities / parties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Absence of trust and intermediaries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Tracking flow transfer of physical assets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Economic inefficiencies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Managing settlement reconciliation processes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Understanding the potential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Overcoming the hype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E8DAEE-A3CE-4135-B989-152F0551A3E8}"/>
              </a:ext>
            </a:extLst>
          </p:cNvPr>
          <p:cNvSpPr txBox="1"/>
          <p:nvPr/>
        </p:nvSpPr>
        <p:spPr>
          <a:xfrm>
            <a:off x="8270244" y="1462797"/>
            <a:ext cx="3068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Are you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aspiring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any of the following?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3DECFC-421D-4FBD-A764-D880B7CA6B2C}"/>
              </a:ext>
            </a:extLst>
          </p:cNvPr>
          <p:cNvCxnSpPr/>
          <p:nvPr/>
        </p:nvCxnSpPr>
        <p:spPr>
          <a:xfrm>
            <a:off x="8270244" y="2215456"/>
            <a:ext cx="282448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8921A38-0CFB-4F4D-AD53-DDC9C6CE5232}"/>
              </a:ext>
            </a:extLst>
          </p:cNvPr>
          <p:cNvSpPr txBox="1"/>
          <p:nvPr/>
        </p:nvSpPr>
        <p:spPr>
          <a:xfrm>
            <a:off x="8199120" y="2387357"/>
            <a:ext cx="33629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Envision and roll out new business models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Drive emergent industry / vertical dynamics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Achieve dramatically improved efficiencies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Raise transparency standards through regulatory compliance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00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0B5F5F3-1378-466D-85A0-B8D1FA995CEE}"/>
              </a:ext>
            </a:extLst>
          </p:cNvPr>
          <p:cNvSpPr txBox="1">
            <a:spLocks/>
          </p:cNvSpPr>
          <p:nvPr/>
        </p:nvSpPr>
        <p:spPr bwMode="gray">
          <a:xfrm>
            <a:off x="314960" y="366194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Blockchain Checklist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DD62D2-3719-4159-B6CD-A319BB969BEB}"/>
              </a:ext>
            </a:extLst>
          </p:cNvPr>
          <p:cNvSpPr txBox="1"/>
          <p:nvPr/>
        </p:nvSpPr>
        <p:spPr>
          <a:xfrm>
            <a:off x="450067" y="1320064"/>
            <a:ext cx="3467416" cy="40934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Value identification</a:t>
            </a:r>
            <a:endParaRPr kumimoji="0" lang="en-IE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 you often share information, credentials or value with other?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Are you managing contractual relationships?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Is trust a critical requirement / challenge?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Is there a presence of intermediaries to help enable trust today?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 you currently need to prove to others you are transacting/reporting accurately?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 you want / need to enable transparency of transactions?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 you need transaction privacy?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 you need transaction anonymity?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Is there potential to monetise the data or digital assets in your value chain in future?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 you own the problem? (Is this your own value chain, or a wider industry challenge)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10D3F2-D4FA-4C66-9C95-583E55CB06BF}"/>
              </a:ext>
            </a:extLst>
          </p:cNvPr>
          <p:cNvSpPr txBox="1"/>
          <p:nvPr/>
        </p:nvSpPr>
        <p:spPr>
          <a:xfrm>
            <a:off x="4381816" y="1381621"/>
            <a:ext cx="3073150" cy="31085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Participant buy-in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 you have a network of stakeholders </a:t>
            </a:r>
            <a:r>
              <a:rPr kumimoji="0" lang="en-IE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(i.e. </a:t>
            </a: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more than 2) 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Are you dependent on other stakeholders for information?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Does more than one participant need to be able to update the data?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Is there a need for a central, controlling authority among the participants?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Is there scope to open the ecosystem to ancillary parties in the future?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Are you working with other industry players on any activities?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3A24D-4010-4600-88CE-5E56D3BBFF44}"/>
              </a:ext>
            </a:extLst>
          </p:cNvPr>
          <p:cNvSpPr txBox="1"/>
          <p:nvPr/>
        </p:nvSpPr>
        <p:spPr>
          <a:xfrm>
            <a:off x="4096905" y="5500870"/>
            <a:ext cx="45050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Showstopper!!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 it be done better with another technology or technologies?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51E0B-F178-4725-BE8F-C46424A27A1F}"/>
              </a:ext>
            </a:extLst>
          </p:cNvPr>
          <p:cNvSpPr/>
          <p:nvPr/>
        </p:nvSpPr>
        <p:spPr>
          <a:xfrm>
            <a:off x="4051034" y="5405175"/>
            <a:ext cx="4582827" cy="739215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6912E283-27E2-4AD5-B12C-7EFE1FA38125}"/>
              </a:ext>
            </a:extLst>
          </p:cNvPr>
          <p:cNvSpPr/>
          <p:nvPr/>
        </p:nvSpPr>
        <p:spPr>
          <a:xfrm rot="5400000">
            <a:off x="2396409" y="3118137"/>
            <a:ext cx="3386250" cy="34410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8568DDBA-DE7F-4075-B280-63CF75D0F200}"/>
              </a:ext>
            </a:extLst>
          </p:cNvPr>
          <p:cNvSpPr/>
          <p:nvPr/>
        </p:nvSpPr>
        <p:spPr>
          <a:xfrm rot="5400000">
            <a:off x="6398225" y="3118138"/>
            <a:ext cx="3386252" cy="34410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F0A4F5-E75D-4337-A938-4D2EDEFEE4ED}"/>
              </a:ext>
            </a:extLst>
          </p:cNvPr>
          <p:cNvGrpSpPr/>
          <p:nvPr/>
        </p:nvGrpSpPr>
        <p:grpSpPr>
          <a:xfrm>
            <a:off x="8464975" y="1458564"/>
            <a:ext cx="3959479" cy="2604132"/>
            <a:chOff x="8464975" y="1151527"/>
            <a:chExt cx="3959479" cy="26041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916419-810A-4932-9755-2550DE478ECB}"/>
                </a:ext>
              </a:extLst>
            </p:cNvPr>
            <p:cNvSpPr txBox="1"/>
            <p:nvPr/>
          </p:nvSpPr>
          <p:spPr>
            <a:xfrm>
              <a:off x="8464975" y="1431946"/>
              <a:ext cx="3585855" cy="23237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E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Is it complicated to digitise assets in your value chain that are not digital today?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E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Do you need to store a particularly rich or complex data structure?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E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Is there an ongoing need for high data throughput?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IE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Do you need to rely on public data sources to inform activities or decisions? </a:t>
              </a:r>
              <a:r>
                <a:rPr kumimoji="0" lang="en-IE" sz="11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(e.g. </a:t>
              </a:r>
              <a:r>
                <a:rPr kumimoji="0" lang="en-IE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markets data, prices)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endParaRPr kumimoji="0" lang="en-IE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A33A39-1208-46F0-886A-2DA95417A3C3}"/>
                </a:ext>
              </a:extLst>
            </p:cNvPr>
            <p:cNvSpPr txBox="1"/>
            <p:nvPr/>
          </p:nvSpPr>
          <p:spPr>
            <a:xfrm>
              <a:off x="8464975" y="1151527"/>
              <a:ext cx="39594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Technical challenges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F05659-7453-4619-B297-0032CDC70982}"/>
              </a:ext>
            </a:extLst>
          </p:cNvPr>
          <p:cNvSpPr txBox="1">
            <a:spLocks/>
          </p:cNvSpPr>
          <p:nvPr/>
        </p:nvSpPr>
        <p:spPr>
          <a:xfrm>
            <a:off x="314960" y="715456"/>
            <a:ext cx="11724640" cy="484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SzPct val="100000"/>
              <a:buFontTx/>
              <a:buNone/>
              <a:defRPr sz="2000" b="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  <a:lvl2pPr marL="1270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defTabSz="1064657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After addressing the need for blockchain, identifying ecosystem partners, and evaluating technical challenges, it is important to determine if other technologies are a better fit than blockchain.</a:t>
            </a:r>
          </a:p>
        </p:txBody>
      </p:sp>
    </p:spTree>
    <p:extLst>
      <p:ext uri="{BB962C8B-B14F-4D97-AF65-F5344CB8AC3E}">
        <p14:creationId xmlns:p14="http://schemas.microsoft.com/office/powerpoint/2010/main" val="3308486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50DA9A-48CD-435C-9705-291F65167C7C}"/>
              </a:ext>
            </a:extLst>
          </p:cNvPr>
          <p:cNvSpPr/>
          <p:nvPr/>
        </p:nvSpPr>
        <p:spPr>
          <a:xfrm>
            <a:off x="3272852" y="1754966"/>
            <a:ext cx="6096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u="sng" dirty="0"/>
              <a:t>Poll Question</a:t>
            </a:r>
            <a:r>
              <a:rPr lang="en-US" sz="4000" dirty="0"/>
              <a:t>: </a:t>
            </a:r>
          </a:p>
          <a:p>
            <a:pPr algn="ctr"/>
            <a:endParaRPr lang="en-US" sz="1200" dirty="0"/>
          </a:p>
          <a:p>
            <a:pPr algn="ctr"/>
            <a:r>
              <a:rPr lang="en-US" sz="4000" dirty="0"/>
              <a:t>On a scale of 1 – 10, what is your level of blockchain expertise?</a:t>
            </a:r>
          </a:p>
          <a:p>
            <a:pPr algn="ctr"/>
            <a:endParaRPr lang="en-US" sz="4000" dirty="0"/>
          </a:p>
          <a:p>
            <a:pPr algn="ctr"/>
            <a:r>
              <a:rPr lang="en-US" sz="3200" dirty="0"/>
              <a:t>(1 = no experience; 10 = expert)</a:t>
            </a:r>
          </a:p>
        </p:txBody>
      </p:sp>
    </p:spTree>
    <p:extLst>
      <p:ext uri="{BB962C8B-B14F-4D97-AF65-F5344CB8AC3E}">
        <p14:creationId xmlns:p14="http://schemas.microsoft.com/office/powerpoint/2010/main" val="4093827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0B5F5F3-1378-466D-85A0-B8D1FA995CEE}"/>
              </a:ext>
            </a:extLst>
          </p:cNvPr>
          <p:cNvSpPr txBox="1">
            <a:spLocks/>
          </p:cNvSpPr>
          <p:nvPr/>
        </p:nvSpPr>
        <p:spPr bwMode="gray">
          <a:xfrm>
            <a:off x="314960" y="366194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What is Blockchain?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E953B-B80C-4090-B39F-511BBE2FA14A}"/>
              </a:ext>
            </a:extLst>
          </p:cNvPr>
          <p:cNvSpPr txBox="1">
            <a:spLocks/>
          </p:cNvSpPr>
          <p:nvPr/>
        </p:nvSpPr>
        <p:spPr>
          <a:xfrm>
            <a:off x="314960" y="715456"/>
            <a:ext cx="11724640" cy="484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SzPct val="100000"/>
              <a:buFontTx/>
              <a:buNone/>
              <a:defRPr sz="2000" b="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  <a:lvl2pPr marL="1270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defTabSz="1064657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Blockchain is to VALUE, what the Internet is to INFORMATION. Hence, the Internet of Value.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EAF8BD0-E8AE-47E6-BDFA-3495B73CE594}"/>
              </a:ext>
            </a:extLst>
          </p:cNvPr>
          <p:cNvGrpSpPr/>
          <p:nvPr/>
        </p:nvGrpSpPr>
        <p:grpSpPr>
          <a:xfrm>
            <a:off x="3336886" y="1570720"/>
            <a:ext cx="6753016" cy="487845"/>
            <a:chOff x="3841315" y="863717"/>
            <a:chExt cx="6753016" cy="907264"/>
          </a:xfrm>
        </p:grpSpPr>
        <p:cxnSp>
          <p:nvCxnSpPr>
            <p:cNvPr id="39" name="Elbow Connector 35">
              <a:extLst>
                <a:ext uri="{FF2B5EF4-FFF2-40B4-BE49-F238E27FC236}">
                  <a16:creationId xmlns:a16="http://schemas.microsoft.com/office/drawing/2014/main" id="{ACA7E825-FB03-468E-983C-AF52DC4D0809}"/>
                </a:ext>
              </a:extLst>
            </p:cNvPr>
            <p:cNvCxnSpPr>
              <a:endCxn id="40" idx="1"/>
            </p:cNvCxnSpPr>
            <p:nvPr/>
          </p:nvCxnSpPr>
          <p:spPr>
            <a:xfrm flipV="1">
              <a:off x="3841315" y="1149910"/>
              <a:ext cx="529969" cy="621071"/>
            </a:xfrm>
            <a:prstGeom prst="bentConnector3">
              <a:avLst>
                <a:gd name="adj1" fmla="val 50000"/>
              </a:avLst>
            </a:prstGeom>
            <a:noFill/>
            <a:ln w="571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  <a:headEnd type="oval" w="med" len="med"/>
              <a:tailEnd type="none" w="med" len="med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BA190C-1A17-4180-99B2-8C3CA7EFF126}"/>
                </a:ext>
              </a:extLst>
            </p:cNvPr>
            <p:cNvSpPr txBox="1"/>
            <p:nvPr/>
          </p:nvSpPr>
          <p:spPr>
            <a:xfrm>
              <a:off x="4371284" y="863717"/>
              <a:ext cx="6223047" cy="572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No single ownership, Multiple contributors, No 3</a:t>
              </a: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rd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party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B8AB73-9007-45CC-8B80-733E0227F4C4}"/>
              </a:ext>
            </a:extLst>
          </p:cNvPr>
          <p:cNvGrpSpPr/>
          <p:nvPr/>
        </p:nvGrpSpPr>
        <p:grpSpPr>
          <a:xfrm>
            <a:off x="690661" y="3604839"/>
            <a:ext cx="3836008" cy="2688582"/>
            <a:chOff x="909736" y="3732898"/>
            <a:chExt cx="3836008" cy="268858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64EDB19-71E5-4447-AE09-D60C09743F30}"/>
                </a:ext>
              </a:extLst>
            </p:cNvPr>
            <p:cNvSpPr txBox="1"/>
            <p:nvPr/>
          </p:nvSpPr>
          <p:spPr>
            <a:xfrm>
              <a:off x="909736" y="4667154"/>
              <a:ext cx="383600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dig·i·tal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ass·et: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C5C5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something represented in a digital form that has an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5C5C5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intrinsic or acquired value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C5C5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(e.g., land, house, currency, vote, identity, rewards) and can be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5C5C5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transferred and tracked across the network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C5C5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. In the DLT for Multi-Tiered Payments project, digital assets are referred to as “tokens”.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C5C5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D057807-4D6E-4497-B1A5-EF3ADC291ACE}"/>
                </a:ext>
              </a:extLst>
            </p:cNvPr>
            <p:cNvCxnSpPr/>
            <p:nvPr/>
          </p:nvCxnSpPr>
          <p:spPr>
            <a:xfrm flipH="1">
              <a:off x="2438168" y="3732898"/>
              <a:ext cx="1586" cy="9144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  <a:headEnd type="oval"/>
              <a:tailEnd type="none"/>
            </a:ln>
            <a:effectLst/>
          </p:spPr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7E8E53A-EC6D-471B-A55D-94624DE10343}"/>
              </a:ext>
            </a:extLst>
          </p:cNvPr>
          <p:cNvGrpSpPr/>
          <p:nvPr/>
        </p:nvGrpSpPr>
        <p:grpSpPr>
          <a:xfrm>
            <a:off x="586079" y="1281313"/>
            <a:ext cx="10790164" cy="2554545"/>
            <a:chOff x="805154" y="1409372"/>
            <a:chExt cx="10790164" cy="2554545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BF8F330-8FD9-46BD-8982-7AF20ADD1F52}"/>
                </a:ext>
              </a:extLst>
            </p:cNvPr>
            <p:cNvSpPr/>
            <p:nvPr/>
          </p:nvSpPr>
          <p:spPr>
            <a:xfrm>
              <a:off x="805154" y="2382027"/>
              <a:ext cx="10449163" cy="1177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86BC25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distributed ledger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which allows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12169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digital assets / tokens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to be transacted in a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0A115B3-3790-4887-AD3D-80290438D4B2}"/>
                </a:ext>
              </a:extLst>
            </p:cNvPr>
            <p:cNvSpPr txBox="1"/>
            <p:nvPr/>
          </p:nvSpPr>
          <p:spPr>
            <a:xfrm>
              <a:off x="834295" y="1409372"/>
              <a:ext cx="652423" cy="25545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[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B8E5E08-2986-428D-98F9-F4E742765653}"/>
                </a:ext>
              </a:extLst>
            </p:cNvPr>
            <p:cNvSpPr txBox="1"/>
            <p:nvPr/>
          </p:nvSpPr>
          <p:spPr>
            <a:xfrm>
              <a:off x="10942895" y="1409372"/>
              <a:ext cx="652423" cy="25545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]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110D17D3-E206-43F9-BE23-3BF66005B755}"/>
              </a:ext>
            </a:extLst>
          </p:cNvPr>
          <p:cNvSpPr/>
          <p:nvPr/>
        </p:nvSpPr>
        <p:spPr>
          <a:xfrm>
            <a:off x="2606779" y="3351623"/>
            <a:ext cx="91597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real-time,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1D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immutable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manner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8D17B6-7EA7-4D8D-8BE2-AE13BBD030D7}"/>
              </a:ext>
            </a:extLst>
          </p:cNvPr>
          <p:cNvGrpSpPr/>
          <p:nvPr/>
        </p:nvGrpSpPr>
        <p:grpSpPr>
          <a:xfrm>
            <a:off x="5855222" y="4130315"/>
            <a:ext cx="5304668" cy="703256"/>
            <a:chOff x="5379353" y="4258374"/>
            <a:chExt cx="5304668" cy="70325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2C04B6-B952-406A-8F30-9F9AB4E0AD5A}"/>
                </a:ext>
              </a:extLst>
            </p:cNvPr>
            <p:cNvSpPr txBox="1"/>
            <p:nvPr/>
          </p:nvSpPr>
          <p:spPr>
            <a:xfrm>
              <a:off x="5788609" y="4653853"/>
              <a:ext cx="4895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Transparent, Secure, Irreversible</a:t>
              </a:r>
            </a:p>
          </p:txBody>
        </p:sp>
        <p:cxnSp>
          <p:nvCxnSpPr>
            <p:cNvPr id="37" name="Elbow Connector 47">
              <a:extLst>
                <a:ext uri="{FF2B5EF4-FFF2-40B4-BE49-F238E27FC236}">
                  <a16:creationId xmlns:a16="http://schemas.microsoft.com/office/drawing/2014/main" id="{29384B32-26A7-44DC-B616-577D3299B71C}"/>
                </a:ext>
              </a:extLst>
            </p:cNvPr>
            <p:cNvCxnSpPr/>
            <p:nvPr/>
          </p:nvCxnSpPr>
          <p:spPr>
            <a:xfrm rot="16200000" flipH="1">
              <a:off x="5660772" y="3976955"/>
              <a:ext cx="625882" cy="1188720"/>
            </a:xfrm>
            <a:prstGeom prst="bentConnector3">
              <a:avLst>
                <a:gd name="adj1" fmla="val 96627"/>
              </a:avLst>
            </a:prstGeom>
            <a:noFill/>
            <a:ln w="571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  <a:headEnd type="oval"/>
              <a:tailEnd type="none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B193EBA-9BDA-4039-8AC9-6F0202E8BBB6}"/>
              </a:ext>
            </a:extLst>
          </p:cNvPr>
          <p:cNvGrpSpPr/>
          <p:nvPr/>
        </p:nvGrpSpPr>
        <p:grpSpPr>
          <a:xfrm>
            <a:off x="5966199" y="4902467"/>
            <a:ext cx="5444203" cy="1045565"/>
            <a:chOff x="5966199" y="4902467"/>
            <a:chExt cx="5444203" cy="104556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56A66B-09DB-4EA1-AFEF-296BB8E44DD7}"/>
                </a:ext>
              </a:extLst>
            </p:cNvPr>
            <p:cNvGrpSpPr/>
            <p:nvPr/>
          </p:nvGrpSpPr>
          <p:grpSpPr>
            <a:xfrm>
              <a:off x="5966199" y="4902467"/>
              <a:ext cx="2054434" cy="1045565"/>
              <a:chOff x="339073" y="3967124"/>
              <a:chExt cx="2054434" cy="1045565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73B38446-B74C-445B-B66E-16D526D048BF}"/>
                  </a:ext>
                </a:extLst>
              </p:cNvPr>
              <p:cNvGrpSpPr/>
              <p:nvPr/>
            </p:nvGrpSpPr>
            <p:grpSpPr>
              <a:xfrm>
                <a:off x="354416" y="4206294"/>
                <a:ext cx="2039091" cy="806395"/>
                <a:chOff x="-268314" y="4662965"/>
                <a:chExt cx="2039091" cy="806395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33B3652-B187-4845-A582-92C5C687700A}"/>
                    </a:ext>
                  </a:extLst>
                </p:cNvPr>
                <p:cNvSpPr txBox="1"/>
                <p:nvPr/>
              </p:nvSpPr>
              <p:spPr>
                <a:xfrm>
                  <a:off x="-268314" y="5038473"/>
                  <a:ext cx="203909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Near real-time </a:t>
                  </a: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settlement of recorded transactions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92FDD7EA-62E1-43B8-914B-E945DBA72B8C}"/>
                    </a:ext>
                  </a:extLst>
                </p:cNvPr>
                <p:cNvSpPr txBox="1"/>
                <p:nvPr/>
              </p:nvSpPr>
              <p:spPr>
                <a:xfrm>
                  <a:off x="51597" y="4662965"/>
                  <a:ext cx="165735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Low Friction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D33F21A-B0EA-4ADA-946E-441921D3F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E7E7E8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073" y="3967124"/>
                <a:ext cx="670509" cy="670509"/>
              </a:xfrm>
              <a:prstGeom prst="rect">
                <a:avLst/>
              </a:prstGeom>
            </p:spPr>
          </p:pic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C22E077-C21F-42A0-9D8F-95FEE881B964}"/>
                </a:ext>
              </a:extLst>
            </p:cNvPr>
            <p:cNvCxnSpPr/>
            <p:nvPr/>
          </p:nvCxnSpPr>
          <p:spPr>
            <a:xfrm>
              <a:off x="7962325" y="4973842"/>
              <a:ext cx="0" cy="967666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F83A53F-202B-492F-A610-29FA72085A96}"/>
                </a:ext>
              </a:extLst>
            </p:cNvPr>
            <p:cNvCxnSpPr/>
            <p:nvPr/>
          </p:nvCxnSpPr>
          <p:spPr>
            <a:xfrm>
              <a:off x="9483269" y="4973842"/>
              <a:ext cx="0" cy="967666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F62058-0EA3-42F0-B059-AE097A8D02B2}"/>
                </a:ext>
              </a:extLst>
            </p:cNvPr>
            <p:cNvSpPr txBox="1"/>
            <p:nvPr/>
          </p:nvSpPr>
          <p:spPr>
            <a:xfrm>
              <a:off x="7931938" y="5517145"/>
              <a:ext cx="15871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Cryptography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(Public &amp; Private Keys)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9177B14-872E-4271-B941-2B1C1EF305CD}"/>
                </a:ext>
              </a:extLst>
            </p:cNvPr>
            <p:cNvSpPr txBox="1"/>
            <p:nvPr/>
          </p:nvSpPr>
          <p:spPr>
            <a:xfrm>
              <a:off x="9505880" y="4994730"/>
              <a:ext cx="19045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Verifiable record of every transaction 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D6016EC-DCBD-48DC-9960-E9DF51432605}"/>
                </a:ext>
              </a:extLst>
            </p:cNvPr>
            <p:cNvGrpSpPr/>
            <p:nvPr/>
          </p:nvGrpSpPr>
          <p:grpSpPr>
            <a:xfrm>
              <a:off x="8513775" y="4994730"/>
              <a:ext cx="373012" cy="446176"/>
              <a:chOff x="6734175" y="6226175"/>
              <a:chExt cx="296862" cy="393700"/>
            </a:xfrm>
          </p:grpSpPr>
          <p:sp>
            <p:nvSpPr>
              <p:cNvPr id="60" name="Freeform 435">
                <a:extLst>
                  <a:ext uri="{FF2B5EF4-FFF2-40B4-BE49-F238E27FC236}">
                    <a16:creationId xmlns:a16="http://schemas.microsoft.com/office/drawing/2014/main" id="{E53110A6-D77A-4E5C-B9CB-1E1211D755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34175" y="6226175"/>
                <a:ext cx="296862" cy="393700"/>
              </a:xfrm>
              <a:custGeom>
                <a:avLst/>
                <a:gdLst>
                  <a:gd name="T0" fmla="*/ 156 w 183"/>
                  <a:gd name="T1" fmla="*/ 89 h 242"/>
                  <a:gd name="T2" fmla="*/ 140 w 183"/>
                  <a:gd name="T3" fmla="*/ 89 h 242"/>
                  <a:gd name="T4" fmla="*/ 140 w 183"/>
                  <a:gd name="T5" fmla="*/ 48 h 242"/>
                  <a:gd name="T6" fmla="*/ 91 w 183"/>
                  <a:gd name="T7" fmla="*/ 0 h 242"/>
                  <a:gd name="T8" fmla="*/ 43 w 183"/>
                  <a:gd name="T9" fmla="*/ 48 h 242"/>
                  <a:gd name="T10" fmla="*/ 43 w 183"/>
                  <a:gd name="T11" fmla="*/ 89 h 242"/>
                  <a:gd name="T12" fmla="*/ 26 w 183"/>
                  <a:gd name="T13" fmla="*/ 89 h 242"/>
                  <a:gd name="T14" fmla="*/ 0 w 183"/>
                  <a:gd name="T15" fmla="*/ 116 h 242"/>
                  <a:gd name="T16" fmla="*/ 9 w 183"/>
                  <a:gd name="T17" fmla="*/ 216 h 242"/>
                  <a:gd name="T18" fmla="*/ 36 w 183"/>
                  <a:gd name="T19" fmla="*/ 242 h 242"/>
                  <a:gd name="T20" fmla="*/ 147 w 183"/>
                  <a:gd name="T21" fmla="*/ 242 h 242"/>
                  <a:gd name="T22" fmla="*/ 173 w 183"/>
                  <a:gd name="T23" fmla="*/ 216 h 242"/>
                  <a:gd name="T24" fmla="*/ 183 w 183"/>
                  <a:gd name="T25" fmla="*/ 116 h 242"/>
                  <a:gd name="T26" fmla="*/ 156 w 183"/>
                  <a:gd name="T27" fmla="*/ 89 h 242"/>
                  <a:gd name="T28" fmla="*/ 53 w 183"/>
                  <a:gd name="T29" fmla="*/ 48 h 242"/>
                  <a:gd name="T30" fmla="*/ 91 w 183"/>
                  <a:gd name="T31" fmla="*/ 10 h 242"/>
                  <a:gd name="T32" fmla="*/ 130 w 183"/>
                  <a:gd name="T33" fmla="*/ 48 h 242"/>
                  <a:gd name="T34" fmla="*/ 130 w 183"/>
                  <a:gd name="T35" fmla="*/ 89 h 242"/>
                  <a:gd name="T36" fmla="*/ 53 w 183"/>
                  <a:gd name="T37" fmla="*/ 89 h 242"/>
                  <a:gd name="T38" fmla="*/ 53 w 183"/>
                  <a:gd name="T39" fmla="*/ 48 h 242"/>
                  <a:gd name="T40" fmla="*/ 163 w 183"/>
                  <a:gd name="T41" fmla="*/ 216 h 242"/>
                  <a:gd name="T42" fmla="*/ 147 w 183"/>
                  <a:gd name="T43" fmla="*/ 232 h 242"/>
                  <a:gd name="T44" fmla="*/ 36 w 183"/>
                  <a:gd name="T45" fmla="*/ 232 h 242"/>
                  <a:gd name="T46" fmla="*/ 19 w 183"/>
                  <a:gd name="T47" fmla="*/ 215 h 242"/>
                  <a:gd name="T48" fmla="*/ 10 w 183"/>
                  <a:gd name="T49" fmla="*/ 116 h 242"/>
                  <a:gd name="T50" fmla="*/ 26 w 183"/>
                  <a:gd name="T51" fmla="*/ 99 h 242"/>
                  <a:gd name="T52" fmla="*/ 156 w 183"/>
                  <a:gd name="T53" fmla="*/ 99 h 242"/>
                  <a:gd name="T54" fmla="*/ 173 w 183"/>
                  <a:gd name="T55" fmla="*/ 115 h 242"/>
                  <a:gd name="T56" fmla="*/ 163 w 183"/>
                  <a:gd name="T57" fmla="*/ 2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3" h="242">
                    <a:moveTo>
                      <a:pt x="156" y="89"/>
                    </a:moveTo>
                    <a:cubicBezTo>
                      <a:pt x="140" y="89"/>
                      <a:pt x="140" y="89"/>
                      <a:pt x="140" y="89"/>
                    </a:cubicBezTo>
                    <a:cubicBezTo>
                      <a:pt x="140" y="48"/>
                      <a:pt x="140" y="48"/>
                      <a:pt x="140" y="48"/>
                    </a:cubicBezTo>
                    <a:cubicBezTo>
                      <a:pt x="140" y="22"/>
                      <a:pt x="118" y="0"/>
                      <a:pt x="91" y="0"/>
                    </a:cubicBezTo>
                    <a:cubicBezTo>
                      <a:pt x="65" y="0"/>
                      <a:pt x="43" y="22"/>
                      <a:pt x="43" y="48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12" y="89"/>
                      <a:pt x="0" y="101"/>
                      <a:pt x="0" y="116"/>
                    </a:cubicBezTo>
                    <a:cubicBezTo>
                      <a:pt x="9" y="216"/>
                      <a:pt x="9" y="216"/>
                      <a:pt x="9" y="216"/>
                    </a:cubicBezTo>
                    <a:cubicBezTo>
                      <a:pt x="9" y="230"/>
                      <a:pt x="21" y="242"/>
                      <a:pt x="36" y="242"/>
                    </a:cubicBezTo>
                    <a:cubicBezTo>
                      <a:pt x="147" y="242"/>
                      <a:pt x="147" y="242"/>
                      <a:pt x="147" y="242"/>
                    </a:cubicBezTo>
                    <a:cubicBezTo>
                      <a:pt x="161" y="242"/>
                      <a:pt x="173" y="230"/>
                      <a:pt x="173" y="216"/>
                    </a:cubicBezTo>
                    <a:cubicBezTo>
                      <a:pt x="183" y="116"/>
                      <a:pt x="183" y="116"/>
                      <a:pt x="183" y="116"/>
                    </a:cubicBezTo>
                    <a:cubicBezTo>
                      <a:pt x="183" y="101"/>
                      <a:pt x="171" y="89"/>
                      <a:pt x="156" y="89"/>
                    </a:cubicBezTo>
                    <a:close/>
                    <a:moveTo>
                      <a:pt x="53" y="48"/>
                    </a:moveTo>
                    <a:cubicBezTo>
                      <a:pt x="53" y="27"/>
                      <a:pt x="70" y="10"/>
                      <a:pt x="91" y="10"/>
                    </a:cubicBezTo>
                    <a:cubicBezTo>
                      <a:pt x="113" y="10"/>
                      <a:pt x="130" y="27"/>
                      <a:pt x="130" y="48"/>
                    </a:cubicBezTo>
                    <a:cubicBezTo>
                      <a:pt x="130" y="89"/>
                      <a:pt x="130" y="89"/>
                      <a:pt x="130" y="89"/>
                    </a:cubicBezTo>
                    <a:cubicBezTo>
                      <a:pt x="53" y="89"/>
                      <a:pt x="53" y="89"/>
                      <a:pt x="53" y="89"/>
                    </a:cubicBezTo>
                    <a:lnTo>
                      <a:pt x="53" y="48"/>
                    </a:lnTo>
                    <a:close/>
                    <a:moveTo>
                      <a:pt x="163" y="216"/>
                    </a:moveTo>
                    <a:cubicBezTo>
                      <a:pt x="163" y="225"/>
                      <a:pt x="156" y="232"/>
                      <a:pt x="147" y="232"/>
                    </a:cubicBezTo>
                    <a:cubicBezTo>
                      <a:pt x="36" y="232"/>
                      <a:pt x="36" y="232"/>
                      <a:pt x="36" y="232"/>
                    </a:cubicBezTo>
                    <a:cubicBezTo>
                      <a:pt x="27" y="232"/>
                      <a:pt x="19" y="225"/>
                      <a:pt x="19" y="215"/>
                    </a:cubicBezTo>
                    <a:cubicBezTo>
                      <a:pt x="10" y="116"/>
                      <a:pt x="10" y="116"/>
                      <a:pt x="10" y="116"/>
                    </a:cubicBezTo>
                    <a:cubicBezTo>
                      <a:pt x="10" y="107"/>
                      <a:pt x="17" y="99"/>
                      <a:pt x="26" y="99"/>
                    </a:cubicBezTo>
                    <a:cubicBezTo>
                      <a:pt x="156" y="99"/>
                      <a:pt x="156" y="99"/>
                      <a:pt x="156" y="99"/>
                    </a:cubicBezTo>
                    <a:cubicBezTo>
                      <a:pt x="165" y="99"/>
                      <a:pt x="173" y="107"/>
                      <a:pt x="173" y="115"/>
                    </a:cubicBezTo>
                    <a:lnTo>
                      <a:pt x="163" y="21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solidFill>
                  <a:srgbClr val="F7F5F3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Freeform 436">
                <a:extLst>
                  <a:ext uri="{FF2B5EF4-FFF2-40B4-BE49-F238E27FC236}">
                    <a16:creationId xmlns:a16="http://schemas.microsoft.com/office/drawing/2014/main" id="{151F4CCC-0592-4967-BFA9-DA9D5FC27D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50063" y="6464305"/>
                <a:ext cx="66675" cy="98425"/>
              </a:xfrm>
              <a:custGeom>
                <a:avLst/>
                <a:gdLst>
                  <a:gd name="T0" fmla="*/ 20 w 41"/>
                  <a:gd name="T1" fmla="*/ 0 h 61"/>
                  <a:gd name="T2" fmla="*/ 0 w 41"/>
                  <a:gd name="T3" fmla="*/ 20 h 61"/>
                  <a:gd name="T4" fmla="*/ 0 w 41"/>
                  <a:gd name="T5" fmla="*/ 21 h 61"/>
                  <a:gd name="T6" fmla="*/ 4 w 41"/>
                  <a:gd name="T7" fmla="*/ 57 h 61"/>
                  <a:gd name="T8" fmla="*/ 9 w 41"/>
                  <a:gd name="T9" fmla="*/ 61 h 61"/>
                  <a:gd name="T10" fmla="*/ 32 w 41"/>
                  <a:gd name="T11" fmla="*/ 61 h 61"/>
                  <a:gd name="T12" fmla="*/ 37 w 41"/>
                  <a:gd name="T13" fmla="*/ 57 h 61"/>
                  <a:gd name="T14" fmla="*/ 41 w 41"/>
                  <a:gd name="T15" fmla="*/ 21 h 61"/>
                  <a:gd name="T16" fmla="*/ 41 w 41"/>
                  <a:gd name="T17" fmla="*/ 20 h 61"/>
                  <a:gd name="T18" fmla="*/ 20 w 41"/>
                  <a:gd name="T19" fmla="*/ 0 h 61"/>
                  <a:gd name="T20" fmla="*/ 27 w 41"/>
                  <a:gd name="T21" fmla="*/ 51 h 61"/>
                  <a:gd name="T22" fmla="*/ 13 w 41"/>
                  <a:gd name="T23" fmla="*/ 51 h 61"/>
                  <a:gd name="T24" fmla="*/ 10 w 41"/>
                  <a:gd name="T25" fmla="*/ 20 h 61"/>
                  <a:gd name="T26" fmla="*/ 20 w 41"/>
                  <a:gd name="T27" fmla="*/ 10 h 61"/>
                  <a:gd name="T28" fmla="*/ 31 w 41"/>
                  <a:gd name="T29" fmla="*/ 20 h 61"/>
                  <a:gd name="T30" fmla="*/ 27 w 41"/>
                  <a:gd name="T31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61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9"/>
                      <a:pt x="7" y="61"/>
                      <a:pt x="9" y="61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4" y="61"/>
                      <a:pt x="36" y="59"/>
                      <a:pt x="37" y="57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1" y="21"/>
                      <a:pt x="41" y="20"/>
                      <a:pt x="41" y="20"/>
                    </a:cubicBezTo>
                    <a:cubicBezTo>
                      <a:pt x="41" y="9"/>
                      <a:pt x="32" y="0"/>
                      <a:pt x="20" y="0"/>
                    </a:cubicBezTo>
                    <a:close/>
                    <a:moveTo>
                      <a:pt x="27" y="51"/>
                    </a:moveTo>
                    <a:cubicBezTo>
                      <a:pt x="13" y="51"/>
                      <a:pt x="13" y="51"/>
                      <a:pt x="13" y="5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4"/>
                      <a:pt x="15" y="10"/>
                      <a:pt x="20" y="10"/>
                    </a:cubicBezTo>
                    <a:cubicBezTo>
                      <a:pt x="26" y="10"/>
                      <a:pt x="31" y="14"/>
                      <a:pt x="31" y="20"/>
                    </a:cubicBezTo>
                    <a:lnTo>
                      <a:pt x="27" y="5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solidFill>
                  <a:srgbClr val="F7F5F3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B8FEECE-8CC1-4658-8A15-9EFE9C39A932}"/>
                </a:ext>
              </a:extLst>
            </p:cNvPr>
            <p:cNvGrpSpPr/>
            <p:nvPr/>
          </p:nvGrpSpPr>
          <p:grpSpPr>
            <a:xfrm>
              <a:off x="10214459" y="5438270"/>
              <a:ext cx="487363" cy="503238"/>
              <a:chOff x="8919653" y="7123112"/>
              <a:chExt cx="487363" cy="503238"/>
            </a:xfrm>
          </p:grpSpPr>
          <p:sp>
            <p:nvSpPr>
              <p:cNvPr id="57" name="Freeform 514">
                <a:extLst>
                  <a:ext uri="{FF2B5EF4-FFF2-40B4-BE49-F238E27FC236}">
                    <a16:creationId xmlns:a16="http://schemas.microsoft.com/office/drawing/2014/main" id="{0BC15B8B-2451-476A-A1AA-AEC9D215DA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19653" y="7123112"/>
                <a:ext cx="487363" cy="282575"/>
              </a:xfrm>
              <a:custGeom>
                <a:avLst/>
                <a:gdLst>
                  <a:gd name="T0" fmla="*/ 3 w 232"/>
                  <a:gd name="T1" fmla="*/ 69 h 134"/>
                  <a:gd name="T2" fmla="*/ 114 w 232"/>
                  <a:gd name="T3" fmla="*/ 134 h 134"/>
                  <a:gd name="T4" fmla="*/ 116 w 232"/>
                  <a:gd name="T5" fmla="*/ 134 h 134"/>
                  <a:gd name="T6" fmla="*/ 119 w 232"/>
                  <a:gd name="T7" fmla="*/ 134 h 134"/>
                  <a:gd name="T8" fmla="*/ 230 w 232"/>
                  <a:gd name="T9" fmla="*/ 69 h 134"/>
                  <a:gd name="T10" fmla="*/ 232 w 232"/>
                  <a:gd name="T11" fmla="*/ 65 h 134"/>
                  <a:gd name="T12" fmla="*/ 230 w 232"/>
                  <a:gd name="T13" fmla="*/ 61 h 134"/>
                  <a:gd name="T14" fmla="*/ 118 w 232"/>
                  <a:gd name="T15" fmla="*/ 1 h 134"/>
                  <a:gd name="T16" fmla="*/ 114 w 232"/>
                  <a:gd name="T17" fmla="*/ 1 h 134"/>
                  <a:gd name="T18" fmla="*/ 3 w 232"/>
                  <a:gd name="T19" fmla="*/ 61 h 134"/>
                  <a:gd name="T20" fmla="*/ 0 w 232"/>
                  <a:gd name="T21" fmla="*/ 65 h 134"/>
                  <a:gd name="T22" fmla="*/ 3 w 232"/>
                  <a:gd name="T23" fmla="*/ 69 h 134"/>
                  <a:gd name="T24" fmla="*/ 116 w 232"/>
                  <a:gd name="T25" fmla="*/ 11 h 134"/>
                  <a:gd name="T26" fmla="*/ 217 w 232"/>
                  <a:gd name="T27" fmla="*/ 65 h 134"/>
                  <a:gd name="T28" fmla="*/ 116 w 232"/>
                  <a:gd name="T29" fmla="*/ 124 h 134"/>
                  <a:gd name="T30" fmla="*/ 15 w 232"/>
                  <a:gd name="T31" fmla="*/ 65 h 134"/>
                  <a:gd name="T32" fmla="*/ 116 w 232"/>
                  <a:gd name="T33" fmla="*/ 1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2" h="134">
                    <a:moveTo>
                      <a:pt x="3" y="69"/>
                    </a:moveTo>
                    <a:cubicBezTo>
                      <a:pt x="114" y="134"/>
                      <a:pt x="114" y="134"/>
                      <a:pt x="114" y="134"/>
                    </a:cubicBezTo>
                    <a:cubicBezTo>
                      <a:pt x="114" y="134"/>
                      <a:pt x="115" y="134"/>
                      <a:pt x="116" y="134"/>
                    </a:cubicBezTo>
                    <a:cubicBezTo>
                      <a:pt x="117" y="134"/>
                      <a:pt x="118" y="134"/>
                      <a:pt x="119" y="134"/>
                    </a:cubicBezTo>
                    <a:cubicBezTo>
                      <a:pt x="230" y="69"/>
                      <a:pt x="230" y="69"/>
                      <a:pt x="230" y="69"/>
                    </a:cubicBezTo>
                    <a:cubicBezTo>
                      <a:pt x="231" y="68"/>
                      <a:pt x="232" y="67"/>
                      <a:pt x="232" y="65"/>
                    </a:cubicBezTo>
                    <a:cubicBezTo>
                      <a:pt x="232" y="63"/>
                      <a:pt x="231" y="62"/>
                      <a:pt x="230" y="6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7" y="0"/>
                      <a:pt x="115" y="0"/>
                      <a:pt x="114" y="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1" y="62"/>
                      <a:pt x="0" y="63"/>
                      <a:pt x="0" y="65"/>
                    </a:cubicBezTo>
                    <a:cubicBezTo>
                      <a:pt x="0" y="67"/>
                      <a:pt x="1" y="68"/>
                      <a:pt x="3" y="69"/>
                    </a:cubicBezTo>
                    <a:close/>
                    <a:moveTo>
                      <a:pt x="116" y="11"/>
                    </a:moveTo>
                    <a:cubicBezTo>
                      <a:pt x="217" y="65"/>
                      <a:pt x="217" y="65"/>
                      <a:pt x="217" y="65"/>
                    </a:cubicBezTo>
                    <a:cubicBezTo>
                      <a:pt x="116" y="124"/>
                      <a:pt x="116" y="124"/>
                      <a:pt x="116" y="124"/>
                    </a:cubicBezTo>
                    <a:cubicBezTo>
                      <a:pt x="15" y="65"/>
                      <a:pt x="15" y="65"/>
                      <a:pt x="15" y="65"/>
                    </a:cubicBezTo>
                    <a:lnTo>
                      <a:pt x="116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solidFill>
                  <a:srgbClr val="F7F5F3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Freeform 515">
                <a:extLst>
                  <a:ext uri="{FF2B5EF4-FFF2-40B4-BE49-F238E27FC236}">
                    <a16:creationId xmlns:a16="http://schemas.microsoft.com/office/drawing/2014/main" id="{DA9B1DC3-7061-4FE6-AF52-F2F973CB0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9653" y="7323137"/>
                <a:ext cx="487363" cy="192088"/>
              </a:xfrm>
              <a:custGeom>
                <a:avLst/>
                <a:gdLst>
                  <a:gd name="T0" fmla="*/ 230 w 232"/>
                  <a:gd name="T1" fmla="*/ 17 h 91"/>
                  <a:gd name="T2" fmla="*/ 202 w 232"/>
                  <a:gd name="T3" fmla="*/ 1 h 91"/>
                  <a:gd name="T4" fmla="*/ 195 w 232"/>
                  <a:gd name="T5" fmla="*/ 3 h 91"/>
                  <a:gd name="T6" fmla="*/ 197 w 232"/>
                  <a:gd name="T7" fmla="*/ 10 h 91"/>
                  <a:gd name="T8" fmla="*/ 218 w 232"/>
                  <a:gd name="T9" fmla="*/ 21 h 91"/>
                  <a:gd name="T10" fmla="*/ 116 w 232"/>
                  <a:gd name="T11" fmla="*/ 80 h 91"/>
                  <a:gd name="T12" fmla="*/ 15 w 232"/>
                  <a:gd name="T13" fmla="*/ 21 h 91"/>
                  <a:gd name="T14" fmla="*/ 35 w 232"/>
                  <a:gd name="T15" fmla="*/ 10 h 91"/>
                  <a:gd name="T16" fmla="*/ 37 w 232"/>
                  <a:gd name="T17" fmla="*/ 3 h 91"/>
                  <a:gd name="T18" fmla="*/ 30 w 232"/>
                  <a:gd name="T19" fmla="*/ 1 h 91"/>
                  <a:gd name="T20" fmla="*/ 3 w 232"/>
                  <a:gd name="T21" fmla="*/ 17 h 91"/>
                  <a:gd name="T22" fmla="*/ 0 w 232"/>
                  <a:gd name="T23" fmla="*/ 21 h 91"/>
                  <a:gd name="T24" fmla="*/ 3 w 232"/>
                  <a:gd name="T25" fmla="*/ 26 h 91"/>
                  <a:gd name="T26" fmla="*/ 114 w 232"/>
                  <a:gd name="T27" fmla="*/ 90 h 91"/>
                  <a:gd name="T28" fmla="*/ 116 w 232"/>
                  <a:gd name="T29" fmla="*/ 91 h 91"/>
                  <a:gd name="T30" fmla="*/ 119 w 232"/>
                  <a:gd name="T31" fmla="*/ 90 h 91"/>
                  <a:gd name="T32" fmla="*/ 230 w 232"/>
                  <a:gd name="T33" fmla="*/ 26 h 91"/>
                  <a:gd name="T34" fmla="*/ 232 w 232"/>
                  <a:gd name="T35" fmla="*/ 21 h 91"/>
                  <a:gd name="T36" fmla="*/ 230 w 232"/>
                  <a:gd name="T37" fmla="*/ 1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2" h="91">
                    <a:moveTo>
                      <a:pt x="230" y="17"/>
                    </a:moveTo>
                    <a:cubicBezTo>
                      <a:pt x="202" y="1"/>
                      <a:pt x="202" y="1"/>
                      <a:pt x="202" y="1"/>
                    </a:cubicBezTo>
                    <a:cubicBezTo>
                      <a:pt x="200" y="0"/>
                      <a:pt x="197" y="1"/>
                      <a:pt x="195" y="3"/>
                    </a:cubicBezTo>
                    <a:cubicBezTo>
                      <a:pt x="194" y="5"/>
                      <a:pt x="195" y="8"/>
                      <a:pt x="197" y="10"/>
                    </a:cubicBezTo>
                    <a:cubicBezTo>
                      <a:pt x="218" y="21"/>
                      <a:pt x="218" y="21"/>
                      <a:pt x="218" y="21"/>
                    </a:cubicBezTo>
                    <a:cubicBezTo>
                      <a:pt x="116" y="80"/>
                      <a:pt x="116" y="80"/>
                      <a:pt x="116" y="8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8" y="8"/>
                      <a:pt x="38" y="5"/>
                      <a:pt x="37" y="3"/>
                    </a:cubicBezTo>
                    <a:cubicBezTo>
                      <a:pt x="36" y="1"/>
                      <a:pt x="33" y="0"/>
                      <a:pt x="30" y="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1" y="18"/>
                      <a:pt x="0" y="20"/>
                      <a:pt x="0" y="21"/>
                    </a:cubicBezTo>
                    <a:cubicBezTo>
                      <a:pt x="0" y="23"/>
                      <a:pt x="1" y="25"/>
                      <a:pt x="3" y="26"/>
                    </a:cubicBezTo>
                    <a:cubicBezTo>
                      <a:pt x="114" y="90"/>
                      <a:pt x="114" y="90"/>
                      <a:pt x="114" y="90"/>
                    </a:cubicBezTo>
                    <a:cubicBezTo>
                      <a:pt x="114" y="90"/>
                      <a:pt x="115" y="91"/>
                      <a:pt x="116" y="91"/>
                    </a:cubicBezTo>
                    <a:cubicBezTo>
                      <a:pt x="117" y="91"/>
                      <a:pt x="118" y="90"/>
                      <a:pt x="119" y="90"/>
                    </a:cubicBezTo>
                    <a:cubicBezTo>
                      <a:pt x="230" y="26"/>
                      <a:pt x="230" y="26"/>
                      <a:pt x="230" y="26"/>
                    </a:cubicBezTo>
                    <a:cubicBezTo>
                      <a:pt x="231" y="25"/>
                      <a:pt x="232" y="23"/>
                      <a:pt x="232" y="21"/>
                    </a:cubicBezTo>
                    <a:cubicBezTo>
                      <a:pt x="232" y="20"/>
                      <a:pt x="231" y="18"/>
                      <a:pt x="230" y="17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solidFill>
                  <a:srgbClr val="F7F5F3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Freeform 516">
                <a:extLst>
                  <a:ext uri="{FF2B5EF4-FFF2-40B4-BE49-F238E27FC236}">
                    <a16:creationId xmlns:a16="http://schemas.microsoft.com/office/drawing/2014/main" id="{A4288557-F120-4426-95C3-4BB8D559C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9653" y="7434262"/>
                <a:ext cx="487363" cy="192088"/>
              </a:xfrm>
              <a:custGeom>
                <a:avLst/>
                <a:gdLst>
                  <a:gd name="T0" fmla="*/ 230 w 232"/>
                  <a:gd name="T1" fmla="*/ 17 h 91"/>
                  <a:gd name="T2" fmla="*/ 202 w 232"/>
                  <a:gd name="T3" fmla="*/ 1 h 91"/>
                  <a:gd name="T4" fmla="*/ 195 w 232"/>
                  <a:gd name="T5" fmla="*/ 3 h 91"/>
                  <a:gd name="T6" fmla="*/ 197 w 232"/>
                  <a:gd name="T7" fmla="*/ 10 h 91"/>
                  <a:gd name="T8" fmla="*/ 218 w 232"/>
                  <a:gd name="T9" fmla="*/ 21 h 91"/>
                  <a:gd name="T10" fmla="*/ 116 w 232"/>
                  <a:gd name="T11" fmla="*/ 80 h 91"/>
                  <a:gd name="T12" fmla="*/ 15 w 232"/>
                  <a:gd name="T13" fmla="*/ 21 h 91"/>
                  <a:gd name="T14" fmla="*/ 35 w 232"/>
                  <a:gd name="T15" fmla="*/ 10 h 91"/>
                  <a:gd name="T16" fmla="*/ 37 w 232"/>
                  <a:gd name="T17" fmla="*/ 3 h 91"/>
                  <a:gd name="T18" fmla="*/ 30 w 232"/>
                  <a:gd name="T19" fmla="*/ 1 h 91"/>
                  <a:gd name="T20" fmla="*/ 3 w 232"/>
                  <a:gd name="T21" fmla="*/ 17 h 91"/>
                  <a:gd name="T22" fmla="*/ 0 w 232"/>
                  <a:gd name="T23" fmla="*/ 21 h 91"/>
                  <a:gd name="T24" fmla="*/ 3 w 232"/>
                  <a:gd name="T25" fmla="*/ 26 h 91"/>
                  <a:gd name="T26" fmla="*/ 114 w 232"/>
                  <a:gd name="T27" fmla="*/ 90 h 91"/>
                  <a:gd name="T28" fmla="*/ 116 w 232"/>
                  <a:gd name="T29" fmla="*/ 91 h 91"/>
                  <a:gd name="T30" fmla="*/ 119 w 232"/>
                  <a:gd name="T31" fmla="*/ 90 h 91"/>
                  <a:gd name="T32" fmla="*/ 230 w 232"/>
                  <a:gd name="T33" fmla="*/ 26 h 91"/>
                  <a:gd name="T34" fmla="*/ 232 w 232"/>
                  <a:gd name="T35" fmla="*/ 21 h 91"/>
                  <a:gd name="T36" fmla="*/ 230 w 232"/>
                  <a:gd name="T37" fmla="*/ 1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2" h="91">
                    <a:moveTo>
                      <a:pt x="230" y="17"/>
                    </a:moveTo>
                    <a:cubicBezTo>
                      <a:pt x="202" y="1"/>
                      <a:pt x="202" y="1"/>
                      <a:pt x="202" y="1"/>
                    </a:cubicBezTo>
                    <a:cubicBezTo>
                      <a:pt x="200" y="0"/>
                      <a:pt x="197" y="1"/>
                      <a:pt x="195" y="3"/>
                    </a:cubicBezTo>
                    <a:cubicBezTo>
                      <a:pt x="194" y="5"/>
                      <a:pt x="195" y="8"/>
                      <a:pt x="197" y="10"/>
                    </a:cubicBezTo>
                    <a:cubicBezTo>
                      <a:pt x="218" y="21"/>
                      <a:pt x="218" y="21"/>
                      <a:pt x="218" y="21"/>
                    </a:cubicBezTo>
                    <a:cubicBezTo>
                      <a:pt x="116" y="80"/>
                      <a:pt x="116" y="80"/>
                      <a:pt x="116" y="8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8" y="8"/>
                      <a:pt x="38" y="5"/>
                      <a:pt x="37" y="3"/>
                    </a:cubicBezTo>
                    <a:cubicBezTo>
                      <a:pt x="36" y="1"/>
                      <a:pt x="33" y="0"/>
                      <a:pt x="30" y="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1" y="18"/>
                      <a:pt x="0" y="20"/>
                      <a:pt x="0" y="21"/>
                    </a:cubicBezTo>
                    <a:cubicBezTo>
                      <a:pt x="0" y="23"/>
                      <a:pt x="1" y="25"/>
                      <a:pt x="3" y="26"/>
                    </a:cubicBezTo>
                    <a:cubicBezTo>
                      <a:pt x="114" y="90"/>
                      <a:pt x="114" y="90"/>
                      <a:pt x="114" y="90"/>
                    </a:cubicBezTo>
                    <a:cubicBezTo>
                      <a:pt x="114" y="90"/>
                      <a:pt x="115" y="91"/>
                      <a:pt x="116" y="91"/>
                    </a:cubicBezTo>
                    <a:cubicBezTo>
                      <a:pt x="117" y="91"/>
                      <a:pt x="118" y="90"/>
                      <a:pt x="119" y="90"/>
                    </a:cubicBezTo>
                    <a:cubicBezTo>
                      <a:pt x="230" y="26"/>
                      <a:pt x="230" y="26"/>
                      <a:pt x="230" y="26"/>
                    </a:cubicBezTo>
                    <a:cubicBezTo>
                      <a:pt x="231" y="25"/>
                      <a:pt x="232" y="23"/>
                      <a:pt x="232" y="21"/>
                    </a:cubicBezTo>
                    <a:cubicBezTo>
                      <a:pt x="232" y="20"/>
                      <a:pt x="231" y="18"/>
                      <a:pt x="230" y="17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solidFill>
                  <a:srgbClr val="F7F5F3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E000C60-B844-4857-84E7-F0371F423DD8}"/>
              </a:ext>
            </a:extLst>
          </p:cNvPr>
          <p:cNvSpPr/>
          <p:nvPr/>
        </p:nvSpPr>
        <p:spPr>
          <a:xfrm>
            <a:off x="5965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110DB0-0139-4C93-A7FF-18B148E5D287}"/>
              </a:ext>
            </a:extLst>
          </p:cNvPr>
          <p:cNvSpPr/>
          <p:nvPr/>
        </p:nvSpPr>
        <p:spPr>
          <a:xfrm>
            <a:off x="5969202" y="3198168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0666C9-773A-418E-B780-57B1D859BD5A}"/>
              </a:ext>
            </a:extLst>
          </p:cNvPr>
          <p:cNvSpPr/>
          <p:nvPr/>
        </p:nvSpPr>
        <p:spPr>
          <a:xfrm>
            <a:off x="5969202" y="3198168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AD7C94-5FCE-4739-B4A1-44728985728B}"/>
              </a:ext>
            </a:extLst>
          </p:cNvPr>
          <p:cNvSpPr/>
          <p:nvPr/>
        </p:nvSpPr>
        <p:spPr>
          <a:xfrm>
            <a:off x="5969202" y="3198168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2064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0B5F5F3-1378-466D-85A0-B8D1FA995CEE}"/>
              </a:ext>
            </a:extLst>
          </p:cNvPr>
          <p:cNvSpPr txBox="1">
            <a:spLocks/>
          </p:cNvSpPr>
          <p:nvPr/>
        </p:nvSpPr>
        <p:spPr bwMode="gray">
          <a:xfrm>
            <a:off x="314960" y="366194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Representative Blockchain Examples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D654943-8DEA-41E3-829F-AC75E53D6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004825"/>
              </p:ext>
            </p:extLst>
          </p:nvPr>
        </p:nvGraphicFramePr>
        <p:xfrm>
          <a:off x="914400" y="1688556"/>
          <a:ext cx="10241280" cy="41933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E" sz="1200" b="1" spc="-5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Connected Supply Chain</a:t>
                      </a:r>
                      <a:endParaRPr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IE" sz="1200" b="1" spc="5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Know Your Supplier</a:t>
                      </a:r>
                      <a:endParaRPr lang="en-I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E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Locate Lost/Stolen Products</a:t>
                      </a:r>
                      <a:endParaRPr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US" sz="1200" b="1" spc="5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Connected Services</a:t>
                      </a:r>
                      <a:endParaRPr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End-to-end supply chain solution connected to IoT sensors and the blockchain</a:t>
                      </a:r>
                    </a:p>
                  </a:txBody>
                  <a:tcPr marL="0" marR="0" marT="63025" marB="0" anchor="ctr">
                    <a:lnL w="6350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 ability to verify and endorse any stakeholder an entity wishes to conduct or continue to do business</a:t>
                      </a:r>
                    </a:p>
                  </a:txBody>
                  <a:tcPr marL="0" marR="0" marT="630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Product tracking in order to identify authenticity and activate product shipping / damage insurance</a:t>
                      </a:r>
                    </a:p>
                  </a:txBody>
                  <a:tcPr marL="0" marR="0" marT="630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After-care service can be based on predefined contracts and agreements stored and executed on blockchain</a:t>
                      </a:r>
                    </a:p>
                  </a:txBody>
                  <a:tcPr marL="0" marR="0" marT="630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IE" sz="1200" b="1" spc="5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Authenticity and provenance</a:t>
                      </a:r>
                      <a:endParaRPr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200" b="1" spc="5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Fraudulent Transactions</a:t>
                      </a:r>
                      <a:endParaRPr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IE" sz="1200" b="1" spc="-5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Loyalty Programs</a:t>
                      </a:r>
                      <a:endParaRPr lang="en-I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IE" sz="1200" b="1" spc="-3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Targeted Recall</a:t>
                      </a:r>
                      <a:endParaRPr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Proof of authenticity which would eliminate the risk of counter products and resale markets </a:t>
                      </a:r>
                    </a:p>
                  </a:txBody>
                  <a:tcPr marL="0" marR="0" marT="63025" marB="0" anchor="ctr">
                    <a:lnL w="6350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Create an escrow system via smart contracts, protecting buyer and seller funds until both parties have confirmed they are satisfied</a:t>
                      </a:r>
                    </a:p>
                  </a:txBody>
                  <a:tcPr marL="0" marR="0" marT="630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1920" marR="117475" indent="-635" algn="ctr">
                        <a:lnSpc>
                          <a:spcPct val="104200"/>
                        </a:lnSpc>
                        <a:spcBef>
                          <a:spcPts val="360"/>
                        </a:spcBef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Capture, store, and verify customer details and behaviors through smart contract logic</a:t>
                      </a:r>
                    </a:p>
                  </a:txBody>
                  <a:tcPr marL="0" marR="0" marT="630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Enables manufacturers and retailers to identify products that are unsafe or defective</a:t>
                      </a:r>
                    </a:p>
                  </a:txBody>
                  <a:tcPr marL="0" marR="0" marT="630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en-IE" sz="1200" b="1" spc="5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Delivery</a:t>
                      </a:r>
                      <a:endParaRPr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IE" sz="1200" b="1" spc="5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Consumer Participation</a:t>
                      </a:r>
                      <a:endParaRPr lang="en-I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en-US" sz="1200" b="1" spc="-5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Connected store</a:t>
                      </a:r>
                      <a:endParaRPr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en-IE" sz="1200" b="1" spc="-5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Sharing Economy</a:t>
                      </a:r>
                      <a:endParaRPr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Tracking manufacturing and consumer deliveries to specific locations through the supply chain</a:t>
                      </a:r>
                    </a:p>
                  </a:txBody>
                  <a:tcPr marL="0" marR="0" marT="63025" marB="0" anchor="ctr">
                    <a:lnL w="6350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Transparent consumer surveying and research, via a secure, transparent blockchain ledger</a:t>
                      </a:r>
                    </a:p>
                  </a:txBody>
                  <a:tcPr marL="0" marR="0" marT="630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Store and analyze supply chain related data on chain in order to improve fulfilment capabilities</a:t>
                      </a:r>
                    </a:p>
                  </a:txBody>
                  <a:tcPr marL="0" marR="0" marT="630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Utilize the blockchain network to safely and quickly verify, monitor, change ownership of a product</a:t>
                      </a:r>
                    </a:p>
                  </a:txBody>
                  <a:tcPr marL="0" marR="0" marT="630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9060" marR="94615" indent="635" algn="ctr">
                        <a:lnSpc>
                          <a:spcPct val="104200"/>
                        </a:lnSpc>
                        <a:spcBef>
                          <a:spcPts val="360"/>
                        </a:spcBef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Consumer Payments</a:t>
                      </a:r>
                      <a:endParaRPr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5E5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79375" algn="ctr">
                        <a:lnSpc>
                          <a:spcPct val="104200"/>
                        </a:lnSpc>
                        <a:spcBef>
                          <a:spcPts val="360"/>
                        </a:spcBef>
                      </a:pPr>
                      <a:r>
                        <a:rPr lang="en-US" sz="1200" b="1" kern="1200" spc="-2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B2B Payments</a:t>
                      </a:r>
                      <a:endParaRPr sz="1200" b="1" kern="1200" spc="-20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5E5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78105" algn="ctr">
                        <a:lnSpc>
                          <a:spcPct val="104200"/>
                        </a:lnSpc>
                        <a:spcBef>
                          <a:spcPts val="360"/>
                        </a:spcBef>
                      </a:pPr>
                      <a:r>
                        <a:rPr lang="en-US" sz="1200" b="1" kern="1200" spc="-2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Digital Advertising</a:t>
                      </a:r>
                      <a:endParaRPr sz="1200" b="1" kern="1200" spc="-20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5E5"/>
                    </a:solidFill>
                  </a:tcPr>
                </a:tc>
                <a:tc>
                  <a:txBody>
                    <a:bodyPr/>
                    <a:lstStyle/>
                    <a:p>
                      <a:pPr marL="102235" marR="78105" indent="-635" algn="ctr">
                        <a:lnSpc>
                          <a:spcPct val="104200"/>
                        </a:lnSpc>
                        <a:spcBef>
                          <a:spcPts val="360"/>
                        </a:spcBef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Consumer Protection</a:t>
                      </a:r>
                      <a:endParaRPr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76701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Save time and money on payments by use of cryptocurrencies, credit payments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etc.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by eliminating cost of banks and CC companies</a:t>
                      </a:r>
                    </a:p>
                  </a:txBody>
                  <a:tcPr marL="0" marR="0" marT="63025" marB="0" anchor="ctr">
                    <a:lnL w="6350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Smart contracts to replace traditional letters of credit; blockchain based transaction process between intermediaries </a:t>
                      </a:r>
                    </a:p>
                  </a:txBody>
                  <a:tcPr marL="0" marR="0" marT="630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Improve transparency around real-time bidding for digital advertising by providing a full audit trail</a:t>
                      </a:r>
                    </a:p>
                  </a:txBody>
                  <a:tcPr marL="0" marR="0" marT="630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1920" marR="117475" lvl="0" indent="-635" algn="ctr" defTabSz="914400" rtl="0" eaLnBrk="1" fontAlgn="auto" latinLnBrk="0" hangingPunct="1">
                        <a:lnSpc>
                          <a:spcPct val="1042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Keeping an up-to-date and easily transferable digital record of consumer purchases of product warranties</a:t>
                      </a:r>
                    </a:p>
                  </a:txBody>
                  <a:tcPr marL="0" marR="0" marT="630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8923715"/>
                  </a:ext>
                </a:extLst>
              </a:tr>
            </a:tbl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345234E-8B69-4477-AA8A-497B22780338}"/>
              </a:ext>
            </a:extLst>
          </p:cNvPr>
          <p:cNvSpPr txBox="1">
            <a:spLocks/>
          </p:cNvSpPr>
          <p:nvPr/>
        </p:nvSpPr>
        <p:spPr>
          <a:xfrm>
            <a:off x="314960" y="715456"/>
            <a:ext cx="11724640" cy="484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SzPct val="100000"/>
              <a:buFontTx/>
              <a:buNone/>
              <a:defRPr sz="2000" b="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  <a:lvl2pPr marL="1270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defTabSz="1064657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Blockchain technology can add value to a variety of use cases.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1EA69-4893-4A80-820C-7F3BE054CCE5}"/>
              </a:ext>
            </a:extLst>
          </p:cNvPr>
          <p:cNvSpPr/>
          <p:nvPr/>
        </p:nvSpPr>
        <p:spPr>
          <a:xfrm>
            <a:off x="5965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6B8036-BE1E-4709-A2E8-C7794D7D41F5}"/>
              </a:ext>
            </a:extLst>
          </p:cNvPr>
          <p:cNvSpPr/>
          <p:nvPr/>
        </p:nvSpPr>
        <p:spPr>
          <a:xfrm>
            <a:off x="5965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CBD33F-2E9D-42B9-8BA3-0D3F2B2C34EB}"/>
              </a:ext>
            </a:extLst>
          </p:cNvPr>
          <p:cNvSpPr/>
          <p:nvPr/>
        </p:nvSpPr>
        <p:spPr>
          <a:xfrm>
            <a:off x="5965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F5A07F-24B8-44BD-B1E6-B477542FCE31}"/>
              </a:ext>
            </a:extLst>
          </p:cNvPr>
          <p:cNvSpPr/>
          <p:nvPr/>
        </p:nvSpPr>
        <p:spPr>
          <a:xfrm>
            <a:off x="5965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4AEF18-F4C3-4185-B12C-AEFC57BD045B}"/>
              </a:ext>
            </a:extLst>
          </p:cNvPr>
          <p:cNvSpPr/>
          <p:nvPr/>
        </p:nvSpPr>
        <p:spPr>
          <a:xfrm>
            <a:off x="5949165" y="3198168"/>
            <a:ext cx="293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762E60-04FA-4635-91AD-326943C2CFF8}"/>
              </a:ext>
            </a:extLst>
          </p:cNvPr>
          <p:cNvSpPr/>
          <p:nvPr/>
        </p:nvSpPr>
        <p:spPr>
          <a:xfrm>
            <a:off x="5949165" y="3198168"/>
            <a:ext cx="293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08C2C9-7FC8-436F-BB0B-94328B507395}"/>
              </a:ext>
            </a:extLst>
          </p:cNvPr>
          <p:cNvSpPr/>
          <p:nvPr/>
        </p:nvSpPr>
        <p:spPr>
          <a:xfrm>
            <a:off x="5949165" y="3198168"/>
            <a:ext cx="293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1942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 bwMode="gray">
          <a:xfrm>
            <a:off x="314960" y="237306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Fiscal Service’s Blockchain Journey</a:t>
            </a: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314960" y="715456"/>
            <a:ext cx="11724640" cy="537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SzPct val="100000"/>
              <a:buFontTx/>
              <a:buNone/>
              <a:defRPr sz="2000" b="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  <a:lvl2pPr marL="1270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defTabSz="1064657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9FF810B-7BFB-4613-8258-3CA0A8F6DEB8}"/>
              </a:ext>
            </a:extLst>
          </p:cNvPr>
          <p:cNvSpPr/>
          <p:nvPr/>
        </p:nvSpPr>
        <p:spPr>
          <a:xfrm>
            <a:off x="964114" y="1454606"/>
            <a:ext cx="1897122" cy="1933235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5C0CB4-CF9D-4CAD-8B27-9D0D08BDB700}"/>
              </a:ext>
            </a:extLst>
          </p:cNvPr>
          <p:cNvSpPr/>
          <p:nvPr/>
        </p:nvSpPr>
        <p:spPr>
          <a:xfrm>
            <a:off x="4928904" y="1473912"/>
            <a:ext cx="1897122" cy="1933235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4B9FD3-D91B-4640-8C27-60B657A54B67}"/>
              </a:ext>
            </a:extLst>
          </p:cNvPr>
          <p:cNvSpPr/>
          <p:nvPr/>
        </p:nvSpPr>
        <p:spPr>
          <a:xfrm>
            <a:off x="9040597" y="1454606"/>
            <a:ext cx="1897122" cy="193323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3ABFBE20-35F7-455F-AAD4-F59257EBF9AB}"/>
              </a:ext>
            </a:extLst>
          </p:cNvPr>
          <p:cNvSpPr/>
          <p:nvPr/>
        </p:nvSpPr>
        <p:spPr>
          <a:xfrm>
            <a:off x="3087234" y="1812046"/>
            <a:ext cx="1580086" cy="562248"/>
          </a:xfrm>
          <a:prstGeom prst="curvedDownArrow">
            <a:avLst>
              <a:gd name="adj1" fmla="val 25000"/>
              <a:gd name="adj2" fmla="val 71152"/>
              <a:gd name="adj3" fmla="val 25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EA88F6-FFFC-4089-88DE-5D1447F52462}"/>
              </a:ext>
            </a:extLst>
          </p:cNvPr>
          <p:cNvGrpSpPr/>
          <p:nvPr/>
        </p:nvGrpSpPr>
        <p:grpSpPr>
          <a:xfrm>
            <a:off x="1596060" y="1940385"/>
            <a:ext cx="860771" cy="978400"/>
            <a:chOff x="3530600" y="4405313"/>
            <a:chExt cx="688975" cy="731837"/>
          </a:xfrm>
          <a:solidFill>
            <a:schemeClr val="accent5"/>
          </a:solidFill>
        </p:grpSpPr>
        <p:sp>
          <p:nvSpPr>
            <p:cNvPr id="15" name="Freeform 124">
              <a:extLst>
                <a:ext uri="{FF2B5EF4-FFF2-40B4-BE49-F238E27FC236}">
                  <a16:creationId xmlns:a16="http://schemas.microsoft.com/office/drawing/2014/main" id="{EB99D6A7-7ED1-4094-AF95-87826E2A88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0600" y="4405313"/>
              <a:ext cx="427038" cy="731837"/>
            </a:xfrm>
            <a:custGeom>
              <a:avLst/>
              <a:gdLst>
                <a:gd name="T0" fmla="*/ 116 w 142"/>
                <a:gd name="T1" fmla="*/ 0 h 243"/>
                <a:gd name="T2" fmla="*/ 25 w 142"/>
                <a:gd name="T3" fmla="*/ 0 h 243"/>
                <a:gd name="T4" fmla="*/ 0 w 142"/>
                <a:gd name="T5" fmla="*/ 25 h 243"/>
                <a:gd name="T6" fmla="*/ 0 w 142"/>
                <a:gd name="T7" fmla="*/ 33 h 243"/>
                <a:gd name="T8" fmla="*/ 0 w 142"/>
                <a:gd name="T9" fmla="*/ 197 h 243"/>
                <a:gd name="T10" fmla="*/ 0 w 142"/>
                <a:gd name="T11" fmla="*/ 218 h 243"/>
                <a:gd name="T12" fmla="*/ 25 w 142"/>
                <a:gd name="T13" fmla="*/ 243 h 243"/>
                <a:gd name="T14" fmla="*/ 116 w 142"/>
                <a:gd name="T15" fmla="*/ 243 h 243"/>
                <a:gd name="T16" fmla="*/ 142 w 142"/>
                <a:gd name="T17" fmla="*/ 218 h 243"/>
                <a:gd name="T18" fmla="*/ 142 w 142"/>
                <a:gd name="T19" fmla="*/ 197 h 243"/>
                <a:gd name="T20" fmla="*/ 142 w 142"/>
                <a:gd name="T21" fmla="*/ 33 h 243"/>
                <a:gd name="T22" fmla="*/ 142 w 142"/>
                <a:gd name="T23" fmla="*/ 25 h 243"/>
                <a:gd name="T24" fmla="*/ 116 w 142"/>
                <a:gd name="T25" fmla="*/ 0 h 243"/>
                <a:gd name="T26" fmla="*/ 132 w 142"/>
                <a:gd name="T27" fmla="*/ 218 h 243"/>
                <a:gd name="T28" fmla="*/ 116 w 142"/>
                <a:gd name="T29" fmla="*/ 234 h 243"/>
                <a:gd name="T30" fmla="*/ 25 w 142"/>
                <a:gd name="T31" fmla="*/ 234 h 243"/>
                <a:gd name="T32" fmla="*/ 10 w 142"/>
                <a:gd name="T33" fmla="*/ 218 h 243"/>
                <a:gd name="T34" fmla="*/ 10 w 142"/>
                <a:gd name="T35" fmla="*/ 197 h 243"/>
                <a:gd name="T36" fmla="*/ 132 w 142"/>
                <a:gd name="T37" fmla="*/ 197 h 243"/>
                <a:gd name="T38" fmla="*/ 132 w 142"/>
                <a:gd name="T39" fmla="*/ 218 h 243"/>
                <a:gd name="T40" fmla="*/ 132 w 142"/>
                <a:gd name="T41" fmla="*/ 187 h 243"/>
                <a:gd name="T42" fmla="*/ 10 w 142"/>
                <a:gd name="T43" fmla="*/ 187 h 243"/>
                <a:gd name="T44" fmla="*/ 10 w 142"/>
                <a:gd name="T45" fmla="*/ 43 h 243"/>
                <a:gd name="T46" fmla="*/ 132 w 142"/>
                <a:gd name="T47" fmla="*/ 43 h 243"/>
                <a:gd name="T48" fmla="*/ 132 w 142"/>
                <a:gd name="T49" fmla="*/ 187 h 243"/>
                <a:gd name="T50" fmla="*/ 132 w 142"/>
                <a:gd name="T51" fmla="*/ 33 h 243"/>
                <a:gd name="T52" fmla="*/ 10 w 142"/>
                <a:gd name="T53" fmla="*/ 33 h 243"/>
                <a:gd name="T54" fmla="*/ 10 w 142"/>
                <a:gd name="T55" fmla="*/ 25 h 243"/>
                <a:gd name="T56" fmla="*/ 25 w 142"/>
                <a:gd name="T57" fmla="*/ 10 h 243"/>
                <a:gd name="T58" fmla="*/ 116 w 142"/>
                <a:gd name="T59" fmla="*/ 10 h 243"/>
                <a:gd name="T60" fmla="*/ 132 w 142"/>
                <a:gd name="T61" fmla="*/ 25 h 243"/>
                <a:gd name="T62" fmla="*/ 132 w 142"/>
                <a:gd name="T63" fmla="*/ 3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" h="243">
                  <a:moveTo>
                    <a:pt x="11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32"/>
                    <a:pt x="11" y="243"/>
                    <a:pt x="25" y="243"/>
                  </a:cubicBezTo>
                  <a:cubicBezTo>
                    <a:pt x="116" y="243"/>
                    <a:pt x="116" y="243"/>
                    <a:pt x="116" y="243"/>
                  </a:cubicBezTo>
                  <a:cubicBezTo>
                    <a:pt x="130" y="243"/>
                    <a:pt x="142" y="232"/>
                    <a:pt x="142" y="218"/>
                  </a:cubicBezTo>
                  <a:cubicBezTo>
                    <a:pt x="142" y="197"/>
                    <a:pt x="142" y="197"/>
                    <a:pt x="142" y="197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2" y="11"/>
                    <a:pt x="130" y="0"/>
                    <a:pt x="116" y="0"/>
                  </a:cubicBezTo>
                  <a:close/>
                  <a:moveTo>
                    <a:pt x="132" y="218"/>
                  </a:moveTo>
                  <a:cubicBezTo>
                    <a:pt x="132" y="226"/>
                    <a:pt x="125" y="234"/>
                    <a:pt x="116" y="234"/>
                  </a:cubicBezTo>
                  <a:cubicBezTo>
                    <a:pt x="25" y="234"/>
                    <a:pt x="25" y="234"/>
                    <a:pt x="25" y="234"/>
                  </a:cubicBezTo>
                  <a:cubicBezTo>
                    <a:pt x="17" y="234"/>
                    <a:pt x="10" y="226"/>
                    <a:pt x="10" y="218"/>
                  </a:cubicBezTo>
                  <a:cubicBezTo>
                    <a:pt x="10" y="197"/>
                    <a:pt x="10" y="197"/>
                    <a:pt x="10" y="197"/>
                  </a:cubicBezTo>
                  <a:cubicBezTo>
                    <a:pt x="132" y="197"/>
                    <a:pt x="132" y="197"/>
                    <a:pt x="132" y="197"/>
                  </a:cubicBezTo>
                  <a:lnTo>
                    <a:pt x="132" y="218"/>
                  </a:lnTo>
                  <a:close/>
                  <a:moveTo>
                    <a:pt x="132" y="187"/>
                  </a:moveTo>
                  <a:cubicBezTo>
                    <a:pt x="10" y="187"/>
                    <a:pt x="10" y="187"/>
                    <a:pt x="10" y="187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32" y="43"/>
                    <a:pt x="132" y="43"/>
                    <a:pt x="132" y="43"/>
                  </a:cubicBezTo>
                  <a:lnTo>
                    <a:pt x="132" y="187"/>
                  </a:lnTo>
                  <a:close/>
                  <a:moveTo>
                    <a:pt x="132" y="33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17"/>
                    <a:pt x="17" y="10"/>
                    <a:pt x="25" y="10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25" y="10"/>
                    <a:pt x="132" y="17"/>
                    <a:pt x="132" y="25"/>
                  </a:cubicBezTo>
                  <a:lnTo>
                    <a:pt x="132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Freeform 125">
              <a:extLst>
                <a:ext uri="{FF2B5EF4-FFF2-40B4-BE49-F238E27FC236}">
                  <a16:creationId xmlns:a16="http://schemas.microsoft.com/office/drawing/2014/main" id="{C8C566C2-2A70-45C6-84CD-5B6C2CCCB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225" y="5013325"/>
              <a:ext cx="74613" cy="76200"/>
            </a:xfrm>
            <a:custGeom>
              <a:avLst/>
              <a:gdLst>
                <a:gd name="T0" fmla="*/ 13 w 25"/>
                <a:gd name="T1" fmla="*/ 25 h 25"/>
                <a:gd name="T2" fmla="*/ 25 w 25"/>
                <a:gd name="T3" fmla="*/ 12 h 25"/>
                <a:gd name="T4" fmla="*/ 13 w 25"/>
                <a:gd name="T5" fmla="*/ 0 h 25"/>
                <a:gd name="T6" fmla="*/ 0 w 25"/>
                <a:gd name="T7" fmla="*/ 12 h 25"/>
                <a:gd name="T8" fmla="*/ 13 w 25"/>
                <a:gd name="T9" fmla="*/ 25 h 25"/>
                <a:gd name="T10" fmla="*/ 13 w 25"/>
                <a:gd name="T11" fmla="*/ 10 h 25"/>
                <a:gd name="T12" fmla="*/ 15 w 25"/>
                <a:gd name="T13" fmla="*/ 12 h 25"/>
                <a:gd name="T14" fmla="*/ 13 w 25"/>
                <a:gd name="T15" fmla="*/ 15 h 25"/>
                <a:gd name="T16" fmla="*/ 10 w 25"/>
                <a:gd name="T17" fmla="*/ 12 h 25"/>
                <a:gd name="T18" fmla="*/ 13 w 25"/>
                <a:gd name="T1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25"/>
                  </a:moveTo>
                  <a:cubicBezTo>
                    <a:pt x="19" y="25"/>
                    <a:pt x="25" y="19"/>
                    <a:pt x="25" y="12"/>
                  </a:cubicBezTo>
                  <a:cubicBezTo>
                    <a:pt x="25" y="6"/>
                    <a:pt x="19" y="0"/>
                    <a:pt x="13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lose/>
                  <a:moveTo>
                    <a:pt x="13" y="10"/>
                  </a:moveTo>
                  <a:cubicBezTo>
                    <a:pt x="14" y="10"/>
                    <a:pt x="15" y="11"/>
                    <a:pt x="15" y="12"/>
                  </a:cubicBezTo>
                  <a:cubicBezTo>
                    <a:pt x="15" y="14"/>
                    <a:pt x="14" y="15"/>
                    <a:pt x="13" y="15"/>
                  </a:cubicBezTo>
                  <a:cubicBezTo>
                    <a:pt x="11" y="15"/>
                    <a:pt x="10" y="14"/>
                    <a:pt x="10" y="12"/>
                  </a:cubicBezTo>
                  <a:cubicBezTo>
                    <a:pt x="10" y="11"/>
                    <a:pt x="11" y="10"/>
                    <a:pt x="1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Freeform 126">
              <a:extLst>
                <a:ext uri="{FF2B5EF4-FFF2-40B4-BE49-F238E27FC236}">
                  <a16:creationId xmlns:a16="http://schemas.microsoft.com/office/drawing/2014/main" id="{BFF36A6D-3390-4463-AA6E-5D3F61C33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5425" y="4625975"/>
              <a:ext cx="84138" cy="276225"/>
            </a:xfrm>
            <a:custGeom>
              <a:avLst/>
              <a:gdLst>
                <a:gd name="T0" fmla="*/ 9 w 28"/>
                <a:gd name="T1" fmla="*/ 1 h 92"/>
                <a:gd name="T2" fmla="*/ 2 w 28"/>
                <a:gd name="T3" fmla="*/ 2 h 92"/>
                <a:gd name="T4" fmla="*/ 2 w 28"/>
                <a:gd name="T5" fmla="*/ 9 h 92"/>
                <a:gd name="T6" fmla="*/ 18 w 28"/>
                <a:gd name="T7" fmla="*/ 46 h 92"/>
                <a:gd name="T8" fmla="*/ 2 w 28"/>
                <a:gd name="T9" fmla="*/ 84 h 92"/>
                <a:gd name="T10" fmla="*/ 2 w 28"/>
                <a:gd name="T11" fmla="*/ 91 h 92"/>
                <a:gd name="T12" fmla="*/ 5 w 28"/>
                <a:gd name="T13" fmla="*/ 92 h 92"/>
                <a:gd name="T14" fmla="*/ 9 w 28"/>
                <a:gd name="T15" fmla="*/ 91 h 92"/>
                <a:gd name="T16" fmla="*/ 28 w 28"/>
                <a:gd name="T17" fmla="*/ 46 h 92"/>
                <a:gd name="T18" fmla="*/ 9 w 28"/>
                <a:gd name="T19" fmla="*/ 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92">
                  <a:moveTo>
                    <a:pt x="9" y="1"/>
                  </a:moveTo>
                  <a:cubicBezTo>
                    <a:pt x="7" y="0"/>
                    <a:pt x="4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13" y="18"/>
                    <a:pt x="18" y="32"/>
                    <a:pt x="18" y="46"/>
                  </a:cubicBezTo>
                  <a:cubicBezTo>
                    <a:pt x="18" y="61"/>
                    <a:pt x="13" y="74"/>
                    <a:pt x="2" y="84"/>
                  </a:cubicBezTo>
                  <a:cubicBezTo>
                    <a:pt x="0" y="86"/>
                    <a:pt x="0" y="89"/>
                    <a:pt x="2" y="91"/>
                  </a:cubicBezTo>
                  <a:cubicBezTo>
                    <a:pt x="3" y="92"/>
                    <a:pt x="4" y="92"/>
                    <a:pt x="5" y="92"/>
                  </a:cubicBezTo>
                  <a:cubicBezTo>
                    <a:pt x="7" y="92"/>
                    <a:pt x="8" y="92"/>
                    <a:pt x="9" y="91"/>
                  </a:cubicBezTo>
                  <a:cubicBezTo>
                    <a:pt x="21" y="79"/>
                    <a:pt x="28" y="63"/>
                    <a:pt x="28" y="46"/>
                  </a:cubicBezTo>
                  <a:cubicBezTo>
                    <a:pt x="28" y="29"/>
                    <a:pt x="21" y="13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Freeform 127">
              <a:extLst>
                <a:ext uri="{FF2B5EF4-FFF2-40B4-BE49-F238E27FC236}">
                  <a16:creationId xmlns:a16="http://schemas.microsoft.com/office/drawing/2014/main" id="{51E9CA36-CD32-46DC-A879-A9B12C816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25" y="4565650"/>
              <a:ext cx="107950" cy="396875"/>
            </a:xfrm>
            <a:custGeom>
              <a:avLst/>
              <a:gdLst>
                <a:gd name="T0" fmla="*/ 9 w 36"/>
                <a:gd name="T1" fmla="*/ 1 h 132"/>
                <a:gd name="T2" fmla="*/ 2 w 36"/>
                <a:gd name="T3" fmla="*/ 2 h 132"/>
                <a:gd name="T4" fmla="*/ 2 w 36"/>
                <a:gd name="T5" fmla="*/ 9 h 132"/>
                <a:gd name="T6" fmla="*/ 27 w 36"/>
                <a:gd name="T7" fmla="*/ 66 h 132"/>
                <a:gd name="T8" fmla="*/ 2 w 36"/>
                <a:gd name="T9" fmla="*/ 124 h 132"/>
                <a:gd name="T10" fmla="*/ 2 w 36"/>
                <a:gd name="T11" fmla="*/ 131 h 132"/>
                <a:gd name="T12" fmla="*/ 5 w 36"/>
                <a:gd name="T13" fmla="*/ 132 h 132"/>
                <a:gd name="T14" fmla="*/ 9 w 36"/>
                <a:gd name="T15" fmla="*/ 131 h 132"/>
                <a:gd name="T16" fmla="*/ 36 w 36"/>
                <a:gd name="T17" fmla="*/ 66 h 132"/>
                <a:gd name="T18" fmla="*/ 9 w 36"/>
                <a:gd name="T19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132">
                  <a:moveTo>
                    <a:pt x="9" y="1"/>
                  </a:moveTo>
                  <a:cubicBezTo>
                    <a:pt x="7" y="0"/>
                    <a:pt x="4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18" y="24"/>
                    <a:pt x="27" y="44"/>
                    <a:pt x="27" y="66"/>
                  </a:cubicBezTo>
                  <a:cubicBezTo>
                    <a:pt x="27" y="88"/>
                    <a:pt x="18" y="109"/>
                    <a:pt x="2" y="124"/>
                  </a:cubicBezTo>
                  <a:cubicBezTo>
                    <a:pt x="0" y="126"/>
                    <a:pt x="0" y="129"/>
                    <a:pt x="2" y="131"/>
                  </a:cubicBezTo>
                  <a:cubicBezTo>
                    <a:pt x="3" y="132"/>
                    <a:pt x="4" y="132"/>
                    <a:pt x="5" y="132"/>
                  </a:cubicBezTo>
                  <a:cubicBezTo>
                    <a:pt x="6" y="132"/>
                    <a:pt x="8" y="132"/>
                    <a:pt x="9" y="131"/>
                  </a:cubicBezTo>
                  <a:cubicBezTo>
                    <a:pt x="27" y="114"/>
                    <a:pt x="36" y="91"/>
                    <a:pt x="36" y="66"/>
                  </a:cubicBezTo>
                  <a:cubicBezTo>
                    <a:pt x="36" y="42"/>
                    <a:pt x="27" y="19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9FF88E-619E-4D67-A28A-AECC2A81E99E}"/>
              </a:ext>
            </a:extLst>
          </p:cNvPr>
          <p:cNvGrpSpPr/>
          <p:nvPr/>
        </p:nvGrpSpPr>
        <p:grpSpPr>
          <a:xfrm>
            <a:off x="5375752" y="2036159"/>
            <a:ext cx="1024785" cy="866467"/>
            <a:chOff x="3235325" y="5243513"/>
            <a:chExt cx="563563" cy="495300"/>
          </a:xfrm>
          <a:solidFill>
            <a:schemeClr val="accent4"/>
          </a:solidFill>
        </p:grpSpPr>
        <p:sp>
          <p:nvSpPr>
            <p:cNvPr id="20" name="Freeform 172">
              <a:extLst>
                <a:ext uri="{FF2B5EF4-FFF2-40B4-BE49-F238E27FC236}">
                  <a16:creationId xmlns:a16="http://schemas.microsoft.com/office/drawing/2014/main" id="{F118F29A-28C4-45F0-81BE-A4728872D1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5325" y="5243513"/>
              <a:ext cx="563563" cy="495300"/>
            </a:xfrm>
            <a:custGeom>
              <a:avLst/>
              <a:gdLst>
                <a:gd name="T0" fmla="*/ 236 w 241"/>
                <a:gd name="T1" fmla="*/ 0 h 212"/>
                <a:gd name="T2" fmla="*/ 5 w 241"/>
                <a:gd name="T3" fmla="*/ 0 h 212"/>
                <a:gd name="T4" fmla="*/ 0 w 241"/>
                <a:gd name="T5" fmla="*/ 5 h 212"/>
                <a:gd name="T6" fmla="*/ 0 w 241"/>
                <a:gd name="T7" fmla="*/ 62 h 212"/>
                <a:gd name="T8" fmla="*/ 0 w 241"/>
                <a:gd name="T9" fmla="*/ 207 h 212"/>
                <a:gd name="T10" fmla="*/ 5 w 241"/>
                <a:gd name="T11" fmla="*/ 212 h 212"/>
                <a:gd name="T12" fmla="*/ 236 w 241"/>
                <a:gd name="T13" fmla="*/ 212 h 212"/>
                <a:gd name="T14" fmla="*/ 241 w 241"/>
                <a:gd name="T15" fmla="*/ 207 h 212"/>
                <a:gd name="T16" fmla="*/ 241 w 241"/>
                <a:gd name="T17" fmla="*/ 62 h 212"/>
                <a:gd name="T18" fmla="*/ 241 w 241"/>
                <a:gd name="T19" fmla="*/ 5 h 212"/>
                <a:gd name="T20" fmla="*/ 236 w 241"/>
                <a:gd name="T21" fmla="*/ 0 h 212"/>
                <a:gd name="T22" fmla="*/ 10 w 241"/>
                <a:gd name="T23" fmla="*/ 10 h 212"/>
                <a:gd name="T24" fmla="*/ 231 w 241"/>
                <a:gd name="T25" fmla="*/ 10 h 212"/>
                <a:gd name="T26" fmla="*/ 231 w 241"/>
                <a:gd name="T27" fmla="*/ 58 h 212"/>
                <a:gd name="T28" fmla="*/ 10 w 241"/>
                <a:gd name="T29" fmla="*/ 58 h 212"/>
                <a:gd name="T30" fmla="*/ 10 w 241"/>
                <a:gd name="T31" fmla="*/ 10 h 212"/>
                <a:gd name="T32" fmla="*/ 10 w 241"/>
                <a:gd name="T33" fmla="*/ 203 h 212"/>
                <a:gd name="T34" fmla="*/ 10 w 241"/>
                <a:gd name="T35" fmla="*/ 67 h 212"/>
                <a:gd name="T36" fmla="*/ 231 w 241"/>
                <a:gd name="T37" fmla="*/ 67 h 212"/>
                <a:gd name="T38" fmla="*/ 231 w 241"/>
                <a:gd name="T39" fmla="*/ 203 h 212"/>
                <a:gd name="T40" fmla="*/ 10 w 241"/>
                <a:gd name="T41" fmla="*/ 20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1" h="212">
                  <a:moveTo>
                    <a:pt x="23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0"/>
                    <a:pt x="2" y="212"/>
                    <a:pt x="5" y="212"/>
                  </a:cubicBezTo>
                  <a:cubicBezTo>
                    <a:pt x="236" y="212"/>
                    <a:pt x="236" y="212"/>
                    <a:pt x="236" y="212"/>
                  </a:cubicBezTo>
                  <a:cubicBezTo>
                    <a:pt x="239" y="212"/>
                    <a:pt x="241" y="210"/>
                    <a:pt x="241" y="207"/>
                  </a:cubicBezTo>
                  <a:cubicBezTo>
                    <a:pt x="241" y="62"/>
                    <a:pt x="241" y="62"/>
                    <a:pt x="241" y="62"/>
                  </a:cubicBezTo>
                  <a:cubicBezTo>
                    <a:pt x="241" y="5"/>
                    <a:pt x="241" y="5"/>
                    <a:pt x="241" y="5"/>
                  </a:cubicBezTo>
                  <a:cubicBezTo>
                    <a:pt x="241" y="3"/>
                    <a:pt x="239" y="0"/>
                    <a:pt x="236" y="0"/>
                  </a:cubicBezTo>
                  <a:close/>
                  <a:moveTo>
                    <a:pt x="10" y="10"/>
                  </a:moveTo>
                  <a:cubicBezTo>
                    <a:pt x="231" y="10"/>
                    <a:pt x="231" y="10"/>
                    <a:pt x="231" y="10"/>
                  </a:cubicBezTo>
                  <a:cubicBezTo>
                    <a:pt x="231" y="58"/>
                    <a:pt x="231" y="58"/>
                    <a:pt x="231" y="58"/>
                  </a:cubicBezTo>
                  <a:cubicBezTo>
                    <a:pt x="10" y="58"/>
                    <a:pt x="10" y="58"/>
                    <a:pt x="10" y="58"/>
                  </a:cubicBezTo>
                  <a:lnTo>
                    <a:pt x="10" y="10"/>
                  </a:lnTo>
                  <a:close/>
                  <a:moveTo>
                    <a:pt x="10" y="203"/>
                  </a:moveTo>
                  <a:cubicBezTo>
                    <a:pt x="10" y="67"/>
                    <a:pt x="10" y="67"/>
                    <a:pt x="10" y="67"/>
                  </a:cubicBezTo>
                  <a:cubicBezTo>
                    <a:pt x="231" y="67"/>
                    <a:pt x="231" y="67"/>
                    <a:pt x="231" y="67"/>
                  </a:cubicBezTo>
                  <a:cubicBezTo>
                    <a:pt x="231" y="203"/>
                    <a:pt x="231" y="203"/>
                    <a:pt x="231" y="203"/>
                  </a:cubicBezTo>
                  <a:lnTo>
                    <a:pt x="10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" name="Freeform 173">
              <a:extLst>
                <a:ext uri="{FF2B5EF4-FFF2-40B4-BE49-F238E27FC236}">
                  <a16:creationId xmlns:a16="http://schemas.microsoft.com/office/drawing/2014/main" id="{60BBCDFE-9E83-4680-8176-99CEE4292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575" y="5334000"/>
              <a:ext cx="79375" cy="23812"/>
            </a:xfrm>
            <a:custGeom>
              <a:avLst/>
              <a:gdLst>
                <a:gd name="T0" fmla="*/ 29 w 34"/>
                <a:gd name="T1" fmla="*/ 0 h 10"/>
                <a:gd name="T2" fmla="*/ 5 w 34"/>
                <a:gd name="T3" fmla="*/ 0 h 10"/>
                <a:gd name="T4" fmla="*/ 0 w 34"/>
                <a:gd name="T5" fmla="*/ 5 h 10"/>
                <a:gd name="T6" fmla="*/ 5 w 34"/>
                <a:gd name="T7" fmla="*/ 10 h 10"/>
                <a:gd name="T8" fmla="*/ 29 w 34"/>
                <a:gd name="T9" fmla="*/ 10 h 10"/>
                <a:gd name="T10" fmla="*/ 34 w 34"/>
                <a:gd name="T11" fmla="*/ 5 h 10"/>
                <a:gd name="T12" fmla="*/ 29 w 3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0">
                  <a:moveTo>
                    <a:pt x="2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2" y="10"/>
                    <a:pt x="34" y="8"/>
                    <a:pt x="34" y="5"/>
                  </a:cubicBezTo>
                  <a:cubicBezTo>
                    <a:pt x="34" y="3"/>
                    <a:pt x="32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Freeform 174">
              <a:extLst>
                <a:ext uri="{FF2B5EF4-FFF2-40B4-BE49-F238E27FC236}">
                  <a16:creationId xmlns:a16="http://schemas.microsoft.com/office/drawing/2014/main" id="{651CE232-965C-490C-B76E-070430156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5286375"/>
              <a:ext cx="73025" cy="71437"/>
            </a:xfrm>
            <a:custGeom>
              <a:avLst/>
              <a:gdLst>
                <a:gd name="T0" fmla="*/ 30 w 31"/>
                <a:gd name="T1" fmla="*/ 2 h 31"/>
                <a:gd name="T2" fmla="*/ 23 w 31"/>
                <a:gd name="T3" fmla="*/ 2 h 31"/>
                <a:gd name="T4" fmla="*/ 16 w 31"/>
                <a:gd name="T5" fmla="*/ 9 h 31"/>
                <a:gd name="T6" fmla="*/ 9 w 31"/>
                <a:gd name="T7" fmla="*/ 2 h 31"/>
                <a:gd name="T8" fmla="*/ 2 w 31"/>
                <a:gd name="T9" fmla="*/ 2 h 31"/>
                <a:gd name="T10" fmla="*/ 2 w 31"/>
                <a:gd name="T11" fmla="*/ 9 h 31"/>
                <a:gd name="T12" fmla="*/ 9 w 31"/>
                <a:gd name="T13" fmla="*/ 16 h 31"/>
                <a:gd name="T14" fmla="*/ 2 w 31"/>
                <a:gd name="T15" fmla="*/ 23 h 31"/>
                <a:gd name="T16" fmla="*/ 2 w 31"/>
                <a:gd name="T17" fmla="*/ 30 h 31"/>
                <a:gd name="T18" fmla="*/ 5 w 31"/>
                <a:gd name="T19" fmla="*/ 31 h 31"/>
                <a:gd name="T20" fmla="*/ 9 w 31"/>
                <a:gd name="T21" fmla="*/ 30 h 31"/>
                <a:gd name="T22" fmla="*/ 16 w 31"/>
                <a:gd name="T23" fmla="*/ 23 h 31"/>
                <a:gd name="T24" fmla="*/ 23 w 31"/>
                <a:gd name="T25" fmla="*/ 30 h 31"/>
                <a:gd name="T26" fmla="*/ 26 w 31"/>
                <a:gd name="T27" fmla="*/ 31 h 31"/>
                <a:gd name="T28" fmla="*/ 30 w 31"/>
                <a:gd name="T29" fmla="*/ 30 h 31"/>
                <a:gd name="T30" fmla="*/ 30 w 31"/>
                <a:gd name="T31" fmla="*/ 23 h 31"/>
                <a:gd name="T32" fmla="*/ 23 w 31"/>
                <a:gd name="T33" fmla="*/ 16 h 31"/>
                <a:gd name="T34" fmla="*/ 30 w 31"/>
                <a:gd name="T35" fmla="*/ 9 h 31"/>
                <a:gd name="T36" fmla="*/ 30 w 31"/>
                <a:gd name="T3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1">
                  <a:moveTo>
                    <a:pt x="30" y="2"/>
                  </a:moveTo>
                  <a:cubicBezTo>
                    <a:pt x="28" y="0"/>
                    <a:pt x="25" y="0"/>
                    <a:pt x="23" y="2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0"/>
                    <a:pt x="4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8"/>
                    <a:pt x="2" y="30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7" y="31"/>
                    <a:pt x="8" y="31"/>
                    <a:pt x="9" y="3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31"/>
                    <a:pt x="25" y="31"/>
                    <a:pt x="26" y="31"/>
                  </a:cubicBezTo>
                  <a:cubicBezTo>
                    <a:pt x="27" y="31"/>
                    <a:pt x="29" y="31"/>
                    <a:pt x="30" y="30"/>
                  </a:cubicBezTo>
                  <a:cubicBezTo>
                    <a:pt x="31" y="28"/>
                    <a:pt x="31" y="25"/>
                    <a:pt x="30" y="23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1" y="7"/>
                    <a:pt x="31" y="4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" name="Freeform 175">
              <a:extLst>
                <a:ext uri="{FF2B5EF4-FFF2-40B4-BE49-F238E27FC236}">
                  <a16:creationId xmlns:a16="http://schemas.microsoft.com/office/drawing/2014/main" id="{EC9E3A31-8F05-4C22-8A9D-9773B8BC2C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5525" y="5289550"/>
              <a:ext cx="71438" cy="68262"/>
            </a:xfrm>
            <a:custGeom>
              <a:avLst/>
              <a:gdLst>
                <a:gd name="T0" fmla="*/ 26 w 31"/>
                <a:gd name="T1" fmla="*/ 0 h 29"/>
                <a:gd name="T2" fmla="*/ 4 w 31"/>
                <a:gd name="T3" fmla="*/ 0 h 29"/>
                <a:gd name="T4" fmla="*/ 0 w 31"/>
                <a:gd name="T5" fmla="*/ 4 h 29"/>
                <a:gd name="T6" fmla="*/ 0 w 31"/>
                <a:gd name="T7" fmla="*/ 24 h 29"/>
                <a:gd name="T8" fmla="*/ 4 w 31"/>
                <a:gd name="T9" fmla="*/ 29 h 29"/>
                <a:gd name="T10" fmla="*/ 26 w 31"/>
                <a:gd name="T11" fmla="*/ 29 h 29"/>
                <a:gd name="T12" fmla="*/ 31 w 31"/>
                <a:gd name="T13" fmla="*/ 24 h 29"/>
                <a:gd name="T14" fmla="*/ 31 w 31"/>
                <a:gd name="T15" fmla="*/ 4 h 29"/>
                <a:gd name="T16" fmla="*/ 26 w 31"/>
                <a:gd name="T17" fmla="*/ 0 h 29"/>
                <a:gd name="T18" fmla="*/ 21 w 31"/>
                <a:gd name="T19" fmla="*/ 19 h 29"/>
                <a:gd name="T20" fmla="*/ 9 w 31"/>
                <a:gd name="T21" fmla="*/ 19 h 29"/>
                <a:gd name="T22" fmla="*/ 9 w 31"/>
                <a:gd name="T23" fmla="*/ 9 h 29"/>
                <a:gd name="T24" fmla="*/ 21 w 31"/>
                <a:gd name="T25" fmla="*/ 9 h 29"/>
                <a:gd name="T26" fmla="*/ 21 w 31"/>
                <a:gd name="T2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29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7"/>
                    <a:pt x="2" y="29"/>
                    <a:pt x="4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9"/>
                    <a:pt x="31" y="27"/>
                    <a:pt x="31" y="2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2"/>
                    <a:pt x="29" y="0"/>
                    <a:pt x="26" y="0"/>
                  </a:cubicBezTo>
                  <a:close/>
                  <a:moveTo>
                    <a:pt x="21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1" y="9"/>
                    <a:pt x="21" y="9"/>
                    <a:pt x="21" y="9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Freeform 176">
              <a:extLst>
                <a:ext uri="{FF2B5EF4-FFF2-40B4-BE49-F238E27FC236}">
                  <a16:creationId xmlns:a16="http://schemas.microsoft.com/office/drawing/2014/main" id="{CED255F9-F206-46FA-A98C-45E6B0E0DD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5514975"/>
              <a:ext cx="90488" cy="88900"/>
            </a:xfrm>
            <a:custGeom>
              <a:avLst/>
              <a:gdLst>
                <a:gd name="T0" fmla="*/ 27 w 39"/>
                <a:gd name="T1" fmla="*/ 1 h 38"/>
                <a:gd name="T2" fmla="*/ 20 w 39"/>
                <a:gd name="T3" fmla="*/ 0 h 38"/>
                <a:gd name="T4" fmla="*/ 2 w 39"/>
                <a:gd name="T5" fmla="*/ 11 h 38"/>
                <a:gd name="T6" fmla="*/ 2 w 39"/>
                <a:gd name="T7" fmla="*/ 26 h 38"/>
                <a:gd name="T8" fmla="*/ 12 w 39"/>
                <a:gd name="T9" fmla="*/ 36 h 38"/>
                <a:gd name="T10" fmla="*/ 20 w 39"/>
                <a:gd name="T11" fmla="*/ 38 h 38"/>
                <a:gd name="T12" fmla="*/ 37 w 39"/>
                <a:gd name="T13" fmla="*/ 26 h 38"/>
                <a:gd name="T14" fmla="*/ 37 w 39"/>
                <a:gd name="T15" fmla="*/ 11 h 38"/>
                <a:gd name="T16" fmla="*/ 27 w 39"/>
                <a:gd name="T17" fmla="*/ 1 h 38"/>
                <a:gd name="T18" fmla="*/ 28 w 39"/>
                <a:gd name="T19" fmla="*/ 22 h 38"/>
                <a:gd name="T20" fmla="*/ 16 w 39"/>
                <a:gd name="T21" fmla="*/ 27 h 38"/>
                <a:gd name="T22" fmla="*/ 11 w 39"/>
                <a:gd name="T23" fmla="*/ 22 h 38"/>
                <a:gd name="T24" fmla="*/ 11 w 39"/>
                <a:gd name="T25" fmla="*/ 15 h 38"/>
                <a:gd name="T26" fmla="*/ 20 w 39"/>
                <a:gd name="T27" fmla="*/ 9 h 38"/>
                <a:gd name="T28" fmla="*/ 23 w 39"/>
                <a:gd name="T29" fmla="*/ 10 h 38"/>
                <a:gd name="T30" fmla="*/ 28 w 39"/>
                <a:gd name="T31" fmla="*/ 15 h 38"/>
                <a:gd name="T32" fmla="*/ 28 w 39"/>
                <a:gd name="T33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38">
                  <a:moveTo>
                    <a:pt x="27" y="1"/>
                  </a:moveTo>
                  <a:cubicBezTo>
                    <a:pt x="24" y="0"/>
                    <a:pt x="22" y="0"/>
                    <a:pt x="20" y="0"/>
                  </a:cubicBezTo>
                  <a:cubicBezTo>
                    <a:pt x="12" y="0"/>
                    <a:pt x="5" y="4"/>
                    <a:pt x="2" y="11"/>
                  </a:cubicBezTo>
                  <a:cubicBezTo>
                    <a:pt x="0" y="16"/>
                    <a:pt x="0" y="21"/>
                    <a:pt x="2" y="26"/>
                  </a:cubicBezTo>
                  <a:cubicBezTo>
                    <a:pt x="4" y="31"/>
                    <a:pt x="8" y="34"/>
                    <a:pt x="12" y="36"/>
                  </a:cubicBezTo>
                  <a:cubicBezTo>
                    <a:pt x="15" y="37"/>
                    <a:pt x="17" y="38"/>
                    <a:pt x="20" y="38"/>
                  </a:cubicBezTo>
                  <a:cubicBezTo>
                    <a:pt x="27" y="38"/>
                    <a:pt x="34" y="33"/>
                    <a:pt x="37" y="26"/>
                  </a:cubicBezTo>
                  <a:cubicBezTo>
                    <a:pt x="39" y="21"/>
                    <a:pt x="39" y="16"/>
                    <a:pt x="37" y="11"/>
                  </a:cubicBezTo>
                  <a:cubicBezTo>
                    <a:pt x="35" y="7"/>
                    <a:pt x="31" y="3"/>
                    <a:pt x="27" y="1"/>
                  </a:cubicBezTo>
                  <a:close/>
                  <a:moveTo>
                    <a:pt x="28" y="22"/>
                  </a:moveTo>
                  <a:cubicBezTo>
                    <a:pt x="26" y="27"/>
                    <a:pt x="21" y="29"/>
                    <a:pt x="16" y="27"/>
                  </a:cubicBezTo>
                  <a:cubicBezTo>
                    <a:pt x="14" y="26"/>
                    <a:pt x="12" y="25"/>
                    <a:pt x="11" y="22"/>
                  </a:cubicBezTo>
                  <a:cubicBezTo>
                    <a:pt x="10" y="20"/>
                    <a:pt x="10" y="17"/>
                    <a:pt x="11" y="15"/>
                  </a:cubicBezTo>
                  <a:cubicBezTo>
                    <a:pt x="12" y="12"/>
                    <a:pt x="16" y="9"/>
                    <a:pt x="20" y="9"/>
                  </a:cubicBezTo>
                  <a:cubicBezTo>
                    <a:pt x="21" y="9"/>
                    <a:pt x="22" y="10"/>
                    <a:pt x="23" y="10"/>
                  </a:cubicBezTo>
                  <a:cubicBezTo>
                    <a:pt x="25" y="11"/>
                    <a:pt x="27" y="13"/>
                    <a:pt x="28" y="15"/>
                  </a:cubicBezTo>
                  <a:cubicBezTo>
                    <a:pt x="29" y="17"/>
                    <a:pt x="29" y="20"/>
                    <a:pt x="2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" name="Freeform 177">
              <a:extLst>
                <a:ext uri="{FF2B5EF4-FFF2-40B4-BE49-F238E27FC236}">
                  <a16:creationId xmlns:a16="http://schemas.microsoft.com/office/drawing/2014/main" id="{A938374B-FD44-4231-8719-DE35CEE2C9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8838" y="5440363"/>
              <a:ext cx="236538" cy="234950"/>
            </a:xfrm>
            <a:custGeom>
              <a:avLst/>
              <a:gdLst>
                <a:gd name="T0" fmla="*/ 90 w 101"/>
                <a:gd name="T1" fmla="*/ 53 h 101"/>
                <a:gd name="T2" fmla="*/ 99 w 101"/>
                <a:gd name="T3" fmla="*/ 43 h 101"/>
                <a:gd name="T4" fmla="*/ 95 w 101"/>
                <a:gd name="T5" fmla="*/ 24 h 101"/>
                <a:gd name="T6" fmla="*/ 80 w 101"/>
                <a:gd name="T7" fmla="*/ 24 h 101"/>
                <a:gd name="T8" fmla="*/ 79 w 101"/>
                <a:gd name="T9" fmla="*/ 11 h 101"/>
                <a:gd name="T10" fmla="*/ 70 w 101"/>
                <a:gd name="T11" fmla="*/ 3 h 101"/>
                <a:gd name="T12" fmla="*/ 58 w 101"/>
                <a:gd name="T13" fmla="*/ 3 h 101"/>
                <a:gd name="T14" fmla="*/ 48 w 101"/>
                <a:gd name="T15" fmla="*/ 11 h 101"/>
                <a:gd name="T16" fmla="*/ 37 w 101"/>
                <a:gd name="T17" fmla="*/ 0 h 101"/>
                <a:gd name="T18" fmla="*/ 30 w 101"/>
                <a:gd name="T19" fmla="*/ 3 h 101"/>
                <a:gd name="T20" fmla="*/ 22 w 101"/>
                <a:gd name="T21" fmla="*/ 11 h 101"/>
                <a:gd name="T22" fmla="*/ 20 w 101"/>
                <a:gd name="T23" fmla="*/ 25 h 101"/>
                <a:gd name="T24" fmla="*/ 6 w 101"/>
                <a:gd name="T25" fmla="*/ 25 h 101"/>
                <a:gd name="T26" fmla="*/ 2 w 101"/>
                <a:gd name="T27" fmla="*/ 32 h 101"/>
                <a:gd name="T28" fmla="*/ 2 w 101"/>
                <a:gd name="T29" fmla="*/ 43 h 101"/>
                <a:gd name="T30" fmla="*/ 11 w 101"/>
                <a:gd name="T31" fmla="*/ 54 h 101"/>
                <a:gd name="T32" fmla="*/ 0 w 101"/>
                <a:gd name="T33" fmla="*/ 64 h 101"/>
                <a:gd name="T34" fmla="*/ 3 w 101"/>
                <a:gd name="T35" fmla="*/ 71 h 101"/>
                <a:gd name="T36" fmla="*/ 11 w 101"/>
                <a:gd name="T37" fmla="*/ 79 h 101"/>
                <a:gd name="T38" fmla="*/ 25 w 101"/>
                <a:gd name="T39" fmla="*/ 81 h 101"/>
                <a:gd name="T40" fmla="*/ 24 w 101"/>
                <a:gd name="T41" fmla="*/ 96 h 101"/>
                <a:gd name="T42" fmla="*/ 38 w 101"/>
                <a:gd name="T43" fmla="*/ 101 h 101"/>
                <a:gd name="T44" fmla="*/ 43 w 101"/>
                <a:gd name="T45" fmla="*/ 99 h 101"/>
                <a:gd name="T46" fmla="*/ 54 w 101"/>
                <a:gd name="T47" fmla="*/ 90 h 101"/>
                <a:gd name="T48" fmla="*/ 64 w 101"/>
                <a:gd name="T49" fmla="*/ 101 h 101"/>
                <a:gd name="T50" fmla="*/ 79 w 101"/>
                <a:gd name="T51" fmla="*/ 90 h 101"/>
                <a:gd name="T52" fmla="*/ 81 w 101"/>
                <a:gd name="T53" fmla="*/ 77 h 101"/>
                <a:gd name="T54" fmla="*/ 95 w 101"/>
                <a:gd name="T55" fmla="*/ 77 h 101"/>
                <a:gd name="T56" fmla="*/ 101 w 101"/>
                <a:gd name="T57" fmla="*/ 64 h 101"/>
                <a:gd name="T58" fmla="*/ 90 w 101"/>
                <a:gd name="T59" fmla="*/ 67 h 101"/>
                <a:gd name="T60" fmla="*/ 80 w 101"/>
                <a:gd name="T61" fmla="*/ 66 h 101"/>
                <a:gd name="T62" fmla="*/ 68 w 101"/>
                <a:gd name="T63" fmla="*/ 75 h 101"/>
                <a:gd name="T64" fmla="*/ 69 w 101"/>
                <a:gd name="T65" fmla="*/ 89 h 101"/>
                <a:gd name="T66" fmla="*/ 60 w 101"/>
                <a:gd name="T67" fmla="*/ 83 h 101"/>
                <a:gd name="T68" fmla="*/ 46 w 101"/>
                <a:gd name="T69" fmla="*/ 80 h 101"/>
                <a:gd name="T70" fmla="*/ 37 w 101"/>
                <a:gd name="T71" fmla="*/ 91 h 101"/>
                <a:gd name="T72" fmla="*/ 33 w 101"/>
                <a:gd name="T73" fmla="*/ 89 h 101"/>
                <a:gd name="T74" fmla="*/ 33 w 101"/>
                <a:gd name="T75" fmla="*/ 75 h 101"/>
                <a:gd name="T76" fmla="*/ 21 w 101"/>
                <a:gd name="T77" fmla="*/ 67 h 101"/>
                <a:gd name="T78" fmla="*/ 12 w 101"/>
                <a:gd name="T79" fmla="*/ 67 h 101"/>
                <a:gd name="T80" fmla="*/ 11 w 101"/>
                <a:gd name="T81" fmla="*/ 65 h 101"/>
                <a:gd name="T82" fmla="*/ 21 w 101"/>
                <a:gd name="T83" fmla="*/ 55 h 101"/>
                <a:gd name="T84" fmla="*/ 18 w 101"/>
                <a:gd name="T85" fmla="*/ 41 h 101"/>
                <a:gd name="T86" fmla="*/ 11 w 101"/>
                <a:gd name="T87" fmla="*/ 35 h 101"/>
                <a:gd name="T88" fmla="*/ 12 w 101"/>
                <a:gd name="T89" fmla="*/ 33 h 101"/>
                <a:gd name="T90" fmla="*/ 26 w 101"/>
                <a:gd name="T91" fmla="*/ 33 h 101"/>
                <a:gd name="T92" fmla="*/ 35 w 101"/>
                <a:gd name="T93" fmla="*/ 21 h 101"/>
                <a:gd name="T94" fmla="*/ 34 w 101"/>
                <a:gd name="T95" fmla="*/ 12 h 101"/>
                <a:gd name="T96" fmla="*/ 36 w 101"/>
                <a:gd name="T97" fmla="*/ 11 h 101"/>
                <a:gd name="T98" fmla="*/ 46 w 101"/>
                <a:gd name="T99" fmla="*/ 21 h 101"/>
                <a:gd name="T100" fmla="*/ 60 w 101"/>
                <a:gd name="T101" fmla="*/ 19 h 101"/>
                <a:gd name="T102" fmla="*/ 67 w 101"/>
                <a:gd name="T103" fmla="*/ 12 h 101"/>
                <a:gd name="T104" fmla="*/ 66 w 101"/>
                <a:gd name="T105" fmla="*/ 21 h 101"/>
                <a:gd name="T106" fmla="*/ 75 w 101"/>
                <a:gd name="T107" fmla="*/ 33 h 101"/>
                <a:gd name="T108" fmla="*/ 89 w 101"/>
                <a:gd name="T109" fmla="*/ 32 h 101"/>
                <a:gd name="T110" fmla="*/ 83 w 101"/>
                <a:gd name="T111" fmla="*/ 41 h 101"/>
                <a:gd name="T112" fmla="*/ 80 w 101"/>
                <a:gd name="T113" fmla="*/ 55 h 101"/>
                <a:gd name="T114" fmla="*/ 90 w 101"/>
                <a:gd name="T115" fmla="*/ 6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1" h="101">
                  <a:moveTo>
                    <a:pt x="99" y="58"/>
                  </a:moveTo>
                  <a:cubicBezTo>
                    <a:pt x="90" y="53"/>
                    <a:pt x="90" y="53"/>
                    <a:pt x="90" y="53"/>
                  </a:cubicBezTo>
                  <a:cubicBezTo>
                    <a:pt x="90" y="51"/>
                    <a:pt x="90" y="50"/>
                    <a:pt x="90" y="48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100" y="42"/>
                    <a:pt x="101" y="39"/>
                    <a:pt x="101" y="37"/>
                  </a:cubicBezTo>
                  <a:cubicBezTo>
                    <a:pt x="100" y="33"/>
                    <a:pt x="98" y="28"/>
                    <a:pt x="95" y="24"/>
                  </a:cubicBezTo>
                  <a:cubicBezTo>
                    <a:pt x="94" y="22"/>
                    <a:pt x="92" y="21"/>
                    <a:pt x="90" y="2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9" y="23"/>
                    <a:pt x="78" y="22"/>
                    <a:pt x="76" y="2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0" y="9"/>
                    <a:pt x="79" y="7"/>
                    <a:pt x="77" y="6"/>
                  </a:cubicBezTo>
                  <a:cubicBezTo>
                    <a:pt x="75" y="5"/>
                    <a:pt x="72" y="3"/>
                    <a:pt x="70" y="3"/>
                  </a:cubicBezTo>
                  <a:cubicBezTo>
                    <a:pt x="68" y="2"/>
                    <a:pt x="66" y="1"/>
                    <a:pt x="63" y="0"/>
                  </a:cubicBezTo>
                  <a:cubicBezTo>
                    <a:pt x="61" y="0"/>
                    <a:pt x="59" y="1"/>
                    <a:pt x="58" y="3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1" y="11"/>
                    <a:pt x="49" y="11"/>
                    <a:pt x="48" y="11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1"/>
                    <a:pt x="39" y="0"/>
                    <a:pt x="37" y="0"/>
                  </a:cubicBezTo>
                  <a:cubicBezTo>
                    <a:pt x="35" y="1"/>
                    <a:pt x="33" y="2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4"/>
                    <a:pt x="26" y="5"/>
                    <a:pt x="24" y="6"/>
                  </a:cubicBezTo>
                  <a:cubicBezTo>
                    <a:pt x="22" y="7"/>
                    <a:pt x="21" y="9"/>
                    <a:pt x="22" y="1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3" y="22"/>
                    <a:pt x="22" y="23"/>
                    <a:pt x="20" y="2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2"/>
                    <a:pt x="7" y="23"/>
                    <a:pt x="6" y="25"/>
                  </a:cubicBezTo>
                  <a:cubicBezTo>
                    <a:pt x="5" y="26"/>
                    <a:pt x="4" y="28"/>
                    <a:pt x="3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6"/>
                    <a:pt x="0" y="38"/>
                  </a:cubicBezTo>
                  <a:cubicBezTo>
                    <a:pt x="0" y="40"/>
                    <a:pt x="1" y="42"/>
                    <a:pt x="2" y="43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50"/>
                    <a:pt x="11" y="52"/>
                    <a:pt x="11" y="54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1" y="60"/>
                    <a:pt x="0" y="62"/>
                    <a:pt x="0" y="64"/>
                  </a:cubicBezTo>
                  <a:cubicBezTo>
                    <a:pt x="1" y="66"/>
                    <a:pt x="2" y="68"/>
                    <a:pt x="2" y="70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4" y="73"/>
                    <a:pt x="5" y="75"/>
                    <a:pt x="6" y="77"/>
                  </a:cubicBezTo>
                  <a:cubicBezTo>
                    <a:pt x="7" y="79"/>
                    <a:pt x="9" y="80"/>
                    <a:pt x="11" y="79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2" y="78"/>
                    <a:pt x="23" y="80"/>
                    <a:pt x="25" y="81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2"/>
                    <a:pt x="23" y="94"/>
                    <a:pt x="24" y="96"/>
                  </a:cubicBezTo>
                  <a:cubicBezTo>
                    <a:pt x="27" y="97"/>
                    <a:pt x="29" y="98"/>
                    <a:pt x="31" y="99"/>
                  </a:cubicBezTo>
                  <a:cubicBezTo>
                    <a:pt x="33" y="100"/>
                    <a:pt x="35" y="100"/>
                    <a:pt x="38" y="101"/>
                  </a:cubicBezTo>
                  <a:cubicBezTo>
                    <a:pt x="38" y="101"/>
                    <a:pt x="39" y="101"/>
                    <a:pt x="39" y="101"/>
                  </a:cubicBezTo>
                  <a:cubicBezTo>
                    <a:pt x="41" y="101"/>
                    <a:pt x="42" y="100"/>
                    <a:pt x="43" y="9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0" y="90"/>
                    <a:pt x="52" y="90"/>
                    <a:pt x="54" y="90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9" y="101"/>
                    <a:pt x="62" y="101"/>
                    <a:pt x="64" y="101"/>
                  </a:cubicBezTo>
                  <a:cubicBezTo>
                    <a:pt x="68" y="100"/>
                    <a:pt x="73" y="98"/>
                    <a:pt x="77" y="95"/>
                  </a:cubicBezTo>
                  <a:cubicBezTo>
                    <a:pt x="79" y="94"/>
                    <a:pt x="80" y="92"/>
                    <a:pt x="79" y="90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8" y="79"/>
                    <a:pt x="79" y="78"/>
                    <a:pt x="81" y="77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2" y="80"/>
                    <a:pt x="94" y="79"/>
                    <a:pt x="95" y="77"/>
                  </a:cubicBezTo>
                  <a:cubicBezTo>
                    <a:pt x="97" y="75"/>
                    <a:pt x="98" y="73"/>
                    <a:pt x="99" y="70"/>
                  </a:cubicBezTo>
                  <a:cubicBezTo>
                    <a:pt x="100" y="68"/>
                    <a:pt x="100" y="66"/>
                    <a:pt x="101" y="64"/>
                  </a:cubicBezTo>
                  <a:cubicBezTo>
                    <a:pt x="101" y="61"/>
                    <a:pt x="101" y="59"/>
                    <a:pt x="99" y="58"/>
                  </a:cubicBezTo>
                  <a:close/>
                  <a:moveTo>
                    <a:pt x="90" y="67"/>
                  </a:moveTo>
                  <a:cubicBezTo>
                    <a:pt x="89" y="67"/>
                    <a:pt x="89" y="68"/>
                    <a:pt x="89" y="69"/>
                  </a:cubicBezTo>
                  <a:cubicBezTo>
                    <a:pt x="80" y="66"/>
                    <a:pt x="80" y="66"/>
                    <a:pt x="80" y="66"/>
                  </a:cubicBezTo>
                  <a:cubicBezTo>
                    <a:pt x="78" y="66"/>
                    <a:pt x="76" y="67"/>
                    <a:pt x="75" y="68"/>
                  </a:cubicBezTo>
                  <a:cubicBezTo>
                    <a:pt x="73" y="71"/>
                    <a:pt x="71" y="73"/>
                    <a:pt x="68" y="75"/>
                  </a:cubicBezTo>
                  <a:cubicBezTo>
                    <a:pt x="67" y="76"/>
                    <a:pt x="66" y="78"/>
                    <a:pt x="67" y="80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68" y="89"/>
                    <a:pt x="66" y="90"/>
                    <a:pt x="65" y="90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59" y="81"/>
                    <a:pt x="57" y="80"/>
                    <a:pt x="55" y="80"/>
                  </a:cubicBezTo>
                  <a:cubicBezTo>
                    <a:pt x="52" y="81"/>
                    <a:pt x="49" y="81"/>
                    <a:pt x="46" y="80"/>
                  </a:cubicBezTo>
                  <a:cubicBezTo>
                    <a:pt x="44" y="80"/>
                    <a:pt x="42" y="81"/>
                    <a:pt x="41" y="83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6" y="90"/>
                    <a:pt x="35" y="90"/>
                    <a:pt x="35" y="90"/>
                  </a:cubicBezTo>
                  <a:cubicBezTo>
                    <a:pt x="34" y="90"/>
                    <a:pt x="33" y="89"/>
                    <a:pt x="33" y="89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5" y="78"/>
                    <a:pt x="35" y="76"/>
                    <a:pt x="33" y="75"/>
                  </a:cubicBezTo>
                  <a:cubicBezTo>
                    <a:pt x="30" y="73"/>
                    <a:pt x="28" y="71"/>
                    <a:pt x="26" y="68"/>
                  </a:cubicBezTo>
                  <a:cubicBezTo>
                    <a:pt x="25" y="67"/>
                    <a:pt x="23" y="66"/>
                    <a:pt x="21" y="67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8"/>
                    <a:pt x="12" y="68"/>
                    <a:pt x="12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5"/>
                    <a:pt x="11" y="65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0" y="59"/>
                    <a:pt x="21" y="57"/>
                    <a:pt x="21" y="55"/>
                  </a:cubicBezTo>
                  <a:cubicBezTo>
                    <a:pt x="20" y="52"/>
                    <a:pt x="20" y="49"/>
                    <a:pt x="21" y="46"/>
                  </a:cubicBezTo>
                  <a:cubicBezTo>
                    <a:pt x="21" y="44"/>
                    <a:pt x="20" y="42"/>
                    <a:pt x="18" y="41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4"/>
                    <a:pt x="12" y="33"/>
                    <a:pt x="12" y="3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5"/>
                    <a:pt x="25" y="35"/>
                    <a:pt x="26" y="33"/>
                  </a:cubicBezTo>
                  <a:cubicBezTo>
                    <a:pt x="28" y="31"/>
                    <a:pt x="30" y="28"/>
                    <a:pt x="33" y="26"/>
                  </a:cubicBezTo>
                  <a:cubicBezTo>
                    <a:pt x="34" y="25"/>
                    <a:pt x="35" y="23"/>
                    <a:pt x="35" y="21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12"/>
                    <a:pt x="33" y="12"/>
                    <a:pt x="34" y="12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6" y="11"/>
                    <a:pt x="36" y="11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2" y="20"/>
                    <a:pt x="44" y="21"/>
                    <a:pt x="46" y="21"/>
                  </a:cubicBezTo>
                  <a:cubicBezTo>
                    <a:pt x="49" y="20"/>
                    <a:pt x="52" y="20"/>
                    <a:pt x="55" y="21"/>
                  </a:cubicBezTo>
                  <a:cubicBezTo>
                    <a:pt x="57" y="21"/>
                    <a:pt x="59" y="20"/>
                    <a:pt x="60" y="1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1"/>
                    <a:pt x="67" y="12"/>
                  </a:cubicBezTo>
                  <a:cubicBezTo>
                    <a:pt x="67" y="12"/>
                    <a:pt x="68" y="12"/>
                    <a:pt x="69" y="12"/>
                  </a:cubicBezTo>
                  <a:cubicBezTo>
                    <a:pt x="66" y="21"/>
                    <a:pt x="66" y="21"/>
                    <a:pt x="66" y="21"/>
                  </a:cubicBezTo>
                  <a:cubicBezTo>
                    <a:pt x="66" y="23"/>
                    <a:pt x="67" y="25"/>
                    <a:pt x="68" y="26"/>
                  </a:cubicBezTo>
                  <a:cubicBezTo>
                    <a:pt x="71" y="28"/>
                    <a:pt x="73" y="30"/>
                    <a:pt x="75" y="33"/>
                  </a:cubicBezTo>
                  <a:cubicBezTo>
                    <a:pt x="76" y="34"/>
                    <a:pt x="78" y="35"/>
                    <a:pt x="80" y="3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9" y="34"/>
                    <a:pt x="90" y="35"/>
                    <a:pt x="90" y="36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1" y="42"/>
                    <a:pt x="80" y="44"/>
                    <a:pt x="80" y="46"/>
                  </a:cubicBezTo>
                  <a:cubicBezTo>
                    <a:pt x="81" y="49"/>
                    <a:pt x="81" y="52"/>
                    <a:pt x="80" y="55"/>
                  </a:cubicBezTo>
                  <a:cubicBezTo>
                    <a:pt x="80" y="57"/>
                    <a:pt x="81" y="59"/>
                    <a:pt x="83" y="60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6"/>
                    <a:pt x="90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AB81E51-8BEC-46CB-BCBD-ADBD183B5317}"/>
              </a:ext>
            </a:extLst>
          </p:cNvPr>
          <p:cNvSpPr txBox="1"/>
          <p:nvPr/>
        </p:nvSpPr>
        <p:spPr>
          <a:xfrm>
            <a:off x="903904" y="3522089"/>
            <a:ext cx="2138149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Physical Asset Tracking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35196AB-4DA4-44CB-B81C-C586136BB87C}"/>
              </a:ext>
            </a:extLst>
          </p:cNvPr>
          <p:cNvSpPr txBox="1"/>
          <p:nvPr/>
        </p:nvSpPr>
        <p:spPr>
          <a:xfrm>
            <a:off x="4922797" y="3539682"/>
            <a:ext cx="2412840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SzPct val="100000"/>
              <a:defRPr sz="18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Software License Tracking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23E8A70-5B15-4F43-9647-A4CC6E018B71}"/>
              </a:ext>
            </a:extLst>
          </p:cNvPr>
          <p:cNvSpPr txBox="1"/>
          <p:nvPr/>
        </p:nvSpPr>
        <p:spPr>
          <a:xfrm>
            <a:off x="9349451" y="3557076"/>
            <a:ext cx="150137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SzPct val="100000"/>
              <a:defRPr sz="18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Grant Payments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39AFB22-0A74-45F8-87E6-9DBBA7C4EBDE}"/>
              </a:ext>
            </a:extLst>
          </p:cNvPr>
          <p:cNvGrpSpPr/>
          <p:nvPr/>
        </p:nvGrpSpPr>
        <p:grpSpPr>
          <a:xfrm>
            <a:off x="9534797" y="1791361"/>
            <a:ext cx="918114" cy="1127425"/>
            <a:chOff x="9746663" y="2471876"/>
            <a:chExt cx="918114" cy="106375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BE24751-DBFB-44D8-BC6E-45CC08EB5EAD}"/>
                </a:ext>
              </a:extLst>
            </p:cNvPr>
            <p:cNvGrpSpPr/>
            <p:nvPr/>
          </p:nvGrpSpPr>
          <p:grpSpPr>
            <a:xfrm>
              <a:off x="9746663" y="2471876"/>
              <a:ext cx="918114" cy="1063755"/>
              <a:chOff x="184150" y="5391150"/>
              <a:chExt cx="481012" cy="471487"/>
            </a:xfrm>
            <a:solidFill>
              <a:schemeClr val="accent2"/>
            </a:solidFill>
          </p:grpSpPr>
          <p:sp>
            <p:nvSpPr>
              <p:cNvPr id="63" name="Freeform 65">
                <a:extLst>
                  <a:ext uri="{FF2B5EF4-FFF2-40B4-BE49-F238E27FC236}">
                    <a16:creationId xmlns:a16="http://schemas.microsoft.com/office/drawing/2014/main" id="{5F690834-0D22-401D-AA77-3E7D4F5F52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4150" y="5391150"/>
                <a:ext cx="481012" cy="471487"/>
              </a:xfrm>
              <a:custGeom>
                <a:avLst/>
                <a:gdLst>
                  <a:gd name="T0" fmla="*/ 238 w 243"/>
                  <a:gd name="T1" fmla="*/ 135 h 238"/>
                  <a:gd name="T2" fmla="*/ 227 w 243"/>
                  <a:gd name="T3" fmla="*/ 135 h 238"/>
                  <a:gd name="T4" fmla="*/ 227 w 243"/>
                  <a:gd name="T5" fmla="*/ 98 h 238"/>
                  <a:gd name="T6" fmla="*/ 227 w 243"/>
                  <a:gd name="T7" fmla="*/ 98 h 238"/>
                  <a:gd name="T8" fmla="*/ 227 w 243"/>
                  <a:gd name="T9" fmla="*/ 98 h 238"/>
                  <a:gd name="T10" fmla="*/ 222 w 243"/>
                  <a:gd name="T11" fmla="*/ 93 h 238"/>
                  <a:gd name="T12" fmla="*/ 217 w 243"/>
                  <a:gd name="T13" fmla="*/ 93 h 238"/>
                  <a:gd name="T14" fmla="*/ 217 w 243"/>
                  <a:gd name="T15" fmla="*/ 92 h 238"/>
                  <a:gd name="T16" fmla="*/ 210 w 243"/>
                  <a:gd name="T17" fmla="*/ 71 h 238"/>
                  <a:gd name="T18" fmla="*/ 222 w 243"/>
                  <a:gd name="T19" fmla="*/ 71 h 238"/>
                  <a:gd name="T20" fmla="*/ 227 w 243"/>
                  <a:gd name="T21" fmla="*/ 66 h 238"/>
                  <a:gd name="T22" fmla="*/ 222 w 243"/>
                  <a:gd name="T23" fmla="*/ 61 h 238"/>
                  <a:gd name="T24" fmla="*/ 207 w 243"/>
                  <a:gd name="T25" fmla="*/ 61 h 238"/>
                  <a:gd name="T26" fmla="*/ 190 w 243"/>
                  <a:gd name="T27" fmla="*/ 4 h 238"/>
                  <a:gd name="T28" fmla="*/ 187 w 243"/>
                  <a:gd name="T29" fmla="*/ 1 h 238"/>
                  <a:gd name="T30" fmla="*/ 184 w 243"/>
                  <a:gd name="T31" fmla="*/ 1 h 238"/>
                  <a:gd name="T32" fmla="*/ 23 w 243"/>
                  <a:gd name="T33" fmla="*/ 50 h 238"/>
                  <a:gd name="T34" fmla="*/ 20 w 243"/>
                  <a:gd name="T35" fmla="*/ 53 h 238"/>
                  <a:gd name="T36" fmla="*/ 19 w 243"/>
                  <a:gd name="T37" fmla="*/ 57 h 238"/>
                  <a:gd name="T38" fmla="*/ 21 w 243"/>
                  <a:gd name="T39" fmla="*/ 61 h 238"/>
                  <a:gd name="T40" fmla="*/ 0 w 243"/>
                  <a:gd name="T41" fmla="*/ 82 h 238"/>
                  <a:gd name="T42" fmla="*/ 0 w 243"/>
                  <a:gd name="T43" fmla="*/ 217 h 238"/>
                  <a:gd name="T44" fmla="*/ 21 w 243"/>
                  <a:gd name="T45" fmla="*/ 238 h 238"/>
                  <a:gd name="T46" fmla="*/ 222 w 243"/>
                  <a:gd name="T47" fmla="*/ 238 h 238"/>
                  <a:gd name="T48" fmla="*/ 227 w 243"/>
                  <a:gd name="T49" fmla="*/ 233 h 238"/>
                  <a:gd name="T50" fmla="*/ 227 w 243"/>
                  <a:gd name="T51" fmla="*/ 194 h 238"/>
                  <a:gd name="T52" fmla="*/ 238 w 243"/>
                  <a:gd name="T53" fmla="*/ 194 h 238"/>
                  <a:gd name="T54" fmla="*/ 243 w 243"/>
                  <a:gd name="T55" fmla="*/ 190 h 238"/>
                  <a:gd name="T56" fmla="*/ 243 w 243"/>
                  <a:gd name="T57" fmla="*/ 140 h 238"/>
                  <a:gd name="T58" fmla="*/ 238 w 243"/>
                  <a:gd name="T59" fmla="*/ 135 h 238"/>
                  <a:gd name="T60" fmla="*/ 182 w 243"/>
                  <a:gd name="T61" fmla="*/ 12 h 238"/>
                  <a:gd name="T62" fmla="*/ 206 w 243"/>
                  <a:gd name="T63" fmla="*/ 90 h 238"/>
                  <a:gd name="T64" fmla="*/ 195 w 243"/>
                  <a:gd name="T65" fmla="*/ 93 h 238"/>
                  <a:gd name="T66" fmla="*/ 41 w 243"/>
                  <a:gd name="T67" fmla="*/ 93 h 238"/>
                  <a:gd name="T68" fmla="*/ 30 w 243"/>
                  <a:gd name="T69" fmla="*/ 58 h 238"/>
                  <a:gd name="T70" fmla="*/ 182 w 243"/>
                  <a:gd name="T71" fmla="*/ 12 h 238"/>
                  <a:gd name="T72" fmla="*/ 21 w 243"/>
                  <a:gd name="T73" fmla="*/ 71 h 238"/>
                  <a:gd name="T74" fmla="*/ 24 w 243"/>
                  <a:gd name="T75" fmla="*/ 71 h 238"/>
                  <a:gd name="T76" fmla="*/ 31 w 243"/>
                  <a:gd name="T77" fmla="*/ 93 h 238"/>
                  <a:gd name="T78" fmla="*/ 21 w 243"/>
                  <a:gd name="T79" fmla="*/ 93 h 238"/>
                  <a:gd name="T80" fmla="*/ 21 w 243"/>
                  <a:gd name="T81" fmla="*/ 93 h 238"/>
                  <a:gd name="T82" fmla="*/ 10 w 243"/>
                  <a:gd name="T83" fmla="*/ 82 h 238"/>
                  <a:gd name="T84" fmla="*/ 21 w 243"/>
                  <a:gd name="T85" fmla="*/ 71 h 238"/>
                  <a:gd name="T86" fmla="*/ 217 w 243"/>
                  <a:gd name="T87" fmla="*/ 228 h 238"/>
                  <a:gd name="T88" fmla="*/ 21 w 243"/>
                  <a:gd name="T89" fmla="*/ 228 h 238"/>
                  <a:gd name="T90" fmla="*/ 10 w 243"/>
                  <a:gd name="T91" fmla="*/ 217 h 238"/>
                  <a:gd name="T92" fmla="*/ 10 w 243"/>
                  <a:gd name="T93" fmla="*/ 100 h 238"/>
                  <a:gd name="T94" fmla="*/ 21 w 243"/>
                  <a:gd name="T95" fmla="*/ 103 h 238"/>
                  <a:gd name="T96" fmla="*/ 217 w 243"/>
                  <a:gd name="T97" fmla="*/ 103 h 238"/>
                  <a:gd name="T98" fmla="*/ 217 w 243"/>
                  <a:gd name="T99" fmla="*/ 135 h 238"/>
                  <a:gd name="T100" fmla="*/ 186 w 243"/>
                  <a:gd name="T101" fmla="*/ 135 h 238"/>
                  <a:gd name="T102" fmla="*/ 156 w 243"/>
                  <a:gd name="T103" fmla="*/ 165 h 238"/>
                  <a:gd name="T104" fmla="*/ 186 w 243"/>
                  <a:gd name="T105" fmla="*/ 194 h 238"/>
                  <a:gd name="T106" fmla="*/ 217 w 243"/>
                  <a:gd name="T107" fmla="*/ 194 h 238"/>
                  <a:gd name="T108" fmla="*/ 217 w 243"/>
                  <a:gd name="T109" fmla="*/ 228 h 238"/>
                  <a:gd name="T110" fmla="*/ 233 w 243"/>
                  <a:gd name="T111" fmla="*/ 185 h 238"/>
                  <a:gd name="T112" fmla="*/ 186 w 243"/>
                  <a:gd name="T113" fmla="*/ 185 h 238"/>
                  <a:gd name="T114" fmla="*/ 166 w 243"/>
                  <a:gd name="T115" fmla="*/ 165 h 238"/>
                  <a:gd name="T116" fmla="*/ 186 w 243"/>
                  <a:gd name="T117" fmla="*/ 144 h 238"/>
                  <a:gd name="T118" fmla="*/ 233 w 243"/>
                  <a:gd name="T119" fmla="*/ 144 h 238"/>
                  <a:gd name="T120" fmla="*/ 233 w 243"/>
                  <a:gd name="T121" fmla="*/ 18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3" h="238">
                    <a:moveTo>
                      <a:pt x="238" y="135"/>
                    </a:moveTo>
                    <a:cubicBezTo>
                      <a:pt x="227" y="135"/>
                      <a:pt x="227" y="135"/>
                      <a:pt x="227" y="135"/>
                    </a:cubicBezTo>
                    <a:cubicBezTo>
                      <a:pt x="227" y="98"/>
                      <a:pt x="227" y="98"/>
                      <a:pt x="227" y="98"/>
                    </a:cubicBezTo>
                    <a:cubicBezTo>
                      <a:pt x="227" y="98"/>
                      <a:pt x="227" y="98"/>
                      <a:pt x="227" y="98"/>
                    </a:cubicBezTo>
                    <a:cubicBezTo>
                      <a:pt x="227" y="98"/>
                      <a:pt x="227" y="98"/>
                      <a:pt x="227" y="98"/>
                    </a:cubicBezTo>
                    <a:cubicBezTo>
                      <a:pt x="227" y="95"/>
                      <a:pt x="225" y="93"/>
                      <a:pt x="222" y="93"/>
                    </a:cubicBezTo>
                    <a:cubicBezTo>
                      <a:pt x="217" y="93"/>
                      <a:pt x="217" y="93"/>
                      <a:pt x="217" y="93"/>
                    </a:cubicBezTo>
                    <a:cubicBezTo>
                      <a:pt x="217" y="93"/>
                      <a:pt x="217" y="92"/>
                      <a:pt x="217" y="92"/>
                    </a:cubicBezTo>
                    <a:cubicBezTo>
                      <a:pt x="210" y="71"/>
                      <a:pt x="210" y="71"/>
                      <a:pt x="210" y="71"/>
                    </a:cubicBezTo>
                    <a:cubicBezTo>
                      <a:pt x="222" y="71"/>
                      <a:pt x="222" y="71"/>
                      <a:pt x="222" y="71"/>
                    </a:cubicBezTo>
                    <a:cubicBezTo>
                      <a:pt x="225" y="71"/>
                      <a:pt x="227" y="69"/>
                      <a:pt x="227" y="66"/>
                    </a:cubicBezTo>
                    <a:cubicBezTo>
                      <a:pt x="227" y="63"/>
                      <a:pt x="225" y="61"/>
                      <a:pt x="222" y="61"/>
                    </a:cubicBezTo>
                    <a:cubicBezTo>
                      <a:pt x="207" y="61"/>
                      <a:pt x="207" y="61"/>
                      <a:pt x="207" y="61"/>
                    </a:cubicBezTo>
                    <a:cubicBezTo>
                      <a:pt x="190" y="4"/>
                      <a:pt x="190" y="4"/>
                      <a:pt x="190" y="4"/>
                    </a:cubicBezTo>
                    <a:cubicBezTo>
                      <a:pt x="189" y="3"/>
                      <a:pt x="188" y="2"/>
                      <a:pt x="187" y="1"/>
                    </a:cubicBezTo>
                    <a:cubicBezTo>
                      <a:pt x="186" y="0"/>
                      <a:pt x="185" y="0"/>
                      <a:pt x="184" y="1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1" y="51"/>
                      <a:pt x="20" y="52"/>
                      <a:pt x="20" y="53"/>
                    </a:cubicBezTo>
                    <a:cubicBezTo>
                      <a:pt x="19" y="54"/>
                      <a:pt x="19" y="55"/>
                      <a:pt x="19" y="57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9" y="61"/>
                      <a:pt x="0" y="71"/>
                      <a:pt x="0" y="82"/>
                    </a:cubicBezTo>
                    <a:cubicBezTo>
                      <a:pt x="0" y="217"/>
                      <a:pt x="0" y="217"/>
                      <a:pt x="0" y="217"/>
                    </a:cubicBezTo>
                    <a:cubicBezTo>
                      <a:pt x="0" y="229"/>
                      <a:pt x="9" y="238"/>
                      <a:pt x="21" y="238"/>
                    </a:cubicBezTo>
                    <a:cubicBezTo>
                      <a:pt x="222" y="238"/>
                      <a:pt x="222" y="238"/>
                      <a:pt x="222" y="238"/>
                    </a:cubicBezTo>
                    <a:cubicBezTo>
                      <a:pt x="225" y="238"/>
                      <a:pt x="227" y="236"/>
                      <a:pt x="227" y="233"/>
                    </a:cubicBezTo>
                    <a:cubicBezTo>
                      <a:pt x="227" y="194"/>
                      <a:pt x="227" y="194"/>
                      <a:pt x="227" y="194"/>
                    </a:cubicBezTo>
                    <a:cubicBezTo>
                      <a:pt x="238" y="194"/>
                      <a:pt x="238" y="194"/>
                      <a:pt x="238" y="194"/>
                    </a:cubicBezTo>
                    <a:cubicBezTo>
                      <a:pt x="241" y="194"/>
                      <a:pt x="243" y="192"/>
                      <a:pt x="243" y="190"/>
                    </a:cubicBezTo>
                    <a:cubicBezTo>
                      <a:pt x="243" y="140"/>
                      <a:pt x="243" y="140"/>
                      <a:pt x="243" y="140"/>
                    </a:cubicBezTo>
                    <a:cubicBezTo>
                      <a:pt x="243" y="137"/>
                      <a:pt x="241" y="135"/>
                      <a:pt x="238" y="135"/>
                    </a:cubicBezTo>
                    <a:close/>
                    <a:moveTo>
                      <a:pt x="182" y="12"/>
                    </a:moveTo>
                    <a:cubicBezTo>
                      <a:pt x="206" y="90"/>
                      <a:pt x="206" y="90"/>
                      <a:pt x="206" y="90"/>
                    </a:cubicBezTo>
                    <a:cubicBezTo>
                      <a:pt x="195" y="93"/>
                      <a:pt x="195" y="93"/>
                      <a:pt x="195" y="9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30" y="58"/>
                      <a:pt x="30" y="58"/>
                      <a:pt x="30" y="58"/>
                    </a:cubicBezTo>
                    <a:lnTo>
                      <a:pt x="182" y="12"/>
                    </a:lnTo>
                    <a:close/>
                    <a:moveTo>
                      <a:pt x="21" y="71"/>
                    </a:moveTo>
                    <a:cubicBezTo>
                      <a:pt x="24" y="71"/>
                      <a:pt x="24" y="71"/>
                      <a:pt x="24" y="71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21" y="93"/>
                      <a:pt x="21" y="93"/>
                      <a:pt x="21" y="93"/>
                    </a:cubicBezTo>
                    <a:cubicBezTo>
                      <a:pt x="21" y="93"/>
                      <a:pt x="21" y="93"/>
                      <a:pt x="21" y="93"/>
                    </a:cubicBezTo>
                    <a:cubicBezTo>
                      <a:pt x="15" y="93"/>
                      <a:pt x="10" y="88"/>
                      <a:pt x="10" y="82"/>
                    </a:cubicBezTo>
                    <a:cubicBezTo>
                      <a:pt x="10" y="76"/>
                      <a:pt x="15" y="71"/>
                      <a:pt x="21" y="71"/>
                    </a:cubicBezTo>
                    <a:close/>
                    <a:moveTo>
                      <a:pt x="217" y="228"/>
                    </a:moveTo>
                    <a:cubicBezTo>
                      <a:pt x="21" y="228"/>
                      <a:pt x="21" y="228"/>
                      <a:pt x="21" y="228"/>
                    </a:cubicBezTo>
                    <a:cubicBezTo>
                      <a:pt x="15" y="228"/>
                      <a:pt x="10" y="223"/>
                      <a:pt x="10" y="217"/>
                    </a:cubicBezTo>
                    <a:cubicBezTo>
                      <a:pt x="10" y="100"/>
                      <a:pt x="10" y="100"/>
                      <a:pt x="10" y="100"/>
                    </a:cubicBezTo>
                    <a:cubicBezTo>
                      <a:pt x="13" y="102"/>
                      <a:pt x="17" y="103"/>
                      <a:pt x="21" y="103"/>
                    </a:cubicBezTo>
                    <a:cubicBezTo>
                      <a:pt x="217" y="103"/>
                      <a:pt x="217" y="103"/>
                      <a:pt x="217" y="103"/>
                    </a:cubicBezTo>
                    <a:cubicBezTo>
                      <a:pt x="217" y="135"/>
                      <a:pt x="217" y="135"/>
                      <a:pt x="217" y="135"/>
                    </a:cubicBezTo>
                    <a:cubicBezTo>
                      <a:pt x="186" y="135"/>
                      <a:pt x="186" y="135"/>
                      <a:pt x="186" y="135"/>
                    </a:cubicBezTo>
                    <a:cubicBezTo>
                      <a:pt x="169" y="135"/>
                      <a:pt x="156" y="148"/>
                      <a:pt x="156" y="165"/>
                    </a:cubicBezTo>
                    <a:cubicBezTo>
                      <a:pt x="156" y="181"/>
                      <a:pt x="169" y="194"/>
                      <a:pt x="186" y="194"/>
                    </a:cubicBezTo>
                    <a:cubicBezTo>
                      <a:pt x="217" y="194"/>
                      <a:pt x="217" y="194"/>
                      <a:pt x="217" y="194"/>
                    </a:cubicBezTo>
                    <a:lnTo>
                      <a:pt x="217" y="228"/>
                    </a:lnTo>
                    <a:close/>
                    <a:moveTo>
                      <a:pt x="233" y="185"/>
                    </a:moveTo>
                    <a:cubicBezTo>
                      <a:pt x="186" y="185"/>
                      <a:pt x="186" y="185"/>
                      <a:pt x="186" y="185"/>
                    </a:cubicBezTo>
                    <a:cubicBezTo>
                      <a:pt x="175" y="185"/>
                      <a:pt x="166" y="176"/>
                      <a:pt x="166" y="165"/>
                    </a:cubicBezTo>
                    <a:cubicBezTo>
                      <a:pt x="166" y="153"/>
                      <a:pt x="175" y="144"/>
                      <a:pt x="186" y="144"/>
                    </a:cubicBezTo>
                    <a:cubicBezTo>
                      <a:pt x="233" y="144"/>
                      <a:pt x="233" y="144"/>
                      <a:pt x="233" y="144"/>
                    </a:cubicBezTo>
                    <a:lnTo>
                      <a:pt x="233" y="185"/>
                    </a:lnTo>
                    <a:close/>
                  </a:path>
                </a:pathLst>
              </a:custGeom>
              <a:grpFill/>
              <a:ln>
                <a:solidFill>
                  <a:schemeClr val="accent2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82" tIns="40341" rIns="80682" bIns="403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4" name="Oval 66">
                <a:extLst>
                  <a:ext uri="{FF2B5EF4-FFF2-40B4-BE49-F238E27FC236}">
                    <a16:creationId xmlns:a16="http://schemas.microsoft.com/office/drawing/2014/main" id="{4E95D9AF-3CD8-4291-9598-CBA8305A1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100" y="5703888"/>
                <a:ext cx="25400" cy="254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82" tIns="40341" rIns="80682" bIns="403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9C44BDC-72E5-43F1-9E48-807CEF9F6270}"/>
                </a:ext>
              </a:extLst>
            </p:cNvPr>
            <p:cNvGrpSpPr/>
            <p:nvPr/>
          </p:nvGrpSpPr>
          <p:grpSpPr>
            <a:xfrm>
              <a:off x="10242551" y="2605353"/>
              <a:ext cx="214996" cy="237756"/>
              <a:chOff x="8193088" y="5370513"/>
              <a:chExt cx="466725" cy="466725"/>
            </a:xfrm>
            <a:solidFill>
              <a:schemeClr val="accent2"/>
            </a:solidFill>
          </p:grpSpPr>
          <p:sp>
            <p:nvSpPr>
              <p:cNvPr id="68" name="Freeform 396">
                <a:extLst>
                  <a:ext uri="{FF2B5EF4-FFF2-40B4-BE49-F238E27FC236}">
                    <a16:creationId xmlns:a16="http://schemas.microsoft.com/office/drawing/2014/main" id="{E6B58BF4-A99D-48EF-AEC0-8315E1A30F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43900" y="5459413"/>
                <a:ext cx="171450" cy="295275"/>
              </a:xfrm>
              <a:custGeom>
                <a:avLst/>
                <a:gdLst>
                  <a:gd name="T0" fmla="*/ 49 w 84"/>
                  <a:gd name="T1" fmla="*/ 64 h 144"/>
                  <a:gd name="T2" fmla="*/ 49 w 84"/>
                  <a:gd name="T3" fmla="*/ 21 h 144"/>
                  <a:gd name="T4" fmla="*/ 71 w 84"/>
                  <a:gd name="T5" fmla="*/ 31 h 144"/>
                  <a:gd name="T6" fmla="*/ 75 w 84"/>
                  <a:gd name="T7" fmla="*/ 32 h 144"/>
                  <a:gd name="T8" fmla="*/ 80 w 84"/>
                  <a:gd name="T9" fmla="*/ 27 h 144"/>
                  <a:gd name="T10" fmla="*/ 78 w 84"/>
                  <a:gd name="T11" fmla="*/ 22 h 144"/>
                  <a:gd name="T12" fmla="*/ 49 w 84"/>
                  <a:gd name="T13" fmla="*/ 11 h 144"/>
                  <a:gd name="T14" fmla="*/ 49 w 84"/>
                  <a:gd name="T15" fmla="*/ 5 h 144"/>
                  <a:gd name="T16" fmla="*/ 44 w 84"/>
                  <a:gd name="T17" fmla="*/ 0 h 144"/>
                  <a:gd name="T18" fmla="*/ 39 w 84"/>
                  <a:gd name="T19" fmla="*/ 5 h 144"/>
                  <a:gd name="T20" fmla="*/ 39 w 84"/>
                  <a:gd name="T21" fmla="*/ 11 h 144"/>
                  <a:gd name="T22" fmla="*/ 5 w 84"/>
                  <a:gd name="T23" fmla="*/ 41 h 144"/>
                  <a:gd name="T24" fmla="*/ 39 w 84"/>
                  <a:gd name="T25" fmla="*/ 73 h 144"/>
                  <a:gd name="T26" fmla="*/ 39 w 84"/>
                  <a:gd name="T27" fmla="*/ 117 h 144"/>
                  <a:gd name="T28" fmla="*/ 9 w 84"/>
                  <a:gd name="T29" fmla="*/ 103 h 144"/>
                  <a:gd name="T30" fmla="*/ 6 w 84"/>
                  <a:gd name="T31" fmla="*/ 101 h 144"/>
                  <a:gd name="T32" fmla="*/ 0 w 84"/>
                  <a:gd name="T33" fmla="*/ 106 h 144"/>
                  <a:gd name="T34" fmla="*/ 3 w 84"/>
                  <a:gd name="T35" fmla="*/ 111 h 144"/>
                  <a:gd name="T36" fmla="*/ 39 w 84"/>
                  <a:gd name="T37" fmla="*/ 127 h 144"/>
                  <a:gd name="T38" fmla="*/ 39 w 84"/>
                  <a:gd name="T39" fmla="*/ 138 h 144"/>
                  <a:gd name="T40" fmla="*/ 44 w 84"/>
                  <a:gd name="T41" fmla="*/ 144 h 144"/>
                  <a:gd name="T42" fmla="*/ 49 w 84"/>
                  <a:gd name="T43" fmla="*/ 138 h 144"/>
                  <a:gd name="T44" fmla="*/ 49 w 84"/>
                  <a:gd name="T45" fmla="*/ 127 h 144"/>
                  <a:gd name="T46" fmla="*/ 84 w 84"/>
                  <a:gd name="T47" fmla="*/ 96 h 144"/>
                  <a:gd name="T48" fmla="*/ 49 w 84"/>
                  <a:gd name="T49" fmla="*/ 64 h 144"/>
                  <a:gd name="T50" fmla="*/ 73 w 84"/>
                  <a:gd name="T51" fmla="*/ 96 h 144"/>
                  <a:gd name="T52" fmla="*/ 49 w 84"/>
                  <a:gd name="T53" fmla="*/ 117 h 144"/>
                  <a:gd name="T54" fmla="*/ 49 w 84"/>
                  <a:gd name="T55" fmla="*/ 75 h 144"/>
                  <a:gd name="T56" fmla="*/ 73 w 84"/>
                  <a:gd name="T57" fmla="*/ 96 h 144"/>
                  <a:gd name="T58" fmla="*/ 39 w 84"/>
                  <a:gd name="T59" fmla="*/ 20 h 144"/>
                  <a:gd name="T60" fmla="*/ 39 w 84"/>
                  <a:gd name="T61" fmla="*/ 62 h 144"/>
                  <a:gd name="T62" fmla="*/ 15 w 84"/>
                  <a:gd name="T63" fmla="*/ 40 h 144"/>
                  <a:gd name="T64" fmla="*/ 39 w 84"/>
                  <a:gd name="T65" fmla="*/ 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4" h="144">
                    <a:moveTo>
                      <a:pt x="49" y="64"/>
                    </a:moveTo>
                    <a:cubicBezTo>
                      <a:pt x="49" y="21"/>
                      <a:pt x="49" y="21"/>
                      <a:pt x="49" y="21"/>
                    </a:cubicBezTo>
                    <a:cubicBezTo>
                      <a:pt x="57" y="22"/>
                      <a:pt x="64" y="25"/>
                      <a:pt x="71" y="31"/>
                    </a:cubicBezTo>
                    <a:cubicBezTo>
                      <a:pt x="73" y="32"/>
                      <a:pt x="74" y="32"/>
                      <a:pt x="75" y="32"/>
                    </a:cubicBezTo>
                    <a:cubicBezTo>
                      <a:pt x="78" y="32"/>
                      <a:pt x="80" y="30"/>
                      <a:pt x="80" y="27"/>
                    </a:cubicBezTo>
                    <a:cubicBezTo>
                      <a:pt x="80" y="25"/>
                      <a:pt x="79" y="24"/>
                      <a:pt x="78" y="22"/>
                    </a:cubicBezTo>
                    <a:cubicBezTo>
                      <a:pt x="68" y="15"/>
                      <a:pt x="59" y="12"/>
                      <a:pt x="49" y="11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3"/>
                      <a:pt x="47" y="0"/>
                      <a:pt x="44" y="0"/>
                    </a:cubicBezTo>
                    <a:cubicBezTo>
                      <a:pt x="41" y="0"/>
                      <a:pt x="39" y="3"/>
                      <a:pt x="39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19" y="11"/>
                      <a:pt x="5" y="24"/>
                      <a:pt x="5" y="41"/>
                    </a:cubicBezTo>
                    <a:cubicBezTo>
                      <a:pt x="5" y="58"/>
                      <a:pt x="15" y="67"/>
                      <a:pt x="39" y="73"/>
                    </a:cubicBezTo>
                    <a:cubicBezTo>
                      <a:pt x="39" y="117"/>
                      <a:pt x="39" y="117"/>
                      <a:pt x="39" y="117"/>
                    </a:cubicBezTo>
                    <a:cubicBezTo>
                      <a:pt x="28" y="116"/>
                      <a:pt x="18" y="111"/>
                      <a:pt x="9" y="103"/>
                    </a:cubicBezTo>
                    <a:cubicBezTo>
                      <a:pt x="9" y="102"/>
                      <a:pt x="8" y="101"/>
                      <a:pt x="6" y="101"/>
                    </a:cubicBezTo>
                    <a:cubicBezTo>
                      <a:pt x="3" y="101"/>
                      <a:pt x="0" y="104"/>
                      <a:pt x="0" y="106"/>
                    </a:cubicBezTo>
                    <a:cubicBezTo>
                      <a:pt x="0" y="108"/>
                      <a:pt x="2" y="110"/>
                      <a:pt x="3" y="111"/>
                    </a:cubicBezTo>
                    <a:cubicBezTo>
                      <a:pt x="14" y="120"/>
                      <a:pt x="25" y="125"/>
                      <a:pt x="39" y="127"/>
                    </a:cubicBezTo>
                    <a:cubicBezTo>
                      <a:pt x="39" y="138"/>
                      <a:pt x="39" y="138"/>
                      <a:pt x="39" y="138"/>
                    </a:cubicBezTo>
                    <a:cubicBezTo>
                      <a:pt x="39" y="141"/>
                      <a:pt x="41" y="144"/>
                      <a:pt x="44" y="144"/>
                    </a:cubicBezTo>
                    <a:cubicBezTo>
                      <a:pt x="47" y="144"/>
                      <a:pt x="49" y="141"/>
                      <a:pt x="49" y="138"/>
                    </a:cubicBezTo>
                    <a:cubicBezTo>
                      <a:pt x="49" y="127"/>
                      <a:pt x="49" y="127"/>
                      <a:pt x="49" y="127"/>
                    </a:cubicBezTo>
                    <a:cubicBezTo>
                      <a:pt x="70" y="126"/>
                      <a:pt x="84" y="113"/>
                      <a:pt x="84" y="96"/>
                    </a:cubicBezTo>
                    <a:cubicBezTo>
                      <a:pt x="84" y="79"/>
                      <a:pt x="73" y="69"/>
                      <a:pt x="49" y="64"/>
                    </a:cubicBezTo>
                    <a:close/>
                    <a:moveTo>
                      <a:pt x="73" y="96"/>
                    </a:moveTo>
                    <a:cubicBezTo>
                      <a:pt x="73" y="108"/>
                      <a:pt x="63" y="116"/>
                      <a:pt x="49" y="117"/>
                    </a:cubicBezTo>
                    <a:cubicBezTo>
                      <a:pt x="49" y="75"/>
                      <a:pt x="49" y="75"/>
                      <a:pt x="49" y="75"/>
                    </a:cubicBezTo>
                    <a:cubicBezTo>
                      <a:pt x="69" y="80"/>
                      <a:pt x="73" y="86"/>
                      <a:pt x="73" y="96"/>
                    </a:cubicBezTo>
                    <a:close/>
                    <a:moveTo>
                      <a:pt x="39" y="20"/>
                    </a:moveTo>
                    <a:cubicBezTo>
                      <a:pt x="39" y="62"/>
                      <a:pt x="39" y="62"/>
                      <a:pt x="39" y="62"/>
                    </a:cubicBezTo>
                    <a:cubicBezTo>
                      <a:pt x="19" y="57"/>
                      <a:pt x="15" y="50"/>
                      <a:pt x="15" y="40"/>
                    </a:cubicBezTo>
                    <a:cubicBezTo>
                      <a:pt x="15" y="29"/>
                      <a:pt x="25" y="21"/>
                      <a:pt x="39" y="20"/>
                    </a:cubicBezTo>
                    <a:close/>
                  </a:path>
                </a:pathLst>
              </a:custGeom>
              <a:grpFill/>
              <a:ln>
                <a:solidFill>
                  <a:schemeClr val="accent2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82" tIns="40341" rIns="80682" bIns="403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9" name="Freeform 397">
                <a:extLst>
                  <a:ext uri="{FF2B5EF4-FFF2-40B4-BE49-F238E27FC236}">
                    <a16:creationId xmlns:a16="http://schemas.microsoft.com/office/drawing/2014/main" id="{B0002B2F-76F7-424E-90C4-01057A0DDD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93088" y="5370513"/>
                <a:ext cx="466725" cy="466725"/>
              </a:xfrm>
              <a:custGeom>
                <a:avLst/>
                <a:gdLst>
                  <a:gd name="T0" fmla="*/ 113 w 227"/>
                  <a:gd name="T1" fmla="*/ 0 h 227"/>
                  <a:gd name="T2" fmla="*/ 0 w 227"/>
                  <a:gd name="T3" fmla="*/ 114 h 227"/>
                  <a:gd name="T4" fmla="*/ 113 w 227"/>
                  <a:gd name="T5" fmla="*/ 227 h 227"/>
                  <a:gd name="T6" fmla="*/ 227 w 227"/>
                  <a:gd name="T7" fmla="*/ 114 h 227"/>
                  <a:gd name="T8" fmla="*/ 113 w 227"/>
                  <a:gd name="T9" fmla="*/ 0 h 227"/>
                  <a:gd name="T10" fmla="*/ 113 w 227"/>
                  <a:gd name="T11" fmla="*/ 218 h 227"/>
                  <a:gd name="T12" fmla="*/ 9 w 227"/>
                  <a:gd name="T13" fmla="*/ 114 h 227"/>
                  <a:gd name="T14" fmla="*/ 113 w 227"/>
                  <a:gd name="T15" fmla="*/ 10 h 227"/>
                  <a:gd name="T16" fmla="*/ 217 w 227"/>
                  <a:gd name="T17" fmla="*/ 114 h 227"/>
                  <a:gd name="T18" fmla="*/ 113 w 227"/>
                  <a:gd name="T19" fmla="*/ 218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227">
                    <a:moveTo>
                      <a:pt x="113" y="0"/>
                    </a:moveTo>
                    <a:cubicBezTo>
                      <a:pt x="51" y="0"/>
                      <a:pt x="0" y="51"/>
                      <a:pt x="0" y="114"/>
                    </a:cubicBezTo>
                    <a:cubicBezTo>
                      <a:pt x="0" y="176"/>
                      <a:pt x="51" y="227"/>
                      <a:pt x="113" y="227"/>
                    </a:cubicBezTo>
                    <a:cubicBezTo>
                      <a:pt x="176" y="227"/>
                      <a:pt x="227" y="176"/>
                      <a:pt x="227" y="114"/>
                    </a:cubicBezTo>
                    <a:cubicBezTo>
                      <a:pt x="227" y="51"/>
                      <a:pt x="176" y="0"/>
                      <a:pt x="113" y="0"/>
                    </a:cubicBezTo>
                    <a:close/>
                    <a:moveTo>
                      <a:pt x="113" y="218"/>
                    </a:moveTo>
                    <a:cubicBezTo>
                      <a:pt x="56" y="218"/>
                      <a:pt x="9" y="171"/>
                      <a:pt x="9" y="114"/>
                    </a:cubicBezTo>
                    <a:cubicBezTo>
                      <a:pt x="9" y="56"/>
                      <a:pt x="56" y="10"/>
                      <a:pt x="113" y="10"/>
                    </a:cubicBezTo>
                    <a:cubicBezTo>
                      <a:pt x="171" y="10"/>
                      <a:pt x="217" y="56"/>
                      <a:pt x="217" y="114"/>
                    </a:cubicBezTo>
                    <a:cubicBezTo>
                      <a:pt x="217" y="171"/>
                      <a:pt x="171" y="218"/>
                      <a:pt x="113" y="218"/>
                    </a:cubicBezTo>
                    <a:close/>
                  </a:path>
                </a:pathLst>
              </a:custGeom>
              <a:grpFill/>
              <a:ln>
                <a:solidFill>
                  <a:schemeClr val="accent2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682" tIns="40341" rIns="80682" bIns="403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2882804-AABE-4813-8E16-D07769D84DE2}"/>
              </a:ext>
            </a:extLst>
          </p:cNvPr>
          <p:cNvSpPr txBox="1"/>
          <p:nvPr/>
        </p:nvSpPr>
        <p:spPr>
          <a:xfrm>
            <a:off x="3205264" y="1414489"/>
            <a:ext cx="1232710" cy="3077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2017 - 2018</a:t>
            </a:r>
          </a:p>
        </p:txBody>
      </p:sp>
      <p:sp>
        <p:nvSpPr>
          <p:cNvPr id="78" name="Arrow: Curved Down 77">
            <a:extLst>
              <a:ext uri="{FF2B5EF4-FFF2-40B4-BE49-F238E27FC236}">
                <a16:creationId xmlns:a16="http://schemas.microsoft.com/office/drawing/2014/main" id="{1FA4E694-BB28-44BE-AB77-0609BCF14AA4}"/>
              </a:ext>
            </a:extLst>
          </p:cNvPr>
          <p:cNvSpPr/>
          <p:nvPr/>
        </p:nvSpPr>
        <p:spPr>
          <a:xfrm>
            <a:off x="7142844" y="1812046"/>
            <a:ext cx="1580086" cy="562248"/>
          </a:xfrm>
          <a:prstGeom prst="curvedDownArrow">
            <a:avLst>
              <a:gd name="adj1" fmla="val 25000"/>
              <a:gd name="adj2" fmla="val 71152"/>
              <a:gd name="adj3" fmla="val 25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77FBF02-5A61-4277-83AF-337BD1EA6B3B}"/>
              </a:ext>
            </a:extLst>
          </p:cNvPr>
          <p:cNvSpPr txBox="1"/>
          <p:nvPr/>
        </p:nvSpPr>
        <p:spPr>
          <a:xfrm>
            <a:off x="7335637" y="1414489"/>
            <a:ext cx="1232710" cy="3077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2018 - 2019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4A44F2C-7DE8-43FF-9A87-B4CF71EE7A24}"/>
              </a:ext>
            </a:extLst>
          </p:cNvPr>
          <p:cNvSpPr/>
          <p:nvPr/>
        </p:nvSpPr>
        <p:spPr>
          <a:xfrm>
            <a:off x="369013" y="4052072"/>
            <a:ext cx="32791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Gave us a foundational understanding of DLT by exploring a low-risk use case. 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8B25188-0DCB-4A8F-A6F4-2F3A2E614553}"/>
              </a:ext>
            </a:extLst>
          </p:cNvPr>
          <p:cNvCxnSpPr>
            <a:cxnSpLocks/>
          </p:cNvCxnSpPr>
          <p:nvPr/>
        </p:nvCxnSpPr>
        <p:spPr>
          <a:xfrm>
            <a:off x="402326" y="3854311"/>
            <a:ext cx="3141305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804FD2A-6ACD-4233-8562-28ADCD5D3B09}"/>
              </a:ext>
            </a:extLst>
          </p:cNvPr>
          <p:cNvCxnSpPr>
            <a:cxnSpLocks/>
          </p:cNvCxnSpPr>
          <p:nvPr/>
        </p:nvCxnSpPr>
        <p:spPr>
          <a:xfrm>
            <a:off x="4249783" y="3854311"/>
            <a:ext cx="335202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F047476-C8D5-480A-B1E8-2F41F448EE3D}"/>
              </a:ext>
            </a:extLst>
          </p:cNvPr>
          <p:cNvCxnSpPr/>
          <p:nvPr/>
        </p:nvCxnSpPr>
        <p:spPr>
          <a:xfrm>
            <a:off x="8132175" y="3854311"/>
            <a:ext cx="384048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6FC2CADC-601A-4274-AD7D-B41D26395248}"/>
              </a:ext>
            </a:extLst>
          </p:cNvPr>
          <p:cNvSpPr/>
          <p:nvPr/>
        </p:nvSpPr>
        <p:spPr>
          <a:xfrm>
            <a:off x="4174535" y="4068124"/>
            <a:ext cx="34272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Expanded our understanding of what does, and does not make a good use case for blockchain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73F7136-F92A-47CA-968E-597A862BB2D6}"/>
              </a:ext>
            </a:extLst>
          </p:cNvPr>
          <p:cNvSpPr/>
          <p:nvPr/>
        </p:nvSpPr>
        <p:spPr>
          <a:xfrm>
            <a:off x="8128207" y="4068124"/>
            <a:ext cx="3840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Explored how blockchain could be used to tokenize (digitally represent), transfer, and redeem a Federal payment. </a:t>
            </a:r>
          </a:p>
        </p:txBody>
      </p:sp>
    </p:spTree>
    <p:extLst>
      <p:ext uri="{BB962C8B-B14F-4D97-AF65-F5344CB8AC3E}">
        <p14:creationId xmlns:p14="http://schemas.microsoft.com/office/powerpoint/2010/main" val="2350429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CCE5E6-EB84-4EE3-8BBA-E51A04B45FAA}"/>
              </a:ext>
            </a:extLst>
          </p:cNvPr>
          <p:cNvGrpSpPr/>
          <p:nvPr/>
        </p:nvGrpSpPr>
        <p:grpSpPr>
          <a:xfrm>
            <a:off x="3954308" y="944682"/>
            <a:ext cx="7926630" cy="5467351"/>
            <a:chOff x="-286084" y="704847"/>
            <a:chExt cx="8237693" cy="5467351"/>
          </a:xfrm>
        </p:grpSpPr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E58D572-B608-4FF8-B4E4-E18C76B65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4460" y="704850"/>
              <a:ext cx="4035269" cy="2724150"/>
            </a:xfrm>
            <a:prstGeom prst="rect">
              <a:avLst/>
            </a:prstGeom>
          </p:spPr>
        </p:pic>
        <p:pic>
          <p:nvPicPr>
            <p:cNvPr id="6" name="Picture 5" descr="A person sitting at a table using a computer&#10;&#10;Description automatically generated">
              <a:extLst>
                <a:ext uri="{FF2B5EF4-FFF2-40B4-BE49-F238E27FC236}">
                  <a16:creationId xmlns:a16="http://schemas.microsoft.com/office/drawing/2014/main" id="{41AE5D81-6B2B-4CD1-A915-13E1F3701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809" y="704847"/>
              <a:ext cx="4080800" cy="2724151"/>
            </a:xfrm>
            <a:prstGeom prst="rect">
              <a:avLst/>
            </a:prstGeom>
          </p:spPr>
        </p:pic>
        <p:pic>
          <p:nvPicPr>
            <p:cNvPr id="7" name="Picture 6" descr="A picture containing sitting, table, food, room&#10;&#10;Description automatically generated">
              <a:extLst>
                <a:ext uri="{FF2B5EF4-FFF2-40B4-BE49-F238E27FC236}">
                  <a16:creationId xmlns:a16="http://schemas.microsoft.com/office/drawing/2014/main" id="{7DDE1CE5-848E-4851-89C1-55A11DCA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084" y="3419472"/>
              <a:ext cx="4118847" cy="2743201"/>
            </a:xfrm>
            <a:prstGeom prst="rect">
              <a:avLst/>
            </a:prstGeom>
          </p:spPr>
        </p:pic>
        <p:pic>
          <p:nvPicPr>
            <p:cNvPr id="8" name="Picture 7" descr="A picture containing food, cutting&#10;&#10;Description automatically generated">
              <a:extLst>
                <a:ext uri="{FF2B5EF4-FFF2-40B4-BE49-F238E27FC236}">
                  <a16:creationId xmlns:a16="http://schemas.microsoft.com/office/drawing/2014/main" id="{FA1B3BD5-90FE-4B8D-A99C-8FB56DC13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2763" y="3428998"/>
              <a:ext cx="4118846" cy="27432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AD4F73-6099-479A-A296-B0C33A3E80FB}"/>
              </a:ext>
            </a:extLst>
          </p:cNvPr>
          <p:cNvGrpSpPr/>
          <p:nvPr/>
        </p:nvGrpSpPr>
        <p:grpSpPr>
          <a:xfrm>
            <a:off x="311062" y="944682"/>
            <a:ext cx="4005697" cy="5457826"/>
            <a:chOff x="0" y="-69936"/>
            <a:chExt cx="5197642" cy="6921825"/>
          </a:xfrm>
        </p:grpSpPr>
        <p:pic>
          <p:nvPicPr>
            <p:cNvPr id="10" name="Picture 9" descr="A person sitting at a table&#10;&#10;Description automatically generated">
              <a:extLst>
                <a:ext uri="{FF2B5EF4-FFF2-40B4-BE49-F238E27FC236}">
                  <a16:creationId xmlns:a16="http://schemas.microsoft.com/office/drawing/2014/main" id="{C4C87153-4DF8-4354-9F2C-0AE79F069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6" y="-69936"/>
              <a:ext cx="5190536" cy="3464118"/>
            </a:xfrm>
            <a:prstGeom prst="rect">
              <a:avLst/>
            </a:prstGeom>
          </p:spPr>
        </p:pic>
        <p:pic>
          <p:nvPicPr>
            <p:cNvPr id="11" name="Picture 10" descr="A picture containing indoor, chair, table, sitting&#10;&#10;Description automatically generated">
              <a:extLst>
                <a:ext uri="{FF2B5EF4-FFF2-40B4-BE49-F238E27FC236}">
                  <a16:creationId xmlns:a16="http://schemas.microsoft.com/office/drawing/2014/main" id="{F2C6949D-EE0B-4716-8609-BA5FC557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" y="2963389"/>
              <a:ext cx="5184666" cy="38885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8B4FF9-C06B-4938-9925-524BFFFCFDDD}"/>
                </a:ext>
              </a:extLst>
            </p:cNvPr>
            <p:cNvSpPr/>
            <p:nvPr/>
          </p:nvSpPr>
          <p:spPr>
            <a:xfrm>
              <a:off x="0" y="1582057"/>
              <a:ext cx="5197642" cy="3687775"/>
            </a:xfrm>
            <a:prstGeom prst="rect">
              <a:avLst/>
            </a:prstGeom>
            <a:solidFill>
              <a:srgbClr val="083154"/>
            </a:solidFill>
            <a:ln>
              <a:noFill/>
            </a:ln>
            <a:effectLst>
              <a:outerShdw blurRad="190500" dist="254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NeueLT Std Lt" panose="020B0403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D25C9A7-6D53-43F3-80D0-2659C191E79B}"/>
              </a:ext>
            </a:extLst>
          </p:cNvPr>
          <p:cNvSpPr txBox="1"/>
          <p:nvPr/>
        </p:nvSpPr>
        <p:spPr>
          <a:xfrm>
            <a:off x="311062" y="2502239"/>
            <a:ext cx="4129110" cy="18535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Researchers spend 44% of their research time performing mandated administrative tasks*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E97529D-DD9C-46AA-933A-CA14F6A50928}"/>
              </a:ext>
            </a:extLst>
          </p:cNvPr>
          <p:cNvSpPr txBox="1">
            <a:spLocks/>
          </p:cNvSpPr>
          <p:nvPr/>
        </p:nvSpPr>
        <p:spPr bwMode="gray">
          <a:xfrm>
            <a:off x="314960" y="237306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Reporting Burden Associated with Grants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4282DA-41F7-4561-B8F2-D8A2C5AC5329}"/>
              </a:ext>
            </a:extLst>
          </p:cNvPr>
          <p:cNvSpPr txBox="1"/>
          <p:nvPr/>
        </p:nvSpPr>
        <p:spPr>
          <a:xfrm>
            <a:off x="763051" y="6390745"/>
            <a:ext cx="429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 Reducing Administrative Burden in Federal Research Grants to Universities, IBM Center for the Business of Government, January 29th, 2020.</a:t>
            </a:r>
          </a:p>
        </p:txBody>
      </p:sp>
    </p:spTree>
    <p:extLst>
      <p:ext uri="{BB962C8B-B14F-4D97-AF65-F5344CB8AC3E}">
        <p14:creationId xmlns:p14="http://schemas.microsoft.com/office/powerpoint/2010/main" val="73737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entagon 20">
            <a:extLst>
              <a:ext uri="{FF2B5EF4-FFF2-40B4-BE49-F238E27FC236}">
                <a16:creationId xmlns:a16="http://schemas.microsoft.com/office/drawing/2014/main" id="{02BCF322-B71B-49C1-A9FD-4F941CB46F0A}"/>
              </a:ext>
            </a:extLst>
          </p:cNvPr>
          <p:cNvSpPr/>
          <p:nvPr/>
        </p:nvSpPr>
        <p:spPr bwMode="gray">
          <a:xfrm rot="10800000">
            <a:off x="974588" y="3579379"/>
            <a:ext cx="10408810" cy="2397166"/>
          </a:xfrm>
          <a:custGeom>
            <a:avLst/>
            <a:gdLst>
              <a:gd name="connsiteX0" fmla="*/ 13 w 11866177"/>
              <a:gd name="connsiteY0" fmla="*/ 1079418 h 2825960"/>
              <a:gd name="connsiteX1" fmla="*/ 5933089 w 11866177"/>
              <a:gd name="connsiteY1" fmla="*/ 0 h 2825960"/>
              <a:gd name="connsiteX2" fmla="*/ 11866164 w 11866177"/>
              <a:gd name="connsiteY2" fmla="*/ 1079418 h 2825960"/>
              <a:gd name="connsiteX3" fmla="*/ 9599931 w 11866177"/>
              <a:gd name="connsiteY3" fmla="*/ 2825953 h 2825960"/>
              <a:gd name="connsiteX4" fmla="*/ 2266246 w 11866177"/>
              <a:gd name="connsiteY4" fmla="*/ 2825953 h 2825960"/>
              <a:gd name="connsiteX5" fmla="*/ 13 w 11866177"/>
              <a:gd name="connsiteY5" fmla="*/ 1079418 h 2825960"/>
              <a:gd name="connsiteX0" fmla="*/ 0 w 12675043"/>
              <a:gd name="connsiteY0" fmla="*/ 2415849 h 2825953"/>
              <a:gd name="connsiteX1" fmla="*/ 6741968 w 12675043"/>
              <a:gd name="connsiteY1" fmla="*/ 0 h 2825953"/>
              <a:gd name="connsiteX2" fmla="*/ 12675043 w 12675043"/>
              <a:gd name="connsiteY2" fmla="*/ 1079418 h 2825953"/>
              <a:gd name="connsiteX3" fmla="*/ 10408810 w 12675043"/>
              <a:gd name="connsiteY3" fmla="*/ 2825953 h 2825953"/>
              <a:gd name="connsiteX4" fmla="*/ 3075125 w 12675043"/>
              <a:gd name="connsiteY4" fmla="*/ 2825953 h 2825953"/>
              <a:gd name="connsiteX5" fmla="*/ 0 w 12675043"/>
              <a:gd name="connsiteY5" fmla="*/ 2415849 h 2825953"/>
              <a:gd name="connsiteX0" fmla="*/ 0 w 12675043"/>
              <a:gd name="connsiteY0" fmla="*/ 1336431 h 1746535"/>
              <a:gd name="connsiteX1" fmla="*/ 7418976 w 12675043"/>
              <a:gd name="connsiteY1" fmla="*/ 1285713 h 1746535"/>
              <a:gd name="connsiteX2" fmla="*/ 12675043 w 12675043"/>
              <a:gd name="connsiteY2" fmla="*/ 0 h 1746535"/>
              <a:gd name="connsiteX3" fmla="*/ 10408810 w 12675043"/>
              <a:gd name="connsiteY3" fmla="*/ 1746535 h 1746535"/>
              <a:gd name="connsiteX4" fmla="*/ 3075125 w 12675043"/>
              <a:gd name="connsiteY4" fmla="*/ 1746535 h 1746535"/>
              <a:gd name="connsiteX5" fmla="*/ 0 w 12675043"/>
              <a:gd name="connsiteY5" fmla="*/ 1336431 h 1746535"/>
              <a:gd name="connsiteX0" fmla="*/ 0 w 10408810"/>
              <a:gd name="connsiteY0" fmla="*/ 1969477 h 2379581"/>
              <a:gd name="connsiteX1" fmla="*/ 7418976 w 10408810"/>
              <a:gd name="connsiteY1" fmla="*/ 1918759 h 2379581"/>
              <a:gd name="connsiteX2" fmla="*/ 7355696 w 10408810"/>
              <a:gd name="connsiteY2" fmla="*/ 0 h 2379581"/>
              <a:gd name="connsiteX3" fmla="*/ 10408810 w 10408810"/>
              <a:gd name="connsiteY3" fmla="*/ 2379581 h 2379581"/>
              <a:gd name="connsiteX4" fmla="*/ 3075125 w 10408810"/>
              <a:gd name="connsiteY4" fmla="*/ 2379581 h 2379581"/>
              <a:gd name="connsiteX5" fmla="*/ 0 w 10408810"/>
              <a:gd name="connsiteY5" fmla="*/ 1969477 h 2379581"/>
              <a:gd name="connsiteX0" fmla="*/ 0 w 10408810"/>
              <a:gd name="connsiteY0" fmla="*/ 1969477 h 2379581"/>
              <a:gd name="connsiteX1" fmla="*/ 7401392 w 10408810"/>
              <a:gd name="connsiteY1" fmla="*/ 2085813 h 2379581"/>
              <a:gd name="connsiteX2" fmla="*/ 7355696 w 10408810"/>
              <a:gd name="connsiteY2" fmla="*/ 0 h 2379581"/>
              <a:gd name="connsiteX3" fmla="*/ 10408810 w 10408810"/>
              <a:gd name="connsiteY3" fmla="*/ 2379581 h 2379581"/>
              <a:gd name="connsiteX4" fmla="*/ 3075125 w 10408810"/>
              <a:gd name="connsiteY4" fmla="*/ 2379581 h 2379581"/>
              <a:gd name="connsiteX5" fmla="*/ 0 w 10408810"/>
              <a:gd name="connsiteY5" fmla="*/ 1969477 h 2379581"/>
              <a:gd name="connsiteX0" fmla="*/ 0 w 10408810"/>
              <a:gd name="connsiteY0" fmla="*/ 1969477 h 2379581"/>
              <a:gd name="connsiteX1" fmla="*/ 7357431 w 10408810"/>
              <a:gd name="connsiteY1" fmla="*/ 1980306 h 2379581"/>
              <a:gd name="connsiteX2" fmla="*/ 7355696 w 10408810"/>
              <a:gd name="connsiteY2" fmla="*/ 0 h 2379581"/>
              <a:gd name="connsiteX3" fmla="*/ 10408810 w 10408810"/>
              <a:gd name="connsiteY3" fmla="*/ 2379581 h 2379581"/>
              <a:gd name="connsiteX4" fmla="*/ 3075125 w 10408810"/>
              <a:gd name="connsiteY4" fmla="*/ 2379581 h 2379581"/>
              <a:gd name="connsiteX5" fmla="*/ 0 w 10408810"/>
              <a:gd name="connsiteY5" fmla="*/ 1969477 h 2379581"/>
              <a:gd name="connsiteX0" fmla="*/ 0 w 10408810"/>
              <a:gd name="connsiteY0" fmla="*/ 1934308 h 2379581"/>
              <a:gd name="connsiteX1" fmla="*/ 7357431 w 10408810"/>
              <a:gd name="connsiteY1" fmla="*/ 1980306 h 2379581"/>
              <a:gd name="connsiteX2" fmla="*/ 7355696 w 10408810"/>
              <a:gd name="connsiteY2" fmla="*/ 0 h 2379581"/>
              <a:gd name="connsiteX3" fmla="*/ 10408810 w 10408810"/>
              <a:gd name="connsiteY3" fmla="*/ 2379581 h 2379581"/>
              <a:gd name="connsiteX4" fmla="*/ 3075125 w 10408810"/>
              <a:gd name="connsiteY4" fmla="*/ 2379581 h 2379581"/>
              <a:gd name="connsiteX5" fmla="*/ 0 w 10408810"/>
              <a:gd name="connsiteY5" fmla="*/ 1934308 h 2379581"/>
              <a:gd name="connsiteX0" fmla="*/ 0 w 10408810"/>
              <a:gd name="connsiteY0" fmla="*/ 1934308 h 2379581"/>
              <a:gd name="connsiteX1" fmla="*/ 7322261 w 10408810"/>
              <a:gd name="connsiteY1" fmla="*/ 1945136 h 2379581"/>
              <a:gd name="connsiteX2" fmla="*/ 7355696 w 10408810"/>
              <a:gd name="connsiteY2" fmla="*/ 0 h 2379581"/>
              <a:gd name="connsiteX3" fmla="*/ 10408810 w 10408810"/>
              <a:gd name="connsiteY3" fmla="*/ 2379581 h 2379581"/>
              <a:gd name="connsiteX4" fmla="*/ 3075125 w 10408810"/>
              <a:gd name="connsiteY4" fmla="*/ 2379581 h 2379581"/>
              <a:gd name="connsiteX5" fmla="*/ 0 w 10408810"/>
              <a:gd name="connsiteY5" fmla="*/ 1934308 h 2379581"/>
              <a:gd name="connsiteX0" fmla="*/ 0 w 10408810"/>
              <a:gd name="connsiteY0" fmla="*/ 1934308 h 2379581"/>
              <a:gd name="connsiteX1" fmla="*/ 7322261 w 10408810"/>
              <a:gd name="connsiteY1" fmla="*/ 1953928 h 2379581"/>
              <a:gd name="connsiteX2" fmla="*/ 7355696 w 10408810"/>
              <a:gd name="connsiteY2" fmla="*/ 0 h 2379581"/>
              <a:gd name="connsiteX3" fmla="*/ 10408810 w 10408810"/>
              <a:gd name="connsiteY3" fmla="*/ 2379581 h 2379581"/>
              <a:gd name="connsiteX4" fmla="*/ 3075125 w 10408810"/>
              <a:gd name="connsiteY4" fmla="*/ 2379581 h 2379581"/>
              <a:gd name="connsiteX5" fmla="*/ 0 w 10408810"/>
              <a:gd name="connsiteY5" fmla="*/ 1934308 h 2379581"/>
              <a:gd name="connsiteX0" fmla="*/ 0 w 10408810"/>
              <a:gd name="connsiteY0" fmla="*/ 1934308 h 2379581"/>
              <a:gd name="connsiteX1" fmla="*/ 7331053 w 10408810"/>
              <a:gd name="connsiteY1" fmla="*/ 1953928 h 2379581"/>
              <a:gd name="connsiteX2" fmla="*/ 7355696 w 10408810"/>
              <a:gd name="connsiteY2" fmla="*/ 0 h 2379581"/>
              <a:gd name="connsiteX3" fmla="*/ 10408810 w 10408810"/>
              <a:gd name="connsiteY3" fmla="*/ 2379581 h 2379581"/>
              <a:gd name="connsiteX4" fmla="*/ 3075125 w 10408810"/>
              <a:gd name="connsiteY4" fmla="*/ 2379581 h 2379581"/>
              <a:gd name="connsiteX5" fmla="*/ 0 w 10408810"/>
              <a:gd name="connsiteY5" fmla="*/ 1934308 h 2379581"/>
              <a:gd name="connsiteX0" fmla="*/ 0 w 10408810"/>
              <a:gd name="connsiteY0" fmla="*/ 1934308 h 2379581"/>
              <a:gd name="connsiteX1" fmla="*/ 7331053 w 10408810"/>
              <a:gd name="connsiteY1" fmla="*/ 1945135 h 2379581"/>
              <a:gd name="connsiteX2" fmla="*/ 7355696 w 10408810"/>
              <a:gd name="connsiteY2" fmla="*/ 0 h 2379581"/>
              <a:gd name="connsiteX3" fmla="*/ 10408810 w 10408810"/>
              <a:gd name="connsiteY3" fmla="*/ 2379581 h 2379581"/>
              <a:gd name="connsiteX4" fmla="*/ 3075125 w 10408810"/>
              <a:gd name="connsiteY4" fmla="*/ 2379581 h 2379581"/>
              <a:gd name="connsiteX5" fmla="*/ 0 w 10408810"/>
              <a:gd name="connsiteY5" fmla="*/ 1934308 h 2379581"/>
              <a:gd name="connsiteX0" fmla="*/ 0 w 10408810"/>
              <a:gd name="connsiteY0" fmla="*/ 1934308 h 2379581"/>
              <a:gd name="connsiteX1" fmla="*/ 7331053 w 10408810"/>
              <a:gd name="connsiteY1" fmla="*/ 1945135 h 2379581"/>
              <a:gd name="connsiteX2" fmla="*/ 7346904 w 10408810"/>
              <a:gd name="connsiteY2" fmla="*/ 0 h 2379581"/>
              <a:gd name="connsiteX3" fmla="*/ 10408810 w 10408810"/>
              <a:gd name="connsiteY3" fmla="*/ 2379581 h 2379581"/>
              <a:gd name="connsiteX4" fmla="*/ 3075125 w 10408810"/>
              <a:gd name="connsiteY4" fmla="*/ 2379581 h 2379581"/>
              <a:gd name="connsiteX5" fmla="*/ 0 w 10408810"/>
              <a:gd name="connsiteY5" fmla="*/ 1934308 h 2379581"/>
              <a:gd name="connsiteX0" fmla="*/ 0 w 10408810"/>
              <a:gd name="connsiteY0" fmla="*/ 1951893 h 2397166"/>
              <a:gd name="connsiteX1" fmla="*/ 7331053 w 10408810"/>
              <a:gd name="connsiteY1" fmla="*/ 1962720 h 2397166"/>
              <a:gd name="connsiteX2" fmla="*/ 7346904 w 10408810"/>
              <a:gd name="connsiteY2" fmla="*/ 0 h 2397166"/>
              <a:gd name="connsiteX3" fmla="*/ 10408810 w 10408810"/>
              <a:gd name="connsiteY3" fmla="*/ 2397166 h 2397166"/>
              <a:gd name="connsiteX4" fmla="*/ 3075125 w 10408810"/>
              <a:gd name="connsiteY4" fmla="*/ 2397166 h 2397166"/>
              <a:gd name="connsiteX5" fmla="*/ 0 w 10408810"/>
              <a:gd name="connsiteY5" fmla="*/ 1951893 h 2397166"/>
              <a:gd name="connsiteX0" fmla="*/ 0 w 10408810"/>
              <a:gd name="connsiteY0" fmla="*/ 1951893 h 2397166"/>
              <a:gd name="connsiteX1" fmla="*/ 7322261 w 10408810"/>
              <a:gd name="connsiteY1" fmla="*/ 1927551 h 2397166"/>
              <a:gd name="connsiteX2" fmla="*/ 7346904 w 10408810"/>
              <a:gd name="connsiteY2" fmla="*/ 0 h 2397166"/>
              <a:gd name="connsiteX3" fmla="*/ 10408810 w 10408810"/>
              <a:gd name="connsiteY3" fmla="*/ 2397166 h 2397166"/>
              <a:gd name="connsiteX4" fmla="*/ 3075125 w 10408810"/>
              <a:gd name="connsiteY4" fmla="*/ 2397166 h 2397166"/>
              <a:gd name="connsiteX5" fmla="*/ 0 w 10408810"/>
              <a:gd name="connsiteY5" fmla="*/ 1951893 h 2397166"/>
              <a:gd name="connsiteX0" fmla="*/ 0 w 10408810"/>
              <a:gd name="connsiteY0" fmla="*/ 1951893 h 2397166"/>
              <a:gd name="connsiteX1" fmla="*/ 7322261 w 10408810"/>
              <a:gd name="connsiteY1" fmla="*/ 1927551 h 2397166"/>
              <a:gd name="connsiteX2" fmla="*/ 7346904 w 10408810"/>
              <a:gd name="connsiteY2" fmla="*/ 0 h 2397166"/>
              <a:gd name="connsiteX3" fmla="*/ 10408810 w 10408810"/>
              <a:gd name="connsiteY3" fmla="*/ 2397166 h 2397166"/>
              <a:gd name="connsiteX4" fmla="*/ 3075125 w 10408810"/>
              <a:gd name="connsiteY4" fmla="*/ 2397166 h 2397166"/>
              <a:gd name="connsiteX5" fmla="*/ 0 w 10408810"/>
              <a:gd name="connsiteY5" fmla="*/ 1951893 h 239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8810" h="2397166">
                <a:moveTo>
                  <a:pt x="0" y="1951893"/>
                </a:moveTo>
                <a:lnTo>
                  <a:pt x="7322261" y="1927551"/>
                </a:lnTo>
                <a:cubicBezTo>
                  <a:pt x="7321683" y="1267449"/>
                  <a:pt x="7347482" y="660102"/>
                  <a:pt x="7346904" y="0"/>
                </a:cubicBezTo>
                <a:lnTo>
                  <a:pt x="10408810" y="2397166"/>
                </a:lnTo>
                <a:lnTo>
                  <a:pt x="3075125" y="2397166"/>
                </a:lnTo>
                <a:lnTo>
                  <a:pt x="0" y="1951893"/>
                </a:lnTo>
                <a:close/>
              </a:path>
            </a:pathLst>
          </a:custGeom>
          <a:solidFill>
            <a:schemeClr val="accent5">
              <a:alpha val="2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0B5F5F3-1378-466D-85A0-B8D1FA995CEE}"/>
              </a:ext>
            </a:extLst>
          </p:cNvPr>
          <p:cNvSpPr txBox="1">
            <a:spLocks/>
          </p:cNvSpPr>
          <p:nvPr/>
        </p:nvSpPr>
        <p:spPr bwMode="gray">
          <a:xfrm>
            <a:off x="314960" y="195280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More Payment Visibility = Less Reporting Burden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E953B-B80C-4090-B39F-511BBE2FA14A}"/>
              </a:ext>
            </a:extLst>
          </p:cNvPr>
          <p:cNvSpPr txBox="1">
            <a:spLocks/>
          </p:cNvSpPr>
          <p:nvPr/>
        </p:nvSpPr>
        <p:spPr>
          <a:xfrm>
            <a:off x="314960" y="715456"/>
            <a:ext cx="11724640" cy="484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SzPct val="100000"/>
              <a:buFontTx/>
              <a:buNone/>
              <a:defRPr sz="2000" b="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  <a:lvl2pPr marL="1270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defTabSz="1064657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E48253-EE1D-45EB-AF50-CCB37E51203C}"/>
              </a:ext>
            </a:extLst>
          </p:cNvPr>
          <p:cNvGrpSpPr/>
          <p:nvPr/>
        </p:nvGrpSpPr>
        <p:grpSpPr>
          <a:xfrm>
            <a:off x="4041755" y="3921744"/>
            <a:ext cx="7332749" cy="2087781"/>
            <a:chOff x="314960" y="4023313"/>
            <a:chExt cx="7332749" cy="20877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ED94374-2F5A-46D2-992A-0DB3191D46C5}"/>
                </a:ext>
              </a:extLst>
            </p:cNvPr>
            <p:cNvGrpSpPr/>
            <p:nvPr/>
          </p:nvGrpSpPr>
          <p:grpSpPr>
            <a:xfrm>
              <a:off x="2708011" y="4593807"/>
              <a:ext cx="633375" cy="798156"/>
              <a:chOff x="3384297" y="1839239"/>
              <a:chExt cx="845957" cy="1084102"/>
            </a:xfrm>
            <a:solidFill>
              <a:schemeClr val="accent4"/>
            </a:solidFill>
          </p:grpSpPr>
          <p:sp>
            <p:nvSpPr>
              <p:cNvPr id="35" name="Freeform 103">
                <a:extLst>
                  <a:ext uri="{FF2B5EF4-FFF2-40B4-BE49-F238E27FC236}">
                    <a16:creationId xmlns:a16="http://schemas.microsoft.com/office/drawing/2014/main" id="{A2C630FD-2C89-4DD4-B062-1D9F7C282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297" y="1839239"/>
                <a:ext cx="220301" cy="1084102"/>
              </a:xfrm>
              <a:custGeom>
                <a:avLst/>
                <a:gdLst>
                  <a:gd name="T0" fmla="*/ 0 w 102"/>
                  <a:gd name="T1" fmla="*/ 459 h 488"/>
                  <a:gd name="T2" fmla="*/ 102 w 102"/>
                  <a:gd name="T3" fmla="*/ 488 h 488"/>
                  <a:gd name="T4" fmla="*/ 102 w 102"/>
                  <a:gd name="T5" fmla="*/ 0 h 488"/>
                  <a:gd name="T6" fmla="*/ 0 w 102"/>
                  <a:gd name="T7" fmla="*/ 32 h 488"/>
                  <a:gd name="T8" fmla="*/ 0 w 102"/>
                  <a:gd name="T9" fmla="*/ 459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488">
                    <a:moveTo>
                      <a:pt x="0" y="459"/>
                    </a:moveTo>
                    <a:cubicBezTo>
                      <a:pt x="34" y="469"/>
                      <a:pt x="68" y="478"/>
                      <a:pt x="102" y="488"/>
                    </a:cubicBezTo>
                    <a:cubicBezTo>
                      <a:pt x="102" y="325"/>
                      <a:pt x="102" y="163"/>
                      <a:pt x="102" y="0"/>
                    </a:cubicBezTo>
                    <a:cubicBezTo>
                      <a:pt x="68" y="11"/>
                      <a:pt x="34" y="21"/>
                      <a:pt x="0" y="32"/>
                    </a:cubicBezTo>
                    <a:cubicBezTo>
                      <a:pt x="0" y="174"/>
                      <a:pt x="0" y="317"/>
                      <a:pt x="0" y="4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" name="Freeform 104">
                <a:extLst>
                  <a:ext uri="{FF2B5EF4-FFF2-40B4-BE49-F238E27FC236}">
                    <a16:creationId xmlns:a16="http://schemas.microsoft.com/office/drawing/2014/main" id="{F671D9D2-C257-49D7-986A-11A99905A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2869" y="2348782"/>
                <a:ext cx="192397" cy="222264"/>
              </a:xfrm>
              <a:custGeom>
                <a:avLst/>
                <a:gdLst>
                  <a:gd name="T0" fmla="*/ 67 w 89"/>
                  <a:gd name="T1" fmla="*/ 6 h 100"/>
                  <a:gd name="T2" fmla="*/ 43 w 89"/>
                  <a:gd name="T3" fmla="*/ 1 h 100"/>
                  <a:gd name="T4" fmla="*/ 37 w 89"/>
                  <a:gd name="T5" fmla="*/ 2 h 100"/>
                  <a:gd name="T6" fmla="*/ 11 w 89"/>
                  <a:gd name="T7" fmla="*/ 20 h 100"/>
                  <a:gd name="T8" fmla="*/ 0 w 89"/>
                  <a:gd name="T9" fmla="*/ 53 h 100"/>
                  <a:gd name="T10" fmla="*/ 10 w 89"/>
                  <a:gd name="T11" fmla="*/ 84 h 100"/>
                  <a:gd name="T12" fmla="*/ 36 w 89"/>
                  <a:gd name="T13" fmla="*/ 99 h 100"/>
                  <a:gd name="T14" fmla="*/ 45 w 89"/>
                  <a:gd name="T15" fmla="*/ 100 h 100"/>
                  <a:gd name="T16" fmla="*/ 66 w 89"/>
                  <a:gd name="T17" fmla="*/ 92 h 100"/>
                  <a:gd name="T18" fmla="*/ 86 w 89"/>
                  <a:gd name="T19" fmla="*/ 65 h 100"/>
                  <a:gd name="T20" fmla="*/ 86 w 89"/>
                  <a:gd name="T21" fmla="*/ 31 h 100"/>
                  <a:gd name="T22" fmla="*/ 67 w 89"/>
                  <a:gd name="T23" fmla="*/ 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" h="100">
                    <a:moveTo>
                      <a:pt x="67" y="6"/>
                    </a:moveTo>
                    <a:cubicBezTo>
                      <a:pt x="60" y="2"/>
                      <a:pt x="52" y="0"/>
                      <a:pt x="43" y="1"/>
                    </a:cubicBezTo>
                    <a:cubicBezTo>
                      <a:pt x="41" y="1"/>
                      <a:pt x="39" y="2"/>
                      <a:pt x="37" y="2"/>
                    </a:cubicBezTo>
                    <a:cubicBezTo>
                      <a:pt x="27" y="4"/>
                      <a:pt x="17" y="11"/>
                      <a:pt x="11" y="20"/>
                    </a:cubicBezTo>
                    <a:cubicBezTo>
                      <a:pt x="4" y="29"/>
                      <a:pt x="0" y="41"/>
                      <a:pt x="0" y="53"/>
                    </a:cubicBezTo>
                    <a:cubicBezTo>
                      <a:pt x="0" y="64"/>
                      <a:pt x="3" y="75"/>
                      <a:pt x="10" y="84"/>
                    </a:cubicBezTo>
                    <a:cubicBezTo>
                      <a:pt x="17" y="92"/>
                      <a:pt x="26" y="98"/>
                      <a:pt x="36" y="99"/>
                    </a:cubicBezTo>
                    <a:cubicBezTo>
                      <a:pt x="39" y="100"/>
                      <a:pt x="42" y="100"/>
                      <a:pt x="45" y="100"/>
                    </a:cubicBezTo>
                    <a:cubicBezTo>
                      <a:pt x="52" y="99"/>
                      <a:pt x="60" y="96"/>
                      <a:pt x="66" y="92"/>
                    </a:cubicBezTo>
                    <a:cubicBezTo>
                      <a:pt x="75" y="86"/>
                      <a:pt x="82" y="76"/>
                      <a:pt x="86" y="65"/>
                    </a:cubicBezTo>
                    <a:cubicBezTo>
                      <a:pt x="89" y="54"/>
                      <a:pt x="89" y="42"/>
                      <a:pt x="86" y="31"/>
                    </a:cubicBezTo>
                    <a:cubicBezTo>
                      <a:pt x="83" y="21"/>
                      <a:pt x="76" y="12"/>
                      <a:pt x="6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" name="Freeform 105">
                <a:extLst>
                  <a:ext uri="{FF2B5EF4-FFF2-40B4-BE49-F238E27FC236}">
                    <a16:creationId xmlns:a16="http://schemas.microsoft.com/office/drawing/2014/main" id="{BA802DDB-0D6C-4899-9FE1-02D8B7ECD4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22222" y="1839239"/>
                <a:ext cx="608032" cy="1084102"/>
              </a:xfrm>
              <a:custGeom>
                <a:avLst/>
                <a:gdLst>
                  <a:gd name="T0" fmla="*/ 0 w 282"/>
                  <a:gd name="T1" fmla="*/ 488 h 488"/>
                  <a:gd name="T2" fmla="*/ 282 w 282"/>
                  <a:gd name="T3" fmla="*/ 37 h 488"/>
                  <a:gd name="T4" fmla="*/ 208 w 282"/>
                  <a:gd name="T5" fmla="*/ 288 h 488"/>
                  <a:gd name="T6" fmla="*/ 187 w 282"/>
                  <a:gd name="T7" fmla="*/ 300 h 488"/>
                  <a:gd name="T8" fmla="*/ 196 w 282"/>
                  <a:gd name="T9" fmla="*/ 324 h 488"/>
                  <a:gd name="T10" fmla="*/ 166 w 282"/>
                  <a:gd name="T11" fmla="*/ 333 h 488"/>
                  <a:gd name="T12" fmla="*/ 152 w 282"/>
                  <a:gd name="T13" fmla="*/ 343 h 488"/>
                  <a:gd name="T14" fmla="*/ 130 w 282"/>
                  <a:gd name="T15" fmla="*/ 370 h 488"/>
                  <a:gd name="T16" fmla="*/ 116 w 282"/>
                  <a:gd name="T17" fmla="*/ 349 h 488"/>
                  <a:gd name="T18" fmla="*/ 97 w 282"/>
                  <a:gd name="T19" fmla="*/ 365 h 488"/>
                  <a:gd name="T20" fmla="*/ 85 w 282"/>
                  <a:gd name="T21" fmla="*/ 334 h 488"/>
                  <a:gd name="T22" fmla="*/ 74 w 282"/>
                  <a:gd name="T23" fmla="*/ 320 h 488"/>
                  <a:gd name="T24" fmla="*/ 49 w 282"/>
                  <a:gd name="T25" fmla="*/ 302 h 488"/>
                  <a:gd name="T26" fmla="*/ 65 w 282"/>
                  <a:gd name="T27" fmla="*/ 283 h 488"/>
                  <a:gd name="T28" fmla="*/ 49 w 282"/>
                  <a:gd name="T29" fmla="*/ 265 h 488"/>
                  <a:gd name="T30" fmla="*/ 75 w 282"/>
                  <a:gd name="T31" fmla="*/ 244 h 488"/>
                  <a:gd name="T32" fmla="*/ 86 w 282"/>
                  <a:gd name="T33" fmla="*/ 229 h 488"/>
                  <a:gd name="T34" fmla="*/ 99 w 282"/>
                  <a:gd name="T35" fmla="*/ 197 h 488"/>
                  <a:gd name="T36" fmla="*/ 118 w 282"/>
                  <a:gd name="T37" fmla="*/ 210 h 488"/>
                  <a:gd name="T38" fmla="*/ 132 w 282"/>
                  <a:gd name="T39" fmla="*/ 189 h 488"/>
                  <a:gd name="T40" fmla="*/ 153 w 282"/>
                  <a:gd name="T41" fmla="*/ 213 h 488"/>
                  <a:gd name="T42" fmla="*/ 168 w 282"/>
                  <a:gd name="T43" fmla="*/ 221 h 488"/>
                  <a:gd name="T44" fmla="*/ 198 w 282"/>
                  <a:gd name="T45" fmla="*/ 228 h 488"/>
                  <a:gd name="T46" fmla="*/ 188 w 282"/>
                  <a:gd name="T47" fmla="*/ 252 h 488"/>
                  <a:gd name="T48" fmla="*/ 209 w 282"/>
                  <a:gd name="T49" fmla="*/ 263 h 488"/>
                  <a:gd name="T50" fmla="*/ 236 w 282"/>
                  <a:gd name="T51" fmla="*/ 182 h 488"/>
                  <a:gd name="T52" fmla="*/ 219 w 282"/>
                  <a:gd name="T53" fmla="*/ 193 h 488"/>
                  <a:gd name="T54" fmla="*/ 210 w 282"/>
                  <a:gd name="T55" fmla="*/ 200 h 488"/>
                  <a:gd name="T56" fmla="*/ 198 w 282"/>
                  <a:gd name="T57" fmla="*/ 214 h 488"/>
                  <a:gd name="T58" fmla="*/ 193 w 282"/>
                  <a:gd name="T59" fmla="*/ 204 h 488"/>
                  <a:gd name="T60" fmla="*/ 183 w 282"/>
                  <a:gd name="T61" fmla="*/ 201 h 488"/>
                  <a:gd name="T62" fmla="*/ 165 w 282"/>
                  <a:gd name="T63" fmla="*/ 197 h 488"/>
                  <a:gd name="T64" fmla="*/ 168 w 282"/>
                  <a:gd name="T65" fmla="*/ 182 h 488"/>
                  <a:gd name="T66" fmla="*/ 157 w 282"/>
                  <a:gd name="T67" fmla="*/ 175 h 488"/>
                  <a:gd name="T68" fmla="*/ 165 w 282"/>
                  <a:gd name="T69" fmla="*/ 157 h 488"/>
                  <a:gd name="T70" fmla="*/ 171 w 282"/>
                  <a:gd name="T71" fmla="*/ 152 h 488"/>
                  <a:gd name="T72" fmla="*/ 170 w 282"/>
                  <a:gd name="T73" fmla="*/ 137 h 488"/>
                  <a:gd name="T74" fmla="*/ 188 w 282"/>
                  <a:gd name="T75" fmla="*/ 135 h 488"/>
                  <a:gd name="T76" fmla="*/ 196 w 282"/>
                  <a:gd name="T77" fmla="*/ 133 h 488"/>
                  <a:gd name="T78" fmla="*/ 204 w 282"/>
                  <a:gd name="T79" fmla="*/ 123 h 488"/>
                  <a:gd name="T80" fmla="*/ 216 w 282"/>
                  <a:gd name="T81" fmla="*/ 138 h 488"/>
                  <a:gd name="T82" fmla="*/ 223 w 282"/>
                  <a:gd name="T83" fmla="*/ 146 h 488"/>
                  <a:gd name="T84" fmla="*/ 238 w 282"/>
                  <a:gd name="T85" fmla="*/ 158 h 488"/>
                  <a:gd name="T86" fmla="*/ 229 w 282"/>
                  <a:gd name="T87" fmla="*/ 170 h 488"/>
                  <a:gd name="T88" fmla="*/ 236 w 282"/>
                  <a:gd name="T89" fmla="*/ 182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2" h="488">
                    <a:moveTo>
                      <a:pt x="0" y="0"/>
                    </a:moveTo>
                    <a:cubicBezTo>
                      <a:pt x="0" y="163"/>
                      <a:pt x="0" y="325"/>
                      <a:pt x="0" y="488"/>
                    </a:cubicBezTo>
                    <a:cubicBezTo>
                      <a:pt x="94" y="478"/>
                      <a:pt x="188" y="467"/>
                      <a:pt x="282" y="457"/>
                    </a:cubicBezTo>
                    <a:cubicBezTo>
                      <a:pt x="282" y="317"/>
                      <a:pt x="282" y="177"/>
                      <a:pt x="282" y="37"/>
                    </a:cubicBezTo>
                    <a:cubicBezTo>
                      <a:pt x="188" y="25"/>
                      <a:pt x="94" y="12"/>
                      <a:pt x="0" y="0"/>
                    </a:cubicBezTo>
                    <a:close/>
                    <a:moveTo>
                      <a:pt x="208" y="288"/>
                    </a:moveTo>
                    <a:cubicBezTo>
                      <a:pt x="202" y="289"/>
                      <a:pt x="196" y="291"/>
                      <a:pt x="190" y="291"/>
                    </a:cubicBezTo>
                    <a:cubicBezTo>
                      <a:pt x="189" y="294"/>
                      <a:pt x="188" y="297"/>
                      <a:pt x="187" y="300"/>
                    </a:cubicBezTo>
                    <a:cubicBezTo>
                      <a:pt x="186" y="303"/>
                      <a:pt x="185" y="306"/>
                      <a:pt x="184" y="309"/>
                    </a:cubicBezTo>
                    <a:cubicBezTo>
                      <a:pt x="188" y="314"/>
                      <a:pt x="193" y="319"/>
                      <a:pt x="196" y="324"/>
                    </a:cubicBezTo>
                    <a:cubicBezTo>
                      <a:pt x="192" y="331"/>
                      <a:pt x="187" y="338"/>
                      <a:pt x="182" y="344"/>
                    </a:cubicBezTo>
                    <a:cubicBezTo>
                      <a:pt x="176" y="341"/>
                      <a:pt x="171" y="337"/>
                      <a:pt x="166" y="333"/>
                    </a:cubicBezTo>
                    <a:cubicBezTo>
                      <a:pt x="164" y="335"/>
                      <a:pt x="162" y="337"/>
                      <a:pt x="159" y="339"/>
                    </a:cubicBezTo>
                    <a:cubicBezTo>
                      <a:pt x="157" y="341"/>
                      <a:pt x="154" y="342"/>
                      <a:pt x="152" y="343"/>
                    </a:cubicBezTo>
                    <a:cubicBezTo>
                      <a:pt x="152" y="350"/>
                      <a:pt x="153" y="357"/>
                      <a:pt x="152" y="364"/>
                    </a:cubicBezTo>
                    <a:cubicBezTo>
                      <a:pt x="145" y="367"/>
                      <a:pt x="138" y="369"/>
                      <a:pt x="130" y="370"/>
                    </a:cubicBezTo>
                    <a:cubicBezTo>
                      <a:pt x="128" y="363"/>
                      <a:pt x="126" y="357"/>
                      <a:pt x="125" y="350"/>
                    </a:cubicBezTo>
                    <a:cubicBezTo>
                      <a:pt x="122" y="350"/>
                      <a:pt x="119" y="350"/>
                      <a:pt x="116" y="349"/>
                    </a:cubicBezTo>
                    <a:cubicBezTo>
                      <a:pt x="114" y="349"/>
                      <a:pt x="111" y="349"/>
                      <a:pt x="108" y="348"/>
                    </a:cubicBezTo>
                    <a:cubicBezTo>
                      <a:pt x="105" y="354"/>
                      <a:pt x="101" y="359"/>
                      <a:pt x="97" y="365"/>
                    </a:cubicBezTo>
                    <a:cubicBezTo>
                      <a:pt x="90" y="362"/>
                      <a:pt x="83" y="358"/>
                      <a:pt x="78" y="353"/>
                    </a:cubicBezTo>
                    <a:cubicBezTo>
                      <a:pt x="80" y="347"/>
                      <a:pt x="82" y="340"/>
                      <a:pt x="85" y="334"/>
                    </a:cubicBezTo>
                    <a:cubicBezTo>
                      <a:pt x="83" y="332"/>
                      <a:pt x="81" y="330"/>
                      <a:pt x="79" y="327"/>
                    </a:cubicBezTo>
                    <a:cubicBezTo>
                      <a:pt x="77" y="325"/>
                      <a:pt x="76" y="323"/>
                      <a:pt x="74" y="320"/>
                    </a:cubicBezTo>
                    <a:cubicBezTo>
                      <a:pt x="68" y="322"/>
                      <a:pt x="62" y="324"/>
                      <a:pt x="56" y="325"/>
                    </a:cubicBezTo>
                    <a:cubicBezTo>
                      <a:pt x="53" y="318"/>
                      <a:pt x="50" y="310"/>
                      <a:pt x="49" y="302"/>
                    </a:cubicBezTo>
                    <a:cubicBezTo>
                      <a:pt x="54" y="298"/>
                      <a:pt x="60" y="295"/>
                      <a:pt x="65" y="292"/>
                    </a:cubicBezTo>
                    <a:cubicBezTo>
                      <a:pt x="65" y="289"/>
                      <a:pt x="65" y="286"/>
                      <a:pt x="65" y="283"/>
                    </a:cubicBezTo>
                    <a:cubicBezTo>
                      <a:pt x="65" y="279"/>
                      <a:pt x="65" y="276"/>
                      <a:pt x="66" y="273"/>
                    </a:cubicBezTo>
                    <a:cubicBezTo>
                      <a:pt x="60" y="271"/>
                      <a:pt x="55" y="268"/>
                      <a:pt x="49" y="265"/>
                    </a:cubicBezTo>
                    <a:cubicBezTo>
                      <a:pt x="51" y="256"/>
                      <a:pt x="53" y="248"/>
                      <a:pt x="57" y="241"/>
                    </a:cubicBezTo>
                    <a:cubicBezTo>
                      <a:pt x="63" y="241"/>
                      <a:pt x="69" y="243"/>
                      <a:pt x="75" y="244"/>
                    </a:cubicBezTo>
                    <a:cubicBezTo>
                      <a:pt x="77" y="242"/>
                      <a:pt x="78" y="239"/>
                      <a:pt x="80" y="236"/>
                    </a:cubicBezTo>
                    <a:cubicBezTo>
                      <a:pt x="82" y="234"/>
                      <a:pt x="84" y="232"/>
                      <a:pt x="86" y="229"/>
                    </a:cubicBezTo>
                    <a:cubicBezTo>
                      <a:pt x="83" y="223"/>
                      <a:pt x="81" y="217"/>
                      <a:pt x="79" y="210"/>
                    </a:cubicBezTo>
                    <a:cubicBezTo>
                      <a:pt x="85" y="205"/>
                      <a:pt x="92" y="200"/>
                      <a:pt x="99" y="197"/>
                    </a:cubicBezTo>
                    <a:cubicBezTo>
                      <a:pt x="103" y="202"/>
                      <a:pt x="106" y="207"/>
                      <a:pt x="110" y="213"/>
                    </a:cubicBezTo>
                    <a:cubicBezTo>
                      <a:pt x="112" y="212"/>
                      <a:pt x="115" y="211"/>
                      <a:pt x="118" y="210"/>
                    </a:cubicBezTo>
                    <a:cubicBezTo>
                      <a:pt x="121" y="209"/>
                      <a:pt x="124" y="209"/>
                      <a:pt x="126" y="209"/>
                    </a:cubicBezTo>
                    <a:cubicBezTo>
                      <a:pt x="128" y="202"/>
                      <a:pt x="130" y="195"/>
                      <a:pt x="132" y="189"/>
                    </a:cubicBezTo>
                    <a:cubicBezTo>
                      <a:pt x="140" y="189"/>
                      <a:pt x="147" y="189"/>
                      <a:pt x="154" y="192"/>
                    </a:cubicBezTo>
                    <a:cubicBezTo>
                      <a:pt x="154" y="199"/>
                      <a:pt x="154" y="206"/>
                      <a:pt x="153" y="213"/>
                    </a:cubicBezTo>
                    <a:cubicBezTo>
                      <a:pt x="156" y="214"/>
                      <a:pt x="158" y="215"/>
                      <a:pt x="161" y="216"/>
                    </a:cubicBezTo>
                    <a:cubicBezTo>
                      <a:pt x="163" y="218"/>
                      <a:pt x="165" y="220"/>
                      <a:pt x="168" y="221"/>
                    </a:cubicBezTo>
                    <a:cubicBezTo>
                      <a:pt x="172" y="217"/>
                      <a:pt x="178" y="213"/>
                      <a:pt x="183" y="209"/>
                    </a:cubicBezTo>
                    <a:cubicBezTo>
                      <a:pt x="189" y="215"/>
                      <a:pt x="194" y="221"/>
                      <a:pt x="198" y="228"/>
                    </a:cubicBezTo>
                    <a:cubicBezTo>
                      <a:pt x="194" y="233"/>
                      <a:pt x="189" y="239"/>
                      <a:pt x="185" y="244"/>
                    </a:cubicBezTo>
                    <a:cubicBezTo>
                      <a:pt x="186" y="246"/>
                      <a:pt x="187" y="249"/>
                      <a:pt x="188" y="252"/>
                    </a:cubicBezTo>
                    <a:cubicBezTo>
                      <a:pt x="189" y="255"/>
                      <a:pt x="190" y="258"/>
                      <a:pt x="190" y="261"/>
                    </a:cubicBezTo>
                    <a:cubicBezTo>
                      <a:pt x="196" y="261"/>
                      <a:pt x="203" y="262"/>
                      <a:pt x="209" y="263"/>
                    </a:cubicBezTo>
                    <a:cubicBezTo>
                      <a:pt x="210" y="271"/>
                      <a:pt x="210" y="279"/>
                      <a:pt x="208" y="288"/>
                    </a:cubicBezTo>
                    <a:close/>
                    <a:moveTo>
                      <a:pt x="236" y="182"/>
                    </a:moveTo>
                    <a:cubicBezTo>
                      <a:pt x="234" y="188"/>
                      <a:pt x="231" y="192"/>
                      <a:pt x="228" y="197"/>
                    </a:cubicBezTo>
                    <a:cubicBezTo>
                      <a:pt x="225" y="196"/>
                      <a:pt x="222" y="194"/>
                      <a:pt x="219" y="193"/>
                    </a:cubicBezTo>
                    <a:cubicBezTo>
                      <a:pt x="218" y="195"/>
                      <a:pt x="216" y="196"/>
                      <a:pt x="215" y="197"/>
                    </a:cubicBezTo>
                    <a:cubicBezTo>
                      <a:pt x="213" y="198"/>
                      <a:pt x="212" y="199"/>
                      <a:pt x="210" y="200"/>
                    </a:cubicBezTo>
                    <a:cubicBezTo>
                      <a:pt x="210" y="204"/>
                      <a:pt x="210" y="207"/>
                      <a:pt x="210" y="211"/>
                    </a:cubicBezTo>
                    <a:cubicBezTo>
                      <a:pt x="206" y="212"/>
                      <a:pt x="202" y="213"/>
                      <a:pt x="198" y="214"/>
                    </a:cubicBezTo>
                    <a:cubicBezTo>
                      <a:pt x="197" y="214"/>
                      <a:pt x="196" y="214"/>
                      <a:pt x="195" y="214"/>
                    </a:cubicBezTo>
                    <a:cubicBezTo>
                      <a:pt x="194" y="211"/>
                      <a:pt x="193" y="207"/>
                      <a:pt x="193" y="204"/>
                    </a:cubicBezTo>
                    <a:cubicBezTo>
                      <a:pt x="191" y="203"/>
                      <a:pt x="189" y="203"/>
                      <a:pt x="188" y="203"/>
                    </a:cubicBezTo>
                    <a:cubicBezTo>
                      <a:pt x="183" y="201"/>
                      <a:pt x="183" y="201"/>
                      <a:pt x="183" y="201"/>
                    </a:cubicBezTo>
                    <a:cubicBezTo>
                      <a:pt x="180" y="203"/>
                      <a:pt x="178" y="205"/>
                      <a:pt x="175" y="207"/>
                    </a:cubicBezTo>
                    <a:cubicBezTo>
                      <a:pt x="171" y="205"/>
                      <a:pt x="167" y="201"/>
                      <a:pt x="165" y="197"/>
                    </a:cubicBezTo>
                    <a:cubicBezTo>
                      <a:pt x="166" y="194"/>
                      <a:pt x="168" y="191"/>
                      <a:pt x="170" y="188"/>
                    </a:cubicBezTo>
                    <a:cubicBezTo>
                      <a:pt x="169" y="186"/>
                      <a:pt x="169" y="184"/>
                      <a:pt x="168" y="182"/>
                    </a:cubicBezTo>
                    <a:cubicBezTo>
                      <a:pt x="167" y="181"/>
                      <a:pt x="167" y="179"/>
                      <a:pt x="167" y="177"/>
                    </a:cubicBezTo>
                    <a:cubicBezTo>
                      <a:pt x="163" y="176"/>
                      <a:pt x="160" y="176"/>
                      <a:pt x="157" y="175"/>
                    </a:cubicBezTo>
                    <a:cubicBezTo>
                      <a:pt x="157" y="169"/>
                      <a:pt x="157" y="164"/>
                      <a:pt x="159" y="158"/>
                    </a:cubicBezTo>
                    <a:cubicBezTo>
                      <a:pt x="161" y="158"/>
                      <a:pt x="163" y="158"/>
                      <a:pt x="165" y="157"/>
                    </a:cubicBezTo>
                    <a:cubicBezTo>
                      <a:pt x="166" y="157"/>
                      <a:pt x="167" y="157"/>
                      <a:pt x="168" y="157"/>
                    </a:cubicBezTo>
                    <a:cubicBezTo>
                      <a:pt x="169" y="155"/>
                      <a:pt x="170" y="153"/>
                      <a:pt x="171" y="152"/>
                    </a:cubicBezTo>
                    <a:cubicBezTo>
                      <a:pt x="172" y="150"/>
                      <a:pt x="173" y="148"/>
                      <a:pt x="174" y="147"/>
                    </a:cubicBezTo>
                    <a:cubicBezTo>
                      <a:pt x="172" y="144"/>
                      <a:pt x="171" y="140"/>
                      <a:pt x="170" y="137"/>
                    </a:cubicBezTo>
                    <a:cubicBezTo>
                      <a:pt x="174" y="133"/>
                      <a:pt x="178" y="130"/>
                      <a:pt x="182" y="128"/>
                    </a:cubicBezTo>
                    <a:cubicBezTo>
                      <a:pt x="185" y="130"/>
                      <a:pt x="187" y="132"/>
                      <a:pt x="188" y="135"/>
                    </a:cubicBezTo>
                    <a:cubicBezTo>
                      <a:pt x="194" y="133"/>
                      <a:pt x="194" y="133"/>
                      <a:pt x="194" y="133"/>
                    </a:cubicBezTo>
                    <a:cubicBezTo>
                      <a:pt x="195" y="133"/>
                      <a:pt x="195" y="133"/>
                      <a:pt x="196" y="133"/>
                    </a:cubicBezTo>
                    <a:cubicBezTo>
                      <a:pt x="197" y="133"/>
                      <a:pt x="198" y="133"/>
                      <a:pt x="199" y="133"/>
                    </a:cubicBezTo>
                    <a:cubicBezTo>
                      <a:pt x="200" y="130"/>
                      <a:pt x="202" y="126"/>
                      <a:pt x="204" y="123"/>
                    </a:cubicBezTo>
                    <a:cubicBezTo>
                      <a:pt x="208" y="124"/>
                      <a:pt x="213" y="125"/>
                      <a:pt x="217" y="127"/>
                    </a:cubicBezTo>
                    <a:cubicBezTo>
                      <a:pt x="217" y="131"/>
                      <a:pt x="216" y="135"/>
                      <a:pt x="216" y="138"/>
                    </a:cubicBezTo>
                    <a:cubicBezTo>
                      <a:pt x="217" y="139"/>
                      <a:pt x="219" y="140"/>
                      <a:pt x="220" y="142"/>
                    </a:cubicBezTo>
                    <a:cubicBezTo>
                      <a:pt x="221" y="143"/>
                      <a:pt x="223" y="144"/>
                      <a:pt x="223" y="146"/>
                    </a:cubicBezTo>
                    <a:cubicBezTo>
                      <a:pt x="226" y="145"/>
                      <a:pt x="230" y="144"/>
                      <a:pt x="233" y="143"/>
                    </a:cubicBezTo>
                    <a:cubicBezTo>
                      <a:pt x="235" y="148"/>
                      <a:pt x="237" y="153"/>
                      <a:pt x="238" y="158"/>
                    </a:cubicBezTo>
                    <a:cubicBezTo>
                      <a:pt x="235" y="160"/>
                      <a:pt x="232" y="162"/>
                      <a:pt x="229" y="164"/>
                    </a:cubicBezTo>
                    <a:cubicBezTo>
                      <a:pt x="229" y="170"/>
                      <a:pt x="229" y="170"/>
                      <a:pt x="229" y="170"/>
                    </a:cubicBezTo>
                    <a:cubicBezTo>
                      <a:pt x="228" y="176"/>
                      <a:pt x="228" y="176"/>
                      <a:pt x="228" y="176"/>
                    </a:cubicBezTo>
                    <a:cubicBezTo>
                      <a:pt x="231" y="178"/>
                      <a:pt x="233" y="180"/>
                      <a:pt x="236" y="1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" name="Freeform 106">
                <a:extLst>
                  <a:ext uri="{FF2B5EF4-FFF2-40B4-BE49-F238E27FC236}">
                    <a16:creationId xmlns:a16="http://schemas.microsoft.com/office/drawing/2014/main" id="{6625FD74-9DF3-4C9A-B0A8-C0D0826A9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170" y="2186998"/>
                <a:ext cx="49935" cy="54432"/>
              </a:xfrm>
              <a:custGeom>
                <a:avLst/>
                <a:gdLst>
                  <a:gd name="T0" fmla="*/ 12 w 23"/>
                  <a:gd name="T1" fmla="*/ 0 h 25"/>
                  <a:gd name="T2" fmla="*/ 10 w 23"/>
                  <a:gd name="T3" fmla="*/ 1 h 25"/>
                  <a:gd name="T4" fmla="*/ 3 w 23"/>
                  <a:gd name="T5" fmla="*/ 7 h 25"/>
                  <a:gd name="T6" fmla="*/ 2 w 23"/>
                  <a:gd name="T7" fmla="*/ 17 h 25"/>
                  <a:gd name="T8" fmla="*/ 8 w 23"/>
                  <a:gd name="T9" fmla="*/ 24 h 25"/>
                  <a:gd name="T10" fmla="*/ 12 w 23"/>
                  <a:gd name="T11" fmla="*/ 24 h 25"/>
                  <a:gd name="T12" fmla="*/ 17 w 23"/>
                  <a:gd name="T13" fmla="*/ 22 h 25"/>
                  <a:gd name="T14" fmla="*/ 22 w 23"/>
                  <a:gd name="T15" fmla="*/ 13 h 25"/>
                  <a:gd name="T16" fmla="*/ 19 w 23"/>
                  <a:gd name="T17" fmla="*/ 3 h 25"/>
                  <a:gd name="T18" fmla="*/ 12 w 23"/>
                  <a:gd name="T1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25">
                    <a:moveTo>
                      <a:pt x="12" y="0"/>
                    </a:moveTo>
                    <a:cubicBezTo>
                      <a:pt x="11" y="0"/>
                      <a:pt x="11" y="0"/>
                      <a:pt x="10" y="1"/>
                    </a:cubicBezTo>
                    <a:cubicBezTo>
                      <a:pt x="7" y="1"/>
                      <a:pt x="4" y="4"/>
                      <a:pt x="3" y="7"/>
                    </a:cubicBezTo>
                    <a:cubicBezTo>
                      <a:pt x="1" y="10"/>
                      <a:pt x="0" y="14"/>
                      <a:pt x="2" y="17"/>
                    </a:cubicBezTo>
                    <a:cubicBezTo>
                      <a:pt x="3" y="20"/>
                      <a:pt x="5" y="23"/>
                      <a:pt x="8" y="24"/>
                    </a:cubicBezTo>
                    <a:cubicBezTo>
                      <a:pt x="9" y="24"/>
                      <a:pt x="11" y="25"/>
                      <a:pt x="12" y="24"/>
                    </a:cubicBezTo>
                    <a:cubicBezTo>
                      <a:pt x="14" y="24"/>
                      <a:pt x="16" y="23"/>
                      <a:pt x="17" y="22"/>
                    </a:cubicBezTo>
                    <a:cubicBezTo>
                      <a:pt x="20" y="20"/>
                      <a:pt x="22" y="17"/>
                      <a:pt x="22" y="13"/>
                    </a:cubicBezTo>
                    <a:cubicBezTo>
                      <a:pt x="23" y="9"/>
                      <a:pt x="21" y="6"/>
                      <a:pt x="19" y="3"/>
                    </a:cubicBezTo>
                    <a:cubicBezTo>
                      <a:pt x="17" y="1"/>
                      <a:pt x="14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39" name="Freeform 271">
              <a:extLst>
                <a:ext uri="{FF2B5EF4-FFF2-40B4-BE49-F238E27FC236}">
                  <a16:creationId xmlns:a16="http://schemas.microsoft.com/office/drawing/2014/main" id="{7CADD1FF-772C-4BA6-9583-89A677F8A7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619" y="4500183"/>
              <a:ext cx="960432" cy="874027"/>
            </a:xfrm>
            <a:custGeom>
              <a:avLst/>
              <a:gdLst>
                <a:gd name="T0" fmla="*/ 666 w 803"/>
                <a:gd name="T1" fmla="*/ 521 h 691"/>
                <a:gd name="T2" fmla="*/ 703 w 803"/>
                <a:gd name="T3" fmla="*/ 521 h 691"/>
                <a:gd name="T4" fmla="*/ 666 w 803"/>
                <a:gd name="T5" fmla="*/ 622 h 691"/>
                <a:gd name="T6" fmla="*/ 703 w 803"/>
                <a:gd name="T7" fmla="*/ 622 h 691"/>
                <a:gd name="T8" fmla="*/ 591 w 803"/>
                <a:gd name="T9" fmla="*/ 521 h 691"/>
                <a:gd name="T10" fmla="*/ 628 w 803"/>
                <a:gd name="T11" fmla="*/ 521 h 691"/>
                <a:gd name="T12" fmla="*/ 591 w 803"/>
                <a:gd name="T13" fmla="*/ 622 h 691"/>
                <a:gd name="T14" fmla="*/ 628 w 803"/>
                <a:gd name="T15" fmla="*/ 622 h 691"/>
                <a:gd name="T16" fmla="*/ 526 w 803"/>
                <a:gd name="T17" fmla="*/ 490 h 691"/>
                <a:gd name="T18" fmla="*/ 491 w 803"/>
                <a:gd name="T19" fmla="*/ 490 h 691"/>
                <a:gd name="T20" fmla="*/ 420 w 803"/>
                <a:gd name="T21" fmla="*/ 648 h 691"/>
                <a:gd name="T22" fmla="*/ 383 w 803"/>
                <a:gd name="T23" fmla="*/ 648 h 691"/>
                <a:gd name="T24" fmla="*/ 311 w 803"/>
                <a:gd name="T25" fmla="*/ 490 h 691"/>
                <a:gd name="T26" fmla="*/ 276 w 803"/>
                <a:gd name="T27" fmla="*/ 490 h 691"/>
                <a:gd name="T28" fmla="*/ 401 w 803"/>
                <a:gd name="T29" fmla="*/ 408 h 691"/>
                <a:gd name="T30" fmla="*/ 212 w 803"/>
                <a:gd name="T31" fmla="*/ 521 h 691"/>
                <a:gd name="T32" fmla="*/ 174 w 803"/>
                <a:gd name="T33" fmla="*/ 468 h 691"/>
                <a:gd name="T34" fmla="*/ 212 w 803"/>
                <a:gd name="T35" fmla="*/ 622 h 691"/>
                <a:gd name="T36" fmla="*/ 174 w 803"/>
                <a:gd name="T37" fmla="*/ 569 h 691"/>
                <a:gd name="T38" fmla="*/ 137 w 803"/>
                <a:gd name="T39" fmla="*/ 521 h 691"/>
                <a:gd name="T40" fmla="*/ 100 w 803"/>
                <a:gd name="T41" fmla="*/ 468 h 691"/>
                <a:gd name="T42" fmla="*/ 137 w 803"/>
                <a:gd name="T43" fmla="*/ 622 h 691"/>
                <a:gd name="T44" fmla="*/ 100 w 803"/>
                <a:gd name="T45" fmla="*/ 569 h 691"/>
                <a:gd name="T46" fmla="*/ 308 w 803"/>
                <a:gd name="T47" fmla="*/ 309 h 691"/>
                <a:gd name="T48" fmla="*/ 345 w 803"/>
                <a:gd name="T49" fmla="*/ 362 h 691"/>
                <a:gd name="T50" fmla="*/ 385 w 803"/>
                <a:gd name="T51" fmla="*/ 309 h 691"/>
                <a:gd name="T52" fmla="*/ 422 w 803"/>
                <a:gd name="T53" fmla="*/ 362 h 691"/>
                <a:gd name="T54" fmla="*/ 458 w 803"/>
                <a:gd name="T55" fmla="*/ 309 h 691"/>
                <a:gd name="T56" fmla="*/ 495 w 803"/>
                <a:gd name="T57" fmla="*/ 362 h 691"/>
                <a:gd name="T58" fmla="*/ 781 w 803"/>
                <a:gd name="T59" fmla="*/ 648 h 691"/>
                <a:gd name="T60" fmla="*/ 756 w 803"/>
                <a:gd name="T61" fmla="*/ 610 h 691"/>
                <a:gd name="T62" fmla="*/ 767 w 803"/>
                <a:gd name="T63" fmla="*/ 413 h 691"/>
                <a:gd name="T64" fmla="*/ 553 w 803"/>
                <a:gd name="T65" fmla="*/ 375 h 691"/>
                <a:gd name="T66" fmla="*/ 563 w 803"/>
                <a:gd name="T67" fmla="*/ 269 h 691"/>
                <a:gd name="T68" fmla="*/ 425 w 803"/>
                <a:gd name="T69" fmla="*/ 134 h 691"/>
                <a:gd name="T70" fmla="*/ 391 w 803"/>
                <a:gd name="T71" fmla="*/ 113 h 691"/>
                <a:gd name="T72" fmla="*/ 258 w 803"/>
                <a:gd name="T73" fmla="*/ 255 h 691"/>
                <a:gd name="T74" fmla="*/ 355 w 803"/>
                <a:gd name="T75" fmla="*/ 269 h 691"/>
                <a:gd name="T76" fmla="*/ 250 w 803"/>
                <a:gd name="T77" fmla="*/ 301 h 691"/>
                <a:gd name="T78" fmla="*/ 36 w 803"/>
                <a:gd name="T79" fmla="*/ 413 h 691"/>
                <a:gd name="T80" fmla="*/ 46 w 803"/>
                <a:gd name="T81" fmla="*/ 610 h 691"/>
                <a:gd name="T82" fmla="*/ 0 w 803"/>
                <a:gd name="T83" fmla="*/ 648 h 691"/>
                <a:gd name="T84" fmla="*/ 803 w 803"/>
                <a:gd name="T85" fmla="*/ 648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3" h="691">
                  <a:moveTo>
                    <a:pt x="703" y="521"/>
                  </a:moveTo>
                  <a:lnTo>
                    <a:pt x="703" y="521"/>
                  </a:lnTo>
                  <a:lnTo>
                    <a:pt x="666" y="521"/>
                  </a:lnTo>
                  <a:lnTo>
                    <a:pt x="666" y="468"/>
                  </a:lnTo>
                  <a:lnTo>
                    <a:pt x="703" y="468"/>
                  </a:lnTo>
                  <a:lnTo>
                    <a:pt x="703" y="521"/>
                  </a:lnTo>
                  <a:close/>
                  <a:moveTo>
                    <a:pt x="703" y="622"/>
                  </a:moveTo>
                  <a:lnTo>
                    <a:pt x="703" y="622"/>
                  </a:lnTo>
                  <a:lnTo>
                    <a:pt x="666" y="622"/>
                  </a:lnTo>
                  <a:lnTo>
                    <a:pt x="666" y="569"/>
                  </a:lnTo>
                  <a:lnTo>
                    <a:pt x="703" y="569"/>
                  </a:lnTo>
                  <a:lnTo>
                    <a:pt x="703" y="622"/>
                  </a:lnTo>
                  <a:close/>
                  <a:moveTo>
                    <a:pt x="628" y="521"/>
                  </a:moveTo>
                  <a:lnTo>
                    <a:pt x="628" y="521"/>
                  </a:lnTo>
                  <a:lnTo>
                    <a:pt x="591" y="521"/>
                  </a:lnTo>
                  <a:lnTo>
                    <a:pt x="591" y="468"/>
                  </a:lnTo>
                  <a:lnTo>
                    <a:pt x="628" y="468"/>
                  </a:lnTo>
                  <a:lnTo>
                    <a:pt x="628" y="521"/>
                  </a:lnTo>
                  <a:close/>
                  <a:moveTo>
                    <a:pt x="628" y="622"/>
                  </a:moveTo>
                  <a:lnTo>
                    <a:pt x="628" y="622"/>
                  </a:lnTo>
                  <a:lnTo>
                    <a:pt x="591" y="622"/>
                  </a:lnTo>
                  <a:lnTo>
                    <a:pt x="591" y="569"/>
                  </a:lnTo>
                  <a:lnTo>
                    <a:pt x="628" y="569"/>
                  </a:lnTo>
                  <a:lnTo>
                    <a:pt x="628" y="622"/>
                  </a:lnTo>
                  <a:close/>
                  <a:moveTo>
                    <a:pt x="553" y="490"/>
                  </a:moveTo>
                  <a:lnTo>
                    <a:pt x="553" y="490"/>
                  </a:lnTo>
                  <a:lnTo>
                    <a:pt x="526" y="490"/>
                  </a:lnTo>
                  <a:lnTo>
                    <a:pt x="526" y="648"/>
                  </a:lnTo>
                  <a:lnTo>
                    <a:pt x="491" y="648"/>
                  </a:lnTo>
                  <a:lnTo>
                    <a:pt x="491" y="490"/>
                  </a:lnTo>
                  <a:lnTo>
                    <a:pt x="454" y="490"/>
                  </a:lnTo>
                  <a:lnTo>
                    <a:pt x="454" y="648"/>
                  </a:lnTo>
                  <a:lnTo>
                    <a:pt x="420" y="648"/>
                  </a:lnTo>
                  <a:lnTo>
                    <a:pt x="420" y="490"/>
                  </a:lnTo>
                  <a:lnTo>
                    <a:pt x="383" y="490"/>
                  </a:lnTo>
                  <a:lnTo>
                    <a:pt x="383" y="648"/>
                  </a:lnTo>
                  <a:lnTo>
                    <a:pt x="349" y="648"/>
                  </a:lnTo>
                  <a:lnTo>
                    <a:pt x="349" y="490"/>
                  </a:lnTo>
                  <a:lnTo>
                    <a:pt x="311" y="490"/>
                  </a:lnTo>
                  <a:lnTo>
                    <a:pt x="311" y="648"/>
                  </a:lnTo>
                  <a:lnTo>
                    <a:pt x="276" y="648"/>
                  </a:lnTo>
                  <a:lnTo>
                    <a:pt x="276" y="490"/>
                  </a:lnTo>
                  <a:lnTo>
                    <a:pt x="250" y="490"/>
                  </a:lnTo>
                  <a:lnTo>
                    <a:pt x="250" y="459"/>
                  </a:lnTo>
                  <a:lnTo>
                    <a:pt x="401" y="408"/>
                  </a:lnTo>
                  <a:lnTo>
                    <a:pt x="553" y="459"/>
                  </a:lnTo>
                  <a:lnTo>
                    <a:pt x="553" y="490"/>
                  </a:lnTo>
                  <a:close/>
                  <a:moveTo>
                    <a:pt x="212" y="521"/>
                  </a:moveTo>
                  <a:lnTo>
                    <a:pt x="212" y="521"/>
                  </a:lnTo>
                  <a:lnTo>
                    <a:pt x="174" y="521"/>
                  </a:lnTo>
                  <a:lnTo>
                    <a:pt x="174" y="468"/>
                  </a:lnTo>
                  <a:lnTo>
                    <a:pt x="212" y="468"/>
                  </a:lnTo>
                  <a:lnTo>
                    <a:pt x="212" y="521"/>
                  </a:lnTo>
                  <a:close/>
                  <a:moveTo>
                    <a:pt x="212" y="622"/>
                  </a:moveTo>
                  <a:lnTo>
                    <a:pt x="212" y="622"/>
                  </a:lnTo>
                  <a:lnTo>
                    <a:pt x="174" y="622"/>
                  </a:lnTo>
                  <a:lnTo>
                    <a:pt x="174" y="569"/>
                  </a:lnTo>
                  <a:lnTo>
                    <a:pt x="212" y="569"/>
                  </a:lnTo>
                  <a:lnTo>
                    <a:pt x="212" y="622"/>
                  </a:lnTo>
                  <a:close/>
                  <a:moveTo>
                    <a:pt x="137" y="521"/>
                  </a:moveTo>
                  <a:lnTo>
                    <a:pt x="137" y="521"/>
                  </a:lnTo>
                  <a:lnTo>
                    <a:pt x="100" y="521"/>
                  </a:lnTo>
                  <a:lnTo>
                    <a:pt x="100" y="468"/>
                  </a:lnTo>
                  <a:lnTo>
                    <a:pt x="137" y="468"/>
                  </a:lnTo>
                  <a:lnTo>
                    <a:pt x="137" y="521"/>
                  </a:lnTo>
                  <a:close/>
                  <a:moveTo>
                    <a:pt x="137" y="622"/>
                  </a:moveTo>
                  <a:lnTo>
                    <a:pt x="137" y="622"/>
                  </a:lnTo>
                  <a:lnTo>
                    <a:pt x="100" y="622"/>
                  </a:lnTo>
                  <a:lnTo>
                    <a:pt x="100" y="569"/>
                  </a:lnTo>
                  <a:lnTo>
                    <a:pt x="137" y="569"/>
                  </a:lnTo>
                  <a:lnTo>
                    <a:pt x="137" y="622"/>
                  </a:lnTo>
                  <a:close/>
                  <a:moveTo>
                    <a:pt x="308" y="309"/>
                  </a:moveTo>
                  <a:lnTo>
                    <a:pt x="308" y="309"/>
                  </a:lnTo>
                  <a:lnTo>
                    <a:pt x="345" y="309"/>
                  </a:lnTo>
                  <a:lnTo>
                    <a:pt x="345" y="362"/>
                  </a:lnTo>
                  <a:lnTo>
                    <a:pt x="308" y="362"/>
                  </a:lnTo>
                  <a:lnTo>
                    <a:pt x="308" y="309"/>
                  </a:lnTo>
                  <a:close/>
                  <a:moveTo>
                    <a:pt x="385" y="309"/>
                  </a:moveTo>
                  <a:lnTo>
                    <a:pt x="385" y="309"/>
                  </a:lnTo>
                  <a:lnTo>
                    <a:pt x="422" y="309"/>
                  </a:lnTo>
                  <a:lnTo>
                    <a:pt x="422" y="362"/>
                  </a:lnTo>
                  <a:lnTo>
                    <a:pt x="385" y="362"/>
                  </a:lnTo>
                  <a:lnTo>
                    <a:pt x="385" y="309"/>
                  </a:lnTo>
                  <a:close/>
                  <a:moveTo>
                    <a:pt x="458" y="309"/>
                  </a:moveTo>
                  <a:lnTo>
                    <a:pt x="458" y="309"/>
                  </a:lnTo>
                  <a:lnTo>
                    <a:pt x="495" y="309"/>
                  </a:lnTo>
                  <a:lnTo>
                    <a:pt x="495" y="362"/>
                  </a:lnTo>
                  <a:lnTo>
                    <a:pt x="458" y="362"/>
                  </a:lnTo>
                  <a:lnTo>
                    <a:pt x="458" y="309"/>
                  </a:lnTo>
                  <a:close/>
                  <a:moveTo>
                    <a:pt x="781" y="648"/>
                  </a:moveTo>
                  <a:lnTo>
                    <a:pt x="781" y="648"/>
                  </a:lnTo>
                  <a:lnTo>
                    <a:pt x="781" y="610"/>
                  </a:lnTo>
                  <a:lnTo>
                    <a:pt x="756" y="610"/>
                  </a:lnTo>
                  <a:lnTo>
                    <a:pt x="756" y="445"/>
                  </a:lnTo>
                  <a:lnTo>
                    <a:pt x="767" y="445"/>
                  </a:lnTo>
                  <a:lnTo>
                    <a:pt x="767" y="413"/>
                  </a:lnTo>
                  <a:lnTo>
                    <a:pt x="756" y="413"/>
                  </a:lnTo>
                  <a:lnTo>
                    <a:pt x="756" y="413"/>
                  </a:lnTo>
                  <a:lnTo>
                    <a:pt x="553" y="375"/>
                  </a:lnTo>
                  <a:lnTo>
                    <a:pt x="553" y="301"/>
                  </a:lnTo>
                  <a:lnTo>
                    <a:pt x="563" y="301"/>
                  </a:lnTo>
                  <a:lnTo>
                    <a:pt x="563" y="269"/>
                  </a:lnTo>
                  <a:lnTo>
                    <a:pt x="546" y="269"/>
                  </a:lnTo>
                  <a:cubicBezTo>
                    <a:pt x="541" y="202"/>
                    <a:pt x="491" y="147"/>
                    <a:pt x="425" y="136"/>
                  </a:cubicBezTo>
                  <a:cubicBezTo>
                    <a:pt x="425" y="136"/>
                    <a:pt x="425" y="135"/>
                    <a:pt x="425" y="134"/>
                  </a:cubicBezTo>
                  <a:cubicBezTo>
                    <a:pt x="425" y="125"/>
                    <a:pt x="420" y="117"/>
                    <a:pt x="412" y="113"/>
                  </a:cubicBezTo>
                  <a:cubicBezTo>
                    <a:pt x="410" y="88"/>
                    <a:pt x="401" y="0"/>
                    <a:pt x="401" y="0"/>
                  </a:cubicBezTo>
                  <a:cubicBezTo>
                    <a:pt x="401" y="0"/>
                    <a:pt x="392" y="88"/>
                    <a:pt x="391" y="113"/>
                  </a:cubicBezTo>
                  <a:cubicBezTo>
                    <a:pt x="383" y="117"/>
                    <a:pt x="377" y="125"/>
                    <a:pt x="377" y="134"/>
                  </a:cubicBezTo>
                  <a:cubicBezTo>
                    <a:pt x="377" y="135"/>
                    <a:pt x="377" y="136"/>
                    <a:pt x="377" y="136"/>
                  </a:cubicBezTo>
                  <a:cubicBezTo>
                    <a:pt x="317" y="146"/>
                    <a:pt x="269" y="194"/>
                    <a:pt x="258" y="255"/>
                  </a:cubicBezTo>
                  <a:lnTo>
                    <a:pt x="355" y="255"/>
                  </a:lnTo>
                  <a:cubicBezTo>
                    <a:pt x="359" y="255"/>
                    <a:pt x="362" y="258"/>
                    <a:pt x="362" y="262"/>
                  </a:cubicBezTo>
                  <a:cubicBezTo>
                    <a:pt x="362" y="266"/>
                    <a:pt x="359" y="269"/>
                    <a:pt x="355" y="269"/>
                  </a:cubicBezTo>
                  <a:lnTo>
                    <a:pt x="239" y="269"/>
                  </a:lnTo>
                  <a:lnTo>
                    <a:pt x="239" y="301"/>
                  </a:lnTo>
                  <a:lnTo>
                    <a:pt x="250" y="301"/>
                  </a:lnTo>
                  <a:lnTo>
                    <a:pt x="250" y="375"/>
                  </a:lnTo>
                  <a:lnTo>
                    <a:pt x="48" y="413"/>
                  </a:lnTo>
                  <a:lnTo>
                    <a:pt x="36" y="413"/>
                  </a:lnTo>
                  <a:lnTo>
                    <a:pt x="36" y="445"/>
                  </a:lnTo>
                  <a:lnTo>
                    <a:pt x="46" y="445"/>
                  </a:lnTo>
                  <a:lnTo>
                    <a:pt x="46" y="610"/>
                  </a:lnTo>
                  <a:lnTo>
                    <a:pt x="22" y="610"/>
                  </a:lnTo>
                  <a:lnTo>
                    <a:pt x="22" y="648"/>
                  </a:lnTo>
                  <a:lnTo>
                    <a:pt x="0" y="648"/>
                  </a:lnTo>
                  <a:lnTo>
                    <a:pt x="0" y="691"/>
                  </a:lnTo>
                  <a:lnTo>
                    <a:pt x="803" y="691"/>
                  </a:lnTo>
                  <a:lnTo>
                    <a:pt x="803" y="648"/>
                  </a:lnTo>
                  <a:lnTo>
                    <a:pt x="781" y="648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14300" tIns="57150" rIns="114300" bIns="5715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191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7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E71F9967-D4E6-4EA0-AABE-5ECCA17A3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4707" y="4611560"/>
              <a:ext cx="613823" cy="782655"/>
            </a:xfrm>
            <a:custGeom>
              <a:avLst/>
              <a:gdLst>
                <a:gd name="T0" fmla="*/ 253 w 253"/>
                <a:gd name="T1" fmla="*/ 0 h 269"/>
                <a:gd name="T2" fmla="*/ 152 w 253"/>
                <a:gd name="T3" fmla="*/ 269 h 269"/>
                <a:gd name="T4" fmla="*/ 102 w 253"/>
                <a:gd name="T5" fmla="*/ 216 h 269"/>
                <a:gd name="T6" fmla="*/ 0 w 253"/>
                <a:gd name="T7" fmla="*/ 269 h 269"/>
                <a:gd name="T8" fmla="*/ 24 w 253"/>
                <a:gd name="T9" fmla="*/ 156 h 269"/>
                <a:gd name="T10" fmla="*/ 77 w 253"/>
                <a:gd name="T11" fmla="*/ 186 h 269"/>
                <a:gd name="T12" fmla="*/ 24 w 253"/>
                <a:gd name="T13" fmla="*/ 156 h 269"/>
                <a:gd name="T14" fmla="*/ 230 w 253"/>
                <a:gd name="T15" fmla="*/ 199 h 269"/>
                <a:gd name="T16" fmla="*/ 176 w 253"/>
                <a:gd name="T17" fmla="*/ 229 h 269"/>
                <a:gd name="T18" fmla="*/ 24 w 253"/>
                <a:gd name="T19" fmla="*/ 199 h 269"/>
                <a:gd name="T20" fmla="*/ 77 w 253"/>
                <a:gd name="T21" fmla="*/ 229 h 269"/>
                <a:gd name="T22" fmla="*/ 24 w 253"/>
                <a:gd name="T23" fmla="*/ 199 h 269"/>
                <a:gd name="T24" fmla="*/ 77 w 253"/>
                <a:gd name="T25" fmla="*/ 28 h 269"/>
                <a:gd name="T26" fmla="*/ 24 w 253"/>
                <a:gd name="T27" fmla="*/ 58 h 269"/>
                <a:gd name="T28" fmla="*/ 94 w 253"/>
                <a:gd name="T29" fmla="*/ 28 h 269"/>
                <a:gd name="T30" fmla="*/ 159 w 253"/>
                <a:gd name="T31" fmla="*/ 58 h 269"/>
                <a:gd name="T32" fmla="*/ 94 w 253"/>
                <a:gd name="T33" fmla="*/ 28 h 269"/>
                <a:gd name="T34" fmla="*/ 230 w 253"/>
                <a:gd name="T35" fmla="*/ 28 h 269"/>
                <a:gd name="T36" fmla="*/ 176 w 253"/>
                <a:gd name="T37" fmla="*/ 58 h 269"/>
                <a:gd name="T38" fmla="*/ 24 w 253"/>
                <a:gd name="T39" fmla="*/ 71 h 269"/>
                <a:gd name="T40" fmla="*/ 77 w 253"/>
                <a:gd name="T41" fmla="*/ 100 h 269"/>
                <a:gd name="T42" fmla="*/ 24 w 253"/>
                <a:gd name="T43" fmla="*/ 71 h 269"/>
                <a:gd name="T44" fmla="*/ 159 w 253"/>
                <a:gd name="T45" fmla="*/ 71 h 269"/>
                <a:gd name="T46" fmla="*/ 94 w 253"/>
                <a:gd name="T47" fmla="*/ 100 h 269"/>
                <a:gd name="T48" fmla="*/ 176 w 253"/>
                <a:gd name="T49" fmla="*/ 71 h 269"/>
                <a:gd name="T50" fmla="*/ 230 w 253"/>
                <a:gd name="T51" fmla="*/ 100 h 269"/>
                <a:gd name="T52" fmla="*/ 176 w 253"/>
                <a:gd name="T53" fmla="*/ 71 h 269"/>
                <a:gd name="T54" fmla="*/ 77 w 253"/>
                <a:gd name="T55" fmla="*/ 114 h 269"/>
                <a:gd name="T56" fmla="*/ 24 w 253"/>
                <a:gd name="T57" fmla="*/ 143 h 269"/>
                <a:gd name="T58" fmla="*/ 94 w 253"/>
                <a:gd name="T59" fmla="*/ 114 h 269"/>
                <a:gd name="T60" fmla="*/ 159 w 253"/>
                <a:gd name="T61" fmla="*/ 143 h 269"/>
                <a:gd name="T62" fmla="*/ 94 w 253"/>
                <a:gd name="T63" fmla="*/ 114 h 269"/>
                <a:gd name="T64" fmla="*/ 230 w 253"/>
                <a:gd name="T65" fmla="*/ 114 h 269"/>
                <a:gd name="T66" fmla="*/ 176 w 253"/>
                <a:gd name="T67" fmla="*/ 143 h 269"/>
                <a:gd name="T68" fmla="*/ 94 w 253"/>
                <a:gd name="T69" fmla="*/ 156 h 269"/>
                <a:gd name="T70" fmla="*/ 159 w 253"/>
                <a:gd name="T71" fmla="*/ 186 h 269"/>
                <a:gd name="T72" fmla="*/ 94 w 253"/>
                <a:gd name="T73" fmla="*/ 156 h 269"/>
                <a:gd name="T74" fmla="*/ 230 w 253"/>
                <a:gd name="T75" fmla="*/ 156 h 269"/>
                <a:gd name="T76" fmla="*/ 176 w 253"/>
                <a:gd name="T77" fmla="*/ 18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3" h="269">
                  <a:moveTo>
                    <a:pt x="0" y="0"/>
                  </a:moveTo>
                  <a:cubicBezTo>
                    <a:pt x="253" y="0"/>
                    <a:pt x="253" y="0"/>
                    <a:pt x="253" y="0"/>
                  </a:cubicBezTo>
                  <a:cubicBezTo>
                    <a:pt x="253" y="269"/>
                    <a:pt x="253" y="269"/>
                    <a:pt x="253" y="269"/>
                  </a:cubicBezTo>
                  <a:cubicBezTo>
                    <a:pt x="152" y="269"/>
                    <a:pt x="152" y="269"/>
                    <a:pt x="152" y="269"/>
                  </a:cubicBezTo>
                  <a:cubicBezTo>
                    <a:pt x="152" y="216"/>
                    <a:pt x="152" y="216"/>
                    <a:pt x="152" y="216"/>
                  </a:cubicBezTo>
                  <a:cubicBezTo>
                    <a:pt x="152" y="200"/>
                    <a:pt x="102" y="200"/>
                    <a:pt x="102" y="216"/>
                  </a:cubicBezTo>
                  <a:cubicBezTo>
                    <a:pt x="102" y="269"/>
                    <a:pt x="102" y="269"/>
                    <a:pt x="102" y="269"/>
                  </a:cubicBezTo>
                  <a:cubicBezTo>
                    <a:pt x="0" y="269"/>
                    <a:pt x="0" y="269"/>
                    <a:pt x="0" y="269"/>
                  </a:cubicBezTo>
                  <a:lnTo>
                    <a:pt x="0" y="0"/>
                  </a:lnTo>
                  <a:close/>
                  <a:moveTo>
                    <a:pt x="24" y="156"/>
                  </a:moveTo>
                  <a:cubicBezTo>
                    <a:pt x="77" y="156"/>
                    <a:pt x="77" y="156"/>
                    <a:pt x="77" y="15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24" y="186"/>
                    <a:pt x="24" y="186"/>
                    <a:pt x="24" y="186"/>
                  </a:cubicBezTo>
                  <a:lnTo>
                    <a:pt x="24" y="156"/>
                  </a:lnTo>
                  <a:close/>
                  <a:moveTo>
                    <a:pt x="176" y="199"/>
                  </a:moveTo>
                  <a:cubicBezTo>
                    <a:pt x="230" y="199"/>
                    <a:pt x="230" y="199"/>
                    <a:pt x="230" y="199"/>
                  </a:cubicBezTo>
                  <a:cubicBezTo>
                    <a:pt x="230" y="229"/>
                    <a:pt x="230" y="229"/>
                    <a:pt x="230" y="229"/>
                  </a:cubicBezTo>
                  <a:cubicBezTo>
                    <a:pt x="176" y="229"/>
                    <a:pt x="176" y="229"/>
                    <a:pt x="176" y="229"/>
                  </a:cubicBezTo>
                  <a:lnTo>
                    <a:pt x="176" y="199"/>
                  </a:lnTo>
                  <a:close/>
                  <a:moveTo>
                    <a:pt x="24" y="199"/>
                  </a:moveTo>
                  <a:cubicBezTo>
                    <a:pt x="77" y="199"/>
                    <a:pt x="77" y="199"/>
                    <a:pt x="77" y="199"/>
                  </a:cubicBezTo>
                  <a:cubicBezTo>
                    <a:pt x="77" y="229"/>
                    <a:pt x="77" y="229"/>
                    <a:pt x="77" y="229"/>
                  </a:cubicBezTo>
                  <a:cubicBezTo>
                    <a:pt x="24" y="229"/>
                    <a:pt x="24" y="229"/>
                    <a:pt x="24" y="229"/>
                  </a:cubicBezTo>
                  <a:lnTo>
                    <a:pt x="24" y="199"/>
                  </a:lnTo>
                  <a:close/>
                  <a:moveTo>
                    <a:pt x="24" y="28"/>
                  </a:moveTo>
                  <a:cubicBezTo>
                    <a:pt x="77" y="28"/>
                    <a:pt x="77" y="28"/>
                    <a:pt x="77" y="2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24" y="58"/>
                    <a:pt x="24" y="58"/>
                    <a:pt x="24" y="58"/>
                  </a:cubicBezTo>
                  <a:lnTo>
                    <a:pt x="24" y="28"/>
                  </a:lnTo>
                  <a:close/>
                  <a:moveTo>
                    <a:pt x="94" y="28"/>
                  </a:moveTo>
                  <a:cubicBezTo>
                    <a:pt x="159" y="28"/>
                    <a:pt x="159" y="28"/>
                    <a:pt x="159" y="2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94" y="58"/>
                    <a:pt x="94" y="58"/>
                    <a:pt x="94" y="58"/>
                  </a:cubicBezTo>
                  <a:lnTo>
                    <a:pt x="94" y="28"/>
                  </a:lnTo>
                  <a:close/>
                  <a:moveTo>
                    <a:pt x="176" y="28"/>
                  </a:moveTo>
                  <a:cubicBezTo>
                    <a:pt x="230" y="28"/>
                    <a:pt x="230" y="28"/>
                    <a:pt x="230" y="28"/>
                  </a:cubicBezTo>
                  <a:cubicBezTo>
                    <a:pt x="230" y="58"/>
                    <a:pt x="230" y="58"/>
                    <a:pt x="230" y="58"/>
                  </a:cubicBezTo>
                  <a:cubicBezTo>
                    <a:pt x="176" y="58"/>
                    <a:pt x="176" y="58"/>
                    <a:pt x="176" y="58"/>
                  </a:cubicBezTo>
                  <a:lnTo>
                    <a:pt x="176" y="28"/>
                  </a:lnTo>
                  <a:close/>
                  <a:moveTo>
                    <a:pt x="24" y="71"/>
                  </a:moveTo>
                  <a:cubicBezTo>
                    <a:pt x="77" y="71"/>
                    <a:pt x="77" y="71"/>
                    <a:pt x="77" y="71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24" y="100"/>
                    <a:pt x="24" y="100"/>
                    <a:pt x="24" y="100"/>
                  </a:cubicBezTo>
                  <a:lnTo>
                    <a:pt x="24" y="71"/>
                  </a:lnTo>
                  <a:close/>
                  <a:moveTo>
                    <a:pt x="94" y="71"/>
                  </a:moveTo>
                  <a:cubicBezTo>
                    <a:pt x="159" y="71"/>
                    <a:pt x="159" y="71"/>
                    <a:pt x="159" y="71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94" y="100"/>
                    <a:pt x="94" y="100"/>
                    <a:pt x="94" y="100"/>
                  </a:cubicBezTo>
                  <a:lnTo>
                    <a:pt x="94" y="71"/>
                  </a:lnTo>
                  <a:close/>
                  <a:moveTo>
                    <a:pt x="176" y="71"/>
                  </a:moveTo>
                  <a:cubicBezTo>
                    <a:pt x="230" y="71"/>
                    <a:pt x="230" y="71"/>
                    <a:pt x="230" y="71"/>
                  </a:cubicBezTo>
                  <a:cubicBezTo>
                    <a:pt x="230" y="100"/>
                    <a:pt x="230" y="100"/>
                    <a:pt x="230" y="100"/>
                  </a:cubicBezTo>
                  <a:cubicBezTo>
                    <a:pt x="176" y="100"/>
                    <a:pt x="176" y="100"/>
                    <a:pt x="176" y="100"/>
                  </a:cubicBezTo>
                  <a:lnTo>
                    <a:pt x="176" y="71"/>
                  </a:lnTo>
                  <a:close/>
                  <a:moveTo>
                    <a:pt x="24" y="114"/>
                  </a:moveTo>
                  <a:cubicBezTo>
                    <a:pt x="77" y="114"/>
                    <a:pt x="77" y="114"/>
                    <a:pt x="77" y="114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24" y="143"/>
                    <a:pt x="24" y="143"/>
                    <a:pt x="24" y="143"/>
                  </a:cubicBezTo>
                  <a:lnTo>
                    <a:pt x="24" y="114"/>
                  </a:lnTo>
                  <a:close/>
                  <a:moveTo>
                    <a:pt x="94" y="114"/>
                  </a:moveTo>
                  <a:cubicBezTo>
                    <a:pt x="159" y="114"/>
                    <a:pt x="159" y="114"/>
                    <a:pt x="159" y="114"/>
                  </a:cubicBezTo>
                  <a:cubicBezTo>
                    <a:pt x="159" y="143"/>
                    <a:pt x="159" y="143"/>
                    <a:pt x="159" y="143"/>
                  </a:cubicBezTo>
                  <a:cubicBezTo>
                    <a:pt x="94" y="143"/>
                    <a:pt x="94" y="143"/>
                    <a:pt x="94" y="143"/>
                  </a:cubicBezTo>
                  <a:lnTo>
                    <a:pt x="94" y="114"/>
                  </a:lnTo>
                  <a:close/>
                  <a:moveTo>
                    <a:pt x="176" y="114"/>
                  </a:moveTo>
                  <a:cubicBezTo>
                    <a:pt x="230" y="114"/>
                    <a:pt x="230" y="114"/>
                    <a:pt x="230" y="114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176" y="143"/>
                    <a:pt x="176" y="143"/>
                    <a:pt x="176" y="143"/>
                  </a:cubicBezTo>
                  <a:lnTo>
                    <a:pt x="176" y="114"/>
                  </a:lnTo>
                  <a:close/>
                  <a:moveTo>
                    <a:pt x="94" y="156"/>
                  </a:moveTo>
                  <a:cubicBezTo>
                    <a:pt x="159" y="156"/>
                    <a:pt x="159" y="156"/>
                    <a:pt x="159" y="156"/>
                  </a:cubicBezTo>
                  <a:cubicBezTo>
                    <a:pt x="159" y="186"/>
                    <a:pt x="159" y="186"/>
                    <a:pt x="159" y="186"/>
                  </a:cubicBezTo>
                  <a:cubicBezTo>
                    <a:pt x="94" y="186"/>
                    <a:pt x="94" y="186"/>
                    <a:pt x="94" y="186"/>
                  </a:cubicBezTo>
                  <a:lnTo>
                    <a:pt x="94" y="156"/>
                  </a:lnTo>
                  <a:close/>
                  <a:moveTo>
                    <a:pt x="176" y="156"/>
                  </a:moveTo>
                  <a:cubicBezTo>
                    <a:pt x="230" y="156"/>
                    <a:pt x="230" y="156"/>
                    <a:pt x="230" y="156"/>
                  </a:cubicBezTo>
                  <a:cubicBezTo>
                    <a:pt x="230" y="186"/>
                    <a:pt x="230" y="186"/>
                    <a:pt x="230" y="186"/>
                  </a:cubicBezTo>
                  <a:cubicBezTo>
                    <a:pt x="176" y="186"/>
                    <a:pt x="176" y="186"/>
                    <a:pt x="176" y="186"/>
                  </a:cubicBezTo>
                  <a:lnTo>
                    <a:pt x="176" y="15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14300" tIns="57150" rIns="114300" bIns="5715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057F3CF-D198-4E86-809C-F0A668A72F48}"/>
                </a:ext>
              </a:extLst>
            </p:cNvPr>
            <p:cNvSpPr txBox="1"/>
            <p:nvPr/>
          </p:nvSpPr>
          <p:spPr>
            <a:xfrm>
              <a:off x="619616" y="5497835"/>
              <a:ext cx="754437" cy="51809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Federal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Agencies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7A37DD3-F0EA-4D13-A5A6-274443733DB0}"/>
                </a:ext>
              </a:extLst>
            </p:cNvPr>
            <p:cNvSpPr txBox="1"/>
            <p:nvPr/>
          </p:nvSpPr>
          <p:spPr>
            <a:xfrm>
              <a:off x="2253018" y="5475039"/>
              <a:ext cx="1570799" cy="518091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One Grant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Payment Platform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E4800E-1A07-41DB-9A52-37FE70FCBD74}"/>
                </a:ext>
              </a:extLst>
            </p:cNvPr>
            <p:cNvSpPr txBox="1"/>
            <p:nvPr/>
          </p:nvSpPr>
          <p:spPr>
            <a:xfrm>
              <a:off x="4574937" y="5497835"/>
              <a:ext cx="793359" cy="51809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Prime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Recipient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E11496F-BAC3-4D21-92D0-104218EBBF79}"/>
                </a:ext>
              </a:extLst>
            </p:cNvPr>
            <p:cNvSpPr txBox="1"/>
            <p:nvPr/>
          </p:nvSpPr>
          <p:spPr>
            <a:xfrm>
              <a:off x="6183285" y="5497835"/>
              <a:ext cx="1256626" cy="51809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Known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Sub-Recipients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712A9E6-F6AD-46D4-9FBF-54416064D1FB}"/>
                </a:ext>
              </a:extLst>
            </p:cNvPr>
            <p:cNvGrpSpPr/>
            <p:nvPr/>
          </p:nvGrpSpPr>
          <p:grpSpPr>
            <a:xfrm>
              <a:off x="6417128" y="4613813"/>
              <a:ext cx="737499" cy="757909"/>
              <a:chOff x="4108451" y="2081213"/>
              <a:chExt cx="977900" cy="947737"/>
            </a:xfrm>
          </p:grpSpPr>
          <p:sp>
            <p:nvSpPr>
              <p:cNvPr id="62" name="Freeform 105">
                <a:extLst>
                  <a:ext uri="{FF2B5EF4-FFF2-40B4-BE49-F238E27FC236}">
                    <a16:creationId xmlns:a16="http://schemas.microsoft.com/office/drawing/2014/main" id="{82AD3C7F-6567-4589-B329-5FA164D48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0213" y="2081213"/>
                <a:ext cx="712788" cy="350838"/>
              </a:xfrm>
              <a:custGeom>
                <a:avLst/>
                <a:gdLst>
                  <a:gd name="T0" fmla="*/ 335 w 335"/>
                  <a:gd name="T1" fmla="*/ 165 h 165"/>
                  <a:gd name="T2" fmla="*/ 167 w 335"/>
                  <a:gd name="T3" fmla="*/ 0 h 165"/>
                  <a:gd name="T4" fmla="*/ 0 w 335"/>
                  <a:gd name="T5" fmla="*/ 165 h 165"/>
                  <a:gd name="T6" fmla="*/ 335 w 335"/>
                  <a:gd name="T7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5" h="165">
                    <a:moveTo>
                      <a:pt x="335" y="165"/>
                    </a:moveTo>
                    <a:cubicBezTo>
                      <a:pt x="333" y="73"/>
                      <a:pt x="259" y="0"/>
                      <a:pt x="167" y="0"/>
                    </a:cubicBezTo>
                    <a:cubicBezTo>
                      <a:pt x="76" y="0"/>
                      <a:pt x="1" y="73"/>
                      <a:pt x="0" y="165"/>
                    </a:cubicBezTo>
                    <a:lnTo>
                      <a:pt x="335" y="165"/>
                    </a:lnTo>
                    <a:close/>
                  </a:path>
                </a:pathLst>
              </a:custGeom>
              <a:solidFill>
                <a:srgbClr val="00A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3" name="Freeform 106">
                <a:extLst>
                  <a:ext uri="{FF2B5EF4-FFF2-40B4-BE49-F238E27FC236}">
                    <a16:creationId xmlns:a16="http://schemas.microsoft.com/office/drawing/2014/main" id="{2F1911BD-5809-4BC5-B8DF-1EFC0D987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863" y="2589213"/>
                <a:ext cx="155575" cy="327025"/>
              </a:xfrm>
              <a:custGeom>
                <a:avLst/>
                <a:gdLst>
                  <a:gd name="T0" fmla="*/ 56 w 73"/>
                  <a:gd name="T1" fmla="*/ 128 h 153"/>
                  <a:gd name="T2" fmla="*/ 56 w 73"/>
                  <a:gd name="T3" fmla="*/ 26 h 153"/>
                  <a:gd name="T4" fmla="*/ 73 w 73"/>
                  <a:gd name="T5" fmla="*/ 0 h 153"/>
                  <a:gd name="T6" fmla="*/ 0 w 73"/>
                  <a:gd name="T7" fmla="*/ 0 h 153"/>
                  <a:gd name="T8" fmla="*/ 15 w 73"/>
                  <a:gd name="T9" fmla="*/ 25 h 153"/>
                  <a:gd name="T10" fmla="*/ 15 w 73"/>
                  <a:gd name="T11" fmla="*/ 129 h 153"/>
                  <a:gd name="T12" fmla="*/ 0 w 73"/>
                  <a:gd name="T13" fmla="*/ 153 h 153"/>
                  <a:gd name="T14" fmla="*/ 73 w 73"/>
                  <a:gd name="T15" fmla="*/ 153 h 153"/>
                  <a:gd name="T16" fmla="*/ 56 w 73"/>
                  <a:gd name="T17" fmla="*/ 128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53">
                    <a:moveTo>
                      <a:pt x="56" y="128"/>
                    </a:moveTo>
                    <a:cubicBezTo>
                      <a:pt x="56" y="26"/>
                      <a:pt x="56" y="26"/>
                      <a:pt x="56" y="26"/>
                    </a:cubicBezTo>
                    <a:cubicBezTo>
                      <a:pt x="66" y="20"/>
                      <a:pt x="73" y="11"/>
                      <a:pt x="7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6" y="19"/>
                      <a:pt x="15" y="25"/>
                    </a:cubicBezTo>
                    <a:cubicBezTo>
                      <a:pt x="15" y="129"/>
                      <a:pt x="15" y="129"/>
                      <a:pt x="15" y="129"/>
                    </a:cubicBezTo>
                    <a:cubicBezTo>
                      <a:pt x="6" y="134"/>
                      <a:pt x="0" y="143"/>
                      <a:pt x="0" y="153"/>
                    </a:cubicBezTo>
                    <a:cubicBezTo>
                      <a:pt x="73" y="153"/>
                      <a:pt x="73" y="153"/>
                      <a:pt x="73" y="153"/>
                    </a:cubicBezTo>
                    <a:cubicBezTo>
                      <a:pt x="73" y="143"/>
                      <a:pt x="66" y="133"/>
                      <a:pt x="56" y="128"/>
                    </a:cubicBezTo>
                    <a:close/>
                  </a:path>
                </a:pathLst>
              </a:custGeom>
              <a:solidFill>
                <a:srgbClr val="00A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4" name="Freeform 107">
                <a:extLst>
                  <a:ext uri="{FF2B5EF4-FFF2-40B4-BE49-F238E27FC236}">
                    <a16:creationId xmlns:a16="http://schemas.microsoft.com/office/drawing/2014/main" id="{428AE9B6-EFE1-4A3B-BCFF-E956E1F37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2188" y="2589213"/>
                <a:ext cx="155575" cy="327025"/>
              </a:xfrm>
              <a:custGeom>
                <a:avLst/>
                <a:gdLst>
                  <a:gd name="T0" fmla="*/ 56 w 73"/>
                  <a:gd name="T1" fmla="*/ 128 h 153"/>
                  <a:gd name="T2" fmla="*/ 56 w 73"/>
                  <a:gd name="T3" fmla="*/ 26 h 153"/>
                  <a:gd name="T4" fmla="*/ 73 w 73"/>
                  <a:gd name="T5" fmla="*/ 0 h 153"/>
                  <a:gd name="T6" fmla="*/ 0 w 73"/>
                  <a:gd name="T7" fmla="*/ 0 h 153"/>
                  <a:gd name="T8" fmla="*/ 15 w 73"/>
                  <a:gd name="T9" fmla="*/ 25 h 153"/>
                  <a:gd name="T10" fmla="*/ 15 w 73"/>
                  <a:gd name="T11" fmla="*/ 129 h 153"/>
                  <a:gd name="T12" fmla="*/ 0 w 73"/>
                  <a:gd name="T13" fmla="*/ 153 h 153"/>
                  <a:gd name="T14" fmla="*/ 73 w 73"/>
                  <a:gd name="T15" fmla="*/ 153 h 153"/>
                  <a:gd name="T16" fmla="*/ 56 w 73"/>
                  <a:gd name="T17" fmla="*/ 128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53">
                    <a:moveTo>
                      <a:pt x="56" y="128"/>
                    </a:moveTo>
                    <a:cubicBezTo>
                      <a:pt x="56" y="26"/>
                      <a:pt x="56" y="26"/>
                      <a:pt x="56" y="26"/>
                    </a:cubicBezTo>
                    <a:cubicBezTo>
                      <a:pt x="66" y="20"/>
                      <a:pt x="73" y="11"/>
                      <a:pt x="7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6" y="19"/>
                      <a:pt x="15" y="25"/>
                    </a:cubicBezTo>
                    <a:cubicBezTo>
                      <a:pt x="15" y="129"/>
                      <a:pt x="15" y="129"/>
                      <a:pt x="15" y="129"/>
                    </a:cubicBezTo>
                    <a:cubicBezTo>
                      <a:pt x="6" y="134"/>
                      <a:pt x="0" y="143"/>
                      <a:pt x="0" y="153"/>
                    </a:cubicBezTo>
                    <a:cubicBezTo>
                      <a:pt x="73" y="153"/>
                      <a:pt x="73" y="153"/>
                      <a:pt x="73" y="153"/>
                    </a:cubicBezTo>
                    <a:cubicBezTo>
                      <a:pt x="73" y="143"/>
                      <a:pt x="66" y="133"/>
                      <a:pt x="56" y="128"/>
                    </a:cubicBezTo>
                    <a:close/>
                  </a:path>
                </a:pathLst>
              </a:custGeom>
              <a:solidFill>
                <a:srgbClr val="00A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" name="Freeform 108">
                <a:extLst>
                  <a:ext uri="{FF2B5EF4-FFF2-40B4-BE49-F238E27FC236}">
                    <a16:creationId xmlns:a16="http://schemas.microsoft.com/office/drawing/2014/main" id="{D206A149-D309-4F88-93D6-E74788C9C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3276" y="2589213"/>
                <a:ext cx="155575" cy="327025"/>
              </a:xfrm>
              <a:custGeom>
                <a:avLst/>
                <a:gdLst>
                  <a:gd name="T0" fmla="*/ 56 w 73"/>
                  <a:gd name="T1" fmla="*/ 128 h 153"/>
                  <a:gd name="T2" fmla="*/ 56 w 73"/>
                  <a:gd name="T3" fmla="*/ 26 h 153"/>
                  <a:gd name="T4" fmla="*/ 73 w 73"/>
                  <a:gd name="T5" fmla="*/ 0 h 153"/>
                  <a:gd name="T6" fmla="*/ 0 w 73"/>
                  <a:gd name="T7" fmla="*/ 0 h 153"/>
                  <a:gd name="T8" fmla="*/ 15 w 73"/>
                  <a:gd name="T9" fmla="*/ 25 h 153"/>
                  <a:gd name="T10" fmla="*/ 15 w 73"/>
                  <a:gd name="T11" fmla="*/ 129 h 153"/>
                  <a:gd name="T12" fmla="*/ 0 w 73"/>
                  <a:gd name="T13" fmla="*/ 153 h 153"/>
                  <a:gd name="T14" fmla="*/ 73 w 73"/>
                  <a:gd name="T15" fmla="*/ 153 h 153"/>
                  <a:gd name="T16" fmla="*/ 56 w 73"/>
                  <a:gd name="T17" fmla="*/ 128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53">
                    <a:moveTo>
                      <a:pt x="56" y="128"/>
                    </a:moveTo>
                    <a:cubicBezTo>
                      <a:pt x="56" y="26"/>
                      <a:pt x="56" y="26"/>
                      <a:pt x="56" y="26"/>
                    </a:cubicBezTo>
                    <a:cubicBezTo>
                      <a:pt x="66" y="20"/>
                      <a:pt x="73" y="11"/>
                      <a:pt x="7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6" y="19"/>
                      <a:pt x="15" y="25"/>
                    </a:cubicBezTo>
                    <a:cubicBezTo>
                      <a:pt x="15" y="129"/>
                      <a:pt x="15" y="129"/>
                      <a:pt x="15" y="129"/>
                    </a:cubicBezTo>
                    <a:cubicBezTo>
                      <a:pt x="6" y="134"/>
                      <a:pt x="0" y="143"/>
                      <a:pt x="0" y="153"/>
                    </a:cubicBezTo>
                    <a:cubicBezTo>
                      <a:pt x="73" y="153"/>
                      <a:pt x="73" y="153"/>
                      <a:pt x="73" y="153"/>
                    </a:cubicBezTo>
                    <a:cubicBezTo>
                      <a:pt x="73" y="143"/>
                      <a:pt x="66" y="133"/>
                      <a:pt x="56" y="128"/>
                    </a:cubicBezTo>
                    <a:close/>
                  </a:path>
                </a:pathLst>
              </a:custGeom>
              <a:solidFill>
                <a:srgbClr val="00A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6" name="Freeform 109">
                <a:extLst>
                  <a:ext uri="{FF2B5EF4-FFF2-40B4-BE49-F238E27FC236}">
                    <a16:creationId xmlns:a16="http://schemas.microsoft.com/office/drawing/2014/main" id="{28C40247-FC76-4EBB-ACD2-BE4B19C43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2776" y="2589213"/>
                <a:ext cx="155575" cy="327025"/>
              </a:xfrm>
              <a:custGeom>
                <a:avLst/>
                <a:gdLst>
                  <a:gd name="T0" fmla="*/ 56 w 73"/>
                  <a:gd name="T1" fmla="*/ 128 h 153"/>
                  <a:gd name="T2" fmla="*/ 56 w 73"/>
                  <a:gd name="T3" fmla="*/ 26 h 153"/>
                  <a:gd name="T4" fmla="*/ 73 w 73"/>
                  <a:gd name="T5" fmla="*/ 0 h 153"/>
                  <a:gd name="T6" fmla="*/ 0 w 73"/>
                  <a:gd name="T7" fmla="*/ 0 h 153"/>
                  <a:gd name="T8" fmla="*/ 15 w 73"/>
                  <a:gd name="T9" fmla="*/ 25 h 153"/>
                  <a:gd name="T10" fmla="*/ 15 w 73"/>
                  <a:gd name="T11" fmla="*/ 129 h 153"/>
                  <a:gd name="T12" fmla="*/ 0 w 73"/>
                  <a:gd name="T13" fmla="*/ 153 h 153"/>
                  <a:gd name="T14" fmla="*/ 73 w 73"/>
                  <a:gd name="T15" fmla="*/ 153 h 153"/>
                  <a:gd name="T16" fmla="*/ 56 w 73"/>
                  <a:gd name="T17" fmla="*/ 128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53">
                    <a:moveTo>
                      <a:pt x="56" y="128"/>
                    </a:moveTo>
                    <a:cubicBezTo>
                      <a:pt x="56" y="26"/>
                      <a:pt x="56" y="26"/>
                      <a:pt x="56" y="26"/>
                    </a:cubicBezTo>
                    <a:cubicBezTo>
                      <a:pt x="66" y="20"/>
                      <a:pt x="73" y="11"/>
                      <a:pt x="7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6" y="19"/>
                      <a:pt x="15" y="25"/>
                    </a:cubicBezTo>
                    <a:cubicBezTo>
                      <a:pt x="15" y="129"/>
                      <a:pt x="15" y="129"/>
                      <a:pt x="15" y="129"/>
                    </a:cubicBezTo>
                    <a:cubicBezTo>
                      <a:pt x="6" y="134"/>
                      <a:pt x="0" y="143"/>
                      <a:pt x="0" y="153"/>
                    </a:cubicBezTo>
                    <a:cubicBezTo>
                      <a:pt x="73" y="153"/>
                      <a:pt x="73" y="153"/>
                      <a:pt x="73" y="153"/>
                    </a:cubicBezTo>
                    <a:cubicBezTo>
                      <a:pt x="73" y="143"/>
                      <a:pt x="66" y="133"/>
                      <a:pt x="56" y="128"/>
                    </a:cubicBezTo>
                    <a:close/>
                  </a:path>
                </a:pathLst>
              </a:custGeom>
              <a:solidFill>
                <a:srgbClr val="00A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7" name="Freeform 110">
                <a:extLst>
                  <a:ext uri="{FF2B5EF4-FFF2-40B4-BE49-F238E27FC236}">
                    <a16:creationId xmlns:a16="http://schemas.microsoft.com/office/drawing/2014/main" id="{F87D03B5-ED0F-48A4-AD69-E5ABE7A20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451" y="2962275"/>
                <a:ext cx="977900" cy="66675"/>
              </a:xfrm>
              <a:custGeom>
                <a:avLst/>
                <a:gdLst>
                  <a:gd name="T0" fmla="*/ 459 w 459"/>
                  <a:gd name="T1" fmla="*/ 22 h 31"/>
                  <a:gd name="T2" fmla="*/ 450 w 459"/>
                  <a:gd name="T3" fmla="*/ 31 h 31"/>
                  <a:gd name="T4" fmla="*/ 9 w 459"/>
                  <a:gd name="T5" fmla="*/ 31 h 31"/>
                  <a:gd name="T6" fmla="*/ 0 w 459"/>
                  <a:gd name="T7" fmla="*/ 22 h 31"/>
                  <a:gd name="T8" fmla="*/ 0 w 459"/>
                  <a:gd name="T9" fmla="*/ 9 h 31"/>
                  <a:gd name="T10" fmla="*/ 9 w 459"/>
                  <a:gd name="T11" fmla="*/ 0 h 31"/>
                  <a:gd name="T12" fmla="*/ 450 w 459"/>
                  <a:gd name="T13" fmla="*/ 0 h 31"/>
                  <a:gd name="T14" fmla="*/ 459 w 459"/>
                  <a:gd name="T15" fmla="*/ 9 h 31"/>
                  <a:gd name="T16" fmla="*/ 459 w 459"/>
                  <a:gd name="T17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9" h="31">
                    <a:moveTo>
                      <a:pt x="459" y="22"/>
                    </a:moveTo>
                    <a:cubicBezTo>
                      <a:pt x="459" y="27"/>
                      <a:pt x="455" y="31"/>
                      <a:pt x="450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4" y="31"/>
                      <a:pt x="0" y="27"/>
                      <a:pt x="0" y="2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455" y="0"/>
                      <a:pt x="459" y="4"/>
                      <a:pt x="459" y="9"/>
                    </a:cubicBezTo>
                    <a:lnTo>
                      <a:pt x="459" y="22"/>
                    </a:lnTo>
                    <a:close/>
                  </a:path>
                </a:pathLst>
              </a:custGeom>
              <a:solidFill>
                <a:srgbClr val="00A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8" name="Freeform 111">
                <a:extLst>
                  <a:ext uri="{FF2B5EF4-FFF2-40B4-BE49-F238E27FC236}">
                    <a16:creationId xmlns:a16="http://schemas.microsoft.com/office/drawing/2014/main" id="{F3067DE7-2AA3-428A-85EC-8D3C3F01A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9888" y="2476500"/>
                <a:ext cx="833438" cy="66675"/>
              </a:xfrm>
              <a:custGeom>
                <a:avLst/>
                <a:gdLst>
                  <a:gd name="T0" fmla="*/ 391 w 391"/>
                  <a:gd name="T1" fmla="*/ 22 h 31"/>
                  <a:gd name="T2" fmla="*/ 382 w 391"/>
                  <a:gd name="T3" fmla="*/ 31 h 31"/>
                  <a:gd name="T4" fmla="*/ 9 w 391"/>
                  <a:gd name="T5" fmla="*/ 31 h 31"/>
                  <a:gd name="T6" fmla="*/ 0 w 391"/>
                  <a:gd name="T7" fmla="*/ 22 h 31"/>
                  <a:gd name="T8" fmla="*/ 0 w 391"/>
                  <a:gd name="T9" fmla="*/ 9 h 31"/>
                  <a:gd name="T10" fmla="*/ 9 w 391"/>
                  <a:gd name="T11" fmla="*/ 0 h 31"/>
                  <a:gd name="T12" fmla="*/ 382 w 391"/>
                  <a:gd name="T13" fmla="*/ 0 h 31"/>
                  <a:gd name="T14" fmla="*/ 391 w 391"/>
                  <a:gd name="T15" fmla="*/ 9 h 31"/>
                  <a:gd name="T16" fmla="*/ 391 w 391"/>
                  <a:gd name="T17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1" h="31">
                    <a:moveTo>
                      <a:pt x="391" y="22"/>
                    </a:moveTo>
                    <a:cubicBezTo>
                      <a:pt x="391" y="27"/>
                      <a:pt x="387" y="31"/>
                      <a:pt x="382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4" y="31"/>
                      <a:pt x="0" y="27"/>
                      <a:pt x="0" y="2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382" y="0"/>
                      <a:pt x="382" y="0"/>
                      <a:pt x="382" y="0"/>
                    </a:cubicBezTo>
                    <a:cubicBezTo>
                      <a:pt x="387" y="0"/>
                      <a:pt x="391" y="4"/>
                      <a:pt x="391" y="9"/>
                    </a:cubicBezTo>
                    <a:lnTo>
                      <a:pt x="391" y="22"/>
                    </a:lnTo>
                    <a:close/>
                  </a:path>
                </a:pathLst>
              </a:custGeom>
              <a:solidFill>
                <a:srgbClr val="00AA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3440487-DF21-407F-A4BD-F69FA3B764D6}"/>
                </a:ext>
              </a:extLst>
            </p:cNvPr>
            <p:cNvSpPr/>
            <p:nvPr/>
          </p:nvSpPr>
          <p:spPr bwMode="gray">
            <a:xfrm>
              <a:off x="314960" y="4141651"/>
              <a:ext cx="7332749" cy="1969443"/>
            </a:xfrm>
            <a:prstGeom prst="rect">
              <a:avLst/>
            </a:prstGeom>
            <a:noFill/>
            <a:ln w="19050" algn="ctr">
              <a:solidFill>
                <a:schemeClr val="accent5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66EDBBF-1CA9-4AB6-B0F4-56CAD053EA4A}"/>
                </a:ext>
              </a:extLst>
            </p:cNvPr>
            <p:cNvSpPr txBox="1"/>
            <p:nvPr/>
          </p:nvSpPr>
          <p:spPr>
            <a:xfrm>
              <a:off x="425403" y="4023313"/>
              <a:ext cx="1495761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Future State</a:t>
              </a:r>
            </a:p>
          </p:txBody>
        </p:sp>
        <p:sp>
          <p:nvSpPr>
            <p:cNvPr id="78" name="Arrow: Right 77">
              <a:extLst>
                <a:ext uri="{FF2B5EF4-FFF2-40B4-BE49-F238E27FC236}">
                  <a16:creationId xmlns:a16="http://schemas.microsoft.com/office/drawing/2014/main" id="{0C3FAA5F-2502-4C1D-83E1-4BA7E09E6353}"/>
                </a:ext>
              </a:extLst>
            </p:cNvPr>
            <p:cNvSpPr/>
            <p:nvPr/>
          </p:nvSpPr>
          <p:spPr bwMode="gray">
            <a:xfrm>
              <a:off x="1827313" y="4889915"/>
              <a:ext cx="483477" cy="332209"/>
            </a:xfrm>
            <a:prstGeom prst="rightArrow">
              <a:avLst/>
            </a:prstGeom>
            <a:solidFill>
              <a:srgbClr val="012169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9" name="Arrow: Right 78">
              <a:extLst>
                <a:ext uri="{FF2B5EF4-FFF2-40B4-BE49-F238E27FC236}">
                  <a16:creationId xmlns:a16="http://schemas.microsoft.com/office/drawing/2014/main" id="{7F4FD4BD-679D-455E-B664-B5ADC4AC8B12}"/>
                </a:ext>
              </a:extLst>
            </p:cNvPr>
            <p:cNvSpPr/>
            <p:nvPr/>
          </p:nvSpPr>
          <p:spPr bwMode="gray">
            <a:xfrm flipH="1">
              <a:off x="3773458" y="4889915"/>
              <a:ext cx="483477" cy="332209"/>
            </a:xfrm>
            <a:prstGeom prst="rightArrow">
              <a:avLst/>
            </a:prstGeom>
            <a:solidFill>
              <a:srgbClr val="012169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Arrow: Right 79">
              <a:extLst>
                <a:ext uri="{FF2B5EF4-FFF2-40B4-BE49-F238E27FC236}">
                  <a16:creationId xmlns:a16="http://schemas.microsoft.com/office/drawing/2014/main" id="{52D06537-6F5E-454A-9610-4C59F4966449}"/>
                </a:ext>
              </a:extLst>
            </p:cNvPr>
            <p:cNvSpPr/>
            <p:nvPr/>
          </p:nvSpPr>
          <p:spPr bwMode="gray">
            <a:xfrm>
              <a:off x="5593032" y="4889915"/>
              <a:ext cx="483477" cy="332209"/>
            </a:xfrm>
            <a:prstGeom prst="rightArrow">
              <a:avLst/>
            </a:prstGeom>
            <a:solidFill>
              <a:srgbClr val="012169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3E9768-CACE-4CA9-A009-03B375C4228F}"/>
              </a:ext>
            </a:extLst>
          </p:cNvPr>
          <p:cNvGrpSpPr/>
          <p:nvPr/>
        </p:nvGrpSpPr>
        <p:grpSpPr>
          <a:xfrm>
            <a:off x="968983" y="1458271"/>
            <a:ext cx="7332749" cy="2107989"/>
            <a:chOff x="314960" y="1579418"/>
            <a:chExt cx="7332749" cy="21079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BB5028-9FF3-4C95-830E-34925D91B66C}"/>
                </a:ext>
              </a:extLst>
            </p:cNvPr>
            <p:cNvSpPr/>
            <p:nvPr/>
          </p:nvSpPr>
          <p:spPr bwMode="gray">
            <a:xfrm>
              <a:off x="5421744" y="1825639"/>
              <a:ext cx="2087259" cy="17857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" name="Freeform 271">
              <a:extLst>
                <a:ext uri="{FF2B5EF4-FFF2-40B4-BE49-F238E27FC236}">
                  <a16:creationId xmlns:a16="http://schemas.microsoft.com/office/drawing/2014/main" id="{B2BC4292-5A1C-47D9-AE27-DDDAE8367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619" y="1952000"/>
              <a:ext cx="960432" cy="874027"/>
            </a:xfrm>
            <a:custGeom>
              <a:avLst/>
              <a:gdLst>
                <a:gd name="T0" fmla="*/ 666 w 803"/>
                <a:gd name="T1" fmla="*/ 521 h 691"/>
                <a:gd name="T2" fmla="*/ 703 w 803"/>
                <a:gd name="T3" fmla="*/ 521 h 691"/>
                <a:gd name="T4" fmla="*/ 666 w 803"/>
                <a:gd name="T5" fmla="*/ 622 h 691"/>
                <a:gd name="T6" fmla="*/ 703 w 803"/>
                <a:gd name="T7" fmla="*/ 622 h 691"/>
                <a:gd name="T8" fmla="*/ 591 w 803"/>
                <a:gd name="T9" fmla="*/ 521 h 691"/>
                <a:gd name="T10" fmla="*/ 628 w 803"/>
                <a:gd name="T11" fmla="*/ 521 h 691"/>
                <a:gd name="T12" fmla="*/ 591 w 803"/>
                <a:gd name="T13" fmla="*/ 622 h 691"/>
                <a:gd name="T14" fmla="*/ 628 w 803"/>
                <a:gd name="T15" fmla="*/ 622 h 691"/>
                <a:gd name="T16" fmla="*/ 526 w 803"/>
                <a:gd name="T17" fmla="*/ 490 h 691"/>
                <a:gd name="T18" fmla="*/ 491 w 803"/>
                <a:gd name="T19" fmla="*/ 490 h 691"/>
                <a:gd name="T20" fmla="*/ 420 w 803"/>
                <a:gd name="T21" fmla="*/ 648 h 691"/>
                <a:gd name="T22" fmla="*/ 383 w 803"/>
                <a:gd name="T23" fmla="*/ 648 h 691"/>
                <a:gd name="T24" fmla="*/ 311 w 803"/>
                <a:gd name="T25" fmla="*/ 490 h 691"/>
                <a:gd name="T26" fmla="*/ 276 w 803"/>
                <a:gd name="T27" fmla="*/ 490 h 691"/>
                <a:gd name="T28" fmla="*/ 401 w 803"/>
                <a:gd name="T29" fmla="*/ 408 h 691"/>
                <a:gd name="T30" fmla="*/ 212 w 803"/>
                <a:gd name="T31" fmla="*/ 521 h 691"/>
                <a:gd name="T32" fmla="*/ 174 w 803"/>
                <a:gd name="T33" fmla="*/ 468 h 691"/>
                <a:gd name="T34" fmla="*/ 212 w 803"/>
                <a:gd name="T35" fmla="*/ 622 h 691"/>
                <a:gd name="T36" fmla="*/ 174 w 803"/>
                <a:gd name="T37" fmla="*/ 569 h 691"/>
                <a:gd name="T38" fmla="*/ 137 w 803"/>
                <a:gd name="T39" fmla="*/ 521 h 691"/>
                <a:gd name="T40" fmla="*/ 100 w 803"/>
                <a:gd name="T41" fmla="*/ 468 h 691"/>
                <a:gd name="T42" fmla="*/ 137 w 803"/>
                <a:gd name="T43" fmla="*/ 622 h 691"/>
                <a:gd name="T44" fmla="*/ 100 w 803"/>
                <a:gd name="T45" fmla="*/ 569 h 691"/>
                <a:gd name="T46" fmla="*/ 308 w 803"/>
                <a:gd name="T47" fmla="*/ 309 h 691"/>
                <a:gd name="T48" fmla="*/ 345 w 803"/>
                <a:gd name="T49" fmla="*/ 362 h 691"/>
                <a:gd name="T50" fmla="*/ 385 w 803"/>
                <a:gd name="T51" fmla="*/ 309 h 691"/>
                <a:gd name="T52" fmla="*/ 422 w 803"/>
                <a:gd name="T53" fmla="*/ 362 h 691"/>
                <a:gd name="T54" fmla="*/ 458 w 803"/>
                <a:gd name="T55" fmla="*/ 309 h 691"/>
                <a:gd name="T56" fmla="*/ 495 w 803"/>
                <a:gd name="T57" fmla="*/ 362 h 691"/>
                <a:gd name="T58" fmla="*/ 781 w 803"/>
                <a:gd name="T59" fmla="*/ 648 h 691"/>
                <a:gd name="T60" fmla="*/ 756 w 803"/>
                <a:gd name="T61" fmla="*/ 610 h 691"/>
                <a:gd name="T62" fmla="*/ 767 w 803"/>
                <a:gd name="T63" fmla="*/ 413 h 691"/>
                <a:gd name="T64" fmla="*/ 553 w 803"/>
                <a:gd name="T65" fmla="*/ 375 h 691"/>
                <a:gd name="T66" fmla="*/ 563 w 803"/>
                <a:gd name="T67" fmla="*/ 269 h 691"/>
                <a:gd name="T68" fmla="*/ 425 w 803"/>
                <a:gd name="T69" fmla="*/ 134 h 691"/>
                <a:gd name="T70" fmla="*/ 391 w 803"/>
                <a:gd name="T71" fmla="*/ 113 h 691"/>
                <a:gd name="T72" fmla="*/ 258 w 803"/>
                <a:gd name="T73" fmla="*/ 255 h 691"/>
                <a:gd name="T74" fmla="*/ 355 w 803"/>
                <a:gd name="T75" fmla="*/ 269 h 691"/>
                <a:gd name="T76" fmla="*/ 250 w 803"/>
                <a:gd name="T77" fmla="*/ 301 h 691"/>
                <a:gd name="T78" fmla="*/ 36 w 803"/>
                <a:gd name="T79" fmla="*/ 413 h 691"/>
                <a:gd name="T80" fmla="*/ 46 w 803"/>
                <a:gd name="T81" fmla="*/ 610 h 691"/>
                <a:gd name="T82" fmla="*/ 0 w 803"/>
                <a:gd name="T83" fmla="*/ 648 h 691"/>
                <a:gd name="T84" fmla="*/ 803 w 803"/>
                <a:gd name="T85" fmla="*/ 648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3" h="691">
                  <a:moveTo>
                    <a:pt x="703" y="521"/>
                  </a:moveTo>
                  <a:lnTo>
                    <a:pt x="703" y="521"/>
                  </a:lnTo>
                  <a:lnTo>
                    <a:pt x="666" y="521"/>
                  </a:lnTo>
                  <a:lnTo>
                    <a:pt x="666" y="468"/>
                  </a:lnTo>
                  <a:lnTo>
                    <a:pt x="703" y="468"/>
                  </a:lnTo>
                  <a:lnTo>
                    <a:pt x="703" y="521"/>
                  </a:lnTo>
                  <a:close/>
                  <a:moveTo>
                    <a:pt x="703" y="622"/>
                  </a:moveTo>
                  <a:lnTo>
                    <a:pt x="703" y="622"/>
                  </a:lnTo>
                  <a:lnTo>
                    <a:pt x="666" y="622"/>
                  </a:lnTo>
                  <a:lnTo>
                    <a:pt x="666" y="569"/>
                  </a:lnTo>
                  <a:lnTo>
                    <a:pt x="703" y="569"/>
                  </a:lnTo>
                  <a:lnTo>
                    <a:pt x="703" y="622"/>
                  </a:lnTo>
                  <a:close/>
                  <a:moveTo>
                    <a:pt x="628" y="521"/>
                  </a:moveTo>
                  <a:lnTo>
                    <a:pt x="628" y="521"/>
                  </a:lnTo>
                  <a:lnTo>
                    <a:pt x="591" y="521"/>
                  </a:lnTo>
                  <a:lnTo>
                    <a:pt x="591" y="468"/>
                  </a:lnTo>
                  <a:lnTo>
                    <a:pt x="628" y="468"/>
                  </a:lnTo>
                  <a:lnTo>
                    <a:pt x="628" y="521"/>
                  </a:lnTo>
                  <a:close/>
                  <a:moveTo>
                    <a:pt x="628" y="622"/>
                  </a:moveTo>
                  <a:lnTo>
                    <a:pt x="628" y="622"/>
                  </a:lnTo>
                  <a:lnTo>
                    <a:pt x="591" y="622"/>
                  </a:lnTo>
                  <a:lnTo>
                    <a:pt x="591" y="569"/>
                  </a:lnTo>
                  <a:lnTo>
                    <a:pt x="628" y="569"/>
                  </a:lnTo>
                  <a:lnTo>
                    <a:pt x="628" y="622"/>
                  </a:lnTo>
                  <a:close/>
                  <a:moveTo>
                    <a:pt x="553" y="490"/>
                  </a:moveTo>
                  <a:lnTo>
                    <a:pt x="553" y="490"/>
                  </a:lnTo>
                  <a:lnTo>
                    <a:pt x="526" y="490"/>
                  </a:lnTo>
                  <a:lnTo>
                    <a:pt x="526" y="648"/>
                  </a:lnTo>
                  <a:lnTo>
                    <a:pt x="491" y="648"/>
                  </a:lnTo>
                  <a:lnTo>
                    <a:pt x="491" y="490"/>
                  </a:lnTo>
                  <a:lnTo>
                    <a:pt x="454" y="490"/>
                  </a:lnTo>
                  <a:lnTo>
                    <a:pt x="454" y="648"/>
                  </a:lnTo>
                  <a:lnTo>
                    <a:pt x="420" y="648"/>
                  </a:lnTo>
                  <a:lnTo>
                    <a:pt x="420" y="490"/>
                  </a:lnTo>
                  <a:lnTo>
                    <a:pt x="383" y="490"/>
                  </a:lnTo>
                  <a:lnTo>
                    <a:pt x="383" y="648"/>
                  </a:lnTo>
                  <a:lnTo>
                    <a:pt x="349" y="648"/>
                  </a:lnTo>
                  <a:lnTo>
                    <a:pt x="349" y="490"/>
                  </a:lnTo>
                  <a:lnTo>
                    <a:pt x="311" y="490"/>
                  </a:lnTo>
                  <a:lnTo>
                    <a:pt x="311" y="648"/>
                  </a:lnTo>
                  <a:lnTo>
                    <a:pt x="276" y="648"/>
                  </a:lnTo>
                  <a:lnTo>
                    <a:pt x="276" y="490"/>
                  </a:lnTo>
                  <a:lnTo>
                    <a:pt x="250" y="490"/>
                  </a:lnTo>
                  <a:lnTo>
                    <a:pt x="250" y="459"/>
                  </a:lnTo>
                  <a:lnTo>
                    <a:pt x="401" y="408"/>
                  </a:lnTo>
                  <a:lnTo>
                    <a:pt x="553" y="459"/>
                  </a:lnTo>
                  <a:lnTo>
                    <a:pt x="553" y="490"/>
                  </a:lnTo>
                  <a:close/>
                  <a:moveTo>
                    <a:pt x="212" y="521"/>
                  </a:moveTo>
                  <a:lnTo>
                    <a:pt x="212" y="521"/>
                  </a:lnTo>
                  <a:lnTo>
                    <a:pt x="174" y="521"/>
                  </a:lnTo>
                  <a:lnTo>
                    <a:pt x="174" y="468"/>
                  </a:lnTo>
                  <a:lnTo>
                    <a:pt x="212" y="468"/>
                  </a:lnTo>
                  <a:lnTo>
                    <a:pt x="212" y="521"/>
                  </a:lnTo>
                  <a:close/>
                  <a:moveTo>
                    <a:pt x="212" y="622"/>
                  </a:moveTo>
                  <a:lnTo>
                    <a:pt x="212" y="622"/>
                  </a:lnTo>
                  <a:lnTo>
                    <a:pt x="174" y="622"/>
                  </a:lnTo>
                  <a:lnTo>
                    <a:pt x="174" y="569"/>
                  </a:lnTo>
                  <a:lnTo>
                    <a:pt x="212" y="569"/>
                  </a:lnTo>
                  <a:lnTo>
                    <a:pt x="212" y="622"/>
                  </a:lnTo>
                  <a:close/>
                  <a:moveTo>
                    <a:pt x="137" y="521"/>
                  </a:moveTo>
                  <a:lnTo>
                    <a:pt x="137" y="521"/>
                  </a:lnTo>
                  <a:lnTo>
                    <a:pt x="100" y="521"/>
                  </a:lnTo>
                  <a:lnTo>
                    <a:pt x="100" y="468"/>
                  </a:lnTo>
                  <a:lnTo>
                    <a:pt x="137" y="468"/>
                  </a:lnTo>
                  <a:lnTo>
                    <a:pt x="137" y="521"/>
                  </a:lnTo>
                  <a:close/>
                  <a:moveTo>
                    <a:pt x="137" y="622"/>
                  </a:moveTo>
                  <a:lnTo>
                    <a:pt x="137" y="622"/>
                  </a:lnTo>
                  <a:lnTo>
                    <a:pt x="100" y="622"/>
                  </a:lnTo>
                  <a:lnTo>
                    <a:pt x="100" y="569"/>
                  </a:lnTo>
                  <a:lnTo>
                    <a:pt x="137" y="569"/>
                  </a:lnTo>
                  <a:lnTo>
                    <a:pt x="137" y="622"/>
                  </a:lnTo>
                  <a:close/>
                  <a:moveTo>
                    <a:pt x="308" y="309"/>
                  </a:moveTo>
                  <a:lnTo>
                    <a:pt x="308" y="309"/>
                  </a:lnTo>
                  <a:lnTo>
                    <a:pt x="345" y="309"/>
                  </a:lnTo>
                  <a:lnTo>
                    <a:pt x="345" y="362"/>
                  </a:lnTo>
                  <a:lnTo>
                    <a:pt x="308" y="362"/>
                  </a:lnTo>
                  <a:lnTo>
                    <a:pt x="308" y="309"/>
                  </a:lnTo>
                  <a:close/>
                  <a:moveTo>
                    <a:pt x="385" y="309"/>
                  </a:moveTo>
                  <a:lnTo>
                    <a:pt x="385" y="309"/>
                  </a:lnTo>
                  <a:lnTo>
                    <a:pt x="422" y="309"/>
                  </a:lnTo>
                  <a:lnTo>
                    <a:pt x="422" y="362"/>
                  </a:lnTo>
                  <a:lnTo>
                    <a:pt x="385" y="362"/>
                  </a:lnTo>
                  <a:lnTo>
                    <a:pt x="385" y="309"/>
                  </a:lnTo>
                  <a:close/>
                  <a:moveTo>
                    <a:pt x="458" y="309"/>
                  </a:moveTo>
                  <a:lnTo>
                    <a:pt x="458" y="309"/>
                  </a:lnTo>
                  <a:lnTo>
                    <a:pt x="495" y="309"/>
                  </a:lnTo>
                  <a:lnTo>
                    <a:pt x="495" y="362"/>
                  </a:lnTo>
                  <a:lnTo>
                    <a:pt x="458" y="362"/>
                  </a:lnTo>
                  <a:lnTo>
                    <a:pt x="458" y="309"/>
                  </a:lnTo>
                  <a:close/>
                  <a:moveTo>
                    <a:pt x="781" y="648"/>
                  </a:moveTo>
                  <a:lnTo>
                    <a:pt x="781" y="648"/>
                  </a:lnTo>
                  <a:lnTo>
                    <a:pt x="781" y="610"/>
                  </a:lnTo>
                  <a:lnTo>
                    <a:pt x="756" y="610"/>
                  </a:lnTo>
                  <a:lnTo>
                    <a:pt x="756" y="445"/>
                  </a:lnTo>
                  <a:lnTo>
                    <a:pt x="767" y="445"/>
                  </a:lnTo>
                  <a:lnTo>
                    <a:pt x="767" y="413"/>
                  </a:lnTo>
                  <a:lnTo>
                    <a:pt x="756" y="413"/>
                  </a:lnTo>
                  <a:lnTo>
                    <a:pt x="756" y="413"/>
                  </a:lnTo>
                  <a:lnTo>
                    <a:pt x="553" y="375"/>
                  </a:lnTo>
                  <a:lnTo>
                    <a:pt x="553" y="301"/>
                  </a:lnTo>
                  <a:lnTo>
                    <a:pt x="563" y="301"/>
                  </a:lnTo>
                  <a:lnTo>
                    <a:pt x="563" y="269"/>
                  </a:lnTo>
                  <a:lnTo>
                    <a:pt x="546" y="269"/>
                  </a:lnTo>
                  <a:cubicBezTo>
                    <a:pt x="541" y="202"/>
                    <a:pt x="491" y="147"/>
                    <a:pt x="425" y="136"/>
                  </a:cubicBezTo>
                  <a:cubicBezTo>
                    <a:pt x="425" y="136"/>
                    <a:pt x="425" y="135"/>
                    <a:pt x="425" y="134"/>
                  </a:cubicBezTo>
                  <a:cubicBezTo>
                    <a:pt x="425" y="125"/>
                    <a:pt x="420" y="117"/>
                    <a:pt x="412" y="113"/>
                  </a:cubicBezTo>
                  <a:cubicBezTo>
                    <a:pt x="410" y="88"/>
                    <a:pt x="401" y="0"/>
                    <a:pt x="401" y="0"/>
                  </a:cubicBezTo>
                  <a:cubicBezTo>
                    <a:pt x="401" y="0"/>
                    <a:pt x="392" y="88"/>
                    <a:pt x="391" y="113"/>
                  </a:cubicBezTo>
                  <a:cubicBezTo>
                    <a:pt x="383" y="117"/>
                    <a:pt x="377" y="125"/>
                    <a:pt x="377" y="134"/>
                  </a:cubicBezTo>
                  <a:cubicBezTo>
                    <a:pt x="377" y="135"/>
                    <a:pt x="377" y="136"/>
                    <a:pt x="377" y="136"/>
                  </a:cubicBezTo>
                  <a:cubicBezTo>
                    <a:pt x="317" y="146"/>
                    <a:pt x="269" y="194"/>
                    <a:pt x="258" y="255"/>
                  </a:cubicBezTo>
                  <a:lnTo>
                    <a:pt x="355" y="255"/>
                  </a:lnTo>
                  <a:cubicBezTo>
                    <a:pt x="359" y="255"/>
                    <a:pt x="362" y="258"/>
                    <a:pt x="362" y="262"/>
                  </a:cubicBezTo>
                  <a:cubicBezTo>
                    <a:pt x="362" y="266"/>
                    <a:pt x="359" y="269"/>
                    <a:pt x="355" y="269"/>
                  </a:cubicBezTo>
                  <a:lnTo>
                    <a:pt x="239" y="269"/>
                  </a:lnTo>
                  <a:lnTo>
                    <a:pt x="239" y="301"/>
                  </a:lnTo>
                  <a:lnTo>
                    <a:pt x="250" y="301"/>
                  </a:lnTo>
                  <a:lnTo>
                    <a:pt x="250" y="375"/>
                  </a:lnTo>
                  <a:lnTo>
                    <a:pt x="48" y="413"/>
                  </a:lnTo>
                  <a:lnTo>
                    <a:pt x="36" y="413"/>
                  </a:lnTo>
                  <a:lnTo>
                    <a:pt x="36" y="445"/>
                  </a:lnTo>
                  <a:lnTo>
                    <a:pt x="46" y="445"/>
                  </a:lnTo>
                  <a:lnTo>
                    <a:pt x="46" y="610"/>
                  </a:lnTo>
                  <a:lnTo>
                    <a:pt x="22" y="610"/>
                  </a:lnTo>
                  <a:lnTo>
                    <a:pt x="22" y="648"/>
                  </a:lnTo>
                  <a:lnTo>
                    <a:pt x="0" y="648"/>
                  </a:lnTo>
                  <a:lnTo>
                    <a:pt x="0" y="691"/>
                  </a:lnTo>
                  <a:lnTo>
                    <a:pt x="803" y="691"/>
                  </a:lnTo>
                  <a:lnTo>
                    <a:pt x="803" y="648"/>
                  </a:lnTo>
                  <a:lnTo>
                    <a:pt x="781" y="648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14300" tIns="57150" rIns="114300" bIns="5715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191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7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E29AAC26-0D1E-473F-9553-91F2A122B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2346" y="2043372"/>
              <a:ext cx="613823" cy="782655"/>
            </a:xfrm>
            <a:custGeom>
              <a:avLst/>
              <a:gdLst>
                <a:gd name="T0" fmla="*/ 253 w 253"/>
                <a:gd name="T1" fmla="*/ 0 h 269"/>
                <a:gd name="T2" fmla="*/ 152 w 253"/>
                <a:gd name="T3" fmla="*/ 269 h 269"/>
                <a:gd name="T4" fmla="*/ 102 w 253"/>
                <a:gd name="T5" fmla="*/ 216 h 269"/>
                <a:gd name="T6" fmla="*/ 0 w 253"/>
                <a:gd name="T7" fmla="*/ 269 h 269"/>
                <a:gd name="T8" fmla="*/ 24 w 253"/>
                <a:gd name="T9" fmla="*/ 156 h 269"/>
                <a:gd name="T10" fmla="*/ 77 w 253"/>
                <a:gd name="T11" fmla="*/ 186 h 269"/>
                <a:gd name="T12" fmla="*/ 24 w 253"/>
                <a:gd name="T13" fmla="*/ 156 h 269"/>
                <a:gd name="T14" fmla="*/ 230 w 253"/>
                <a:gd name="T15" fmla="*/ 199 h 269"/>
                <a:gd name="T16" fmla="*/ 176 w 253"/>
                <a:gd name="T17" fmla="*/ 229 h 269"/>
                <a:gd name="T18" fmla="*/ 24 w 253"/>
                <a:gd name="T19" fmla="*/ 199 h 269"/>
                <a:gd name="T20" fmla="*/ 77 w 253"/>
                <a:gd name="T21" fmla="*/ 229 h 269"/>
                <a:gd name="T22" fmla="*/ 24 w 253"/>
                <a:gd name="T23" fmla="*/ 199 h 269"/>
                <a:gd name="T24" fmla="*/ 77 w 253"/>
                <a:gd name="T25" fmla="*/ 28 h 269"/>
                <a:gd name="T26" fmla="*/ 24 w 253"/>
                <a:gd name="T27" fmla="*/ 58 h 269"/>
                <a:gd name="T28" fmla="*/ 94 w 253"/>
                <a:gd name="T29" fmla="*/ 28 h 269"/>
                <a:gd name="T30" fmla="*/ 159 w 253"/>
                <a:gd name="T31" fmla="*/ 58 h 269"/>
                <a:gd name="T32" fmla="*/ 94 w 253"/>
                <a:gd name="T33" fmla="*/ 28 h 269"/>
                <a:gd name="T34" fmla="*/ 230 w 253"/>
                <a:gd name="T35" fmla="*/ 28 h 269"/>
                <a:gd name="T36" fmla="*/ 176 w 253"/>
                <a:gd name="T37" fmla="*/ 58 h 269"/>
                <a:gd name="T38" fmla="*/ 24 w 253"/>
                <a:gd name="T39" fmla="*/ 71 h 269"/>
                <a:gd name="T40" fmla="*/ 77 w 253"/>
                <a:gd name="T41" fmla="*/ 100 h 269"/>
                <a:gd name="T42" fmla="*/ 24 w 253"/>
                <a:gd name="T43" fmla="*/ 71 h 269"/>
                <a:gd name="T44" fmla="*/ 159 w 253"/>
                <a:gd name="T45" fmla="*/ 71 h 269"/>
                <a:gd name="T46" fmla="*/ 94 w 253"/>
                <a:gd name="T47" fmla="*/ 100 h 269"/>
                <a:gd name="T48" fmla="*/ 176 w 253"/>
                <a:gd name="T49" fmla="*/ 71 h 269"/>
                <a:gd name="T50" fmla="*/ 230 w 253"/>
                <a:gd name="T51" fmla="*/ 100 h 269"/>
                <a:gd name="T52" fmla="*/ 176 w 253"/>
                <a:gd name="T53" fmla="*/ 71 h 269"/>
                <a:gd name="T54" fmla="*/ 77 w 253"/>
                <a:gd name="T55" fmla="*/ 114 h 269"/>
                <a:gd name="T56" fmla="*/ 24 w 253"/>
                <a:gd name="T57" fmla="*/ 143 h 269"/>
                <a:gd name="T58" fmla="*/ 94 w 253"/>
                <a:gd name="T59" fmla="*/ 114 h 269"/>
                <a:gd name="T60" fmla="*/ 159 w 253"/>
                <a:gd name="T61" fmla="*/ 143 h 269"/>
                <a:gd name="T62" fmla="*/ 94 w 253"/>
                <a:gd name="T63" fmla="*/ 114 h 269"/>
                <a:gd name="T64" fmla="*/ 230 w 253"/>
                <a:gd name="T65" fmla="*/ 114 h 269"/>
                <a:gd name="T66" fmla="*/ 176 w 253"/>
                <a:gd name="T67" fmla="*/ 143 h 269"/>
                <a:gd name="T68" fmla="*/ 94 w 253"/>
                <a:gd name="T69" fmla="*/ 156 h 269"/>
                <a:gd name="T70" fmla="*/ 159 w 253"/>
                <a:gd name="T71" fmla="*/ 186 h 269"/>
                <a:gd name="T72" fmla="*/ 94 w 253"/>
                <a:gd name="T73" fmla="*/ 156 h 269"/>
                <a:gd name="T74" fmla="*/ 230 w 253"/>
                <a:gd name="T75" fmla="*/ 156 h 269"/>
                <a:gd name="T76" fmla="*/ 176 w 253"/>
                <a:gd name="T77" fmla="*/ 18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3" h="269">
                  <a:moveTo>
                    <a:pt x="0" y="0"/>
                  </a:moveTo>
                  <a:cubicBezTo>
                    <a:pt x="253" y="0"/>
                    <a:pt x="253" y="0"/>
                    <a:pt x="253" y="0"/>
                  </a:cubicBezTo>
                  <a:cubicBezTo>
                    <a:pt x="253" y="269"/>
                    <a:pt x="253" y="269"/>
                    <a:pt x="253" y="269"/>
                  </a:cubicBezTo>
                  <a:cubicBezTo>
                    <a:pt x="152" y="269"/>
                    <a:pt x="152" y="269"/>
                    <a:pt x="152" y="269"/>
                  </a:cubicBezTo>
                  <a:cubicBezTo>
                    <a:pt x="152" y="216"/>
                    <a:pt x="152" y="216"/>
                    <a:pt x="152" y="216"/>
                  </a:cubicBezTo>
                  <a:cubicBezTo>
                    <a:pt x="152" y="200"/>
                    <a:pt x="102" y="200"/>
                    <a:pt x="102" y="216"/>
                  </a:cubicBezTo>
                  <a:cubicBezTo>
                    <a:pt x="102" y="269"/>
                    <a:pt x="102" y="269"/>
                    <a:pt x="102" y="269"/>
                  </a:cubicBezTo>
                  <a:cubicBezTo>
                    <a:pt x="0" y="269"/>
                    <a:pt x="0" y="269"/>
                    <a:pt x="0" y="269"/>
                  </a:cubicBezTo>
                  <a:lnTo>
                    <a:pt x="0" y="0"/>
                  </a:lnTo>
                  <a:close/>
                  <a:moveTo>
                    <a:pt x="24" y="156"/>
                  </a:moveTo>
                  <a:cubicBezTo>
                    <a:pt x="77" y="156"/>
                    <a:pt x="77" y="156"/>
                    <a:pt x="77" y="15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24" y="186"/>
                    <a:pt x="24" y="186"/>
                    <a:pt x="24" y="186"/>
                  </a:cubicBezTo>
                  <a:lnTo>
                    <a:pt x="24" y="156"/>
                  </a:lnTo>
                  <a:close/>
                  <a:moveTo>
                    <a:pt x="176" y="199"/>
                  </a:moveTo>
                  <a:cubicBezTo>
                    <a:pt x="230" y="199"/>
                    <a:pt x="230" y="199"/>
                    <a:pt x="230" y="199"/>
                  </a:cubicBezTo>
                  <a:cubicBezTo>
                    <a:pt x="230" y="229"/>
                    <a:pt x="230" y="229"/>
                    <a:pt x="230" y="229"/>
                  </a:cubicBezTo>
                  <a:cubicBezTo>
                    <a:pt x="176" y="229"/>
                    <a:pt x="176" y="229"/>
                    <a:pt x="176" y="229"/>
                  </a:cubicBezTo>
                  <a:lnTo>
                    <a:pt x="176" y="199"/>
                  </a:lnTo>
                  <a:close/>
                  <a:moveTo>
                    <a:pt x="24" y="199"/>
                  </a:moveTo>
                  <a:cubicBezTo>
                    <a:pt x="77" y="199"/>
                    <a:pt x="77" y="199"/>
                    <a:pt x="77" y="199"/>
                  </a:cubicBezTo>
                  <a:cubicBezTo>
                    <a:pt x="77" y="229"/>
                    <a:pt x="77" y="229"/>
                    <a:pt x="77" y="229"/>
                  </a:cubicBezTo>
                  <a:cubicBezTo>
                    <a:pt x="24" y="229"/>
                    <a:pt x="24" y="229"/>
                    <a:pt x="24" y="229"/>
                  </a:cubicBezTo>
                  <a:lnTo>
                    <a:pt x="24" y="199"/>
                  </a:lnTo>
                  <a:close/>
                  <a:moveTo>
                    <a:pt x="24" y="28"/>
                  </a:moveTo>
                  <a:cubicBezTo>
                    <a:pt x="77" y="28"/>
                    <a:pt x="77" y="28"/>
                    <a:pt x="77" y="2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24" y="58"/>
                    <a:pt x="24" y="58"/>
                    <a:pt x="24" y="58"/>
                  </a:cubicBezTo>
                  <a:lnTo>
                    <a:pt x="24" y="28"/>
                  </a:lnTo>
                  <a:close/>
                  <a:moveTo>
                    <a:pt x="94" y="28"/>
                  </a:moveTo>
                  <a:cubicBezTo>
                    <a:pt x="159" y="28"/>
                    <a:pt x="159" y="28"/>
                    <a:pt x="159" y="2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94" y="58"/>
                    <a:pt x="94" y="58"/>
                    <a:pt x="94" y="58"/>
                  </a:cubicBezTo>
                  <a:lnTo>
                    <a:pt x="94" y="28"/>
                  </a:lnTo>
                  <a:close/>
                  <a:moveTo>
                    <a:pt x="176" y="28"/>
                  </a:moveTo>
                  <a:cubicBezTo>
                    <a:pt x="230" y="28"/>
                    <a:pt x="230" y="28"/>
                    <a:pt x="230" y="28"/>
                  </a:cubicBezTo>
                  <a:cubicBezTo>
                    <a:pt x="230" y="58"/>
                    <a:pt x="230" y="58"/>
                    <a:pt x="230" y="58"/>
                  </a:cubicBezTo>
                  <a:cubicBezTo>
                    <a:pt x="176" y="58"/>
                    <a:pt x="176" y="58"/>
                    <a:pt x="176" y="58"/>
                  </a:cubicBezTo>
                  <a:lnTo>
                    <a:pt x="176" y="28"/>
                  </a:lnTo>
                  <a:close/>
                  <a:moveTo>
                    <a:pt x="24" y="71"/>
                  </a:moveTo>
                  <a:cubicBezTo>
                    <a:pt x="77" y="71"/>
                    <a:pt x="77" y="71"/>
                    <a:pt x="77" y="71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24" y="100"/>
                    <a:pt x="24" y="100"/>
                    <a:pt x="24" y="100"/>
                  </a:cubicBezTo>
                  <a:lnTo>
                    <a:pt x="24" y="71"/>
                  </a:lnTo>
                  <a:close/>
                  <a:moveTo>
                    <a:pt x="94" y="71"/>
                  </a:moveTo>
                  <a:cubicBezTo>
                    <a:pt x="159" y="71"/>
                    <a:pt x="159" y="71"/>
                    <a:pt x="159" y="71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94" y="100"/>
                    <a:pt x="94" y="100"/>
                    <a:pt x="94" y="100"/>
                  </a:cubicBezTo>
                  <a:lnTo>
                    <a:pt x="94" y="71"/>
                  </a:lnTo>
                  <a:close/>
                  <a:moveTo>
                    <a:pt x="176" y="71"/>
                  </a:moveTo>
                  <a:cubicBezTo>
                    <a:pt x="230" y="71"/>
                    <a:pt x="230" y="71"/>
                    <a:pt x="230" y="71"/>
                  </a:cubicBezTo>
                  <a:cubicBezTo>
                    <a:pt x="230" y="100"/>
                    <a:pt x="230" y="100"/>
                    <a:pt x="230" y="100"/>
                  </a:cubicBezTo>
                  <a:cubicBezTo>
                    <a:pt x="176" y="100"/>
                    <a:pt x="176" y="100"/>
                    <a:pt x="176" y="100"/>
                  </a:cubicBezTo>
                  <a:lnTo>
                    <a:pt x="176" y="71"/>
                  </a:lnTo>
                  <a:close/>
                  <a:moveTo>
                    <a:pt x="24" y="114"/>
                  </a:moveTo>
                  <a:cubicBezTo>
                    <a:pt x="77" y="114"/>
                    <a:pt x="77" y="114"/>
                    <a:pt x="77" y="114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24" y="143"/>
                    <a:pt x="24" y="143"/>
                    <a:pt x="24" y="143"/>
                  </a:cubicBezTo>
                  <a:lnTo>
                    <a:pt x="24" y="114"/>
                  </a:lnTo>
                  <a:close/>
                  <a:moveTo>
                    <a:pt x="94" y="114"/>
                  </a:moveTo>
                  <a:cubicBezTo>
                    <a:pt x="159" y="114"/>
                    <a:pt x="159" y="114"/>
                    <a:pt x="159" y="114"/>
                  </a:cubicBezTo>
                  <a:cubicBezTo>
                    <a:pt x="159" y="143"/>
                    <a:pt x="159" y="143"/>
                    <a:pt x="159" y="143"/>
                  </a:cubicBezTo>
                  <a:cubicBezTo>
                    <a:pt x="94" y="143"/>
                    <a:pt x="94" y="143"/>
                    <a:pt x="94" y="143"/>
                  </a:cubicBezTo>
                  <a:lnTo>
                    <a:pt x="94" y="114"/>
                  </a:lnTo>
                  <a:close/>
                  <a:moveTo>
                    <a:pt x="176" y="114"/>
                  </a:moveTo>
                  <a:cubicBezTo>
                    <a:pt x="230" y="114"/>
                    <a:pt x="230" y="114"/>
                    <a:pt x="230" y="114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176" y="143"/>
                    <a:pt x="176" y="143"/>
                    <a:pt x="176" y="143"/>
                  </a:cubicBezTo>
                  <a:lnTo>
                    <a:pt x="176" y="114"/>
                  </a:lnTo>
                  <a:close/>
                  <a:moveTo>
                    <a:pt x="94" y="156"/>
                  </a:moveTo>
                  <a:cubicBezTo>
                    <a:pt x="159" y="156"/>
                    <a:pt x="159" y="156"/>
                    <a:pt x="159" y="156"/>
                  </a:cubicBezTo>
                  <a:cubicBezTo>
                    <a:pt x="159" y="186"/>
                    <a:pt x="159" y="186"/>
                    <a:pt x="159" y="186"/>
                  </a:cubicBezTo>
                  <a:cubicBezTo>
                    <a:pt x="94" y="186"/>
                    <a:pt x="94" y="186"/>
                    <a:pt x="94" y="186"/>
                  </a:cubicBezTo>
                  <a:lnTo>
                    <a:pt x="94" y="156"/>
                  </a:lnTo>
                  <a:close/>
                  <a:moveTo>
                    <a:pt x="176" y="156"/>
                  </a:moveTo>
                  <a:cubicBezTo>
                    <a:pt x="230" y="156"/>
                    <a:pt x="230" y="156"/>
                    <a:pt x="230" y="156"/>
                  </a:cubicBezTo>
                  <a:cubicBezTo>
                    <a:pt x="230" y="186"/>
                    <a:pt x="230" y="186"/>
                    <a:pt x="230" y="186"/>
                  </a:cubicBezTo>
                  <a:cubicBezTo>
                    <a:pt x="176" y="186"/>
                    <a:pt x="176" y="186"/>
                    <a:pt x="176" y="186"/>
                  </a:cubicBezTo>
                  <a:lnTo>
                    <a:pt x="176" y="15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14300" tIns="57150" rIns="114300" bIns="5715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222C6C-0BAF-47D1-A1AB-B0D5CE5D922E}"/>
                </a:ext>
              </a:extLst>
            </p:cNvPr>
            <p:cNvSpPr txBox="1"/>
            <p:nvPr/>
          </p:nvSpPr>
          <p:spPr>
            <a:xfrm>
              <a:off x="619615" y="2929601"/>
              <a:ext cx="754437" cy="51809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Federal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Agencies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ED7900-CFB3-45D4-AC32-58BE6EE1CF19}"/>
                </a:ext>
              </a:extLst>
            </p:cNvPr>
            <p:cNvSpPr txBox="1"/>
            <p:nvPr/>
          </p:nvSpPr>
          <p:spPr>
            <a:xfrm>
              <a:off x="2232852" y="2955249"/>
              <a:ext cx="1673710" cy="492443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Multiple </a:t>
              </a:r>
              <a:r>
                <a:rPr lang="en-US" sz="1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Grant Payment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Platforms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B406318-2662-48A0-ADE8-255AC4C34233}"/>
                </a:ext>
              </a:extLst>
            </p:cNvPr>
            <p:cNvSpPr txBox="1"/>
            <p:nvPr/>
          </p:nvSpPr>
          <p:spPr>
            <a:xfrm>
              <a:off x="4482577" y="2929601"/>
              <a:ext cx="793359" cy="51809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Prime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Recipient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5E10B1E-3CF0-4FC7-B5E7-18BFF55D9F3A}"/>
                </a:ext>
              </a:extLst>
            </p:cNvPr>
            <p:cNvGrpSpPr/>
            <p:nvPr/>
          </p:nvGrpSpPr>
          <p:grpSpPr>
            <a:xfrm>
              <a:off x="6417128" y="2010253"/>
              <a:ext cx="613823" cy="815774"/>
              <a:chOff x="2438401" y="2016125"/>
              <a:chExt cx="836613" cy="1141413"/>
            </a:xfrm>
            <a:solidFill>
              <a:schemeClr val="bg1">
                <a:lumMod val="65000"/>
              </a:schemeClr>
            </a:solidFill>
          </p:grpSpPr>
          <p:sp>
            <p:nvSpPr>
              <p:cNvPr id="46" name="Freeform 70">
                <a:extLst>
                  <a:ext uri="{FF2B5EF4-FFF2-40B4-BE49-F238E27FC236}">
                    <a16:creationId xmlns:a16="http://schemas.microsoft.com/office/drawing/2014/main" id="{08309FCA-C016-477D-B83A-17AD424AC4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38401" y="2097088"/>
                <a:ext cx="836613" cy="1060450"/>
              </a:xfrm>
              <a:custGeom>
                <a:avLst/>
                <a:gdLst>
                  <a:gd name="T0" fmla="*/ 176 w 196"/>
                  <a:gd name="T1" fmla="*/ 0 h 248"/>
                  <a:gd name="T2" fmla="*/ 123 w 196"/>
                  <a:gd name="T3" fmla="*/ 0 h 248"/>
                  <a:gd name="T4" fmla="*/ 125 w 196"/>
                  <a:gd name="T5" fmla="*/ 8 h 248"/>
                  <a:gd name="T6" fmla="*/ 129 w 196"/>
                  <a:gd name="T7" fmla="*/ 13 h 248"/>
                  <a:gd name="T8" fmla="*/ 146 w 196"/>
                  <a:gd name="T9" fmla="*/ 18 h 248"/>
                  <a:gd name="T10" fmla="*/ 147 w 196"/>
                  <a:gd name="T11" fmla="*/ 18 h 248"/>
                  <a:gd name="T12" fmla="*/ 150 w 196"/>
                  <a:gd name="T13" fmla="*/ 18 h 248"/>
                  <a:gd name="T14" fmla="*/ 173 w 196"/>
                  <a:gd name="T15" fmla="*/ 18 h 248"/>
                  <a:gd name="T16" fmla="*/ 173 w 196"/>
                  <a:gd name="T17" fmla="*/ 185 h 248"/>
                  <a:gd name="T18" fmla="*/ 148 w 196"/>
                  <a:gd name="T19" fmla="*/ 185 h 248"/>
                  <a:gd name="T20" fmla="*/ 128 w 196"/>
                  <a:gd name="T21" fmla="*/ 205 h 248"/>
                  <a:gd name="T22" fmla="*/ 128 w 196"/>
                  <a:gd name="T23" fmla="*/ 230 h 248"/>
                  <a:gd name="T24" fmla="*/ 20 w 196"/>
                  <a:gd name="T25" fmla="*/ 230 h 248"/>
                  <a:gd name="T26" fmla="*/ 20 w 196"/>
                  <a:gd name="T27" fmla="*/ 18 h 248"/>
                  <a:gd name="T28" fmla="*/ 47 w 196"/>
                  <a:gd name="T29" fmla="*/ 18 h 248"/>
                  <a:gd name="T30" fmla="*/ 50 w 196"/>
                  <a:gd name="T31" fmla="*/ 18 h 248"/>
                  <a:gd name="T32" fmla="*/ 50 w 196"/>
                  <a:gd name="T33" fmla="*/ 18 h 248"/>
                  <a:gd name="T34" fmla="*/ 51 w 196"/>
                  <a:gd name="T35" fmla="*/ 18 h 248"/>
                  <a:gd name="T36" fmla="*/ 64 w 196"/>
                  <a:gd name="T37" fmla="*/ 15 h 248"/>
                  <a:gd name="T38" fmla="*/ 72 w 196"/>
                  <a:gd name="T39" fmla="*/ 8 h 248"/>
                  <a:gd name="T40" fmla="*/ 73 w 196"/>
                  <a:gd name="T41" fmla="*/ 0 h 248"/>
                  <a:gd name="T42" fmla="*/ 20 w 196"/>
                  <a:gd name="T43" fmla="*/ 0 h 248"/>
                  <a:gd name="T44" fmla="*/ 0 w 196"/>
                  <a:gd name="T45" fmla="*/ 22 h 248"/>
                  <a:gd name="T46" fmla="*/ 0 w 196"/>
                  <a:gd name="T47" fmla="*/ 226 h 248"/>
                  <a:gd name="T48" fmla="*/ 20 w 196"/>
                  <a:gd name="T49" fmla="*/ 248 h 248"/>
                  <a:gd name="T50" fmla="*/ 176 w 196"/>
                  <a:gd name="T51" fmla="*/ 248 h 248"/>
                  <a:gd name="T52" fmla="*/ 196 w 196"/>
                  <a:gd name="T53" fmla="*/ 226 h 248"/>
                  <a:gd name="T54" fmla="*/ 196 w 196"/>
                  <a:gd name="T55" fmla="*/ 22 h 248"/>
                  <a:gd name="T56" fmla="*/ 176 w 196"/>
                  <a:gd name="T57" fmla="*/ 0 h 248"/>
                  <a:gd name="T58" fmla="*/ 137 w 196"/>
                  <a:gd name="T59" fmla="*/ 234 h 248"/>
                  <a:gd name="T60" fmla="*/ 137 w 196"/>
                  <a:gd name="T61" fmla="*/ 206 h 248"/>
                  <a:gd name="T62" fmla="*/ 149 w 196"/>
                  <a:gd name="T63" fmla="*/ 194 h 248"/>
                  <a:gd name="T64" fmla="*/ 176 w 196"/>
                  <a:gd name="T65" fmla="*/ 194 h 248"/>
                  <a:gd name="T66" fmla="*/ 137 w 196"/>
                  <a:gd name="T67" fmla="*/ 23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6" h="248">
                    <a:moveTo>
                      <a:pt x="176" y="0"/>
                    </a:move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3"/>
                      <a:pt x="124" y="6"/>
                      <a:pt x="125" y="8"/>
                    </a:cubicBezTo>
                    <a:cubicBezTo>
                      <a:pt x="126" y="10"/>
                      <a:pt x="127" y="12"/>
                      <a:pt x="129" y="13"/>
                    </a:cubicBezTo>
                    <a:cubicBezTo>
                      <a:pt x="133" y="16"/>
                      <a:pt x="138" y="18"/>
                      <a:pt x="146" y="18"/>
                    </a:cubicBezTo>
                    <a:cubicBezTo>
                      <a:pt x="147" y="18"/>
                      <a:pt x="147" y="18"/>
                      <a:pt x="147" y="18"/>
                    </a:cubicBezTo>
                    <a:cubicBezTo>
                      <a:pt x="148" y="18"/>
                      <a:pt x="149" y="18"/>
                      <a:pt x="150" y="18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3" y="185"/>
                      <a:pt x="173" y="185"/>
                      <a:pt x="173" y="185"/>
                    </a:cubicBezTo>
                    <a:cubicBezTo>
                      <a:pt x="148" y="185"/>
                      <a:pt x="148" y="185"/>
                      <a:pt x="148" y="185"/>
                    </a:cubicBezTo>
                    <a:cubicBezTo>
                      <a:pt x="137" y="185"/>
                      <a:pt x="128" y="194"/>
                      <a:pt x="128" y="205"/>
                    </a:cubicBezTo>
                    <a:cubicBezTo>
                      <a:pt x="128" y="230"/>
                      <a:pt x="128" y="230"/>
                      <a:pt x="128" y="230"/>
                    </a:cubicBezTo>
                    <a:cubicBezTo>
                      <a:pt x="20" y="230"/>
                      <a:pt x="20" y="230"/>
                      <a:pt x="20" y="230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8" y="18"/>
                      <a:pt x="49" y="18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6" y="18"/>
                      <a:pt x="61" y="17"/>
                      <a:pt x="64" y="15"/>
                    </a:cubicBezTo>
                    <a:cubicBezTo>
                      <a:pt x="68" y="13"/>
                      <a:pt x="70" y="11"/>
                      <a:pt x="72" y="8"/>
                    </a:cubicBezTo>
                    <a:cubicBezTo>
                      <a:pt x="72" y="6"/>
                      <a:pt x="73" y="3"/>
                      <a:pt x="73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10"/>
                      <a:pt x="0" y="22"/>
                    </a:cubicBezTo>
                    <a:cubicBezTo>
                      <a:pt x="0" y="22"/>
                      <a:pt x="0" y="44"/>
                      <a:pt x="0" y="226"/>
                    </a:cubicBezTo>
                    <a:cubicBezTo>
                      <a:pt x="0" y="238"/>
                      <a:pt x="9" y="248"/>
                      <a:pt x="20" y="248"/>
                    </a:cubicBezTo>
                    <a:cubicBezTo>
                      <a:pt x="176" y="248"/>
                      <a:pt x="176" y="248"/>
                      <a:pt x="176" y="248"/>
                    </a:cubicBezTo>
                    <a:cubicBezTo>
                      <a:pt x="186" y="248"/>
                      <a:pt x="196" y="238"/>
                      <a:pt x="196" y="226"/>
                    </a:cubicBezTo>
                    <a:cubicBezTo>
                      <a:pt x="196" y="44"/>
                      <a:pt x="196" y="22"/>
                      <a:pt x="196" y="22"/>
                    </a:cubicBezTo>
                    <a:cubicBezTo>
                      <a:pt x="196" y="10"/>
                      <a:pt x="186" y="0"/>
                      <a:pt x="176" y="0"/>
                    </a:cubicBezTo>
                    <a:close/>
                    <a:moveTo>
                      <a:pt x="137" y="234"/>
                    </a:moveTo>
                    <a:cubicBezTo>
                      <a:pt x="137" y="206"/>
                      <a:pt x="137" y="206"/>
                      <a:pt x="137" y="206"/>
                    </a:cubicBezTo>
                    <a:cubicBezTo>
                      <a:pt x="137" y="200"/>
                      <a:pt x="142" y="194"/>
                      <a:pt x="149" y="194"/>
                    </a:cubicBezTo>
                    <a:cubicBezTo>
                      <a:pt x="176" y="194"/>
                      <a:pt x="176" y="194"/>
                      <a:pt x="176" y="194"/>
                    </a:cubicBezTo>
                    <a:lnTo>
                      <a:pt x="137" y="2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" name="Freeform 71">
                <a:extLst>
                  <a:ext uri="{FF2B5EF4-FFF2-40B4-BE49-F238E27FC236}">
                    <a16:creationId xmlns:a16="http://schemas.microsoft.com/office/drawing/2014/main" id="{425A9758-E828-4579-91E4-FC99960A59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84451" y="2016125"/>
                <a:ext cx="549275" cy="274638"/>
              </a:xfrm>
              <a:custGeom>
                <a:avLst/>
                <a:gdLst>
                  <a:gd name="T0" fmla="*/ 17 w 129"/>
                  <a:gd name="T1" fmla="*/ 45 h 64"/>
                  <a:gd name="T2" fmla="*/ 47 w 129"/>
                  <a:gd name="T3" fmla="*/ 17 h 64"/>
                  <a:gd name="T4" fmla="*/ 47 w 129"/>
                  <a:gd name="T5" fmla="*/ 16 h 64"/>
                  <a:gd name="T6" fmla="*/ 47 w 129"/>
                  <a:gd name="T7" fmla="*/ 16 h 64"/>
                  <a:gd name="T8" fmla="*/ 64 w 129"/>
                  <a:gd name="T9" fmla="*/ 0 h 64"/>
                  <a:gd name="T10" fmla="*/ 64 w 129"/>
                  <a:gd name="T11" fmla="*/ 0 h 64"/>
                  <a:gd name="T12" fmla="*/ 82 w 129"/>
                  <a:gd name="T13" fmla="*/ 16 h 64"/>
                  <a:gd name="T14" fmla="*/ 82 w 129"/>
                  <a:gd name="T15" fmla="*/ 16 h 64"/>
                  <a:gd name="T16" fmla="*/ 82 w 129"/>
                  <a:gd name="T17" fmla="*/ 17 h 64"/>
                  <a:gd name="T18" fmla="*/ 112 w 129"/>
                  <a:gd name="T19" fmla="*/ 45 h 64"/>
                  <a:gd name="T20" fmla="*/ 113 w 129"/>
                  <a:gd name="T21" fmla="*/ 45 h 64"/>
                  <a:gd name="T22" fmla="*/ 129 w 129"/>
                  <a:gd name="T23" fmla="*/ 64 h 64"/>
                  <a:gd name="T24" fmla="*/ 0 w 129"/>
                  <a:gd name="T25" fmla="*/ 64 h 64"/>
                  <a:gd name="T26" fmla="*/ 16 w 129"/>
                  <a:gd name="T27" fmla="*/ 45 h 64"/>
                  <a:gd name="T28" fmla="*/ 17 w 129"/>
                  <a:gd name="T29" fmla="*/ 45 h 64"/>
                  <a:gd name="T30" fmla="*/ 64 w 129"/>
                  <a:gd name="T31" fmla="*/ 8 h 64"/>
                  <a:gd name="T32" fmla="*/ 57 w 129"/>
                  <a:gd name="T33" fmla="*/ 15 h 64"/>
                  <a:gd name="T34" fmla="*/ 64 w 129"/>
                  <a:gd name="T35" fmla="*/ 22 h 64"/>
                  <a:gd name="T36" fmla="*/ 71 w 129"/>
                  <a:gd name="T37" fmla="*/ 15 h 64"/>
                  <a:gd name="T38" fmla="*/ 64 w 129"/>
                  <a:gd name="T39" fmla="*/ 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9" h="64">
                    <a:moveTo>
                      <a:pt x="17" y="45"/>
                    </a:moveTo>
                    <a:cubicBezTo>
                      <a:pt x="34" y="44"/>
                      <a:pt x="47" y="38"/>
                      <a:pt x="47" y="17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5"/>
                      <a:pt x="55" y="0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74" y="0"/>
                      <a:pt x="82" y="5"/>
                      <a:pt x="82" y="16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2" y="38"/>
                      <a:pt x="95" y="44"/>
                      <a:pt x="112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23" y="45"/>
                      <a:pt x="129" y="55"/>
                      <a:pt x="129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55"/>
                      <a:pt x="5" y="45"/>
                      <a:pt x="16" y="45"/>
                    </a:cubicBezTo>
                    <a:lnTo>
                      <a:pt x="17" y="45"/>
                    </a:lnTo>
                    <a:close/>
                    <a:moveTo>
                      <a:pt x="64" y="8"/>
                    </a:moveTo>
                    <a:cubicBezTo>
                      <a:pt x="60" y="8"/>
                      <a:pt x="57" y="11"/>
                      <a:pt x="57" y="15"/>
                    </a:cubicBezTo>
                    <a:cubicBezTo>
                      <a:pt x="57" y="19"/>
                      <a:pt x="60" y="22"/>
                      <a:pt x="64" y="22"/>
                    </a:cubicBezTo>
                    <a:cubicBezTo>
                      <a:pt x="68" y="22"/>
                      <a:pt x="71" y="19"/>
                      <a:pt x="71" y="15"/>
                    </a:cubicBezTo>
                    <a:cubicBezTo>
                      <a:pt x="71" y="11"/>
                      <a:pt x="68" y="8"/>
                      <a:pt x="6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" name="Freeform 72">
                <a:extLst>
                  <a:ext uri="{FF2B5EF4-FFF2-40B4-BE49-F238E27FC236}">
                    <a16:creationId xmlns:a16="http://schemas.microsoft.com/office/drawing/2014/main" id="{A5DCC7C8-5B04-4FC7-8B98-014D3B86F6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65413" y="2371725"/>
                <a:ext cx="387350" cy="525463"/>
              </a:xfrm>
              <a:custGeom>
                <a:avLst/>
                <a:gdLst>
                  <a:gd name="T0" fmla="*/ 58 w 91"/>
                  <a:gd name="T1" fmla="*/ 85 h 123"/>
                  <a:gd name="T2" fmla="*/ 27 w 91"/>
                  <a:gd name="T3" fmla="*/ 85 h 123"/>
                  <a:gd name="T4" fmla="*/ 27 w 91"/>
                  <a:gd name="T5" fmla="*/ 82 h 123"/>
                  <a:gd name="T6" fmla="*/ 29 w 91"/>
                  <a:gd name="T7" fmla="*/ 69 h 123"/>
                  <a:gd name="T8" fmla="*/ 34 w 91"/>
                  <a:gd name="T9" fmla="*/ 60 h 123"/>
                  <a:gd name="T10" fmla="*/ 50 w 91"/>
                  <a:gd name="T11" fmla="*/ 46 h 123"/>
                  <a:gd name="T12" fmla="*/ 57 w 91"/>
                  <a:gd name="T13" fmla="*/ 36 h 123"/>
                  <a:gd name="T14" fmla="*/ 54 w 91"/>
                  <a:gd name="T15" fmla="*/ 29 h 123"/>
                  <a:gd name="T16" fmla="*/ 46 w 91"/>
                  <a:gd name="T17" fmla="*/ 26 h 123"/>
                  <a:gd name="T18" fmla="*/ 37 w 91"/>
                  <a:gd name="T19" fmla="*/ 30 h 123"/>
                  <a:gd name="T20" fmla="*/ 32 w 91"/>
                  <a:gd name="T21" fmla="*/ 43 h 123"/>
                  <a:gd name="T22" fmla="*/ 0 w 91"/>
                  <a:gd name="T23" fmla="*/ 40 h 123"/>
                  <a:gd name="T24" fmla="*/ 13 w 91"/>
                  <a:gd name="T25" fmla="*/ 11 h 123"/>
                  <a:gd name="T26" fmla="*/ 47 w 91"/>
                  <a:gd name="T27" fmla="*/ 0 h 123"/>
                  <a:gd name="T28" fmla="*/ 76 w 91"/>
                  <a:gd name="T29" fmla="*/ 8 h 123"/>
                  <a:gd name="T30" fmla="*/ 91 w 91"/>
                  <a:gd name="T31" fmla="*/ 35 h 123"/>
                  <a:gd name="T32" fmla="*/ 87 w 91"/>
                  <a:gd name="T33" fmla="*/ 48 h 123"/>
                  <a:gd name="T34" fmla="*/ 71 w 91"/>
                  <a:gd name="T35" fmla="*/ 64 h 123"/>
                  <a:gd name="T36" fmla="*/ 61 w 91"/>
                  <a:gd name="T37" fmla="*/ 75 h 123"/>
                  <a:gd name="T38" fmla="*/ 58 w 91"/>
                  <a:gd name="T39" fmla="*/ 85 h 123"/>
                  <a:gd name="T40" fmla="*/ 26 w 91"/>
                  <a:gd name="T41" fmla="*/ 94 h 123"/>
                  <a:gd name="T42" fmla="*/ 60 w 91"/>
                  <a:gd name="T43" fmla="*/ 94 h 123"/>
                  <a:gd name="T44" fmla="*/ 60 w 91"/>
                  <a:gd name="T45" fmla="*/ 123 h 123"/>
                  <a:gd name="T46" fmla="*/ 26 w 91"/>
                  <a:gd name="T47" fmla="*/ 123 h 123"/>
                  <a:gd name="T48" fmla="*/ 26 w 91"/>
                  <a:gd name="T49" fmla="*/ 9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1" h="123">
                    <a:moveTo>
                      <a:pt x="58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2"/>
                      <a:pt x="27" y="82"/>
                      <a:pt x="27" y="82"/>
                    </a:cubicBezTo>
                    <a:cubicBezTo>
                      <a:pt x="27" y="77"/>
                      <a:pt x="28" y="73"/>
                      <a:pt x="29" y="69"/>
                    </a:cubicBezTo>
                    <a:cubicBezTo>
                      <a:pt x="30" y="66"/>
                      <a:pt x="32" y="63"/>
                      <a:pt x="34" y="60"/>
                    </a:cubicBezTo>
                    <a:cubicBezTo>
                      <a:pt x="37" y="57"/>
                      <a:pt x="42" y="53"/>
                      <a:pt x="50" y="46"/>
                    </a:cubicBezTo>
                    <a:cubicBezTo>
                      <a:pt x="55" y="42"/>
                      <a:pt x="57" y="39"/>
                      <a:pt x="57" y="36"/>
                    </a:cubicBezTo>
                    <a:cubicBezTo>
                      <a:pt x="57" y="33"/>
                      <a:pt x="56" y="30"/>
                      <a:pt x="54" y="29"/>
                    </a:cubicBezTo>
                    <a:cubicBezTo>
                      <a:pt x="53" y="27"/>
                      <a:pt x="50" y="26"/>
                      <a:pt x="46" y="26"/>
                    </a:cubicBezTo>
                    <a:cubicBezTo>
                      <a:pt x="42" y="26"/>
                      <a:pt x="39" y="27"/>
                      <a:pt x="37" y="30"/>
                    </a:cubicBezTo>
                    <a:cubicBezTo>
                      <a:pt x="34" y="33"/>
                      <a:pt x="32" y="37"/>
                      <a:pt x="32" y="4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28"/>
                      <a:pt x="5" y="18"/>
                      <a:pt x="13" y="11"/>
                    </a:cubicBezTo>
                    <a:cubicBezTo>
                      <a:pt x="20" y="4"/>
                      <a:pt x="31" y="0"/>
                      <a:pt x="47" y="0"/>
                    </a:cubicBezTo>
                    <a:cubicBezTo>
                      <a:pt x="59" y="0"/>
                      <a:pt x="69" y="3"/>
                      <a:pt x="76" y="8"/>
                    </a:cubicBezTo>
                    <a:cubicBezTo>
                      <a:pt x="86" y="15"/>
                      <a:pt x="91" y="24"/>
                      <a:pt x="91" y="35"/>
                    </a:cubicBezTo>
                    <a:cubicBezTo>
                      <a:pt x="91" y="40"/>
                      <a:pt x="90" y="44"/>
                      <a:pt x="87" y="48"/>
                    </a:cubicBezTo>
                    <a:cubicBezTo>
                      <a:pt x="84" y="53"/>
                      <a:pt x="79" y="58"/>
                      <a:pt x="71" y="64"/>
                    </a:cubicBezTo>
                    <a:cubicBezTo>
                      <a:pt x="66" y="69"/>
                      <a:pt x="62" y="72"/>
                      <a:pt x="61" y="75"/>
                    </a:cubicBezTo>
                    <a:cubicBezTo>
                      <a:pt x="59" y="78"/>
                      <a:pt x="58" y="81"/>
                      <a:pt x="58" y="85"/>
                    </a:cubicBezTo>
                    <a:close/>
                    <a:moveTo>
                      <a:pt x="26" y="94"/>
                    </a:moveTo>
                    <a:cubicBezTo>
                      <a:pt x="60" y="94"/>
                      <a:pt x="60" y="94"/>
                      <a:pt x="60" y="94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26" y="123"/>
                      <a:pt x="26" y="123"/>
                      <a:pt x="26" y="123"/>
                    </a:cubicBezTo>
                    <a:lnTo>
                      <a:pt x="26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966F314-9A30-4446-9197-91A2EAFFC79F}"/>
                </a:ext>
              </a:extLst>
            </p:cNvPr>
            <p:cNvSpPr txBox="1"/>
            <p:nvPr/>
          </p:nvSpPr>
          <p:spPr>
            <a:xfrm>
              <a:off x="6087985" y="2929601"/>
              <a:ext cx="1256626" cy="51809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Unknown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Sub-Recipients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8C0E5C-60ED-4FB0-B4FD-5C1AA4532985}"/>
                </a:ext>
              </a:extLst>
            </p:cNvPr>
            <p:cNvSpPr/>
            <p:nvPr/>
          </p:nvSpPr>
          <p:spPr bwMode="gray">
            <a:xfrm>
              <a:off x="314960" y="1717964"/>
              <a:ext cx="7332749" cy="1969443"/>
            </a:xfrm>
            <a:prstGeom prst="rect">
              <a:avLst/>
            </a:prstGeom>
            <a:noFill/>
            <a:ln w="19050" algn="ctr">
              <a:solidFill>
                <a:schemeClr val="accent5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6AB2C5-5969-4412-B82E-A3CACEA803D6}"/>
                </a:ext>
              </a:extLst>
            </p:cNvPr>
            <p:cNvSpPr txBox="1"/>
            <p:nvPr/>
          </p:nvSpPr>
          <p:spPr>
            <a:xfrm>
              <a:off x="425403" y="1579418"/>
              <a:ext cx="1495761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Current State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5C845F51-A1DD-445C-8AE5-78C8E1910698}"/>
                </a:ext>
              </a:extLst>
            </p:cNvPr>
            <p:cNvSpPr/>
            <p:nvPr/>
          </p:nvSpPr>
          <p:spPr bwMode="gray">
            <a:xfrm>
              <a:off x="1827313" y="2363160"/>
              <a:ext cx="483477" cy="332209"/>
            </a:xfrm>
            <a:prstGeom prst="rightArrow">
              <a:avLst/>
            </a:prstGeom>
            <a:solidFill>
              <a:srgbClr val="012169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Arrow: Right 71">
              <a:extLst>
                <a:ext uri="{FF2B5EF4-FFF2-40B4-BE49-F238E27FC236}">
                  <a16:creationId xmlns:a16="http://schemas.microsoft.com/office/drawing/2014/main" id="{4C97A6ED-04C2-405C-8CCA-6C3BC6EBD5F7}"/>
                </a:ext>
              </a:extLst>
            </p:cNvPr>
            <p:cNvSpPr/>
            <p:nvPr/>
          </p:nvSpPr>
          <p:spPr bwMode="gray">
            <a:xfrm flipH="1">
              <a:off x="3773458" y="2363160"/>
              <a:ext cx="483477" cy="332209"/>
            </a:xfrm>
            <a:prstGeom prst="rightArrow">
              <a:avLst/>
            </a:prstGeom>
            <a:solidFill>
              <a:srgbClr val="012169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4" name="Arrow: Right 73">
              <a:extLst>
                <a:ext uri="{FF2B5EF4-FFF2-40B4-BE49-F238E27FC236}">
                  <a16:creationId xmlns:a16="http://schemas.microsoft.com/office/drawing/2014/main" id="{425D2E00-A59C-49A7-B9D4-3CCB58F22E90}"/>
                </a:ext>
              </a:extLst>
            </p:cNvPr>
            <p:cNvSpPr/>
            <p:nvPr/>
          </p:nvSpPr>
          <p:spPr bwMode="gray">
            <a:xfrm>
              <a:off x="5593032" y="2363160"/>
              <a:ext cx="483477" cy="332209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8C1DC0B-64C5-45CA-B0FC-8606EEF52C09}"/>
                </a:ext>
              </a:extLst>
            </p:cNvPr>
            <p:cNvGrpSpPr/>
            <p:nvPr/>
          </p:nvGrpSpPr>
          <p:grpSpPr>
            <a:xfrm>
              <a:off x="2597553" y="2050494"/>
              <a:ext cx="854290" cy="793155"/>
              <a:chOff x="7648576" y="2132243"/>
              <a:chExt cx="1176337" cy="960439"/>
            </a:xfrm>
            <a:solidFill>
              <a:schemeClr val="accent4"/>
            </a:solidFill>
          </p:grpSpPr>
          <p:sp>
            <p:nvSpPr>
              <p:cNvPr id="82" name="Freeform 61">
                <a:extLst>
                  <a:ext uri="{FF2B5EF4-FFF2-40B4-BE49-F238E27FC236}">
                    <a16:creationId xmlns:a16="http://schemas.microsoft.com/office/drawing/2014/main" id="{0C9F7667-FADD-480D-AD13-873D16830B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21713" y="2203681"/>
                <a:ext cx="203200" cy="858838"/>
              </a:xfrm>
              <a:custGeom>
                <a:avLst/>
                <a:gdLst>
                  <a:gd name="T0" fmla="*/ 90 w 90"/>
                  <a:gd name="T1" fmla="*/ 58 h 381"/>
                  <a:gd name="T2" fmla="*/ 90 w 90"/>
                  <a:gd name="T3" fmla="*/ 327 h 381"/>
                  <a:gd name="T4" fmla="*/ 0 w 90"/>
                  <a:gd name="T5" fmla="*/ 381 h 381"/>
                  <a:gd name="T6" fmla="*/ 0 w 90"/>
                  <a:gd name="T7" fmla="*/ 34 h 381"/>
                  <a:gd name="T8" fmla="*/ 0 w 90"/>
                  <a:gd name="T9" fmla="*/ 0 h 381"/>
                  <a:gd name="T10" fmla="*/ 90 w 90"/>
                  <a:gd name="T11" fmla="*/ 58 h 381"/>
                  <a:gd name="T12" fmla="*/ 72 w 90"/>
                  <a:gd name="T13" fmla="*/ 195 h 381"/>
                  <a:gd name="T14" fmla="*/ 72 w 90"/>
                  <a:gd name="T15" fmla="*/ 195 h 381"/>
                  <a:gd name="T16" fmla="*/ 70 w 90"/>
                  <a:gd name="T17" fmla="*/ 191 h 381"/>
                  <a:gd name="T18" fmla="*/ 19 w 90"/>
                  <a:gd name="T19" fmla="*/ 191 h 381"/>
                  <a:gd name="T20" fmla="*/ 17 w 90"/>
                  <a:gd name="T21" fmla="*/ 195 h 381"/>
                  <a:gd name="T22" fmla="*/ 17 w 90"/>
                  <a:gd name="T23" fmla="*/ 195 h 381"/>
                  <a:gd name="T24" fmla="*/ 19 w 90"/>
                  <a:gd name="T25" fmla="*/ 199 h 381"/>
                  <a:gd name="T26" fmla="*/ 70 w 90"/>
                  <a:gd name="T27" fmla="*/ 199 h 381"/>
                  <a:gd name="T28" fmla="*/ 72 w 90"/>
                  <a:gd name="T29" fmla="*/ 195 h 381"/>
                  <a:gd name="T30" fmla="*/ 72 w 90"/>
                  <a:gd name="T31" fmla="*/ 158 h 381"/>
                  <a:gd name="T32" fmla="*/ 70 w 90"/>
                  <a:gd name="T33" fmla="*/ 154 h 381"/>
                  <a:gd name="T34" fmla="*/ 20 w 90"/>
                  <a:gd name="T35" fmla="*/ 152 h 381"/>
                  <a:gd name="T36" fmla="*/ 18 w 90"/>
                  <a:gd name="T37" fmla="*/ 156 h 381"/>
                  <a:gd name="T38" fmla="*/ 18 w 90"/>
                  <a:gd name="T39" fmla="*/ 157 h 381"/>
                  <a:gd name="T40" fmla="*/ 19 w 90"/>
                  <a:gd name="T41" fmla="*/ 161 h 381"/>
                  <a:gd name="T42" fmla="*/ 70 w 90"/>
                  <a:gd name="T43" fmla="*/ 163 h 381"/>
                  <a:gd name="T44" fmla="*/ 72 w 90"/>
                  <a:gd name="T45" fmla="*/ 159 h 381"/>
                  <a:gd name="T46" fmla="*/ 72 w 90"/>
                  <a:gd name="T47" fmla="*/ 158 h 381"/>
                  <a:gd name="T48" fmla="*/ 71 w 90"/>
                  <a:gd name="T49" fmla="*/ 241 h 381"/>
                  <a:gd name="T50" fmla="*/ 72 w 90"/>
                  <a:gd name="T51" fmla="*/ 237 h 381"/>
                  <a:gd name="T52" fmla="*/ 72 w 90"/>
                  <a:gd name="T53" fmla="*/ 237 h 381"/>
                  <a:gd name="T54" fmla="*/ 70 w 90"/>
                  <a:gd name="T55" fmla="*/ 233 h 381"/>
                  <a:gd name="T56" fmla="*/ 19 w 90"/>
                  <a:gd name="T57" fmla="*/ 238 h 381"/>
                  <a:gd name="T58" fmla="*/ 18 w 90"/>
                  <a:gd name="T59" fmla="*/ 242 h 381"/>
                  <a:gd name="T60" fmla="*/ 18 w 90"/>
                  <a:gd name="T61" fmla="*/ 243 h 381"/>
                  <a:gd name="T62" fmla="*/ 20 w 90"/>
                  <a:gd name="T63" fmla="*/ 246 h 381"/>
                  <a:gd name="T64" fmla="*/ 71 w 90"/>
                  <a:gd name="T65" fmla="*/ 241 h 381"/>
                  <a:gd name="T66" fmla="*/ 72 w 90"/>
                  <a:gd name="T67" fmla="*/ 120 h 381"/>
                  <a:gd name="T68" fmla="*/ 71 w 90"/>
                  <a:gd name="T69" fmla="*/ 116 h 381"/>
                  <a:gd name="T70" fmla="*/ 20 w 90"/>
                  <a:gd name="T71" fmla="*/ 110 h 381"/>
                  <a:gd name="T72" fmla="*/ 18 w 90"/>
                  <a:gd name="T73" fmla="*/ 114 h 381"/>
                  <a:gd name="T74" fmla="*/ 18 w 90"/>
                  <a:gd name="T75" fmla="*/ 114 h 381"/>
                  <a:gd name="T76" fmla="*/ 19 w 90"/>
                  <a:gd name="T77" fmla="*/ 118 h 381"/>
                  <a:gd name="T78" fmla="*/ 70 w 90"/>
                  <a:gd name="T79" fmla="*/ 124 h 381"/>
                  <a:gd name="T80" fmla="*/ 72 w 90"/>
                  <a:gd name="T81" fmla="*/ 120 h 381"/>
                  <a:gd name="T82" fmla="*/ 72 w 90"/>
                  <a:gd name="T83" fmla="*/ 83 h 381"/>
                  <a:gd name="T84" fmla="*/ 71 w 90"/>
                  <a:gd name="T85" fmla="*/ 79 h 381"/>
                  <a:gd name="T86" fmla="*/ 21 w 90"/>
                  <a:gd name="T87" fmla="*/ 69 h 381"/>
                  <a:gd name="T88" fmla="*/ 18 w 90"/>
                  <a:gd name="T89" fmla="*/ 73 h 381"/>
                  <a:gd name="T90" fmla="*/ 18 w 90"/>
                  <a:gd name="T91" fmla="*/ 73 h 381"/>
                  <a:gd name="T92" fmla="*/ 19 w 90"/>
                  <a:gd name="T93" fmla="*/ 77 h 381"/>
                  <a:gd name="T94" fmla="*/ 69 w 90"/>
                  <a:gd name="T95" fmla="*/ 87 h 381"/>
                  <a:gd name="T96" fmla="*/ 72 w 90"/>
                  <a:gd name="T97" fmla="*/ 83 h 381"/>
                  <a:gd name="T98" fmla="*/ 71 w 90"/>
                  <a:gd name="T99" fmla="*/ 278 h 381"/>
                  <a:gd name="T100" fmla="*/ 71 w 90"/>
                  <a:gd name="T101" fmla="*/ 274 h 381"/>
                  <a:gd name="T102" fmla="*/ 71 w 90"/>
                  <a:gd name="T103" fmla="*/ 274 h 381"/>
                  <a:gd name="T104" fmla="*/ 69 w 90"/>
                  <a:gd name="T105" fmla="*/ 270 h 381"/>
                  <a:gd name="T106" fmla="*/ 19 w 90"/>
                  <a:gd name="T107" fmla="*/ 282 h 381"/>
                  <a:gd name="T108" fmla="*/ 18 w 90"/>
                  <a:gd name="T109" fmla="*/ 287 h 381"/>
                  <a:gd name="T110" fmla="*/ 18 w 90"/>
                  <a:gd name="T111" fmla="*/ 287 h 381"/>
                  <a:gd name="T112" fmla="*/ 21 w 90"/>
                  <a:gd name="T113" fmla="*/ 290 h 381"/>
                  <a:gd name="T114" fmla="*/ 71 w 90"/>
                  <a:gd name="T115" fmla="*/ 278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" h="381">
                    <a:moveTo>
                      <a:pt x="90" y="58"/>
                    </a:moveTo>
                    <a:cubicBezTo>
                      <a:pt x="90" y="327"/>
                      <a:pt x="90" y="327"/>
                      <a:pt x="90" y="327"/>
                    </a:cubicBezTo>
                    <a:cubicBezTo>
                      <a:pt x="0" y="381"/>
                      <a:pt x="0" y="381"/>
                      <a:pt x="0" y="38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90" y="58"/>
                    </a:lnTo>
                    <a:close/>
                    <a:moveTo>
                      <a:pt x="72" y="195"/>
                    </a:move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3"/>
                      <a:pt x="71" y="191"/>
                      <a:pt x="70" y="191"/>
                    </a:cubicBezTo>
                    <a:cubicBezTo>
                      <a:pt x="19" y="191"/>
                      <a:pt x="19" y="191"/>
                      <a:pt x="19" y="191"/>
                    </a:cubicBezTo>
                    <a:cubicBezTo>
                      <a:pt x="18" y="191"/>
                      <a:pt x="17" y="193"/>
                      <a:pt x="17" y="195"/>
                    </a:cubicBezTo>
                    <a:cubicBezTo>
                      <a:pt x="17" y="195"/>
                      <a:pt x="17" y="195"/>
                      <a:pt x="17" y="195"/>
                    </a:cubicBezTo>
                    <a:cubicBezTo>
                      <a:pt x="17" y="197"/>
                      <a:pt x="18" y="199"/>
                      <a:pt x="19" y="199"/>
                    </a:cubicBezTo>
                    <a:cubicBezTo>
                      <a:pt x="70" y="199"/>
                      <a:pt x="70" y="199"/>
                      <a:pt x="70" y="199"/>
                    </a:cubicBezTo>
                    <a:cubicBezTo>
                      <a:pt x="71" y="199"/>
                      <a:pt x="72" y="197"/>
                      <a:pt x="72" y="195"/>
                    </a:cubicBezTo>
                    <a:close/>
                    <a:moveTo>
                      <a:pt x="72" y="158"/>
                    </a:moveTo>
                    <a:cubicBezTo>
                      <a:pt x="72" y="156"/>
                      <a:pt x="71" y="154"/>
                      <a:pt x="70" y="154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19" y="152"/>
                      <a:pt x="18" y="154"/>
                      <a:pt x="18" y="156"/>
                    </a:cubicBezTo>
                    <a:cubicBezTo>
                      <a:pt x="18" y="157"/>
                      <a:pt x="18" y="157"/>
                      <a:pt x="18" y="157"/>
                    </a:cubicBezTo>
                    <a:cubicBezTo>
                      <a:pt x="17" y="159"/>
                      <a:pt x="18" y="161"/>
                      <a:pt x="19" y="161"/>
                    </a:cubicBezTo>
                    <a:cubicBezTo>
                      <a:pt x="70" y="163"/>
                      <a:pt x="70" y="163"/>
                      <a:pt x="70" y="163"/>
                    </a:cubicBezTo>
                    <a:cubicBezTo>
                      <a:pt x="71" y="163"/>
                      <a:pt x="72" y="161"/>
                      <a:pt x="72" y="159"/>
                    </a:cubicBezTo>
                    <a:lnTo>
                      <a:pt x="72" y="158"/>
                    </a:lnTo>
                    <a:close/>
                    <a:moveTo>
                      <a:pt x="71" y="241"/>
                    </a:moveTo>
                    <a:cubicBezTo>
                      <a:pt x="72" y="241"/>
                      <a:pt x="72" y="240"/>
                      <a:pt x="72" y="237"/>
                    </a:cubicBezTo>
                    <a:cubicBezTo>
                      <a:pt x="72" y="237"/>
                      <a:pt x="72" y="237"/>
                      <a:pt x="72" y="237"/>
                    </a:cubicBezTo>
                    <a:cubicBezTo>
                      <a:pt x="72" y="235"/>
                      <a:pt x="71" y="233"/>
                      <a:pt x="70" y="233"/>
                    </a:cubicBezTo>
                    <a:cubicBezTo>
                      <a:pt x="19" y="238"/>
                      <a:pt x="19" y="238"/>
                      <a:pt x="19" y="238"/>
                    </a:cubicBezTo>
                    <a:cubicBezTo>
                      <a:pt x="18" y="238"/>
                      <a:pt x="17" y="240"/>
                      <a:pt x="18" y="242"/>
                    </a:cubicBezTo>
                    <a:cubicBezTo>
                      <a:pt x="18" y="243"/>
                      <a:pt x="18" y="243"/>
                      <a:pt x="18" y="243"/>
                    </a:cubicBezTo>
                    <a:cubicBezTo>
                      <a:pt x="18" y="245"/>
                      <a:pt x="19" y="246"/>
                      <a:pt x="20" y="246"/>
                    </a:cubicBezTo>
                    <a:lnTo>
                      <a:pt x="71" y="241"/>
                    </a:lnTo>
                    <a:close/>
                    <a:moveTo>
                      <a:pt x="72" y="120"/>
                    </a:moveTo>
                    <a:cubicBezTo>
                      <a:pt x="72" y="118"/>
                      <a:pt x="72" y="116"/>
                      <a:pt x="71" y="116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19" y="110"/>
                      <a:pt x="18" y="112"/>
                      <a:pt x="18" y="114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7" y="116"/>
                      <a:pt x="18" y="118"/>
                      <a:pt x="19" y="118"/>
                    </a:cubicBezTo>
                    <a:cubicBezTo>
                      <a:pt x="70" y="124"/>
                      <a:pt x="70" y="124"/>
                      <a:pt x="70" y="124"/>
                    </a:cubicBezTo>
                    <a:cubicBezTo>
                      <a:pt x="71" y="124"/>
                      <a:pt x="72" y="123"/>
                      <a:pt x="72" y="120"/>
                    </a:cubicBezTo>
                    <a:close/>
                    <a:moveTo>
                      <a:pt x="72" y="83"/>
                    </a:moveTo>
                    <a:cubicBezTo>
                      <a:pt x="72" y="81"/>
                      <a:pt x="72" y="79"/>
                      <a:pt x="71" y="79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0" y="69"/>
                      <a:pt x="18" y="71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18" y="75"/>
                      <a:pt x="18" y="77"/>
                      <a:pt x="19" y="77"/>
                    </a:cubicBezTo>
                    <a:cubicBezTo>
                      <a:pt x="69" y="87"/>
                      <a:pt x="69" y="87"/>
                      <a:pt x="69" y="87"/>
                    </a:cubicBezTo>
                    <a:cubicBezTo>
                      <a:pt x="70" y="87"/>
                      <a:pt x="71" y="85"/>
                      <a:pt x="72" y="83"/>
                    </a:cubicBezTo>
                    <a:close/>
                    <a:moveTo>
                      <a:pt x="71" y="278"/>
                    </a:moveTo>
                    <a:cubicBezTo>
                      <a:pt x="72" y="278"/>
                      <a:pt x="72" y="276"/>
                      <a:pt x="71" y="274"/>
                    </a:cubicBezTo>
                    <a:cubicBezTo>
                      <a:pt x="71" y="274"/>
                      <a:pt x="71" y="274"/>
                      <a:pt x="71" y="274"/>
                    </a:cubicBezTo>
                    <a:cubicBezTo>
                      <a:pt x="71" y="272"/>
                      <a:pt x="70" y="270"/>
                      <a:pt x="69" y="270"/>
                    </a:cubicBezTo>
                    <a:cubicBezTo>
                      <a:pt x="19" y="282"/>
                      <a:pt x="19" y="282"/>
                      <a:pt x="19" y="282"/>
                    </a:cubicBezTo>
                    <a:cubicBezTo>
                      <a:pt x="18" y="282"/>
                      <a:pt x="18" y="284"/>
                      <a:pt x="18" y="287"/>
                    </a:cubicBezTo>
                    <a:cubicBezTo>
                      <a:pt x="18" y="287"/>
                      <a:pt x="18" y="287"/>
                      <a:pt x="18" y="287"/>
                    </a:cubicBezTo>
                    <a:cubicBezTo>
                      <a:pt x="19" y="289"/>
                      <a:pt x="20" y="291"/>
                      <a:pt x="21" y="290"/>
                    </a:cubicBezTo>
                    <a:lnTo>
                      <a:pt x="71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3" name="Freeform 62">
                <a:extLst>
                  <a:ext uri="{FF2B5EF4-FFF2-40B4-BE49-F238E27FC236}">
                    <a16:creationId xmlns:a16="http://schemas.microsoft.com/office/drawing/2014/main" id="{D02E2641-7451-4B7B-A9E5-64C47FE77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3276" y="2203681"/>
                <a:ext cx="180975" cy="858838"/>
              </a:xfrm>
              <a:custGeom>
                <a:avLst/>
                <a:gdLst>
                  <a:gd name="T0" fmla="*/ 114 w 114"/>
                  <a:gd name="T1" fmla="*/ 0 h 541"/>
                  <a:gd name="T2" fmla="*/ 114 w 114"/>
                  <a:gd name="T3" fmla="*/ 541 h 541"/>
                  <a:gd name="T4" fmla="*/ 0 w 114"/>
                  <a:gd name="T5" fmla="*/ 464 h 541"/>
                  <a:gd name="T6" fmla="*/ 0 w 114"/>
                  <a:gd name="T7" fmla="*/ 35 h 541"/>
                  <a:gd name="T8" fmla="*/ 114 w 114"/>
                  <a:gd name="T9" fmla="*/ 0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541">
                    <a:moveTo>
                      <a:pt x="114" y="0"/>
                    </a:moveTo>
                    <a:lnTo>
                      <a:pt x="114" y="541"/>
                    </a:lnTo>
                    <a:lnTo>
                      <a:pt x="0" y="464"/>
                    </a:lnTo>
                    <a:lnTo>
                      <a:pt x="0" y="35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" name="Freeform 63">
                <a:extLst>
                  <a:ext uri="{FF2B5EF4-FFF2-40B4-BE49-F238E27FC236}">
                    <a16:creationId xmlns:a16="http://schemas.microsoft.com/office/drawing/2014/main" id="{D259262E-8D03-45C4-A212-7DFCBC4AD3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80376" y="2132243"/>
                <a:ext cx="317500" cy="930275"/>
              </a:xfrm>
              <a:custGeom>
                <a:avLst/>
                <a:gdLst>
                  <a:gd name="T0" fmla="*/ 141 w 141"/>
                  <a:gd name="T1" fmla="*/ 413 h 413"/>
                  <a:gd name="T2" fmla="*/ 0 w 141"/>
                  <a:gd name="T3" fmla="*/ 0 h 413"/>
                  <a:gd name="T4" fmla="*/ 119 w 141"/>
                  <a:gd name="T5" fmla="*/ 337 h 413"/>
                  <a:gd name="T6" fmla="*/ 116 w 141"/>
                  <a:gd name="T7" fmla="*/ 332 h 413"/>
                  <a:gd name="T8" fmla="*/ 22 w 141"/>
                  <a:gd name="T9" fmla="*/ 336 h 413"/>
                  <a:gd name="T10" fmla="*/ 26 w 141"/>
                  <a:gd name="T11" fmla="*/ 341 h 413"/>
                  <a:gd name="T12" fmla="*/ 119 w 141"/>
                  <a:gd name="T13" fmla="*/ 337 h 413"/>
                  <a:gd name="T14" fmla="*/ 119 w 141"/>
                  <a:gd name="T15" fmla="*/ 296 h 413"/>
                  <a:gd name="T16" fmla="*/ 26 w 141"/>
                  <a:gd name="T17" fmla="*/ 292 h 413"/>
                  <a:gd name="T18" fmla="*/ 22 w 141"/>
                  <a:gd name="T19" fmla="*/ 296 h 413"/>
                  <a:gd name="T20" fmla="*/ 116 w 141"/>
                  <a:gd name="T21" fmla="*/ 300 h 413"/>
                  <a:gd name="T22" fmla="*/ 119 w 141"/>
                  <a:gd name="T23" fmla="*/ 259 h 413"/>
                  <a:gd name="T24" fmla="*/ 116 w 141"/>
                  <a:gd name="T25" fmla="*/ 255 h 413"/>
                  <a:gd name="T26" fmla="*/ 22 w 141"/>
                  <a:gd name="T27" fmla="*/ 259 h 413"/>
                  <a:gd name="T28" fmla="*/ 26 w 141"/>
                  <a:gd name="T29" fmla="*/ 263 h 413"/>
                  <a:gd name="T30" fmla="*/ 119 w 141"/>
                  <a:gd name="T31" fmla="*/ 259 h 413"/>
                  <a:gd name="T32" fmla="*/ 119 w 141"/>
                  <a:gd name="T33" fmla="*/ 218 h 413"/>
                  <a:gd name="T34" fmla="*/ 26 w 141"/>
                  <a:gd name="T35" fmla="*/ 214 h 413"/>
                  <a:gd name="T36" fmla="*/ 22 w 141"/>
                  <a:gd name="T37" fmla="*/ 219 h 413"/>
                  <a:gd name="T38" fmla="*/ 116 w 141"/>
                  <a:gd name="T39" fmla="*/ 223 h 413"/>
                  <a:gd name="T40" fmla="*/ 119 w 141"/>
                  <a:gd name="T41" fmla="*/ 180 h 413"/>
                  <a:gd name="T42" fmla="*/ 116 w 141"/>
                  <a:gd name="T43" fmla="*/ 175 h 413"/>
                  <a:gd name="T44" fmla="*/ 22 w 141"/>
                  <a:gd name="T45" fmla="*/ 179 h 413"/>
                  <a:gd name="T46" fmla="*/ 26 w 141"/>
                  <a:gd name="T47" fmla="*/ 184 h 413"/>
                  <a:gd name="T48" fmla="*/ 119 w 141"/>
                  <a:gd name="T49" fmla="*/ 180 h 413"/>
                  <a:gd name="T50" fmla="*/ 119 w 141"/>
                  <a:gd name="T51" fmla="*/ 139 h 413"/>
                  <a:gd name="T52" fmla="*/ 26 w 141"/>
                  <a:gd name="T53" fmla="*/ 135 h 413"/>
                  <a:gd name="T54" fmla="*/ 22 w 141"/>
                  <a:gd name="T55" fmla="*/ 139 h 413"/>
                  <a:gd name="T56" fmla="*/ 116 w 141"/>
                  <a:gd name="T57" fmla="*/ 143 h 413"/>
                  <a:gd name="T58" fmla="*/ 119 w 141"/>
                  <a:gd name="T59" fmla="*/ 102 h 413"/>
                  <a:gd name="T60" fmla="*/ 116 w 141"/>
                  <a:gd name="T61" fmla="*/ 98 h 413"/>
                  <a:gd name="T62" fmla="*/ 22 w 141"/>
                  <a:gd name="T63" fmla="*/ 102 h 413"/>
                  <a:gd name="T64" fmla="*/ 26 w 141"/>
                  <a:gd name="T65" fmla="*/ 106 h 413"/>
                  <a:gd name="T66" fmla="*/ 119 w 141"/>
                  <a:gd name="T67" fmla="*/ 102 h 413"/>
                  <a:gd name="T68" fmla="*/ 119 w 141"/>
                  <a:gd name="T69" fmla="*/ 61 h 413"/>
                  <a:gd name="T70" fmla="*/ 26 w 141"/>
                  <a:gd name="T71" fmla="*/ 57 h 413"/>
                  <a:gd name="T72" fmla="*/ 22 w 141"/>
                  <a:gd name="T73" fmla="*/ 62 h 413"/>
                  <a:gd name="T74" fmla="*/ 116 w 141"/>
                  <a:gd name="T75" fmla="*/ 66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1" h="413">
                    <a:moveTo>
                      <a:pt x="141" y="0"/>
                    </a:moveTo>
                    <a:cubicBezTo>
                      <a:pt x="141" y="413"/>
                      <a:pt x="141" y="413"/>
                      <a:pt x="141" y="413"/>
                    </a:cubicBezTo>
                    <a:cubicBezTo>
                      <a:pt x="0" y="413"/>
                      <a:pt x="0" y="413"/>
                      <a:pt x="0" y="41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41" y="0"/>
                    </a:lnTo>
                    <a:close/>
                    <a:moveTo>
                      <a:pt x="119" y="337"/>
                    </a:moveTo>
                    <a:cubicBezTo>
                      <a:pt x="119" y="336"/>
                      <a:pt x="119" y="336"/>
                      <a:pt x="119" y="336"/>
                    </a:cubicBezTo>
                    <a:cubicBezTo>
                      <a:pt x="119" y="334"/>
                      <a:pt x="117" y="332"/>
                      <a:pt x="116" y="332"/>
                    </a:cubicBezTo>
                    <a:cubicBezTo>
                      <a:pt x="26" y="332"/>
                      <a:pt x="26" y="332"/>
                      <a:pt x="26" y="332"/>
                    </a:cubicBezTo>
                    <a:cubicBezTo>
                      <a:pt x="24" y="332"/>
                      <a:pt x="22" y="334"/>
                      <a:pt x="22" y="336"/>
                    </a:cubicBezTo>
                    <a:cubicBezTo>
                      <a:pt x="22" y="337"/>
                      <a:pt x="22" y="337"/>
                      <a:pt x="22" y="337"/>
                    </a:cubicBezTo>
                    <a:cubicBezTo>
                      <a:pt x="22" y="339"/>
                      <a:pt x="24" y="341"/>
                      <a:pt x="26" y="341"/>
                    </a:cubicBezTo>
                    <a:cubicBezTo>
                      <a:pt x="116" y="341"/>
                      <a:pt x="116" y="341"/>
                      <a:pt x="116" y="341"/>
                    </a:cubicBezTo>
                    <a:cubicBezTo>
                      <a:pt x="117" y="341"/>
                      <a:pt x="119" y="339"/>
                      <a:pt x="119" y="337"/>
                    </a:cubicBezTo>
                    <a:close/>
                    <a:moveTo>
                      <a:pt x="119" y="296"/>
                    </a:moveTo>
                    <a:cubicBezTo>
                      <a:pt x="119" y="296"/>
                      <a:pt x="119" y="296"/>
                      <a:pt x="119" y="296"/>
                    </a:cubicBezTo>
                    <a:cubicBezTo>
                      <a:pt x="119" y="294"/>
                      <a:pt x="117" y="292"/>
                      <a:pt x="116" y="292"/>
                    </a:cubicBezTo>
                    <a:cubicBezTo>
                      <a:pt x="26" y="292"/>
                      <a:pt x="26" y="292"/>
                      <a:pt x="26" y="292"/>
                    </a:cubicBezTo>
                    <a:cubicBezTo>
                      <a:pt x="24" y="292"/>
                      <a:pt x="22" y="294"/>
                      <a:pt x="22" y="296"/>
                    </a:cubicBezTo>
                    <a:cubicBezTo>
                      <a:pt x="22" y="296"/>
                      <a:pt x="22" y="296"/>
                      <a:pt x="22" y="296"/>
                    </a:cubicBezTo>
                    <a:cubicBezTo>
                      <a:pt x="22" y="298"/>
                      <a:pt x="24" y="300"/>
                      <a:pt x="26" y="300"/>
                    </a:cubicBezTo>
                    <a:cubicBezTo>
                      <a:pt x="116" y="300"/>
                      <a:pt x="116" y="300"/>
                      <a:pt x="116" y="300"/>
                    </a:cubicBezTo>
                    <a:cubicBezTo>
                      <a:pt x="117" y="300"/>
                      <a:pt x="119" y="298"/>
                      <a:pt x="119" y="296"/>
                    </a:cubicBezTo>
                    <a:close/>
                    <a:moveTo>
                      <a:pt x="119" y="259"/>
                    </a:moveTo>
                    <a:cubicBezTo>
                      <a:pt x="119" y="259"/>
                      <a:pt x="119" y="259"/>
                      <a:pt x="119" y="259"/>
                    </a:cubicBezTo>
                    <a:cubicBezTo>
                      <a:pt x="119" y="257"/>
                      <a:pt x="117" y="255"/>
                      <a:pt x="116" y="255"/>
                    </a:cubicBezTo>
                    <a:cubicBezTo>
                      <a:pt x="26" y="255"/>
                      <a:pt x="26" y="255"/>
                      <a:pt x="26" y="255"/>
                    </a:cubicBezTo>
                    <a:cubicBezTo>
                      <a:pt x="24" y="255"/>
                      <a:pt x="22" y="257"/>
                      <a:pt x="22" y="259"/>
                    </a:cubicBezTo>
                    <a:cubicBezTo>
                      <a:pt x="22" y="259"/>
                      <a:pt x="22" y="259"/>
                      <a:pt x="22" y="259"/>
                    </a:cubicBezTo>
                    <a:cubicBezTo>
                      <a:pt x="22" y="261"/>
                      <a:pt x="24" y="263"/>
                      <a:pt x="26" y="263"/>
                    </a:cubicBezTo>
                    <a:cubicBezTo>
                      <a:pt x="116" y="263"/>
                      <a:pt x="116" y="263"/>
                      <a:pt x="116" y="263"/>
                    </a:cubicBezTo>
                    <a:cubicBezTo>
                      <a:pt x="117" y="263"/>
                      <a:pt x="119" y="261"/>
                      <a:pt x="119" y="259"/>
                    </a:cubicBezTo>
                    <a:close/>
                    <a:moveTo>
                      <a:pt x="119" y="219"/>
                    </a:moveTo>
                    <a:cubicBezTo>
                      <a:pt x="119" y="218"/>
                      <a:pt x="119" y="218"/>
                      <a:pt x="119" y="218"/>
                    </a:cubicBezTo>
                    <a:cubicBezTo>
                      <a:pt x="119" y="216"/>
                      <a:pt x="117" y="214"/>
                      <a:pt x="116" y="214"/>
                    </a:cubicBezTo>
                    <a:cubicBezTo>
                      <a:pt x="26" y="214"/>
                      <a:pt x="26" y="214"/>
                      <a:pt x="26" y="214"/>
                    </a:cubicBezTo>
                    <a:cubicBezTo>
                      <a:pt x="24" y="214"/>
                      <a:pt x="22" y="216"/>
                      <a:pt x="22" y="218"/>
                    </a:cubicBezTo>
                    <a:cubicBezTo>
                      <a:pt x="22" y="219"/>
                      <a:pt x="22" y="219"/>
                      <a:pt x="22" y="219"/>
                    </a:cubicBezTo>
                    <a:cubicBezTo>
                      <a:pt x="22" y="221"/>
                      <a:pt x="24" y="223"/>
                      <a:pt x="26" y="223"/>
                    </a:cubicBezTo>
                    <a:cubicBezTo>
                      <a:pt x="116" y="223"/>
                      <a:pt x="116" y="223"/>
                      <a:pt x="116" y="223"/>
                    </a:cubicBezTo>
                    <a:cubicBezTo>
                      <a:pt x="117" y="223"/>
                      <a:pt x="119" y="221"/>
                      <a:pt x="119" y="219"/>
                    </a:cubicBezTo>
                    <a:close/>
                    <a:moveTo>
                      <a:pt x="119" y="180"/>
                    </a:move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7"/>
                      <a:pt x="117" y="175"/>
                      <a:pt x="116" y="175"/>
                    </a:cubicBezTo>
                    <a:cubicBezTo>
                      <a:pt x="26" y="175"/>
                      <a:pt x="26" y="175"/>
                      <a:pt x="26" y="175"/>
                    </a:cubicBezTo>
                    <a:cubicBezTo>
                      <a:pt x="24" y="175"/>
                      <a:pt x="22" y="177"/>
                      <a:pt x="22" y="179"/>
                    </a:cubicBezTo>
                    <a:cubicBezTo>
                      <a:pt x="22" y="180"/>
                      <a:pt x="22" y="180"/>
                      <a:pt x="22" y="180"/>
                    </a:cubicBezTo>
                    <a:cubicBezTo>
                      <a:pt x="22" y="182"/>
                      <a:pt x="24" y="184"/>
                      <a:pt x="26" y="184"/>
                    </a:cubicBezTo>
                    <a:cubicBezTo>
                      <a:pt x="116" y="184"/>
                      <a:pt x="116" y="184"/>
                      <a:pt x="116" y="184"/>
                    </a:cubicBezTo>
                    <a:cubicBezTo>
                      <a:pt x="117" y="184"/>
                      <a:pt x="119" y="182"/>
                      <a:pt x="119" y="180"/>
                    </a:cubicBezTo>
                    <a:close/>
                    <a:moveTo>
                      <a:pt x="119" y="139"/>
                    </a:moveTo>
                    <a:cubicBezTo>
                      <a:pt x="119" y="139"/>
                      <a:pt x="119" y="139"/>
                      <a:pt x="119" y="139"/>
                    </a:cubicBezTo>
                    <a:cubicBezTo>
                      <a:pt x="119" y="136"/>
                      <a:pt x="117" y="135"/>
                      <a:pt x="116" y="135"/>
                    </a:cubicBezTo>
                    <a:cubicBezTo>
                      <a:pt x="26" y="135"/>
                      <a:pt x="26" y="135"/>
                      <a:pt x="26" y="135"/>
                    </a:cubicBezTo>
                    <a:cubicBezTo>
                      <a:pt x="24" y="135"/>
                      <a:pt x="22" y="136"/>
                      <a:pt x="22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22" y="141"/>
                      <a:pt x="24" y="143"/>
                      <a:pt x="26" y="143"/>
                    </a:cubicBezTo>
                    <a:cubicBezTo>
                      <a:pt x="116" y="143"/>
                      <a:pt x="116" y="143"/>
                      <a:pt x="116" y="143"/>
                    </a:cubicBezTo>
                    <a:cubicBezTo>
                      <a:pt x="117" y="143"/>
                      <a:pt x="119" y="141"/>
                      <a:pt x="119" y="139"/>
                    </a:cubicBezTo>
                    <a:close/>
                    <a:moveTo>
                      <a:pt x="119" y="102"/>
                    </a:moveTo>
                    <a:cubicBezTo>
                      <a:pt x="119" y="102"/>
                      <a:pt x="119" y="102"/>
                      <a:pt x="119" y="102"/>
                    </a:cubicBezTo>
                    <a:cubicBezTo>
                      <a:pt x="119" y="100"/>
                      <a:pt x="117" y="98"/>
                      <a:pt x="116" y="98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24" y="98"/>
                      <a:pt x="22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4"/>
                      <a:pt x="24" y="106"/>
                      <a:pt x="26" y="106"/>
                    </a:cubicBezTo>
                    <a:cubicBezTo>
                      <a:pt x="116" y="106"/>
                      <a:pt x="116" y="106"/>
                      <a:pt x="116" y="106"/>
                    </a:cubicBezTo>
                    <a:cubicBezTo>
                      <a:pt x="117" y="106"/>
                      <a:pt x="119" y="104"/>
                      <a:pt x="119" y="102"/>
                    </a:cubicBezTo>
                    <a:close/>
                    <a:moveTo>
                      <a:pt x="119" y="62"/>
                    </a:moveTo>
                    <a:cubicBezTo>
                      <a:pt x="119" y="61"/>
                      <a:pt x="119" y="61"/>
                      <a:pt x="119" y="61"/>
                    </a:cubicBezTo>
                    <a:cubicBezTo>
                      <a:pt x="119" y="59"/>
                      <a:pt x="117" y="57"/>
                      <a:pt x="11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4" y="57"/>
                      <a:pt x="22" y="59"/>
                      <a:pt x="22" y="61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2" y="64"/>
                      <a:pt x="24" y="66"/>
                      <a:pt x="26" y="66"/>
                    </a:cubicBezTo>
                    <a:cubicBezTo>
                      <a:pt x="116" y="66"/>
                      <a:pt x="116" y="66"/>
                      <a:pt x="116" y="66"/>
                    </a:cubicBezTo>
                    <a:cubicBezTo>
                      <a:pt x="117" y="66"/>
                      <a:pt x="119" y="64"/>
                      <a:pt x="119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" name="Freeform 64">
                <a:extLst>
                  <a:ext uri="{FF2B5EF4-FFF2-40B4-BE49-F238E27FC236}">
                    <a16:creationId xmlns:a16="http://schemas.microsoft.com/office/drawing/2014/main" id="{A985EC6A-3DD0-4CED-84D5-AED1786E9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3238" y="3078394"/>
                <a:ext cx="231775" cy="14288"/>
              </a:xfrm>
              <a:custGeom>
                <a:avLst/>
                <a:gdLst>
                  <a:gd name="T0" fmla="*/ 103 w 103"/>
                  <a:gd name="T1" fmla="*/ 0 h 6"/>
                  <a:gd name="T2" fmla="*/ 103 w 103"/>
                  <a:gd name="T3" fmla="*/ 2 h 6"/>
                  <a:gd name="T4" fmla="*/ 95 w 103"/>
                  <a:gd name="T5" fmla="*/ 6 h 6"/>
                  <a:gd name="T6" fmla="*/ 8 w 103"/>
                  <a:gd name="T7" fmla="*/ 6 h 6"/>
                  <a:gd name="T8" fmla="*/ 0 w 103"/>
                  <a:gd name="T9" fmla="*/ 2 h 6"/>
                  <a:gd name="T10" fmla="*/ 0 w 103"/>
                  <a:gd name="T11" fmla="*/ 0 h 6"/>
                  <a:gd name="T12" fmla="*/ 103 w 103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">
                    <a:moveTo>
                      <a:pt x="103" y="0"/>
                    </a:moveTo>
                    <a:cubicBezTo>
                      <a:pt x="103" y="2"/>
                      <a:pt x="103" y="2"/>
                      <a:pt x="103" y="2"/>
                    </a:cubicBezTo>
                    <a:cubicBezTo>
                      <a:pt x="103" y="4"/>
                      <a:pt x="100" y="6"/>
                      <a:pt x="95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4" y="6"/>
                      <a:pt x="0" y="4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" name="Freeform 65">
                <a:extLst>
                  <a:ext uri="{FF2B5EF4-FFF2-40B4-BE49-F238E27FC236}">
                    <a16:creationId xmlns:a16="http://schemas.microsoft.com/office/drawing/2014/main" id="{3510F291-B8D5-40A0-9747-DCE2DFCC2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0826" y="2208444"/>
                <a:ext cx="179388" cy="860425"/>
              </a:xfrm>
              <a:custGeom>
                <a:avLst/>
                <a:gdLst>
                  <a:gd name="T0" fmla="*/ 113 w 113"/>
                  <a:gd name="T1" fmla="*/ 35 h 542"/>
                  <a:gd name="T2" fmla="*/ 113 w 113"/>
                  <a:gd name="T3" fmla="*/ 464 h 542"/>
                  <a:gd name="T4" fmla="*/ 0 w 113"/>
                  <a:gd name="T5" fmla="*/ 542 h 542"/>
                  <a:gd name="T6" fmla="*/ 0 w 113"/>
                  <a:gd name="T7" fmla="*/ 0 h 542"/>
                  <a:gd name="T8" fmla="*/ 113 w 113"/>
                  <a:gd name="T9" fmla="*/ 35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542">
                    <a:moveTo>
                      <a:pt x="113" y="35"/>
                    </a:moveTo>
                    <a:lnTo>
                      <a:pt x="113" y="464"/>
                    </a:lnTo>
                    <a:lnTo>
                      <a:pt x="0" y="542"/>
                    </a:lnTo>
                    <a:lnTo>
                      <a:pt x="0" y="0"/>
                    </a:lnTo>
                    <a:lnTo>
                      <a:pt x="113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7" name="Freeform 66">
                <a:extLst>
                  <a:ext uri="{FF2B5EF4-FFF2-40B4-BE49-F238E27FC236}">
                    <a16:creationId xmlns:a16="http://schemas.microsoft.com/office/drawing/2014/main" id="{584B4618-742E-49A1-9F54-04B4BA53D6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48576" y="2208444"/>
                <a:ext cx="203200" cy="860425"/>
              </a:xfrm>
              <a:custGeom>
                <a:avLst/>
                <a:gdLst>
                  <a:gd name="T0" fmla="*/ 90 w 90"/>
                  <a:gd name="T1" fmla="*/ 34 h 382"/>
                  <a:gd name="T2" fmla="*/ 90 w 90"/>
                  <a:gd name="T3" fmla="*/ 382 h 382"/>
                  <a:gd name="T4" fmla="*/ 0 w 90"/>
                  <a:gd name="T5" fmla="*/ 327 h 382"/>
                  <a:gd name="T6" fmla="*/ 0 w 90"/>
                  <a:gd name="T7" fmla="*/ 58 h 382"/>
                  <a:gd name="T8" fmla="*/ 90 w 90"/>
                  <a:gd name="T9" fmla="*/ 0 h 382"/>
                  <a:gd name="T10" fmla="*/ 90 w 90"/>
                  <a:gd name="T11" fmla="*/ 34 h 382"/>
                  <a:gd name="T12" fmla="*/ 72 w 90"/>
                  <a:gd name="T13" fmla="*/ 195 h 382"/>
                  <a:gd name="T14" fmla="*/ 72 w 90"/>
                  <a:gd name="T15" fmla="*/ 195 h 382"/>
                  <a:gd name="T16" fmla="*/ 70 w 90"/>
                  <a:gd name="T17" fmla="*/ 191 h 382"/>
                  <a:gd name="T18" fmla="*/ 19 w 90"/>
                  <a:gd name="T19" fmla="*/ 191 h 382"/>
                  <a:gd name="T20" fmla="*/ 18 w 90"/>
                  <a:gd name="T21" fmla="*/ 195 h 382"/>
                  <a:gd name="T22" fmla="*/ 18 w 90"/>
                  <a:gd name="T23" fmla="*/ 195 h 382"/>
                  <a:gd name="T24" fmla="*/ 19 w 90"/>
                  <a:gd name="T25" fmla="*/ 199 h 382"/>
                  <a:gd name="T26" fmla="*/ 70 w 90"/>
                  <a:gd name="T27" fmla="*/ 199 h 382"/>
                  <a:gd name="T28" fmla="*/ 72 w 90"/>
                  <a:gd name="T29" fmla="*/ 195 h 382"/>
                  <a:gd name="T30" fmla="*/ 71 w 90"/>
                  <a:gd name="T31" fmla="*/ 161 h 382"/>
                  <a:gd name="T32" fmla="*/ 72 w 90"/>
                  <a:gd name="T33" fmla="*/ 157 h 382"/>
                  <a:gd name="T34" fmla="*/ 72 w 90"/>
                  <a:gd name="T35" fmla="*/ 156 h 382"/>
                  <a:gd name="T36" fmla="*/ 70 w 90"/>
                  <a:gd name="T37" fmla="*/ 152 h 382"/>
                  <a:gd name="T38" fmla="*/ 19 w 90"/>
                  <a:gd name="T39" fmla="*/ 154 h 382"/>
                  <a:gd name="T40" fmla="*/ 18 w 90"/>
                  <a:gd name="T41" fmla="*/ 159 h 382"/>
                  <a:gd name="T42" fmla="*/ 18 w 90"/>
                  <a:gd name="T43" fmla="*/ 159 h 382"/>
                  <a:gd name="T44" fmla="*/ 20 w 90"/>
                  <a:gd name="T45" fmla="*/ 163 h 382"/>
                  <a:gd name="T46" fmla="*/ 71 w 90"/>
                  <a:gd name="T47" fmla="*/ 161 h 382"/>
                  <a:gd name="T48" fmla="*/ 72 w 90"/>
                  <a:gd name="T49" fmla="*/ 242 h 382"/>
                  <a:gd name="T50" fmla="*/ 71 w 90"/>
                  <a:gd name="T51" fmla="*/ 238 h 382"/>
                  <a:gd name="T52" fmla="*/ 20 w 90"/>
                  <a:gd name="T53" fmla="*/ 233 h 382"/>
                  <a:gd name="T54" fmla="*/ 18 w 90"/>
                  <a:gd name="T55" fmla="*/ 237 h 382"/>
                  <a:gd name="T56" fmla="*/ 18 w 90"/>
                  <a:gd name="T57" fmla="*/ 237 h 382"/>
                  <a:gd name="T58" fmla="*/ 19 w 90"/>
                  <a:gd name="T59" fmla="*/ 242 h 382"/>
                  <a:gd name="T60" fmla="*/ 70 w 90"/>
                  <a:gd name="T61" fmla="*/ 246 h 382"/>
                  <a:gd name="T62" fmla="*/ 72 w 90"/>
                  <a:gd name="T63" fmla="*/ 243 h 382"/>
                  <a:gd name="T64" fmla="*/ 72 w 90"/>
                  <a:gd name="T65" fmla="*/ 242 h 382"/>
                  <a:gd name="T66" fmla="*/ 71 w 90"/>
                  <a:gd name="T67" fmla="*/ 118 h 382"/>
                  <a:gd name="T68" fmla="*/ 72 w 90"/>
                  <a:gd name="T69" fmla="*/ 114 h 382"/>
                  <a:gd name="T70" fmla="*/ 72 w 90"/>
                  <a:gd name="T71" fmla="*/ 114 h 382"/>
                  <a:gd name="T72" fmla="*/ 70 w 90"/>
                  <a:gd name="T73" fmla="*/ 110 h 382"/>
                  <a:gd name="T74" fmla="*/ 19 w 90"/>
                  <a:gd name="T75" fmla="*/ 116 h 382"/>
                  <a:gd name="T76" fmla="*/ 18 w 90"/>
                  <a:gd name="T77" fmla="*/ 120 h 382"/>
                  <a:gd name="T78" fmla="*/ 18 w 90"/>
                  <a:gd name="T79" fmla="*/ 121 h 382"/>
                  <a:gd name="T80" fmla="*/ 20 w 90"/>
                  <a:gd name="T81" fmla="*/ 124 h 382"/>
                  <a:gd name="T82" fmla="*/ 71 w 90"/>
                  <a:gd name="T83" fmla="*/ 118 h 382"/>
                  <a:gd name="T84" fmla="*/ 71 w 90"/>
                  <a:gd name="T85" fmla="*/ 77 h 382"/>
                  <a:gd name="T86" fmla="*/ 72 w 90"/>
                  <a:gd name="T87" fmla="*/ 73 h 382"/>
                  <a:gd name="T88" fmla="*/ 72 w 90"/>
                  <a:gd name="T89" fmla="*/ 73 h 382"/>
                  <a:gd name="T90" fmla="*/ 69 w 90"/>
                  <a:gd name="T91" fmla="*/ 69 h 382"/>
                  <a:gd name="T92" fmla="*/ 19 w 90"/>
                  <a:gd name="T93" fmla="*/ 79 h 382"/>
                  <a:gd name="T94" fmla="*/ 18 w 90"/>
                  <a:gd name="T95" fmla="*/ 83 h 382"/>
                  <a:gd name="T96" fmla="*/ 18 w 90"/>
                  <a:gd name="T97" fmla="*/ 83 h 382"/>
                  <a:gd name="T98" fmla="*/ 21 w 90"/>
                  <a:gd name="T99" fmla="*/ 87 h 382"/>
                  <a:gd name="T100" fmla="*/ 71 w 90"/>
                  <a:gd name="T101" fmla="*/ 77 h 382"/>
                  <a:gd name="T102" fmla="*/ 72 w 90"/>
                  <a:gd name="T103" fmla="*/ 287 h 382"/>
                  <a:gd name="T104" fmla="*/ 71 w 90"/>
                  <a:gd name="T105" fmla="*/ 282 h 382"/>
                  <a:gd name="T106" fmla="*/ 21 w 90"/>
                  <a:gd name="T107" fmla="*/ 271 h 382"/>
                  <a:gd name="T108" fmla="*/ 18 w 90"/>
                  <a:gd name="T109" fmla="*/ 274 h 382"/>
                  <a:gd name="T110" fmla="*/ 18 w 90"/>
                  <a:gd name="T111" fmla="*/ 274 h 382"/>
                  <a:gd name="T112" fmla="*/ 19 w 90"/>
                  <a:gd name="T113" fmla="*/ 279 h 382"/>
                  <a:gd name="T114" fmla="*/ 69 w 90"/>
                  <a:gd name="T115" fmla="*/ 290 h 382"/>
                  <a:gd name="T116" fmla="*/ 71 w 90"/>
                  <a:gd name="T117" fmla="*/ 287 h 382"/>
                  <a:gd name="T118" fmla="*/ 72 w 90"/>
                  <a:gd name="T119" fmla="*/ 287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0" h="382">
                    <a:moveTo>
                      <a:pt x="90" y="34"/>
                    </a:moveTo>
                    <a:cubicBezTo>
                      <a:pt x="90" y="382"/>
                      <a:pt x="90" y="382"/>
                      <a:pt x="90" y="382"/>
                    </a:cubicBezTo>
                    <a:cubicBezTo>
                      <a:pt x="0" y="327"/>
                      <a:pt x="0" y="327"/>
                      <a:pt x="0" y="327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90" y="0"/>
                      <a:pt x="90" y="0"/>
                      <a:pt x="90" y="0"/>
                    </a:cubicBezTo>
                    <a:lnTo>
                      <a:pt x="90" y="34"/>
                    </a:lnTo>
                    <a:close/>
                    <a:moveTo>
                      <a:pt x="72" y="195"/>
                    </a:move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3"/>
                      <a:pt x="71" y="191"/>
                      <a:pt x="70" y="191"/>
                    </a:cubicBezTo>
                    <a:cubicBezTo>
                      <a:pt x="19" y="191"/>
                      <a:pt x="19" y="191"/>
                      <a:pt x="19" y="191"/>
                    </a:cubicBezTo>
                    <a:cubicBezTo>
                      <a:pt x="18" y="191"/>
                      <a:pt x="18" y="193"/>
                      <a:pt x="18" y="195"/>
                    </a:cubicBezTo>
                    <a:cubicBezTo>
                      <a:pt x="18" y="195"/>
                      <a:pt x="18" y="195"/>
                      <a:pt x="18" y="195"/>
                    </a:cubicBezTo>
                    <a:cubicBezTo>
                      <a:pt x="18" y="197"/>
                      <a:pt x="18" y="199"/>
                      <a:pt x="19" y="199"/>
                    </a:cubicBezTo>
                    <a:cubicBezTo>
                      <a:pt x="70" y="199"/>
                      <a:pt x="70" y="199"/>
                      <a:pt x="70" y="199"/>
                    </a:cubicBezTo>
                    <a:cubicBezTo>
                      <a:pt x="71" y="199"/>
                      <a:pt x="72" y="197"/>
                      <a:pt x="72" y="195"/>
                    </a:cubicBezTo>
                    <a:close/>
                    <a:moveTo>
                      <a:pt x="71" y="161"/>
                    </a:moveTo>
                    <a:cubicBezTo>
                      <a:pt x="72" y="161"/>
                      <a:pt x="72" y="159"/>
                      <a:pt x="72" y="157"/>
                    </a:cubicBezTo>
                    <a:cubicBezTo>
                      <a:pt x="72" y="156"/>
                      <a:pt x="72" y="156"/>
                      <a:pt x="72" y="156"/>
                    </a:cubicBezTo>
                    <a:cubicBezTo>
                      <a:pt x="72" y="154"/>
                      <a:pt x="71" y="152"/>
                      <a:pt x="70" y="152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8" y="155"/>
                      <a:pt x="18" y="156"/>
                      <a:pt x="18" y="159"/>
                    </a:cubicBezTo>
                    <a:cubicBezTo>
                      <a:pt x="18" y="159"/>
                      <a:pt x="18" y="159"/>
                      <a:pt x="18" y="159"/>
                    </a:cubicBezTo>
                    <a:cubicBezTo>
                      <a:pt x="18" y="161"/>
                      <a:pt x="19" y="163"/>
                      <a:pt x="20" y="163"/>
                    </a:cubicBezTo>
                    <a:lnTo>
                      <a:pt x="71" y="161"/>
                    </a:lnTo>
                    <a:close/>
                    <a:moveTo>
                      <a:pt x="72" y="242"/>
                    </a:moveTo>
                    <a:cubicBezTo>
                      <a:pt x="72" y="240"/>
                      <a:pt x="72" y="238"/>
                      <a:pt x="71" y="238"/>
                    </a:cubicBezTo>
                    <a:cubicBezTo>
                      <a:pt x="20" y="233"/>
                      <a:pt x="20" y="233"/>
                      <a:pt x="20" y="233"/>
                    </a:cubicBezTo>
                    <a:cubicBezTo>
                      <a:pt x="19" y="233"/>
                      <a:pt x="18" y="235"/>
                      <a:pt x="18" y="237"/>
                    </a:cubicBezTo>
                    <a:cubicBezTo>
                      <a:pt x="18" y="237"/>
                      <a:pt x="18" y="237"/>
                      <a:pt x="18" y="237"/>
                    </a:cubicBezTo>
                    <a:cubicBezTo>
                      <a:pt x="18" y="240"/>
                      <a:pt x="18" y="241"/>
                      <a:pt x="19" y="242"/>
                    </a:cubicBezTo>
                    <a:cubicBezTo>
                      <a:pt x="70" y="246"/>
                      <a:pt x="70" y="246"/>
                      <a:pt x="70" y="246"/>
                    </a:cubicBezTo>
                    <a:cubicBezTo>
                      <a:pt x="71" y="247"/>
                      <a:pt x="72" y="245"/>
                      <a:pt x="72" y="243"/>
                    </a:cubicBezTo>
                    <a:lnTo>
                      <a:pt x="72" y="242"/>
                    </a:lnTo>
                    <a:close/>
                    <a:moveTo>
                      <a:pt x="71" y="118"/>
                    </a:moveTo>
                    <a:cubicBezTo>
                      <a:pt x="72" y="118"/>
                      <a:pt x="72" y="116"/>
                      <a:pt x="72" y="114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72" y="112"/>
                      <a:pt x="71" y="110"/>
                      <a:pt x="70" y="110"/>
                    </a:cubicBezTo>
                    <a:cubicBezTo>
                      <a:pt x="19" y="116"/>
                      <a:pt x="19" y="116"/>
                      <a:pt x="19" y="116"/>
                    </a:cubicBezTo>
                    <a:cubicBezTo>
                      <a:pt x="18" y="116"/>
                      <a:pt x="18" y="118"/>
                      <a:pt x="18" y="120"/>
                    </a:cubicBezTo>
                    <a:cubicBezTo>
                      <a:pt x="18" y="121"/>
                      <a:pt x="18" y="121"/>
                      <a:pt x="18" y="121"/>
                    </a:cubicBezTo>
                    <a:cubicBezTo>
                      <a:pt x="18" y="123"/>
                      <a:pt x="19" y="124"/>
                      <a:pt x="20" y="124"/>
                    </a:cubicBezTo>
                    <a:lnTo>
                      <a:pt x="71" y="118"/>
                    </a:lnTo>
                    <a:close/>
                    <a:moveTo>
                      <a:pt x="71" y="77"/>
                    </a:moveTo>
                    <a:cubicBezTo>
                      <a:pt x="72" y="77"/>
                      <a:pt x="72" y="75"/>
                      <a:pt x="72" y="73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71" y="71"/>
                      <a:pt x="70" y="69"/>
                      <a:pt x="69" y="69"/>
                    </a:cubicBezTo>
                    <a:cubicBezTo>
                      <a:pt x="19" y="79"/>
                      <a:pt x="19" y="79"/>
                      <a:pt x="19" y="79"/>
                    </a:cubicBezTo>
                    <a:cubicBezTo>
                      <a:pt x="18" y="79"/>
                      <a:pt x="18" y="81"/>
                      <a:pt x="18" y="83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9" y="86"/>
                      <a:pt x="20" y="87"/>
                      <a:pt x="21" y="87"/>
                    </a:cubicBezTo>
                    <a:lnTo>
                      <a:pt x="71" y="77"/>
                    </a:lnTo>
                    <a:close/>
                    <a:moveTo>
                      <a:pt x="72" y="287"/>
                    </a:moveTo>
                    <a:cubicBezTo>
                      <a:pt x="72" y="284"/>
                      <a:pt x="72" y="283"/>
                      <a:pt x="71" y="282"/>
                    </a:cubicBezTo>
                    <a:cubicBezTo>
                      <a:pt x="21" y="271"/>
                      <a:pt x="21" y="271"/>
                      <a:pt x="21" y="271"/>
                    </a:cubicBezTo>
                    <a:cubicBezTo>
                      <a:pt x="20" y="270"/>
                      <a:pt x="19" y="272"/>
                      <a:pt x="18" y="274"/>
                    </a:cubicBezTo>
                    <a:cubicBezTo>
                      <a:pt x="18" y="274"/>
                      <a:pt x="18" y="274"/>
                      <a:pt x="18" y="274"/>
                    </a:cubicBezTo>
                    <a:cubicBezTo>
                      <a:pt x="18" y="276"/>
                      <a:pt x="18" y="278"/>
                      <a:pt x="19" y="279"/>
                    </a:cubicBezTo>
                    <a:cubicBezTo>
                      <a:pt x="69" y="290"/>
                      <a:pt x="69" y="290"/>
                      <a:pt x="69" y="290"/>
                    </a:cubicBezTo>
                    <a:cubicBezTo>
                      <a:pt x="70" y="291"/>
                      <a:pt x="71" y="289"/>
                      <a:pt x="71" y="287"/>
                    </a:cubicBezTo>
                    <a:lnTo>
                      <a:pt x="72" y="2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4300" tIns="57150" rIns="114300" bIns="571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sp>
        <p:nvSpPr>
          <p:cNvPr id="94" name="Freeform 542">
            <a:extLst>
              <a:ext uri="{FF2B5EF4-FFF2-40B4-BE49-F238E27FC236}">
                <a16:creationId xmlns:a16="http://schemas.microsoft.com/office/drawing/2014/main" id="{BD617412-9693-482B-85E1-BFEB45268023}"/>
              </a:ext>
            </a:extLst>
          </p:cNvPr>
          <p:cNvSpPr>
            <a:spLocks noEditPoints="1"/>
          </p:cNvSpPr>
          <p:nvPr/>
        </p:nvSpPr>
        <p:spPr bwMode="auto">
          <a:xfrm>
            <a:off x="9836630" y="4321259"/>
            <a:ext cx="246529" cy="395941"/>
          </a:xfrm>
          <a:custGeom>
            <a:avLst/>
            <a:gdLst>
              <a:gd name="T0" fmla="*/ 99 w 199"/>
              <a:gd name="T1" fmla="*/ 0 h 320"/>
              <a:gd name="T2" fmla="*/ 99 w 199"/>
              <a:gd name="T3" fmla="*/ 0 h 320"/>
              <a:gd name="T4" fmla="*/ 99 w 199"/>
              <a:gd name="T5" fmla="*/ 0 h 320"/>
              <a:gd name="T6" fmla="*/ 99 w 199"/>
              <a:gd name="T7" fmla="*/ 0 h 320"/>
              <a:gd name="T8" fmla="*/ 98 w 199"/>
              <a:gd name="T9" fmla="*/ 0 h 320"/>
              <a:gd name="T10" fmla="*/ 0 w 199"/>
              <a:gd name="T11" fmla="*/ 95 h 320"/>
              <a:gd name="T12" fmla="*/ 19 w 199"/>
              <a:gd name="T13" fmla="*/ 158 h 320"/>
              <a:gd name="T14" fmla="*/ 45 w 199"/>
              <a:gd name="T15" fmla="*/ 213 h 320"/>
              <a:gd name="T16" fmla="*/ 45 w 199"/>
              <a:gd name="T17" fmla="*/ 245 h 320"/>
              <a:gd name="T18" fmla="*/ 46 w 199"/>
              <a:gd name="T19" fmla="*/ 246 h 320"/>
              <a:gd name="T20" fmla="*/ 45 w 199"/>
              <a:gd name="T21" fmla="*/ 247 h 320"/>
              <a:gd name="T22" fmla="*/ 56 w 199"/>
              <a:gd name="T23" fmla="*/ 311 h 320"/>
              <a:gd name="T24" fmla="*/ 67 w 199"/>
              <a:gd name="T25" fmla="*/ 320 h 320"/>
              <a:gd name="T26" fmla="*/ 131 w 199"/>
              <a:gd name="T27" fmla="*/ 320 h 320"/>
              <a:gd name="T28" fmla="*/ 141 w 199"/>
              <a:gd name="T29" fmla="*/ 311 h 320"/>
              <a:gd name="T30" fmla="*/ 152 w 199"/>
              <a:gd name="T31" fmla="*/ 247 h 320"/>
              <a:gd name="T32" fmla="*/ 152 w 199"/>
              <a:gd name="T33" fmla="*/ 246 h 320"/>
              <a:gd name="T34" fmla="*/ 152 w 199"/>
              <a:gd name="T35" fmla="*/ 245 h 320"/>
              <a:gd name="T36" fmla="*/ 152 w 199"/>
              <a:gd name="T37" fmla="*/ 213 h 320"/>
              <a:gd name="T38" fmla="*/ 179 w 199"/>
              <a:gd name="T39" fmla="*/ 158 h 320"/>
              <a:gd name="T40" fmla="*/ 199 w 199"/>
              <a:gd name="T41" fmla="*/ 95 h 320"/>
              <a:gd name="T42" fmla="*/ 99 w 199"/>
              <a:gd name="T43" fmla="*/ 0 h 320"/>
              <a:gd name="T44" fmla="*/ 122 w 199"/>
              <a:gd name="T45" fmla="*/ 298 h 320"/>
              <a:gd name="T46" fmla="*/ 76 w 199"/>
              <a:gd name="T47" fmla="*/ 298 h 320"/>
              <a:gd name="T48" fmla="*/ 69 w 199"/>
              <a:gd name="T49" fmla="*/ 256 h 320"/>
              <a:gd name="T50" fmla="*/ 129 w 199"/>
              <a:gd name="T51" fmla="*/ 256 h 320"/>
              <a:gd name="T52" fmla="*/ 122 w 199"/>
              <a:gd name="T53" fmla="*/ 298 h 320"/>
              <a:gd name="T54" fmla="*/ 161 w 199"/>
              <a:gd name="T55" fmla="*/ 147 h 320"/>
              <a:gd name="T56" fmla="*/ 131 w 199"/>
              <a:gd name="T57" fmla="*/ 213 h 320"/>
              <a:gd name="T58" fmla="*/ 131 w 199"/>
              <a:gd name="T59" fmla="*/ 234 h 320"/>
              <a:gd name="T60" fmla="*/ 109 w 199"/>
              <a:gd name="T61" fmla="*/ 234 h 320"/>
              <a:gd name="T62" fmla="*/ 109 w 199"/>
              <a:gd name="T63" fmla="*/ 153 h 320"/>
              <a:gd name="T64" fmla="*/ 128 w 199"/>
              <a:gd name="T65" fmla="*/ 135 h 320"/>
              <a:gd name="T66" fmla="*/ 128 w 199"/>
              <a:gd name="T67" fmla="*/ 120 h 320"/>
              <a:gd name="T68" fmla="*/ 112 w 199"/>
              <a:gd name="T69" fmla="*/ 120 h 320"/>
              <a:gd name="T70" fmla="*/ 99 w 199"/>
              <a:gd name="T71" fmla="*/ 134 h 320"/>
              <a:gd name="T72" fmla="*/ 85 w 199"/>
              <a:gd name="T73" fmla="*/ 120 h 320"/>
              <a:gd name="T74" fmla="*/ 70 w 199"/>
              <a:gd name="T75" fmla="*/ 120 h 320"/>
              <a:gd name="T76" fmla="*/ 70 w 199"/>
              <a:gd name="T77" fmla="*/ 135 h 320"/>
              <a:gd name="T78" fmla="*/ 88 w 199"/>
              <a:gd name="T79" fmla="*/ 153 h 320"/>
              <a:gd name="T80" fmla="*/ 88 w 199"/>
              <a:gd name="T81" fmla="*/ 234 h 320"/>
              <a:gd name="T82" fmla="*/ 67 w 199"/>
              <a:gd name="T83" fmla="*/ 234 h 320"/>
              <a:gd name="T84" fmla="*/ 67 w 199"/>
              <a:gd name="T85" fmla="*/ 213 h 320"/>
              <a:gd name="T86" fmla="*/ 37 w 199"/>
              <a:gd name="T87" fmla="*/ 146 h 320"/>
              <a:gd name="T88" fmla="*/ 21 w 199"/>
              <a:gd name="T89" fmla="*/ 95 h 320"/>
              <a:gd name="T90" fmla="*/ 99 w 199"/>
              <a:gd name="T91" fmla="*/ 21 h 320"/>
              <a:gd name="T92" fmla="*/ 177 w 199"/>
              <a:gd name="T93" fmla="*/ 95 h 320"/>
              <a:gd name="T94" fmla="*/ 161 w 199"/>
              <a:gd name="T95" fmla="*/ 147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9" h="320">
                <a:moveTo>
                  <a:pt x="99" y="0"/>
                </a:moveTo>
                <a:cubicBezTo>
                  <a:pt x="99" y="0"/>
                  <a:pt x="99" y="0"/>
                  <a:pt x="99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99" y="0"/>
                  <a:pt x="99" y="0"/>
                  <a:pt x="98" y="0"/>
                </a:cubicBezTo>
                <a:cubicBezTo>
                  <a:pt x="45" y="0"/>
                  <a:pt x="0" y="44"/>
                  <a:pt x="0" y="95"/>
                </a:cubicBezTo>
                <a:cubicBezTo>
                  <a:pt x="0" y="129"/>
                  <a:pt x="18" y="157"/>
                  <a:pt x="19" y="158"/>
                </a:cubicBezTo>
                <a:cubicBezTo>
                  <a:pt x="32" y="179"/>
                  <a:pt x="45" y="206"/>
                  <a:pt x="45" y="213"/>
                </a:cubicBezTo>
                <a:cubicBezTo>
                  <a:pt x="45" y="245"/>
                  <a:pt x="45" y="245"/>
                  <a:pt x="45" y="245"/>
                </a:cubicBezTo>
                <a:cubicBezTo>
                  <a:pt x="45" y="245"/>
                  <a:pt x="45" y="246"/>
                  <a:pt x="46" y="246"/>
                </a:cubicBezTo>
                <a:cubicBezTo>
                  <a:pt x="46" y="246"/>
                  <a:pt x="45" y="246"/>
                  <a:pt x="45" y="247"/>
                </a:cubicBezTo>
                <a:cubicBezTo>
                  <a:pt x="56" y="311"/>
                  <a:pt x="56" y="311"/>
                  <a:pt x="56" y="311"/>
                </a:cubicBezTo>
                <a:cubicBezTo>
                  <a:pt x="57" y="316"/>
                  <a:pt x="61" y="320"/>
                  <a:pt x="67" y="320"/>
                </a:cubicBezTo>
                <a:cubicBezTo>
                  <a:pt x="131" y="320"/>
                  <a:pt x="131" y="320"/>
                  <a:pt x="131" y="320"/>
                </a:cubicBezTo>
                <a:cubicBezTo>
                  <a:pt x="136" y="320"/>
                  <a:pt x="140" y="316"/>
                  <a:pt x="141" y="311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2" y="246"/>
                  <a:pt x="152" y="246"/>
                  <a:pt x="152" y="246"/>
                </a:cubicBezTo>
                <a:cubicBezTo>
                  <a:pt x="152" y="246"/>
                  <a:pt x="152" y="245"/>
                  <a:pt x="152" y="245"/>
                </a:cubicBezTo>
                <a:cubicBezTo>
                  <a:pt x="152" y="213"/>
                  <a:pt x="152" y="213"/>
                  <a:pt x="152" y="213"/>
                </a:cubicBezTo>
                <a:cubicBezTo>
                  <a:pt x="152" y="206"/>
                  <a:pt x="166" y="179"/>
                  <a:pt x="179" y="158"/>
                </a:cubicBezTo>
                <a:cubicBezTo>
                  <a:pt x="180" y="157"/>
                  <a:pt x="199" y="129"/>
                  <a:pt x="199" y="95"/>
                </a:cubicBezTo>
                <a:cubicBezTo>
                  <a:pt x="199" y="44"/>
                  <a:pt x="153" y="0"/>
                  <a:pt x="99" y="0"/>
                </a:cubicBezTo>
                <a:close/>
                <a:moveTo>
                  <a:pt x="122" y="298"/>
                </a:moveTo>
                <a:cubicBezTo>
                  <a:pt x="76" y="298"/>
                  <a:pt x="76" y="298"/>
                  <a:pt x="76" y="298"/>
                </a:cubicBezTo>
                <a:cubicBezTo>
                  <a:pt x="69" y="256"/>
                  <a:pt x="69" y="256"/>
                  <a:pt x="69" y="256"/>
                </a:cubicBezTo>
                <a:cubicBezTo>
                  <a:pt x="129" y="256"/>
                  <a:pt x="129" y="256"/>
                  <a:pt x="129" y="256"/>
                </a:cubicBezTo>
                <a:lnTo>
                  <a:pt x="122" y="298"/>
                </a:lnTo>
                <a:close/>
                <a:moveTo>
                  <a:pt x="161" y="147"/>
                </a:moveTo>
                <a:cubicBezTo>
                  <a:pt x="154" y="158"/>
                  <a:pt x="131" y="196"/>
                  <a:pt x="131" y="213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109" y="234"/>
                  <a:pt x="109" y="234"/>
                  <a:pt x="109" y="234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28" y="135"/>
                  <a:pt x="128" y="135"/>
                  <a:pt x="128" y="135"/>
                </a:cubicBezTo>
                <a:cubicBezTo>
                  <a:pt x="132" y="131"/>
                  <a:pt x="132" y="124"/>
                  <a:pt x="128" y="120"/>
                </a:cubicBezTo>
                <a:cubicBezTo>
                  <a:pt x="123" y="116"/>
                  <a:pt x="117" y="116"/>
                  <a:pt x="112" y="120"/>
                </a:cubicBezTo>
                <a:cubicBezTo>
                  <a:pt x="99" y="134"/>
                  <a:pt x="99" y="134"/>
                  <a:pt x="99" y="134"/>
                </a:cubicBezTo>
                <a:cubicBezTo>
                  <a:pt x="85" y="120"/>
                  <a:pt x="85" y="120"/>
                  <a:pt x="85" y="120"/>
                </a:cubicBezTo>
                <a:cubicBezTo>
                  <a:pt x="81" y="116"/>
                  <a:pt x="74" y="116"/>
                  <a:pt x="70" y="120"/>
                </a:cubicBezTo>
                <a:cubicBezTo>
                  <a:pt x="66" y="124"/>
                  <a:pt x="66" y="131"/>
                  <a:pt x="70" y="135"/>
                </a:cubicBezTo>
                <a:cubicBezTo>
                  <a:pt x="88" y="153"/>
                  <a:pt x="88" y="153"/>
                  <a:pt x="88" y="153"/>
                </a:cubicBezTo>
                <a:cubicBezTo>
                  <a:pt x="88" y="234"/>
                  <a:pt x="88" y="234"/>
                  <a:pt x="88" y="234"/>
                </a:cubicBezTo>
                <a:cubicBezTo>
                  <a:pt x="67" y="234"/>
                  <a:pt x="67" y="234"/>
                  <a:pt x="67" y="234"/>
                </a:cubicBezTo>
                <a:cubicBezTo>
                  <a:pt x="67" y="213"/>
                  <a:pt x="67" y="213"/>
                  <a:pt x="67" y="213"/>
                </a:cubicBezTo>
                <a:cubicBezTo>
                  <a:pt x="67" y="196"/>
                  <a:pt x="44" y="158"/>
                  <a:pt x="37" y="146"/>
                </a:cubicBezTo>
                <a:cubicBezTo>
                  <a:pt x="37" y="146"/>
                  <a:pt x="21" y="123"/>
                  <a:pt x="21" y="95"/>
                </a:cubicBezTo>
                <a:cubicBezTo>
                  <a:pt x="21" y="55"/>
                  <a:pt x="57" y="21"/>
                  <a:pt x="99" y="21"/>
                </a:cubicBezTo>
                <a:cubicBezTo>
                  <a:pt x="141" y="21"/>
                  <a:pt x="177" y="55"/>
                  <a:pt x="177" y="95"/>
                </a:cubicBezTo>
                <a:cubicBezTo>
                  <a:pt x="177" y="122"/>
                  <a:pt x="161" y="146"/>
                  <a:pt x="161" y="147"/>
                </a:cubicBezTo>
                <a:close/>
              </a:path>
            </a:pathLst>
          </a:custGeom>
          <a:solidFill>
            <a:srgbClr val="E3E48D"/>
          </a:solidFill>
          <a:ln>
            <a:solidFill>
              <a:srgbClr val="E3E48D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10ED03-9463-43B9-AFEE-4107868C07B1}"/>
              </a:ext>
            </a:extLst>
          </p:cNvPr>
          <p:cNvCxnSpPr>
            <a:cxnSpLocks/>
          </p:cNvCxnSpPr>
          <p:nvPr/>
        </p:nvCxnSpPr>
        <p:spPr>
          <a:xfrm flipV="1">
            <a:off x="9959894" y="4167965"/>
            <a:ext cx="0" cy="74044"/>
          </a:xfrm>
          <a:prstGeom prst="line">
            <a:avLst/>
          </a:prstGeom>
          <a:ln w="28575">
            <a:solidFill>
              <a:srgbClr val="E3E4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D8E27C6-F485-4658-9873-499C198D738D}"/>
              </a:ext>
            </a:extLst>
          </p:cNvPr>
          <p:cNvCxnSpPr>
            <a:cxnSpLocks/>
          </p:cNvCxnSpPr>
          <p:nvPr/>
        </p:nvCxnSpPr>
        <p:spPr>
          <a:xfrm flipV="1">
            <a:off x="10112294" y="4302519"/>
            <a:ext cx="85504" cy="33273"/>
          </a:xfrm>
          <a:prstGeom prst="line">
            <a:avLst/>
          </a:prstGeom>
          <a:ln w="28575">
            <a:solidFill>
              <a:srgbClr val="E3E4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60CFB99-34AE-4151-B465-E66F21A3D2AA}"/>
              </a:ext>
            </a:extLst>
          </p:cNvPr>
          <p:cNvCxnSpPr>
            <a:cxnSpLocks/>
          </p:cNvCxnSpPr>
          <p:nvPr/>
        </p:nvCxnSpPr>
        <p:spPr>
          <a:xfrm flipH="1" flipV="1">
            <a:off x="9685084" y="4302519"/>
            <a:ext cx="104825" cy="33273"/>
          </a:xfrm>
          <a:prstGeom prst="line">
            <a:avLst/>
          </a:prstGeom>
          <a:ln w="28575">
            <a:solidFill>
              <a:srgbClr val="E3E4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86B0809-0CBE-40F4-A4E4-0D126EBBD73B}"/>
              </a:ext>
            </a:extLst>
          </p:cNvPr>
          <p:cNvCxnSpPr>
            <a:cxnSpLocks/>
          </p:cNvCxnSpPr>
          <p:nvPr/>
        </p:nvCxnSpPr>
        <p:spPr>
          <a:xfrm>
            <a:off x="10126950" y="4479403"/>
            <a:ext cx="91226" cy="68334"/>
          </a:xfrm>
          <a:prstGeom prst="line">
            <a:avLst/>
          </a:prstGeom>
          <a:ln w="28575">
            <a:solidFill>
              <a:srgbClr val="E3E4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30E180D-5EFB-4CD6-B692-22542D67AF3D}"/>
              </a:ext>
            </a:extLst>
          </p:cNvPr>
          <p:cNvCxnSpPr>
            <a:cxnSpLocks/>
          </p:cNvCxnSpPr>
          <p:nvPr/>
        </p:nvCxnSpPr>
        <p:spPr>
          <a:xfrm flipV="1">
            <a:off x="9685084" y="4479404"/>
            <a:ext cx="93103" cy="30587"/>
          </a:xfrm>
          <a:prstGeom prst="line">
            <a:avLst/>
          </a:prstGeom>
          <a:ln w="28575">
            <a:solidFill>
              <a:srgbClr val="E3E4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289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Elbow Connector 35">
            <a:extLst>
              <a:ext uri="{FF2B5EF4-FFF2-40B4-BE49-F238E27FC236}">
                <a16:creationId xmlns:a16="http://schemas.microsoft.com/office/drawing/2014/main" id="{960540F7-14E6-475C-8D8D-711CF8E504D9}"/>
              </a:ext>
            </a:extLst>
          </p:cNvPr>
          <p:cNvCxnSpPr>
            <a:cxnSpLocks/>
          </p:cNvCxnSpPr>
          <p:nvPr/>
        </p:nvCxnSpPr>
        <p:spPr>
          <a:xfrm flipH="1" flipV="1">
            <a:off x="8583355" y="4851947"/>
            <a:ext cx="1881767" cy="1"/>
          </a:xfrm>
          <a:prstGeom prst="straightConnector1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miter lim="800000"/>
            <a:headEnd type="oval" w="med" len="med"/>
            <a:tailEnd type="none" w="med" len="med"/>
          </a:ln>
          <a:effectLst/>
        </p:spPr>
      </p:cxnSp>
      <p:cxnSp>
        <p:nvCxnSpPr>
          <p:cNvPr id="44" name="Elbow Connector 35">
            <a:extLst>
              <a:ext uri="{FF2B5EF4-FFF2-40B4-BE49-F238E27FC236}">
                <a16:creationId xmlns:a16="http://schemas.microsoft.com/office/drawing/2014/main" id="{1D493929-3EBB-45D7-89F5-3D1830F43F81}"/>
              </a:ext>
            </a:extLst>
          </p:cNvPr>
          <p:cNvCxnSpPr>
            <a:cxnSpLocks/>
          </p:cNvCxnSpPr>
          <p:nvPr/>
        </p:nvCxnSpPr>
        <p:spPr>
          <a:xfrm flipH="1">
            <a:off x="9194800" y="4265788"/>
            <a:ext cx="1271567" cy="0"/>
          </a:xfrm>
          <a:prstGeom prst="straightConnector1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miter lim="800000"/>
            <a:headEnd type="oval" w="med" len="med"/>
            <a:tailEnd type="none" w="med" len="med"/>
          </a:ln>
          <a:effectLst/>
        </p:spPr>
      </p:cxnSp>
      <p:cxnSp>
        <p:nvCxnSpPr>
          <p:cNvPr id="43" name="Elbow Connector 35">
            <a:extLst>
              <a:ext uri="{FF2B5EF4-FFF2-40B4-BE49-F238E27FC236}">
                <a16:creationId xmlns:a16="http://schemas.microsoft.com/office/drawing/2014/main" id="{7385BBC2-AF78-4F84-99E3-C09AA6B577FC}"/>
              </a:ext>
            </a:extLst>
          </p:cNvPr>
          <p:cNvCxnSpPr>
            <a:cxnSpLocks/>
          </p:cNvCxnSpPr>
          <p:nvPr/>
        </p:nvCxnSpPr>
        <p:spPr>
          <a:xfrm flipH="1" flipV="1">
            <a:off x="8163180" y="3703769"/>
            <a:ext cx="2303187" cy="6499"/>
          </a:xfrm>
          <a:prstGeom prst="straightConnector1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miter lim="800000"/>
            <a:headEnd type="oval" w="med" len="med"/>
            <a:tailEnd type="none" w="med" len="med"/>
          </a:ln>
          <a:effectLst/>
        </p:spPr>
      </p:cxnSp>
      <p:sp>
        <p:nvSpPr>
          <p:cNvPr id="9" name="Title 3"/>
          <p:cNvSpPr txBox="1">
            <a:spLocks/>
          </p:cNvSpPr>
          <p:nvPr/>
        </p:nvSpPr>
        <p:spPr bwMode="gray">
          <a:xfrm>
            <a:off x="314960" y="261689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rPr>
              <a:t>“Tokenizing” a Grant Letter </a:t>
            </a: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285262" y="660542"/>
            <a:ext cx="11724640" cy="4871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SzPct val="100000"/>
              <a:buFontTx/>
              <a:buNone/>
              <a:defRPr sz="2000" b="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  <a:lvl2pPr marL="1270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defTabSz="1064657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Grant Letter becomes “tokenized” by extracting, digitizing, and storing specific data elements onto a blockchain token where those data elements are permanently stored and can be transferred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D91B02-2D01-44C1-B78E-1FE2DB3AD249}"/>
              </a:ext>
            </a:extLst>
          </p:cNvPr>
          <p:cNvGrpSpPr/>
          <p:nvPr/>
        </p:nvGrpSpPr>
        <p:grpSpPr>
          <a:xfrm>
            <a:off x="6906617" y="3047809"/>
            <a:ext cx="3559755" cy="1915025"/>
            <a:chOff x="7022518" y="2150267"/>
            <a:chExt cx="3465437" cy="1915024"/>
          </a:xfrm>
        </p:grpSpPr>
        <p:cxnSp>
          <p:nvCxnSpPr>
            <p:cNvPr id="24" name="Elbow Connector 35">
              <a:extLst>
                <a:ext uri="{FF2B5EF4-FFF2-40B4-BE49-F238E27FC236}">
                  <a16:creationId xmlns:a16="http://schemas.microsoft.com/office/drawing/2014/main" id="{7B69A93E-4BCF-4403-9D98-E66B303344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1430" y="2258053"/>
              <a:ext cx="2266525" cy="16948"/>
            </a:xfrm>
            <a:prstGeom prst="straightConnector1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miter lim="800000"/>
              <a:headEnd type="oval" w="med" len="med"/>
              <a:tailEnd type="none" w="med" len="med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2E4A10-8AFF-4F91-AE79-D74B59283F93}"/>
                </a:ext>
              </a:extLst>
            </p:cNvPr>
            <p:cNvSpPr txBox="1"/>
            <p:nvPr/>
          </p:nvSpPr>
          <p:spPr>
            <a:xfrm>
              <a:off x="7041900" y="2150267"/>
              <a:ext cx="1080076" cy="21557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1219185" rtl="0" eaLnBrk="1" fontAlgn="auto" latinLnBrk="0" hangingPunct="1">
                <a:lnSpc>
                  <a:spcPct val="100000"/>
                </a:lnSpc>
                <a:spcBef>
                  <a:spcPts val="201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Grant Info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A42B5C-8502-430F-AF10-F3F3B7C9BE9A}"/>
                </a:ext>
              </a:extLst>
            </p:cNvPr>
            <p:cNvSpPr txBox="1"/>
            <p:nvPr/>
          </p:nvSpPr>
          <p:spPr>
            <a:xfrm>
              <a:off x="7022518" y="2674148"/>
              <a:ext cx="1080076" cy="21557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1219185" rtl="0" eaLnBrk="1" fontAlgn="auto" latinLnBrk="0" hangingPunct="1">
                <a:lnSpc>
                  <a:spcPct val="100000"/>
                </a:lnSpc>
                <a:spcBef>
                  <a:spcPts val="201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Key Dates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BDF685-7432-4986-9A1A-7AA1282E7C93}"/>
                </a:ext>
              </a:extLst>
            </p:cNvPr>
            <p:cNvSpPr txBox="1"/>
            <p:nvPr/>
          </p:nvSpPr>
          <p:spPr>
            <a:xfrm>
              <a:off x="7022518" y="3260459"/>
              <a:ext cx="2145135" cy="21557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1219185" rtl="0" eaLnBrk="1" fontAlgn="auto" latinLnBrk="0" hangingPunct="1">
                <a:lnSpc>
                  <a:spcPct val="100000"/>
                </a:lnSpc>
                <a:spcBef>
                  <a:spcPts val="201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Awardee Information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8F5C5DC-E435-4196-BD71-8C96F82E0163}"/>
                </a:ext>
              </a:extLst>
            </p:cNvPr>
            <p:cNvSpPr txBox="1"/>
            <p:nvPr/>
          </p:nvSpPr>
          <p:spPr>
            <a:xfrm>
              <a:off x="7030677" y="3849719"/>
              <a:ext cx="1883693" cy="21557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1219185" rtl="0" eaLnBrk="1" fontAlgn="auto" latinLnBrk="0" hangingPunct="1">
                <a:lnSpc>
                  <a:spcPct val="100000"/>
                </a:lnSpc>
                <a:spcBef>
                  <a:spcPts val="201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Award Amount</a:t>
              </a:r>
            </a:p>
          </p:txBody>
        </p:sp>
      </p:grpSp>
      <p:pic>
        <p:nvPicPr>
          <p:cNvPr id="32" name="Picture 2" descr="Image result for coin icon">
            <a:extLst>
              <a:ext uri="{FF2B5EF4-FFF2-40B4-BE49-F238E27FC236}">
                <a16:creationId xmlns:a16="http://schemas.microsoft.com/office/drawing/2014/main" id="{B758CF6B-CE49-48B4-9D39-D1EEA80D2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634" y="2407378"/>
            <a:ext cx="3285101" cy="32851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00074EF-6567-4B41-9908-EE5C22686184}"/>
              </a:ext>
            </a:extLst>
          </p:cNvPr>
          <p:cNvSpPr/>
          <p:nvPr/>
        </p:nvSpPr>
        <p:spPr>
          <a:xfrm>
            <a:off x="5660505" y="1791570"/>
            <a:ext cx="5841355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6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Letter Information and Payment Data are Digitized and Stored on the Token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365C40-1260-4833-9156-B86F9E611C26}"/>
              </a:ext>
            </a:extLst>
          </p:cNvPr>
          <p:cNvSpPr/>
          <p:nvPr/>
        </p:nvSpPr>
        <p:spPr bwMode="gray">
          <a:xfrm>
            <a:off x="176368" y="1572905"/>
            <a:ext cx="5001404" cy="4569639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88900" tIns="88900" rIns="88900" bIns="88900" rtlCol="0" anchor="ctr"/>
          <a:lstStyle/>
          <a:p>
            <a:pPr marL="0" marR="0" lvl="0" indent="0" algn="ctr" defTabSz="1219185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E1818E-F25A-4ECA-8023-3A565C4F9C04}"/>
              </a:ext>
            </a:extLst>
          </p:cNvPr>
          <p:cNvGrpSpPr/>
          <p:nvPr/>
        </p:nvGrpSpPr>
        <p:grpSpPr>
          <a:xfrm>
            <a:off x="241070" y="1681090"/>
            <a:ext cx="4837367" cy="4339882"/>
            <a:chOff x="354803" y="2124163"/>
            <a:chExt cx="4342764" cy="351100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5F4B733-F90F-4A6A-A755-B180B6B839D6}"/>
                </a:ext>
              </a:extLst>
            </p:cNvPr>
            <p:cNvGrpSpPr/>
            <p:nvPr/>
          </p:nvGrpSpPr>
          <p:grpSpPr>
            <a:xfrm>
              <a:off x="354803" y="2124163"/>
              <a:ext cx="4342764" cy="3511008"/>
              <a:chOff x="314960" y="1360088"/>
              <a:chExt cx="5823374" cy="4618014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D5CC7C9-15A8-44C3-A8B3-214DD13B6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960" y="2028825"/>
                <a:ext cx="5823374" cy="3949277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7FC8717-B036-4EE7-9CEC-2A8155F14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960" y="1360088"/>
                <a:ext cx="5823374" cy="706837"/>
              </a:xfrm>
              <a:prstGeom prst="rect">
                <a:avLst/>
              </a:prstGeom>
            </p:spPr>
          </p:pic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9F6F023-2D8B-449C-A4E8-98A6732AC377}"/>
                </a:ext>
              </a:extLst>
            </p:cNvPr>
            <p:cNvCxnSpPr>
              <a:cxnSpLocks/>
            </p:cNvCxnSpPr>
            <p:nvPr/>
          </p:nvCxnSpPr>
          <p:spPr>
            <a:xfrm>
              <a:off x="895350" y="4965700"/>
              <a:ext cx="698500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1C7FA46-964D-41C4-98A0-B43BCDE34299}"/>
                </a:ext>
              </a:extLst>
            </p:cNvPr>
            <p:cNvCxnSpPr>
              <a:cxnSpLocks/>
            </p:cNvCxnSpPr>
            <p:nvPr/>
          </p:nvCxnSpPr>
          <p:spPr>
            <a:xfrm>
              <a:off x="539750" y="4603750"/>
              <a:ext cx="374650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3E0CB06-7CA0-4D64-BBD1-9769BCAF4792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4232839"/>
              <a:ext cx="889000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DE1F8E3-72C9-4AE3-8C24-4C3E5707D0B8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3496239"/>
              <a:ext cx="889000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F9DEA29-E88B-4695-B3BC-DB73BFF64446}"/>
                </a:ext>
              </a:extLst>
            </p:cNvPr>
            <p:cNvCxnSpPr>
              <a:cxnSpLocks/>
            </p:cNvCxnSpPr>
            <p:nvPr/>
          </p:nvCxnSpPr>
          <p:spPr>
            <a:xfrm>
              <a:off x="3595255" y="2618740"/>
              <a:ext cx="1088458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FB4B130-C7CE-4E60-BFCE-4B3FF80692F9}"/>
                </a:ext>
              </a:extLst>
            </p:cNvPr>
            <p:cNvCxnSpPr>
              <a:cxnSpLocks/>
            </p:cNvCxnSpPr>
            <p:nvPr/>
          </p:nvCxnSpPr>
          <p:spPr>
            <a:xfrm>
              <a:off x="374653" y="2609779"/>
              <a:ext cx="699075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60206F1-B056-4C98-BBF1-4F883CD4BC4A}"/>
                </a:ext>
              </a:extLst>
            </p:cNvPr>
            <p:cNvCxnSpPr>
              <a:cxnSpLocks/>
            </p:cNvCxnSpPr>
            <p:nvPr/>
          </p:nvCxnSpPr>
          <p:spPr>
            <a:xfrm>
              <a:off x="2190501" y="2471234"/>
              <a:ext cx="349538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B772CF-7523-4561-8961-47693DC27D61}"/>
                </a:ext>
              </a:extLst>
            </p:cNvPr>
            <p:cNvCxnSpPr>
              <a:cxnSpLocks/>
            </p:cNvCxnSpPr>
            <p:nvPr/>
          </p:nvCxnSpPr>
          <p:spPr>
            <a:xfrm>
              <a:off x="1429327" y="2339616"/>
              <a:ext cx="2172855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79F4C13-A86B-4A03-96AF-217DA3158A0D}"/>
              </a:ext>
            </a:extLst>
          </p:cNvPr>
          <p:cNvSpPr/>
          <p:nvPr/>
        </p:nvSpPr>
        <p:spPr bwMode="gray">
          <a:xfrm>
            <a:off x="4832251" y="4840774"/>
            <a:ext cx="1315331" cy="715278"/>
          </a:xfrm>
          <a:custGeom>
            <a:avLst/>
            <a:gdLst>
              <a:gd name="connsiteX0" fmla="*/ 0 w 935502"/>
              <a:gd name="connsiteY0" fmla="*/ 533084 h 533084"/>
              <a:gd name="connsiteX1" fmla="*/ 309490 w 935502"/>
              <a:gd name="connsiteY1" fmla="*/ 61817 h 533084"/>
              <a:gd name="connsiteX2" fmla="*/ 935502 w 935502"/>
              <a:gd name="connsiteY2" fmla="*/ 5546 h 533084"/>
              <a:gd name="connsiteX3" fmla="*/ 935502 w 935502"/>
              <a:gd name="connsiteY3" fmla="*/ 5546 h 53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502" h="533084">
                <a:moveTo>
                  <a:pt x="0" y="533084"/>
                </a:moveTo>
                <a:cubicBezTo>
                  <a:pt x="76786" y="341412"/>
                  <a:pt x="153573" y="149740"/>
                  <a:pt x="309490" y="61817"/>
                </a:cubicBezTo>
                <a:cubicBezTo>
                  <a:pt x="465407" y="-26106"/>
                  <a:pt x="935502" y="5546"/>
                  <a:pt x="935502" y="5546"/>
                </a:cubicBezTo>
                <a:lnTo>
                  <a:pt x="935502" y="5546"/>
                </a:lnTo>
              </a:path>
            </a:pathLst>
          </a:custGeom>
          <a:noFill/>
          <a:ln w="19050" algn="ctr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37B7E5A-85C8-4C28-899F-2730AD9B25D3}"/>
              </a:ext>
            </a:extLst>
          </p:cNvPr>
          <p:cNvCxnSpPr>
            <a:cxnSpLocks/>
          </p:cNvCxnSpPr>
          <p:nvPr/>
        </p:nvCxnSpPr>
        <p:spPr>
          <a:xfrm>
            <a:off x="5254283" y="4851947"/>
            <a:ext cx="1526345" cy="0"/>
          </a:xfrm>
          <a:prstGeom prst="straightConnector1">
            <a:avLst/>
          </a:prstGeom>
          <a:ln w="476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3C689BB-21E8-4083-9220-3F130FC6D36C}"/>
              </a:ext>
            </a:extLst>
          </p:cNvPr>
          <p:cNvCxnSpPr>
            <a:cxnSpLocks/>
          </p:cNvCxnSpPr>
          <p:nvPr/>
        </p:nvCxnSpPr>
        <p:spPr>
          <a:xfrm>
            <a:off x="5268155" y="4287579"/>
            <a:ext cx="1484337" cy="0"/>
          </a:xfrm>
          <a:prstGeom prst="straightConnector1">
            <a:avLst/>
          </a:prstGeom>
          <a:ln w="476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44C7DC6-936B-457E-A0B6-4D0A86A91549}"/>
              </a:ext>
            </a:extLst>
          </p:cNvPr>
          <p:cNvCxnSpPr>
            <a:cxnSpLocks/>
          </p:cNvCxnSpPr>
          <p:nvPr/>
        </p:nvCxnSpPr>
        <p:spPr>
          <a:xfrm>
            <a:off x="5268155" y="3679476"/>
            <a:ext cx="1491371" cy="0"/>
          </a:xfrm>
          <a:prstGeom prst="straightConnector1">
            <a:avLst/>
          </a:prstGeom>
          <a:ln w="476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6A16875-6B5F-462D-A111-FFECAC1C1087}"/>
              </a:ext>
            </a:extLst>
          </p:cNvPr>
          <p:cNvCxnSpPr>
            <a:cxnSpLocks/>
          </p:cNvCxnSpPr>
          <p:nvPr/>
        </p:nvCxnSpPr>
        <p:spPr>
          <a:xfrm>
            <a:off x="5283590" y="3155595"/>
            <a:ext cx="1475936" cy="0"/>
          </a:xfrm>
          <a:prstGeom prst="straightConnector1">
            <a:avLst/>
          </a:prstGeom>
          <a:ln w="476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43A405F6-BB19-49AD-B1F1-C254EAF41063}"/>
              </a:ext>
            </a:extLst>
          </p:cNvPr>
          <p:cNvSpPr txBox="1"/>
          <p:nvPr/>
        </p:nvSpPr>
        <p:spPr>
          <a:xfrm>
            <a:off x="9696704" y="2627163"/>
            <a:ext cx="1953168" cy="21557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1219185" rtl="0" eaLnBrk="1" fontAlgn="auto" latinLnBrk="0" hangingPunct="1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401" b="1" dirty="0">
                <a:solidFill>
                  <a:prstClr val="black"/>
                </a:solidFill>
                <a:latin typeface="Verdana"/>
              </a:rPr>
              <a:t>Blockchain Token</a:t>
            </a:r>
            <a:endParaRPr kumimoji="0" lang="en-US" sz="140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17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>
            <a:extLst>
              <a:ext uri="{FF2B5EF4-FFF2-40B4-BE49-F238E27FC236}">
                <a16:creationId xmlns:a16="http://schemas.microsoft.com/office/drawing/2014/main" id="{51F3022F-0B97-4C0B-A8FB-A82B0C0D53B8}"/>
              </a:ext>
            </a:extLst>
          </p:cNvPr>
          <p:cNvSpPr/>
          <p:nvPr/>
        </p:nvSpPr>
        <p:spPr>
          <a:xfrm rot="5400000">
            <a:off x="6527260" y="866082"/>
            <a:ext cx="4885574" cy="58139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C10D767-62BE-45C8-B648-E7CF8FF03752}"/>
              </a:ext>
            </a:extLst>
          </p:cNvPr>
          <p:cNvSpPr/>
          <p:nvPr/>
        </p:nvSpPr>
        <p:spPr>
          <a:xfrm rot="5400000">
            <a:off x="815984" y="829264"/>
            <a:ext cx="4885575" cy="5887623"/>
          </a:xfrm>
          <a:prstGeom prst="rect">
            <a:avLst/>
          </a:prstGeom>
          <a:solidFill>
            <a:srgbClr val="ECF6F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284E575-FB9A-491A-8782-F78C44669488}"/>
              </a:ext>
            </a:extLst>
          </p:cNvPr>
          <p:cNvSpPr/>
          <p:nvPr/>
        </p:nvSpPr>
        <p:spPr>
          <a:xfrm rot="5400000">
            <a:off x="4247844" y="815547"/>
            <a:ext cx="4885574" cy="5956361"/>
          </a:xfrm>
          <a:prstGeom prst="rect">
            <a:avLst/>
          </a:prstGeom>
          <a:solidFill>
            <a:srgbClr val="C4E2F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0B5F5F3-1378-466D-85A0-B8D1FA995CEE}"/>
              </a:ext>
            </a:extLst>
          </p:cNvPr>
          <p:cNvSpPr txBox="1">
            <a:spLocks/>
          </p:cNvSpPr>
          <p:nvPr/>
        </p:nvSpPr>
        <p:spPr bwMode="gray">
          <a:xfrm>
            <a:off x="314960" y="366194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</a:rPr>
              <a:t>Proof of Concept User Flow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E953B-B80C-4090-B39F-511BBE2FA14A}"/>
              </a:ext>
            </a:extLst>
          </p:cNvPr>
          <p:cNvSpPr txBox="1">
            <a:spLocks/>
          </p:cNvSpPr>
          <p:nvPr/>
        </p:nvSpPr>
        <p:spPr>
          <a:xfrm>
            <a:off x="314960" y="715456"/>
            <a:ext cx="11724640" cy="484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SzPct val="100000"/>
              <a:buFontTx/>
              <a:buNone/>
              <a:defRPr sz="2000" b="0" kern="120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  <a:lvl2pPr marL="1270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94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800" indent="-127000" algn="l" defTabSz="1219170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4200" indent="-127000" algn="l" defTabSz="1064657" rtl="0" eaLnBrk="1" latinLnBrk="0" hangingPunct="1">
              <a:spcBef>
                <a:spcPts val="0"/>
              </a:spcBef>
              <a:spcAft>
                <a:spcPts val="1333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800" dirty="0">
                <a:latin typeface="Calibri" panose="020F0502020204030204"/>
              </a:rPr>
              <a:t>The prototype demonstrates how Federal Agencies can convert a grant award into a digital representation with unique properties and business rules for the transfer and redemption of the award, all which can be stored and tracked digitally.</a:t>
            </a:r>
          </a:p>
        </p:txBody>
      </p:sp>
      <p:sp>
        <p:nvSpPr>
          <p:cNvPr id="316" name="Freeform 6">
            <a:extLst>
              <a:ext uri="{FF2B5EF4-FFF2-40B4-BE49-F238E27FC236}">
                <a16:creationId xmlns:a16="http://schemas.microsoft.com/office/drawing/2014/main" id="{0B760E3B-BFB8-4FB6-ABCC-AF410B7487AD}"/>
              </a:ext>
            </a:extLst>
          </p:cNvPr>
          <p:cNvSpPr>
            <a:spLocks noEditPoints="1"/>
          </p:cNvSpPr>
          <p:nvPr/>
        </p:nvSpPr>
        <p:spPr bwMode="auto">
          <a:xfrm>
            <a:off x="841791" y="3374662"/>
            <a:ext cx="716030" cy="1030613"/>
          </a:xfrm>
          <a:custGeom>
            <a:avLst/>
            <a:gdLst>
              <a:gd name="T0" fmla="*/ 435 w 531"/>
              <a:gd name="T1" fmla="*/ 139 h 793"/>
              <a:gd name="T2" fmla="*/ 531 w 531"/>
              <a:gd name="T3" fmla="*/ 139 h 793"/>
              <a:gd name="T4" fmla="*/ 388 w 531"/>
              <a:gd name="T5" fmla="*/ 1 h 793"/>
              <a:gd name="T6" fmla="*/ 387 w 531"/>
              <a:gd name="T7" fmla="*/ 0 h 793"/>
              <a:gd name="T8" fmla="*/ 387 w 531"/>
              <a:gd name="T9" fmla="*/ 90 h 793"/>
              <a:gd name="T10" fmla="*/ 435 w 531"/>
              <a:gd name="T11" fmla="*/ 139 h 793"/>
              <a:gd name="T12" fmla="*/ 390 w 531"/>
              <a:gd name="T13" fmla="*/ 566 h 793"/>
              <a:gd name="T14" fmla="*/ 375 w 531"/>
              <a:gd name="T15" fmla="*/ 564 h 793"/>
              <a:gd name="T16" fmla="*/ 374 w 531"/>
              <a:gd name="T17" fmla="*/ 622 h 793"/>
              <a:gd name="T18" fmla="*/ 390 w 531"/>
              <a:gd name="T19" fmla="*/ 606 h 793"/>
              <a:gd name="T20" fmla="*/ 406 w 531"/>
              <a:gd name="T21" fmla="*/ 621 h 793"/>
              <a:gd name="T22" fmla="*/ 406 w 531"/>
              <a:gd name="T23" fmla="*/ 564 h 793"/>
              <a:gd name="T24" fmla="*/ 390 w 531"/>
              <a:gd name="T25" fmla="*/ 566 h 793"/>
              <a:gd name="T26" fmla="*/ 435 w 531"/>
              <a:gd name="T27" fmla="*/ 167 h 793"/>
              <a:gd name="T28" fmla="*/ 358 w 531"/>
              <a:gd name="T29" fmla="*/ 90 h 793"/>
              <a:gd name="T30" fmla="*/ 358 w 531"/>
              <a:gd name="T31" fmla="*/ 0 h 793"/>
              <a:gd name="T32" fmla="*/ 0 w 531"/>
              <a:gd name="T33" fmla="*/ 0 h 793"/>
              <a:gd name="T34" fmla="*/ 0 w 531"/>
              <a:gd name="T35" fmla="*/ 793 h 793"/>
              <a:gd name="T36" fmla="*/ 531 w 531"/>
              <a:gd name="T37" fmla="*/ 793 h 793"/>
              <a:gd name="T38" fmla="*/ 531 w 531"/>
              <a:gd name="T39" fmla="*/ 167 h 793"/>
              <a:gd name="T40" fmla="*/ 435 w 531"/>
              <a:gd name="T41" fmla="*/ 167 h 793"/>
              <a:gd name="T42" fmla="*/ 91 w 531"/>
              <a:gd name="T43" fmla="*/ 247 h 793"/>
              <a:gd name="T44" fmla="*/ 442 w 531"/>
              <a:gd name="T45" fmla="*/ 247 h 793"/>
              <a:gd name="T46" fmla="*/ 454 w 531"/>
              <a:gd name="T47" fmla="*/ 262 h 793"/>
              <a:gd name="T48" fmla="*/ 442 w 531"/>
              <a:gd name="T49" fmla="*/ 276 h 793"/>
              <a:gd name="T50" fmla="*/ 91 w 531"/>
              <a:gd name="T51" fmla="*/ 276 h 793"/>
              <a:gd name="T52" fmla="*/ 79 w 531"/>
              <a:gd name="T53" fmla="*/ 262 h 793"/>
              <a:gd name="T54" fmla="*/ 91 w 531"/>
              <a:gd name="T55" fmla="*/ 247 h 793"/>
              <a:gd name="T56" fmla="*/ 79 w 531"/>
              <a:gd name="T57" fmla="*/ 340 h 793"/>
              <a:gd name="T58" fmla="*/ 91 w 531"/>
              <a:gd name="T59" fmla="*/ 326 h 793"/>
              <a:gd name="T60" fmla="*/ 442 w 531"/>
              <a:gd name="T61" fmla="*/ 326 h 793"/>
              <a:gd name="T62" fmla="*/ 454 w 531"/>
              <a:gd name="T63" fmla="*/ 340 h 793"/>
              <a:gd name="T64" fmla="*/ 442 w 531"/>
              <a:gd name="T65" fmla="*/ 354 h 793"/>
              <a:gd name="T66" fmla="*/ 91 w 531"/>
              <a:gd name="T67" fmla="*/ 354 h 793"/>
              <a:gd name="T68" fmla="*/ 79 w 531"/>
              <a:gd name="T69" fmla="*/ 340 h 793"/>
              <a:gd name="T70" fmla="*/ 434 w 531"/>
              <a:gd name="T71" fmla="*/ 549 h 793"/>
              <a:gd name="T72" fmla="*/ 435 w 531"/>
              <a:gd name="T73" fmla="*/ 687 h 793"/>
              <a:gd name="T74" fmla="*/ 390 w 531"/>
              <a:gd name="T75" fmla="*/ 634 h 793"/>
              <a:gd name="T76" fmla="*/ 346 w 531"/>
              <a:gd name="T77" fmla="*/ 689 h 793"/>
              <a:gd name="T78" fmla="*/ 346 w 531"/>
              <a:gd name="T79" fmla="*/ 548 h 793"/>
              <a:gd name="T80" fmla="*/ 326 w 531"/>
              <a:gd name="T81" fmla="*/ 502 h 793"/>
              <a:gd name="T82" fmla="*/ 390 w 531"/>
              <a:gd name="T83" fmla="*/ 437 h 793"/>
              <a:gd name="T84" fmla="*/ 455 w 531"/>
              <a:gd name="T85" fmla="*/ 502 h 793"/>
              <a:gd name="T86" fmla="*/ 434 w 531"/>
              <a:gd name="T87" fmla="*/ 549 h 793"/>
              <a:gd name="T88" fmla="*/ 391 w 531"/>
              <a:gd name="T89" fmla="*/ 466 h 793"/>
              <a:gd name="T90" fmla="*/ 355 w 531"/>
              <a:gd name="T91" fmla="*/ 502 h 793"/>
              <a:gd name="T92" fmla="*/ 391 w 531"/>
              <a:gd name="T93" fmla="*/ 538 h 793"/>
              <a:gd name="T94" fmla="*/ 427 w 531"/>
              <a:gd name="T95" fmla="*/ 502 h 793"/>
              <a:gd name="T96" fmla="*/ 391 w 531"/>
              <a:gd name="T97" fmla="*/ 466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31" h="793">
                <a:moveTo>
                  <a:pt x="435" y="139"/>
                </a:moveTo>
                <a:cubicBezTo>
                  <a:pt x="531" y="139"/>
                  <a:pt x="531" y="139"/>
                  <a:pt x="531" y="139"/>
                </a:cubicBezTo>
                <a:cubicBezTo>
                  <a:pt x="388" y="1"/>
                  <a:pt x="388" y="1"/>
                  <a:pt x="388" y="1"/>
                </a:cubicBezTo>
                <a:cubicBezTo>
                  <a:pt x="387" y="0"/>
                  <a:pt x="387" y="0"/>
                  <a:pt x="387" y="0"/>
                </a:cubicBezTo>
                <a:cubicBezTo>
                  <a:pt x="387" y="90"/>
                  <a:pt x="387" y="90"/>
                  <a:pt x="387" y="90"/>
                </a:cubicBezTo>
                <a:cubicBezTo>
                  <a:pt x="387" y="117"/>
                  <a:pt x="409" y="139"/>
                  <a:pt x="435" y="139"/>
                </a:cubicBezTo>
                <a:close/>
                <a:moveTo>
                  <a:pt x="390" y="566"/>
                </a:moveTo>
                <a:cubicBezTo>
                  <a:pt x="382" y="566"/>
                  <a:pt x="375" y="564"/>
                  <a:pt x="375" y="564"/>
                </a:cubicBezTo>
                <a:cubicBezTo>
                  <a:pt x="374" y="622"/>
                  <a:pt x="374" y="622"/>
                  <a:pt x="374" y="622"/>
                </a:cubicBezTo>
                <a:cubicBezTo>
                  <a:pt x="390" y="606"/>
                  <a:pt x="390" y="606"/>
                  <a:pt x="390" y="606"/>
                </a:cubicBezTo>
                <a:cubicBezTo>
                  <a:pt x="406" y="621"/>
                  <a:pt x="406" y="621"/>
                  <a:pt x="406" y="621"/>
                </a:cubicBezTo>
                <a:cubicBezTo>
                  <a:pt x="406" y="564"/>
                  <a:pt x="406" y="564"/>
                  <a:pt x="406" y="564"/>
                </a:cubicBezTo>
                <a:cubicBezTo>
                  <a:pt x="406" y="564"/>
                  <a:pt x="398" y="566"/>
                  <a:pt x="390" y="566"/>
                </a:cubicBezTo>
                <a:close/>
                <a:moveTo>
                  <a:pt x="435" y="167"/>
                </a:moveTo>
                <a:cubicBezTo>
                  <a:pt x="399" y="167"/>
                  <a:pt x="359" y="126"/>
                  <a:pt x="358" y="90"/>
                </a:cubicBezTo>
                <a:cubicBezTo>
                  <a:pt x="358" y="0"/>
                  <a:pt x="358" y="0"/>
                  <a:pt x="35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93"/>
                  <a:pt x="0" y="793"/>
                  <a:pt x="0" y="793"/>
                </a:cubicBezTo>
                <a:cubicBezTo>
                  <a:pt x="531" y="793"/>
                  <a:pt x="531" y="793"/>
                  <a:pt x="531" y="793"/>
                </a:cubicBezTo>
                <a:cubicBezTo>
                  <a:pt x="531" y="167"/>
                  <a:pt x="531" y="167"/>
                  <a:pt x="531" y="167"/>
                </a:cubicBezTo>
                <a:lnTo>
                  <a:pt x="435" y="167"/>
                </a:lnTo>
                <a:close/>
                <a:moveTo>
                  <a:pt x="91" y="247"/>
                </a:moveTo>
                <a:cubicBezTo>
                  <a:pt x="442" y="247"/>
                  <a:pt x="442" y="247"/>
                  <a:pt x="442" y="247"/>
                </a:cubicBezTo>
                <a:cubicBezTo>
                  <a:pt x="448" y="247"/>
                  <a:pt x="454" y="255"/>
                  <a:pt x="454" y="262"/>
                </a:cubicBezTo>
                <a:cubicBezTo>
                  <a:pt x="454" y="268"/>
                  <a:pt x="448" y="276"/>
                  <a:pt x="442" y="276"/>
                </a:cubicBezTo>
                <a:cubicBezTo>
                  <a:pt x="91" y="276"/>
                  <a:pt x="91" y="276"/>
                  <a:pt x="91" y="276"/>
                </a:cubicBezTo>
                <a:cubicBezTo>
                  <a:pt x="84" y="276"/>
                  <a:pt x="79" y="268"/>
                  <a:pt x="79" y="262"/>
                </a:cubicBezTo>
                <a:cubicBezTo>
                  <a:pt x="79" y="255"/>
                  <a:pt x="84" y="247"/>
                  <a:pt x="91" y="247"/>
                </a:cubicBezTo>
                <a:close/>
                <a:moveTo>
                  <a:pt x="79" y="340"/>
                </a:moveTo>
                <a:cubicBezTo>
                  <a:pt x="79" y="333"/>
                  <a:pt x="84" y="326"/>
                  <a:pt x="91" y="326"/>
                </a:cubicBezTo>
                <a:cubicBezTo>
                  <a:pt x="442" y="326"/>
                  <a:pt x="442" y="326"/>
                  <a:pt x="442" y="326"/>
                </a:cubicBezTo>
                <a:cubicBezTo>
                  <a:pt x="448" y="326"/>
                  <a:pt x="454" y="333"/>
                  <a:pt x="454" y="340"/>
                </a:cubicBezTo>
                <a:cubicBezTo>
                  <a:pt x="454" y="347"/>
                  <a:pt x="448" y="354"/>
                  <a:pt x="442" y="354"/>
                </a:cubicBezTo>
                <a:cubicBezTo>
                  <a:pt x="91" y="354"/>
                  <a:pt x="91" y="354"/>
                  <a:pt x="91" y="354"/>
                </a:cubicBezTo>
                <a:cubicBezTo>
                  <a:pt x="84" y="354"/>
                  <a:pt x="79" y="347"/>
                  <a:pt x="79" y="340"/>
                </a:cubicBezTo>
                <a:close/>
                <a:moveTo>
                  <a:pt x="434" y="549"/>
                </a:moveTo>
                <a:cubicBezTo>
                  <a:pt x="435" y="687"/>
                  <a:pt x="435" y="687"/>
                  <a:pt x="435" y="687"/>
                </a:cubicBezTo>
                <a:cubicBezTo>
                  <a:pt x="390" y="634"/>
                  <a:pt x="390" y="634"/>
                  <a:pt x="390" y="634"/>
                </a:cubicBezTo>
                <a:cubicBezTo>
                  <a:pt x="346" y="689"/>
                  <a:pt x="346" y="689"/>
                  <a:pt x="346" y="689"/>
                </a:cubicBezTo>
                <a:cubicBezTo>
                  <a:pt x="346" y="548"/>
                  <a:pt x="346" y="548"/>
                  <a:pt x="346" y="548"/>
                </a:cubicBezTo>
                <a:cubicBezTo>
                  <a:pt x="337" y="539"/>
                  <a:pt x="326" y="523"/>
                  <a:pt x="326" y="502"/>
                </a:cubicBezTo>
                <a:cubicBezTo>
                  <a:pt x="326" y="466"/>
                  <a:pt x="355" y="437"/>
                  <a:pt x="390" y="437"/>
                </a:cubicBezTo>
                <a:cubicBezTo>
                  <a:pt x="426" y="437"/>
                  <a:pt x="455" y="466"/>
                  <a:pt x="455" y="502"/>
                </a:cubicBezTo>
                <a:cubicBezTo>
                  <a:pt x="455" y="521"/>
                  <a:pt x="446" y="536"/>
                  <a:pt x="434" y="549"/>
                </a:cubicBezTo>
                <a:close/>
                <a:moveTo>
                  <a:pt x="391" y="466"/>
                </a:moveTo>
                <a:cubicBezTo>
                  <a:pt x="371" y="466"/>
                  <a:pt x="355" y="482"/>
                  <a:pt x="355" y="502"/>
                </a:cubicBezTo>
                <a:cubicBezTo>
                  <a:pt x="355" y="522"/>
                  <a:pt x="371" y="538"/>
                  <a:pt x="391" y="538"/>
                </a:cubicBezTo>
                <a:cubicBezTo>
                  <a:pt x="411" y="538"/>
                  <a:pt x="427" y="522"/>
                  <a:pt x="427" y="502"/>
                </a:cubicBezTo>
                <a:cubicBezTo>
                  <a:pt x="427" y="482"/>
                  <a:pt x="411" y="466"/>
                  <a:pt x="391" y="466"/>
                </a:cubicBezTo>
                <a:close/>
              </a:path>
            </a:pathLst>
          </a:custGeom>
          <a:solidFill>
            <a:srgbClr val="012169"/>
          </a:solidFill>
          <a:ln>
            <a:noFill/>
          </a:ln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9" name="Elbow Connector 176">
            <a:extLst>
              <a:ext uri="{FF2B5EF4-FFF2-40B4-BE49-F238E27FC236}">
                <a16:creationId xmlns:a16="http://schemas.microsoft.com/office/drawing/2014/main" id="{5F4B1098-3CE6-4E18-A53F-87B0B8F9F30C}"/>
              </a:ext>
            </a:extLst>
          </p:cNvPr>
          <p:cNvCxnSpPr>
            <a:cxnSpLocks/>
          </p:cNvCxnSpPr>
          <p:nvPr/>
        </p:nvCxnSpPr>
        <p:spPr>
          <a:xfrm flipV="1">
            <a:off x="1743933" y="3974057"/>
            <a:ext cx="521867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Rectangle 330">
            <a:extLst>
              <a:ext uri="{FF2B5EF4-FFF2-40B4-BE49-F238E27FC236}">
                <a16:creationId xmlns:a16="http://schemas.microsoft.com/office/drawing/2014/main" id="{26DF6BAB-C4AF-43EA-B5F5-2199C3CBE73B}"/>
              </a:ext>
            </a:extLst>
          </p:cNvPr>
          <p:cNvSpPr/>
          <p:nvPr/>
        </p:nvSpPr>
        <p:spPr>
          <a:xfrm>
            <a:off x="448523" y="2389584"/>
            <a:ext cx="150256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ward a grant to a recipient</a:t>
            </a: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35D81DBC-B3F0-44E1-BAAE-60AFE75C22A2}"/>
              </a:ext>
            </a:extLst>
          </p:cNvPr>
          <p:cNvSpPr/>
          <p:nvPr/>
        </p:nvSpPr>
        <p:spPr>
          <a:xfrm>
            <a:off x="2193727" y="2389584"/>
            <a:ext cx="1408373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1. Convert grant award into a digital asset</a:t>
            </a:r>
          </a:p>
        </p:txBody>
      </p:sp>
      <p:pic>
        <p:nvPicPr>
          <p:cNvPr id="350" name="Picture 2" descr="Image result for coin icon">
            <a:extLst>
              <a:ext uri="{FF2B5EF4-FFF2-40B4-BE49-F238E27FC236}">
                <a16:creationId xmlns:a16="http://schemas.microsoft.com/office/drawing/2014/main" id="{06412E64-2F41-4B22-B64E-4C0944A73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9081" r="11552" b="8676"/>
          <a:stretch/>
        </p:blipFill>
        <p:spPr bwMode="auto">
          <a:xfrm>
            <a:off x="2314777" y="3270112"/>
            <a:ext cx="1166273" cy="12397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1" name="Elbow Connector 176">
            <a:extLst>
              <a:ext uri="{FF2B5EF4-FFF2-40B4-BE49-F238E27FC236}">
                <a16:creationId xmlns:a16="http://schemas.microsoft.com/office/drawing/2014/main" id="{118C3B9B-9100-4728-B2FA-98B7B32B48A5}"/>
              </a:ext>
            </a:extLst>
          </p:cNvPr>
          <p:cNvCxnSpPr>
            <a:cxnSpLocks/>
          </p:cNvCxnSpPr>
          <p:nvPr/>
        </p:nvCxnSpPr>
        <p:spPr>
          <a:xfrm flipV="1">
            <a:off x="3521749" y="3974057"/>
            <a:ext cx="521867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Rectangle 338">
            <a:extLst>
              <a:ext uri="{FF2B5EF4-FFF2-40B4-BE49-F238E27FC236}">
                <a16:creationId xmlns:a16="http://schemas.microsoft.com/office/drawing/2014/main" id="{216BDC45-F88A-4162-ABFE-1F3A7AD389B6}"/>
              </a:ext>
            </a:extLst>
          </p:cNvPr>
          <p:cNvSpPr/>
          <p:nvPr/>
        </p:nvSpPr>
        <p:spPr>
          <a:xfrm>
            <a:off x="3974583" y="2389584"/>
            <a:ext cx="1466742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2. Set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internal controls (e.g.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thresholds)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B0EA21BB-5C41-497A-94D1-41C16B4C700A}"/>
              </a:ext>
            </a:extLst>
          </p:cNvPr>
          <p:cNvGrpSpPr/>
          <p:nvPr/>
        </p:nvGrpSpPr>
        <p:grpSpPr>
          <a:xfrm>
            <a:off x="4124818" y="3294013"/>
            <a:ext cx="1166273" cy="1298789"/>
            <a:chOff x="6369803" y="3070472"/>
            <a:chExt cx="1166273" cy="1298789"/>
          </a:xfrm>
        </p:grpSpPr>
        <p:pic>
          <p:nvPicPr>
            <p:cNvPr id="353" name="Picture 2" descr="Image result for coin icon">
              <a:extLst>
                <a:ext uri="{FF2B5EF4-FFF2-40B4-BE49-F238E27FC236}">
                  <a16:creationId xmlns:a16="http://schemas.microsoft.com/office/drawing/2014/main" id="{534ED0C8-3478-480D-8840-7A32EF1F7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6" t="9081" r="11552" b="8676"/>
            <a:stretch/>
          </p:blipFill>
          <p:spPr bwMode="auto">
            <a:xfrm>
              <a:off x="6369803" y="3070472"/>
              <a:ext cx="1166273" cy="123971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CFFFE4E6-913A-4403-B3B6-D960F20922EB}"/>
                </a:ext>
              </a:extLst>
            </p:cNvPr>
            <p:cNvSpPr/>
            <p:nvPr/>
          </p:nvSpPr>
          <p:spPr bwMode="gray">
            <a:xfrm>
              <a:off x="6919511" y="3832548"/>
              <a:ext cx="546891" cy="509056"/>
            </a:xfrm>
            <a:prstGeom prst="ellipse">
              <a:avLst/>
            </a:prstGeom>
            <a:solidFill>
              <a:schemeClr val="bg1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ED789B2C-B907-40B8-9485-BD31D2AFD3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45881" y="3848561"/>
              <a:ext cx="523875" cy="520700"/>
              <a:chOff x="10234613" y="5023485"/>
              <a:chExt cx="523875" cy="520700"/>
            </a:xfrm>
            <a:solidFill>
              <a:srgbClr val="012169"/>
            </a:solidFill>
          </p:grpSpPr>
          <p:sp>
            <p:nvSpPr>
              <p:cNvPr id="356" name="Freeform 46">
                <a:extLst>
                  <a:ext uri="{FF2B5EF4-FFF2-40B4-BE49-F238E27FC236}">
                    <a16:creationId xmlns:a16="http://schemas.microsoft.com/office/drawing/2014/main" id="{61A9BCFD-D4B0-4D1F-99C6-35AF88FA33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34613" y="5023485"/>
                <a:ext cx="523875" cy="520700"/>
              </a:xfrm>
              <a:custGeom>
                <a:avLst/>
                <a:gdLst>
                  <a:gd name="T0" fmla="*/ 313 w 658"/>
                  <a:gd name="T1" fmla="*/ 657 h 657"/>
                  <a:gd name="T2" fmla="*/ 263 w 658"/>
                  <a:gd name="T3" fmla="*/ 650 h 657"/>
                  <a:gd name="T4" fmla="*/ 201 w 658"/>
                  <a:gd name="T5" fmla="*/ 631 h 657"/>
                  <a:gd name="T6" fmla="*/ 119 w 658"/>
                  <a:gd name="T7" fmla="*/ 582 h 657"/>
                  <a:gd name="T8" fmla="*/ 56 w 658"/>
                  <a:gd name="T9" fmla="*/ 512 h 657"/>
                  <a:gd name="T10" fmla="*/ 14 w 658"/>
                  <a:gd name="T11" fmla="*/ 426 h 657"/>
                  <a:gd name="T12" fmla="*/ 4 w 658"/>
                  <a:gd name="T13" fmla="*/ 379 h 657"/>
                  <a:gd name="T14" fmla="*/ 0 w 658"/>
                  <a:gd name="T15" fmla="*/ 328 h 657"/>
                  <a:gd name="T16" fmla="*/ 2 w 658"/>
                  <a:gd name="T17" fmla="*/ 294 h 657"/>
                  <a:gd name="T18" fmla="*/ 10 w 658"/>
                  <a:gd name="T19" fmla="*/ 246 h 657"/>
                  <a:gd name="T20" fmla="*/ 40 w 658"/>
                  <a:gd name="T21" fmla="*/ 172 h 657"/>
                  <a:gd name="T22" fmla="*/ 96 w 658"/>
                  <a:gd name="T23" fmla="*/ 95 h 657"/>
                  <a:gd name="T24" fmla="*/ 173 w 658"/>
                  <a:gd name="T25" fmla="*/ 39 h 657"/>
                  <a:gd name="T26" fmla="*/ 247 w 658"/>
                  <a:gd name="T27" fmla="*/ 9 h 657"/>
                  <a:gd name="T28" fmla="*/ 295 w 658"/>
                  <a:gd name="T29" fmla="*/ 1 h 657"/>
                  <a:gd name="T30" fmla="*/ 329 w 658"/>
                  <a:gd name="T31" fmla="*/ 0 h 657"/>
                  <a:gd name="T32" fmla="*/ 379 w 658"/>
                  <a:gd name="T33" fmla="*/ 4 h 657"/>
                  <a:gd name="T34" fmla="*/ 427 w 658"/>
                  <a:gd name="T35" fmla="*/ 14 h 657"/>
                  <a:gd name="T36" fmla="*/ 513 w 658"/>
                  <a:gd name="T37" fmla="*/ 56 h 657"/>
                  <a:gd name="T38" fmla="*/ 583 w 658"/>
                  <a:gd name="T39" fmla="*/ 119 h 657"/>
                  <a:gd name="T40" fmla="*/ 633 w 658"/>
                  <a:gd name="T41" fmla="*/ 200 h 657"/>
                  <a:gd name="T42" fmla="*/ 651 w 658"/>
                  <a:gd name="T43" fmla="*/ 262 h 657"/>
                  <a:gd name="T44" fmla="*/ 658 w 658"/>
                  <a:gd name="T45" fmla="*/ 311 h 657"/>
                  <a:gd name="T46" fmla="*/ 658 w 658"/>
                  <a:gd name="T47" fmla="*/ 345 h 657"/>
                  <a:gd name="T48" fmla="*/ 651 w 658"/>
                  <a:gd name="T49" fmla="*/ 395 h 657"/>
                  <a:gd name="T50" fmla="*/ 633 w 658"/>
                  <a:gd name="T51" fmla="*/ 457 h 657"/>
                  <a:gd name="T52" fmla="*/ 583 w 658"/>
                  <a:gd name="T53" fmla="*/ 537 h 657"/>
                  <a:gd name="T54" fmla="*/ 513 w 658"/>
                  <a:gd name="T55" fmla="*/ 600 h 657"/>
                  <a:gd name="T56" fmla="*/ 427 w 658"/>
                  <a:gd name="T57" fmla="*/ 642 h 657"/>
                  <a:gd name="T58" fmla="*/ 379 w 658"/>
                  <a:gd name="T59" fmla="*/ 653 h 657"/>
                  <a:gd name="T60" fmla="*/ 329 w 658"/>
                  <a:gd name="T61" fmla="*/ 657 h 657"/>
                  <a:gd name="T62" fmla="*/ 329 w 658"/>
                  <a:gd name="T63" fmla="*/ 37 h 657"/>
                  <a:gd name="T64" fmla="*/ 243 w 658"/>
                  <a:gd name="T65" fmla="*/ 49 h 657"/>
                  <a:gd name="T66" fmla="*/ 166 w 658"/>
                  <a:gd name="T67" fmla="*/ 87 h 657"/>
                  <a:gd name="T68" fmla="*/ 104 w 658"/>
                  <a:gd name="T69" fmla="*/ 143 h 657"/>
                  <a:gd name="T70" fmla="*/ 60 w 658"/>
                  <a:gd name="T71" fmla="*/ 215 h 657"/>
                  <a:gd name="T72" fmla="*/ 39 w 658"/>
                  <a:gd name="T73" fmla="*/ 298 h 657"/>
                  <a:gd name="T74" fmla="*/ 39 w 658"/>
                  <a:gd name="T75" fmla="*/ 359 h 657"/>
                  <a:gd name="T76" fmla="*/ 60 w 658"/>
                  <a:gd name="T77" fmla="*/ 442 h 657"/>
                  <a:gd name="T78" fmla="*/ 104 w 658"/>
                  <a:gd name="T79" fmla="*/ 513 h 657"/>
                  <a:gd name="T80" fmla="*/ 166 w 658"/>
                  <a:gd name="T81" fmla="*/ 570 h 657"/>
                  <a:gd name="T82" fmla="*/ 243 w 658"/>
                  <a:gd name="T83" fmla="*/ 606 h 657"/>
                  <a:gd name="T84" fmla="*/ 329 w 658"/>
                  <a:gd name="T85" fmla="*/ 619 h 657"/>
                  <a:gd name="T86" fmla="*/ 388 w 658"/>
                  <a:gd name="T87" fmla="*/ 614 h 657"/>
                  <a:gd name="T88" fmla="*/ 467 w 658"/>
                  <a:gd name="T89" fmla="*/ 584 h 657"/>
                  <a:gd name="T90" fmla="*/ 535 w 658"/>
                  <a:gd name="T91" fmla="*/ 535 h 657"/>
                  <a:gd name="T92" fmla="*/ 586 w 658"/>
                  <a:gd name="T93" fmla="*/ 467 h 657"/>
                  <a:gd name="T94" fmla="*/ 614 w 658"/>
                  <a:gd name="T95" fmla="*/ 387 h 657"/>
                  <a:gd name="T96" fmla="*/ 621 w 658"/>
                  <a:gd name="T97" fmla="*/ 328 h 657"/>
                  <a:gd name="T98" fmla="*/ 607 w 658"/>
                  <a:gd name="T99" fmla="*/ 242 h 657"/>
                  <a:gd name="T100" fmla="*/ 571 w 658"/>
                  <a:gd name="T101" fmla="*/ 165 h 657"/>
                  <a:gd name="T102" fmla="*/ 514 w 658"/>
                  <a:gd name="T103" fmla="*/ 103 h 657"/>
                  <a:gd name="T104" fmla="*/ 442 w 658"/>
                  <a:gd name="T105" fmla="*/ 60 h 657"/>
                  <a:gd name="T106" fmla="*/ 359 w 658"/>
                  <a:gd name="T107" fmla="*/ 39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58" h="657">
                    <a:moveTo>
                      <a:pt x="329" y="657"/>
                    </a:moveTo>
                    <a:lnTo>
                      <a:pt x="329" y="657"/>
                    </a:lnTo>
                    <a:lnTo>
                      <a:pt x="313" y="657"/>
                    </a:lnTo>
                    <a:lnTo>
                      <a:pt x="295" y="656"/>
                    </a:lnTo>
                    <a:lnTo>
                      <a:pt x="279" y="653"/>
                    </a:lnTo>
                    <a:lnTo>
                      <a:pt x="263" y="650"/>
                    </a:lnTo>
                    <a:lnTo>
                      <a:pt x="247" y="646"/>
                    </a:lnTo>
                    <a:lnTo>
                      <a:pt x="231" y="642"/>
                    </a:lnTo>
                    <a:lnTo>
                      <a:pt x="201" y="631"/>
                    </a:lnTo>
                    <a:lnTo>
                      <a:pt x="173" y="618"/>
                    </a:lnTo>
                    <a:lnTo>
                      <a:pt x="145" y="600"/>
                    </a:lnTo>
                    <a:lnTo>
                      <a:pt x="119" y="582"/>
                    </a:lnTo>
                    <a:lnTo>
                      <a:pt x="96" y="560"/>
                    </a:lnTo>
                    <a:lnTo>
                      <a:pt x="75" y="537"/>
                    </a:lnTo>
                    <a:lnTo>
                      <a:pt x="56" y="512"/>
                    </a:lnTo>
                    <a:lnTo>
                      <a:pt x="40" y="485"/>
                    </a:lnTo>
                    <a:lnTo>
                      <a:pt x="27" y="457"/>
                    </a:lnTo>
                    <a:lnTo>
                      <a:pt x="14" y="426"/>
                    </a:lnTo>
                    <a:lnTo>
                      <a:pt x="10" y="411"/>
                    </a:lnTo>
                    <a:lnTo>
                      <a:pt x="6" y="395"/>
                    </a:lnTo>
                    <a:lnTo>
                      <a:pt x="4" y="379"/>
                    </a:lnTo>
                    <a:lnTo>
                      <a:pt x="2" y="361"/>
                    </a:lnTo>
                    <a:lnTo>
                      <a:pt x="1" y="345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1" y="311"/>
                    </a:lnTo>
                    <a:lnTo>
                      <a:pt x="2" y="294"/>
                    </a:lnTo>
                    <a:lnTo>
                      <a:pt x="4" y="278"/>
                    </a:lnTo>
                    <a:lnTo>
                      <a:pt x="6" y="262"/>
                    </a:lnTo>
                    <a:lnTo>
                      <a:pt x="10" y="246"/>
                    </a:lnTo>
                    <a:lnTo>
                      <a:pt x="14" y="231"/>
                    </a:lnTo>
                    <a:lnTo>
                      <a:pt x="27" y="200"/>
                    </a:lnTo>
                    <a:lnTo>
                      <a:pt x="40" y="172"/>
                    </a:lnTo>
                    <a:lnTo>
                      <a:pt x="56" y="145"/>
                    </a:lnTo>
                    <a:lnTo>
                      <a:pt x="75" y="119"/>
                    </a:lnTo>
                    <a:lnTo>
                      <a:pt x="96" y="95"/>
                    </a:lnTo>
                    <a:lnTo>
                      <a:pt x="119" y="75"/>
                    </a:lnTo>
                    <a:lnTo>
                      <a:pt x="145" y="56"/>
                    </a:lnTo>
                    <a:lnTo>
                      <a:pt x="173" y="39"/>
                    </a:lnTo>
                    <a:lnTo>
                      <a:pt x="201" y="25"/>
                    </a:lnTo>
                    <a:lnTo>
                      <a:pt x="231" y="14"/>
                    </a:lnTo>
                    <a:lnTo>
                      <a:pt x="247" y="9"/>
                    </a:lnTo>
                    <a:lnTo>
                      <a:pt x="263" y="6"/>
                    </a:lnTo>
                    <a:lnTo>
                      <a:pt x="279" y="4"/>
                    </a:lnTo>
                    <a:lnTo>
                      <a:pt x="295" y="1"/>
                    </a:lnTo>
                    <a:lnTo>
                      <a:pt x="313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46" y="0"/>
                    </a:lnTo>
                    <a:lnTo>
                      <a:pt x="363" y="1"/>
                    </a:lnTo>
                    <a:lnTo>
                      <a:pt x="379" y="4"/>
                    </a:lnTo>
                    <a:lnTo>
                      <a:pt x="395" y="6"/>
                    </a:lnTo>
                    <a:lnTo>
                      <a:pt x="411" y="9"/>
                    </a:lnTo>
                    <a:lnTo>
                      <a:pt x="427" y="14"/>
                    </a:lnTo>
                    <a:lnTo>
                      <a:pt x="457" y="25"/>
                    </a:lnTo>
                    <a:lnTo>
                      <a:pt x="486" y="39"/>
                    </a:lnTo>
                    <a:lnTo>
                      <a:pt x="513" y="56"/>
                    </a:lnTo>
                    <a:lnTo>
                      <a:pt x="539" y="75"/>
                    </a:lnTo>
                    <a:lnTo>
                      <a:pt x="561" y="95"/>
                    </a:lnTo>
                    <a:lnTo>
                      <a:pt x="583" y="119"/>
                    </a:lnTo>
                    <a:lnTo>
                      <a:pt x="602" y="145"/>
                    </a:lnTo>
                    <a:lnTo>
                      <a:pt x="618" y="172"/>
                    </a:lnTo>
                    <a:lnTo>
                      <a:pt x="633" y="200"/>
                    </a:lnTo>
                    <a:lnTo>
                      <a:pt x="643" y="231"/>
                    </a:lnTo>
                    <a:lnTo>
                      <a:pt x="647" y="246"/>
                    </a:lnTo>
                    <a:lnTo>
                      <a:pt x="651" y="262"/>
                    </a:lnTo>
                    <a:lnTo>
                      <a:pt x="654" y="278"/>
                    </a:lnTo>
                    <a:lnTo>
                      <a:pt x="657" y="294"/>
                    </a:lnTo>
                    <a:lnTo>
                      <a:pt x="658" y="311"/>
                    </a:lnTo>
                    <a:lnTo>
                      <a:pt x="658" y="328"/>
                    </a:lnTo>
                    <a:lnTo>
                      <a:pt x="658" y="328"/>
                    </a:lnTo>
                    <a:lnTo>
                      <a:pt x="658" y="345"/>
                    </a:lnTo>
                    <a:lnTo>
                      <a:pt x="657" y="361"/>
                    </a:lnTo>
                    <a:lnTo>
                      <a:pt x="654" y="379"/>
                    </a:lnTo>
                    <a:lnTo>
                      <a:pt x="651" y="395"/>
                    </a:lnTo>
                    <a:lnTo>
                      <a:pt x="647" y="411"/>
                    </a:lnTo>
                    <a:lnTo>
                      <a:pt x="643" y="426"/>
                    </a:lnTo>
                    <a:lnTo>
                      <a:pt x="633" y="457"/>
                    </a:lnTo>
                    <a:lnTo>
                      <a:pt x="618" y="485"/>
                    </a:lnTo>
                    <a:lnTo>
                      <a:pt x="602" y="512"/>
                    </a:lnTo>
                    <a:lnTo>
                      <a:pt x="583" y="537"/>
                    </a:lnTo>
                    <a:lnTo>
                      <a:pt x="561" y="560"/>
                    </a:lnTo>
                    <a:lnTo>
                      <a:pt x="539" y="582"/>
                    </a:lnTo>
                    <a:lnTo>
                      <a:pt x="513" y="600"/>
                    </a:lnTo>
                    <a:lnTo>
                      <a:pt x="486" y="618"/>
                    </a:lnTo>
                    <a:lnTo>
                      <a:pt x="457" y="631"/>
                    </a:lnTo>
                    <a:lnTo>
                      <a:pt x="427" y="642"/>
                    </a:lnTo>
                    <a:lnTo>
                      <a:pt x="411" y="646"/>
                    </a:lnTo>
                    <a:lnTo>
                      <a:pt x="395" y="650"/>
                    </a:lnTo>
                    <a:lnTo>
                      <a:pt x="379" y="653"/>
                    </a:lnTo>
                    <a:lnTo>
                      <a:pt x="363" y="656"/>
                    </a:lnTo>
                    <a:lnTo>
                      <a:pt x="346" y="657"/>
                    </a:lnTo>
                    <a:lnTo>
                      <a:pt x="329" y="657"/>
                    </a:lnTo>
                    <a:lnTo>
                      <a:pt x="329" y="657"/>
                    </a:lnTo>
                    <a:close/>
                    <a:moveTo>
                      <a:pt x="329" y="37"/>
                    </a:moveTo>
                    <a:lnTo>
                      <a:pt x="329" y="37"/>
                    </a:lnTo>
                    <a:lnTo>
                      <a:pt x="299" y="39"/>
                    </a:lnTo>
                    <a:lnTo>
                      <a:pt x="270" y="43"/>
                    </a:lnTo>
                    <a:lnTo>
                      <a:pt x="243" y="49"/>
                    </a:lnTo>
                    <a:lnTo>
                      <a:pt x="216" y="60"/>
                    </a:lnTo>
                    <a:lnTo>
                      <a:pt x="191" y="72"/>
                    </a:lnTo>
                    <a:lnTo>
                      <a:pt x="166" y="87"/>
                    </a:lnTo>
                    <a:lnTo>
                      <a:pt x="143" y="103"/>
                    </a:lnTo>
                    <a:lnTo>
                      <a:pt x="123" y="122"/>
                    </a:lnTo>
                    <a:lnTo>
                      <a:pt x="104" y="143"/>
                    </a:lnTo>
                    <a:lnTo>
                      <a:pt x="87" y="165"/>
                    </a:lnTo>
                    <a:lnTo>
                      <a:pt x="74" y="189"/>
                    </a:lnTo>
                    <a:lnTo>
                      <a:pt x="60" y="215"/>
                    </a:lnTo>
                    <a:lnTo>
                      <a:pt x="51" y="242"/>
                    </a:lnTo>
                    <a:lnTo>
                      <a:pt x="44" y="270"/>
                    </a:lnTo>
                    <a:lnTo>
                      <a:pt x="39" y="298"/>
                    </a:lnTo>
                    <a:lnTo>
                      <a:pt x="37" y="328"/>
                    </a:lnTo>
                    <a:lnTo>
                      <a:pt x="37" y="328"/>
                    </a:lnTo>
                    <a:lnTo>
                      <a:pt x="39" y="359"/>
                    </a:lnTo>
                    <a:lnTo>
                      <a:pt x="44" y="387"/>
                    </a:lnTo>
                    <a:lnTo>
                      <a:pt x="51" y="415"/>
                    </a:lnTo>
                    <a:lnTo>
                      <a:pt x="60" y="442"/>
                    </a:lnTo>
                    <a:lnTo>
                      <a:pt x="74" y="467"/>
                    </a:lnTo>
                    <a:lnTo>
                      <a:pt x="87" y="492"/>
                    </a:lnTo>
                    <a:lnTo>
                      <a:pt x="104" y="513"/>
                    </a:lnTo>
                    <a:lnTo>
                      <a:pt x="123" y="535"/>
                    </a:lnTo>
                    <a:lnTo>
                      <a:pt x="143" y="553"/>
                    </a:lnTo>
                    <a:lnTo>
                      <a:pt x="166" y="570"/>
                    </a:lnTo>
                    <a:lnTo>
                      <a:pt x="191" y="584"/>
                    </a:lnTo>
                    <a:lnTo>
                      <a:pt x="216" y="596"/>
                    </a:lnTo>
                    <a:lnTo>
                      <a:pt x="243" y="606"/>
                    </a:lnTo>
                    <a:lnTo>
                      <a:pt x="270" y="614"/>
                    </a:lnTo>
                    <a:lnTo>
                      <a:pt x="299" y="618"/>
                    </a:lnTo>
                    <a:lnTo>
                      <a:pt x="329" y="619"/>
                    </a:lnTo>
                    <a:lnTo>
                      <a:pt x="329" y="619"/>
                    </a:lnTo>
                    <a:lnTo>
                      <a:pt x="359" y="618"/>
                    </a:lnTo>
                    <a:lnTo>
                      <a:pt x="388" y="614"/>
                    </a:lnTo>
                    <a:lnTo>
                      <a:pt x="415" y="606"/>
                    </a:lnTo>
                    <a:lnTo>
                      <a:pt x="442" y="596"/>
                    </a:lnTo>
                    <a:lnTo>
                      <a:pt x="467" y="584"/>
                    </a:lnTo>
                    <a:lnTo>
                      <a:pt x="492" y="570"/>
                    </a:lnTo>
                    <a:lnTo>
                      <a:pt x="514" y="553"/>
                    </a:lnTo>
                    <a:lnTo>
                      <a:pt x="535" y="535"/>
                    </a:lnTo>
                    <a:lnTo>
                      <a:pt x="553" y="513"/>
                    </a:lnTo>
                    <a:lnTo>
                      <a:pt x="571" y="492"/>
                    </a:lnTo>
                    <a:lnTo>
                      <a:pt x="586" y="467"/>
                    </a:lnTo>
                    <a:lnTo>
                      <a:pt x="598" y="442"/>
                    </a:lnTo>
                    <a:lnTo>
                      <a:pt x="607" y="415"/>
                    </a:lnTo>
                    <a:lnTo>
                      <a:pt x="614" y="387"/>
                    </a:lnTo>
                    <a:lnTo>
                      <a:pt x="619" y="359"/>
                    </a:lnTo>
                    <a:lnTo>
                      <a:pt x="621" y="328"/>
                    </a:lnTo>
                    <a:lnTo>
                      <a:pt x="621" y="328"/>
                    </a:lnTo>
                    <a:lnTo>
                      <a:pt x="619" y="298"/>
                    </a:lnTo>
                    <a:lnTo>
                      <a:pt x="614" y="270"/>
                    </a:lnTo>
                    <a:lnTo>
                      <a:pt x="607" y="242"/>
                    </a:lnTo>
                    <a:lnTo>
                      <a:pt x="598" y="215"/>
                    </a:lnTo>
                    <a:lnTo>
                      <a:pt x="586" y="189"/>
                    </a:lnTo>
                    <a:lnTo>
                      <a:pt x="571" y="165"/>
                    </a:lnTo>
                    <a:lnTo>
                      <a:pt x="553" y="143"/>
                    </a:lnTo>
                    <a:lnTo>
                      <a:pt x="535" y="122"/>
                    </a:lnTo>
                    <a:lnTo>
                      <a:pt x="514" y="103"/>
                    </a:lnTo>
                    <a:lnTo>
                      <a:pt x="492" y="87"/>
                    </a:lnTo>
                    <a:lnTo>
                      <a:pt x="467" y="72"/>
                    </a:lnTo>
                    <a:lnTo>
                      <a:pt x="442" y="60"/>
                    </a:lnTo>
                    <a:lnTo>
                      <a:pt x="415" y="49"/>
                    </a:lnTo>
                    <a:lnTo>
                      <a:pt x="388" y="43"/>
                    </a:lnTo>
                    <a:lnTo>
                      <a:pt x="359" y="39"/>
                    </a:lnTo>
                    <a:lnTo>
                      <a:pt x="329" y="37"/>
                    </a:lnTo>
                    <a:lnTo>
                      <a:pt x="32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7" name="Freeform 289">
                <a:extLst>
                  <a:ext uri="{FF2B5EF4-FFF2-40B4-BE49-F238E27FC236}">
                    <a16:creationId xmlns:a16="http://schemas.microsoft.com/office/drawing/2014/main" id="{463D5376-A00A-4C4D-AD97-D16A13C73A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96538" y="5250498"/>
                <a:ext cx="200025" cy="165100"/>
              </a:xfrm>
              <a:custGeom>
                <a:avLst/>
                <a:gdLst>
                  <a:gd name="T0" fmla="*/ 10 w 252"/>
                  <a:gd name="T1" fmla="*/ 0 h 208"/>
                  <a:gd name="T2" fmla="*/ 6 w 252"/>
                  <a:gd name="T3" fmla="*/ 1 h 208"/>
                  <a:gd name="T4" fmla="*/ 1 w 252"/>
                  <a:gd name="T5" fmla="*/ 7 h 208"/>
                  <a:gd name="T6" fmla="*/ 0 w 252"/>
                  <a:gd name="T7" fmla="*/ 198 h 208"/>
                  <a:gd name="T8" fmla="*/ 1 w 252"/>
                  <a:gd name="T9" fmla="*/ 202 h 208"/>
                  <a:gd name="T10" fmla="*/ 6 w 252"/>
                  <a:gd name="T11" fmla="*/ 208 h 208"/>
                  <a:gd name="T12" fmla="*/ 242 w 252"/>
                  <a:gd name="T13" fmla="*/ 208 h 208"/>
                  <a:gd name="T14" fmla="*/ 246 w 252"/>
                  <a:gd name="T15" fmla="*/ 208 h 208"/>
                  <a:gd name="T16" fmla="*/ 251 w 252"/>
                  <a:gd name="T17" fmla="*/ 202 h 208"/>
                  <a:gd name="T18" fmla="*/ 252 w 252"/>
                  <a:gd name="T19" fmla="*/ 11 h 208"/>
                  <a:gd name="T20" fmla="*/ 251 w 252"/>
                  <a:gd name="T21" fmla="*/ 7 h 208"/>
                  <a:gd name="T22" fmla="*/ 246 w 252"/>
                  <a:gd name="T23" fmla="*/ 1 h 208"/>
                  <a:gd name="T24" fmla="*/ 242 w 252"/>
                  <a:gd name="T25" fmla="*/ 0 h 208"/>
                  <a:gd name="T26" fmla="*/ 137 w 252"/>
                  <a:gd name="T27" fmla="*/ 155 h 208"/>
                  <a:gd name="T28" fmla="*/ 121 w 252"/>
                  <a:gd name="T29" fmla="*/ 121 h 208"/>
                  <a:gd name="T30" fmla="*/ 115 w 252"/>
                  <a:gd name="T31" fmla="*/ 120 h 208"/>
                  <a:gd name="T32" fmla="*/ 104 w 252"/>
                  <a:gd name="T33" fmla="*/ 113 h 208"/>
                  <a:gd name="T34" fmla="*/ 98 w 252"/>
                  <a:gd name="T35" fmla="*/ 105 h 208"/>
                  <a:gd name="T36" fmla="*/ 94 w 252"/>
                  <a:gd name="T37" fmla="*/ 94 h 208"/>
                  <a:gd name="T38" fmla="*/ 94 w 252"/>
                  <a:gd name="T39" fmla="*/ 89 h 208"/>
                  <a:gd name="T40" fmla="*/ 96 w 252"/>
                  <a:gd name="T41" fmla="*/ 75 h 208"/>
                  <a:gd name="T42" fmla="*/ 103 w 252"/>
                  <a:gd name="T43" fmla="*/ 64 h 208"/>
                  <a:gd name="T44" fmla="*/ 114 w 252"/>
                  <a:gd name="T45" fmla="*/ 58 h 208"/>
                  <a:gd name="T46" fmla="*/ 126 w 252"/>
                  <a:gd name="T47" fmla="*/ 55 h 208"/>
                  <a:gd name="T48" fmla="*/ 133 w 252"/>
                  <a:gd name="T49" fmla="*/ 56 h 208"/>
                  <a:gd name="T50" fmla="*/ 145 w 252"/>
                  <a:gd name="T51" fmla="*/ 60 h 208"/>
                  <a:gd name="T52" fmla="*/ 153 w 252"/>
                  <a:gd name="T53" fmla="*/ 70 h 208"/>
                  <a:gd name="T54" fmla="*/ 158 w 252"/>
                  <a:gd name="T55" fmla="*/ 82 h 208"/>
                  <a:gd name="T56" fmla="*/ 160 w 252"/>
                  <a:gd name="T57" fmla="*/ 89 h 208"/>
                  <a:gd name="T58" fmla="*/ 157 w 252"/>
                  <a:gd name="T59" fmla="*/ 99 h 208"/>
                  <a:gd name="T60" fmla="*/ 151 w 252"/>
                  <a:gd name="T61" fmla="*/ 110 h 208"/>
                  <a:gd name="T62" fmla="*/ 142 w 252"/>
                  <a:gd name="T63" fmla="*/ 117 h 208"/>
                  <a:gd name="T64" fmla="*/ 131 w 252"/>
                  <a:gd name="T65" fmla="*/ 12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2" h="208">
                    <a:moveTo>
                      <a:pt x="242" y="0"/>
                    </a:moveTo>
                    <a:lnTo>
                      <a:pt x="10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1" y="202"/>
                    </a:lnTo>
                    <a:lnTo>
                      <a:pt x="4" y="206"/>
                    </a:lnTo>
                    <a:lnTo>
                      <a:pt x="6" y="208"/>
                    </a:lnTo>
                    <a:lnTo>
                      <a:pt x="10" y="208"/>
                    </a:lnTo>
                    <a:lnTo>
                      <a:pt x="242" y="208"/>
                    </a:lnTo>
                    <a:lnTo>
                      <a:pt x="242" y="208"/>
                    </a:lnTo>
                    <a:lnTo>
                      <a:pt x="246" y="208"/>
                    </a:lnTo>
                    <a:lnTo>
                      <a:pt x="250" y="206"/>
                    </a:lnTo>
                    <a:lnTo>
                      <a:pt x="251" y="202"/>
                    </a:lnTo>
                    <a:lnTo>
                      <a:pt x="252" y="198"/>
                    </a:lnTo>
                    <a:lnTo>
                      <a:pt x="252" y="11"/>
                    </a:lnTo>
                    <a:lnTo>
                      <a:pt x="252" y="11"/>
                    </a:lnTo>
                    <a:lnTo>
                      <a:pt x="251" y="7"/>
                    </a:lnTo>
                    <a:lnTo>
                      <a:pt x="250" y="4"/>
                    </a:lnTo>
                    <a:lnTo>
                      <a:pt x="246" y="1"/>
                    </a:lnTo>
                    <a:lnTo>
                      <a:pt x="242" y="0"/>
                    </a:lnTo>
                    <a:lnTo>
                      <a:pt x="242" y="0"/>
                    </a:lnTo>
                    <a:close/>
                    <a:moveTo>
                      <a:pt x="131" y="121"/>
                    </a:moveTo>
                    <a:lnTo>
                      <a:pt x="137" y="155"/>
                    </a:lnTo>
                    <a:lnTo>
                      <a:pt x="115" y="155"/>
                    </a:lnTo>
                    <a:lnTo>
                      <a:pt x="121" y="121"/>
                    </a:lnTo>
                    <a:lnTo>
                      <a:pt x="121" y="121"/>
                    </a:lnTo>
                    <a:lnTo>
                      <a:pt x="115" y="120"/>
                    </a:lnTo>
                    <a:lnTo>
                      <a:pt x="110" y="117"/>
                    </a:lnTo>
                    <a:lnTo>
                      <a:pt x="104" y="113"/>
                    </a:lnTo>
                    <a:lnTo>
                      <a:pt x="100" y="110"/>
                    </a:lnTo>
                    <a:lnTo>
                      <a:pt x="98" y="105"/>
                    </a:lnTo>
                    <a:lnTo>
                      <a:pt x="95" y="99"/>
                    </a:lnTo>
                    <a:lnTo>
                      <a:pt x="94" y="94"/>
                    </a:lnTo>
                    <a:lnTo>
                      <a:pt x="94" y="89"/>
                    </a:lnTo>
                    <a:lnTo>
                      <a:pt x="94" y="89"/>
                    </a:lnTo>
                    <a:lnTo>
                      <a:pt x="94" y="82"/>
                    </a:lnTo>
                    <a:lnTo>
                      <a:pt x="96" y="75"/>
                    </a:lnTo>
                    <a:lnTo>
                      <a:pt x="99" y="70"/>
                    </a:lnTo>
                    <a:lnTo>
                      <a:pt x="103" y="64"/>
                    </a:lnTo>
                    <a:lnTo>
                      <a:pt x="107" y="60"/>
                    </a:lnTo>
                    <a:lnTo>
                      <a:pt x="114" y="58"/>
                    </a:lnTo>
                    <a:lnTo>
                      <a:pt x="119" y="56"/>
                    </a:lnTo>
                    <a:lnTo>
                      <a:pt x="126" y="55"/>
                    </a:lnTo>
                    <a:lnTo>
                      <a:pt x="126" y="55"/>
                    </a:lnTo>
                    <a:lnTo>
                      <a:pt x="133" y="56"/>
                    </a:lnTo>
                    <a:lnTo>
                      <a:pt x="139" y="58"/>
                    </a:lnTo>
                    <a:lnTo>
                      <a:pt x="145" y="60"/>
                    </a:lnTo>
                    <a:lnTo>
                      <a:pt x="149" y="64"/>
                    </a:lnTo>
                    <a:lnTo>
                      <a:pt x="153" y="70"/>
                    </a:lnTo>
                    <a:lnTo>
                      <a:pt x="157" y="75"/>
                    </a:lnTo>
                    <a:lnTo>
                      <a:pt x="158" y="82"/>
                    </a:lnTo>
                    <a:lnTo>
                      <a:pt x="160" y="89"/>
                    </a:lnTo>
                    <a:lnTo>
                      <a:pt x="160" y="89"/>
                    </a:lnTo>
                    <a:lnTo>
                      <a:pt x="158" y="94"/>
                    </a:lnTo>
                    <a:lnTo>
                      <a:pt x="157" y="99"/>
                    </a:lnTo>
                    <a:lnTo>
                      <a:pt x="154" y="105"/>
                    </a:lnTo>
                    <a:lnTo>
                      <a:pt x="151" y="110"/>
                    </a:lnTo>
                    <a:lnTo>
                      <a:pt x="147" y="113"/>
                    </a:lnTo>
                    <a:lnTo>
                      <a:pt x="142" y="117"/>
                    </a:lnTo>
                    <a:lnTo>
                      <a:pt x="137" y="120"/>
                    </a:lnTo>
                    <a:lnTo>
                      <a:pt x="131" y="121"/>
                    </a:lnTo>
                    <a:lnTo>
                      <a:pt x="131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8" name="Freeform 290">
                <a:extLst>
                  <a:ext uri="{FF2B5EF4-FFF2-40B4-BE49-F238E27FC236}">
                    <a16:creationId xmlns:a16="http://schemas.microsoft.com/office/drawing/2014/main" id="{2DE9D106-9D8C-4121-87B9-F99F187D3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6226" y="5129848"/>
                <a:ext cx="120650" cy="103188"/>
              </a:xfrm>
              <a:custGeom>
                <a:avLst/>
                <a:gdLst>
                  <a:gd name="T0" fmla="*/ 18 w 150"/>
                  <a:gd name="T1" fmla="*/ 75 h 129"/>
                  <a:gd name="T2" fmla="*/ 18 w 150"/>
                  <a:gd name="T3" fmla="*/ 75 h 129"/>
                  <a:gd name="T4" fmla="*/ 20 w 150"/>
                  <a:gd name="T5" fmla="*/ 65 h 129"/>
                  <a:gd name="T6" fmla="*/ 23 w 150"/>
                  <a:gd name="T7" fmla="*/ 54 h 129"/>
                  <a:gd name="T8" fmla="*/ 28 w 150"/>
                  <a:gd name="T9" fmla="*/ 44 h 129"/>
                  <a:gd name="T10" fmla="*/ 35 w 150"/>
                  <a:gd name="T11" fmla="*/ 36 h 129"/>
                  <a:gd name="T12" fmla="*/ 44 w 150"/>
                  <a:gd name="T13" fmla="*/ 30 h 129"/>
                  <a:gd name="T14" fmla="*/ 53 w 150"/>
                  <a:gd name="T15" fmla="*/ 24 h 129"/>
                  <a:gd name="T16" fmla="*/ 64 w 150"/>
                  <a:gd name="T17" fmla="*/ 20 h 129"/>
                  <a:gd name="T18" fmla="*/ 75 w 150"/>
                  <a:gd name="T19" fmla="*/ 19 h 129"/>
                  <a:gd name="T20" fmla="*/ 75 w 150"/>
                  <a:gd name="T21" fmla="*/ 19 h 129"/>
                  <a:gd name="T22" fmla="*/ 87 w 150"/>
                  <a:gd name="T23" fmla="*/ 20 h 129"/>
                  <a:gd name="T24" fmla="*/ 96 w 150"/>
                  <a:gd name="T25" fmla="*/ 24 h 129"/>
                  <a:gd name="T26" fmla="*/ 107 w 150"/>
                  <a:gd name="T27" fmla="*/ 30 h 129"/>
                  <a:gd name="T28" fmla="*/ 115 w 150"/>
                  <a:gd name="T29" fmla="*/ 36 h 129"/>
                  <a:gd name="T30" fmla="*/ 122 w 150"/>
                  <a:gd name="T31" fmla="*/ 44 h 129"/>
                  <a:gd name="T32" fmla="*/ 127 w 150"/>
                  <a:gd name="T33" fmla="*/ 54 h 129"/>
                  <a:gd name="T34" fmla="*/ 130 w 150"/>
                  <a:gd name="T35" fmla="*/ 65 h 129"/>
                  <a:gd name="T36" fmla="*/ 131 w 150"/>
                  <a:gd name="T37" fmla="*/ 75 h 129"/>
                  <a:gd name="T38" fmla="*/ 131 w 150"/>
                  <a:gd name="T39" fmla="*/ 129 h 129"/>
                  <a:gd name="T40" fmla="*/ 150 w 150"/>
                  <a:gd name="T41" fmla="*/ 129 h 129"/>
                  <a:gd name="T42" fmla="*/ 150 w 150"/>
                  <a:gd name="T43" fmla="*/ 75 h 129"/>
                  <a:gd name="T44" fmla="*/ 150 w 150"/>
                  <a:gd name="T45" fmla="*/ 75 h 129"/>
                  <a:gd name="T46" fmla="*/ 149 w 150"/>
                  <a:gd name="T47" fmla="*/ 61 h 129"/>
                  <a:gd name="T48" fmla="*/ 145 w 150"/>
                  <a:gd name="T49" fmla="*/ 47 h 129"/>
                  <a:gd name="T50" fmla="*/ 138 w 150"/>
                  <a:gd name="T51" fmla="*/ 34 h 129"/>
                  <a:gd name="T52" fmla="*/ 129 w 150"/>
                  <a:gd name="T53" fmla="*/ 23 h 129"/>
                  <a:gd name="T54" fmla="*/ 117 w 150"/>
                  <a:gd name="T55" fmla="*/ 13 h 129"/>
                  <a:gd name="T56" fmla="*/ 105 w 150"/>
                  <a:gd name="T57" fmla="*/ 7 h 129"/>
                  <a:gd name="T58" fmla="*/ 90 w 150"/>
                  <a:gd name="T59" fmla="*/ 1 h 129"/>
                  <a:gd name="T60" fmla="*/ 75 w 150"/>
                  <a:gd name="T61" fmla="*/ 0 h 129"/>
                  <a:gd name="T62" fmla="*/ 75 w 150"/>
                  <a:gd name="T63" fmla="*/ 0 h 129"/>
                  <a:gd name="T64" fmla="*/ 60 w 150"/>
                  <a:gd name="T65" fmla="*/ 1 h 129"/>
                  <a:gd name="T66" fmla="*/ 45 w 150"/>
                  <a:gd name="T67" fmla="*/ 7 h 129"/>
                  <a:gd name="T68" fmla="*/ 33 w 150"/>
                  <a:gd name="T69" fmla="*/ 13 h 129"/>
                  <a:gd name="T70" fmla="*/ 21 w 150"/>
                  <a:gd name="T71" fmla="*/ 23 h 129"/>
                  <a:gd name="T72" fmla="*/ 13 w 150"/>
                  <a:gd name="T73" fmla="*/ 34 h 129"/>
                  <a:gd name="T74" fmla="*/ 5 w 150"/>
                  <a:gd name="T75" fmla="*/ 47 h 129"/>
                  <a:gd name="T76" fmla="*/ 1 w 150"/>
                  <a:gd name="T77" fmla="*/ 61 h 129"/>
                  <a:gd name="T78" fmla="*/ 0 w 150"/>
                  <a:gd name="T79" fmla="*/ 75 h 129"/>
                  <a:gd name="T80" fmla="*/ 0 w 150"/>
                  <a:gd name="T81" fmla="*/ 129 h 129"/>
                  <a:gd name="T82" fmla="*/ 18 w 150"/>
                  <a:gd name="T83" fmla="*/ 129 h 129"/>
                  <a:gd name="T84" fmla="*/ 18 w 150"/>
                  <a:gd name="T85" fmla="*/ 7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0" h="129">
                    <a:moveTo>
                      <a:pt x="18" y="75"/>
                    </a:moveTo>
                    <a:lnTo>
                      <a:pt x="18" y="75"/>
                    </a:lnTo>
                    <a:lnTo>
                      <a:pt x="20" y="65"/>
                    </a:lnTo>
                    <a:lnTo>
                      <a:pt x="23" y="54"/>
                    </a:lnTo>
                    <a:lnTo>
                      <a:pt x="28" y="44"/>
                    </a:lnTo>
                    <a:lnTo>
                      <a:pt x="35" y="36"/>
                    </a:lnTo>
                    <a:lnTo>
                      <a:pt x="44" y="30"/>
                    </a:lnTo>
                    <a:lnTo>
                      <a:pt x="53" y="24"/>
                    </a:lnTo>
                    <a:lnTo>
                      <a:pt x="64" y="20"/>
                    </a:lnTo>
                    <a:lnTo>
                      <a:pt x="75" y="19"/>
                    </a:lnTo>
                    <a:lnTo>
                      <a:pt x="75" y="19"/>
                    </a:lnTo>
                    <a:lnTo>
                      <a:pt x="87" y="20"/>
                    </a:lnTo>
                    <a:lnTo>
                      <a:pt x="96" y="24"/>
                    </a:lnTo>
                    <a:lnTo>
                      <a:pt x="107" y="30"/>
                    </a:lnTo>
                    <a:lnTo>
                      <a:pt x="115" y="36"/>
                    </a:lnTo>
                    <a:lnTo>
                      <a:pt x="122" y="44"/>
                    </a:lnTo>
                    <a:lnTo>
                      <a:pt x="127" y="54"/>
                    </a:lnTo>
                    <a:lnTo>
                      <a:pt x="130" y="65"/>
                    </a:lnTo>
                    <a:lnTo>
                      <a:pt x="131" y="75"/>
                    </a:lnTo>
                    <a:lnTo>
                      <a:pt x="131" y="129"/>
                    </a:lnTo>
                    <a:lnTo>
                      <a:pt x="150" y="129"/>
                    </a:lnTo>
                    <a:lnTo>
                      <a:pt x="150" y="75"/>
                    </a:lnTo>
                    <a:lnTo>
                      <a:pt x="150" y="75"/>
                    </a:lnTo>
                    <a:lnTo>
                      <a:pt x="149" y="61"/>
                    </a:lnTo>
                    <a:lnTo>
                      <a:pt x="145" y="47"/>
                    </a:lnTo>
                    <a:lnTo>
                      <a:pt x="138" y="34"/>
                    </a:lnTo>
                    <a:lnTo>
                      <a:pt x="129" y="23"/>
                    </a:lnTo>
                    <a:lnTo>
                      <a:pt x="117" y="13"/>
                    </a:lnTo>
                    <a:lnTo>
                      <a:pt x="105" y="7"/>
                    </a:lnTo>
                    <a:lnTo>
                      <a:pt x="90" y="1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60" y="1"/>
                    </a:lnTo>
                    <a:lnTo>
                      <a:pt x="45" y="7"/>
                    </a:lnTo>
                    <a:lnTo>
                      <a:pt x="33" y="13"/>
                    </a:lnTo>
                    <a:lnTo>
                      <a:pt x="21" y="23"/>
                    </a:lnTo>
                    <a:lnTo>
                      <a:pt x="13" y="34"/>
                    </a:lnTo>
                    <a:lnTo>
                      <a:pt x="5" y="47"/>
                    </a:lnTo>
                    <a:lnTo>
                      <a:pt x="1" y="61"/>
                    </a:lnTo>
                    <a:lnTo>
                      <a:pt x="0" y="75"/>
                    </a:lnTo>
                    <a:lnTo>
                      <a:pt x="0" y="129"/>
                    </a:lnTo>
                    <a:lnTo>
                      <a:pt x="18" y="129"/>
                    </a:lnTo>
                    <a:lnTo>
                      <a:pt x="18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cxnSp>
        <p:nvCxnSpPr>
          <p:cNvPr id="359" name="Elbow Connector 176">
            <a:extLst>
              <a:ext uri="{FF2B5EF4-FFF2-40B4-BE49-F238E27FC236}">
                <a16:creationId xmlns:a16="http://schemas.microsoft.com/office/drawing/2014/main" id="{A4B6A55D-DE10-4EF2-B5C6-BB53AB26C7F5}"/>
              </a:ext>
            </a:extLst>
          </p:cNvPr>
          <p:cNvCxnSpPr>
            <a:cxnSpLocks/>
          </p:cNvCxnSpPr>
          <p:nvPr/>
        </p:nvCxnSpPr>
        <p:spPr>
          <a:xfrm flipV="1">
            <a:off x="5384261" y="3974057"/>
            <a:ext cx="521867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Rectangle 346">
            <a:extLst>
              <a:ext uri="{FF2B5EF4-FFF2-40B4-BE49-F238E27FC236}">
                <a16:creationId xmlns:a16="http://schemas.microsoft.com/office/drawing/2014/main" id="{3F1784B2-5085-4224-A80B-F32B9B8C28CC}"/>
              </a:ext>
            </a:extLst>
          </p:cNvPr>
          <p:cNvSpPr/>
          <p:nvPr/>
        </p:nvSpPr>
        <p:spPr>
          <a:xfrm>
            <a:off x="7704289" y="2389584"/>
            <a:ext cx="198428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Redeem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token / initiate payment</a:t>
            </a:r>
          </a:p>
        </p:txBody>
      </p:sp>
      <p:pic>
        <p:nvPicPr>
          <p:cNvPr id="429" name="Picture 2" descr="Image result for coin icon">
            <a:extLst>
              <a:ext uri="{FF2B5EF4-FFF2-40B4-BE49-F238E27FC236}">
                <a16:creationId xmlns:a16="http://schemas.microsoft.com/office/drawing/2014/main" id="{20C96088-0D16-43A1-9B57-71E1619FF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9081" r="11552" b="8676"/>
          <a:stretch/>
        </p:blipFill>
        <p:spPr bwMode="auto">
          <a:xfrm>
            <a:off x="7926467" y="3701404"/>
            <a:ext cx="503379" cy="4998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" name="Freeform 146">
            <a:extLst>
              <a:ext uri="{FF2B5EF4-FFF2-40B4-BE49-F238E27FC236}">
                <a16:creationId xmlns:a16="http://schemas.microsoft.com/office/drawing/2014/main" id="{8D4B5AE8-DF88-4CEF-973F-F24884923B55}"/>
              </a:ext>
            </a:extLst>
          </p:cNvPr>
          <p:cNvSpPr>
            <a:spLocks noEditPoints="1"/>
          </p:cNvSpPr>
          <p:nvPr/>
        </p:nvSpPr>
        <p:spPr bwMode="auto">
          <a:xfrm>
            <a:off x="6087739" y="3706755"/>
            <a:ext cx="947831" cy="525304"/>
          </a:xfrm>
          <a:custGeom>
            <a:avLst/>
            <a:gdLst>
              <a:gd name="T0" fmla="*/ 332 w 332"/>
              <a:gd name="T1" fmla="*/ 104 h 182"/>
              <a:gd name="T2" fmla="*/ 328 w 332"/>
              <a:gd name="T3" fmla="*/ 95 h 182"/>
              <a:gd name="T4" fmla="*/ 317 w 332"/>
              <a:gd name="T5" fmla="*/ 84 h 182"/>
              <a:gd name="T6" fmla="*/ 296 w 332"/>
              <a:gd name="T7" fmla="*/ 76 h 182"/>
              <a:gd name="T8" fmla="*/ 213 w 332"/>
              <a:gd name="T9" fmla="*/ 76 h 182"/>
              <a:gd name="T10" fmla="*/ 205 w 332"/>
              <a:gd name="T11" fmla="*/ 67 h 182"/>
              <a:gd name="T12" fmla="*/ 183 w 332"/>
              <a:gd name="T13" fmla="*/ 56 h 182"/>
              <a:gd name="T14" fmla="*/ 133 w 332"/>
              <a:gd name="T15" fmla="*/ 53 h 182"/>
              <a:gd name="T16" fmla="*/ 127 w 332"/>
              <a:gd name="T17" fmla="*/ 47 h 182"/>
              <a:gd name="T18" fmla="*/ 112 w 332"/>
              <a:gd name="T19" fmla="*/ 36 h 182"/>
              <a:gd name="T20" fmla="*/ 93 w 332"/>
              <a:gd name="T21" fmla="*/ 26 h 182"/>
              <a:gd name="T22" fmla="*/ 73 w 332"/>
              <a:gd name="T23" fmla="*/ 22 h 182"/>
              <a:gd name="T24" fmla="*/ 51 w 332"/>
              <a:gd name="T25" fmla="*/ 21 h 182"/>
              <a:gd name="T26" fmla="*/ 51 w 332"/>
              <a:gd name="T27" fmla="*/ 9 h 182"/>
              <a:gd name="T28" fmla="*/ 49 w 332"/>
              <a:gd name="T29" fmla="*/ 2 h 182"/>
              <a:gd name="T30" fmla="*/ 42 w 332"/>
              <a:gd name="T31" fmla="*/ 0 h 182"/>
              <a:gd name="T32" fmla="*/ 10 w 332"/>
              <a:gd name="T33" fmla="*/ 0 h 182"/>
              <a:gd name="T34" fmla="*/ 3 w 332"/>
              <a:gd name="T35" fmla="*/ 2 h 182"/>
              <a:gd name="T36" fmla="*/ 0 w 332"/>
              <a:gd name="T37" fmla="*/ 9 h 182"/>
              <a:gd name="T38" fmla="*/ 0 w 332"/>
              <a:gd name="T39" fmla="*/ 150 h 182"/>
              <a:gd name="T40" fmla="*/ 3 w 332"/>
              <a:gd name="T41" fmla="*/ 157 h 182"/>
              <a:gd name="T42" fmla="*/ 10 w 332"/>
              <a:gd name="T43" fmla="*/ 159 h 182"/>
              <a:gd name="T44" fmla="*/ 42 w 332"/>
              <a:gd name="T45" fmla="*/ 159 h 182"/>
              <a:gd name="T46" fmla="*/ 49 w 332"/>
              <a:gd name="T47" fmla="*/ 157 h 182"/>
              <a:gd name="T48" fmla="*/ 51 w 332"/>
              <a:gd name="T49" fmla="*/ 150 h 182"/>
              <a:gd name="T50" fmla="*/ 125 w 332"/>
              <a:gd name="T51" fmla="*/ 177 h 182"/>
              <a:gd name="T52" fmla="*/ 139 w 332"/>
              <a:gd name="T53" fmla="*/ 181 h 182"/>
              <a:gd name="T54" fmla="*/ 151 w 332"/>
              <a:gd name="T55" fmla="*/ 182 h 182"/>
              <a:gd name="T56" fmla="*/ 172 w 332"/>
              <a:gd name="T57" fmla="*/ 178 h 182"/>
              <a:gd name="T58" fmla="*/ 327 w 332"/>
              <a:gd name="T59" fmla="*/ 115 h 182"/>
              <a:gd name="T60" fmla="*/ 332 w 332"/>
              <a:gd name="T61" fmla="*/ 111 h 182"/>
              <a:gd name="T62" fmla="*/ 332 w 332"/>
              <a:gd name="T63" fmla="*/ 104 h 182"/>
              <a:gd name="T64" fmla="*/ 117 w 332"/>
              <a:gd name="T65" fmla="*/ 98 h 182"/>
              <a:gd name="T66" fmla="*/ 113 w 332"/>
              <a:gd name="T67" fmla="*/ 98 h 182"/>
              <a:gd name="T68" fmla="*/ 109 w 332"/>
              <a:gd name="T69" fmla="*/ 103 h 182"/>
              <a:gd name="T70" fmla="*/ 108 w 332"/>
              <a:gd name="T71" fmla="*/ 107 h 182"/>
              <a:gd name="T72" fmla="*/ 111 w 332"/>
              <a:gd name="T73" fmla="*/ 114 h 182"/>
              <a:gd name="T74" fmla="*/ 117 w 332"/>
              <a:gd name="T75" fmla="*/ 116 h 182"/>
              <a:gd name="T76" fmla="*/ 215 w 332"/>
              <a:gd name="T77" fmla="*/ 116 h 182"/>
              <a:gd name="T78" fmla="*/ 222 w 332"/>
              <a:gd name="T79" fmla="*/ 114 h 182"/>
              <a:gd name="T80" fmla="*/ 225 w 332"/>
              <a:gd name="T81" fmla="*/ 107 h 182"/>
              <a:gd name="T82" fmla="*/ 225 w 332"/>
              <a:gd name="T83" fmla="*/ 100 h 182"/>
              <a:gd name="T84" fmla="*/ 280 w 332"/>
              <a:gd name="T85" fmla="*/ 95 h 182"/>
              <a:gd name="T86" fmla="*/ 291 w 332"/>
              <a:gd name="T87" fmla="*/ 95 h 182"/>
              <a:gd name="T88" fmla="*/ 305 w 332"/>
              <a:gd name="T89" fmla="*/ 99 h 182"/>
              <a:gd name="T90" fmla="*/ 164 w 332"/>
              <a:gd name="T91" fmla="*/ 161 h 182"/>
              <a:gd name="T92" fmla="*/ 158 w 332"/>
              <a:gd name="T93" fmla="*/ 163 h 182"/>
              <a:gd name="T94" fmla="*/ 141 w 332"/>
              <a:gd name="T95" fmla="*/ 162 h 182"/>
              <a:gd name="T96" fmla="*/ 51 w 332"/>
              <a:gd name="T97" fmla="*/ 118 h 182"/>
              <a:gd name="T98" fmla="*/ 64 w 332"/>
              <a:gd name="T99" fmla="*/ 40 h 182"/>
              <a:gd name="T100" fmla="*/ 72 w 332"/>
              <a:gd name="T101" fmla="*/ 41 h 182"/>
              <a:gd name="T102" fmla="*/ 88 w 332"/>
              <a:gd name="T103" fmla="*/ 45 h 182"/>
              <a:gd name="T104" fmla="*/ 104 w 332"/>
              <a:gd name="T105" fmla="*/ 52 h 182"/>
              <a:gd name="T106" fmla="*/ 116 w 332"/>
              <a:gd name="T107" fmla="*/ 63 h 182"/>
              <a:gd name="T108" fmla="*/ 120 w 332"/>
              <a:gd name="T109" fmla="*/ 68 h 182"/>
              <a:gd name="T110" fmla="*/ 128 w 332"/>
              <a:gd name="T111" fmla="*/ 73 h 182"/>
              <a:gd name="T112" fmla="*/ 172 w 332"/>
              <a:gd name="T113" fmla="*/ 73 h 182"/>
              <a:gd name="T114" fmla="*/ 187 w 332"/>
              <a:gd name="T115" fmla="*/ 77 h 182"/>
              <a:gd name="T116" fmla="*/ 199 w 332"/>
              <a:gd name="T117" fmla="*/ 90 h 182"/>
              <a:gd name="T118" fmla="*/ 201 w 332"/>
              <a:gd name="T119" fmla="*/ 91 h 182"/>
              <a:gd name="T120" fmla="*/ 203 w 332"/>
              <a:gd name="T121" fmla="*/ 98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32" h="182">
                <a:moveTo>
                  <a:pt x="332" y="104"/>
                </a:moveTo>
                <a:lnTo>
                  <a:pt x="332" y="104"/>
                </a:lnTo>
                <a:lnTo>
                  <a:pt x="331" y="100"/>
                </a:lnTo>
                <a:lnTo>
                  <a:pt x="328" y="95"/>
                </a:lnTo>
                <a:lnTo>
                  <a:pt x="324" y="90"/>
                </a:lnTo>
                <a:lnTo>
                  <a:pt x="317" y="84"/>
                </a:lnTo>
                <a:lnTo>
                  <a:pt x="308" y="80"/>
                </a:lnTo>
                <a:lnTo>
                  <a:pt x="296" y="76"/>
                </a:lnTo>
                <a:lnTo>
                  <a:pt x="280" y="76"/>
                </a:lnTo>
                <a:lnTo>
                  <a:pt x="213" y="76"/>
                </a:lnTo>
                <a:lnTo>
                  <a:pt x="213" y="76"/>
                </a:lnTo>
                <a:lnTo>
                  <a:pt x="205" y="67"/>
                </a:lnTo>
                <a:lnTo>
                  <a:pt x="194" y="60"/>
                </a:lnTo>
                <a:lnTo>
                  <a:pt x="183" y="56"/>
                </a:lnTo>
                <a:lnTo>
                  <a:pt x="172" y="53"/>
                </a:lnTo>
                <a:lnTo>
                  <a:pt x="133" y="53"/>
                </a:lnTo>
                <a:lnTo>
                  <a:pt x="133" y="53"/>
                </a:lnTo>
                <a:lnTo>
                  <a:pt x="127" y="47"/>
                </a:lnTo>
                <a:lnTo>
                  <a:pt x="120" y="41"/>
                </a:lnTo>
                <a:lnTo>
                  <a:pt x="112" y="36"/>
                </a:lnTo>
                <a:lnTo>
                  <a:pt x="102" y="30"/>
                </a:lnTo>
                <a:lnTo>
                  <a:pt x="93" y="26"/>
                </a:lnTo>
                <a:lnTo>
                  <a:pt x="84" y="24"/>
                </a:lnTo>
                <a:lnTo>
                  <a:pt x="73" y="22"/>
                </a:lnTo>
                <a:lnTo>
                  <a:pt x="64" y="21"/>
                </a:lnTo>
                <a:lnTo>
                  <a:pt x="51" y="21"/>
                </a:lnTo>
                <a:lnTo>
                  <a:pt x="51" y="9"/>
                </a:lnTo>
                <a:lnTo>
                  <a:pt x="51" y="9"/>
                </a:lnTo>
                <a:lnTo>
                  <a:pt x="50" y="5"/>
                </a:lnTo>
                <a:lnTo>
                  <a:pt x="49" y="2"/>
                </a:lnTo>
                <a:lnTo>
                  <a:pt x="46" y="1"/>
                </a:lnTo>
                <a:lnTo>
                  <a:pt x="42" y="0"/>
                </a:lnTo>
                <a:lnTo>
                  <a:pt x="1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0" y="150"/>
                </a:lnTo>
                <a:lnTo>
                  <a:pt x="0" y="150"/>
                </a:lnTo>
                <a:lnTo>
                  <a:pt x="0" y="154"/>
                </a:lnTo>
                <a:lnTo>
                  <a:pt x="3" y="157"/>
                </a:lnTo>
                <a:lnTo>
                  <a:pt x="6" y="158"/>
                </a:lnTo>
                <a:lnTo>
                  <a:pt x="10" y="159"/>
                </a:lnTo>
                <a:lnTo>
                  <a:pt x="42" y="159"/>
                </a:lnTo>
                <a:lnTo>
                  <a:pt x="42" y="159"/>
                </a:lnTo>
                <a:lnTo>
                  <a:pt x="46" y="158"/>
                </a:lnTo>
                <a:lnTo>
                  <a:pt x="49" y="157"/>
                </a:lnTo>
                <a:lnTo>
                  <a:pt x="50" y="154"/>
                </a:lnTo>
                <a:lnTo>
                  <a:pt x="51" y="150"/>
                </a:lnTo>
                <a:lnTo>
                  <a:pt x="51" y="138"/>
                </a:lnTo>
                <a:lnTo>
                  <a:pt x="125" y="177"/>
                </a:lnTo>
                <a:lnTo>
                  <a:pt x="125" y="177"/>
                </a:lnTo>
                <a:lnTo>
                  <a:pt x="139" y="181"/>
                </a:lnTo>
                <a:lnTo>
                  <a:pt x="151" y="182"/>
                </a:lnTo>
                <a:lnTo>
                  <a:pt x="151" y="182"/>
                </a:lnTo>
                <a:lnTo>
                  <a:pt x="162" y="181"/>
                </a:lnTo>
                <a:lnTo>
                  <a:pt x="172" y="178"/>
                </a:lnTo>
                <a:lnTo>
                  <a:pt x="327" y="115"/>
                </a:lnTo>
                <a:lnTo>
                  <a:pt x="327" y="115"/>
                </a:lnTo>
                <a:lnTo>
                  <a:pt x="329" y="114"/>
                </a:lnTo>
                <a:lnTo>
                  <a:pt x="332" y="111"/>
                </a:lnTo>
                <a:lnTo>
                  <a:pt x="332" y="108"/>
                </a:lnTo>
                <a:lnTo>
                  <a:pt x="332" y="104"/>
                </a:lnTo>
                <a:lnTo>
                  <a:pt x="332" y="104"/>
                </a:lnTo>
                <a:close/>
                <a:moveTo>
                  <a:pt x="117" y="98"/>
                </a:moveTo>
                <a:lnTo>
                  <a:pt x="117" y="98"/>
                </a:lnTo>
                <a:lnTo>
                  <a:pt x="113" y="98"/>
                </a:lnTo>
                <a:lnTo>
                  <a:pt x="111" y="100"/>
                </a:lnTo>
                <a:lnTo>
                  <a:pt x="109" y="103"/>
                </a:lnTo>
                <a:lnTo>
                  <a:pt x="108" y="107"/>
                </a:lnTo>
                <a:lnTo>
                  <a:pt x="108" y="107"/>
                </a:lnTo>
                <a:lnTo>
                  <a:pt x="109" y="110"/>
                </a:lnTo>
                <a:lnTo>
                  <a:pt x="111" y="114"/>
                </a:lnTo>
                <a:lnTo>
                  <a:pt x="113" y="115"/>
                </a:lnTo>
                <a:lnTo>
                  <a:pt x="117" y="116"/>
                </a:lnTo>
                <a:lnTo>
                  <a:pt x="215" y="116"/>
                </a:lnTo>
                <a:lnTo>
                  <a:pt x="215" y="116"/>
                </a:lnTo>
                <a:lnTo>
                  <a:pt x="219" y="115"/>
                </a:lnTo>
                <a:lnTo>
                  <a:pt x="222" y="114"/>
                </a:lnTo>
                <a:lnTo>
                  <a:pt x="223" y="110"/>
                </a:lnTo>
                <a:lnTo>
                  <a:pt x="225" y="107"/>
                </a:lnTo>
                <a:lnTo>
                  <a:pt x="225" y="107"/>
                </a:lnTo>
                <a:lnTo>
                  <a:pt x="225" y="100"/>
                </a:lnTo>
                <a:lnTo>
                  <a:pt x="223" y="95"/>
                </a:lnTo>
                <a:lnTo>
                  <a:pt x="280" y="95"/>
                </a:lnTo>
                <a:lnTo>
                  <a:pt x="280" y="95"/>
                </a:lnTo>
                <a:lnTo>
                  <a:pt x="291" y="95"/>
                </a:lnTo>
                <a:lnTo>
                  <a:pt x="299" y="96"/>
                </a:lnTo>
                <a:lnTo>
                  <a:pt x="305" y="99"/>
                </a:lnTo>
                <a:lnTo>
                  <a:pt x="309" y="102"/>
                </a:lnTo>
                <a:lnTo>
                  <a:pt x="164" y="161"/>
                </a:lnTo>
                <a:lnTo>
                  <a:pt x="164" y="161"/>
                </a:lnTo>
                <a:lnTo>
                  <a:pt x="158" y="163"/>
                </a:lnTo>
                <a:lnTo>
                  <a:pt x="149" y="163"/>
                </a:lnTo>
                <a:lnTo>
                  <a:pt x="141" y="162"/>
                </a:lnTo>
                <a:lnTo>
                  <a:pt x="135" y="159"/>
                </a:lnTo>
                <a:lnTo>
                  <a:pt x="51" y="118"/>
                </a:lnTo>
                <a:lnTo>
                  <a:pt x="51" y="40"/>
                </a:lnTo>
                <a:lnTo>
                  <a:pt x="64" y="40"/>
                </a:lnTo>
                <a:lnTo>
                  <a:pt x="64" y="40"/>
                </a:lnTo>
                <a:lnTo>
                  <a:pt x="72" y="41"/>
                </a:lnTo>
                <a:lnTo>
                  <a:pt x="80" y="43"/>
                </a:lnTo>
                <a:lnTo>
                  <a:pt x="88" y="45"/>
                </a:lnTo>
                <a:lnTo>
                  <a:pt x="96" y="48"/>
                </a:lnTo>
                <a:lnTo>
                  <a:pt x="104" y="52"/>
                </a:lnTo>
                <a:lnTo>
                  <a:pt x="111" y="57"/>
                </a:lnTo>
                <a:lnTo>
                  <a:pt x="116" y="63"/>
                </a:lnTo>
                <a:lnTo>
                  <a:pt x="120" y="68"/>
                </a:lnTo>
                <a:lnTo>
                  <a:pt x="120" y="68"/>
                </a:lnTo>
                <a:lnTo>
                  <a:pt x="124" y="72"/>
                </a:lnTo>
                <a:lnTo>
                  <a:pt x="128" y="73"/>
                </a:lnTo>
                <a:lnTo>
                  <a:pt x="172" y="73"/>
                </a:lnTo>
                <a:lnTo>
                  <a:pt x="172" y="73"/>
                </a:lnTo>
                <a:lnTo>
                  <a:pt x="179" y="73"/>
                </a:lnTo>
                <a:lnTo>
                  <a:pt x="187" y="77"/>
                </a:lnTo>
                <a:lnTo>
                  <a:pt x="194" y="83"/>
                </a:lnTo>
                <a:lnTo>
                  <a:pt x="199" y="90"/>
                </a:lnTo>
                <a:lnTo>
                  <a:pt x="199" y="90"/>
                </a:lnTo>
                <a:lnTo>
                  <a:pt x="201" y="91"/>
                </a:lnTo>
                <a:lnTo>
                  <a:pt x="201" y="91"/>
                </a:lnTo>
                <a:lnTo>
                  <a:pt x="203" y="98"/>
                </a:lnTo>
                <a:lnTo>
                  <a:pt x="117" y="98"/>
                </a:lnTo>
                <a:close/>
              </a:path>
            </a:pathLst>
          </a:custGeom>
          <a:solidFill>
            <a:srgbClr val="0121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23454EAB-E7A4-497D-A35D-BAEB75142F2B}"/>
              </a:ext>
            </a:extLst>
          </p:cNvPr>
          <p:cNvSpPr/>
          <p:nvPr/>
        </p:nvSpPr>
        <p:spPr>
          <a:xfrm>
            <a:off x="5739768" y="2389584"/>
            <a:ext cx="181017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Request payment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/ receive token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2" name="Elbow Connector 176">
            <a:extLst>
              <a:ext uri="{FF2B5EF4-FFF2-40B4-BE49-F238E27FC236}">
                <a16:creationId xmlns:a16="http://schemas.microsoft.com/office/drawing/2014/main" id="{7A51C5E3-EA5E-4381-B79C-E12B0ABE51FC}"/>
              </a:ext>
            </a:extLst>
          </p:cNvPr>
          <p:cNvCxnSpPr>
            <a:cxnSpLocks/>
          </p:cNvCxnSpPr>
          <p:nvPr/>
        </p:nvCxnSpPr>
        <p:spPr>
          <a:xfrm flipV="1">
            <a:off x="7323564" y="3974057"/>
            <a:ext cx="521867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Right 3">
            <a:extLst>
              <a:ext uri="{FF2B5EF4-FFF2-40B4-BE49-F238E27FC236}">
                <a16:creationId xmlns:a16="http://schemas.microsoft.com/office/drawing/2014/main" id="{F7BE9770-C468-4EEE-8F44-17425A779398}"/>
              </a:ext>
            </a:extLst>
          </p:cNvPr>
          <p:cNvSpPr/>
          <p:nvPr/>
        </p:nvSpPr>
        <p:spPr bwMode="gray">
          <a:xfrm>
            <a:off x="2184141" y="4746661"/>
            <a:ext cx="9409390" cy="579803"/>
          </a:xfrm>
          <a:prstGeom prst="rightArrow">
            <a:avLst/>
          </a:prstGeom>
          <a:solidFill>
            <a:srgbClr val="012169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4965CEC-EE58-461F-AE4E-C641E9B77276}"/>
              </a:ext>
            </a:extLst>
          </p:cNvPr>
          <p:cNvSpPr/>
          <p:nvPr/>
        </p:nvSpPr>
        <p:spPr>
          <a:xfrm>
            <a:off x="5118675" y="4870325"/>
            <a:ext cx="3994880" cy="338554"/>
          </a:xfrm>
          <a:prstGeom prst="rect">
            <a:avLst/>
          </a:prstGeom>
          <a:solidFill>
            <a:srgbClr val="C0E1F5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lvl="0" algn="ctr" defTabSz="914400">
              <a:defRPr/>
            </a:pPr>
            <a:r>
              <a:rPr lang="en-US" sz="1600" b="1" i="1" spc="200" dirty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 REAL TIME DATA VISIBILITY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9C4D72-510D-4CA5-9343-898DFDF39108}"/>
              </a:ext>
            </a:extLst>
          </p:cNvPr>
          <p:cNvSpPr/>
          <p:nvPr/>
        </p:nvSpPr>
        <p:spPr>
          <a:xfrm>
            <a:off x="513386" y="1469844"/>
            <a:ext cx="2986112" cy="36933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lvl="0" algn="ctr" defTabSz="914400">
              <a:defRPr/>
            </a:pPr>
            <a:r>
              <a:rPr lang="en-US" sz="1800" b="1" spc="200" dirty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 AGENCY USER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B19758D-7276-4F95-BB68-3C38106F210D}"/>
              </a:ext>
            </a:extLst>
          </p:cNvPr>
          <p:cNvSpPr/>
          <p:nvPr/>
        </p:nvSpPr>
        <p:spPr>
          <a:xfrm>
            <a:off x="5143647" y="1466959"/>
            <a:ext cx="2986112" cy="36933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lvl="0" algn="ctr" defTabSz="914400">
              <a:defRPr/>
            </a:pPr>
            <a:r>
              <a:rPr lang="en-US" sz="1800" b="1" spc="200" dirty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 RECIPIENT USER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BD9DE2-06B7-4458-9CC1-B6CCF934AD8E}"/>
              </a:ext>
            </a:extLst>
          </p:cNvPr>
          <p:cNvSpPr/>
          <p:nvPr/>
        </p:nvSpPr>
        <p:spPr bwMode="gray">
          <a:xfrm>
            <a:off x="1988567" y="2176670"/>
            <a:ext cx="9800538" cy="3238664"/>
          </a:xfrm>
          <a:prstGeom prst="rect">
            <a:avLst/>
          </a:prstGeom>
          <a:noFill/>
          <a:ln w="38100" algn="ctr">
            <a:solidFill>
              <a:srgbClr val="012169"/>
            </a:solidFill>
            <a:prstDash val="dash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EA4D428-BBCD-4638-BDCB-CA4BE55B6436}"/>
              </a:ext>
            </a:extLst>
          </p:cNvPr>
          <p:cNvSpPr/>
          <p:nvPr/>
        </p:nvSpPr>
        <p:spPr>
          <a:xfrm>
            <a:off x="6090395" y="1984158"/>
            <a:ext cx="1540199" cy="338554"/>
          </a:xfrm>
          <a:prstGeom prst="rect">
            <a:avLst/>
          </a:prstGeom>
          <a:solidFill>
            <a:srgbClr val="C0E1F5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lvl="0" algn="ctr" defTabSz="914400">
              <a:defRPr/>
            </a:pPr>
            <a:r>
              <a:rPr lang="en-US" sz="1600" b="1" spc="200" dirty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DLT SYSTEM</a:t>
            </a:r>
          </a:p>
        </p:txBody>
      </p:sp>
      <p:cxnSp>
        <p:nvCxnSpPr>
          <p:cNvPr id="117" name="Elbow Connector 176">
            <a:extLst>
              <a:ext uri="{FF2B5EF4-FFF2-40B4-BE49-F238E27FC236}">
                <a16:creationId xmlns:a16="http://schemas.microsoft.com/office/drawing/2014/main" id="{8F1E8F51-712D-43EB-8D74-E5E9AE6A1B45}"/>
              </a:ext>
            </a:extLst>
          </p:cNvPr>
          <p:cNvCxnSpPr>
            <a:cxnSpLocks/>
          </p:cNvCxnSpPr>
          <p:nvPr/>
        </p:nvCxnSpPr>
        <p:spPr>
          <a:xfrm flipV="1">
            <a:off x="9523871" y="3962481"/>
            <a:ext cx="521867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9DE17B1E-5842-4C06-AB19-E72D5FC19A3C}"/>
              </a:ext>
            </a:extLst>
          </p:cNvPr>
          <p:cNvSpPr/>
          <p:nvPr/>
        </p:nvSpPr>
        <p:spPr>
          <a:xfrm>
            <a:off x="9842921" y="2389584"/>
            <a:ext cx="17140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Streamline reporting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A318CFF-5427-4233-92CB-C76B13370345}"/>
              </a:ext>
            </a:extLst>
          </p:cNvPr>
          <p:cNvGrpSpPr/>
          <p:nvPr/>
        </p:nvGrpSpPr>
        <p:grpSpPr>
          <a:xfrm>
            <a:off x="10445516" y="3532044"/>
            <a:ext cx="600891" cy="823398"/>
            <a:chOff x="1690688" y="5349875"/>
            <a:chExt cx="465138" cy="579438"/>
          </a:xfrm>
        </p:grpSpPr>
        <p:sp>
          <p:nvSpPr>
            <p:cNvPr id="119" name="Freeform 68">
              <a:extLst>
                <a:ext uri="{FF2B5EF4-FFF2-40B4-BE49-F238E27FC236}">
                  <a16:creationId xmlns:a16="http://schemas.microsoft.com/office/drawing/2014/main" id="{508927BE-C5FE-4420-A442-28A84732D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1175" y="5778500"/>
              <a:ext cx="273050" cy="23813"/>
            </a:xfrm>
            <a:custGeom>
              <a:avLst/>
              <a:gdLst>
                <a:gd name="T0" fmla="*/ 109 w 114"/>
                <a:gd name="T1" fmla="*/ 0 h 10"/>
                <a:gd name="T2" fmla="*/ 5 w 114"/>
                <a:gd name="T3" fmla="*/ 0 h 10"/>
                <a:gd name="T4" fmla="*/ 0 w 114"/>
                <a:gd name="T5" fmla="*/ 5 h 10"/>
                <a:gd name="T6" fmla="*/ 5 w 114"/>
                <a:gd name="T7" fmla="*/ 10 h 10"/>
                <a:gd name="T8" fmla="*/ 109 w 114"/>
                <a:gd name="T9" fmla="*/ 10 h 10"/>
                <a:gd name="T10" fmla="*/ 114 w 114"/>
                <a:gd name="T11" fmla="*/ 5 h 10"/>
                <a:gd name="T12" fmla="*/ 109 w 11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10">
                  <a:moveTo>
                    <a:pt x="10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10"/>
                    <a:pt x="114" y="7"/>
                    <a:pt x="114" y="5"/>
                  </a:cubicBezTo>
                  <a:cubicBezTo>
                    <a:pt x="114" y="2"/>
                    <a:pt x="111" y="0"/>
                    <a:pt x="10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endParaRPr lang="en-US" sz="1588" dirty="0"/>
            </a:p>
          </p:txBody>
        </p:sp>
        <p:sp>
          <p:nvSpPr>
            <p:cNvPr id="120" name="Freeform 69">
              <a:extLst>
                <a:ext uri="{FF2B5EF4-FFF2-40B4-BE49-F238E27FC236}">
                  <a16:creationId xmlns:a16="http://schemas.microsoft.com/office/drawing/2014/main" id="{34E73DD0-1723-42C5-A4DB-4AB81F017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1175" y="5695950"/>
              <a:ext cx="273050" cy="23813"/>
            </a:xfrm>
            <a:custGeom>
              <a:avLst/>
              <a:gdLst>
                <a:gd name="T0" fmla="*/ 109 w 114"/>
                <a:gd name="T1" fmla="*/ 0 h 10"/>
                <a:gd name="T2" fmla="*/ 5 w 114"/>
                <a:gd name="T3" fmla="*/ 0 h 10"/>
                <a:gd name="T4" fmla="*/ 0 w 114"/>
                <a:gd name="T5" fmla="*/ 5 h 10"/>
                <a:gd name="T6" fmla="*/ 5 w 114"/>
                <a:gd name="T7" fmla="*/ 10 h 10"/>
                <a:gd name="T8" fmla="*/ 109 w 114"/>
                <a:gd name="T9" fmla="*/ 10 h 10"/>
                <a:gd name="T10" fmla="*/ 114 w 114"/>
                <a:gd name="T11" fmla="*/ 5 h 10"/>
                <a:gd name="T12" fmla="*/ 109 w 11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10">
                  <a:moveTo>
                    <a:pt x="10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10"/>
                    <a:pt x="114" y="7"/>
                    <a:pt x="114" y="5"/>
                  </a:cubicBezTo>
                  <a:cubicBezTo>
                    <a:pt x="114" y="2"/>
                    <a:pt x="111" y="0"/>
                    <a:pt x="10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endParaRPr lang="en-US" sz="1588" dirty="0"/>
            </a:p>
          </p:txBody>
        </p:sp>
        <p:sp>
          <p:nvSpPr>
            <p:cNvPr id="121" name="Freeform 70">
              <a:extLst>
                <a:ext uri="{FF2B5EF4-FFF2-40B4-BE49-F238E27FC236}">
                  <a16:creationId xmlns:a16="http://schemas.microsoft.com/office/drawing/2014/main" id="{AD643FFD-64EB-4493-B83B-583438F61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1175" y="5614988"/>
              <a:ext cx="273050" cy="23813"/>
            </a:xfrm>
            <a:custGeom>
              <a:avLst/>
              <a:gdLst>
                <a:gd name="T0" fmla="*/ 109 w 114"/>
                <a:gd name="T1" fmla="*/ 0 h 10"/>
                <a:gd name="T2" fmla="*/ 5 w 114"/>
                <a:gd name="T3" fmla="*/ 0 h 10"/>
                <a:gd name="T4" fmla="*/ 0 w 114"/>
                <a:gd name="T5" fmla="*/ 5 h 10"/>
                <a:gd name="T6" fmla="*/ 5 w 114"/>
                <a:gd name="T7" fmla="*/ 10 h 10"/>
                <a:gd name="T8" fmla="*/ 109 w 114"/>
                <a:gd name="T9" fmla="*/ 10 h 10"/>
                <a:gd name="T10" fmla="*/ 114 w 114"/>
                <a:gd name="T11" fmla="*/ 5 h 10"/>
                <a:gd name="T12" fmla="*/ 109 w 11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10">
                  <a:moveTo>
                    <a:pt x="10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10"/>
                    <a:pt x="114" y="7"/>
                    <a:pt x="114" y="5"/>
                  </a:cubicBezTo>
                  <a:cubicBezTo>
                    <a:pt x="114" y="2"/>
                    <a:pt x="111" y="0"/>
                    <a:pt x="10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endParaRPr lang="en-US" sz="1588" dirty="0"/>
            </a:p>
          </p:txBody>
        </p:sp>
        <p:sp>
          <p:nvSpPr>
            <p:cNvPr id="122" name="Freeform 71">
              <a:extLst>
                <a:ext uri="{FF2B5EF4-FFF2-40B4-BE49-F238E27FC236}">
                  <a16:creationId xmlns:a16="http://schemas.microsoft.com/office/drawing/2014/main" id="{852DCDC2-EDBC-48CC-A235-0EA6656BA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1175" y="5534025"/>
              <a:ext cx="136525" cy="20638"/>
            </a:xfrm>
            <a:custGeom>
              <a:avLst/>
              <a:gdLst>
                <a:gd name="T0" fmla="*/ 5 w 57"/>
                <a:gd name="T1" fmla="*/ 9 h 9"/>
                <a:gd name="T2" fmla="*/ 52 w 57"/>
                <a:gd name="T3" fmla="*/ 9 h 9"/>
                <a:gd name="T4" fmla="*/ 57 w 57"/>
                <a:gd name="T5" fmla="*/ 5 h 9"/>
                <a:gd name="T6" fmla="*/ 52 w 57"/>
                <a:gd name="T7" fmla="*/ 0 h 9"/>
                <a:gd name="T8" fmla="*/ 5 w 57"/>
                <a:gd name="T9" fmla="*/ 0 h 9"/>
                <a:gd name="T10" fmla="*/ 0 w 57"/>
                <a:gd name="T11" fmla="*/ 5 h 9"/>
                <a:gd name="T12" fmla="*/ 5 w 57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9">
                  <a:moveTo>
                    <a:pt x="5" y="9"/>
                  </a:moveTo>
                  <a:cubicBezTo>
                    <a:pt x="52" y="9"/>
                    <a:pt x="52" y="9"/>
                    <a:pt x="52" y="9"/>
                  </a:cubicBezTo>
                  <a:cubicBezTo>
                    <a:pt x="54" y="9"/>
                    <a:pt x="57" y="7"/>
                    <a:pt x="57" y="5"/>
                  </a:cubicBezTo>
                  <a:cubicBezTo>
                    <a:pt x="57" y="2"/>
                    <a:pt x="54" y="0"/>
                    <a:pt x="5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endParaRPr lang="en-US" sz="1588" dirty="0"/>
            </a:p>
          </p:txBody>
        </p:sp>
        <p:sp>
          <p:nvSpPr>
            <p:cNvPr id="123" name="Freeform 72">
              <a:extLst>
                <a:ext uri="{FF2B5EF4-FFF2-40B4-BE49-F238E27FC236}">
                  <a16:creationId xmlns:a16="http://schemas.microsoft.com/office/drawing/2014/main" id="{8BC63A2C-825A-4DD4-BB21-FE53E5858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0688" y="5349875"/>
              <a:ext cx="465138" cy="579438"/>
            </a:xfrm>
            <a:custGeom>
              <a:avLst/>
              <a:gdLst>
                <a:gd name="T0" fmla="*/ 190 w 194"/>
                <a:gd name="T1" fmla="*/ 37 h 242"/>
                <a:gd name="T2" fmla="*/ 156 w 194"/>
                <a:gd name="T3" fmla="*/ 4 h 242"/>
                <a:gd name="T4" fmla="*/ 147 w 194"/>
                <a:gd name="T5" fmla="*/ 0 h 242"/>
                <a:gd name="T6" fmla="*/ 147 w 194"/>
                <a:gd name="T7" fmla="*/ 0 h 242"/>
                <a:gd name="T8" fmla="*/ 13 w 194"/>
                <a:gd name="T9" fmla="*/ 0 h 242"/>
                <a:gd name="T10" fmla="*/ 0 w 194"/>
                <a:gd name="T11" fmla="*/ 13 h 242"/>
                <a:gd name="T12" fmla="*/ 0 w 194"/>
                <a:gd name="T13" fmla="*/ 229 h 242"/>
                <a:gd name="T14" fmla="*/ 13 w 194"/>
                <a:gd name="T15" fmla="*/ 242 h 242"/>
                <a:gd name="T16" fmla="*/ 181 w 194"/>
                <a:gd name="T17" fmla="*/ 242 h 242"/>
                <a:gd name="T18" fmla="*/ 194 w 194"/>
                <a:gd name="T19" fmla="*/ 229 h 242"/>
                <a:gd name="T20" fmla="*/ 194 w 194"/>
                <a:gd name="T21" fmla="*/ 46 h 242"/>
                <a:gd name="T22" fmla="*/ 190 w 194"/>
                <a:gd name="T23" fmla="*/ 37 h 242"/>
                <a:gd name="T24" fmla="*/ 180 w 194"/>
                <a:gd name="T25" fmla="*/ 41 h 242"/>
                <a:gd name="T26" fmla="*/ 152 w 194"/>
                <a:gd name="T27" fmla="*/ 41 h 242"/>
                <a:gd name="T28" fmla="*/ 152 w 194"/>
                <a:gd name="T29" fmla="*/ 13 h 242"/>
                <a:gd name="T30" fmla="*/ 180 w 194"/>
                <a:gd name="T31" fmla="*/ 41 h 242"/>
                <a:gd name="T32" fmla="*/ 181 w 194"/>
                <a:gd name="T33" fmla="*/ 232 h 242"/>
                <a:gd name="T34" fmla="*/ 13 w 194"/>
                <a:gd name="T35" fmla="*/ 232 h 242"/>
                <a:gd name="T36" fmla="*/ 9 w 194"/>
                <a:gd name="T37" fmla="*/ 229 h 242"/>
                <a:gd name="T38" fmla="*/ 9 w 194"/>
                <a:gd name="T39" fmla="*/ 13 h 242"/>
                <a:gd name="T40" fmla="*/ 13 w 194"/>
                <a:gd name="T41" fmla="*/ 10 h 242"/>
                <a:gd name="T42" fmla="*/ 142 w 194"/>
                <a:gd name="T43" fmla="*/ 10 h 242"/>
                <a:gd name="T44" fmla="*/ 142 w 194"/>
                <a:gd name="T45" fmla="*/ 46 h 242"/>
                <a:gd name="T46" fmla="*/ 147 w 194"/>
                <a:gd name="T47" fmla="*/ 51 h 242"/>
                <a:gd name="T48" fmla="*/ 184 w 194"/>
                <a:gd name="T49" fmla="*/ 51 h 242"/>
                <a:gd name="T50" fmla="*/ 184 w 194"/>
                <a:gd name="T51" fmla="*/ 229 h 242"/>
                <a:gd name="T52" fmla="*/ 181 w 194"/>
                <a:gd name="T53" fmla="*/ 23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4" h="242">
                  <a:moveTo>
                    <a:pt x="190" y="37"/>
                  </a:moveTo>
                  <a:cubicBezTo>
                    <a:pt x="156" y="4"/>
                    <a:pt x="156" y="4"/>
                    <a:pt x="156" y="4"/>
                  </a:cubicBezTo>
                  <a:cubicBezTo>
                    <a:pt x="153" y="1"/>
                    <a:pt x="150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0" y="236"/>
                    <a:pt x="5" y="242"/>
                    <a:pt x="13" y="242"/>
                  </a:cubicBezTo>
                  <a:cubicBezTo>
                    <a:pt x="181" y="242"/>
                    <a:pt x="181" y="242"/>
                    <a:pt x="181" y="242"/>
                  </a:cubicBezTo>
                  <a:cubicBezTo>
                    <a:pt x="188" y="242"/>
                    <a:pt x="194" y="236"/>
                    <a:pt x="194" y="229"/>
                  </a:cubicBezTo>
                  <a:cubicBezTo>
                    <a:pt x="194" y="46"/>
                    <a:pt x="194" y="46"/>
                    <a:pt x="194" y="46"/>
                  </a:cubicBezTo>
                  <a:cubicBezTo>
                    <a:pt x="194" y="43"/>
                    <a:pt x="192" y="39"/>
                    <a:pt x="190" y="37"/>
                  </a:cubicBezTo>
                  <a:close/>
                  <a:moveTo>
                    <a:pt x="180" y="41"/>
                  </a:moveTo>
                  <a:cubicBezTo>
                    <a:pt x="152" y="41"/>
                    <a:pt x="152" y="41"/>
                    <a:pt x="152" y="41"/>
                  </a:cubicBezTo>
                  <a:cubicBezTo>
                    <a:pt x="152" y="13"/>
                    <a:pt x="152" y="13"/>
                    <a:pt x="152" y="13"/>
                  </a:cubicBezTo>
                  <a:lnTo>
                    <a:pt x="180" y="41"/>
                  </a:lnTo>
                  <a:close/>
                  <a:moveTo>
                    <a:pt x="181" y="232"/>
                  </a:moveTo>
                  <a:cubicBezTo>
                    <a:pt x="13" y="232"/>
                    <a:pt x="13" y="232"/>
                    <a:pt x="13" y="232"/>
                  </a:cubicBezTo>
                  <a:cubicBezTo>
                    <a:pt x="11" y="232"/>
                    <a:pt x="9" y="231"/>
                    <a:pt x="9" y="22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1"/>
                    <a:pt x="11" y="10"/>
                    <a:pt x="13" y="10"/>
                  </a:cubicBezTo>
                  <a:cubicBezTo>
                    <a:pt x="142" y="10"/>
                    <a:pt x="142" y="10"/>
                    <a:pt x="142" y="10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42" y="49"/>
                    <a:pt x="144" y="51"/>
                    <a:pt x="147" y="51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84" y="229"/>
                    <a:pt x="184" y="229"/>
                    <a:pt x="184" y="229"/>
                  </a:cubicBezTo>
                  <a:cubicBezTo>
                    <a:pt x="184" y="231"/>
                    <a:pt x="182" y="232"/>
                    <a:pt x="181" y="232"/>
                  </a:cubicBezTo>
                  <a:close/>
                </a:path>
              </a:pathLst>
            </a:custGeom>
            <a:solidFill>
              <a:srgbClr val="0121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endParaRPr lang="en-US" sz="1588" dirty="0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AA038EF6-329C-4967-91DC-97B61615851F}"/>
              </a:ext>
            </a:extLst>
          </p:cNvPr>
          <p:cNvSpPr/>
          <p:nvPr/>
        </p:nvSpPr>
        <p:spPr>
          <a:xfrm>
            <a:off x="9974020" y="1469844"/>
            <a:ext cx="1532348" cy="36933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lvl="0" algn="ctr" defTabSz="914400">
              <a:defRPr/>
            </a:pPr>
            <a:r>
              <a:rPr lang="en-US" sz="1800" b="1" spc="200" dirty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USERS</a:t>
            </a:r>
          </a:p>
        </p:txBody>
      </p:sp>
      <p:pic>
        <p:nvPicPr>
          <p:cNvPr id="76" name="Picture 2" descr="Image result for coin icon">
            <a:extLst>
              <a:ext uri="{FF2B5EF4-FFF2-40B4-BE49-F238E27FC236}">
                <a16:creationId xmlns:a16="http://schemas.microsoft.com/office/drawing/2014/main" id="{491DD6CF-AF3C-4ED1-94AE-45F69A0CF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9081" r="11552" b="8676"/>
          <a:stretch/>
        </p:blipFill>
        <p:spPr bwMode="auto">
          <a:xfrm>
            <a:off x="6637611" y="3650174"/>
            <a:ext cx="298970" cy="2968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5F9734-B13F-4596-93CB-B44726AE1015}"/>
              </a:ext>
            </a:extLst>
          </p:cNvPr>
          <p:cNvCxnSpPr>
            <a:cxnSpLocks/>
          </p:cNvCxnSpPr>
          <p:nvPr/>
        </p:nvCxnSpPr>
        <p:spPr>
          <a:xfrm>
            <a:off x="8453666" y="3969407"/>
            <a:ext cx="322771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Money">
            <a:extLst>
              <a:ext uri="{FF2B5EF4-FFF2-40B4-BE49-F238E27FC236}">
                <a16:creationId xmlns:a16="http://schemas.microsoft.com/office/drawing/2014/main" id="{52D9BD24-3348-4E09-80F0-931F864F8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9624" y="3653105"/>
            <a:ext cx="521867" cy="5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636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A3E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loitte 16_9 onscreen">
  <a:themeElements>
    <a:clrScheme name="Deloitte colors">
      <a:dk1>
        <a:sysClr val="windowText" lastClr="000000"/>
      </a:dk1>
      <a:lt1>
        <a:sysClr val="window" lastClr="FFFFFF"/>
      </a:lt1>
      <a:dk2>
        <a:srgbClr val="53565A"/>
      </a:dk2>
      <a:lt2>
        <a:srgbClr val="D0D0CE"/>
      </a:lt2>
      <a:accent1>
        <a:srgbClr val="86BC25"/>
      </a:accent1>
      <a:accent2>
        <a:srgbClr val="046A38"/>
      </a:accent2>
      <a:accent3>
        <a:srgbClr val="62B5E5"/>
      </a:accent3>
      <a:accent4>
        <a:srgbClr val="012169"/>
      </a:accent4>
      <a:accent5>
        <a:srgbClr val="0097A9"/>
      </a:accent5>
      <a:accent6>
        <a:srgbClr val="75787B"/>
      </a:accent6>
      <a:hlink>
        <a:srgbClr val="00A3E0"/>
      </a:hlink>
      <a:folHlink>
        <a:srgbClr val="53565A"/>
      </a:folHlink>
    </a:clrScheme>
    <a:fontScheme name="Deloitte Powerpoint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spAutoFit/>
      </a:bodyPr>
      <a:lstStyle>
        <a:defPPr>
          <a:spcBef>
            <a:spcPts val="200"/>
          </a:spcBef>
          <a:buSzPct val="100000"/>
          <a:defRPr sz="1200" dirty="0" smtClean="0"/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Presentation1" id="{1F6B0E21-F0C7-458B-B569-6B59F6183DA3}" vid="{C0BD0AB8-8238-4C0C-B83B-DB255822CF8D}"/>
    </a:ext>
  </a:extLst>
</a:theme>
</file>

<file path=ppt/theme/theme3.xml><?xml version="1.0" encoding="utf-8"?>
<a:theme xmlns:a="http://schemas.openxmlformats.org/drawingml/2006/main" name="Deloitte Cloud Template June 2018">
  <a:themeElements>
    <a:clrScheme name="Deloitte colors">
      <a:dk1>
        <a:sysClr val="windowText" lastClr="000000"/>
      </a:dk1>
      <a:lt1>
        <a:sysClr val="window" lastClr="FFFFFF"/>
      </a:lt1>
      <a:dk2>
        <a:srgbClr val="53565A"/>
      </a:dk2>
      <a:lt2>
        <a:srgbClr val="D0D0CE"/>
      </a:lt2>
      <a:accent1>
        <a:srgbClr val="86BC25"/>
      </a:accent1>
      <a:accent2>
        <a:srgbClr val="046A38"/>
      </a:accent2>
      <a:accent3>
        <a:srgbClr val="62B5E5"/>
      </a:accent3>
      <a:accent4>
        <a:srgbClr val="012169"/>
      </a:accent4>
      <a:accent5>
        <a:srgbClr val="0097A9"/>
      </a:accent5>
      <a:accent6>
        <a:srgbClr val="75787B"/>
      </a:accent6>
      <a:hlink>
        <a:srgbClr val="00A3E0"/>
      </a:hlink>
      <a:folHlink>
        <a:srgbClr val="53565A"/>
      </a:folHlink>
    </a:clrScheme>
    <a:fontScheme name="Custom 7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5"/>
        </a:solidFill>
        <a:ln w="19050" algn="ctr">
          <a:noFill/>
          <a:miter lim="800000"/>
          <a:headEnd/>
          <a:tailEnd/>
        </a:ln>
      </a:spPr>
      <a:bodyPr rot="0" spcFirstLastPara="0" vertOverflow="overflow" horzOverflow="overflow" vert="horz" wrap="square" lIns="88900" tIns="88900" rIns="88900" bIns="889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03200" indent="-203200">
          <a:spcBef>
            <a:spcPts val="600"/>
          </a:spcBef>
          <a:buSzPct val="100000"/>
          <a:buFont typeface="Arial"/>
          <a:buChar char="•"/>
          <a:defRPr dirty="0" smtClean="0">
            <a:solidFill>
              <a:srgbClr val="313131"/>
            </a:solidFill>
          </a:defRPr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CloudTemplate_v2.potx" id="{6083B17A-9FDD-41E9-911D-07C2E550BE9A}" vid="{0762FD86-167B-440B-8315-42D83EB4DCCA}"/>
    </a:ext>
  </a:extLst>
</a:theme>
</file>

<file path=ppt/theme/theme4.xml><?xml version="1.0" encoding="utf-8"?>
<a:theme xmlns:a="http://schemas.openxmlformats.org/drawingml/2006/main" name="1_Deloitte 16_9 onscreen">
  <a:themeElements>
    <a:clrScheme name="Deloitte colors">
      <a:dk1>
        <a:sysClr val="windowText" lastClr="000000"/>
      </a:dk1>
      <a:lt1>
        <a:sysClr val="window" lastClr="FFFFFF"/>
      </a:lt1>
      <a:dk2>
        <a:srgbClr val="53565A"/>
      </a:dk2>
      <a:lt2>
        <a:srgbClr val="D0D0CE"/>
      </a:lt2>
      <a:accent1>
        <a:srgbClr val="86BC25"/>
      </a:accent1>
      <a:accent2>
        <a:srgbClr val="046A38"/>
      </a:accent2>
      <a:accent3>
        <a:srgbClr val="62B5E5"/>
      </a:accent3>
      <a:accent4>
        <a:srgbClr val="012169"/>
      </a:accent4>
      <a:accent5>
        <a:srgbClr val="0097A9"/>
      </a:accent5>
      <a:accent6>
        <a:srgbClr val="75787B"/>
      </a:accent6>
      <a:hlink>
        <a:srgbClr val="00A3E0"/>
      </a:hlink>
      <a:folHlink>
        <a:srgbClr val="53565A"/>
      </a:folHlink>
    </a:clrScheme>
    <a:fontScheme name="Deloitte Powerpoint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spAutoFit/>
      </a:bodyPr>
      <a:lstStyle>
        <a:defPPr>
          <a:spcBef>
            <a:spcPts val="200"/>
          </a:spcBef>
          <a:buSzPct val="100000"/>
          <a:defRPr sz="1200" dirty="0" smtClean="0"/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Presentation1" id="{1F6B0E21-F0C7-458B-B569-6B59F6183DA3}" vid="{C0BD0AB8-8238-4C0C-B83B-DB255822CF8D}"/>
    </a:ext>
  </a:extLst>
</a:theme>
</file>

<file path=ppt/theme/theme5.xml><?xml version="1.0" encoding="utf-8"?>
<a:theme xmlns:a="http://schemas.openxmlformats.org/drawingml/2006/main" name="2_Deloitte 16_9 onscreen">
  <a:themeElements>
    <a:clrScheme name="Deloitte colors">
      <a:dk1>
        <a:sysClr val="windowText" lastClr="000000"/>
      </a:dk1>
      <a:lt1>
        <a:sysClr val="window" lastClr="FFFFFF"/>
      </a:lt1>
      <a:dk2>
        <a:srgbClr val="53565A"/>
      </a:dk2>
      <a:lt2>
        <a:srgbClr val="D0D0CE"/>
      </a:lt2>
      <a:accent1>
        <a:srgbClr val="86BC25"/>
      </a:accent1>
      <a:accent2>
        <a:srgbClr val="046A38"/>
      </a:accent2>
      <a:accent3>
        <a:srgbClr val="62B5E5"/>
      </a:accent3>
      <a:accent4>
        <a:srgbClr val="012169"/>
      </a:accent4>
      <a:accent5>
        <a:srgbClr val="0097A9"/>
      </a:accent5>
      <a:accent6>
        <a:srgbClr val="75787B"/>
      </a:accent6>
      <a:hlink>
        <a:srgbClr val="00A3E0"/>
      </a:hlink>
      <a:folHlink>
        <a:srgbClr val="53565A"/>
      </a:folHlink>
    </a:clrScheme>
    <a:fontScheme name="Deloitte Powerpoint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spAutoFit/>
      </a:bodyPr>
      <a:lstStyle>
        <a:defPPr>
          <a:spcBef>
            <a:spcPts val="200"/>
          </a:spcBef>
          <a:buSzPct val="100000"/>
          <a:defRPr sz="1200" dirty="0" smtClean="0"/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Presentation1" id="{1F6B0E21-F0C7-458B-B569-6B59F6183DA3}" vid="{C0BD0AB8-8238-4C0C-B83B-DB255822CF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7537A59B69444DBC5204D5C7782EA2" ma:contentTypeVersion="9" ma:contentTypeDescription="Create a new document." ma:contentTypeScope="" ma:versionID="b1b640e2d36e22cb7ecc90521a92f288">
  <xsd:schema xmlns:xsd="http://www.w3.org/2001/XMLSchema" xmlns:xs="http://www.w3.org/2001/XMLSchema" xmlns:p="http://schemas.microsoft.com/office/2006/metadata/properties" xmlns:ns2="7a860635-5080-42f1-80e1-4a407fb9d707" xmlns:ns3="ff811bbd-0d96-474e-bb19-4a84784d9fa6" targetNamespace="http://schemas.microsoft.com/office/2006/metadata/properties" ma:root="true" ma:fieldsID="41c8ade0dfc8fcf021ad9b3585df7bc3" ns2:_="" ns3:_="">
    <xsd:import namespace="7a860635-5080-42f1-80e1-4a407fb9d707"/>
    <xsd:import namespace="ff811bbd-0d96-474e-bb19-4a84784d9f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60635-5080-42f1-80e1-4a407fb9d7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811bbd-0d96-474e-bb19-4a84784d9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4F0209-A76E-4298-80AB-D40EFBFAF9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FC1031-33EA-4C7C-9684-297A2C460789}">
  <ds:schemaRefs>
    <ds:schemaRef ds:uri="http://schemas.microsoft.com/office/2006/documentManagement/types"/>
    <ds:schemaRef ds:uri="http://schemas.microsoft.com/office/2006/metadata/properties"/>
    <ds:schemaRef ds:uri="ff811bbd-0d96-474e-bb19-4a84784d9fa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7a860635-5080-42f1-80e1-4a407fb9d707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1CA87BE-691D-4BA7-AD61-E9443D356F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60635-5080-42f1-80e1-4a407fb9d707"/>
    <ds:schemaRef ds:uri="ff811bbd-0d96-474e-bb19-4a84784d9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1834</Words>
  <Application>Microsoft Office PowerPoint</Application>
  <PresentationFormat>Widescreen</PresentationFormat>
  <Paragraphs>259</Paragraphs>
  <Slides>17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HelveticaNeueLT Std Lt</vt:lpstr>
      <vt:lpstr>Open Sans</vt:lpstr>
      <vt:lpstr>Open Sans Light</vt:lpstr>
      <vt:lpstr>Times New Roman</vt:lpstr>
      <vt:lpstr>Verdana</vt:lpstr>
      <vt:lpstr>Wingdings</vt:lpstr>
      <vt:lpstr>Wingdings 2</vt:lpstr>
      <vt:lpstr>2_Office Theme</vt:lpstr>
      <vt:lpstr>Deloitte 16_9 onscreen</vt:lpstr>
      <vt:lpstr>Deloitte Cloud Template June 2018</vt:lpstr>
      <vt:lpstr>1_Deloitte 16_9 onscreen</vt:lpstr>
      <vt:lpstr>2_Deloitte 16_9 onscreen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</cp:revision>
  <dcterms:created xsi:type="dcterms:W3CDTF">2019-10-21T17:19:59Z</dcterms:created>
  <dcterms:modified xsi:type="dcterms:W3CDTF">2020-12-08T00:16:15Z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0x010100707537A59B69444DBC5204D5C7782EA2</vt:lpwstr>
  </property>
</Properties>
</file>