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50" r:id="rId1"/>
    <p:sldMasterId id="2147483651" r:id="rId2"/>
  </p:sldMasterIdLst>
  <p:notesMasterIdLst>
    <p:notesMasterId r:id="rId27"/>
  </p:notesMasterIdLst>
  <p:sldIdLst>
    <p:sldId id="256" r:id="rId3"/>
    <p:sldId id="257" r:id="rId4"/>
    <p:sldId id="357" r:id="rId5"/>
    <p:sldId id="316" r:id="rId6"/>
    <p:sldId id="356" r:id="rId7"/>
    <p:sldId id="376" r:id="rId8"/>
    <p:sldId id="380" r:id="rId9"/>
    <p:sldId id="381" r:id="rId10"/>
    <p:sldId id="314" r:id="rId11"/>
    <p:sldId id="366" r:id="rId12"/>
    <p:sldId id="383" r:id="rId13"/>
    <p:sldId id="372" r:id="rId14"/>
    <p:sldId id="387" r:id="rId15"/>
    <p:sldId id="370" r:id="rId16"/>
    <p:sldId id="375" r:id="rId17"/>
    <p:sldId id="373" r:id="rId18"/>
    <p:sldId id="389" r:id="rId19"/>
    <p:sldId id="307" r:id="rId20"/>
    <p:sldId id="391" r:id="rId21"/>
    <p:sldId id="278" r:id="rId22"/>
    <p:sldId id="292" r:id="rId23"/>
    <p:sldId id="298" r:id="rId24"/>
    <p:sldId id="280" r:id="rId25"/>
    <p:sldId id="392" r:id="rId26"/>
  </p:sldIdLst>
  <p:sldSz cx="9144000" cy="6858000" type="screen4x3"/>
  <p:notesSz cx="7010400" cy="9296400"/>
  <p:embeddedFontLst>
    <p:embeddedFont>
      <p:font typeface="Arial Black" panose="020B0A04020102020204" pitchFamily="34" charset="0"/>
      <p:bold r:id="rId28"/>
    </p:embeddedFont>
    <p:embeddedFont>
      <p:font typeface="Bodoni MT Black" panose="02070A03080606020203" pitchFamily="18" charset="0"/>
      <p:bold r:id="rId29"/>
      <p:boldItalic r:id="rId30"/>
    </p:embeddedFont>
    <p:embeddedFont>
      <p:font typeface="Georgia" panose="02040502050405020303" pitchFamily="18" charset="0"/>
      <p:regular r:id="rId31"/>
      <p:bold r:id="rId32"/>
      <p:italic r:id="rId33"/>
      <p:boldItalic r:id="rId34"/>
    </p:embeddedFont>
    <p:embeddedFont>
      <p:font typeface="Tahoma" panose="020B0604030504040204" pitchFamily="34" charset="0"/>
      <p:regular r:id="rId35"/>
      <p:bold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555"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628" cy="46481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71182" y="0"/>
            <a:ext cx="3037628" cy="46481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81100" y="696912"/>
            <a:ext cx="4648198"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358" y="4415791"/>
            <a:ext cx="5607684" cy="4183379"/>
          </a:xfrm>
          <a:prstGeom prst="rect">
            <a:avLst/>
          </a:prstGeom>
          <a:noFill/>
          <a:ln>
            <a:noFill/>
          </a:ln>
        </p:spPr>
        <p:txBody>
          <a:bodyPr spcFirstLastPara="1" wrap="square" lIns="91425" tIns="91425" rIns="91425" bIns="91425" anchor="ctr"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829989"/>
            <a:ext cx="3037628" cy="464818"/>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71182" y="8829989"/>
            <a:ext cx="3037628" cy="4648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362007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sldNum" idx="12"/>
          </p:nvPr>
        </p:nvSpPr>
        <p:spPr>
          <a:xfrm>
            <a:off x="3971925" y="8831263"/>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Font typeface="Arial"/>
              <a:buNone/>
            </a:pPr>
            <a:r>
              <a:rPr lang="en-US" sz="1400" b="0" i="0" u="none" strike="noStrike" cap="none" dirty="0">
                <a:solidFill>
                  <a:srgbClr val="000000"/>
                </a:solidFill>
                <a:latin typeface="Arial"/>
                <a:ea typeface="Arial"/>
                <a:cs typeface="Arial"/>
                <a:sym typeface="Arial"/>
              </a:rPr>
              <a:t> </a:t>
            </a:r>
            <a:endParaRPr sz="1400" dirty="0"/>
          </a:p>
        </p:txBody>
      </p:sp>
      <p:sp>
        <p:nvSpPr>
          <p:cNvPr id="43" name="Shape 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 name="Shape 44"/>
          <p:cNvSpPr txBox="1">
            <a:spLocks noGrp="1"/>
          </p:cNvSpPr>
          <p:nvPr>
            <p:ph type="body" idx="1"/>
          </p:nvPr>
        </p:nvSpPr>
        <p:spPr>
          <a:xfrm>
            <a:off x="935037" y="4414837"/>
            <a:ext cx="5140200" cy="41847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Font typeface="Arial"/>
              <a:buNone/>
            </a:pPr>
            <a:r>
              <a:rPr lang="en-US" sz="1200" b="0" i="0" u="none" strike="noStrike" cap="none" dirty="0">
                <a:solidFill>
                  <a:schemeClr val="dk1"/>
                </a:solidFill>
                <a:latin typeface="Times New Roman"/>
                <a:ea typeface="Times New Roman"/>
                <a:cs typeface="Times New Roman"/>
                <a:sym typeface="Times New Roman"/>
              </a:rPr>
              <a:t>I AM statements, I AM a Transformational Leader, I AM a Next Generation Leader, I AM Passionate about My Success!  Focus on Leaders  vs. Managers </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Take ownership of your Personal Growth….INVEST IN YOURSELF</a:t>
            </a: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extLst>
      <p:ext uri="{BB962C8B-B14F-4D97-AF65-F5344CB8AC3E}">
        <p14:creationId xmlns:p14="http://schemas.microsoft.com/office/powerpoint/2010/main" val="85002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INVEST IN YOURSELF you Deserve it! Get a Coach find a Mentor</a:t>
            </a: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extLst>
      <p:ext uri="{BB962C8B-B14F-4D97-AF65-F5344CB8AC3E}">
        <p14:creationId xmlns:p14="http://schemas.microsoft.com/office/powerpoint/2010/main" val="2038229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sldNum" idx="12"/>
          </p:nvPr>
        </p:nvSpPr>
        <p:spPr>
          <a:xfrm>
            <a:off x="3971925" y="8831263"/>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Font typeface="Arial"/>
              <a:buNone/>
            </a:pPr>
            <a:r>
              <a:rPr lang="en-US" sz="1400" b="0" i="0" u="none" strike="noStrike" cap="none" dirty="0">
                <a:solidFill>
                  <a:srgbClr val="000000"/>
                </a:solidFill>
                <a:latin typeface="Arial"/>
                <a:ea typeface="Arial"/>
                <a:cs typeface="Arial"/>
                <a:sym typeface="Arial"/>
              </a:rPr>
              <a:t> </a:t>
            </a:r>
            <a:endParaRPr sz="1400" dirty="0"/>
          </a:p>
        </p:txBody>
      </p:sp>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935037" y="4414837"/>
            <a:ext cx="5140200" cy="41847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3971925" y="8831263"/>
            <a:ext cx="3038400" cy="465000"/>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Font typeface="Arial"/>
              <a:buNone/>
            </a:pPr>
            <a:r>
              <a:rPr lang="en-US" sz="1400" b="0" i="0" u="none" strike="noStrike" cap="none" dirty="0">
                <a:solidFill>
                  <a:srgbClr val="000000"/>
                </a:solidFill>
                <a:latin typeface="Arial"/>
                <a:ea typeface="Arial"/>
                <a:cs typeface="Arial"/>
                <a:sym typeface="Arial"/>
              </a:rPr>
              <a:t> </a:t>
            </a:r>
            <a:endParaRPr sz="1400" dirty="0"/>
          </a:p>
        </p:txBody>
      </p:sp>
      <p:sp>
        <p:nvSpPr>
          <p:cNvPr id="49" name="Shape 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 name="Shape 50"/>
          <p:cNvSpPr txBox="1">
            <a:spLocks noGrp="1"/>
          </p:cNvSpPr>
          <p:nvPr>
            <p:ph type="body" idx="1"/>
          </p:nvPr>
        </p:nvSpPr>
        <p:spPr>
          <a:xfrm>
            <a:off x="935037" y="4414837"/>
            <a:ext cx="5140200" cy="4184700"/>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Font typeface="Arial"/>
              <a:buNone/>
            </a:pPr>
            <a:r>
              <a:rPr lang="en-US" sz="1200" b="0" i="0" u="none" strike="noStrike" cap="none" dirty="0">
                <a:solidFill>
                  <a:schemeClr val="dk1"/>
                </a:solidFill>
                <a:latin typeface="Times New Roman"/>
                <a:ea typeface="Times New Roman"/>
                <a:cs typeface="Times New Roman"/>
                <a:sym typeface="Times New Roman"/>
              </a:rPr>
              <a:t>The Biggest difference between Training and Development? How many of you go to Trainings and Remember everything about it?  Most don’t it goes in one ear and right out the other.  That is why I am giving each of you an opportunity to get in a Development Program after this training by going to my website to learn more.</a:t>
            </a: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Coaching Client CEO for a Multi Million Dollar IT Company…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Arial"/>
              <a:buNone/>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43485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Level 1 POSITION: Rights – People follow you because they have to</a:t>
            </a:r>
          </a:p>
          <a:p>
            <a:r>
              <a:rPr lang="en-US" dirty="0"/>
              <a:t>Level 2 PERMISSION: Relationships – People follow you because they want to</a:t>
            </a:r>
          </a:p>
          <a:p>
            <a:r>
              <a:rPr lang="en-US" dirty="0"/>
              <a:t>Level 3 PRODUCTION: Results – People follow you because of what you have done for the organization</a:t>
            </a:r>
          </a:p>
          <a:p>
            <a:r>
              <a:rPr lang="en-US" dirty="0"/>
              <a:t>Level 4 PEOPLE DEVELOPMENT: Reproduction – People follow you because of what you have done for them</a:t>
            </a:r>
          </a:p>
          <a:p>
            <a:r>
              <a:rPr lang="en-US" dirty="0"/>
              <a:t>Levin 5 PINNACLE: Respect – People follow you because of who you are and what you represent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Arial"/>
              <a:buNone/>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65370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In 1906, the economist Vilfredo Pareto noticed the 80% of the land in Italy was owned by 20% of the population. (NOTE: 20% of cause to improve 80% of the results)</a:t>
            </a:r>
          </a:p>
          <a:p>
            <a:pPr marL="0" lvl="0" indent="0" rtl="0">
              <a:spcBef>
                <a:spcPts val="0"/>
              </a:spcBef>
              <a:spcAft>
                <a:spcPts val="0"/>
              </a:spcAft>
              <a:buNone/>
            </a:pPr>
            <a:r>
              <a:rPr lang="en-US" dirty="0"/>
              <a:t>= FOCUS / SIMPLIFICATION / CLARITY  </a:t>
            </a:r>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extLst>
      <p:ext uri="{BB962C8B-B14F-4D97-AF65-F5344CB8AC3E}">
        <p14:creationId xmlns:p14="http://schemas.microsoft.com/office/powerpoint/2010/main" val="85800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extLst>
      <p:ext uri="{BB962C8B-B14F-4D97-AF65-F5344CB8AC3E}">
        <p14:creationId xmlns:p14="http://schemas.microsoft.com/office/powerpoint/2010/main" val="205905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Shaking Hands and Kissing Babies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Font typeface="Arial"/>
              <a:buNone/>
            </a:pP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9865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Do you want to control of Lead!</a:t>
            </a: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extLst>
      <p:ext uri="{BB962C8B-B14F-4D97-AF65-F5344CB8AC3E}">
        <p14:creationId xmlns:p14="http://schemas.microsoft.com/office/powerpoint/2010/main" val="292260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701358" y="4415791"/>
            <a:ext cx="5607600" cy="418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Story about BIG Leading Chapter</a:t>
            </a:r>
            <a:endParaRPr dirty="0"/>
          </a:p>
        </p:txBody>
      </p:sp>
      <p:sp>
        <p:nvSpPr>
          <p:cNvPr id="214" name="Shape 214"/>
          <p:cNvSpPr txBox="1">
            <a:spLocks noGrp="1"/>
          </p:cNvSpPr>
          <p:nvPr>
            <p:ph type="sldNum" idx="12"/>
          </p:nvPr>
        </p:nvSpPr>
        <p:spPr>
          <a:xfrm>
            <a:off x="3971182" y="8829989"/>
            <a:ext cx="3037500" cy="464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Font typeface="Arial"/>
              <a:buNone/>
            </a:pPr>
            <a:endParaRPr dirty="0"/>
          </a:p>
        </p:txBody>
      </p:sp>
    </p:spTree>
    <p:extLst>
      <p:ext uri="{BB962C8B-B14F-4D97-AF65-F5344CB8AC3E}">
        <p14:creationId xmlns:p14="http://schemas.microsoft.com/office/powerpoint/2010/main" val="3477377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Shape 15"/>
          <p:cNvSpPr/>
          <p:nvPr/>
        </p:nvSpPr>
        <p:spPr>
          <a:xfrm>
            <a:off x="0" y="4664075"/>
            <a:ext cx="9150350" cy="0"/>
          </a:xfrm>
          <a:prstGeom prst="rtTriangle">
            <a:avLst/>
          </a:prstGeom>
          <a:gradFill>
            <a:gsLst>
              <a:gs pos="0">
                <a:srgbClr val="194D8C"/>
              </a:gs>
              <a:gs pos="55000">
                <a:srgbClr val="7BABE5"/>
              </a:gs>
              <a:gs pos="100000">
                <a:srgbClr val="194D8C"/>
              </a:gs>
            </a:gsLst>
            <a:lin ang="3000000" scaled="0"/>
          </a:gradFill>
          <a:ln>
            <a:noFill/>
          </a:ln>
        </p:spPr>
        <p:txBody>
          <a:bodyPr spcFirstLastPara="1" wrap="square" lIns="91425" tIns="45700" rIns="91425" bIns="45700" anchor="ctr" anchorCtr="0">
            <a:noAutofit/>
          </a:bodyPr>
          <a:lstStyle/>
          <a:p>
            <a:pPr marL="0" marR="0" lvl="0" indent="0" algn="ctr" rtl="0">
              <a:lnSpc>
                <a:spcPct val="60000"/>
              </a:lnSpc>
              <a:spcBef>
                <a:spcPts val="0"/>
              </a:spcBef>
              <a:spcAft>
                <a:spcPts val="0"/>
              </a:spcAft>
              <a:buClr>
                <a:srgbClr val="000000"/>
              </a:buClr>
              <a:buFont typeface="Arial"/>
              <a:buNone/>
            </a:pPr>
            <a:endParaRPr sz="112" b="0" i="0" u="none" strike="noStrike" cap="none" dirty="0">
              <a:solidFill>
                <a:schemeClr val="lt1"/>
              </a:solidFill>
              <a:latin typeface="Arial"/>
              <a:ea typeface="Arial"/>
              <a:cs typeface="Arial"/>
              <a:sym typeface="Arial"/>
            </a:endParaRPr>
          </a:p>
        </p:txBody>
      </p:sp>
      <p:sp>
        <p:nvSpPr>
          <p:cNvPr id="16" name="Shape 16"/>
          <p:cNvSpPr/>
          <p:nvPr/>
        </p:nvSpPr>
        <p:spPr>
          <a:xfrm>
            <a:off x="856879" y="6123487"/>
            <a:ext cx="7430238" cy="70788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Arial"/>
              <a:buNone/>
            </a:pPr>
            <a:r>
              <a:rPr lang="en-US" sz="800" b="1" i="0" u="none" strike="noStrike" cap="none" dirty="0">
                <a:solidFill>
                  <a:schemeClr val="dk1"/>
                </a:solidFill>
                <a:latin typeface="Arial"/>
                <a:ea typeface="Arial"/>
                <a:cs typeface="Arial"/>
                <a:sym typeface="Arial"/>
              </a:rPr>
              <a:t>Document Number: SB-TA1-PMO-001-xx</a:t>
            </a:r>
            <a:endParaRPr dirty="0"/>
          </a:p>
          <a:p>
            <a:pPr marL="0" marR="0" lvl="0" indent="0" algn="ctr" rtl="0">
              <a:lnSpc>
                <a:spcPct val="100000"/>
              </a:lnSpc>
              <a:spcBef>
                <a:spcPts val="0"/>
              </a:spcBef>
              <a:spcAft>
                <a:spcPts val="0"/>
              </a:spcAft>
              <a:buClr>
                <a:schemeClr val="dk1"/>
              </a:buClr>
              <a:buFont typeface="Tahoma"/>
              <a:buNone/>
            </a:pPr>
            <a:r>
              <a:rPr lang="en-US" sz="800" b="1" i="0" u="none" strike="noStrike" cap="none" dirty="0">
                <a:solidFill>
                  <a:schemeClr val="dk1"/>
                </a:solidFill>
                <a:latin typeface="Tahoma"/>
                <a:ea typeface="Tahoma"/>
                <a:cs typeface="Tahoma"/>
                <a:sym typeface="Tahoma"/>
              </a:rPr>
              <a:t> </a:t>
            </a:r>
            <a:r>
              <a:rPr lang="en-US" sz="800" b="1" i="0" u="none" strike="noStrike" cap="none" dirty="0">
                <a:solidFill>
                  <a:schemeClr val="dk1"/>
                </a:solidFill>
                <a:latin typeface="Arial"/>
                <a:ea typeface="Arial"/>
                <a:cs typeface="Arial"/>
                <a:sym typeface="Arial"/>
              </a:rPr>
              <a:t>Controlled Unclassified Information </a:t>
            </a:r>
            <a:r>
              <a:rPr lang="en-US" sz="800" b="0" i="0" u="none" strike="noStrike" cap="none" dirty="0">
                <a:solidFill>
                  <a:schemeClr val="dk1"/>
                </a:solidFill>
                <a:latin typeface="Arial"/>
                <a:ea typeface="Arial"/>
                <a:cs typeface="Arial"/>
                <a:sym typeface="Arial"/>
              </a:rPr>
              <a:t>This document contains Controlled Unclassified Information that shall not be disclosed outside the Government and shall not be duplicated, used, or disclosed </a:t>
            </a:r>
            <a:br>
              <a:rPr lang="en-US" sz="800" b="0" i="0" u="none" strike="noStrike" cap="none" dirty="0">
                <a:solidFill>
                  <a:schemeClr val="dk1"/>
                </a:solidFill>
                <a:latin typeface="Arial"/>
                <a:ea typeface="Arial"/>
                <a:cs typeface="Arial"/>
                <a:sym typeface="Arial"/>
              </a:rPr>
            </a:br>
            <a:r>
              <a:rPr lang="en-US" sz="800" b="0" i="0" u="none" strike="noStrike" cap="none" dirty="0">
                <a:solidFill>
                  <a:schemeClr val="dk1"/>
                </a:solidFill>
                <a:latin typeface="Arial"/>
                <a:ea typeface="Arial"/>
                <a:cs typeface="Arial"/>
                <a:sym typeface="Arial"/>
              </a:rPr>
              <a:t>— in whole or in part — for any purpose other than for the Government’s official use under GSA GS-06F-0662Z. </a:t>
            </a:r>
            <a:endParaRPr dirty="0"/>
          </a:p>
        </p:txBody>
      </p:sp>
      <p:sp>
        <p:nvSpPr>
          <p:cNvPr id="17" name="Shape 17"/>
          <p:cNvSpPr/>
          <p:nvPr/>
        </p:nvSpPr>
        <p:spPr>
          <a:xfrm>
            <a:off x="114506" y="5570010"/>
            <a:ext cx="1291478" cy="609599"/>
          </a:xfrm>
          <a:prstGeom prst="rect">
            <a:avLst/>
          </a:prstGeom>
          <a:solidFill>
            <a:srgbClr val="EAF1DD"/>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18" name="Shape 18"/>
          <p:cNvSpPr/>
          <p:nvPr/>
        </p:nvSpPr>
        <p:spPr>
          <a:xfrm>
            <a:off x="1413083" y="5570010"/>
            <a:ext cx="1291478" cy="609599"/>
          </a:xfrm>
          <a:prstGeom prst="rect">
            <a:avLst/>
          </a:prstGeom>
          <a:solidFill>
            <a:srgbClr val="D6E3BC"/>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19" name="Shape 19"/>
          <p:cNvSpPr/>
          <p:nvPr/>
        </p:nvSpPr>
        <p:spPr>
          <a:xfrm>
            <a:off x="2711658" y="5570010"/>
            <a:ext cx="1298575" cy="609599"/>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0" name="Shape 20"/>
          <p:cNvSpPr/>
          <p:nvPr/>
        </p:nvSpPr>
        <p:spPr>
          <a:xfrm>
            <a:off x="4010232" y="5559376"/>
            <a:ext cx="1298575" cy="609599"/>
          </a:xfrm>
          <a:prstGeom prst="rect">
            <a:avLst/>
          </a:prstGeom>
          <a:solidFill>
            <a:srgbClr val="8FAE2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1" name="Shape 21"/>
          <p:cNvSpPr/>
          <p:nvPr/>
        </p:nvSpPr>
        <p:spPr>
          <a:xfrm>
            <a:off x="5308807" y="5548744"/>
            <a:ext cx="3746292" cy="609599"/>
          </a:xfrm>
          <a:prstGeom prst="rect">
            <a:avLst/>
          </a:prstGeom>
          <a:solidFill>
            <a:srgbClr val="44A64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2" name="Shape 22"/>
          <p:cNvSpPr/>
          <p:nvPr/>
        </p:nvSpPr>
        <p:spPr>
          <a:xfrm>
            <a:off x="107413" y="4893035"/>
            <a:ext cx="1298575" cy="609599"/>
          </a:xfrm>
          <a:prstGeom prst="rect">
            <a:avLst/>
          </a:prstGeom>
          <a:solidFill>
            <a:srgbClr val="EAF1DD"/>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3" name="Shape 23"/>
          <p:cNvSpPr/>
          <p:nvPr/>
        </p:nvSpPr>
        <p:spPr>
          <a:xfrm>
            <a:off x="1405987" y="4893035"/>
            <a:ext cx="1298575" cy="609599"/>
          </a:xfrm>
          <a:prstGeom prst="rect">
            <a:avLst/>
          </a:prstGeom>
          <a:solidFill>
            <a:srgbClr val="D6E3BC"/>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4" name="Shape 24"/>
          <p:cNvSpPr/>
          <p:nvPr/>
        </p:nvSpPr>
        <p:spPr>
          <a:xfrm>
            <a:off x="2704563" y="4893035"/>
            <a:ext cx="1305670" cy="609599"/>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5" name="Shape 25"/>
          <p:cNvSpPr/>
          <p:nvPr/>
        </p:nvSpPr>
        <p:spPr>
          <a:xfrm>
            <a:off x="4003137" y="4893035"/>
            <a:ext cx="1298575" cy="609599"/>
          </a:xfrm>
          <a:prstGeom prst="rect">
            <a:avLst/>
          </a:prstGeom>
          <a:solidFill>
            <a:srgbClr val="8FAE2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6" name="Shape 26"/>
          <p:cNvSpPr/>
          <p:nvPr/>
        </p:nvSpPr>
        <p:spPr>
          <a:xfrm>
            <a:off x="5301712" y="4893035"/>
            <a:ext cx="3746292" cy="609599"/>
          </a:xfrm>
          <a:prstGeom prst="rect">
            <a:avLst/>
          </a:prstGeom>
          <a:solidFill>
            <a:srgbClr val="44A64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Arial"/>
            </a:endParaRPr>
          </a:p>
        </p:txBody>
      </p:sp>
      <p:sp>
        <p:nvSpPr>
          <p:cNvPr id="27" name="Shape 27"/>
          <p:cNvSpPr txBox="1">
            <a:spLocks noGrp="1"/>
          </p:cNvSpPr>
          <p:nvPr>
            <p:ph type="ctrTitle"/>
          </p:nvPr>
        </p:nvSpPr>
        <p:spPr>
          <a:xfrm>
            <a:off x="699245" y="2349500"/>
            <a:ext cx="7758953" cy="1232861"/>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b" anchorCtr="0"/>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SzPts val="1400"/>
              <a:buNone/>
              <a:defRPr sz="1800"/>
            </a:lvl3pPr>
            <a:lvl4pPr marL="0" marR="0" lvl="3" indent="0" algn="l" rtl="0">
              <a:spcBef>
                <a:spcPts val="0"/>
              </a:spcBef>
              <a:spcAft>
                <a:spcPts val="0"/>
              </a:spcAft>
              <a:buSzPts val="1400"/>
              <a:buNone/>
              <a:defRPr sz="1800"/>
            </a:lvl4pPr>
            <a:lvl5pPr marL="0" marR="0" lvl="4" indent="0" algn="l" rtl="0">
              <a:spcBef>
                <a:spcPts val="0"/>
              </a:spcBef>
              <a:spcAft>
                <a:spcPts val="0"/>
              </a:spcAft>
              <a:buSzPts val="1400"/>
              <a:buNone/>
              <a:defRPr sz="1800"/>
            </a:lvl5pPr>
            <a:lvl6pPr marL="457200" marR="0" lvl="5" indent="0" algn="l" rtl="0">
              <a:spcBef>
                <a:spcPts val="0"/>
              </a:spcBef>
              <a:spcAft>
                <a:spcPts val="0"/>
              </a:spcAft>
              <a:buSzPts val="1400"/>
              <a:buNone/>
              <a:defRPr sz="1800"/>
            </a:lvl6pPr>
            <a:lvl7pPr marL="914400" marR="0" lvl="6" indent="0" algn="l" rtl="0">
              <a:spcBef>
                <a:spcPts val="0"/>
              </a:spcBef>
              <a:spcAft>
                <a:spcPts val="0"/>
              </a:spcAft>
              <a:buSzPts val="1400"/>
              <a:buNone/>
              <a:defRPr sz="1800"/>
            </a:lvl7pPr>
            <a:lvl8pPr marL="1371600" marR="0" lvl="7" indent="0" algn="l" rtl="0">
              <a:spcBef>
                <a:spcPts val="0"/>
              </a:spcBef>
              <a:spcAft>
                <a:spcPts val="0"/>
              </a:spcAft>
              <a:buSzPts val="1400"/>
              <a:buNone/>
              <a:defRPr sz="1800"/>
            </a:lvl8pPr>
            <a:lvl9pPr marL="1828800" marR="0" lvl="8" indent="0" algn="l" rtl="0">
              <a:spcBef>
                <a:spcPts val="0"/>
              </a:spcBef>
              <a:spcAft>
                <a:spcPts val="0"/>
              </a:spcAft>
              <a:buSzPts val="1400"/>
              <a:buNone/>
              <a:defRPr sz="1800"/>
            </a:lvl9pPr>
          </a:lstStyle>
          <a:p>
            <a:endParaRPr/>
          </a:p>
        </p:txBody>
      </p:sp>
      <p:cxnSp>
        <p:nvCxnSpPr>
          <p:cNvPr id="28" name="Shape 28"/>
          <p:cNvCxnSpPr/>
          <p:nvPr/>
        </p:nvCxnSpPr>
        <p:spPr>
          <a:xfrm rot="10800000" flipH="1">
            <a:off x="422275" y="3629023"/>
            <a:ext cx="8213725" cy="15875"/>
          </a:xfrm>
          <a:prstGeom prst="straightConnector1">
            <a:avLst/>
          </a:prstGeom>
          <a:noFill/>
          <a:ln w="9525" cap="flat" cmpd="sng">
            <a:solidFill>
              <a:srgbClr val="4F6128"/>
            </a:solidFill>
            <a:prstDash val="solid"/>
            <a:round/>
            <a:headEnd type="none" w="sm" len="sm"/>
            <a:tailEnd type="none" w="sm" len="sm"/>
          </a:ln>
        </p:spPr>
      </p:cxnSp>
      <p:sp>
        <p:nvSpPr>
          <p:cNvPr id="29" name="Shape 29"/>
          <p:cNvSpPr txBox="1">
            <a:spLocks noGrp="1"/>
          </p:cNvSpPr>
          <p:nvPr>
            <p:ph type="subTitle" idx="1"/>
          </p:nvPr>
        </p:nvSpPr>
        <p:spPr>
          <a:xfrm>
            <a:off x="685800" y="3711387"/>
            <a:ext cx="7772400" cy="1099923"/>
          </a:xfrm>
          <a:prstGeom prst="rect">
            <a:avLst/>
          </a:prstGeom>
          <a:noFill/>
          <a:ln>
            <a:noFill/>
          </a:ln>
        </p:spPr>
        <p:txBody>
          <a:bodyPr spcFirstLastPara="1" wrap="square" lIns="91425" tIns="91425" rIns="91425" bIns="91425" anchor="t" anchorCtr="0"/>
          <a:lstStyle>
            <a:lvl1pPr marL="0" marR="64008" lvl="0" indent="0" algn="r" rtl="0">
              <a:lnSpc>
                <a:spcPct val="100000"/>
              </a:lnSpc>
              <a:spcBef>
                <a:spcPts val="400"/>
              </a:spcBef>
              <a:spcAft>
                <a:spcPts val="0"/>
              </a:spcAft>
              <a:buClr>
                <a:srgbClr val="1F497D"/>
              </a:buClr>
              <a:buSzPts val="1400"/>
              <a:buFont typeface="Arial"/>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325"/>
              </a:spcBef>
              <a:spcAft>
                <a:spcPts val="0"/>
              </a:spcAft>
              <a:buClr>
                <a:srgbClr val="1F497D"/>
              </a:buClr>
              <a:buSzPts val="1400"/>
              <a:buFont typeface="Arial"/>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600"/>
              </a:spcBef>
              <a:spcAft>
                <a:spcPts val="0"/>
              </a:spcAft>
              <a:buClr>
                <a:srgbClr val="1F497D"/>
              </a:buClr>
              <a:buSzPts val="1400"/>
              <a:buFont typeface="Arial"/>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600"/>
              </a:spcBef>
              <a:spcAft>
                <a:spcPts val="0"/>
              </a:spcAft>
              <a:buClr>
                <a:srgbClr val="1F497D"/>
              </a:buClr>
              <a:buSzPts val="1400"/>
              <a:buFont typeface="Arial"/>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600"/>
              </a:spcBef>
              <a:spcAft>
                <a:spcPts val="0"/>
              </a:spcAft>
              <a:buClr>
                <a:srgbClr val="1F497D"/>
              </a:buClr>
              <a:buSzPts val="1400"/>
              <a:buFont typeface="Arial"/>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600"/>
              </a:spcBef>
              <a:spcAft>
                <a:spcPts val="0"/>
              </a:spcAft>
              <a:buClr>
                <a:schemeClr val="accent3"/>
              </a:buClr>
              <a:buSzPts val="1400"/>
              <a:buFont typeface="Arial"/>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350"/>
              </a:spcBef>
              <a:spcAft>
                <a:spcPts val="0"/>
              </a:spcAft>
              <a:buClr>
                <a:schemeClr val="accent3"/>
              </a:buClr>
              <a:buSzPts val="1400"/>
              <a:buFont typeface="Arial"/>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350"/>
              </a:spcBef>
              <a:spcAft>
                <a:spcPts val="0"/>
              </a:spcAft>
              <a:buClr>
                <a:schemeClr val="accent3"/>
              </a:buClr>
              <a:buSzPts val="1400"/>
              <a:buFont typeface="Arial"/>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350"/>
              </a:spcBef>
              <a:spcAft>
                <a:spcPts val="0"/>
              </a:spcAft>
              <a:buClr>
                <a:schemeClr val="accent3"/>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Shape 30"/>
          <p:cNvSpPr txBox="1"/>
          <p:nvPr/>
        </p:nvSpPr>
        <p:spPr>
          <a:xfrm>
            <a:off x="1650891" y="968512"/>
            <a:ext cx="6872393" cy="70788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17365D"/>
              </a:buClr>
              <a:buFont typeface="Arial Black"/>
              <a:buNone/>
            </a:pPr>
            <a:r>
              <a:rPr lang="en-US" sz="2000" b="0" i="0" u="none" strike="noStrike" cap="none" dirty="0">
                <a:solidFill>
                  <a:srgbClr val="17365D"/>
                </a:solidFill>
                <a:latin typeface="Arial Black"/>
                <a:ea typeface="Arial Black"/>
                <a:cs typeface="Arial Black"/>
                <a:sym typeface="Arial Black"/>
              </a:rPr>
              <a:t>CIO Application Maintenance, </a:t>
            </a:r>
            <a:br>
              <a:rPr lang="en-US" sz="2000" b="0" i="0" u="none" strike="noStrike" cap="none" dirty="0">
                <a:solidFill>
                  <a:srgbClr val="17365D"/>
                </a:solidFill>
                <a:latin typeface="Arial Black"/>
                <a:ea typeface="Arial Black"/>
                <a:cs typeface="Arial Black"/>
                <a:sym typeface="Arial Black"/>
              </a:rPr>
            </a:br>
            <a:r>
              <a:rPr lang="en-US" sz="2000" b="0" i="0" u="none" strike="noStrike" cap="none" dirty="0">
                <a:solidFill>
                  <a:srgbClr val="17365D"/>
                </a:solidFill>
                <a:latin typeface="Arial Black"/>
                <a:ea typeface="Arial Black"/>
                <a:cs typeface="Arial Black"/>
                <a:sym typeface="Arial Black"/>
              </a:rPr>
              <a:t>Enhancements, and Operations (CAMEO SB)</a:t>
            </a:r>
            <a:endParaRPr dirty="0"/>
          </a:p>
        </p:txBody>
      </p:sp>
      <p:pic>
        <p:nvPicPr>
          <p:cNvPr id="31" name="Shape 31"/>
          <p:cNvPicPr preferRelativeResize="0"/>
          <p:nvPr/>
        </p:nvPicPr>
        <p:blipFill rotWithShape="1">
          <a:blip r:embed="rId2">
            <a:alphaModFix/>
          </a:blip>
          <a:srcRect/>
          <a:stretch/>
        </p:blipFill>
        <p:spPr>
          <a:xfrm>
            <a:off x="107413" y="110493"/>
            <a:ext cx="1676399" cy="5167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pPr eaLnBrk="1" latinLnBrk="0" hangingPunct="1"/>
            <a:fld id="{544213AF-26F6-41FA-8D85-E2C5388D6E58}" type="datetimeFigureOut">
              <a:rPr lang="en-US" smtClean="0"/>
              <a:pPr eaLnBrk="1" latinLnBrk="0" hangingPunct="1"/>
              <a:t>12/1/2019</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34021492-D8A9-4CEE-A327-F99EC7B60D36}"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205520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53152"/>
            <a:ext cx="8229600" cy="701747"/>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SzPts val="1400"/>
              <a:buNone/>
              <a:defRPr sz="1800"/>
            </a:lvl3pPr>
            <a:lvl4pPr marL="0" marR="0" lvl="3" indent="0" algn="l" rtl="0">
              <a:spcBef>
                <a:spcPts val="0"/>
              </a:spcBef>
              <a:spcAft>
                <a:spcPts val="0"/>
              </a:spcAft>
              <a:buSzPts val="1400"/>
              <a:buNone/>
              <a:defRPr sz="1800"/>
            </a:lvl4pPr>
            <a:lvl5pPr marL="0" marR="0" lvl="4" indent="0" algn="l" rtl="0">
              <a:spcBef>
                <a:spcPts val="0"/>
              </a:spcBef>
              <a:spcAft>
                <a:spcPts val="0"/>
              </a:spcAft>
              <a:buSzPts val="1400"/>
              <a:buNone/>
              <a:defRPr sz="1800"/>
            </a:lvl5pPr>
            <a:lvl6pPr marL="457200" marR="0" lvl="5" indent="0" algn="l" rtl="0">
              <a:spcBef>
                <a:spcPts val="0"/>
              </a:spcBef>
              <a:spcAft>
                <a:spcPts val="0"/>
              </a:spcAft>
              <a:buSzPts val="1400"/>
              <a:buNone/>
              <a:defRPr sz="1800"/>
            </a:lvl6pPr>
            <a:lvl7pPr marL="914400" marR="0" lvl="6" indent="0" algn="l" rtl="0">
              <a:spcBef>
                <a:spcPts val="0"/>
              </a:spcBef>
              <a:spcAft>
                <a:spcPts val="0"/>
              </a:spcAft>
              <a:buSzPts val="1400"/>
              <a:buNone/>
              <a:defRPr sz="1800"/>
            </a:lvl7pPr>
            <a:lvl8pPr marL="1371600" marR="0" lvl="7" indent="0" algn="l" rtl="0">
              <a:spcBef>
                <a:spcPts val="0"/>
              </a:spcBef>
              <a:spcAft>
                <a:spcPts val="0"/>
              </a:spcAft>
              <a:buSzPts val="1400"/>
              <a:buNone/>
              <a:defRPr sz="1800"/>
            </a:lvl8pPr>
            <a:lvl9pPr marL="1828800" marR="0" lvl="8" indent="0" algn="l" rtl="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092200"/>
            <a:ext cx="8229600" cy="4525963"/>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400"/>
              </a:spcBef>
              <a:spcAft>
                <a:spcPts val="0"/>
              </a:spcAft>
              <a:buClr>
                <a:srgbClr val="1F497D"/>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600"/>
              </a:spcBef>
              <a:spcAft>
                <a:spcPts val="0"/>
              </a:spcAft>
              <a:buClr>
                <a:srgbClr val="1F497D"/>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600"/>
              </a:spcBef>
              <a:spcAft>
                <a:spcPts val="0"/>
              </a:spcAft>
              <a:buClr>
                <a:srgbClr val="1F497D"/>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600"/>
              </a:spcBef>
              <a:spcAft>
                <a:spcPts val="0"/>
              </a:spcAft>
              <a:buClr>
                <a:srgbClr val="1F497D"/>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600"/>
              </a:spcBef>
              <a:spcAft>
                <a:spcPts val="0"/>
              </a:spcAft>
              <a:buClr>
                <a:srgbClr val="1F497D"/>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600"/>
              </a:spcBef>
              <a:spcAft>
                <a:spcPts val="0"/>
              </a:spcAft>
              <a:buClr>
                <a:schemeClr val="accent3"/>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350"/>
              </a:spcBef>
              <a:spcAft>
                <a:spcPts val="0"/>
              </a:spcAft>
              <a:buClr>
                <a:schemeClr val="accent3"/>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350"/>
              </a:spcBef>
              <a:spcAft>
                <a:spcPts val="0"/>
              </a:spcAft>
              <a:buClr>
                <a:schemeClr val="accent3"/>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350"/>
              </a:spcBef>
              <a:spcAft>
                <a:spcPts val="0"/>
              </a:spcAft>
              <a:buClr>
                <a:schemeClr val="accent3"/>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12" name="Shape 12"/>
          <p:cNvCxnSpPr/>
          <p:nvPr/>
        </p:nvCxnSpPr>
        <p:spPr>
          <a:xfrm>
            <a:off x="457199" y="782637"/>
            <a:ext cx="8229600" cy="0"/>
          </a:xfrm>
          <a:prstGeom prst="straightConnector1">
            <a:avLst/>
          </a:prstGeom>
          <a:noFill/>
          <a:ln w="9525" cap="flat" cmpd="sng">
            <a:solidFill>
              <a:srgbClr val="00B050"/>
            </a:solidFill>
            <a:prstDash val="solid"/>
            <a:round/>
            <a:headEnd type="none" w="sm" len="sm"/>
            <a:tailEnd type="none" w="sm" len="sm"/>
          </a:ln>
        </p:spPr>
      </p:cxnSp>
      <p:pic>
        <p:nvPicPr>
          <p:cNvPr id="13" name="Shape 13"/>
          <p:cNvPicPr preferRelativeResize="0"/>
          <p:nvPr/>
        </p:nvPicPr>
        <p:blipFill rotWithShape="1">
          <a:blip r:embed="rId3">
            <a:alphaModFix/>
          </a:blip>
          <a:srcRect/>
          <a:stretch/>
        </p:blipFill>
        <p:spPr>
          <a:xfrm>
            <a:off x="7823200" y="131763"/>
            <a:ext cx="1231898" cy="3254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000125" y="228600"/>
            <a:ext cx="6629400" cy="366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SzPts val="1400"/>
              <a:buFont typeface="Arial"/>
              <a:buNone/>
              <a:defRPr sz="1800"/>
            </a:lvl2pPr>
            <a:lvl3pPr marL="0" marR="0" lvl="2" indent="0" algn="l" rtl="0">
              <a:spcBef>
                <a:spcPts val="0"/>
              </a:spcBef>
              <a:spcAft>
                <a:spcPts val="0"/>
              </a:spcAft>
              <a:buSzPts val="1400"/>
              <a:buFont typeface="Arial"/>
              <a:buNone/>
              <a:defRPr sz="1800"/>
            </a:lvl3pPr>
            <a:lvl4pPr marL="0" marR="0" lvl="3" indent="0" algn="l" rtl="0">
              <a:spcBef>
                <a:spcPts val="0"/>
              </a:spcBef>
              <a:spcAft>
                <a:spcPts val="0"/>
              </a:spcAft>
              <a:buSzPts val="1400"/>
              <a:buFont typeface="Arial"/>
              <a:buNone/>
              <a:defRPr sz="1800"/>
            </a:lvl4pPr>
            <a:lvl5pPr marL="0" marR="0" lvl="4" indent="0" algn="l" rtl="0">
              <a:spcBef>
                <a:spcPts val="0"/>
              </a:spcBef>
              <a:spcAft>
                <a:spcPts val="0"/>
              </a:spcAft>
              <a:buSzPts val="1400"/>
              <a:buFont typeface="Arial"/>
              <a:buNone/>
              <a:defRPr sz="1800"/>
            </a:lvl5pPr>
            <a:lvl6pPr marL="457200" marR="0" lvl="5" indent="0" algn="l" rtl="0">
              <a:spcBef>
                <a:spcPts val="0"/>
              </a:spcBef>
              <a:spcAft>
                <a:spcPts val="0"/>
              </a:spcAft>
              <a:buSzPts val="1400"/>
              <a:buFont typeface="Arial"/>
              <a:buNone/>
              <a:defRPr sz="1800"/>
            </a:lvl6pPr>
            <a:lvl7pPr marL="914400" marR="0" lvl="6" indent="0" algn="l" rtl="0">
              <a:spcBef>
                <a:spcPts val="0"/>
              </a:spcBef>
              <a:spcAft>
                <a:spcPts val="0"/>
              </a:spcAft>
              <a:buSzPts val="1400"/>
              <a:buFont typeface="Arial"/>
              <a:buNone/>
              <a:defRPr sz="1800"/>
            </a:lvl7pPr>
            <a:lvl8pPr marL="1371600" marR="0" lvl="7" indent="0" algn="l" rtl="0">
              <a:spcBef>
                <a:spcPts val="0"/>
              </a:spcBef>
              <a:spcAft>
                <a:spcPts val="0"/>
              </a:spcAft>
              <a:buSzPts val="1400"/>
              <a:buFont typeface="Arial"/>
              <a:buNone/>
              <a:defRPr sz="1800"/>
            </a:lvl8pPr>
            <a:lvl9pPr marL="1828800" marR="0" lvl="8" indent="0" algn="l" rtl="0">
              <a:spcBef>
                <a:spcPts val="0"/>
              </a:spcBef>
              <a:spcAft>
                <a:spcPts val="0"/>
              </a:spcAft>
              <a:buSzPts val="1400"/>
              <a:buFont typeface="Arial"/>
              <a:buNone/>
              <a:defRPr sz="1800"/>
            </a:lvl9pPr>
          </a:lstStyle>
          <a:p>
            <a:endParaRPr/>
          </a:p>
        </p:txBody>
      </p:sp>
      <p:sp>
        <p:nvSpPr>
          <p:cNvPr id="34" name="Shape 34"/>
          <p:cNvSpPr txBox="1"/>
          <p:nvPr/>
        </p:nvSpPr>
        <p:spPr>
          <a:xfrm>
            <a:off x="0" y="6019800"/>
            <a:ext cx="91440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sp>
        <p:nvSpPr>
          <p:cNvPr id="35" name="Shape 35"/>
          <p:cNvSpPr txBox="1">
            <a:spLocks noGrp="1"/>
          </p:cNvSpPr>
          <p:nvPr>
            <p:ph type="sldNum" idx="12"/>
          </p:nvPr>
        </p:nvSpPr>
        <p:spPr>
          <a:xfrm>
            <a:off x="8382000" y="6553200"/>
            <a:ext cx="742800" cy="266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3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cxnSp>
        <p:nvCxnSpPr>
          <p:cNvPr id="37" name="Shape 37"/>
          <p:cNvCxnSpPr/>
          <p:nvPr/>
        </p:nvCxnSpPr>
        <p:spPr>
          <a:xfrm>
            <a:off x="990600" y="762000"/>
            <a:ext cx="6653100" cy="0"/>
          </a:xfrm>
          <a:prstGeom prst="straightConnector1">
            <a:avLst/>
          </a:prstGeom>
          <a:noFill/>
          <a:ln w="19050" cap="flat" cmpd="sng">
            <a:solidFill>
              <a:srgbClr val="15356E"/>
            </a:solidFill>
            <a:prstDash val="solid"/>
            <a:round/>
            <a:headEnd type="none" w="sm" len="sm"/>
            <a:tailEnd type="none" w="sm" len="sm"/>
          </a:ln>
        </p:spPr>
      </p:cxnSp>
      <p:cxnSp>
        <p:nvCxnSpPr>
          <p:cNvPr id="38" name="Shape 38"/>
          <p:cNvCxnSpPr/>
          <p:nvPr/>
        </p:nvCxnSpPr>
        <p:spPr>
          <a:xfrm flipH="1">
            <a:off x="8610599" y="6324600"/>
            <a:ext cx="533400" cy="533700"/>
          </a:xfrm>
          <a:prstGeom prst="straightConnector1">
            <a:avLst/>
          </a:prstGeom>
          <a:noFill/>
          <a:ln w="9525" cap="flat" cmpd="sng">
            <a:solidFill>
              <a:srgbClr val="000080"/>
            </a:solidFill>
            <a:prstDash val="solid"/>
            <a:round/>
            <a:headEnd type="none" w="sm" len="sm"/>
            <a:tailEnd type="none" w="sm" len="sm"/>
          </a:ln>
        </p:spPr>
      </p:cxnSp>
      <p:pic>
        <p:nvPicPr>
          <p:cNvPr id="409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9"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kmcempowerment.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kmcempowerment.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228600" y="914400"/>
            <a:ext cx="8763000" cy="5663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endParaRPr sz="1200" dirty="0">
              <a:solidFill>
                <a:srgbClr val="15356E"/>
              </a:solidFill>
            </a:endParaRPr>
          </a:p>
          <a:p>
            <a:pPr lvl="0" algn="ctr">
              <a:buClr>
                <a:schemeClr val="dk1"/>
              </a:buClr>
            </a:pPr>
            <a:r>
              <a:rPr lang="en-US" sz="3500" dirty="0">
                <a:solidFill>
                  <a:srgbClr val="15356E"/>
                </a:solidFill>
              </a:rPr>
              <a:t>Developing your Inner Leader for Success!</a:t>
            </a:r>
          </a:p>
          <a:p>
            <a:pPr lvl="0" algn="ctr">
              <a:buClr>
                <a:schemeClr val="dk1"/>
              </a:buClr>
            </a:pPr>
            <a:r>
              <a:rPr lang="en-US" sz="600" dirty="0">
                <a:solidFill>
                  <a:srgbClr val="15356E"/>
                </a:solidFill>
              </a:rPr>
              <a:t>   </a:t>
            </a:r>
          </a:p>
          <a:p>
            <a:pPr lvl="0" algn="ctr">
              <a:buClr>
                <a:schemeClr val="dk1"/>
              </a:buClr>
            </a:pPr>
            <a:r>
              <a:rPr lang="en-US" dirty="0">
                <a:solidFill>
                  <a:srgbClr val="15356E"/>
                </a:solidFill>
              </a:rPr>
              <a:t>Prepared for:</a:t>
            </a:r>
          </a:p>
          <a:p>
            <a:pPr lvl="0" algn="ctr">
              <a:buClr>
                <a:schemeClr val="dk1"/>
              </a:buClr>
            </a:pPr>
            <a:endParaRPr lang="en-US" dirty="0">
              <a:solidFill>
                <a:srgbClr val="15356E"/>
              </a:solidFill>
            </a:endParaRPr>
          </a:p>
          <a:p>
            <a:pPr lvl="0" algn="ctr">
              <a:buClr>
                <a:schemeClr val="dk1"/>
              </a:buClr>
            </a:pPr>
            <a:endParaRPr lang="en-US" sz="2400" dirty="0">
              <a:solidFill>
                <a:srgbClr val="15356E"/>
              </a:solidFill>
            </a:endParaRPr>
          </a:p>
          <a:p>
            <a:pPr lvl="0" algn="ctr">
              <a:buClr>
                <a:schemeClr val="dk1"/>
              </a:buClr>
            </a:pPr>
            <a:endParaRPr lang="en-US" sz="2400" dirty="0">
              <a:solidFill>
                <a:srgbClr val="15356E"/>
              </a:solidFill>
            </a:endParaRPr>
          </a:p>
          <a:p>
            <a:pPr lvl="0" algn="ctr">
              <a:buClr>
                <a:schemeClr val="dk1"/>
              </a:buClr>
            </a:pPr>
            <a:endParaRPr lang="en-US" sz="2400" dirty="0">
              <a:solidFill>
                <a:srgbClr val="15356E"/>
              </a:solidFill>
            </a:endParaRPr>
          </a:p>
          <a:p>
            <a:pPr lvl="0" algn="ctr">
              <a:buClr>
                <a:schemeClr val="dk1"/>
              </a:buClr>
            </a:pPr>
            <a:endParaRPr lang="en-US" sz="2400" dirty="0">
              <a:solidFill>
                <a:srgbClr val="15356E"/>
              </a:solidFill>
            </a:endParaRPr>
          </a:p>
          <a:p>
            <a:pPr marL="0" lvl="0" indent="0" algn="ctr" rtl="0">
              <a:spcBef>
                <a:spcPts val="360"/>
              </a:spcBef>
              <a:spcAft>
                <a:spcPts val="0"/>
              </a:spcAft>
              <a:buClr>
                <a:schemeClr val="dk1"/>
              </a:buClr>
              <a:buFont typeface="Arial"/>
              <a:buNone/>
            </a:pPr>
            <a:endParaRPr lang="en-US" sz="2400" dirty="0">
              <a:solidFill>
                <a:srgbClr val="15356E"/>
              </a:solidFill>
            </a:endParaRPr>
          </a:p>
          <a:p>
            <a:pPr marL="0" lvl="0" indent="0" algn="ctr" rtl="0">
              <a:spcBef>
                <a:spcPts val="360"/>
              </a:spcBef>
              <a:spcAft>
                <a:spcPts val="0"/>
              </a:spcAft>
              <a:buClr>
                <a:schemeClr val="dk1"/>
              </a:buClr>
              <a:buFont typeface="Arial"/>
              <a:buNone/>
            </a:pPr>
            <a:r>
              <a:rPr lang="en-US" sz="2400" b="1" dirty="0">
                <a:solidFill>
                  <a:srgbClr val="15356E"/>
                </a:solidFill>
              </a:rPr>
              <a:t>\</a:t>
            </a:r>
          </a:p>
          <a:p>
            <a:pPr marL="0" lvl="0" indent="0" algn="ctr" rtl="0">
              <a:spcBef>
                <a:spcPts val="360"/>
              </a:spcBef>
              <a:spcAft>
                <a:spcPts val="0"/>
              </a:spcAft>
              <a:buClr>
                <a:schemeClr val="dk1"/>
              </a:buClr>
              <a:buFont typeface="Arial"/>
              <a:buNone/>
            </a:pPr>
            <a:endParaRPr lang="en-US" sz="100" b="1" dirty="0">
              <a:solidFill>
                <a:srgbClr val="15356E"/>
              </a:solidFill>
            </a:endParaRPr>
          </a:p>
          <a:p>
            <a:pPr algn="ctr">
              <a:spcBef>
                <a:spcPts val="360"/>
              </a:spcBef>
              <a:buClr>
                <a:schemeClr val="dk1"/>
              </a:buClr>
            </a:pPr>
            <a:r>
              <a:rPr lang="en-US" b="1" dirty="0">
                <a:solidFill>
                  <a:srgbClr val="15356E"/>
                </a:solidFill>
              </a:rPr>
              <a:t>AGA 24</a:t>
            </a:r>
            <a:r>
              <a:rPr lang="en-US" b="1" baseline="30000" dirty="0">
                <a:solidFill>
                  <a:srgbClr val="15356E"/>
                </a:solidFill>
              </a:rPr>
              <a:t>th</a:t>
            </a:r>
            <a:r>
              <a:rPr lang="en-US" b="1" dirty="0">
                <a:solidFill>
                  <a:srgbClr val="15356E"/>
                </a:solidFill>
              </a:rPr>
              <a:t> Annual Commonwealth of VA PDT</a:t>
            </a:r>
          </a:p>
          <a:p>
            <a:pPr algn="ctr">
              <a:spcBef>
                <a:spcPts val="360"/>
              </a:spcBef>
              <a:buClr>
                <a:schemeClr val="dk1"/>
              </a:buClr>
            </a:pPr>
            <a:r>
              <a:rPr lang="en-US" b="1" i="1" dirty="0">
                <a:solidFill>
                  <a:srgbClr val="15356E"/>
                </a:solidFill>
              </a:rPr>
              <a:t>Theme: “The Changing Landscape of Accountability”</a:t>
            </a:r>
            <a:endParaRPr lang="en-US" b="1" i="1" dirty="0">
              <a:solidFill>
                <a:schemeClr val="dk1"/>
              </a:solidFill>
            </a:endParaRPr>
          </a:p>
          <a:p>
            <a:pPr marL="0" lvl="0" indent="0" algn="ctr" rtl="0">
              <a:spcBef>
                <a:spcPts val="360"/>
              </a:spcBef>
              <a:spcAft>
                <a:spcPts val="0"/>
              </a:spcAft>
              <a:buClr>
                <a:schemeClr val="dk1"/>
              </a:buClr>
              <a:buFont typeface="Arial"/>
              <a:buNone/>
            </a:pPr>
            <a:endParaRPr lang="en-US" sz="500" dirty="0">
              <a:solidFill>
                <a:srgbClr val="15356E"/>
              </a:solidFill>
            </a:endParaRPr>
          </a:p>
          <a:p>
            <a:pPr marL="0" lvl="0" indent="0" algn="ctr" rtl="0">
              <a:spcBef>
                <a:spcPts val="360"/>
              </a:spcBef>
              <a:spcAft>
                <a:spcPts val="0"/>
              </a:spcAft>
              <a:buClr>
                <a:schemeClr val="dk1"/>
              </a:buClr>
              <a:buFont typeface="Arial"/>
              <a:buNone/>
            </a:pPr>
            <a:r>
              <a:rPr lang="en-US" dirty="0">
                <a:solidFill>
                  <a:srgbClr val="15356E"/>
                </a:solidFill>
              </a:rPr>
              <a:t>Prepared By:</a:t>
            </a:r>
            <a:endParaRPr dirty="0">
              <a:solidFill>
                <a:schemeClr val="dk1"/>
              </a:solidFill>
            </a:endParaRPr>
          </a:p>
          <a:p>
            <a:pPr marL="0" lvl="0" indent="0" algn="ctr" rtl="0">
              <a:spcBef>
                <a:spcPts val="360"/>
              </a:spcBef>
              <a:spcAft>
                <a:spcPts val="0"/>
              </a:spcAft>
              <a:buClr>
                <a:schemeClr val="dk1"/>
              </a:buClr>
              <a:buFont typeface="Arial"/>
              <a:buNone/>
            </a:pPr>
            <a:r>
              <a:rPr lang="en-US" sz="2400" dirty="0">
                <a:solidFill>
                  <a:srgbClr val="15356E"/>
                </a:solidFill>
              </a:rPr>
              <a:t>Kevin M. Coleman </a:t>
            </a:r>
            <a:endParaRPr sz="2400" dirty="0">
              <a:solidFill>
                <a:srgbClr val="15356E"/>
              </a:solidFill>
            </a:endParaRPr>
          </a:p>
          <a:p>
            <a:pPr marL="0" lvl="0" indent="0" algn="ctr" rtl="0">
              <a:spcBef>
                <a:spcPts val="360"/>
              </a:spcBef>
              <a:spcAft>
                <a:spcPts val="0"/>
              </a:spcAft>
              <a:buClr>
                <a:schemeClr val="dk1"/>
              </a:buClr>
              <a:buFont typeface="Arial"/>
              <a:buNone/>
            </a:pPr>
            <a:r>
              <a:rPr lang="en-US" sz="2400" dirty="0">
                <a:solidFill>
                  <a:srgbClr val="15356E"/>
                </a:solidFill>
              </a:rPr>
              <a:t>KMC Empowerment, LLC</a:t>
            </a:r>
            <a:endParaRPr dirty="0">
              <a:solidFill>
                <a:schemeClr val="dk1"/>
              </a:solidFill>
            </a:endParaRPr>
          </a:p>
          <a:p>
            <a:pPr marL="0" lvl="0" indent="0" algn="ctr" rtl="0">
              <a:spcBef>
                <a:spcPts val="360"/>
              </a:spcBef>
              <a:spcAft>
                <a:spcPts val="0"/>
              </a:spcAft>
              <a:buClr>
                <a:schemeClr val="dk1"/>
              </a:buClr>
              <a:buFont typeface="Arial"/>
              <a:buNone/>
            </a:pPr>
            <a:r>
              <a:rPr lang="en-US" dirty="0">
                <a:solidFill>
                  <a:srgbClr val="15356E"/>
                </a:solidFill>
              </a:rPr>
              <a:t>Date: Friday, December 13, 2019</a:t>
            </a:r>
            <a:endParaRPr dirty="0">
              <a:solidFill>
                <a:schemeClr val="dk1"/>
              </a:solidFill>
            </a:endParaRPr>
          </a:p>
          <a:p>
            <a:pPr marL="0" marR="0" lvl="0" indent="0" algn="ctr" rtl="0">
              <a:lnSpc>
                <a:spcPct val="100000"/>
              </a:lnSpc>
              <a:spcBef>
                <a:spcPts val="360"/>
              </a:spcBef>
              <a:spcAft>
                <a:spcPts val="0"/>
              </a:spcAft>
              <a:buClr>
                <a:schemeClr val="dk1"/>
              </a:buClr>
              <a:buFont typeface="Arial"/>
              <a:buNone/>
            </a:pPr>
            <a:endParaRPr sz="3600" dirty="0">
              <a:solidFill>
                <a:srgbClr val="15356E"/>
              </a:solidFill>
            </a:endParaRPr>
          </a:p>
          <a:p>
            <a:pPr marL="0" marR="0" lvl="0" indent="0" algn="ctr" rtl="0">
              <a:lnSpc>
                <a:spcPct val="100000"/>
              </a:lnSpc>
              <a:spcBef>
                <a:spcPts val="360"/>
              </a:spcBef>
              <a:spcAft>
                <a:spcPts val="0"/>
              </a:spcAft>
              <a:buClr>
                <a:schemeClr val="dk1"/>
              </a:buClr>
              <a:buFont typeface="Arial"/>
              <a:buNone/>
            </a:pPr>
            <a:endParaRPr sz="1400" b="0" i="0" u="none" strike="noStrike" cap="none" dirty="0">
              <a:solidFill>
                <a:srgbClr val="15356E"/>
              </a:solidFill>
              <a:latin typeface="Arial"/>
              <a:ea typeface="Arial"/>
              <a:cs typeface="Arial"/>
              <a:sym typeface="Arial"/>
            </a:endParaRPr>
          </a:p>
          <a:p>
            <a:pPr marL="0" marR="0" lvl="0" indent="0" algn="l" rtl="0">
              <a:lnSpc>
                <a:spcPct val="100000"/>
              </a:lnSpc>
              <a:spcBef>
                <a:spcPts val="360"/>
              </a:spcBef>
              <a:spcAft>
                <a:spcPts val="0"/>
              </a:spcAft>
              <a:buClr>
                <a:schemeClr val="dk1"/>
              </a:buClr>
              <a:buFont typeface="Arial"/>
              <a:buNone/>
            </a:pPr>
            <a:r>
              <a:rPr lang="en-US" sz="1400" b="0" i="0" u="none" strike="noStrike" cap="none" dirty="0">
                <a:solidFill>
                  <a:srgbClr val="15356E"/>
                </a:solidFill>
                <a:latin typeface="Arial"/>
                <a:ea typeface="Arial"/>
                <a:cs typeface="Arial"/>
                <a:sym typeface="Arial"/>
              </a:rPr>
              <a:t> </a:t>
            </a:r>
            <a:endParaRPr dirty="0"/>
          </a:p>
        </p:txBody>
      </p:sp>
      <p:sp>
        <p:nvSpPr>
          <p:cNvPr id="4" name="TextBox 3">
            <a:extLst>
              <a:ext uri="{FF2B5EF4-FFF2-40B4-BE49-F238E27FC236}">
                <a16:creationId xmlns:a16="http://schemas.microsoft.com/office/drawing/2014/main" id="{342F2C70-00FB-49DF-BA5C-DBC24839399C}"/>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3" name="Picture 2">
            <a:extLst>
              <a:ext uri="{FF2B5EF4-FFF2-40B4-BE49-F238E27FC236}">
                <a16:creationId xmlns:a16="http://schemas.microsoft.com/office/drawing/2014/main" id="{AD4153D6-8696-4CE7-8DE4-AB18F4726EF9}"/>
              </a:ext>
            </a:extLst>
          </p:cNvPr>
          <p:cNvPicPr>
            <a:picLocks noChangeAspect="1"/>
          </p:cNvPicPr>
          <p:nvPr/>
        </p:nvPicPr>
        <p:blipFill>
          <a:blip r:embed="rId3"/>
          <a:stretch>
            <a:fillRect/>
          </a:stretch>
        </p:blipFill>
        <p:spPr>
          <a:xfrm>
            <a:off x="2789967" y="2057400"/>
            <a:ext cx="3640266" cy="24777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sz="30000" b="1" dirty="0">
              <a:solidFill>
                <a:srgbClr val="FF9900"/>
              </a:solidFill>
            </a:endParaRPr>
          </a:p>
        </p:txBody>
      </p:sp>
      <p:sp>
        <p:nvSpPr>
          <p:cNvPr id="4" name="Shape 216">
            <a:extLst>
              <a:ext uri="{FF2B5EF4-FFF2-40B4-BE49-F238E27FC236}">
                <a16:creationId xmlns:a16="http://schemas.microsoft.com/office/drawing/2014/main" id="{95C9C4C6-D2A3-4478-8899-07EE3BAD56A0}"/>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7. The </a:t>
            </a:r>
            <a:r>
              <a:rPr lang="en-US" sz="2200" b="1" u="sng" dirty="0">
                <a:solidFill>
                  <a:schemeClr val="tx1"/>
                </a:solidFill>
              </a:rPr>
              <a:t>Heart</a:t>
            </a:r>
            <a:r>
              <a:rPr lang="en-US" sz="2200" b="1" dirty="0">
                <a:solidFill>
                  <a:schemeClr val="tx1"/>
                </a:solidFill>
              </a:rPr>
              <a:t> of Leadership: </a:t>
            </a:r>
            <a:r>
              <a:rPr lang="en-US" sz="2200" b="1" dirty="0">
                <a:solidFill>
                  <a:srgbClr val="3333FF"/>
                </a:solidFill>
              </a:rPr>
              <a:t>Serving People</a:t>
            </a:r>
            <a:endParaRPr sz="2200" b="1" dirty="0">
              <a:solidFill>
                <a:srgbClr val="3333FF"/>
              </a:solidFill>
            </a:endParaRPr>
          </a:p>
        </p:txBody>
      </p:sp>
      <p:sp>
        <p:nvSpPr>
          <p:cNvPr id="20" name="TextBox 19">
            <a:extLst>
              <a:ext uri="{FF2B5EF4-FFF2-40B4-BE49-F238E27FC236}">
                <a16:creationId xmlns:a16="http://schemas.microsoft.com/office/drawing/2014/main" id="{1077B352-AEC8-43BE-805C-481CB59CCE8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2" name="Picture 1">
            <a:extLst>
              <a:ext uri="{FF2B5EF4-FFF2-40B4-BE49-F238E27FC236}">
                <a16:creationId xmlns:a16="http://schemas.microsoft.com/office/drawing/2014/main" id="{5979FFB7-6CB5-4F6B-91BD-51CCAF11E2B9}"/>
              </a:ext>
            </a:extLst>
          </p:cNvPr>
          <p:cNvPicPr>
            <a:picLocks noChangeAspect="1"/>
          </p:cNvPicPr>
          <p:nvPr/>
        </p:nvPicPr>
        <p:blipFill>
          <a:blip r:embed="rId3"/>
          <a:stretch>
            <a:fillRect/>
          </a:stretch>
        </p:blipFill>
        <p:spPr>
          <a:xfrm>
            <a:off x="573348" y="1652435"/>
            <a:ext cx="7950652" cy="4879903"/>
          </a:xfrm>
          <a:prstGeom prst="rect">
            <a:avLst/>
          </a:prstGeom>
        </p:spPr>
      </p:pic>
      <p:sp>
        <p:nvSpPr>
          <p:cNvPr id="5" name="Rectangle 4">
            <a:extLst>
              <a:ext uri="{FF2B5EF4-FFF2-40B4-BE49-F238E27FC236}">
                <a16:creationId xmlns:a16="http://schemas.microsoft.com/office/drawing/2014/main" id="{28B68340-0872-462D-9531-759ED034BE3B}"/>
              </a:ext>
            </a:extLst>
          </p:cNvPr>
          <p:cNvSpPr/>
          <p:nvPr/>
        </p:nvSpPr>
        <p:spPr>
          <a:xfrm>
            <a:off x="6019800" y="2667000"/>
            <a:ext cx="2590800" cy="1785104"/>
          </a:xfrm>
          <a:prstGeom prst="rect">
            <a:avLst/>
          </a:prstGeom>
        </p:spPr>
        <p:txBody>
          <a:bodyPr wrap="square">
            <a:spAutoFit/>
          </a:bodyPr>
          <a:lstStyle/>
          <a:p>
            <a:r>
              <a:rPr lang="en-US" sz="1100" b="1" dirty="0">
                <a:solidFill>
                  <a:schemeClr val="tx1"/>
                </a:solidFill>
                <a:latin typeface="Arial" panose="020B0604020202020204" pitchFamily="34" charset="0"/>
              </a:rPr>
              <a:t>“The true leader serves. Serves people. Serves their best interests, and in so doing will not always be popular, may not impress. But because true leaders are motivated by loving concern rather than a desire for personal glory, they are willing to pay the price.” - Eugene Habecker’s The Other Side of Leadership</a:t>
            </a:r>
            <a:r>
              <a:rPr lang="en-US" sz="1100" dirty="0">
                <a:latin typeface="Arial" panose="020B0604020202020204" pitchFamily="34" charset="0"/>
              </a:rPr>
              <a:t>.</a:t>
            </a:r>
            <a:endParaRPr lang="en-US" sz="1100" dirty="0"/>
          </a:p>
        </p:txBody>
      </p:sp>
    </p:spTree>
    <p:extLst>
      <p:ext uri="{BB962C8B-B14F-4D97-AF65-F5344CB8AC3E}">
        <p14:creationId xmlns:p14="http://schemas.microsoft.com/office/powerpoint/2010/main" val="112799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ECAF20-D056-49A8-8DAA-1B6D45F09C01}"/>
              </a:ext>
            </a:extLst>
          </p:cNvPr>
          <p:cNvSpPr>
            <a:spLocks noGrp="1"/>
          </p:cNvSpPr>
          <p:nvPr>
            <p:ph type="sldNum" sz="quarter" idx="12"/>
          </p:nvPr>
        </p:nvSpPr>
        <p:spPr/>
        <p:txBody>
          <a:bodyPr/>
          <a:lstStyle/>
          <a:p>
            <a:fld id="{34021492-D8A9-4CEE-A327-F99EC7B60D36}" type="slidenum">
              <a:rPr lang="en-US" smtClean="0"/>
              <a:pPr/>
              <a:t>10</a:t>
            </a:fld>
            <a:endParaRPr lang="en-US" dirty="0"/>
          </a:p>
        </p:txBody>
      </p:sp>
      <p:pic>
        <p:nvPicPr>
          <p:cNvPr id="5" name="Picture 4">
            <a:extLst>
              <a:ext uri="{FF2B5EF4-FFF2-40B4-BE49-F238E27FC236}">
                <a16:creationId xmlns:a16="http://schemas.microsoft.com/office/drawing/2014/main" id="{20364C90-C29F-46C6-84FD-984A1551E8C2}"/>
              </a:ext>
            </a:extLst>
          </p:cNvPr>
          <p:cNvPicPr>
            <a:picLocks noChangeAspect="1"/>
          </p:cNvPicPr>
          <p:nvPr/>
        </p:nvPicPr>
        <p:blipFill>
          <a:blip r:embed="rId3"/>
          <a:stretch>
            <a:fillRect/>
          </a:stretch>
        </p:blipFill>
        <p:spPr>
          <a:xfrm>
            <a:off x="1981200" y="1619596"/>
            <a:ext cx="5105400" cy="4953000"/>
          </a:xfrm>
          <a:prstGeom prst="rect">
            <a:avLst/>
          </a:prstGeom>
        </p:spPr>
      </p:pic>
      <p:sp>
        <p:nvSpPr>
          <p:cNvPr id="6" name="TextBox 5">
            <a:extLst>
              <a:ext uri="{FF2B5EF4-FFF2-40B4-BE49-F238E27FC236}">
                <a16:creationId xmlns:a16="http://schemas.microsoft.com/office/drawing/2014/main" id="{DBC84100-E098-434F-9C87-C48606F6E9E4}"/>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7" name="Shape 216">
            <a:extLst>
              <a:ext uri="{FF2B5EF4-FFF2-40B4-BE49-F238E27FC236}">
                <a16:creationId xmlns:a16="http://schemas.microsoft.com/office/drawing/2014/main" id="{8CE74AFC-800B-4909-8582-1D04B7FD090A}"/>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7. The </a:t>
            </a:r>
            <a:r>
              <a:rPr lang="en-US" sz="2200" b="1" u="sng" dirty="0">
                <a:solidFill>
                  <a:schemeClr val="tx1"/>
                </a:solidFill>
              </a:rPr>
              <a:t>Heart</a:t>
            </a:r>
            <a:r>
              <a:rPr lang="en-US" sz="2200" b="1" dirty="0">
                <a:solidFill>
                  <a:schemeClr val="tx1"/>
                </a:solidFill>
              </a:rPr>
              <a:t> of Leadership: </a:t>
            </a:r>
            <a:r>
              <a:rPr lang="en-US" sz="2200" b="1" dirty="0">
                <a:solidFill>
                  <a:srgbClr val="3333FF"/>
                </a:solidFill>
              </a:rPr>
              <a:t>Serving People</a:t>
            </a:r>
            <a:endParaRPr sz="2200" b="1" dirty="0">
              <a:solidFill>
                <a:srgbClr val="3333FF"/>
              </a:solidFill>
            </a:endParaRPr>
          </a:p>
        </p:txBody>
      </p:sp>
      <p:sp>
        <p:nvSpPr>
          <p:cNvPr id="8" name="Rectangle 7">
            <a:extLst>
              <a:ext uri="{FF2B5EF4-FFF2-40B4-BE49-F238E27FC236}">
                <a16:creationId xmlns:a16="http://schemas.microsoft.com/office/drawing/2014/main" id="{0E0B143C-F71C-4C8F-BA6F-6CA17503E0DE}"/>
              </a:ext>
            </a:extLst>
          </p:cNvPr>
          <p:cNvSpPr/>
          <p:nvPr/>
        </p:nvSpPr>
        <p:spPr>
          <a:xfrm>
            <a:off x="5381413" y="1616765"/>
            <a:ext cx="3962400" cy="307777"/>
          </a:xfrm>
          <a:prstGeom prst="rect">
            <a:avLst/>
          </a:prstGeom>
        </p:spPr>
        <p:txBody>
          <a:bodyPr wrap="square">
            <a:spAutoFit/>
          </a:bodyPr>
          <a:lstStyle/>
          <a:p>
            <a:pPr algn="ctr"/>
            <a:r>
              <a:rPr lang="en-US" b="1" dirty="0">
                <a:latin typeface="Arial" panose="020B0604020202020204" pitchFamily="34" charset="0"/>
              </a:rPr>
              <a:t>How to Be a Better Servant Leader:</a:t>
            </a:r>
            <a:endParaRPr lang="en-US" b="1" dirty="0"/>
          </a:p>
        </p:txBody>
      </p:sp>
      <p:sp>
        <p:nvSpPr>
          <p:cNvPr id="9" name="Rectangle 8">
            <a:extLst>
              <a:ext uri="{FF2B5EF4-FFF2-40B4-BE49-F238E27FC236}">
                <a16:creationId xmlns:a16="http://schemas.microsoft.com/office/drawing/2014/main" id="{F024D7FA-AAF9-424D-A00C-9067B78BAFEA}"/>
              </a:ext>
            </a:extLst>
          </p:cNvPr>
          <p:cNvSpPr/>
          <p:nvPr/>
        </p:nvSpPr>
        <p:spPr>
          <a:xfrm>
            <a:off x="5835426" y="1943938"/>
            <a:ext cx="3355987" cy="523220"/>
          </a:xfrm>
          <a:prstGeom prst="rect">
            <a:avLst/>
          </a:prstGeom>
        </p:spPr>
        <p:txBody>
          <a:bodyPr wrap="square">
            <a:spAutoFit/>
          </a:bodyPr>
          <a:lstStyle/>
          <a:p>
            <a:r>
              <a:rPr lang="en-US" b="1" dirty="0">
                <a:latin typeface="Arial" panose="020B0604020202020204" pitchFamily="34" charset="0"/>
              </a:rPr>
              <a:t>1. Don’t Rely on Your Position or </a:t>
            </a:r>
          </a:p>
          <a:p>
            <a:r>
              <a:rPr lang="en-US" b="1" dirty="0">
                <a:latin typeface="Arial" panose="020B0604020202020204" pitchFamily="34" charset="0"/>
              </a:rPr>
              <a:t>    Title</a:t>
            </a:r>
            <a:endParaRPr lang="en-US" b="1" dirty="0"/>
          </a:p>
        </p:txBody>
      </p:sp>
      <p:sp>
        <p:nvSpPr>
          <p:cNvPr id="10" name="Rectangle 9">
            <a:extLst>
              <a:ext uri="{FF2B5EF4-FFF2-40B4-BE49-F238E27FC236}">
                <a16:creationId xmlns:a16="http://schemas.microsoft.com/office/drawing/2014/main" id="{9076B600-7E31-47D9-82B2-DE942D1D068B}"/>
              </a:ext>
            </a:extLst>
          </p:cNvPr>
          <p:cNvSpPr/>
          <p:nvPr/>
        </p:nvSpPr>
        <p:spPr>
          <a:xfrm>
            <a:off x="5838739" y="2514600"/>
            <a:ext cx="3320140" cy="523220"/>
          </a:xfrm>
          <a:prstGeom prst="rect">
            <a:avLst/>
          </a:prstGeom>
        </p:spPr>
        <p:txBody>
          <a:bodyPr wrap="square">
            <a:spAutoFit/>
          </a:bodyPr>
          <a:lstStyle/>
          <a:p>
            <a:r>
              <a:rPr lang="en-US" b="1" dirty="0">
                <a:latin typeface="Arial" panose="020B0604020202020204" pitchFamily="34" charset="0"/>
              </a:rPr>
              <a:t>2. Believe in People and Their </a:t>
            </a:r>
          </a:p>
          <a:p>
            <a:r>
              <a:rPr lang="en-US" b="1" dirty="0">
                <a:latin typeface="Arial" panose="020B0604020202020204" pitchFamily="34" charset="0"/>
              </a:rPr>
              <a:t>    Potential</a:t>
            </a:r>
            <a:endParaRPr lang="en-US" b="1" dirty="0"/>
          </a:p>
        </p:txBody>
      </p:sp>
      <p:sp>
        <p:nvSpPr>
          <p:cNvPr id="11" name="Rectangle 10">
            <a:extLst>
              <a:ext uri="{FF2B5EF4-FFF2-40B4-BE49-F238E27FC236}">
                <a16:creationId xmlns:a16="http://schemas.microsoft.com/office/drawing/2014/main" id="{1651020A-7772-44C6-8C87-140888A72383}"/>
              </a:ext>
            </a:extLst>
          </p:cNvPr>
          <p:cNvSpPr/>
          <p:nvPr/>
        </p:nvSpPr>
        <p:spPr>
          <a:xfrm>
            <a:off x="5835426" y="3058180"/>
            <a:ext cx="3508387" cy="523220"/>
          </a:xfrm>
          <a:prstGeom prst="rect">
            <a:avLst/>
          </a:prstGeom>
        </p:spPr>
        <p:txBody>
          <a:bodyPr wrap="square">
            <a:spAutoFit/>
          </a:bodyPr>
          <a:lstStyle/>
          <a:p>
            <a:r>
              <a:rPr lang="en-US" b="1" dirty="0">
                <a:latin typeface="Arial" panose="020B0604020202020204" pitchFamily="34" charset="0"/>
              </a:rPr>
              <a:t>3. See Things from the Perspective of </a:t>
            </a:r>
          </a:p>
          <a:p>
            <a:r>
              <a:rPr lang="en-US" b="1" dirty="0">
                <a:latin typeface="Arial" panose="020B0604020202020204" pitchFamily="34" charset="0"/>
              </a:rPr>
              <a:t>    Others</a:t>
            </a:r>
            <a:endParaRPr lang="en-US" b="1" dirty="0"/>
          </a:p>
        </p:txBody>
      </p:sp>
      <p:sp>
        <p:nvSpPr>
          <p:cNvPr id="12" name="Rectangle 11">
            <a:extLst>
              <a:ext uri="{FF2B5EF4-FFF2-40B4-BE49-F238E27FC236}">
                <a16:creationId xmlns:a16="http://schemas.microsoft.com/office/drawing/2014/main" id="{982331C7-3B17-48C4-9D84-2DCBAE14D6EB}"/>
              </a:ext>
            </a:extLst>
          </p:cNvPr>
          <p:cNvSpPr/>
          <p:nvPr/>
        </p:nvSpPr>
        <p:spPr>
          <a:xfrm>
            <a:off x="5825014" y="3591580"/>
            <a:ext cx="3366399" cy="523220"/>
          </a:xfrm>
          <a:prstGeom prst="rect">
            <a:avLst/>
          </a:prstGeom>
        </p:spPr>
        <p:txBody>
          <a:bodyPr wrap="square">
            <a:spAutoFit/>
          </a:bodyPr>
          <a:lstStyle/>
          <a:p>
            <a:r>
              <a:rPr lang="en-US" b="1" dirty="0">
                <a:latin typeface="Arial" panose="020B0604020202020204" pitchFamily="34" charset="0"/>
              </a:rPr>
              <a:t>4. Create an Environment of </a:t>
            </a:r>
          </a:p>
          <a:p>
            <a:r>
              <a:rPr lang="en-US" b="1" dirty="0">
                <a:latin typeface="Arial" panose="020B0604020202020204" pitchFamily="34" charset="0"/>
              </a:rPr>
              <a:t>    Encouragement</a:t>
            </a:r>
            <a:endParaRPr lang="en-US" b="1" dirty="0"/>
          </a:p>
        </p:txBody>
      </p:sp>
      <p:sp>
        <p:nvSpPr>
          <p:cNvPr id="13" name="Rectangle 12">
            <a:extLst>
              <a:ext uri="{FF2B5EF4-FFF2-40B4-BE49-F238E27FC236}">
                <a16:creationId xmlns:a16="http://schemas.microsoft.com/office/drawing/2014/main" id="{4AEEEB25-CDE3-4E0D-B898-D9B48B11EEA7}"/>
              </a:ext>
            </a:extLst>
          </p:cNvPr>
          <p:cNvSpPr/>
          <p:nvPr/>
        </p:nvSpPr>
        <p:spPr>
          <a:xfrm>
            <a:off x="5872057" y="4124980"/>
            <a:ext cx="3248616" cy="523220"/>
          </a:xfrm>
          <a:prstGeom prst="rect">
            <a:avLst/>
          </a:prstGeom>
        </p:spPr>
        <p:txBody>
          <a:bodyPr wrap="square">
            <a:spAutoFit/>
          </a:bodyPr>
          <a:lstStyle/>
          <a:p>
            <a:r>
              <a:rPr lang="en-US" b="1" dirty="0">
                <a:latin typeface="Arial" panose="020B0604020202020204" pitchFamily="34" charset="0"/>
              </a:rPr>
              <a:t>5. Measure Your Success by How </a:t>
            </a:r>
          </a:p>
          <a:p>
            <a:r>
              <a:rPr lang="en-US" b="1" dirty="0">
                <a:latin typeface="Arial" panose="020B0604020202020204" pitchFamily="34" charset="0"/>
              </a:rPr>
              <a:t>    Much Value You Add to Others</a:t>
            </a:r>
            <a:endParaRPr lang="en-US" b="1" dirty="0"/>
          </a:p>
        </p:txBody>
      </p:sp>
    </p:spTree>
    <p:extLst>
      <p:ext uri="{BB962C8B-B14F-4D97-AF65-F5344CB8AC3E}">
        <p14:creationId xmlns:p14="http://schemas.microsoft.com/office/powerpoint/2010/main" val="252703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FC271-59D0-4E66-9A73-E81D654FC41D}"/>
              </a:ext>
            </a:extLst>
          </p:cNvPr>
          <p:cNvSpPr>
            <a:spLocks noGrp="1"/>
          </p:cNvSpPr>
          <p:nvPr>
            <p:ph type="sldNum" sz="quarter" idx="12"/>
          </p:nvPr>
        </p:nvSpPr>
        <p:spPr/>
        <p:txBody>
          <a:bodyPr/>
          <a:lstStyle/>
          <a:p>
            <a:fld id="{34021492-D8A9-4CEE-A327-F99EC7B60D36}" type="slidenum">
              <a:rPr lang="en-US" smtClean="0"/>
              <a:pPr/>
              <a:t>11</a:t>
            </a:fld>
            <a:endParaRPr lang="en-US" dirty="0"/>
          </a:p>
        </p:txBody>
      </p:sp>
      <p:sp>
        <p:nvSpPr>
          <p:cNvPr id="5" name="Rectangle 4">
            <a:extLst>
              <a:ext uri="{FF2B5EF4-FFF2-40B4-BE49-F238E27FC236}">
                <a16:creationId xmlns:a16="http://schemas.microsoft.com/office/drawing/2014/main" id="{51BF9C58-9D83-40CE-B630-C416A56A4C84}"/>
              </a:ext>
            </a:extLst>
          </p:cNvPr>
          <p:cNvSpPr/>
          <p:nvPr/>
        </p:nvSpPr>
        <p:spPr>
          <a:xfrm>
            <a:off x="528600" y="3207603"/>
            <a:ext cx="8086800" cy="830997"/>
          </a:xfrm>
          <a:prstGeom prst="rect">
            <a:avLst/>
          </a:prstGeom>
        </p:spPr>
        <p:txBody>
          <a:bodyPr wrap="square">
            <a:spAutoFit/>
          </a:bodyPr>
          <a:lstStyle/>
          <a:p>
            <a:r>
              <a:rPr lang="en-US" sz="2400" dirty="0"/>
              <a:t>What is the hardest thing you have done to improve yourself or your circumstances?</a:t>
            </a:r>
          </a:p>
        </p:txBody>
      </p:sp>
      <p:sp>
        <p:nvSpPr>
          <p:cNvPr id="6" name="Shape 96">
            <a:extLst>
              <a:ext uri="{FF2B5EF4-FFF2-40B4-BE49-F238E27FC236}">
                <a16:creationId xmlns:a16="http://schemas.microsoft.com/office/drawing/2014/main" id="{41D61696-5B39-4B16-A062-0C75014D07B9}"/>
              </a:ext>
            </a:extLst>
          </p:cNvPr>
          <p:cNvSpPr txBox="1"/>
          <p:nvPr/>
        </p:nvSpPr>
        <p:spPr>
          <a:xfrm>
            <a:off x="0" y="1527000"/>
            <a:ext cx="9124800" cy="45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t> </a:t>
            </a:r>
            <a:endParaRPr sz="4000" b="1" dirty="0"/>
          </a:p>
        </p:txBody>
      </p:sp>
      <p:sp>
        <p:nvSpPr>
          <p:cNvPr id="7" name="TextBox 6">
            <a:extLst>
              <a:ext uri="{FF2B5EF4-FFF2-40B4-BE49-F238E27FC236}">
                <a16:creationId xmlns:a16="http://schemas.microsoft.com/office/drawing/2014/main" id="{773DB135-FD12-4FD0-A434-D770B7133ADB}"/>
              </a:ext>
            </a:extLst>
          </p:cNvPr>
          <p:cNvSpPr txBox="1"/>
          <p:nvPr/>
        </p:nvSpPr>
        <p:spPr>
          <a:xfrm>
            <a:off x="16933" y="1182469"/>
            <a:ext cx="9144000" cy="1169551"/>
          </a:xfrm>
          <a:prstGeom prst="rect">
            <a:avLst/>
          </a:prstGeom>
          <a:noFill/>
        </p:spPr>
        <p:txBody>
          <a:bodyPr wrap="square" rtlCol="0">
            <a:spAutoFit/>
          </a:bodyPr>
          <a:lstStyle/>
          <a:p>
            <a:pPr algn="ctr"/>
            <a:r>
              <a:rPr lang="en-US" sz="3500" b="1" dirty="0">
                <a:latin typeface="Georgia" panose="02040502050405020303" pitchFamily="18" charset="0"/>
              </a:rPr>
              <a:t>AGA Emerging Leader “</a:t>
            </a:r>
            <a:r>
              <a:rPr lang="en-US" sz="3500" b="1" dirty="0">
                <a:solidFill>
                  <a:srgbClr val="3333FF"/>
                </a:solidFill>
                <a:latin typeface="Georgia" panose="02040502050405020303" pitchFamily="18" charset="0"/>
              </a:rPr>
              <a:t>Interactive</a:t>
            </a:r>
            <a:r>
              <a:rPr lang="en-US" sz="3500" b="1" dirty="0">
                <a:latin typeface="Georgia" panose="02040502050405020303" pitchFamily="18" charset="0"/>
              </a:rPr>
              <a:t>” Question # 4</a:t>
            </a:r>
            <a:endParaRPr lang="en-US" sz="3500" b="1" dirty="0">
              <a:solidFill>
                <a:schemeClr val="tx1"/>
              </a:solidFill>
              <a:latin typeface="Georgia" panose="02040502050405020303" pitchFamily="18" charset="0"/>
            </a:endParaRPr>
          </a:p>
        </p:txBody>
      </p:sp>
      <p:sp>
        <p:nvSpPr>
          <p:cNvPr id="8" name="TextBox 7">
            <a:extLst>
              <a:ext uri="{FF2B5EF4-FFF2-40B4-BE49-F238E27FC236}">
                <a16:creationId xmlns:a16="http://schemas.microsoft.com/office/drawing/2014/main" id="{FBD9220A-C22A-400E-8782-A3FECAF772F4}"/>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414574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sz="30000" b="1" dirty="0">
              <a:solidFill>
                <a:srgbClr val="FF9900"/>
              </a:solidFill>
            </a:endParaRPr>
          </a:p>
        </p:txBody>
      </p:sp>
      <p:sp>
        <p:nvSpPr>
          <p:cNvPr id="4" name="Shape 216">
            <a:extLst>
              <a:ext uri="{FF2B5EF4-FFF2-40B4-BE49-F238E27FC236}">
                <a16:creationId xmlns:a16="http://schemas.microsoft.com/office/drawing/2014/main" id="{95C9C4C6-D2A3-4478-8899-07EE3BAD56A0}"/>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9. The </a:t>
            </a:r>
            <a:r>
              <a:rPr lang="en-US" sz="2200" b="1" u="sng" dirty="0">
                <a:solidFill>
                  <a:schemeClr val="tx1"/>
                </a:solidFill>
              </a:rPr>
              <a:t>Price Tag</a:t>
            </a:r>
            <a:r>
              <a:rPr lang="en-US" sz="2200" b="1" dirty="0">
                <a:solidFill>
                  <a:schemeClr val="tx1"/>
                </a:solidFill>
              </a:rPr>
              <a:t> of Leadership: </a:t>
            </a:r>
            <a:r>
              <a:rPr lang="en-US" sz="2200" b="1" dirty="0">
                <a:solidFill>
                  <a:srgbClr val="3333FF"/>
                </a:solidFill>
              </a:rPr>
              <a:t>Self-Discipline</a:t>
            </a:r>
            <a:endParaRPr sz="2200" b="1" dirty="0">
              <a:solidFill>
                <a:srgbClr val="3333FF"/>
              </a:solidFill>
            </a:endParaRPr>
          </a:p>
        </p:txBody>
      </p:sp>
      <p:sp>
        <p:nvSpPr>
          <p:cNvPr id="20" name="TextBox 19">
            <a:extLst>
              <a:ext uri="{FF2B5EF4-FFF2-40B4-BE49-F238E27FC236}">
                <a16:creationId xmlns:a16="http://schemas.microsoft.com/office/drawing/2014/main" id="{1077B352-AEC8-43BE-805C-481CB59CCE8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6" name="Picture 5">
            <a:extLst>
              <a:ext uri="{FF2B5EF4-FFF2-40B4-BE49-F238E27FC236}">
                <a16:creationId xmlns:a16="http://schemas.microsoft.com/office/drawing/2014/main" id="{5C1B488A-C6B4-474B-8CE0-C02331CFDD4C}"/>
              </a:ext>
            </a:extLst>
          </p:cNvPr>
          <p:cNvPicPr>
            <a:picLocks noChangeAspect="1"/>
          </p:cNvPicPr>
          <p:nvPr/>
        </p:nvPicPr>
        <p:blipFill>
          <a:blip r:embed="rId3"/>
          <a:stretch>
            <a:fillRect/>
          </a:stretch>
        </p:blipFill>
        <p:spPr>
          <a:xfrm>
            <a:off x="2667000" y="1560580"/>
            <a:ext cx="3810000" cy="4940937"/>
          </a:xfrm>
          <a:prstGeom prst="rect">
            <a:avLst/>
          </a:prstGeom>
        </p:spPr>
      </p:pic>
    </p:spTree>
    <p:extLst>
      <p:ext uri="{BB962C8B-B14F-4D97-AF65-F5344CB8AC3E}">
        <p14:creationId xmlns:p14="http://schemas.microsoft.com/office/powerpoint/2010/main" val="1107641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sz="30000" b="1" dirty="0">
              <a:solidFill>
                <a:srgbClr val="FF9900"/>
              </a:solidFill>
            </a:endParaRPr>
          </a:p>
        </p:txBody>
      </p:sp>
      <p:sp>
        <p:nvSpPr>
          <p:cNvPr id="4" name="Shape 216">
            <a:extLst>
              <a:ext uri="{FF2B5EF4-FFF2-40B4-BE49-F238E27FC236}">
                <a16:creationId xmlns:a16="http://schemas.microsoft.com/office/drawing/2014/main" id="{95C9C4C6-D2A3-4478-8899-07EE3BAD56A0}"/>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9. The </a:t>
            </a:r>
            <a:r>
              <a:rPr lang="en-US" sz="2200" b="1" u="sng" dirty="0">
                <a:solidFill>
                  <a:schemeClr val="tx1"/>
                </a:solidFill>
              </a:rPr>
              <a:t>Price Tag</a:t>
            </a:r>
            <a:r>
              <a:rPr lang="en-US" sz="2200" b="1" dirty="0">
                <a:solidFill>
                  <a:schemeClr val="tx1"/>
                </a:solidFill>
              </a:rPr>
              <a:t> of Leadership: </a:t>
            </a:r>
            <a:r>
              <a:rPr lang="en-US" sz="2200" b="1" dirty="0">
                <a:solidFill>
                  <a:srgbClr val="3333FF"/>
                </a:solidFill>
              </a:rPr>
              <a:t>Self-Discipline</a:t>
            </a:r>
            <a:endParaRPr sz="2200" b="1" dirty="0">
              <a:solidFill>
                <a:srgbClr val="3333FF"/>
              </a:solidFill>
            </a:endParaRPr>
          </a:p>
        </p:txBody>
      </p:sp>
      <p:sp>
        <p:nvSpPr>
          <p:cNvPr id="20" name="TextBox 19">
            <a:extLst>
              <a:ext uri="{FF2B5EF4-FFF2-40B4-BE49-F238E27FC236}">
                <a16:creationId xmlns:a16="http://schemas.microsoft.com/office/drawing/2014/main" id="{1077B352-AEC8-43BE-805C-481CB59CCE8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2" name="Picture 1">
            <a:extLst>
              <a:ext uri="{FF2B5EF4-FFF2-40B4-BE49-F238E27FC236}">
                <a16:creationId xmlns:a16="http://schemas.microsoft.com/office/drawing/2014/main" id="{5E726DC8-3B7E-4AC7-B7BA-F9E2BEE9F19F}"/>
              </a:ext>
            </a:extLst>
          </p:cNvPr>
          <p:cNvPicPr>
            <a:picLocks noChangeAspect="1"/>
          </p:cNvPicPr>
          <p:nvPr/>
        </p:nvPicPr>
        <p:blipFill>
          <a:blip r:embed="rId3"/>
          <a:stretch>
            <a:fillRect/>
          </a:stretch>
        </p:blipFill>
        <p:spPr>
          <a:xfrm>
            <a:off x="0" y="1904700"/>
            <a:ext cx="9144000" cy="4532529"/>
          </a:xfrm>
          <a:prstGeom prst="rect">
            <a:avLst/>
          </a:prstGeom>
        </p:spPr>
      </p:pic>
      <p:sp>
        <p:nvSpPr>
          <p:cNvPr id="5" name="Rectangle 4">
            <a:extLst>
              <a:ext uri="{FF2B5EF4-FFF2-40B4-BE49-F238E27FC236}">
                <a16:creationId xmlns:a16="http://schemas.microsoft.com/office/drawing/2014/main" id="{5F7F4306-6879-4645-A21F-B952B0546784}"/>
              </a:ext>
            </a:extLst>
          </p:cNvPr>
          <p:cNvSpPr/>
          <p:nvPr/>
        </p:nvSpPr>
        <p:spPr>
          <a:xfrm>
            <a:off x="76200" y="2359223"/>
            <a:ext cx="3902030" cy="307777"/>
          </a:xfrm>
          <a:prstGeom prst="rect">
            <a:avLst/>
          </a:prstGeom>
        </p:spPr>
        <p:txBody>
          <a:bodyPr wrap="none">
            <a:spAutoFit/>
          </a:bodyPr>
          <a:lstStyle/>
          <a:p>
            <a:r>
              <a:rPr lang="en-US" b="1" dirty="0">
                <a:latin typeface="Arial" panose="020B0604020202020204" pitchFamily="34" charset="0"/>
              </a:rPr>
              <a:t>1. Self -Discipline Enables You to Go Uphill.</a:t>
            </a:r>
            <a:endParaRPr lang="en-US" b="1" dirty="0"/>
          </a:p>
        </p:txBody>
      </p:sp>
      <p:sp>
        <p:nvSpPr>
          <p:cNvPr id="6" name="Rectangle 5">
            <a:extLst>
              <a:ext uri="{FF2B5EF4-FFF2-40B4-BE49-F238E27FC236}">
                <a16:creationId xmlns:a16="http://schemas.microsoft.com/office/drawing/2014/main" id="{8E1672B0-F86D-426C-8466-DE6A8DB7882F}"/>
              </a:ext>
            </a:extLst>
          </p:cNvPr>
          <p:cNvSpPr/>
          <p:nvPr/>
        </p:nvSpPr>
        <p:spPr>
          <a:xfrm>
            <a:off x="76200" y="2829580"/>
            <a:ext cx="4572000" cy="523220"/>
          </a:xfrm>
          <a:prstGeom prst="rect">
            <a:avLst/>
          </a:prstGeom>
        </p:spPr>
        <p:txBody>
          <a:bodyPr>
            <a:spAutoFit/>
          </a:bodyPr>
          <a:lstStyle/>
          <a:p>
            <a:r>
              <a:rPr lang="en-US" b="1" dirty="0">
                <a:latin typeface="Arial" panose="020B0604020202020204" pitchFamily="34" charset="0"/>
              </a:rPr>
              <a:t>2. Self -Discipline Makes the Difference Between    </a:t>
            </a:r>
          </a:p>
          <a:p>
            <a:r>
              <a:rPr lang="en-US" b="1" dirty="0">
                <a:latin typeface="Arial" panose="020B0604020202020204" pitchFamily="34" charset="0"/>
              </a:rPr>
              <a:t>    Temporary Success and Sustained Success</a:t>
            </a:r>
            <a:r>
              <a:rPr lang="en-US" dirty="0">
                <a:latin typeface="Arial" panose="020B0604020202020204" pitchFamily="34" charset="0"/>
              </a:rPr>
              <a:t>.</a:t>
            </a:r>
            <a:endParaRPr lang="en-US" dirty="0"/>
          </a:p>
        </p:txBody>
      </p:sp>
      <p:sp>
        <p:nvSpPr>
          <p:cNvPr id="7" name="Rectangle 6">
            <a:extLst>
              <a:ext uri="{FF2B5EF4-FFF2-40B4-BE49-F238E27FC236}">
                <a16:creationId xmlns:a16="http://schemas.microsoft.com/office/drawing/2014/main" id="{561E3321-CFBA-4A65-AE50-CFD41D3AE641}"/>
              </a:ext>
            </a:extLst>
          </p:cNvPr>
          <p:cNvSpPr/>
          <p:nvPr/>
        </p:nvSpPr>
        <p:spPr>
          <a:xfrm>
            <a:off x="109330" y="3515380"/>
            <a:ext cx="4572000" cy="523220"/>
          </a:xfrm>
          <a:prstGeom prst="rect">
            <a:avLst/>
          </a:prstGeom>
        </p:spPr>
        <p:txBody>
          <a:bodyPr>
            <a:spAutoFit/>
          </a:bodyPr>
          <a:lstStyle/>
          <a:p>
            <a:r>
              <a:rPr lang="en-US" b="1" dirty="0">
                <a:latin typeface="Arial" panose="020B0604020202020204" pitchFamily="34" charset="0"/>
              </a:rPr>
              <a:t>3. Self -Discipline Makes Habit Your Inspiration </a:t>
            </a:r>
          </a:p>
          <a:p>
            <a:r>
              <a:rPr lang="en-US" b="1" dirty="0">
                <a:latin typeface="Arial" panose="020B0604020202020204" pitchFamily="34" charset="0"/>
              </a:rPr>
              <a:t>    Instead of Your Downfall.</a:t>
            </a:r>
            <a:endParaRPr lang="en-US" b="1" dirty="0"/>
          </a:p>
        </p:txBody>
      </p:sp>
      <p:sp>
        <p:nvSpPr>
          <p:cNvPr id="8" name="Rectangle 7">
            <a:extLst>
              <a:ext uri="{FF2B5EF4-FFF2-40B4-BE49-F238E27FC236}">
                <a16:creationId xmlns:a16="http://schemas.microsoft.com/office/drawing/2014/main" id="{308C5FE6-07D8-4722-B98D-DA83FFA0D649}"/>
              </a:ext>
            </a:extLst>
          </p:cNvPr>
          <p:cNvSpPr/>
          <p:nvPr/>
        </p:nvSpPr>
        <p:spPr>
          <a:xfrm>
            <a:off x="5212028" y="3883223"/>
            <a:ext cx="3911648" cy="307777"/>
          </a:xfrm>
          <a:prstGeom prst="rect">
            <a:avLst/>
          </a:prstGeom>
        </p:spPr>
        <p:txBody>
          <a:bodyPr wrap="none">
            <a:spAutoFit/>
          </a:bodyPr>
          <a:lstStyle/>
          <a:p>
            <a:r>
              <a:rPr lang="en-US" b="1" dirty="0">
                <a:latin typeface="Arial" panose="020B0604020202020204" pitchFamily="34" charset="0"/>
              </a:rPr>
              <a:t>4. Self -Discipline is Developed – Not Given.</a:t>
            </a:r>
            <a:endParaRPr lang="en-US" b="1" dirty="0"/>
          </a:p>
        </p:txBody>
      </p:sp>
      <p:sp>
        <p:nvSpPr>
          <p:cNvPr id="9" name="Rectangle 8">
            <a:extLst>
              <a:ext uri="{FF2B5EF4-FFF2-40B4-BE49-F238E27FC236}">
                <a16:creationId xmlns:a16="http://schemas.microsoft.com/office/drawing/2014/main" id="{DDF5EF3B-AE17-47BA-A15C-6492F3EE79B5}"/>
              </a:ext>
            </a:extLst>
          </p:cNvPr>
          <p:cNvSpPr/>
          <p:nvPr/>
        </p:nvSpPr>
        <p:spPr>
          <a:xfrm>
            <a:off x="5204927" y="4343400"/>
            <a:ext cx="3786673" cy="523220"/>
          </a:xfrm>
          <a:prstGeom prst="rect">
            <a:avLst/>
          </a:prstGeom>
        </p:spPr>
        <p:txBody>
          <a:bodyPr wrap="square">
            <a:spAutoFit/>
          </a:bodyPr>
          <a:lstStyle/>
          <a:p>
            <a:r>
              <a:rPr lang="en-US" b="1" dirty="0">
                <a:latin typeface="Arial" panose="020B0604020202020204" pitchFamily="34" charset="0"/>
              </a:rPr>
              <a:t>5. Self-Discipline is Most Easily Developed </a:t>
            </a:r>
          </a:p>
          <a:p>
            <a:r>
              <a:rPr lang="en-US" b="1" dirty="0">
                <a:latin typeface="Arial" panose="020B0604020202020204" pitchFamily="34" charset="0"/>
              </a:rPr>
              <a:t>    in Areas of Strength and Passion.</a:t>
            </a:r>
            <a:endParaRPr lang="en-US" b="1" dirty="0"/>
          </a:p>
        </p:txBody>
      </p:sp>
      <p:sp>
        <p:nvSpPr>
          <p:cNvPr id="10" name="Rectangle 9">
            <a:extLst>
              <a:ext uri="{FF2B5EF4-FFF2-40B4-BE49-F238E27FC236}">
                <a16:creationId xmlns:a16="http://schemas.microsoft.com/office/drawing/2014/main" id="{B4D606F0-A400-4B71-90EB-6016CB4B7A2B}"/>
              </a:ext>
            </a:extLst>
          </p:cNvPr>
          <p:cNvSpPr/>
          <p:nvPr/>
        </p:nvSpPr>
        <p:spPr>
          <a:xfrm>
            <a:off x="5181600" y="5026223"/>
            <a:ext cx="3786673" cy="523220"/>
          </a:xfrm>
          <a:prstGeom prst="rect">
            <a:avLst/>
          </a:prstGeom>
        </p:spPr>
        <p:txBody>
          <a:bodyPr wrap="square">
            <a:spAutoFit/>
          </a:bodyPr>
          <a:lstStyle/>
          <a:p>
            <a:r>
              <a:rPr lang="en-US" b="1" dirty="0">
                <a:latin typeface="Arial" panose="020B0604020202020204" pitchFamily="34" charset="0"/>
              </a:rPr>
              <a:t>6. Self-Discipline and Respect Are </a:t>
            </a:r>
          </a:p>
          <a:p>
            <a:r>
              <a:rPr lang="en-US" b="1" dirty="0">
                <a:latin typeface="Arial" panose="020B0604020202020204" pitchFamily="34" charset="0"/>
              </a:rPr>
              <a:t>    Connected.</a:t>
            </a:r>
            <a:endParaRPr lang="en-US" b="1" dirty="0"/>
          </a:p>
        </p:txBody>
      </p:sp>
      <p:sp>
        <p:nvSpPr>
          <p:cNvPr id="11" name="Rectangle 10">
            <a:extLst>
              <a:ext uri="{FF2B5EF4-FFF2-40B4-BE49-F238E27FC236}">
                <a16:creationId xmlns:a16="http://schemas.microsoft.com/office/drawing/2014/main" id="{DEF79997-100D-402E-801D-3CFDA89CDFDD}"/>
              </a:ext>
            </a:extLst>
          </p:cNvPr>
          <p:cNvSpPr/>
          <p:nvPr/>
        </p:nvSpPr>
        <p:spPr>
          <a:xfrm>
            <a:off x="5181600" y="5648980"/>
            <a:ext cx="3818674" cy="523220"/>
          </a:xfrm>
          <a:prstGeom prst="rect">
            <a:avLst/>
          </a:prstGeom>
        </p:spPr>
        <p:txBody>
          <a:bodyPr wrap="square">
            <a:spAutoFit/>
          </a:bodyPr>
          <a:lstStyle/>
          <a:p>
            <a:r>
              <a:rPr lang="en-US" b="1" dirty="0">
                <a:latin typeface="Arial" panose="020B0604020202020204" pitchFamily="34" charset="0"/>
              </a:rPr>
              <a:t>7. Self-Discipline Makes Consistency </a:t>
            </a:r>
          </a:p>
          <a:p>
            <a:r>
              <a:rPr lang="en-US" b="1" dirty="0">
                <a:latin typeface="Arial" panose="020B0604020202020204" pitchFamily="34" charset="0"/>
              </a:rPr>
              <a:t>    Possible and Consistency Compounds.</a:t>
            </a:r>
            <a:endParaRPr lang="en-US" b="1" dirty="0"/>
          </a:p>
        </p:txBody>
      </p:sp>
      <p:sp>
        <p:nvSpPr>
          <p:cNvPr id="12" name="TextBox 11">
            <a:extLst>
              <a:ext uri="{FF2B5EF4-FFF2-40B4-BE49-F238E27FC236}">
                <a16:creationId xmlns:a16="http://schemas.microsoft.com/office/drawing/2014/main" id="{81F3E19B-2805-424A-95F8-DEAC3E71F0B6}"/>
              </a:ext>
            </a:extLst>
          </p:cNvPr>
          <p:cNvSpPr txBox="1"/>
          <p:nvPr/>
        </p:nvSpPr>
        <p:spPr>
          <a:xfrm>
            <a:off x="1219200" y="5257800"/>
            <a:ext cx="1981200" cy="461665"/>
          </a:xfrm>
          <a:prstGeom prst="rect">
            <a:avLst/>
          </a:prstGeom>
          <a:noFill/>
        </p:spPr>
        <p:txBody>
          <a:bodyPr wrap="square" rtlCol="0">
            <a:spAutoFit/>
          </a:bodyPr>
          <a:lstStyle/>
          <a:p>
            <a:pPr algn="ctr"/>
            <a:r>
              <a:rPr lang="en-US" sz="2400" b="1" dirty="0"/>
              <a:t>CONTROL</a:t>
            </a:r>
          </a:p>
        </p:txBody>
      </p:sp>
      <p:sp>
        <p:nvSpPr>
          <p:cNvPr id="15" name="TextBox 14">
            <a:extLst>
              <a:ext uri="{FF2B5EF4-FFF2-40B4-BE49-F238E27FC236}">
                <a16:creationId xmlns:a16="http://schemas.microsoft.com/office/drawing/2014/main" id="{681114DA-4EEA-4E84-9923-F66C46505B6B}"/>
              </a:ext>
            </a:extLst>
          </p:cNvPr>
          <p:cNvSpPr txBox="1"/>
          <p:nvPr/>
        </p:nvSpPr>
        <p:spPr>
          <a:xfrm>
            <a:off x="381000" y="5943600"/>
            <a:ext cx="1981200" cy="461665"/>
          </a:xfrm>
          <a:prstGeom prst="rect">
            <a:avLst/>
          </a:prstGeom>
          <a:noFill/>
        </p:spPr>
        <p:txBody>
          <a:bodyPr wrap="square" rtlCol="0">
            <a:spAutoFit/>
          </a:bodyPr>
          <a:lstStyle/>
          <a:p>
            <a:pPr algn="ctr"/>
            <a:r>
              <a:rPr lang="en-US" sz="2400" b="1" dirty="0"/>
              <a:t>YOU</a:t>
            </a:r>
          </a:p>
        </p:txBody>
      </p:sp>
      <p:sp>
        <p:nvSpPr>
          <p:cNvPr id="16" name="TextBox 15">
            <a:extLst>
              <a:ext uri="{FF2B5EF4-FFF2-40B4-BE49-F238E27FC236}">
                <a16:creationId xmlns:a16="http://schemas.microsoft.com/office/drawing/2014/main" id="{C3811C15-65CC-4E8C-9388-AA3CB83E0DC8}"/>
              </a:ext>
            </a:extLst>
          </p:cNvPr>
          <p:cNvSpPr txBox="1"/>
          <p:nvPr/>
        </p:nvSpPr>
        <p:spPr>
          <a:xfrm>
            <a:off x="2133600" y="4648200"/>
            <a:ext cx="1981200" cy="461665"/>
          </a:xfrm>
          <a:prstGeom prst="rect">
            <a:avLst/>
          </a:prstGeom>
          <a:noFill/>
        </p:spPr>
        <p:txBody>
          <a:bodyPr wrap="square" rtlCol="0">
            <a:spAutoFit/>
          </a:bodyPr>
          <a:lstStyle/>
          <a:p>
            <a:pPr algn="ctr"/>
            <a:r>
              <a:rPr lang="en-US" sz="2400" b="1" dirty="0"/>
              <a:t>YOUR</a:t>
            </a:r>
          </a:p>
        </p:txBody>
      </p:sp>
      <p:sp>
        <p:nvSpPr>
          <p:cNvPr id="17" name="TextBox 16">
            <a:extLst>
              <a:ext uri="{FF2B5EF4-FFF2-40B4-BE49-F238E27FC236}">
                <a16:creationId xmlns:a16="http://schemas.microsoft.com/office/drawing/2014/main" id="{31C5DF00-539B-4A07-BF6C-C255986D8767}"/>
              </a:ext>
            </a:extLst>
          </p:cNvPr>
          <p:cNvSpPr txBox="1"/>
          <p:nvPr/>
        </p:nvSpPr>
        <p:spPr>
          <a:xfrm>
            <a:off x="3048000" y="3962400"/>
            <a:ext cx="1981200" cy="461665"/>
          </a:xfrm>
          <a:prstGeom prst="rect">
            <a:avLst/>
          </a:prstGeom>
          <a:noFill/>
        </p:spPr>
        <p:txBody>
          <a:bodyPr wrap="square" rtlCol="0">
            <a:spAutoFit/>
          </a:bodyPr>
          <a:lstStyle/>
          <a:p>
            <a:pPr algn="ctr"/>
            <a:r>
              <a:rPr lang="en-US" sz="2400" b="1" dirty="0"/>
              <a:t>OWN</a:t>
            </a:r>
          </a:p>
        </p:txBody>
      </p:sp>
      <p:sp>
        <p:nvSpPr>
          <p:cNvPr id="18" name="TextBox 17">
            <a:extLst>
              <a:ext uri="{FF2B5EF4-FFF2-40B4-BE49-F238E27FC236}">
                <a16:creationId xmlns:a16="http://schemas.microsoft.com/office/drawing/2014/main" id="{FDF9B410-260B-4A47-AC7D-DFF7477A6144}"/>
              </a:ext>
            </a:extLst>
          </p:cNvPr>
          <p:cNvSpPr txBox="1"/>
          <p:nvPr/>
        </p:nvSpPr>
        <p:spPr>
          <a:xfrm rot="20287867">
            <a:off x="4264557" y="2584514"/>
            <a:ext cx="1952647" cy="461665"/>
          </a:xfrm>
          <a:prstGeom prst="rect">
            <a:avLst/>
          </a:prstGeom>
          <a:noFill/>
        </p:spPr>
        <p:txBody>
          <a:bodyPr wrap="square" rtlCol="0">
            <a:spAutoFit/>
          </a:bodyPr>
          <a:lstStyle/>
          <a:p>
            <a:pPr algn="ctr"/>
            <a:r>
              <a:rPr lang="en-US" sz="2400" b="1" dirty="0"/>
              <a:t>DESTINY</a:t>
            </a:r>
          </a:p>
        </p:txBody>
      </p:sp>
    </p:spTree>
    <p:extLst>
      <p:ext uri="{BB962C8B-B14F-4D97-AF65-F5344CB8AC3E}">
        <p14:creationId xmlns:p14="http://schemas.microsoft.com/office/powerpoint/2010/main" val="32984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FC271-59D0-4E66-9A73-E81D654FC41D}"/>
              </a:ext>
            </a:extLst>
          </p:cNvPr>
          <p:cNvSpPr>
            <a:spLocks noGrp="1"/>
          </p:cNvSpPr>
          <p:nvPr>
            <p:ph type="sldNum" sz="quarter" idx="12"/>
          </p:nvPr>
        </p:nvSpPr>
        <p:spPr/>
        <p:txBody>
          <a:bodyPr/>
          <a:lstStyle/>
          <a:p>
            <a:fld id="{34021492-D8A9-4CEE-A327-F99EC7B60D36}" type="slidenum">
              <a:rPr lang="en-US" smtClean="0"/>
              <a:pPr/>
              <a:t>14</a:t>
            </a:fld>
            <a:endParaRPr lang="en-US" dirty="0"/>
          </a:p>
        </p:txBody>
      </p:sp>
      <p:sp>
        <p:nvSpPr>
          <p:cNvPr id="5" name="Rectangle 4">
            <a:extLst>
              <a:ext uri="{FF2B5EF4-FFF2-40B4-BE49-F238E27FC236}">
                <a16:creationId xmlns:a16="http://schemas.microsoft.com/office/drawing/2014/main" id="{51BF9C58-9D83-40CE-B630-C416A56A4C84}"/>
              </a:ext>
            </a:extLst>
          </p:cNvPr>
          <p:cNvSpPr/>
          <p:nvPr/>
        </p:nvSpPr>
        <p:spPr>
          <a:xfrm>
            <a:off x="528600" y="3207603"/>
            <a:ext cx="8086800" cy="830997"/>
          </a:xfrm>
          <a:prstGeom prst="rect">
            <a:avLst/>
          </a:prstGeom>
        </p:spPr>
        <p:txBody>
          <a:bodyPr wrap="square">
            <a:spAutoFit/>
          </a:bodyPr>
          <a:lstStyle/>
          <a:p>
            <a:r>
              <a:rPr lang="en-US" sz="2400" dirty="0"/>
              <a:t>What do you spend the most time thinking about – Yesterday, Today or Tomorrow? Why is that?</a:t>
            </a:r>
          </a:p>
        </p:txBody>
      </p:sp>
      <p:sp>
        <p:nvSpPr>
          <p:cNvPr id="6" name="Shape 96">
            <a:extLst>
              <a:ext uri="{FF2B5EF4-FFF2-40B4-BE49-F238E27FC236}">
                <a16:creationId xmlns:a16="http://schemas.microsoft.com/office/drawing/2014/main" id="{41D61696-5B39-4B16-A062-0C75014D07B9}"/>
              </a:ext>
            </a:extLst>
          </p:cNvPr>
          <p:cNvSpPr txBox="1"/>
          <p:nvPr/>
        </p:nvSpPr>
        <p:spPr>
          <a:xfrm>
            <a:off x="0" y="1527000"/>
            <a:ext cx="9124800" cy="45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t> </a:t>
            </a:r>
            <a:endParaRPr sz="4000" b="1" dirty="0"/>
          </a:p>
        </p:txBody>
      </p:sp>
      <p:sp>
        <p:nvSpPr>
          <p:cNvPr id="7" name="TextBox 6">
            <a:extLst>
              <a:ext uri="{FF2B5EF4-FFF2-40B4-BE49-F238E27FC236}">
                <a16:creationId xmlns:a16="http://schemas.microsoft.com/office/drawing/2014/main" id="{773DB135-FD12-4FD0-A434-D770B7133ADB}"/>
              </a:ext>
            </a:extLst>
          </p:cNvPr>
          <p:cNvSpPr txBox="1"/>
          <p:nvPr/>
        </p:nvSpPr>
        <p:spPr>
          <a:xfrm>
            <a:off x="16933" y="1182469"/>
            <a:ext cx="9144000" cy="1169551"/>
          </a:xfrm>
          <a:prstGeom prst="rect">
            <a:avLst/>
          </a:prstGeom>
          <a:noFill/>
        </p:spPr>
        <p:txBody>
          <a:bodyPr wrap="square" rtlCol="0">
            <a:spAutoFit/>
          </a:bodyPr>
          <a:lstStyle/>
          <a:p>
            <a:pPr algn="ctr"/>
            <a:r>
              <a:rPr lang="en-US" sz="3500" b="1" dirty="0">
                <a:latin typeface="Georgia" panose="02040502050405020303" pitchFamily="18" charset="0"/>
              </a:rPr>
              <a:t>AGA Emerging Leader “</a:t>
            </a:r>
            <a:r>
              <a:rPr lang="en-US" sz="3500" b="1" dirty="0">
                <a:solidFill>
                  <a:srgbClr val="3333FF"/>
                </a:solidFill>
                <a:latin typeface="Georgia" panose="02040502050405020303" pitchFamily="18" charset="0"/>
              </a:rPr>
              <a:t>Interactive</a:t>
            </a:r>
            <a:r>
              <a:rPr lang="en-US" sz="3500" b="1" dirty="0">
                <a:latin typeface="Georgia" panose="02040502050405020303" pitchFamily="18" charset="0"/>
              </a:rPr>
              <a:t>” Question # 5</a:t>
            </a:r>
            <a:endParaRPr lang="en-US" sz="3500" b="1" dirty="0">
              <a:solidFill>
                <a:schemeClr val="tx1"/>
              </a:solidFill>
              <a:latin typeface="Georgia" panose="02040502050405020303" pitchFamily="18" charset="0"/>
            </a:endParaRPr>
          </a:p>
        </p:txBody>
      </p:sp>
      <p:sp>
        <p:nvSpPr>
          <p:cNvPr id="8" name="TextBox 7">
            <a:extLst>
              <a:ext uri="{FF2B5EF4-FFF2-40B4-BE49-F238E27FC236}">
                <a16:creationId xmlns:a16="http://schemas.microsoft.com/office/drawing/2014/main" id="{FBD9220A-C22A-400E-8782-A3FECAF772F4}"/>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12298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sz="30000" b="1" dirty="0">
              <a:solidFill>
                <a:srgbClr val="FF9900"/>
              </a:solidFill>
            </a:endParaRPr>
          </a:p>
        </p:txBody>
      </p:sp>
      <p:sp>
        <p:nvSpPr>
          <p:cNvPr id="4" name="Shape 216">
            <a:extLst>
              <a:ext uri="{FF2B5EF4-FFF2-40B4-BE49-F238E27FC236}">
                <a16:creationId xmlns:a16="http://schemas.microsoft.com/office/drawing/2014/main" id="{95C9C4C6-D2A3-4478-8899-07EE3BAD56A0}"/>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10. The </a:t>
            </a:r>
            <a:r>
              <a:rPr lang="en-US" sz="2200" b="1" u="sng" dirty="0">
                <a:solidFill>
                  <a:schemeClr val="tx1"/>
                </a:solidFill>
              </a:rPr>
              <a:t>Expansion</a:t>
            </a:r>
            <a:r>
              <a:rPr lang="en-US" sz="2200" b="1" dirty="0">
                <a:solidFill>
                  <a:schemeClr val="tx1"/>
                </a:solidFill>
              </a:rPr>
              <a:t> of Leadership: </a:t>
            </a:r>
            <a:r>
              <a:rPr lang="en-US" sz="2200" b="1" dirty="0">
                <a:solidFill>
                  <a:srgbClr val="3333FF"/>
                </a:solidFill>
              </a:rPr>
              <a:t>Personal Growth</a:t>
            </a:r>
            <a:endParaRPr sz="2200" b="1" dirty="0">
              <a:solidFill>
                <a:srgbClr val="3333FF"/>
              </a:solidFill>
            </a:endParaRPr>
          </a:p>
        </p:txBody>
      </p:sp>
      <p:sp>
        <p:nvSpPr>
          <p:cNvPr id="20" name="TextBox 19">
            <a:extLst>
              <a:ext uri="{FF2B5EF4-FFF2-40B4-BE49-F238E27FC236}">
                <a16:creationId xmlns:a16="http://schemas.microsoft.com/office/drawing/2014/main" id="{1077B352-AEC8-43BE-805C-481CB59CCE8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5" name="Picture 4">
            <a:extLst>
              <a:ext uri="{FF2B5EF4-FFF2-40B4-BE49-F238E27FC236}">
                <a16:creationId xmlns:a16="http://schemas.microsoft.com/office/drawing/2014/main" id="{AAC8F1B8-BAD0-45A1-BC37-3E5A55E8834F}"/>
              </a:ext>
            </a:extLst>
          </p:cNvPr>
          <p:cNvPicPr>
            <a:picLocks noChangeAspect="1"/>
          </p:cNvPicPr>
          <p:nvPr/>
        </p:nvPicPr>
        <p:blipFill>
          <a:blip r:embed="rId3"/>
          <a:stretch>
            <a:fillRect/>
          </a:stretch>
        </p:blipFill>
        <p:spPr>
          <a:xfrm>
            <a:off x="13725" y="1638900"/>
            <a:ext cx="9134576" cy="4804087"/>
          </a:xfrm>
          <a:prstGeom prst="rect">
            <a:avLst/>
          </a:prstGeom>
        </p:spPr>
      </p:pic>
      <p:sp>
        <p:nvSpPr>
          <p:cNvPr id="6" name="Rectangle 5">
            <a:extLst>
              <a:ext uri="{FF2B5EF4-FFF2-40B4-BE49-F238E27FC236}">
                <a16:creationId xmlns:a16="http://schemas.microsoft.com/office/drawing/2014/main" id="{3932D63F-7461-479C-8E8B-9ECAD29344EA}"/>
              </a:ext>
            </a:extLst>
          </p:cNvPr>
          <p:cNvSpPr/>
          <p:nvPr/>
        </p:nvSpPr>
        <p:spPr>
          <a:xfrm>
            <a:off x="9424" y="1676400"/>
            <a:ext cx="9125152" cy="523220"/>
          </a:xfrm>
          <a:prstGeom prst="rect">
            <a:avLst/>
          </a:prstGeom>
        </p:spPr>
        <p:txBody>
          <a:bodyPr wrap="square">
            <a:spAutoFit/>
          </a:bodyPr>
          <a:lstStyle/>
          <a:p>
            <a:pPr algn="ctr"/>
            <a:r>
              <a:rPr lang="en-US" sz="2800" b="1" dirty="0">
                <a:solidFill>
                  <a:srgbClr val="00B050"/>
                </a:solidFill>
                <a:latin typeface="Arial" panose="020B0604020202020204" pitchFamily="34" charset="0"/>
              </a:rPr>
              <a:t>GROWTH</a:t>
            </a:r>
            <a:r>
              <a:rPr lang="en-US" sz="2800" b="1" dirty="0">
                <a:latin typeface="Arial" panose="020B0604020202020204" pitchFamily="34" charset="0"/>
              </a:rPr>
              <a:t> MATTERS</a:t>
            </a:r>
            <a:endParaRPr lang="en-US" sz="2800" b="1" dirty="0"/>
          </a:p>
        </p:txBody>
      </p:sp>
      <p:sp>
        <p:nvSpPr>
          <p:cNvPr id="7" name="Rectangle 6">
            <a:extLst>
              <a:ext uri="{FF2B5EF4-FFF2-40B4-BE49-F238E27FC236}">
                <a16:creationId xmlns:a16="http://schemas.microsoft.com/office/drawing/2014/main" id="{8F73726D-1FAF-499A-8D7A-DC0BA74B1042}"/>
              </a:ext>
            </a:extLst>
          </p:cNvPr>
          <p:cNvSpPr/>
          <p:nvPr/>
        </p:nvSpPr>
        <p:spPr>
          <a:xfrm>
            <a:off x="304800" y="2199620"/>
            <a:ext cx="4572000" cy="523220"/>
          </a:xfrm>
          <a:prstGeom prst="rect">
            <a:avLst/>
          </a:prstGeom>
        </p:spPr>
        <p:txBody>
          <a:bodyPr>
            <a:spAutoFit/>
          </a:bodyPr>
          <a:lstStyle/>
          <a:p>
            <a:r>
              <a:rPr lang="en-US" b="1" dirty="0">
                <a:latin typeface="Arial" panose="020B0604020202020204" pitchFamily="34" charset="0"/>
              </a:rPr>
              <a:t>1. Growth is the Only Guarantee That Tomorrow </a:t>
            </a:r>
          </a:p>
          <a:p>
            <a:r>
              <a:rPr lang="en-US" b="1" dirty="0">
                <a:latin typeface="Arial" panose="020B0604020202020204" pitchFamily="34" charset="0"/>
              </a:rPr>
              <a:t>    Will Get Better.</a:t>
            </a:r>
            <a:endParaRPr lang="en-US" b="1" dirty="0"/>
          </a:p>
        </p:txBody>
      </p:sp>
      <p:sp>
        <p:nvSpPr>
          <p:cNvPr id="8" name="Rectangle 7">
            <a:extLst>
              <a:ext uri="{FF2B5EF4-FFF2-40B4-BE49-F238E27FC236}">
                <a16:creationId xmlns:a16="http://schemas.microsoft.com/office/drawing/2014/main" id="{59846D78-6517-4445-864A-0DF0601B233E}"/>
              </a:ext>
            </a:extLst>
          </p:cNvPr>
          <p:cNvSpPr/>
          <p:nvPr/>
        </p:nvSpPr>
        <p:spPr>
          <a:xfrm>
            <a:off x="304800" y="2769104"/>
            <a:ext cx="2371162" cy="307777"/>
          </a:xfrm>
          <a:prstGeom prst="rect">
            <a:avLst/>
          </a:prstGeom>
        </p:spPr>
        <p:txBody>
          <a:bodyPr wrap="none">
            <a:spAutoFit/>
          </a:bodyPr>
          <a:lstStyle/>
          <a:p>
            <a:r>
              <a:rPr lang="en-US" b="1" dirty="0">
                <a:latin typeface="Arial" panose="020B0604020202020204" pitchFamily="34" charset="0"/>
              </a:rPr>
              <a:t>2. Growth Means Change.</a:t>
            </a:r>
            <a:endParaRPr lang="en-US" b="1" dirty="0"/>
          </a:p>
        </p:txBody>
      </p:sp>
      <p:sp>
        <p:nvSpPr>
          <p:cNvPr id="9" name="Rectangle 8">
            <a:extLst>
              <a:ext uri="{FF2B5EF4-FFF2-40B4-BE49-F238E27FC236}">
                <a16:creationId xmlns:a16="http://schemas.microsoft.com/office/drawing/2014/main" id="{64E73C74-606E-4275-B1A9-23D6AAE78047}"/>
              </a:ext>
            </a:extLst>
          </p:cNvPr>
          <p:cNvSpPr/>
          <p:nvPr/>
        </p:nvSpPr>
        <p:spPr>
          <a:xfrm>
            <a:off x="304800" y="3246060"/>
            <a:ext cx="4572000" cy="523220"/>
          </a:xfrm>
          <a:prstGeom prst="rect">
            <a:avLst/>
          </a:prstGeom>
        </p:spPr>
        <p:txBody>
          <a:bodyPr>
            <a:spAutoFit/>
          </a:bodyPr>
          <a:lstStyle/>
          <a:p>
            <a:r>
              <a:rPr lang="en-US" b="1" dirty="0">
                <a:latin typeface="Arial" panose="020B0604020202020204" pitchFamily="34" charset="0"/>
              </a:rPr>
              <a:t>3. Growth is the Great Separator Between Those </a:t>
            </a:r>
          </a:p>
          <a:p>
            <a:r>
              <a:rPr lang="en-US" b="1" dirty="0">
                <a:latin typeface="Arial" panose="020B0604020202020204" pitchFamily="34" charset="0"/>
              </a:rPr>
              <a:t>    Who Succeed and Those Who Don’t.</a:t>
            </a:r>
            <a:endParaRPr lang="en-US" b="1" dirty="0"/>
          </a:p>
        </p:txBody>
      </p:sp>
      <p:sp>
        <p:nvSpPr>
          <p:cNvPr id="10" name="Rectangle 9">
            <a:extLst>
              <a:ext uri="{FF2B5EF4-FFF2-40B4-BE49-F238E27FC236}">
                <a16:creationId xmlns:a16="http://schemas.microsoft.com/office/drawing/2014/main" id="{A130EBB3-5DC0-4538-A965-E5BA7B6C4264}"/>
              </a:ext>
            </a:extLst>
          </p:cNvPr>
          <p:cNvSpPr/>
          <p:nvPr/>
        </p:nvSpPr>
        <p:spPr>
          <a:xfrm>
            <a:off x="289305" y="3859638"/>
            <a:ext cx="3749295" cy="523220"/>
          </a:xfrm>
          <a:prstGeom prst="rect">
            <a:avLst/>
          </a:prstGeom>
        </p:spPr>
        <p:txBody>
          <a:bodyPr wrap="square">
            <a:spAutoFit/>
          </a:bodyPr>
          <a:lstStyle/>
          <a:p>
            <a:r>
              <a:rPr lang="en-US" b="1" dirty="0">
                <a:latin typeface="Arial" panose="020B0604020202020204" pitchFamily="34" charset="0"/>
              </a:rPr>
              <a:t>4. For Growth to Be Maximized, It Must Be </a:t>
            </a:r>
          </a:p>
          <a:p>
            <a:r>
              <a:rPr lang="en-US" b="1" dirty="0">
                <a:latin typeface="Arial" panose="020B0604020202020204" pitchFamily="34" charset="0"/>
              </a:rPr>
              <a:t>    Strategic.</a:t>
            </a:r>
            <a:endParaRPr lang="en-US" b="1" dirty="0"/>
          </a:p>
        </p:txBody>
      </p:sp>
      <p:sp>
        <p:nvSpPr>
          <p:cNvPr id="11" name="Rectangle 10">
            <a:extLst>
              <a:ext uri="{FF2B5EF4-FFF2-40B4-BE49-F238E27FC236}">
                <a16:creationId xmlns:a16="http://schemas.microsoft.com/office/drawing/2014/main" id="{5F57783E-D0DD-4FCF-9636-D81589A8EEEA}"/>
              </a:ext>
            </a:extLst>
          </p:cNvPr>
          <p:cNvSpPr/>
          <p:nvPr/>
        </p:nvSpPr>
        <p:spPr>
          <a:xfrm>
            <a:off x="304800" y="4492823"/>
            <a:ext cx="1625766" cy="307777"/>
          </a:xfrm>
          <a:prstGeom prst="rect">
            <a:avLst/>
          </a:prstGeom>
        </p:spPr>
        <p:txBody>
          <a:bodyPr wrap="none">
            <a:spAutoFit/>
          </a:bodyPr>
          <a:lstStyle/>
          <a:p>
            <a:r>
              <a:rPr lang="en-US" b="1" dirty="0">
                <a:latin typeface="Arial" panose="020B0604020202020204" pitchFamily="34" charset="0"/>
              </a:rPr>
              <a:t>5. Growth is Joy!</a:t>
            </a:r>
            <a:endParaRPr lang="en-US" b="1" dirty="0"/>
          </a:p>
        </p:txBody>
      </p:sp>
    </p:spTree>
    <p:extLst>
      <p:ext uri="{BB962C8B-B14F-4D97-AF65-F5344CB8AC3E}">
        <p14:creationId xmlns:p14="http://schemas.microsoft.com/office/powerpoint/2010/main" val="271356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sz="30000" b="1" dirty="0">
              <a:solidFill>
                <a:srgbClr val="FF9900"/>
              </a:solidFill>
            </a:endParaRPr>
          </a:p>
        </p:txBody>
      </p:sp>
      <p:sp>
        <p:nvSpPr>
          <p:cNvPr id="4" name="Shape 216">
            <a:extLst>
              <a:ext uri="{FF2B5EF4-FFF2-40B4-BE49-F238E27FC236}">
                <a16:creationId xmlns:a16="http://schemas.microsoft.com/office/drawing/2014/main" id="{95C9C4C6-D2A3-4478-8899-07EE3BAD56A0}"/>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10. The </a:t>
            </a:r>
            <a:r>
              <a:rPr lang="en-US" sz="2200" b="1" u="sng" dirty="0">
                <a:solidFill>
                  <a:schemeClr val="tx1"/>
                </a:solidFill>
              </a:rPr>
              <a:t>Expansion</a:t>
            </a:r>
            <a:r>
              <a:rPr lang="en-US" sz="2200" b="1" dirty="0">
                <a:solidFill>
                  <a:schemeClr val="tx1"/>
                </a:solidFill>
              </a:rPr>
              <a:t> of Leadership: </a:t>
            </a:r>
            <a:r>
              <a:rPr lang="en-US" sz="2200" b="1" dirty="0">
                <a:solidFill>
                  <a:srgbClr val="3333FF"/>
                </a:solidFill>
              </a:rPr>
              <a:t>Personal Growth</a:t>
            </a:r>
            <a:endParaRPr sz="2200" b="1" dirty="0">
              <a:solidFill>
                <a:srgbClr val="3333FF"/>
              </a:solidFill>
            </a:endParaRPr>
          </a:p>
        </p:txBody>
      </p:sp>
      <p:sp>
        <p:nvSpPr>
          <p:cNvPr id="20" name="TextBox 19">
            <a:extLst>
              <a:ext uri="{FF2B5EF4-FFF2-40B4-BE49-F238E27FC236}">
                <a16:creationId xmlns:a16="http://schemas.microsoft.com/office/drawing/2014/main" id="{1077B352-AEC8-43BE-805C-481CB59CCE8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2" name="Picture 1">
            <a:extLst>
              <a:ext uri="{FF2B5EF4-FFF2-40B4-BE49-F238E27FC236}">
                <a16:creationId xmlns:a16="http://schemas.microsoft.com/office/drawing/2014/main" id="{36FC9987-90A5-4F69-B870-4C1EFA4A3898}"/>
              </a:ext>
            </a:extLst>
          </p:cNvPr>
          <p:cNvPicPr>
            <a:picLocks noChangeAspect="1"/>
          </p:cNvPicPr>
          <p:nvPr/>
        </p:nvPicPr>
        <p:blipFill>
          <a:blip r:embed="rId3"/>
          <a:stretch>
            <a:fillRect/>
          </a:stretch>
        </p:blipFill>
        <p:spPr>
          <a:xfrm>
            <a:off x="563995" y="1524430"/>
            <a:ext cx="8016010" cy="5013237"/>
          </a:xfrm>
          <a:prstGeom prst="rect">
            <a:avLst/>
          </a:prstGeom>
        </p:spPr>
      </p:pic>
      <p:sp>
        <p:nvSpPr>
          <p:cNvPr id="3" name="Rectangle 2">
            <a:extLst>
              <a:ext uri="{FF2B5EF4-FFF2-40B4-BE49-F238E27FC236}">
                <a16:creationId xmlns:a16="http://schemas.microsoft.com/office/drawing/2014/main" id="{5A464D09-B063-4694-814F-CDF544D65185}"/>
              </a:ext>
            </a:extLst>
          </p:cNvPr>
          <p:cNvSpPr/>
          <p:nvPr/>
        </p:nvSpPr>
        <p:spPr>
          <a:xfrm>
            <a:off x="762000" y="1750811"/>
            <a:ext cx="3602268" cy="400110"/>
          </a:xfrm>
          <a:prstGeom prst="rect">
            <a:avLst/>
          </a:prstGeom>
        </p:spPr>
        <p:txBody>
          <a:bodyPr wrap="none">
            <a:spAutoFit/>
          </a:bodyPr>
          <a:lstStyle/>
          <a:p>
            <a:r>
              <a:rPr lang="en-US" sz="2000" b="1" dirty="0">
                <a:solidFill>
                  <a:schemeClr val="bg1"/>
                </a:solidFill>
                <a:latin typeface="Arial" panose="020B0604020202020204" pitchFamily="34" charset="0"/>
              </a:rPr>
              <a:t>Adopt a Learner’s Mind-Set:</a:t>
            </a:r>
            <a:endParaRPr lang="en-US" sz="2000" b="1" dirty="0">
              <a:solidFill>
                <a:schemeClr val="bg1"/>
              </a:solidFill>
            </a:endParaRPr>
          </a:p>
        </p:txBody>
      </p:sp>
      <p:sp>
        <p:nvSpPr>
          <p:cNvPr id="5" name="Rectangle 4">
            <a:extLst>
              <a:ext uri="{FF2B5EF4-FFF2-40B4-BE49-F238E27FC236}">
                <a16:creationId xmlns:a16="http://schemas.microsoft.com/office/drawing/2014/main" id="{501EBFA9-FFC0-4DC3-813F-E4AEEC529AA9}"/>
              </a:ext>
            </a:extLst>
          </p:cNvPr>
          <p:cNvSpPr/>
          <p:nvPr/>
        </p:nvSpPr>
        <p:spPr>
          <a:xfrm>
            <a:off x="762000" y="2133299"/>
            <a:ext cx="4102405" cy="338554"/>
          </a:xfrm>
          <a:prstGeom prst="rect">
            <a:avLst/>
          </a:prstGeom>
        </p:spPr>
        <p:txBody>
          <a:bodyPr wrap="none">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rPr>
              <a:t>What is your mind-set about growth?</a:t>
            </a:r>
            <a:endParaRPr lang="en-US" sz="1600" b="1" dirty="0">
              <a:solidFill>
                <a:schemeClr val="bg1"/>
              </a:solidFill>
            </a:endParaRPr>
          </a:p>
        </p:txBody>
      </p:sp>
      <p:sp>
        <p:nvSpPr>
          <p:cNvPr id="6" name="Rectangle 5">
            <a:extLst>
              <a:ext uri="{FF2B5EF4-FFF2-40B4-BE49-F238E27FC236}">
                <a16:creationId xmlns:a16="http://schemas.microsoft.com/office/drawing/2014/main" id="{DDD50E71-ABFC-480B-8120-8F2E50236DDA}"/>
              </a:ext>
            </a:extLst>
          </p:cNvPr>
          <p:cNvSpPr/>
          <p:nvPr/>
        </p:nvSpPr>
        <p:spPr>
          <a:xfrm>
            <a:off x="762000" y="2463225"/>
            <a:ext cx="4572000" cy="584775"/>
          </a:xfrm>
          <a:prstGeom prst="rect">
            <a:avLst/>
          </a:prstGeom>
        </p:spPr>
        <p:txBody>
          <a:bodyPr>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rPr>
              <a:t>What must you change in your attitude to become a better learner?</a:t>
            </a:r>
            <a:endParaRPr lang="en-US" sz="1600" b="1" dirty="0">
              <a:solidFill>
                <a:schemeClr val="bg1"/>
              </a:solidFill>
            </a:endParaRPr>
          </a:p>
        </p:txBody>
      </p:sp>
      <p:sp>
        <p:nvSpPr>
          <p:cNvPr id="7" name="Rectangle 6">
            <a:extLst>
              <a:ext uri="{FF2B5EF4-FFF2-40B4-BE49-F238E27FC236}">
                <a16:creationId xmlns:a16="http://schemas.microsoft.com/office/drawing/2014/main" id="{40C2B43D-8209-4099-970C-0DAFF6254403}"/>
              </a:ext>
            </a:extLst>
          </p:cNvPr>
          <p:cNvSpPr/>
          <p:nvPr/>
        </p:nvSpPr>
        <p:spPr>
          <a:xfrm>
            <a:off x="762000" y="3259561"/>
            <a:ext cx="4668266" cy="400110"/>
          </a:xfrm>
          <a:prstGeom prst="rect">
            <a:avLst/>
          </a:prstGeom>
        </p:spPr>
        <p:txBody>
          <a:bodyPr wrap="none">
            <a:spAutoFit/>
          </a:bodyPr>
          <a:lstStyle/>
          <a:p>
            <a:r>
              <a:rPr lang="en-US" sz="2000" b="1" dirty="0">
                <a:solidFill>
                  <a:schemeClr val="bg1"/>
                </a:solidFill>
                <a:latin typeface="Arial" panose="020B0604020202020204" pitchFamily="34" charset="0"/>
              </a:rPr>
              <a:t>Develop a Specific Growth Strategy: </a:t>
            </a:r>
            <a:endParaRPr lang="en-US" sz="2000" b="1" dirty="0">
              <a:solidFill>
                <a:schemeClr val="bg1"/>
              </a:solidFill>
            </a:endParaRPr>
          </a:p>
        </p:txBody>
      </p:sp>
      <p:sp>
        <p:nvSpPr>
          <p:cNvPr id="8" name="Rectangle 7">
            <a:extLst>
              <a:ext uri="{FF2B5EF4-FFF2-40B4-BE49-F238E27FC236}">
                <a16:creationId xmlns:a16="http://schemas.microsoft.com/office/drawing/2014/main" id="{C56D2968-20F3-452E-AE39-1416B2530482}"/>
              </a:ext>
            </a:extLst>
          </p:cNvPr>
          <p:cNvSpPr/>
          <p:nvPr/>
        </p:nvSpPr>
        <p:spPr>
          <a:xfrm>
            <a:off x="783771" y="3666476"/>
            <a:ext cx="5007429" cy="584775"/>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rPr>
              <a:t>Big Picture: Where do I need to focus my growth?</a:t>
            </a:r>
            <a:endParaRPr lang="en-US" sz="1600" b="1" dirty="0">
              <a:solidFill>
                <a:schemeClr val="bg1"/>
              </a:solidFill>
            </a:endParaRPr>
          </a:p>
        </p:txBody>
      </p:sp>
      <p:sp>
        <p:nvSpPr>
          <p:cNvPr id="9" name="Rectangle 8">
            <a:extLst>
              <a:ext uri="{FF2B5EF4-FFF2-40B4-BE49-F238E27FC236}">
                <a16:creationId xmlns:a16="http://schemas.microsoft.com/office/drawing/2014/main" id="{BD302A7B-7DC1-4FBC-A549-9655296AAD9C}"/>
              </a:ext>
            </a:extLst>
          </p:cNvPr>
          <p:cNvSpPr/>
          <p:nvPr/>
        </p:nvSpPr>
        <p:spPr>
          <a:xfrm>
            <a:off x="810133" y="4275025"/>
            <a:ext cx="4572000" cy="584775"/>
          </a:xfrm>
          <a:prstGeom prst="rect">
            <a:avLst/>
          </a:prstGeom>
        </p:spPr>
        <p:txBody>
          <a:bodyPr>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rPr>
              <a:t>Measurement: How can I measure and affect my growth?</a:t>
            </a:r>
            <a:endParaRPr lang="en-US" sz="1600" b="1" dirty="0">
              <a:solidFill>
                <a:schemeClr val="bg1"/>
              </a:solidFill>
            </a:endParaRPr>
          </a:p>
        </p:txBody>
      </p:sp>
      <p:sp>
        <p:nvSpPr>
          <p:cNvPr id="10" name="Rectangle 9">
            <a:extLst>
              <a:ext uri="{FF2B5EF4-FFF2-40B4-BE49-F238E27FC236}">
                <a16:creationId xmlns:a16="http://schemas.microsoft.com/office/drawing/2014/main" id="{53C810DB-CEC5-4FB5-AF12-7671AC40E9BB}"/>
              </a:ext>
            </a:extLst>
          </p:cNvPr>
          <p:cNvSpPr/>
          <p:nvPr/>
        </p:nvSpPr>
        <p:spPr>
          <a:xfrm>
            <a:off x="838200" y="4874445"/>
            <a:ext cx="3975768" cy="338554"/>
          </a:xfrm>
          <a:prstGeom prst="rect">
            <a:avLst/>
          </a:prstGeom>
        </p:spPr>
        <p:txBody>
          <a:bodyPr wrap="none">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rPr>
              <a:t>Consistency: How can I grow daily?</a:t>
            </a:r>
            <a:endParaRPr lang="en-US" sz="1600" b="1" dirty="0">
              <a:solidFill>
                <a:schemeClr val="bg1"/>
              </a:solidFill>
            </a:endParaRPr>
          </a:p>
        </p:txBody>
      </p:sp>
      <p:sp>
        <p:nvSpPr>
          <p:cNvPr id="11" name="Rectangle 10">
            <a:extLst>
              <a:ext uri="{FF2B5EF4-FFF2-40B4-BE49-F238E27FC236}">
                <a16:creationId xmlns:a16="http://schemas.microsoft.com/office/drawing/2014/main" id="{84F28F62-E0A8-447B-81E2-CD071145970D}"/>
              </a:ext>
            </a:extLst>
          </p:cNvPr>
          <p:cNvSpPr/>
          <p:nvPr/>
        </p:nvSpPr>
        <p:spPr>
          <a:xfrm>
            <a:off x="821567" y="5224046"/>
            <a:ext cx="3190297" cy="338554"/>
          </a:xfrm>
          <a:prstGeom prst="rect">
            <a:avLst/>
          </a:prstGeom>
        </p:spPr>
        <p:txBody>
          <a:bodyPr wrap="none">
            <a:spAutoFit/>
          </a:bodyPr>
          <a:lstStyle/>
          <a:p>
            <a:pPr marL="285750" indent="-285750">
              <a:buFont typeface="Arial" panose="020B0604020202020204" pitchFamily="34" charset="0"/>
              <a:buChar char="•"/>
            </a:pPr>
            <a:r>
              <a:rPr lang="en-US" sz="1600" b="1" dirty="0">
                <a:solidFill>
                  <a:schemeClr val="bg1"/>
                </a:solidFill>
                <a:latin typeface="Arial" panose="020B0604020202020204" pitchFamily="34" charset="0"/>
              </a:rPr>
              <a:t>Application: Can I act on it?</a:t>
            </a:r>
            <a:endParaRPr lang="en-US" sz="1600" b="1" dirty="0">
              <a:solidFill>
                <a:schemeClr val="bg1"/>
              </a:solidFill>
            </a:endParaRPr>
          </a:p>
        </p:txBody>
      </p:sp>
    </p:spTree>
    <p:extLst>
      <p:ext uri="{BB962C8B-B14F-4D97-AF65-F5344CB8AC3E}">
        <p14:creationId xmlns:p14="http://schemas.microsoft.com/office/powerpoint/2010/main" val="126820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FC271-59D0-4E66-9A73-E81D654FC41D}"/>
              </a:ext>
            </a:extLst>
          </p:cNvPr>
          <p:cNvSpPr>
            <a:spLocks noGrp="1"/>
          </p:cNvSpPr>
          <p:nvPr>
            <p:ph type="sldNum" sz="quarter" idx="12"/>
          </p:nvPr>
        </p:nvSpPr>
        <p:spPr/>
        <p:txBody>
          <a:bodyPr/>
          <a:lstStyle/>
          <a:p>
            <a:fld id="{34021492-D8A9-4CEE-A327-F99EC7B60D36}" type="slidenum">
              <a:rPr lang="en-US" smtClean="0"/>
              <a:pPr/>
              <a:t>17</a:t>
            </a:fld>
            <a:endParaRPr lang="en-US" dirty="0"/>
          </a:p>
        </p:txBody>
      </p:sp>
      <p:sp>
        <p:nvSpPr>
          <p:cNvPr id="5" name="Rectangle 4">
            <a:extLst>
              <a:ext uri="{FF2B5EF4-FFF2-40B4-BE49-F238E27FC236}">
                <a16:creationId xmlns:a16="http://schemas.microsoft.com/office/drawing/2014/main" id="{51BF9C58-9D83-40CE-B630-C416A56A4C84}"/>
              </a:ext>
            </a:extLst>
          </p:cNvPr>
          <p:cNvSpPr/>
          <p:nvPr/>
        </p:nvSpPr>
        <p:spPr>
          <a:xfrm>
            <a:off x="0" y="3333690"/>
            <a:ext cx="9124800" cy="461665"/>
          </a:xfrm>
          <a:prstGeom prst="rect">
            <a:avLst/>
          </a:prstGeom>
        </p:spPr>
        <p:txBody>
          <a:bodyPr wrap="square">
            <a:spAutoFit/>
          </a:bodyPr>
          <a:lstStyle/>
          <a:p>
            <a:pPr algn="ctr"/>
            <a:r>
              <a:rPr lang="en-US" sz="2400" b="1" dirty="0">
                <a:latin typeface="Arial" panose="020B0604020202020204" pitchFamily="34" charset="0"/>
              </a:rPr>
              <a:t>How will you Develop the Leader Within You? </a:t>
            </a:r>
            <a:endParaRPr lang="en-US" sz="2400" b="1" dirty="0"/>
          </a:p>
        </p:txBody>
      </p:sp>
      <p:sp>
        <p:nvSpPr>
          <p:cNvPr id="6" name="Shape 96">
            <a:extLst>
              <a:ext uri="{FF2B5EF4-FFF2-40B4-BE49-F238E27FC236}">
                <a16:creationId xmlns:a16="http://schemas.microsoft.com/office/drawing/2014/main" id="{41D61696-5B39-4B16-A062-0C75014D07B9}"/>
              </a:ext>
            </a:extLst>
          </p:cNvPr>
          <p:cNvSpPr txBox="1"/>
          <p:nvPr/>
        </p:nvSpPr>
        <p:spPr>
          <a:xfrm>
            <a:off x="0" y="1527000"/>
            <a:ext cx="9124800" cy="45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t> </a:t>
            </a:r>
            <a:endParaRPr sz="4000" b="1" dirty="0"/>
          </a:p>
        </p:txBody>
      </p:sp>
      <p:sp>
        <p:nvSpPr>
          <p:cNvPr id="7" name="TextBox 6">
            <a:extLst>
              <a:ext uri="{FF2B5EF4-FFF2-40B4-BE49-F238E27FC236}">
                <a16:creationId xmlns:a16="http://schemas.microsoft.com/office/drawing/2014/main" id="{722B18F7-D15E-4FFB-A595-7BF1634B68DF}"/>
              </a:ext>
            </a:extLst>
          </p:cNvPr>
          <p:cNvSpPr txBox="1"/>
          <p:nvPr/>
        </p:nvSpPr>
        <p:spPr>
          <a:xfrm>
            <a:off x="16933" y="1182469"/>
            <a:ext cx="9144000" cy="1169551"/>
          </a:xfrm>
          <a:prstGeom prst="rect">
            <a:avLst/>
          </a:prstGeom>
          <a:noFill/>
        </p:spPr>
        <p:txBody>
          <a:bodyPr wrap="square" rtlCol="0">
            <a:spAutoFit/>
          </a:bodyPr>
          <a:lstStyle/>
          <a:p>
            <a:pPr algn="ctr"/>
            <a:r>
              <a:rPr lang="en-US" sz="3500" b="1" dirty="0">
                <a:latin typeface="Georgia" panose="02040502050405020303" pitchFamily="18" charset="0"/>
              </a:rPr>
              <a:t>AGA Emerging Leader “</a:t>
            </a:r>
            <a:r>
              <a:rPr lang="en-US" sz="3500" b="1" dirty="0">
                <a:solidFill>
                  <a:srgbClr val="3333FF"/>
                </a:solidFill>
                <a:latin typeface="Georgia" panose="02040502050405020303" pitchFamily="18" charset="0"/>
              </a:rPr>
              <a:t>Interactive</a:t>
            </a:r>
            <a:r>
              <a:rPr lang="en-US" sz="3500" b="1" dirty="0">
                <a:latin typeface="Georgia" panose="02040502050405020303" pitchFamily="18" charset="0"/>
              </a:rPr>
              <a:t>” Question # 6</a:t>
            </a:r>
          </a:p>
        </p:txBody>
      </p:sp>
      <p:sp>
        <p:nvSpPr>
          <p:cNvPr id="8" name="TextBox 7">
            <a:extLst>
              <a:ext uri="{FF2B5EF4-FFF2-40B4-BE49-F238E27FC236}">
                <a16:creationId xmlns:a16="http://schemas.microsoft.com/office/drawing/2014/main" id="{D26128E4-3C30-4A10-A100-332703D74EE5}"/>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39732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7A2490-3891-467B-8ED4-E50D99AFD446}"/>
              </a:ext>
            </a:extLst>
          </p:cNvPr>
          <p:cNvSpPr>
            <a:spLocks noGrp="1"/>
          </p:cNvSpPr>
          <p:nvPr>
            <p:ph type="sldNum" sz="quarter" idx="12"/>
          </p:nvPr>
        </p:nvSpPr>
        <p:spPr/>
        <p:txBody>
          <a:bodyPr/>
          <a:lstStyle/>
          <a:p>
            <a:fld id="{34021492-D8A9-4CEE-A327-F99EC7B60D36}" type="slidenum">
              <a:rPr lang="en-US" smtClean="0"/>
              <a:pPr/>
              <a:t>18</a:t>
            </a:fld>
            <a:endParaRPr lang="en-US" dirty="0"/>
          </a:p>
        </p:txBody>
      </p:sp>
      <p:sp>
        <p:nvSpPr>
          <p:cNvPr id="5" name="Shape 216">
            <a:extLst>
              <a:ext uri="{FF2B5EF4-FFF2-40B4-BE49-F238E27FC236}">
                <a16:creationId xmlns:a16="http://schemas.microsoft.com/office/drawing/2014/main" id="{F27D518D-DA23-4B0D-BD53-6329FA867FEE}"/>
              </a:ext>
            </a:extLst>
          </p:cNvPr>
          <p:cNvSpPr txBox="1"/>
          <p:nvPr/>
        </p:nvSpPr>
        <p:spPr>
          <a:xfrm>
            <a:off x="0" y="1295700"/>
            <a:ext cx="9144000" cy="60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b="1" dirty="0">
                <a:solidFill>
                  <a:schemeClr val="tx1"/>
                </a:solidFill>
              </a:rPr>
              <a:t>Complimentary Offers </a:t>
            </a:r>
            <a:endParaRPr sz="4800" b="1" dirty="0">
              <a:solidFill>
                <a:schemeClr val="tx1"/>
              </a:solidFill>
            </a:endParaRPr>
          </a:p>
        </p:txBody>
      </p:sp>
      <p:sp>
        <p:nvSpPr>
          <p:cNvPr id="6" name="Shape 217">
            <a:extLst>
              <a:ext uri="{FF2B5EF4-FFF2-40B4-BE49-F238E27FC236}">
                <a16:creationId xmlns:a16="http://schemas.microsoft.com/office/drawing/2014/main" id="{E4A55229-689E-4F61-ABC7-368E62060EE6}"/>
              </a:ext>
            </a:extLst>
          </p:cNvPr>
          <p:cNvSpPr txBox="1"/>
          <p:nvPr/>
        </p:nvSpPr>
        <p:spPr>
          <a:xfrm>
            <a:off x="1180650" y="2547815"/>
            <a:ext cx="7010400" cy="744600"/>
          </a:xfrm>
          <a:prstGeom prst="rect">
            <a:avLst/>
          </a:prstGeom>
          <a:noFill/>
          <a:ln>
            <a:noFill/>
          </a:ln>
        </p:spPr>
        <p:txBody>
          <a:bodyPr spcFirstLastPara="1" wrap="square" lIns="91425" tIns="91425" rIns="91425" bIns="91425" anchor="t" anchorCtr="0">
            <a:noAutofit/>
          </a:bodyPr>
          <a:lstStyle/>
          <a:p>
            <a:r>
              <a:rPr lang="en-US" sz="2400" b="1" dirty="0">
                <a:solidFill>
                  <a:schemeClr val="tx1"/>
                </a:solidFill>
              </a:rPr>
              <a:t>Go to: </a:t>
            </a:r>
            <a:r>
              <a:rPr lang="en-US" sz="2400" b="1" dirty="0">
                <a:solidFill>
                  <a:srgbClr val="3333FF"/>
                </a:solidFill>
                <a:hlinkClick r:id="rId2">
                  <a:extLst>
                    <a:ext uri="{A12FA001-AC4F-418D-AE19-62706E023703}">
                      <ahyp:hlinkClr xmlns:ahyp="http://schemas.microsoft.com/office/drawing/2018/hyperlinkcolor" val="tx"/>
                    </a:ext>
                  </a:extLst>
                </a:hlinkClick>
              </a:rPr>
              <a:t>https://www.KMCEmpowerment.com</a:t>
            </a:r>
            <a:r>
              <a:rPr lang="en-US" sz="2400" b="1" dirty="0">
                <a:solidFill>
                  <a:schemeClr val="tx1"/>
                </a:solidFill>
              </a:rPr>
              <a:t> : </a:t>
            </a:r>
          </a:p>
          <a:p>
            <a:pPr marL="0" lvl="0" indent="0">
              <a:spcBef>
                <a:spcPts val="0"/>
              </a:spcBef>
              <a:spcAft>
                <a:spcPts val="0"/>
              </a:spcAft>
              <a:buNone/>
            </a:pPr>
            <a:endParaRPr sz="2400" b="1" dirty="0">
              <a:solidFill>
                <a:srgbClr val="3A68A0"/>
              </a:solidFill>
            </a:endParaRPr>
          </a:p>
        </p:txBody>
      </p:sp>
      <p:sp>
        <p:nvSpPr>
          <p:cNvPr id="7" name="Shape 218">
            <a:extLst>
              <a:ext uri="{FF2B5EF4-FFF2-40B4-BE49-F238E27FC236}">
                <a16:creationId xmlns:a16="http://schemas.microsoft.com/office/drawing/2014/main" id="{1BA28955-6886-4081-BB20-F4A85A833F95}"/>
              </a:ext>
            </a:extLst>
          </p:cNvPr>
          <p:cNvSpPr txBox="1"/>
          <p:nvPr/>
        </p:nvSpPr>
        <p:spPr>
          <a:xfrm>
            <a:off x="410400" y="3352800"/>
            <a:ext cx="8714400" cy="744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100" b="1" dirty="0">
                <a:solidFill>
                  <a:srgbClr val="3333FF"/>
                </a:solidFill>
              </a:rPr>
              <a:t>Sign up for Complimentary 30-minute Coaching Intake session  </a:t>
            </a:r>
            <a:endParaRPr lang="en-US" sz="2100" b="1" i="1" dirty="0">
              <a:solidFill>
                <a:srgbClr val="3333FF"/>
              </a:solidFill>
              <a:latin typeface="Georgia" panose="02040502050405020303" pitchFamily="18" charset="0"/>
            </a:endParaRPr>
          </a:p>
          <a:p>
            <a:pPr marL="0" lvl="0" indent="0" rtl="0">
              <a:spcBef>
                <a:spcPts val="0"/>
              </a:spcBef>
              <a:spcAft>
                <a:spcPts val="0"/>
              </a:spcAft>
              <a:buNone/>
            </a:pPr>
            <a:endParaRPr sz="2400" b="1" dirty="0">
              <a:solidFill>
                <a:srgbClr val="3A68A0"/>
              </a:solidFill>
            </a:endParaRPr>
          </a:p>
        </p:txBody>
      </p:sp>
      <p:sp>
        <p:nvSpPr>
          <p:cNvPr id="8" name="TextBox 7">
            <a:extLst>
              <a:ext uri="{FF2B5EF4-FFF2-40B4-BE49-F238E27FC236}">
                <a16:creationId xmlns:a16="http://schemas.microsoft.com/office/drawing/2014/main" id="{3BC1663B-F590-4BE5-AD6D-40439EE694AD}"/>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9" name="Shape 218">
            <a:extLst>
              <a:ext uri="{FF2B5EF4-FFF2-40B4-BE49-F238E27FC236}">
                <a16:creationId xmlns:a16="http://schemas.microsoft.com/office/drawing/2014/main" id="{B3DFDF24-4275-4B8A-8C0E-3E3F6FD6F504}"/>
              </a:ext>
            </a:extLst>
          </p:cNvPr>
          <p:cNvSpPr txBox="1"/>
          <p:nvPr/>
        </p:nvSpPr>
        <p:spPr>
          <a:xfrm>
            <a:off x="410400" y="5580000"/>
            <a:ext cx="8819100" cy="744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100" b="1" dirty="0">
                <a:solidFill>
                  <a:srgbClr val="3333FF"/>
                </a:solidFill>
              </a:rPr>
              <a:t>Request Copies of This Presentation </a:t>
            </a:r>
            <a:endParaRPr lang="en-US" sz="2100" b="1" i="1" dirty="0">
              <a:solidFill>
                <a:srgbClr val="3333FF"/>
              </a:solidFill>
              <a:latin typeface="Georgia" panose="02040502050405020303" pitchFamily="18" charset="0"/>
            </a:endParaRPr>
          </a:p>
          <a:p>
            <a:pPr marL="0" lvl="0" indent="0" rtl="0">
              <a:spcBef>
                <a:spcPts val="0"/>
              </a:spcBef>
              <a:spcAft>
                <a:spcPts val="0"/>
              </a:spcAft>
              <a:buNone/>
            </a:pPr>
            <a:endParaRPr sz="2400" b="1" dirty="0">
              <a:solidFill>
                <a:srgbClr val="3A68A0"/>
              </a:solidFill>
            </a:endParaRPr>
          </a:p>
        </p:txBody>
      </p:sp>
      <p:sp>
        <p:nvSpPr>
          <p:cNvPr id="10" name="Shape 218">
            <a:extLst>
              <a:ext uri="{FF2B5EF4-FFF2-40B4-BE49-F238E27FC236}">
                <a16:creationId xmlns:a16="http://schemas.microsoft.com/office/drawing/2014/main" id="{523D4B60-90C7-4E08-9285-302B445A98EF}"/>
              </a:ext>
            </a:extLst>
          </p:cNvPr>
          <p:cNvSpPr txBox="1"/>
          <p:nvPr/>
        </p:nvSpPr>
        <p:spPr>
          <a:xfrm>
            <a:off x="410400" y="4377202"/>
            <a:ext cx="8714400" cy="744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100" b="1" dirty="0">
                <a:solidFill>
                  <a:srgbClr val="3333FF"/>
                </a:solidFill>
              </a:rPr>
              <a:t>Virtual – Five (5) Week, One (1) Hour Leadership Development Training</a:t>
            </a:r>
            <a:endParaRPr sz="2100" b="1" dirty="0">
              <a:solidFill>
                <a:srgbClr val="3A68A0"/>
              </a:solidFill>
            </a:endParaRPr>
          </a:p>
        </p:txBody>
      </p:sp>
    </p:spTree>
    <p:extLst>
      <p:ext uri="{BB962C8B-B14F-4D97-AF65-F5344CB8AC3E}">
        <p14:creationId xmlns:p14="http://schemas.microsoft.com/office/powerpoint/2010/main" val="80914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p:nvPr/>
        </p:nvSpPr>
        <p:spPr>
          <a:xfrm>
            <a:off x="190500" y="685800"/>
            <a:ext cx="8763000" cy="566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sz="1800" dirty="0"/>
          </a:p>
          <a:p>
            <a:pPr marL="365125" lvl="0" indent="219075" rtl="0">
              <a:spcBef>
                <a:spcPts val="1000"/>
              </a:spcBef>
              <a:spcAft>
                <a:spcPts val="0"/>
              </a:spcAft>
              <a:buClr>
                <a:srgbClr val="1F497D"/>
              </a:buClr>
              <a:buSzPts val="1800"/>
              <a:buFont typeface="Arial"/>
              <a:buNone/>
            </a:pPr>
            <a:endParaRPr sz="1800" dirty="0"/>
          </a:p>
          <a:p>
            <a:pPr marL="365125" lvl="0" indent="219075" rtl="0">
              <a:spcBef>
                <a:spcPts val="1000"/>
              </a:spcBef>
              <a:spcAft>
                <a:spcPts val="0"/>
              </a:spcAft>
              <a:buClr>
                <a:srgbClr val="1F497D"/>
              </a:buClr>
              <a:buSzPts val="1800"/>
              <a:buFont typeface="Arial"/>
              <a:buNone/>
            </a:pPr>
            <a:endParaRPr sz="1800" dirty="0"/>
          </a:p>
          <a:p>
            <a:pPr marL="0" marR="0" lvl="0" indent="0" algn="l" rtl="0">
              <a:lnSpc>
                <a:spcPct val="100000"/>
              </a:lnSpc>
              <a:spcBef>
                <a:spcPts val="360"/>
              </a:spcBef>
              <a:spcAft>
                <a:spcPts val="0"/>
              </a:spcAft>
              <a:buClr>
                <a:schemeClr val="dk1"/>
              </a:buClr>
              <a:buFont typeface="Arial"/>
              <a:buNone/>
            </a:pPr>
            <a:endParaRPr dirty="0"/>
          </a:p>
        </p:txBody>
      </p:sp>
      <p:sp>
        <p:nvSpPr>
          <p:cNvPr id="5" name="TextBox 4">
            <a:extLst>
              <a:ext uri="{FF2B5EF4-FFF2-40B4-BE49-F238E27FC236}">
                <a16:creationId xmlns:a16="http://schemas.microsoft.com/office/drawing/2014/main" id="{9F799915-2FF4-4B93-B5AA-44C78EE131D3}"/>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4" name="TextBox 3">
            <a:extLst>
              <a:ext uri="{FF2B5EF4-FFF2-40B4-BE49-F238E27FC236}">
                <a16:creationId xmlns:a16="http://schemas.microsoft.com/office/drawing/2014/main" id="{A7F6817E-E951-4CA3-8F35-975375880497}"/>
              </a:ext>
            </a:extLst>
          </p:cNvPr>
          <p:cNvSpPr txBox="1"/>
          <p:nvPr/>
        </p:nvSpPr>
        <p:spPr>
          <a:xfrm>
            <a:off x="0" y="1219200"/>
            <a:ext cx="9144000" cy="677108"/>
          </a:xfrm>
          <a:prstGeom prst="rect">
            <a:avLst/>
          </a:prstGeom>
          <a:noFill/>
        </p:spPr>
        <p:txBody>
          <a:bodyPr wrap="square" rtlCol="0">
            <a:spAutoFit/>
          </a:bodyPr>
          <a:lstStyle/>
          <a:p>
            <a:pPr lvl="0" algn="ctr">
              <a:buClr>
                <a:schemeClr val="dk1"/>
              </a:buClr>
            </a:pPr>
            <a:r>
              <a:rPr lang="en-US" sz="2400" dirty="0">
                <a:solidFill>
                  <a:srgbClr val="15356E"/>
                </a:solidFill>
              </a:rPr>
              <a:t>Developing your Inner Leader for Success!  </a:t>
            </a:r>
          </a:p>
          <a:p>
            <a:pPr algn="ctr"/>
            <a:endParaRPr lang="en-US" dirty="0"/>
          </a:p>
        </p:txBody>
      </p:sp>
      <p:sp>
        <p:nvSpPr>
          <p:cNvPr id="8" name="TextBox 7">
            <a:extLst>
              <a:ext uri="{FF2B5EF4-FFF2-40B4-BE49-F238E27FC236}">
                <a16:creationId xmlns:a16="http://schemas.microsoft.com/office/drawing/2014/main" id="{1EC6EC6E-F40E-49BB-8967-6092B99802D3}"/>
              </a:ext>
            </a:extLst>
          </p:cNvPr>
          <p:cNvSpPr txBox="1"/>
          <p:nvPr/>
        </p:nvSpPr>
        <p:spPr>
          <a:xfrm>
            <a:off x="-76200" y="5401270"/>
            <a:ext cx="9220200" cy="923330"/>
          </a:xfrm>
          <a:prstGeom prst="rect">
            <a:avLst/>
          </a:prstGeom>
          <a:noFill/>
        </p:spPr>
        <p:txBody>
          <a:bodyPr wrap="square" rtlCol="0">
            <a:spAutoFit/>
          </a:bodyPr>
          <a:lstStyle/>
          <a:p>
            <a:pPr algn="ctr"/>
            <a:r>
              <a:rPr lang="en-US" sz="2000" b="1" dirty="0">
                <a:solidFill>
                  <a:srgbClr val="15356E"/>
                </a:solidFill>
              </a:rPr>
              <a:t>Ten (10) Transformational Principles for Today’s </a:t>
            </a:r>
          </a:p>
          <a:p>
            <a:pPr algn="ctr"/>
            <a:r>
              <a:rPr lang="en-US" sz="2000" b="1" dirty="0">
                <a:solidFill>
                  <a:srgbClr val="15356E"/>
                </a:solidFill>
              </a:rPr>
              <a:t>Next Generation Leaders!  Today we will only touch on Five (5)</a:t>
            </a:r>
          </a:p>
          <a:p>
            <a:pPr algn="ctr"/>
            <a:endParaRPr lang="en-US" dirty="0"/>
          </a:p>
        </p:txBody>
      </p:sp>
      <p:pic>
        <p:nvPicPr>
          <p:cNvPr id="6" name="Picture 5">
            <a:extLst>
              <a:ext uri="{FF2B5EF4-FFF2-40B4-BE49-F238E27FC236}">
                <a16:creationId xmlns:a16="http://schemas.microsoft.com/office/drawing/2014/main" id="{D6F70A70-976F-49AD-91DB-47CF4793CF09}"/>
              </a:ext>
            </a:extLst>
          </p:cNvPr>
          <p:cNvPicPr>
            <a:picLocks noChangeAspect="1"/>
          </p:cNvPicPr>
          <p:nvPr/>
        </p:nvPicPr>
        <p:blipFill>
          <a:blip r:embed="rId3"/>
          <a:stretch>
            <a:fillRect/>
          </a:stretch>
        </p:blipFill>
        <p:spPr>
          <a:xfrm>
            <a:off x="0" y="2226849"/>
            <a:ext cx="9144000" cy="27267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22998" y="1077620"/>
            <a:ext cx="9121001" cy="609300"/>
          </a:xfrm>
          <a:prstGeom prst="rect">
            <a:avLst/>
          </a:prstGeom>
          <a:noFill/>
          <a:ln>
            <a:noFill/>
          </a:ln>
        </p:spPr>
        <p:txBody>
          <a:bodyPr spcFirstLastPara="1" wrap="square" lIns="91425" tIns="91425" rIns="91425" bIns="91425" anchor="t" anchorCtr="0">
            <a:noAutofit/>
          </a:bodyPr>
          <a:lstStyle/>
          <a:p>
            <a:pPr lvl="0" algn="ctr">
              <a:buClr>
                <a:schemeClr val="dk1"/>
              </a:buClr>
            </a:pPr>
            <a:r>
              <a:rPr lang="en-US" sz="2600" b="1" dirty="0">
                <a:solidFill>
                  <a:srgbClr val="15356E"/>
                </a:solidFill>
              </a:rPr>
              <a:t>Developing your Inner Leader for Success - Key Points:</a:t>
            </a:r>
            <a:r>
              <a:rPr lang="en-US" sz="4000" dirty="0">
                <a:solidFill>
                  <a:srgbClr val="15356E"/>
                </a:solidFill>
              </a:rPr>
              <a:t> </a:t>
            </a:r>
          </a:p>
        </p:txBody>
      </p:sp>
      <p:sp>
        <p:nvSpPr>
          <p:cNvPr id="217" name="Shape 217"/>
          <p:cNvSpPr txBox="1"/>
          <p:nvPr/>
        </p:nvSpPr>
        <p:spPr>
          <a:xfrm>
            <a:off x="227750" y="1905000"/>
            <a:ext cx="89163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highlight>
                  <a:srgbClr val="FFFF00"/>
                </a:highlight>
              </a:rPr>
              <a:t>1. The </a:t>
            </a:r>
            <a:r>
              <a:rPr lang="en-US" sz="2200" b="1" u="sng" dirty="0">
                <a:solidFill>
                  <a:srgbClr val="00B050"/>
                </a:solidFill>
                <a:highlight>
                  <a:srgbClr val="FFFF00"/>
                </a:highlight>
              </a:rPr>
              <a:t>Definition</a:t>
            </a:r>
            <a:r>
              <a:rPr lang="en-US" sz="2200" b="1" dirty="0">
                <a:solidFill>
                  <a:schemeClr val="tx1"/>
                </a:solidFill>
                <a:highlight>
                  <a:srgbClr val="FFFF00"/>
                </a:highlight>
              </a:rPr>
              <a:t> of Leadership: </a:t>
            </a:r>
            <a:r>
              <a:rPr lang="en-US" sz="2200" b="1" dirty="0">
                <a:solidFill>
                  <a:srgbClr val="3333FF"/>
                </a:solidFill>
                <a:highlight>
                  <a:srgbClr val="FFFF00"/>
                </a:highlight>
              </a:rPr>
              <a:t>Influence</a:t>
            </a:r>
            <a:endParaRPr sz="2200" b="1" dirty="0">
              <a:solidFill>
                <a:srgbClr val="3333FF"/>
              </a:solidFill>
              <a:highlight>
                <a:srgbClr val="FFFF00"/>
              </a:highlight>
            </a:endParaRPr>
          </a:p>
        </p:txBody>
      </p:sp>
      <p:sp>
        <p:nvSpPr>
          <p:cNvPr id="218" name="Shape 218"/>
          <p:cNvSpPr txBox="1"/>
          <p:nvPr/>
        </p:nvSpPr>
        <p:spPr>
          <a:xfrm>
            <a:off x="227750" y="2362200"/>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highlight>
                  <a:srgbClr val="FFFF00"/>
                </a:highlight>
              </a:rPr>
              <a:t>2. The </a:t>
            </a:r>
            <a:r>
              <a:rPr lang="en-US" sz="2200" b="1" u="sng" dirty="0">
                <a:solidFill>
                  <a:srgbClr val="00B050"/>
                </a:solidFill>
                <a:highlight>
                  <a:srgbClr val="FFFF00"/>
                </a:highlight>
              </a:rPr>
              <a:t>Key</a:t>
            </a:r>
            <a:r>
              <a:rPr lang="en-US" sz="2200" b="1" dirty="0">
                <a:solidFill>
                  <a:schemeClr val="tx1"/>
                </a:solidFill>
                <a:highlight>
                  <a:srgbClr val="FFFF00"/>
                </a:highlight>
              </a:rPr>
              <a:t> to Leadership: </a:t>
            </a:r>
            <a:r>
              <a:rPr lang="en-US" sz="2200" b="1" dirty="0">
                <a:solidFill>
                  <a:srgbClr val="3333FF"/>
                </a:solidFill>
                <a:highlight>
                  <a:srgbClr val="FFFF00"/>
                </a:highlight>
              </a:rPr>
              <a:t>Priorities</a:t>
            </a:r>
            <a:endParaRPr sz="2200" b="1" dirty="0">
              <a:solidFill>
                <a:srgbClr val="3333FF"/>
              </a:solidFill>
              <a:highlight>
                <a:srgbClr val="FFFF00"/>
              </a:highlight>
            </a:endParaRPr>
          </a:p>
        </p:txBody>
      </p:sp>
      <p:sp>
        <p:nvSpPr>
          <p:cNvPr id="219" name="Shape 219"/>
          <p:cNvSpPr txBox="1"/>
          <p:nvPr/>
        </p:nvSpPr>
        <p:spPr>
          <a:xfrm>
            <a:off x="227750" y="2819400"/>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rPr>
              <a:t>3. The </a:t>
            </a:r>
            <a:r>
              <a:rPr lang="en-US" sz="2200" b="1" u="sng" dirty="0">
                <a:solidFill>
                  <a:srgbClr val="00B050"/>
                </a:solidFill>
              </a:rPr>
              <a:t>Foundation</a:t>
            </a:r>
            <a:r>
              <a:rPr lang="en-US" sz="2200" b="1" dirty="0">
                <a:solidFill>
                  <a:schemeClr val="tx1"/>
                </a:solidFill>
              </a:rPr>
              <a:t> of Leadership: </a:t>
            </a:r>
            <a:r>
              <a:rPr lang="en-US" sz="2200" b="1" dirty="0">
                <a:solidFill>
                  <a:srgbClr val="3333FF"/>
                </a:solidFill>
              </a:rPr>
              <a:t>Character</a:t>
            </a:r>
            <a:r>
              <a:rPr lang="en-US" sz="2200" b="1" dirty="0">
                <a:solidFill>
                  <a:schemeClr val="tx1"/>
                </a:solidFill>
              </a:rPr>
              <a:t> </a:t>
            </a:r>
            <a:endParaRPr sz="2200" b="1" dirty="0">
              <a:solidFill>
                <a:schemeClr val="tx1"/>
              </a:solidFill>
            </a:endParaRPr>
          </a:p>
          <a:p>
            <a:pPr marL="0" lvl="0" indent="0" rtl="0">
              <a:spcBef>
                <a:spcPts val="0"/>
              </a:spcBef>
              <a:spcAft>
                <a:spcPts val="0"/>
              </a:spcAft>
              <a:buNone/>
            </a:pPr>
            <a:r>
              <a:rPr lang="en-US" sz="2200" b="1" dirty="0">
                <a:solidFill>
                  <a:schemeClr val="tx1"/>
                </a:solidFill>
              </a:rPr>
              <a:t> </a:t>
            </a:r>
            <a:endParaRPr sz="2200" b="1" dirty="0">
              <a:solidFill>
                <a:schemeClr val="tx1"/>
              </a:solidFill>
            </a:endParaRPr>
          </a:p>
        </p:txBody>
      </p:sp>
      <p:sp>
        <p:nvSpPr>
          <p:cNvPr id="6" name="TextBox 5">
            <a:extLst>
              <a:ext uri="{FF2B5EF4-FFF2-40B4-BE49-F238E27FC236}">
                <a16:creationId xmlns:a16="http://schemas.microsoft.com/office/drawing/2014/main" id="{0CB1246A-9976-419C-8523-27D7E34D20F6}"/>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7" name="Shape 217">
            <a:extLst>
              <a:ext uri="{FF2B5EF4-FFF2-40B4-BE49-F238E27FC236}">
                <a16:creationId xmlns:a16="http://schemas.microsoft.com/office/drawing/2014/main" id="{C972220C-CAA2-4D4C-BF4E-F9C25E50E2D1}"/>
              </a:ext>
            </a:extLst>
          </p:cNvPr>
          <p:cNvSpPr txBox="1"/>
          <p:nvPr/>
        </p:nvSpPr>
        <p:spPr>
          <a:xfrm>
            <a:off x="200299" y="3259660"/>
            <a:ext cx="89163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rPr>
              <a:t>4. The </a:t>
            </a:r>
            <a:r>
              <a:rPr lang="en-US" sz="2200" b="1" u="sng" dirty="0">
                <a:solidFill>
                  <a:srgbClr val="00B050"/>
                </a:solidFill>
              </a:rPr>
              <a:t>Ultimate Test</a:t>
            </a:r>
            <a:r>
              <a:rPr lang="en-US" sz="2200" b="1" dirty="0">
                <a:solidFill>
                  <a:schemeClr val="tx1"/>
                </a:solidFill>
              </a:rPr>
              <a:t> of Leadership: </a:t>
            </a:r>
            <a:r>
              <a:rPr lang="en-US" sz="2200" b="1" dirty="0">
                <a:solidFill>
                  <a:srgbClr val="3333FF"/>
                </a:solidFill>
              </a:rPr>
              <a:t>Creating Positive Change </a:t>
            </a:r>
            <a:endParaRPr sz="2200" b="1" dirty="0">
              <a:solidFill>
                <a:srgbClr val="3333FF"/>
              </a:solidFill>
            </a:endParaRPr>
          </a:p>
        </p:txBody>
      </p:sp>
      <p:sp>
        <p:nvSpPr>
          <p:cNvPr id="8" name="Shape 218">
            <a:extLst>
              <a:ext uri="{FF2B5EF4-FFF2-40B4-BE49-F238E27FC236}">
                <a16:creationId xmlns:a16="http://schemas.microsoft.com/office/drawing/2014/main" id="{6F3C1649-5DAA-4A0F-B862-3D7C8903DA85}"/>
              </a:ext>
            </a:extLst>
          </p:cNvPr>
          <p:cNvSpPr txBox="1"/>
          <p:nvPr/>
        </p:nvSpPr>
        <p:spPr>
          <a:xfrm>
            <a:off x="200299" y="3716860"/>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rPr>
              <a:t>5. The </a:t>
            </a:r>
            <a:r>
              <a:rPr lang="en-US" sz="2200" b="1" u="sng" dirty="0">
                <a:solidFill>
                  <a:srgbClr val="00B050"/>
                </a:solidFill>
              </a:rPr>
              <a:t>Quickest Way to Gain</a:t>
            </a:r>
            <a:r>
              <a:rPr lang="en-US" sz="2200" b="1" dirty="0">
                <a:solidFill>
                  <a:schemeClr val="tx1"/>
                </a:solidFill>
              </a:rPr>
              <a:t> Leadership: </a:t>
            </a:r>
            <a:r>
              <a:rPr lang="en-US" sz="2200" b="1" dirty="0">
                <a:solidFill>
                  <a:srgbClr val="3333FF"/>
                </a:solidFill>
              </a:rPr>
              <a:t>Problem Solving </a:t>
            </a:r>
            <a:endParaRPr sz="2200" b="1" dirty="0">
              <a:solidFill>
                <a:srgbClr val="3333FF"/>
              </a:solidFill>
            </a:endParaRPr>
          </a:p>
        </p:txBody>
      </p:sp>
      <p:sp>
        <p:nvSpPr>
          <p:cNvPr id="9" name="Shape 219">
            <a:extLst>
              <a:ext uri="{FF2B5EF4-FFF2-40B4-BE49-F238E27FC236}">
                <a16:creationId xmlns:a16="http://schemas.microsoft.com/office/drawing/2014/main" id="{4DB9C24A-C464-4B0E-9ADC-DB3DEF4DE3A1}"/>
              </a:ext>
            </a:extLst>
          </p:cNvPr>
          <p:cNvSpPr txBox="1"/>
          <p:nvPr/>
        </p:nvSpPr>
        <p:spPr>
          <a:xfrm>
            <a:off x="200299" y="4161330"/>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rPr>
              <a:t>6. The </a:t>
            </a:r>
            <a:r>
              <a:rPr lang="en-US" sz="2200" b="1" u="sng" dirty="0">
                <a:solidFill>
                  <a:srgbClr val="00B050"/>
                </a:solidFill>
              </a:rPr>
              <a:t>Extra Plus</a:t>
            </a:r>
            <a:r>
              <a:rPr lang="en-US" sz="2200" b="1" dirty="0">
                <a:solidFill>
                  <a:srgbClr val="00B050"/>
                </a:solidFill>
              </a:rPr>
              <a:t> </a:t>
            </a:r>
            <a:r>
              <a:rPr lang="en-US" sz="2200" b="1" dirty="0">
                <a:solidFill>
                  <a:schemeClr val="tx1"/>
                </a:solidFill>
              </a:rPr>
              <a:t>in Leadership: </a:t>
            </a:r>
            <a:r>
              <a:rPr lang="en-US" sz="2200" b="1" dirty="0">
                <a:solidFill>
                  <a:srgbClr val="3333FF"/>
                </a:solidFill>
              </a:rPr>
              <a:t>Attitude</a:t>
            </a:r>
            <a:r>
              <a:rPr lang="en-US" sz="2200" b="1" dirty="0">
                <a:solidFill>
                  <a:schemeClr val="tx1"/>
                </a:solidFill>
              </a:rPr>
              <a:t> </a:t>
            </a:r>
            <a:endParaRPr sz="2200" b="1" dirty="0">
              <a:solidFill>
                <a:schemeClr val="tx1"/>
              </a:solidFill>
            </a:endParaRPr>
          </a:p>
          <a:p>
            <a:pPr marL="0" lvl="0" indent="0" rtl="0">
              <a:spcBef>
                <a:spcPts val="0"/>
              </a:spcBef>
              <a:spcAft>
                <a:spcPts val="0"/>
              </a:spcAft>
              <a:buNone/>
            </a:pPr>
            <a:r>
              <a:rPr lang="en-US" sz="2200" b="1" dirty="0">
                <a:solidFill>
                  <a:schemeClr val="tx1"/>
                </a:solidFill>
              </a:rPr>
              <a:t> </a:t>
            </a:r>
            <a:endParaRPr sz="2200" b="1" dirty="0">
              <a:solidFill>
                <a:schemeClr val="tx1"/>
              </a:solidFill>
            </a:endParaRPr>
          </a:p>
        </p:txBody>
      </p:sp>
      <p:sp>
        <p:nvSpPr>
          <p:cNvPr id="10" name="Shape 217">
            <a:extLst>
              <a:ext uri="{FF2B5EF4-FFF2-40B4-BE49-F238E27FC236}">
                <a16:creationId xmlns:a16="http://schemas.microsoft.com/office/drawing/2014/main" id="{03B720CF-54E1-4DFE-A827-727B16C569D2}"/>
              </a:ext>
            </a:extLst>
          </p:cNvPr>
          <p:cNvSpPr txBox="1"/>
          <p:nvPr/>
        </p:nvSpPr>
        <p:spPr>
          <a:xfrm>
            <a:off x="200299" y="4562101"/>
            <a:ext cx="89163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highlight>
                  <a:srgbClr val="FFFF00"/>
                </a:highlight>
              </a:rPr>
              <a:t>7. The </a:t>
            </a:r>
            <a:r>
              <a:rPr lang="en-US" sz="2200" b="1" u="sng" dirty="0">
                <a:solidFill>
                  <a:srgbClr val="00B050"/>
                </a:solidFill>
                <a:highlight>
                  <a:srgbClr val="FFFF00"/>
                </a:highlight>
              </a:rPr>
              <a:t>Heart</a:t>
            </a:r>
            <a:r>
              <a:rPr lang="en-US" sz="2200" b="1" dirty="0">
                <a:solidFill>
                  <a:schemeClr val="tx1"/>
                </a:solidFill>
                <a:highlight>
                  <a:srgbClr val="FFFF00"/>
                </a:highlight>
              </a:rPr>
              <a:t> of Leadership: </a:t>
            </a:r>
            <a:r>
              <a:rPr lang="en-US" sz="2200" b="1" dirty="0">
                <a:solidFill>
                  <a:srgbClr val="3333FF"/>
                </a:solidFill>
                <a:highlight>
                  <a:srgbClr val="FFFF00"/>
                </a:highlight>
              </a:rPr>
              <a:t>Serving People </a:t>
            </a:r>
            <a:endParaRPr sz="2200" b="1" dirty="0">
              <a:solidFill>
                <a:srgbClr val="3333FF"/>
              </a:solidFill>
              <a:highlight>
                <a:srgbClr val="FFFF00"/>
              </a:highlight>
            </a:endParaRPr>
          </a:p>
        </p:txBody>
      </p:sp>
      <p:sp>
        <p:nvSpPr>
          <p:cNvPr id="11" name="Shape 218">
            <a:extLst>
              <a:ext uri="{FF2B5EF4-FFF2-40B4-BE49-F238E27FC236}">
                <a16:creationId xmlns:a16="http://schemas.microsoft.com/office/drawing/2014/main" id="{FC5F92F6-66E9-47C3-AFAA-F30BD08EE5CE}"/>
              </a:ext>
            </a:extLst>
          </p:cNvPr>
          <p:cNvSpPr txBox="1"/>
          <p:nvPr/>
        </p:nvSpPr>
        <p:spPr>
          <a:xfrm>
            <a:off x="200299" y="5019301"/>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rPr>
              <a:t>8. The </a:t>
            </a:r>
            <a:r>
              <a:rPr lang="en-US" sz="2200" b="1" u="sng" dirty="0">
                <a:solidFill>
                  <a:srgbClr val="00B050"/>
                </a:solidFill>
              </a:rPr>
              <a:t>Indispensable Quality</a:t>
            </a:r>
            <a:r>
              <a:rPr lang="en-US" sz="2200" b="1" dirty="0">
                <a:solidFill>
                  <a:srgbClr val="00B050"/>
                </a:solidFill>
              </a:rPr>
              <a:t> </a:t>
            </a:r>
            <a:r>
              <a:rPr lang="en-US" sz="2200" b="1" dirty="0">
                <a:solidFill>
                  <a:schemeClr val="tx1"/>
                </a:solidFill>
              </a:rPr>
              <a:t>of Leadership: </a:t>
            </a:r>
            <a:r>
              <a:rPr lang="en-US" sz="2200" b="1" dirty="0">
                <a:solidFill>
                  <a:srgbClr val="3333FF"/>
                </a:solidFill>
              </a:rPr>
              <a:t>Vision </a:t>
            </a:r>
            <a:endParaRPr sz="2200" b="1" dirty="0">
              <a:solidFill>
                <a:srgbClr val="3333FF"/>
              </a:solidFill>
            </a:endParaRPr>
          </a:p>
        </p:txBody>
      </p:sp>
      <p:sp>
        <p:nvSpPr>
          <p:cNvPr id="12" name="Shape 219">
            <a:extLst>
              <a:ext uri="{FF2B5EF4-FFF2-40B4-BE49-F238E27FC236}">
                <a16:creationId xmlns:a16="http://schemas.microsoft.com/office/drawing/2014/main" id="{9E4ACF66-2D28-4B2B-BB56-A2E0D269ACEA}"/>
              </a:ext>
            </a:extLst>
          </p:cNvPr>
          <p:cNvSpPr txBox="1"/>
          <p:nvPr/>
        </p:nvSpPr>
        <p:spPr>
          <a:xfrm>
            <a:off x="200299" y="5476501"/>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highlight>
                  <a:srgbClr val="FFFF00"/>
                </a:highlight>
              </a:rPr>
              <a:t>9. The </a:t>
            </a:r>
            <a:r>
              <a:rPr lang="en-US" sz="2200" b="1" u="sng" dirty="0">
                <a:solidFill>
                  <a:srgbClr val="00B050"/>
                </a:solidFill>
                <a:highlight>
                  <a:srgbClr val="FFFF00"/>
                </a:highlight>
              </a:rPr>
              <a:t>Price Tag</a:t>
            </a:r>
            <a:r>
              <a:rPr lang="en-US" sz="2200" b="1" dirty="0">
                <a:solidFill>
                  <a:srgbClr val="00B050"/>
                </a:solidFill>
                <a:highlight>
                  <a:srgbClr val="FFFF00"/>
                </a:highlight>
              </a:rPr>
              <a:t> </a:t>
            </a:r>
            <a:r>
              <a:rPr lang="en-US" sz="2200" b="1" dirty="0">
                <a:solidFill>
                  <a:schemeClr val="tx1"/>
                </a:solidFill>
                <a:highlight>
                  <a:srgbClr val="FFFF00"/>
                </a:highlight>
              </a:rPr>
              <a:t>of Leadership: </a:t>
            </a:r>
            <a:r>
              <a:rPr lang="en-US" sz="2200" b="1" dirty="0">
                <a:solidFill>
                  <a:srgbClr val="3333FF"/>
                </a:solidFill>
                <a:highlight>
                  <a:srgbClr val="FFFF00"/>
                </a:highlight>
              </a:rPr>
              <a:t>Self-Discipline</a:t>
            </a:r>
            <a:r>
              <a:rPr lang="en-US" sz="2200" b="1" dirty="0">
                <a:solidFill>
                  <a:schemeClr val="tx1"/>
                </a:solidFill>
                <a:highlight>
                  <a:srgbClr val="FFFF00"/>
                </a:highlight>
              </a:rPr>
              <a:t> </a:t>
            </a:r>
            <a:endParaRPr sz="2200" b="1" dirty="0">
              <a:solidFill>
                <a:schemeClr val="tx1"/>
              </a:solidFill>
              <a:highlight>
                <a:srgbClr val="FFFF00"/>
              </a:highlight>
            </a:endParaRPr>
          </a:p>
          <a:p>
            <a:pPr marL="0" lvl="0" indent="0" rtl="0">
              <a:spcBef>
                <a:spcPts val="0"/>
              </a:spcBef>
              <a:spcAft>
                <a:spcPts val="0"/>
              </a:spcAft>
              <a:buNone/>
            </a:pPr>
            <a:r>
              <a:rPr lang="en-US" sz="2200" b="1" dirty="0">
                <a:solidFill>
                  <a:schemeClr val="tx1"/>
                </a:solidFill>
              </a:rPr>
              <a:t> </a:t>
            </a:r>
            <a:endParaRPr sz="2200" b="1" dirty="0">
              <a:solidFill>
                <a:schemeClr val="tx1"/>
              </a:solidFill>
            </a:endParaRPr>
          </a:p>
        </p:txBody>
      </p:sp>
      <p:sp>
        <p:nvSpPr>
          <p:cNvPr id="13" name="Shape 219">
            <a:extLst>
              <a:ext uri="{FF2B5EF4-FFF2-40B4-BE49-F238E27FC236}">
                <a16:creationId xmlns:a16="http://schemas.microsoft.com/office/drawing/2014/main" id="{94231BB2-F93C-478F-8B72-AB14B65691A5}"/>
              </a:ext>
            </a:extLst>
          </p:cNvPr>
          <p:cNvSpPr txBox="1"/>
          <p:nvPr/>
        </p:nvSpPr>
        <p:spPr>
          <a:xfrm>
            <a:off x="200299" y="5933326"/>
            <a:ext cx="8819100" cy="456825"/>
          </a:xfrm>
          <a:prstGeom prst="rect">
            <a:avLst/>
          </a:prstGeom>
          <a:noFill/>
          <a:ln>
            <a:noFill/>
          </a:ln>
        </p:spPr>
        <p:txBody>
          <a:bodyPr spcFirstLastPara="1" wrap="square" lIns="91425" tIns="91425" rIns="91425" bIns="91425" anchor="t" anchorCtr="0">
            <a:noAutofit/>
          </a:bodyPr>
          <a:lstStyle/>
          <a:p>
            <a:pPr lvl="0"/>
            <a:r>
              <a:rPr lang="en-US" sz="2200" b="1" dirty="0">
                <a:solidFill>
                  <a:schemeClr val="tx1"/>
                </a:solidFill>
                <a:highlight>
                  <a:srgbClr val="FFFF00"/>
                </a:highlight>
              </a:rPr>
              <a:t>10. The </a:t>
            </a:r>
            <a:r>
              <a:rPr lang="en-US" sz="2200" b="1" u="sng" dirty="0">
                <a:solidFill>
                  <a:srgbClr val="00B050"/>
                </a:solidFill>
                <a:highlight>
                  <a:srgbClr val="FFFF00"/>
                </a:highlight>
              </a:rPr>
              <a:t>Expansion</a:t>
            </a:r>
            <a:r>
              <a:rPr lang="en-US" sz="2200" b="1" dirty="0">
                <a:solidFill>
                  <a:schemeClr val="tx1"/>
                </a:solidFill>
                <a:highlight>
                  <a:srgbClr val="FFFF00"/>
                </a:highlight>
              </a:rPr>
              <a:t> of Leadership: </a:t>
            </a:r>
            <a:r>
              <a:rPr lang="en-US" sz="2200" b="1" dirty="0">
                <a:solidFill>
                  <a:srgbClr val="3333FF"/>
                </a:solidFill>
                <a:highlight>
                  <a:srgbClr val="FFFF00"/>
                </a:highlight>
              </a:rPr>
              <a:t>Personal Growth </a:t>
            </a:r>
            <a:endParaRPr sz="2200" b="1" dirty="0">
              <a:solidFill>
                <a:srgbClr val="3333FF"/>
              </a:solidFill>
              <a:highlight>
                <a:srgbClr val="FFFF00"/>
              </a:highlight>
            </a:endParaRPr>
          </a:p>
          <a:p>
            <a:pPr marL="0" lvl="0" indent="0" rtl="0">
              <a:spcBef>
                <a:spcPts val="0"/>
              </a:spcBef>
              <a:spcAft>
                <a:spcPts val="0"/>
              </a:spcAft>
              <a:buNone/>
            </a:pPr>
            <a:r>
              <a:rPr lang="en-US" sz="2200" b="1" dirty="0">
                <a:solidFill>
                  <a:schemeClr val="tx1"/>
                </a:solidFill>
              </a:rPr>
              <a:t> </a:t>
            </a:r>
            <a:endParaRPr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1000"/>
                                        <p:tgtEl>
                                          <p:spTgt spid="21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 calcmode="lin" valueType="num">
                                      <p:cBhvr additive="base">
                                        <p:cTn id="12" dur="1000"/>
                                        <p:tgtEl>
                                          <p:spTgt spid="21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1000"/>
                                        <p:tgtEl>
                                          <p:spTgt spid="21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p:tgtEl>
                                          <p:spTgt spid="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p:tgtEl>
                                          <p:spTgt spid="8"/>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p:tgtEl>
                                          <p:spTgt spid="9"/>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p:tgtEl>
                                          <p:spTgt spid="11"/>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p:tgtEl>
                                          <p:spTgt spid="12"/>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228600" y="762000"/>
            <a:ext cx="8763000" cy="566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chemeClr val="dk1"/>
              </a:buClr>
              <a:buFont typeface="Arial"/>
              <a:buNone/>
            </a:pPr>
            <a:endParaRPr sz="1400" b="0" i="0" u="none" strike="noStrike" cap="none" dirty="0">
              <a:solidFill>
                <a:srgbClr val="15356E"/>
              </a:solidFill>
              <a:latin typeface="Arial"/>
              <a:ea typeface="Arial"/>
              <a:cs typeface="Arial"/>
              <a:sym typeface="Arial"/>
            </a:endParaRPr>
          </a:p>
          <a:p>
            <a:pPr marL="0" marR="0" lvl="0" indent="0" algn="l" rtl="0">
              <a:lnSpc>
                <a:spcPct val="100000"/>
              </a:lnSpc>
              <a:spcBef>
                <a:spcPts val="360"/>
              </a:spcBef>
              <a:spcAft>
                <a:spcPts val="0"/>
              </a:spcAft>
              <a:buClr>
                <a:schemeClr val="dk1"/>
              </a:buClr>
              <a:buFont typeface="Arial"/>
              <a:buNone/>
            </a:pPr>
            <a:r>
              <a:rPr lang="en-US" sz="1800" i="0" u="none" strike="noStrike" cap="none" dirty="0">
                <a:solidFill>
                  <a:srgbClr val="6FA8DC"/>
                </a:solidFill>
                <a:latin typeface="Verdana"/>
                <a:ea typeface="Verdana"/>
                <a:cs typeface="Verdana"/>
                <a:sym typeface="Verdana"/>
              </a:rPr>
              <a:t> </a:t>
            </a:r>
            <a:endParaRPr sz="1800" dirty="0">
              <a:solidFill>
                <a:srgbClr val="6FA8DC"/>
              </a:solidFill>
              <a:latin typeface="Verdana"/>
              <a:ea typeface="Verdana"/>
              <a:cs typeface="Verdana"/>
              <a:sym typeface="Verdana"/>
            </a:endParaRPr>
          </a:p>
        </p:txBody>
      </p:sp>
      <p:sp>
        <p:nvSpPr>
          <p:cNvPr id="5" name="Shape 95"/>
          <p:cNvSpPr txBox="1"/>
          <p:nvPr/>
        </p:nvSpPr>
        <p:spPr>
          <a:xfrm>
            <a:off x="381000" y="739850"/>
            <a:ext cx="8763000" cy="566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chemeClr val="dk1"/>
              </a:buClr>
              <a:buFont typeface="Arial"/>
              <a:buNone/>
            </a:pPr>
            <a:endParaRPr sz="1800" dirty="0">
              <a:solidFill>
                <a:srgbClr val="6FA8DC"/>
              </a:solidFill>
              <a:latin typeface="Verdana"/>
              <a:ea typeface="Verdana"/>
              <a:cs typeface="Verdana"/>
              <a:sym typeface="Verdana"/>
            </a:endParaRPr>
          </a:p>
        </p:txBody>
      </p:sp>
      <p:sp>
        <p:nvSpPr>
          <p:cNvPr id="6" name="Shape 95"/>
          <p:cNvSpPr txBox="1"/>
          <p:nvPr/>
        </p:nvSpPr>
        <p:spPr>
          <a:xfrm>
            <a:off x="381000" y="739850"/>
            <a:ext cx="8763000" cy="566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360"/>
              </a:spcBef>
              <a:spcAft>
                <a:spcPts val="0"/>
              </a:spcAft>
              <a:buClr>
                <a:schemeClr val="dk1"/>
              </a:buClr>
              <a:buFont typeface="Arial"/>
              <a:buNone/>
            </a:pPr>
            <a:endParaRPr sz="1800" dirty="0">
              <a:solidFill>
                <a:srgbClr val="6FA8DC"/>
              </a:solidFill>
              <a:latin typeface="Verdana"/>
              <a:ea typeface="Verdana"/>
              <a:cs typeface="Verdana"/>
              <a:sym typeface="Verdana"/>
            </a:endParaRPr>
          </a:p>
        </p:txBody>
      </p:sp>
      <p:sp>
        <p:nvSpPr>
          <p:cNvPr id="7" name="Shape 97"/>
          <p:cNvSpPr txBox="1"/>
          <p:nvPr/>
        </p:nvSpPr>
        <p:spPr>
          <a:xfrm>
            <a:off x="1707400" y="1699238"/>
            <a:ext cx="5871900" cy="67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7200" b="1" dirty="0">
                <a:solidFill>
                  <a:srgbClr val="3333FF"/>
                </a:solidFill>
              </a:rPr>
              <a:t>M</a:t>
            </a:r>
            <a:r>
              <a:rPr lang="en-US" sz="6000" dirty="0"/>
              <a:t>aximize </a:t>
            </a:r>
            <a:endParaRPr sz="6000" dirty="0"/>
          </a:p>
        </p:txBody>
      </p:sp>
      <p:sp>
        <p:nvSpPr>
          <p:cNvPr id="8" name="Shape 98"/>
          <p:cNvSpPr txBox="1"/>
          <p:nvPr/>
        </p:nvSpPr>
        <p:spPr>
          <a:xfrm>
            <a:off x="1707400" y="5005625"/>
            <a:ext cx="5455400" cy="67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7200" b="1" dirty="0">
                <a:solidFill>
                  <a:srgbClr val="3333FF"/>
                </a:solidFill>
              </a:rPr>
              <a:t>E</a:t>
            </a:r>
            <a:r>
              <a:rPr lang="en-US" sz="6000" dirty="0">
                <a:solidFill>
                  <a:schemeClr val="tx1"/>
                </a:solidFill>
              </a:rPr>
              <a:t>nthusiasm</a:t>
            </a:r>
            <a:r>
              <a:rPr lang="en-US" sz="6000" dirty="0"/>
              <a:t> </a:t>
            </a:r>
            <a:endParaRPr sz="6000" dirty="0"/>
          </a:p>
        </p:txBody>
      </p:sp>
      <p:sp>
        <p:nvSpPr>
          <p:cNvPr id="9" name="Shape 99"/>
          <p:cNvSpPr txBox="1"/>
          <p:nvPr/>
        </p:nvSpPr>
        <p:spPr>
          <a:xfrm>
            <a:off x="1724332" y="2801375"/>
            <a:ext cx="6581467" cy="67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7200" b="1" dirty="0">
                <a:solidFill>
                  <a:srgbClr val="3333FF"/>
                </a:solidFill>
              </a:rPr>
              <a:t>O</a:t>
            </a:r>
            <a:r>
              <a:rPr lang="en-US" sz="6000" dirty="0"/>
              <a:t>pportunities </a:t>
            </a:r>
            <a:endParaRPr sz="6000" dirty="0"/>
          </a:p>
        </p:txBody>
      </p:sp>
      <p:sp>
        <p:nvSpPr>
          <p:cNvPr id="10" name="Shape 100"/>
          <p:cNvSpPr txBox="1"/>
          <p:nvPr/>
        </p:nvSpPr>
        <p:spPr>
          <a:xfrm>
            <a:off x="1707400" y="3903488"/>
            <a:ext cx="5218200" cy="67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7200" b="1" dirty="0">
                <a:solidFill>
                  <a:srgbClr val="3333FF"/>
                </a:solidFill>
              </a:rPr>
              <a:t>R</a:t>
            </a:r>
            <a:r>
              <a:rPr lang="en-US" sz="6000" dirty="0"/>
              <a:t>elentless </a:t>
            </a:r>
            <a:endParaRPr sz="6000" dirty="0"/>
          </a:p>
        </p:txBody>
      </p:sp>
      <p:sp>
        <p:nvSpPr>
          <p:cNvPr id="16" name="Shape 96"/>
          <p:cNvSpPr txBox="1"/>
          <p:nvPr/>
        </p:nvSpPr>
        <p:spPr>
          <a:xfrm>
            <a:off x="414250" y="1138450"/>
            <a:ext cx="8474700" cy="45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b="1" dirty="0"/>
              <a:t>Remember </a:t>
            </a:r>
            <a:r>
              <a:rPr lang="en-US" sz="2000" b="1" dirty="0">
                <a:solidFill>
                  <a:srgbClr val="3333FF"/>
                </a:solidFill>
              </a:rPr>
              <a:t>M</a:t>
            </a:r>
            <a:r>
              <a:rPr lang="en-US" sz="2000" b="1" dirty="0"/>
              <a:t>.</a:t>
            </a:r>
            <a:r>
              <a:rPr lang="en-US" sz="2000" b="1" dirty="0">
                <a:solidFill>
                  <a:srgbClr val="3333FF"/>
                </a:solidFill>
              </a:rPr>
              <a:t>O</a:t>
            </a:r>
            <a:r>
              <a:rPr lang="en-US" sz="2000" b="1" dirty="0"/>
              <a:t>.</a:t>
            </a:r>
            <a:r>
              <a:rPr lang="en-US" sz="2000" b="1" dirty="0">
                <a:solidFill>
                  <a:srgbClr val="3333FF"/>
                </a:solidFill>
              </a:rPr>
              <a:t>R</a:t>
            </a:r>
            <a:r>
              <a:rPr lang="en-US" sz="2000" b="1" dirty="0"/>
              <a:t>.</a:t>
            </a:r>
            <a:r>
              <a:rPr lang="en-US" sz="2000" b="1" dirty="0">
                <a:solidFill>
                  <a:srgbClr val="3333FF"/>
                </a:solidFill>
              </a:rPr>
              <a:t>E</a:t>
            </a:r>
            <a:r>
              <a:rPr lang="en-US" sz="2000" b="1" dirty="0"/>
              <a:t>. is required of you!</a:t>
            </a:r>
            <a:r>
              <a:rPr lang="en-US" sz="1800" b="1" dirty="0"/>
              <a:t> </a:t>
            </a:r>
            <a:endParaRPr sz="1800" b="1" dirty="0"/>
          </a:p>
        </p:txBody>
      </p:sp>
      <p:sp>
        <p:nvSpPr>
          <p:cNvPr id="11" name="TextBox 10">
            <a:extLst>
              <a:ext uri="{FF2B5EF4-FFF2-40B4-BE49-F238E27FC236}">
                <a16:creationId xmlns:a16="http://schemas.microsoft.com/office/drawing/2014/main" id="{3D63B4FA-0176-454C-ADCE-F9D9E41BFB03}"/>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106691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p:tgtEl>
                                          <p:spTgt spid="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p:tgtEl>
                                          <p:spTgt spid="1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p:tgtEl>
                                          <p:spTgt spid="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23325" y="5181600"/>
            <a:ext cx="9120674" cy="60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b="1" dirty="0"/>
              <a:t>QUESTIONS</a:t>
            </a:r>
            <a:endParaRPr sz="4800" b="1" dirty="0"/>
          </a:p>
        </p:txBody>
      </p:sp>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0000" b="1" dirty="0">
                <a:solidFill>
                  <a:srgbClr val="3333FF"/>
                </a:solidFill>
              </a:rPr>
              <a:t>?</a:t>
            </a:r>
            <a:endParaRPr sz="30000" b="1" dirty="0">
              <a:solidFill>
                <a:srgbClr val="FF9900"/>
              </a:solidFill>
            </a:endParaRPr>
          </a:p>
        </p:txBody>
      </p:sp>
      <p:sp>
        <p:nvSpPr>
          <p:cNvPr id="4" name="TextBox 3">
            <a:extLst>
              <a:ext uri="{FF2B5EF4-FFF2-40B4-BE49-F238E27FC236}">
                <a16:creationId xmlns:a16="http://schemas.microsoft.com/office/drawing/2014/main" id="{19CC0D21-4AE6-4A05-A298-6462F03FB0FB}"/>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377848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29203B13-2DDA-4F10-81A4-812D135B769C}" type="slidenum">
              <a:rPr lang="en-US"/>
              <a:pPr/>
              <a:t>22</a:t>
            </a:fld>
            <a:endParaRPr lang="en-US" dirty="0"/>
          </a:p>
        </p:txBody>
      </p:sp>
      <p:sp>
        <p:nvSpPr>
          <p:cNvPr id="206850" name="Rectangle 2"/>
          <p:cNvSpPr>
            <a:spLocks noGrp="1" noChangeArrowheads="1"/>
          </p:cNvSpPr>
          <p:nvPr>
            <p:ph type="title"/>
          </p:nvPr>
        </p:nvSpPr>
        <p:spPr>
          <a:xfrm>
            <a:off x="0" y="1066800"/>
            <a:ext cx="9144000" cy="1077218"/>
          </a:xfrm>
          <a:noFill/>
        </p:spPr>
        <p:txBody>
          <a:bodyPr>
            <a:normAutofit/>
          </a:bodyPr>
          <a:lstStyle/>
          <a:p>
            <a:pPr algn="ctr"/>
            <a:r>
              <a:rPr lang="en-US" sz="2400" dirty="0">
                <a:solidFill>
                  <a:srgbClr val="A50021"/>
                </a:solidFill>
                <a:latin typeface="Bodoni MT Black" pitchFamily="18" charset="0"/>
              </a:rPr>
              <a:t> </a:t>
            </a:r>
          </a:p>
        </p:txBody>
      </p:sp>
      <p:sp>
        <p:nvSpPr>
          <p:cNvPr id="5" name="TextBox 4"/>
          <p:cNvSpPr txBox="1"/>
          <p:nvPr/>
        </p:nvSpPr>
        <p:spPr>
          <a:xfrm>
            <a:off x="1227667" y="4038600"/>
            <a:ext cx="7162799" cy="1323439"/>
          </a:xfrm>
          <a:prstGeom prst="rect">
            <a:avLst/>
          </a:prstGeom>
          <a:noFill/>
        </p:spPr>
        <p:txBody>
          <a:bodyPr wrap="square" rtlCol="0">
            <a:spAutoFit/>
          </a:bodyPr>
          <a:lstStyle/>
          <a:p>
            <a:pPr algn="ctr"/>
            <a:r>
              <a:rPr lang="en-US" sz="2000" b="1" dirty="0"/>
              <a:t>Kevin M. Coleman</a:t>
            </a:r>
          </a:p>
          <a:p>
            <a:pPr algn="ctr"/>
            <a:r>
              <a:rPr lang="en-US" sz="2000" b="1" dirty="0"/>
              <a:t>KMC Empowerment, LLC</a:t>
            </a:r>
          </a:p>
          <a:p>
            <a:pPr algn="ctr"/>
            <a:r>
              <a:rPr lang="en-US" sz="2000" b="1" dirty="0"/>
              <a:t>Contact me: www.KMCEmpowerment.com</a:t>
            </a:r>
          </a:p>
          <a:p>
            <a:pPr algn="ctr"/>
            <a:r>
              <a:rPr lang="en-US" sz="2000" b="1" dirty="0"/>
              <a:t>Phone: 703.597.1897</a:t>
            </a:r>
          </a:p>
        </p:txBody>
      </p:sp>
      <p:pic>
        <p:nvPicPr>
          <p:cNvPr id="6" name="Picture 2" descr="C:\Users\KevinMColeman\Desktop\LOGO KMC 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360" y="2514600"/>
            <a:ext cx="3429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467" y="1880175"/>
            <a:ext cx="9144000" cy="584775"/>
          </a:xfrm>
          <a:prstGeom prst="rect">
            <a:avLst/>
          </a:prstGeom>
          <a:noFill/>
        </p:spPr>
        <p:txBody>
          <a:bodyPr wrap="square" rtlCol="0">
            <a:spAutoFit/>
          </a:bodyPr>
          <a:lstStyle/>
          <a:p>
            <a:pPr algn="ctr"/>
            <a:r>
              <a:rPr lang="en-US" sz="3200" b="1" dirty="0">
                <a:latin typeface="Georgia" panose="02040502050405020303" pitchFamily="18" charset="0"/>
              </a:rPr>
              <a:t>  Thank You!</a:t>
            </a:r>
            <a:endParaRPr lang="en-US" sz="3200" dirty="0">
              <a:latin typeface="Georgia" panose="02040502050405020303" pitchFamily="18" charset="0"/>
            </a:endParaRPr>
          </a:p>
        </p:txBody>
      </p:sp>
      <p:sp>
        <p:nvSpPr>
          <p:cNvPr id="8" name="TextBox 7">
            <a:extLst>
              <a:ext uri="{FF2B5EF4-FFF2-40B4-BE49-F238E27FC236}">
                <a16:creationId xmlns:a16="http://schemas.microsoft.com/office/drawing/2014/main" id="{C0B678DA-2F1A-4C18-91F6-21F15ED943DC}"/>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3148760443"/>
      </p:ext>
    </p:extLst>
  </p:cSld>
  <p:clrMapOvr>
    <a:masterClrMapping/>
  </p:clrMapOvr>
  <mc:AlternateContent xmlns:mc="http://schemas.openxmlformats.org/markup-compatibility/2006" xmlns:p14="http://schemas.microsoft.com/office/powerpoint/2010/main">
    <mc:Choice Requires="p14">
      <p:transition spd="slow" p14:dur="2000" advTm="20729"/>
    </mc:Choice>
    <mc:Fallback xmlns="">
      <p:transition spd="slow" advTm="2072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7A2490-3891-467B-8ED4-E50D99AFD446}"/>
              </a:ext>
            </a:extLst>
          </p:cNvPr>
          <p:cNvSpPr>
            <a:spLocks noGrp="1"/>
          </p:cNvSpPr>
          <p:nvPr>
            <p:ph type="sldNum" sz="quarter" idx="12"/>
          </p:nvPr>
        </p:nvSpPr>
        <p:spPr/>
        <p:txBody>
          <a:bodyPr/>
          <a:lstStyle/>
          <a:p>
            <a:fld id="{34021492-D8A9-4CEE-A327-F99EC7B60D36}" type="slidenum">
              <a:rPr lang="en-US" smtClean="0"/>
              <a:pPr/>
              <a:t>23</a:t>
            </a:fld>
            <a:endParaRPr lang="en-US" dirty="0"/>
          </a:p>
        </p:txBody>
      </p:sp>
      <p:sp>
        <p:nvSpPr>
          <p:cNvPr id="5" name="Shape 216">
            <a:extLst>
              <a:ext uri="{FF2B5EF4-FFF2-40B4-BE49-F238E27FC236}">
                <a16:creationId xmlns:a16="http://schemas.microsoft.com/office/drawing/2014/main" id="{F27D518D-DA23-4B0D-BD53-6329FA867FEE}"/>
              </a:ext>
            </a:extLst>
          </p:cNvPr>
          <p:cNvSpPr txBox="1"/>
          <p:nvPr/>
        </p:nvSpPr>
        <p:spPr>
          <a:xfrm>
            <a:off x="0" y="1295700"/>
            <a:ext cx="9144000" cy="60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800" b="1" dirty="0">
                <a:solidFill>
                  <a:schemeClr val="tx1"/>
                </a:solidFill>
              </a:rPr>
              <a:t>Complimentary Offers </a:t>
            </a:r>
            <a:endParaRPr sz="4800" b="1" dirty="0">
              <a:solidFill>
                <a:schemeClr val="tx1"/>
              </a:solidFill>
            </a:endParaRPr>
          </a:p>
        </p:txBody>
      </p:sp>
      <p:sp>
        <p:nvSpPr>
          <p:cNvPr id="6" name="Shape 217">
            <a:extLst>
              <a:ext uri="{FF2B5EF4-FFF2-40B4-BE49-F238E27FC236}">
                <a16:creationId xmlns:a16="http://schemas.microsoft.com/office/drawing/2014/main" id="{E4A55229-689E-4F61-ABC7-368E62060EE6}"/>
              </a:ext>
            </a:extLst>
          </p:cNvPr>
          <p:cNvSpPr txBox="1"/>
          <p:nvPr/>
        </p:nvSpPr>
        <p:spPr>
          <a:xfrm>
            <a:off x="1180650" y="2547815"/>
            <a:ext cx="7010400" cy="744600"/>
          </a:xfrm>
          <a:prstGeom prst="rect">
            <a:avLst/>
          </a:prstGeom>
          <a:noFill/>
          <a:ln>
            <a:noFill/>
          </a:ln>
        </p:spPr>
        <p:txBody>
          <a:bodyPr spcFirstLastPara="1" wrap="square" lIns="91425" tIns="91425" rIns="91425" bIns="91425" anchor="t" anchorCtr="0">
            <a:noAutofit/>
          </a:bodyPr>
          <a:lstStyle/>
          <a:p>
            <a:r>
              <a:rPr lang="en-US" sz="2400" b="1" dirty="0">
                <a:solidFill>
                  <a:schemeClr val="tx1"/>
                </a:solidFill>
              </a:rPr>
              <a:t>Go to: </a:t>
            </a:r>
            <a:r>
              <a:rPr lang="en-US" sz="2400" b="1" dirty="0">
                <a:solidFill>
                  <a:srgbClr val="3333FF"/>
                </a:solidFill>
                <a:hlinkClick r:id="rId2">
                  <a:extLst>
                    <a:ext uri="{A12FA001-AC4F-418D-AE19-62706E023703}">
                      <ahyp:hlinkClr xmlns:ahyp="http://schemas.microsoft.com/office/drawing/2018/hyperlinkcolor" val="tx"/>
                    </a:ext>
                  </a:extLst>
                </a:hlinkClick>
              </a:rPr>
              <a:t>https://www.KMCEmpowerment.com</a:t>
            </a:r>
            <a:r>
              <a:rPr lang="en-US" sz="2400" b="1" dirty="0">
                <a:solidFill>
                  <a:schemeClr val="tx1"/>
                </a:solidFill>
              </a:rPr>
              <a:t> : </a:t>
            </a:r>
          </a:p>
          <a:p>
            <a:pPr marL="0" lvl="0" indent="0">
              <a:spcBef>
                <a:spcPts val="0"/>
              </a:spcBef>
              <a:spcAft>
                <a:spcPts val="0"/>
              </a:spcAft>
              <a:buNone/>
            </a:pPr>
            <a:endParaRPr sz="2400" b="1" dirty="0">
              <a:solidFill>
                <a:srgbClr val="3A68A0"/>
              </a:solidFill>
            </a:endParaRPr>
          </a:p>
        </p:txBody>
      </p:sp>
      <p:sp>
        <p:nvSpPr>
          <p:cNvPr id="7" name="Shape 218">
            <a:extLst>
              <a:ext uri="{FF2B5EF4-FFF2-40B4-BE49-F238E27FC236}">
                <a16:creationId xmlns:a16="http://schemas.microsoft.com/office/drawing/2014/main" id="{1BA28955-6886-4081-BB20-F4A85A833F95}"/>
              </a:ext>
            </a:extLst>
          </p:cNvPr>
          <p:cNvSpPr txBox="1"/>
          <p:nvPr/>
        </p:nvSpPr>
        <p:spPr>
          <a:xfrm>
            <a:off x="410400" y="3352800"/>
            <a:ext cx="8714400" cy="744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100" b="1" dirty="0">
                <a:solidFill>
                  <a:srgbClr val="3333FF"/>
                </a:solidFill>
              </a:rPr>
              <a:t>Sign up for Complimentary 30-minute Coaching Intake session  </a:t>
            </a:r>
            <a:endParaRPr lang="en-US" sz="2100" b="1" i="1" dirty="0">
              <a:solidFill>
                <a:srgbClr val="3333FF"/>
              </a:solidFill>
              <a:latin typeface="Georgia" panose="02040502050405020303" pitchFamily="18" charset="0"/>
            </a:endParaRPr>
          </a:p>
          <a:p>
            <a:pPr marL="0" lvl="0" indent="0" rtl="0">
              <a:spcBef>
                <a:spcPts val="0"/>
              </a:spcBef>
              <a:spcAft>
                <a:spcPts val="0"/>
              </a:spcAft>
              <a:buNone/>
            </a:pPr>
            <a:endParaRPr sz="2400" b="1" dirty="0">
              <a:solidFill>
                <a:srgbClr val="3A68A0"/>
              </a:solidFill>
            </a:endParaRPr>
          </a:p>
        </p:txBody>
      </p:sp>
      <p:sp>
        <p:nvSpPr>
          <p:cNvPr id="8" name="TextBox 7">
            <a:extLst>
              <a:ext uri="{FF2B5EF4-FFF2-40B4-BE49-F238E27FC236}">
                <a16:creationId xmlns:a16="http://schemas.microsoft.com/office/drawing/2014/main" id="{3BC1663B-F590-4BE5-AD6D-40439EE694AD}"/>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9" name="Shape 218">
            <a:extLst>
              <a:ext uri="{FF2B5EF4-FFF2-40B4-BE49-F238E27FC236}">
                <a16:creationId xmlns:a16="http://schemas.microsoft.com/office/drawing/2014/main" id="{B3DFDF24-4275-4B8A-8C0E-3E3F6FD6F504}"/>
              </a:ext>
            </a:extLst>
          </p:cNvPr>
          <p:cNvSpPr txBox="1"/>
          <p:nvPr/>
        </p:nvSpPr>
        <p:spPr>
          <a:xfrm>
            <a:off x="410400" y="5580000"/>
            <a:ext cx="8819100" cy="744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100" b="1" dirty="0">
                <a:solidFill>
                  <a:srgbClr val="3333FF"/>
                </a:solidFill>
              </a:rPr>
              <a:t>Request Copies of This Presentation </a:t>
            </a:r>
            <a:endParaRPr lang="en-US" sz="2100" b="1" i="1" dirty="0">
              <a:solidFill>
                <a:srgbClr val="3333FF"/>
              </a:solidFill>
              <a:latin typeface="Georgia" panose="02040502050405020303" pitchFamily="18" charset="0"/>
            </a:endParaRPr>
          </a:p>
          <a:p>
            <a:pPr marL="0" lvl="0" indent="0" rtl="0">
              <a:spcBef>
                <a:spcPts val="0"/>
              </a:spcBef>
              <a:spcAft>
                <a:spcPts val="0"/>
              </a:spcAft>
              <a:buNone/>
            </a:pPr>
            <a:endParaRPr sz="2400" b="1" dirty="0">
              <a:solidFill>
                <a:srgbClr val="3A68A0"/>
              </a:solidFill>
            </a:endParaRPr>
          </a:p>
        </p:txBody>
      </p:sp>
      <p:sp>
        <p:nvSpPr>
          <p:cNvPr id="10" name="Shape 218">
            <a:extLst>
              <a:ext uri="{FF2B5EF4-FFF2-40B4-BE49-F238E27FC236}">
                <a16:creationId xmlns:a16="http://schemas.microsoft.com/office/drawing/2014/main" id="{523D4B60-90C7-4E08-9285-302B445A98EF}"/>
              </a:ext>
            </a:extLst>
          </p:cNvPr>
          <p:cNvSpPr txBox="1"/>
          <p:nvPr/>
        </p:nvSpPr>
        <p:spPr>
          <a:xfrm>
            <a:off x="410400" y="4377202"/>
            <a:ext cx="8714400" cy="744600"/>
          </a:xfrm>
          <a:prstGeom prst="rect">
            <a:avLst/>
          </a:prstGeom>
          <a:noFill/>
          <a:ln>
            <a:noFill/>
          </a:ln>
        </p:spPr>
        <p:txBody>
          <a:bodyPr spcFirstLastPara="1" wrap="square" lIns="91425" tIns="91425" rIns="91425" bIns="91425" anchor="t" anchorCtr="0">
            <a:noAutofit/>
          </a:bodyPr>
          <a:lstStyle/>
          <a:p>
            <a:pPr marL="342900" indent="-342900">
              <a:buFont typeface="Arial" panose="020B0604020202020204" pitchFamily="34" charset="0"/>
              <a:buChar char="•"/>
            </a:pPr>
            <a:r>
              <a:rPr lang="en-US" sz="2100" b="1" dirty="0">
                <a:solidFill>
                  <a:srgbClr val="3333FF"/>
                </a:solidFill>
              </a:rPr>
              <a:t>Virtual – Five (5) Week, One (1) Hour Leadership Development Training</a:t>
            </a:r>
            <a:endParaRPr sz="2100" b="1" dirty="0">
              <a:solidFill>
                <a:srgbClr val="3A68A0"/>
              </a:solidFill>
            </a:endParaRPr>
          </a:p>
        </p:txBody>
      </p:sp>
    </p:spTree>
    <p:extLst>
      <p:ext uri="{BB962C8B-B14F-4D97-AF65-F5344CB8AC3E}">
        <p14:creationId xmlns:p14="http://schemas.microsoft.com/office/powerpoint/2010/main" val="38103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38C394-C60C-4248-9FFA-BBE32FD724DB}"/>
              </a:ext>
            </a:extLst>
          </p:cNvPr>
          <p:cNvSpPr>
            <a:spLocks noGrp="1"/>
          </p:cNvSpPr>
          <p:nvPr>
            <p:ph type="sldNum" sz="quarter" idx="12"/>
          </p:nvPr>
        </p:nvSpPr>
        <p:spPr/>
        <p:txBody>
          <a:bodyPr/>
          <a:lstStyle/>
          <a:p>
            <a:fld id="{34021492-D8A9-4CEE-A327-F99EC7B60D36}" type="slidenum">
              <a:rPr lang="en-US" smtClean="0"/>
              <a:pPr/>
              <a:t>2</a:t>
            </a:fld>
            <a:endParaRPr lang="en-US" dirty="0"/>
          </a:p>
        </p:txBody>
      </p:sp>
      <p:pic>
        <p:nvPicPr>
          <p:cNvPr id="6" name="Picture 5">
            <a:extLst>
              <a:ext uri="{FF2B5EF4-FFF2-40B4-BE49-F238E27FC236}">
                <a16:creationId xmlns:a16="http://schemas.microsoft.com/office/drawing/2014/main" id="{5948EAFF-365D-43B8-9298-8D2A80A2B6F1}"/>
              </a:ext>
            </a:extLst>
          </p:cNvPr>
          <p:cNvPicPr>
            <a:picLocks noChangeAspect="1"/>
          </p:cNvPicPr>
          <p:nvPr/>
        </p:nvPicPr>
        <p:blipFill>
          <a:blip r:embed="rId3"/>
          <a:stretch>
            <a:fillRect/>
          </a:stretch>
        </p:blipFill>
        <p:spPr>
          <a:xfrm>
            <a:off x="2112604" y="1828800"/>
            <a:ext cx="4918792" cy="4583896"/>
          </a:xfrm>
          <a:prstGeom prst="rect">
            <a:avLst/>
          </a:prstGeom>
        </p:spPr>
      </p:pic>
      <p:sp>
        <p:nvSpPr>
          <p:cNvPr id="8" name="TextBox 7">
            <a:extLst>
              <a:ext uri="{FF2B5EF4-FFF2-40B4-BE49-F238E27FC236}">
                <a16:creationId xmlns:a16="http://schemas.microsoft.com/office/drawing/2014/main" id="{631896DF-BDA3-45C7-9171-70E34DBA782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9" name="TextBox 8">
            <a:extLst>
              <a:ext uri="{FF2B5EF4-FFF2-40B4-BE49-F238E27FC236}">
                <a16:creationId xmlns:a16="http://schemas.microsoft.com/office/drawing/2014/main" id="{3EFCAFF9-895A-425F-A45B-7D40D587BEA2}"/>
              </a:ext>
            </a:extLst>
          </p:cNvPr>
          <p:cNvSpPr txBox="1"/>
          <p:nvPr/>
        </p:nvSpPr>
        <p:spPr>
          <a:xfrm>
            <a:off x="6501675" y="5410200"/>
            <a:ext cx="685800" cy="38100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9BAA4C02-1749-40BA-8071-4B7473DBB866}"/>
              </a:ext>
            </a:extLst>
          </p:cNvPr>
          <p:cNvSpPr txBox="1"/>
          <p:nvPr/>
        </p:nvSpPr>
        <p:spPr>
          <a:xfrm>
            <a:off x="0" y="1219200"/>
            <a:ext cx="9124800" cy="430887"/>
          </a:xfrm>
          <a:prstGeom prst="rect">
            <a:avLst/>
          </a:prstGeom>
          <a:noFill/>
        </p:spPr>
        <p:txBody>
          <a:bodyPr wrap="square" rtlCol="0">
            <a:spAutoFit/>
          </a:bodyPr>
          <a:lstStyle/>
          <a:p>
            <a:pPr algn="ctr"/>
            <a:r>
              <a:rPr lang="en-US" sz="2200" b="1" dirty="0">
                <a:solidFill>
                  <a:schemeClr val="tx1"/>
                </a:solidFill>
              </a:rPr>
              <a:t>1. The </a:t>
            </a:r>
            <a:r>
              <a:rPr lang="en-US" sz="2200" b="1" u="sng" dirty="0">
                <a:solidFill>
                  <a:schemeClr val="tx1"/>
                </a:solidFill>
              </a:rPr>
              <a:t>Definition</a:t>
            </a:r>
            <a:r>
              <a:rPr lang="en-US" sz="2200" b="1" dirty="0">
                <a:solidFill>
                  <a:schemeClr val="tx1"/>
                </a:solidFill>
              </a:rPr>
              <a:t> of Leadership: </a:t>
            </a:r>
            <a:r>
              <a:rPr lang="en-US" sz="2200" b="1" dirty="0">
                <a:solidFill>
                  <a:srgbClr val="3333FF"/>
                </a:solidFill>
              </a:rPr>
              <a:t>Influence</a:t>
            </a:r>
            <a:endParaRPr lang="en-US" sz="2200" dirty="0"/>
          </a:p>
        </p:txBody>
      </p:sp>
    </p:spTree>
    <p:extLst>
      <p:ext uri="{BB962C8B-B14F-4D97-AF65-F5344CB8AC3E}">
        <p14:creationId xmlns:p14="http://schemas.microsoft.com/office/powerpoint/2010/main" val="16117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FC271-59D0-4E66-9A73-E81D654FC41D}"/>
              </a:ext>
            </a:extLst>
          </p:cNvPr>
          <p:cNvSpPr>
            <a:spLocks noGrp="1"/>
          </p:cNvSpPr>
          <p:nvPr>
            <p:ph type="sldNum" sz="quarter" idx="12"/>
          </p:nvPr>
        </p:nvSpPr>
        <p:spPr/>
        <p:txBody>
          <a:bodyPr/>
          <a:lstStyle/>
          <a:p>
            <a:fld id="{34021492-D8A9-4CEE-A327-F99EC7B60D36}" type="slidenum">
              <a:rPr lang="en-US" smtClean="0"/>
              <a:pPr/>
              <a:t>3</a:t>
            </a:fld>
            <a:endParaRPr lang="en-US" dirty="0"/>
          </a:p>
        </p:txBody>
      </p:sp>
      <p:sp>
        <p:nvSpPr>
          <p:cNvPr id="5" name="Rectangle 4">
            <a:extLst>
              <a:ext uri="{FF2B5EF4-FFF2-40B4-BE49-F238E27FC236}">
                <a16:creationId xmlns:a16="http://schemas.microsoft.com/office/drawing/2014/main" id="{51BF9C58-9D83-40CE-B630-C416A56A4C84}"/>
              </a:ext>
            </a:extLst>
          </p:cNvPr>
          <p:cNvSpPr/>
          <p:nvPr/>
        </p:nvSpPr>
        <p:spPr>
          <a:xfrm>
            <a:off x="381000" y="3099137"/>
            <a:ext cx="8458200" cy="1015663"/>
          </a:xfrm>
          <a:prstGeom prst="rect">
            <a:avLst/>
          </a:prstGeom>
        </p:spPr>
        <p:txBody>
          <a:bodyPr wrap="square">
            <a:spAutoFit/>
          </a:bodyPr>
          <a:lstStyle/>
          <a:p>
            <a:r>
              <a:rPr lang="en-US" sz="2000" dirty="0">
                <a:latin typeface="Arial" panose="020B0604020202020204" pitchFamily="34" charset="0"/>
              </a:rPr>
              <a:t>Who are the 3 people you influence the most in your personal life or professional life? What do you think is the reason you have influence with them?</a:t>
            </a:r>
            <a:endParaRPr lang="en-US" sz="2000" dirty="0"/>
          </a:p>
        </p:txBody>
      </p:sp>
      <p:sp>
        <p:nvSpPr>
          <p:cNvPr id="6" name="Shape 96">
            <a:extLst>
              <a:ext uri="{FF2B5EF4-FFF2-40B4-BE49-F238E27FC236}">
                <a16:creationId xmlns:a16="http://schemas.microsoft.com/office/drawing/2014/main" id="{41D61696-5B39-4B16-A062-0C75014D07B9}"/>
              </a:ext>
            </a:extLst>
          </p:cNvPr>
          <p:cNvSpPr txBox="1"/>
          <p:nvPr/>
        </p:nvSpPr>
        <p:spPr>
          <a:xfrm>
            <a:off x="0" y="1527000"/>
            <a:ext cx="9124800" cy="45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t> </a:t>
            </a:r>
            <a:endParaRPr sz="4000" b="1" dirty="0"/>
          </a:p>
        </p:txBody>
      </p:sp>
      <p:sp>
        <p:nvSpPr>
          <p:cNvPr id="7" name="TextBox 6">
            <a:extLst>
              <a:ext uri="{FF2B5EF4-FFF2-40B4-BE49-F238E27FC236}">
                <a16:creationId xmlns:a16="http://schemas.microsoft.com/office/drawing/2014/main" id="{EE649F8C-E00D-4AB1-85BD-86792FCAFB0B}"/>
              </a:ext>
            </a:extLst>
          </p:cNvPr>
          <p:cNvSpPr txBox="1"/>
          <p:nvPr/>
        </p:nvSpPr>
        <p:spPr>
          <a:xfrm>
            <a:off x="16933" y="1182469"/>
            <a:ext cx="9144000" cy="1169551"/>
          </a:xfrm>
          <a:prstGeom prst="rect">
            <a:avLst/>
          </a:prstGeom>
          <a:noFill/>
        </p:spPr>
        <p:txBody>
          <a:bodyPr wrap="square" rtlCol="0">
            <a:spAutoFit/>
          </a:bodyPr>
          <a:lstStyle/>
          <a:p>
            <a:pPr algn="ctr"/>
            <a:r>
              <a:rPr lang="en-US" sz="3500" b="1" dirty="0">
                <a:latin typeface="Georgia" panose="02040502050405020303" pitchFamily="18" charset="0"/>
              </a:rPr>
              <a:t>AGA Emerging Leader “</a:t>
            </a:r>
            <a:r>
              <a:rPr lang="en-US" sz="3500" b="1" dirty="0">
                <a:solidFill>
                  <a:srgbClr val="3333FF"/>
                </a:solidFill>
                <a:latin typeface="Georgia" panose="02040502050405020303" pitchFamily="18" charset="0"/>
              </a:rPr>
              <a:t>Interactive</a:t>
            </a:r>
            <a:r>
              <a:rPr lang="en-US" sz="3500" b="1" dirty="0">
                <a:latin typeface="Georgia" panose="02040502050405020303" pitchFamily="18" charset="0"/>
              </a:rPr>
              <a:t>” Question # 1</a:t>
            </a:r>
          </a:p>
        </p:txBody>
      </p:sp>
      <p:sp>
        <p:nvSpPr>
          <p:cNvPr id="8" name="TextBox 7">
            <a:extLst>
              <a:ext uri="{FF2B5EF4-FFF2-40B4-BE49-F238E27FC236}">
                <a16:creationId xmlns:a16="http://schemas.microsoft.com/office/drawing/2014/main" id="{A19D421C-FEB7-4979-95F5-1B1B86A1E76F}"/>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35077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FC76B0-2AFC-4256-85BD-0B998647D568}"/>
              </a:ext>
            </a:extLst>
          </p:cNvPr>
          <p:cNvSpPr>
            <a:spLocks noGrp="1"/>
          </p:cNvSpPr>
          <p:nvPr>
            <p:ph type="sldNum" sz="quarter" idx="12"/>
          </p:nvPr>
        </p:nvSpPr>
        <p:spPr/>
        <p:txBody>
          <a:bodyPr/>
          <a:lstStyle/>
          <a:p>
            <a:fld id="{34021492-D8A9-4CEE-A327-F99EC7B60D36}" type="slidenum">
              <a:rPr lang="en-US" smtClean="0"/>
              <a:pPr/>
              <a:t>4</a:t>
            </a:fld>
            <a:endParaRPr lang="en-US" dirty="0"/>
          </a:p>
        </p:txBody>
      </p:sp>
      <p:sp>
        <p:nvSpPr>
          <p:cNvPr id="10" name="Title 1">
            <a:extLst>
              <a:ext uri="{FF2B5EF4-FFF2-40B4-BE49-F238E27FC236}">
                <a16:creationId xmlns:a16="http://schemas.microsoft.com/office/drawing/2014/main" id="{29E251C4-AF56-42EE-9344-5BCA2B93E422}"/>
              </a:ext>
            </a:extLst>
          </p:cNvPr>
          <p:cNvSpPr txBox="1">
            <a:spLocks/>
          </p:cNvSpPr>
          <p:nvPr/>
        </p:nvSpPr>
        <p:spPr>
          <a:xfrm>
            <a:off x="19201" y="1447800"/>
            <a:ext cx="9124800" cy="631969"/>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b="1" spc="150" dirty="0">
                <a:ln w="11430"/>
                <a:solidFill>
                  <a:srgbClr val="3333FF"/>
                </a:solidFill>
                <a:effectLst>
                  <a:outerShdw blurRad="25400" algn="tl" rotWithShape="0">
                    <a:srgbClr val="000000">
                      <a:alpha val="43000"/>
                    </a:srgbClr>
                  </a:outerShdw>
                </a:effectLst>
                <a:ea typeface="+mj-ea"/>
                <a:cs typeface="+mj-cs"/>
              </a:rPr>
              <a:t>5 Levels of Leadership: John C. Maxwell</a:t>
            </a:r>
            <a:endParaRPr kumimoji="0" lang="en-US" sz="2500" b="1" i="0" u="none" strike="noStrike" kern="1200" spc="150" normalizeH="0" baseline="0" noProof="0" dirty="0">
              <a:ln w="11430"/>
              <a:solidFill>
                <a:srgbClr val="3333FF"/>
              </a:solidFill>
              <a:effectLst>
                <a:outerShdw blurRad="25400" algn="tl" rotWithShape="0">
                  <a:srgbClr val="000000">
                    <a:alpha val="43000"/>
                  </a:srgbClr>
                </a:outerShdw>
              </a:effectLst>
              <a:uLnTx/>
              <a:uFillTx/>
              <a:ea typeface="+mj-ea"/>
              <a:cs typeface="+mj-cs"/>
            </a:endParaRPr>
          </a:p>
        </p:txBody>
      </p:sp>
      <p:pic>
        <p:nvPicPr>
          <p:cNvPr id="4" name="Picture 3">
            <a:extLst>
              <a:ext uri="{FF2B5EF4-FFF2-40B4-BE49-F238E27FC236}">
                <a16:creationId xmlns:a16="http://schemas.microsoft.com/office/drawing/2014/main" id="{4D330E1C-4ECD-4BD1-BF07-5DF6084B178B}"/>
              </a:ext>
            </a:extLst>
          </p:cNvPr>
          <p:cNvPicPr>
            <a:picLocks noChangeAspect="1"/>
          </p:cNvPicPr>
          <p:nvPr/>
        </p:nvPicPr>
        <p:blipFill>
          <a:blip r:embed="rId3"/>
          <a:stretch>
            <a:fillRect/>
          </a:stretch>
        </p:blipFill>
        <p:spPr>
          <a:xfrm>
            <a:off x="762000" y="5672199"/>
            <a:ext cx="7603646" cy="881001"/>
          </a:xfrm>
          <a:prstGeom prst="rect">
            <a:avLst/>
          </a:prstGeom>
        </p:spPr>
      </p:pic>
      <p:pic>
        <p:nvPicPr>
          <p:cNvPr id="9" name="Picture 8">
            <a:extLst>
              <a:ext uri="{FF2B5EF4-FFF2-40B4-BE49-F238E27FC236}">
                <a16:creationId xmlns:a16="http://schemas.microsoft.com/office/drawing/2014/main" id="{D41D90B3-CF50-41ED-9E6C-D9AB5F52385F}"/>
              </a:ext>
            </a:extLst>
          </p:cNvPr>
          <p:cNvPicPr>
            <a:picLocks noChangeAspect="1"/>
          </p:cNvPicPr>
          <p:nvPr/>
        </p:nvPicPr>
        <p:blipFill>
          <a:blip r:embed="rId4"/>
          <a:stretch>
            <a:fillRect/>
          </a:stretch>
        </p:blipFill>
        <p:spPr>
          <a:xfrm>
            <a:off x="1066800" y="4757800"/>
            <a:ext cx="6977451" cy="881000"/>
          </a:xfrm>
          <a:prstGeom prst="rect">
            <a:avLst/>
          </a:prstGeom>
        </p:spPr>
      </p:pic>
      <p:pic>
        <p:nvPicPr>
          <p:cNvPr id="11" name="Picture 10">
            <a:extLst>
              <a:ext uri="{FF2B5EF4-FFF2-40B4-BE49-F238E27FC236}">
                <a16:creationId xmlns:a16="http://schemas.microsoft.com/office/drawing/2014/main" id="{A0C6C836-A88E-4AAB-85FE-F90AFA36E65A}"/>
              </a:ext>
            </a:extLst>
          </p:cNvPr>
          <p:cNvPicPr>
            <a:picLocks noChangeAspect="1"/>
          </p:cNvPicPr>
          <p:nvPr/>
        </p:nvPicPr>
        <p:blipFill>
          <a:blip r:embed="rId5"/>
          <a:stretch>
            <a:fillRect/>
          </a:stretch>
        </p:blipFill>
        <p:spPr>
          <a:xfrm>
            <a:off x="1405095" y="3857359"/>
            <a:ext cx="6317456" cy="877259"/>
          </a:xfrm>
          <a:prstGeom prst="rect">
            <a:avLst/>
          </a:prstGeom>
        </p:spPr>
      </p:pic>
      <p:pic>
        <p:nvPicPr>
          <p:cNvPr id="12" name="Picture 11">
            <a:extLst>
              <a:ext uri="{FF2B5EF4-FFF2-40B4-BE49-F238E27FC236}">
                <a16:creationId xmlns:a16="http://schemas.microsoft.com/office/drawing/2014/main" id="{3098F3F6-5F46-4A90-A821-43029BC286E9}"/>
              </a:ext>
            </a:extLst>
          </p:cNvPr>
          <p:cNvPicPr>
            <a:picLocks noChangeAspect="1"/>
          </p:cNvPicPr>
          <p:nvPr/>
        </p:nvPicPr>
        <p:blipFill>
          <a:blip r:embed="rId6"/>
          <a:stretch>
            <a:fillRect/>
          </a:stretch>
        </p:blipFill>
        <p:spPr>
          <a:xfrm>
            <a:off x="1716521" y="2954195"/>
            <a:ext cx="5694604" cy="903164"/>
          </a:xfrm>
          <a:prstGeom prst="rect">
            <a:avLst/>
          </a:prstGeom>
        </p:spPr>
      </p:pic>
      <p:pic>
        <p:nvPicPr>
          <p:cNvPr id="13" name="Picture 12">
            <a:extLst>
              <a:ext uri="{FF2B5EF4-FFF2-40B4-BE49-F238E27FC236}">
                <a16:creationId xmlns:a16="http://schemas.microsoft.com/office/drawing/2014/main" id="{452ED1B6-FE3B-4EE5-A39E-5423CBAC5033}"/>
              </a:ext>
            </a:extLst>
          </p:cNvPr>
          <p:cNvPicPr>
            <a:picLocks noChangeAspect="1"/>
          </p:cNvPicPr>
          <p:nvPr/>
        </p:nvPicPr>
        <p:blipFill>
          <a:blip r:embed="rId7"/>
          <a:stretch>
            <a:fillRect/>
          </a:stretch>
        </p:blipFill>
        <p:spPr>
          <a:xfrm>
            <a:off x="2089778" y="2057400"/>
            <a:ext cx="4931494" cy="841712"/>
          </a:xfrm>
          <a:prstGeom prst="rect">
            <a:avLst/>
          </a:prstGeom>
        </p:spPr>
      </p:pic>
      <p:sp>
        <p:nvSpPr>
          <p:cNvPr id="14" name="TextBox 13">
            <a:extLst>
              <a:ext uri="{FF2B5EF4-FFF2-40B4-BE49-F238E27FC236}">
                <a16:creationId xmlns:a16="http://schemas.microsoft.com/office/drawing/2014/main" id="{9F6C8D75-B3BF-41D9-A5E7-F82E8CDC9646}"/>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15" name="TextBox 14">
            <a:extLst>
              <a:ext uri="{FF2B5EF4-FFF2-40B4-BE49-F238E27FC236}">
                <a16:creationId xmlns:a16="http://schemas.microsoft.com/office/drawing/2014/main" id="{EFDE4F7D-41B6-400E-8CCA-D95608E3C33B}"/>
              </a:ext>
            </a:extLst>
          </p:cNvPr>
          <p:cNvSpPr txBox="1"/>
          <p:nvPr/>
        </p:nvSpPr>
        <p:spPr>
          <a:xfrm>
            <a:off x="0" y="1093113"/>
            <a:ext cx="9124800" cy="430887"/>
          </a:xfrm>
          <a:prstGeom prst="rect">
            <a:avLst/>
          </a:prstGeom>
          <a:noFill/>
        </p:spPr>
        <p:txBody>
          <a:bodyPr wrap="square" rtlCol="0">
            <a:spAutoFit/>
          </a:bodyPr>
          <a:lstStyle/>
          <a:p>
            <a:pPr algn="ctr"/>
            <a:r>
              <a:rPr lang="en-US" sz="2200" b="1" dirty="0">
                <a:solidFill>
                  <a:schemeClr val="tx1"/>
                </a:solidFill>
              </a:rPr>
              <a:t>1. The </a:t>
            </a:r>
            <a:r>
              <a:rPr lang="en-US" sz="2200" b="1" u="sng" dirty="0">
                <a:solidFill>
                  <a:schemeClr val="tx1"/>
                </a:solidFill>
              </a:rPr>
              <a:t>Definition</a:t>
            </a:r>
            <a:r>
              <a:rPr lang="en-US" sz="2200" b="1" dirty="0">
                <a:solidFill>
                  <a:schemeClr val="tx1"/>
                </a:solidFill>
              </a:rPr>
              <a:t> of Leadership: </a:t>
            </a:r>
            <a:r>
              <a:rPr lang="en-US" sz="2200" b="1" dirty="0">
                <a:solidFill>
                  <a:srgbClr val="3333FF"/>
                </a:solidFill>
              </a:rPr>
              <a:t>Influence</a:t>
            </a:r>
            <a:endParaRPr lang="en-US" sz="2200" dirty="0"/>
          </a:p>
        </p:txBody>
      </p:sp>
    </p:spTree>
    <p:extLst>
      <p:ext uri="{BB962C8B-B14F-4D97-AF65-F5344CB8AC3E}">
        <p14:creationId xmlns:p14="http://schemas.microsoft.com/office/powerpoint/2010/main" val="4906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Shape 219"/>
          <p:cNvSpPr txBox="1"/>
          <p:nvPr/>
        </p:nvSpPr>
        <p:spPr>
          <a:xfrm>
            <a:off x="-23325" y="838200"/>
            <a:ext cx="9143999" cy="744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endParaRPr sz="30000" b="1" dirty="0">
              <a:solidFill>
                <a:srgbClr val="FF9900"/>
              </a:solidFill>
            </a:endParaRPr>
          </a:p>
        </p:txBody>
      </p:sp>
      <p:sp>
        <p:nvSpPr>
          <p:cNvPr id="4" name="Shape 216">
            <a:extLst>
              <a:ext uri="{FF2B5EF4-FFF2-40B4-BE49-F238E27FC236}">
                <a16:creationId xmlns:a16="http://schemas.microsoft.com/office/drawing/2014/main" id="{95C9C4C6-D2A3-4478-8899-07EE3BAD56A0}"/>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2. The </a:t>
            </a:r>
            <a:r>
              <a:rPr lang="en-US" sz="2200" b="1" u="sng" dirty="0">
                <a:solidFill>
                  <a:schemeClr val="tx1"/>
                </a:solidFill>
              </a:rPr>
              <a:t>Key</a:t>
            </a:r>
            <a:r>
              <a:rPr lang="en-US" sz="2200" b="1" dirty="0">
                <a:solidFill>
                  <a:schemeClr val="tx1"/>
                </a:solidFill>
              </a:rPr>
              <a:t> to Leadership: </a:t>
            </a:r>
            <a:r>
              <a:rPr lang="en-US" sz="2200" b="1" dirty="0">
                <a:solidFill>
                  <a:srgbClr val="3333FF"/>
                </a:solidFill>
              </a:rPr>
              <a:t>Priorities</a:t>
            </a:r>
            <a:endParaRPr sz="2200" b="1" dirty="0">
              <a:solidFill>
                <a:srgbClr val="3333FF"/>
              </a:solidFill>
            </a:endParaRPr>
          </a:p>
        </p:txBody>
      </p:sp>
      <p:sp>
        <p:nvSpPr>
          <p:cNvPr id="20" name="TextBox 19">
            <a:extLst>
              <a:ext uri="{FF2B5EF4-FFF2-40B4-BE49-F238E27FC236}">
                <a16:creationId xmlns:a16="http://schemas.microsoft.com/office/drawing/2014/main" id="{1077B352-AEC8-43BE-805C-481CB59CCE8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pic>
        <p:nvPicPr>
          <p:cNvPr id="3" name="Picture 2">
            <a:extLst>
              <a:ext uri="{FF2B5EF4-FFF2-40B4-BE49-F238E27FC236}">
                <a16:creationId xmlns:a16="http://schemas.microsoft.com/office/drawing/2014/main" id="{5F28F412-DF8F-451E-AB8E-3D217B126180}"/>
              </a:ext>
            </a:extLst>
          </p:cNvPr>
          <p:cNvPicPr>
            <a:picLocks noChangeAspect="1"/>
          </p:cNvPicPr>
          <p:nvPr/>
        </p:nvPicPr>
        <p:blipFill>
          <a:blip r:embed="rId3"/>
          <a:stretch>
            <a:fillRect/>
          </a:stretch>
        </p:blipFill>
        <p:spPr>
          <a:xfrm>
            <a:off x="1622593" y="1582800"/>
            <a:ext cx="5867400" cy="4957671"/>
          </a:xfrm>
          <a:prstGeom prst="rect">
            <a:avLst/>
          </a:prstGeom>
        </p:spPr>
      </p:pic>
      <p:sp>
        <p:nvSpPr>
          <p:cNvPr id="2" name="TextBox 1">
            <a:extLst>
              <a:ext uri="{FF2B5EF4-FFF2-40B4-BE49-F238E27FC236}">
                <a16:creationId xmlns:a16="http://schemas.microsoft.com/office/drawing/2014/main" id="{A5B13BAE-02B3-4269-A2B4-BD3D5B7D8DEC}"/>
              </a:ext>
            </a:extLst>
          </p:cNvPr>
          <p:cNvSpPr txBox="1"/>
          <p:nvPr/>
        </p:nvSpPr>
        <p:spPr>
          <a:xfrm>
            <a:off x="533400" y="2276803"/>
            <a:ext cx="3200400" cy="307777"/>
          </a:xfrm>
          <a:prstGeom prst="rect">
            <a:avLst/>
          </a:prstGeom>
          <a:noFill/>
        </p:spPr>
        <p:txBody>
          <a:bodyPr wrap="square" rtlCol="0">
            <a:spAutoFit/>
          </a:bodyPr>
          <a:lstStyle/>
          <a:p>
            <a:pPr marL="285750" indent="-285750">
              <a:buFont typeface="Arial" panose="020B0604020202020204" pitchFamily="34" charset="0"/>
              <a:buChar char="•"/>
            </a:pPr>
            <a:r>
              <a:rPr lang="en-US" b="1" dirty="0"/>
              <a:t>FOCUS</a:t>
            </a:r>
          </a:p>
        </p:txBody>
      </p:sp>
      <p:sp>
        <p:nvSpPr>
          <p:cNvPr id="7" name="TextBox 6">
            <a:extLst>
              <a:ext uri="{FF2B5EF4-FFF2-40B4-BE49-F238E27FC236}">
                <a16:creationId xmlns:a16="http://schemas.microsoft.com/office/drawing/2014/main" id="{AB81F8D4-46C8-4528-BFF8-E03B128703DB}"/>
              </a:ext>
            </a:extLst>
          </p:cNvPr>
          <p:cNvSpPr txBox="1"/>
          <p:nvPr/>
        </p:nvSpPr>
        <p:spPr>
          <a:xfrm>
            <a:off x="533400" y="2656607"/>
            <a:ext cx="3200400" cy="307777"/>
          </a:xfrm>
          <a:prstGeom prst="rect">
            <a:avLst/>
          </a:prstGeom>
          <a:noFill/>
        </p:spPr>
        <p:txBody>
          <a:bodyPr wrap="square" rtlCol="0">
            <a:spAutoFit/>
          </a:bodyPr>
          <a:lstStyle/>
          <a:p>
            <a:pPr marL="285750" indent="-285750">
              <a:buFont typeface="Arial" panose="020B0604020202020204" pitchFamily="34" charset="0"/>
              <a:buChar char="•"/>
            </a:pPr>
            <a:r>
              <a:rPr lang="en-US" b="1" dirty="0"/>
              <a:t>SIMPLIFICATION</a:t>
            </a:r>
          </a:p>
        </p:txBody>
      </p:sp>
      <p:sp>
        <p:nvSpPr>
          <p:cNvPr id="8" name="TextBox 7">
            <a:extLst>
              <a:ext uri="{FF2B5EF4-FFF2-40B4-BE49-F238E27FC236}">
                <a16:creationId xmlns:a16="http://schemas.microsoft.com/office/drawing/2014/main" id="{79A432F4-DA75-45DB-9A0D-36A3D75DE8D6}"/>
              </a:ext>
            </a:extLst>
          </p:cNvPr>
          <p:cNvSpPr txBox="1"/>
          <p:nvPr/>
        </p:nvSpPr>
        <p:spPr>
          <a:xfrm>
            <a:off x="518160" y="3027214"/>
            <a:ext cx="3200400" cy="307777"/>
          </a:xfrm>
          <a:prstGeom prst="rect">
            <a:avLst/>
          </a:prstGeom>
          <a:noFill/>
        </p:spPr>
        <p:txBody>
          <a:bodyPr wrap="square" rtlCol="0">
            <a:spAutoFit/>
          </a:bodyPr>
          <a:lstStyle/>
          <a:p>
            <a:pPr marL="285750" indent="-285750">
              <a:buFont typeface="Arial" panose="020B0604020202020204" pitchFamily="34" charset="0"/>
              <a:buChar char="•"/>
            </a:pPr>
            <a:r>
              <a:rPr lang="en-US" b="1" dirty="0"/>
              <a:t>CLARITY</a:t>
            </a:r>
          </a:p>
        </p:txBody>
      </p:sp>
    </p:spTree>
    <p:extLst>
      <p:ext uri="{BB962C8B-B14F-4D97-AF65-F5344CB8AC3E}">
        <p14:creationId xmlns:p14="http://schemas.microsoft.com/office/powerpoint/2010/main" val="22405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8AA9F8-FD6B-45AC-BD8B-9BD9FA9F0BF0}"/>
              </a:ext>
            </a:extLst>
          </p:cNvPr>
          <p:cNvSpPr>
            <a:spLocks noGrp="1"/>
          </p:cNvSpPr>
          <p:nvPr>
            <p:ph type="sldNum" sz="quarter" idx="12"/>
          </p:nvPr>
        </p:nvSpPr>
        <p:spPr/>
        <p:txBody>
          <a:bodyPr/>
          <a:lstStyle/>
          <a:p>
            <a:fld id="{34021492-D8A9-4CEE-A327-F99EC7B60D36}" type="slidenum">
              <a:rPr lang="en-US" smtClean="0"/>
              <a:pPr/>
              <a:t>6</a:t>
            </a:fld>
            <a:endParaRPr lang="en-US" dirty="0"/>
          </a:p>
        </p:txBody>
      </p:sp>
      <p:pic>
        <p:nvPicPr>
          <p:cNvPr id="5" name="Picture 4">
            <a:extLst>
              <a:ext uri="{FF2B5EF4-FFF2-40B4-BE49-F238E27FC236}">
                <a16:creationId xmlns:a16="http://schemas.microsoft.com/office/drawing/2014/main" id="{8DC60C8E-3CB7-4F0E-8820-777A549161F8}"/>
              </a:ext>
            </a:extLst>
          </p:cNvPr>
          <p:cNvPicPr>
            <a:picLocks noChangeAspect="1"/>
          </p:cNvPicPr>
          <p:nvPr/>
        </p:nvPicPr>
        <p:blipFill>
          <a:blip r:embed="rId2"/>
          <a:stretch>
            <a:fillRect/>
          </a:stretch>
        </p:blipFill>
        <p:spPr>
          <a:xfrm>
            <a:off x="1912770" y="1519561"/>
            <a:ext cx="5318459" cy="5062028"/>
          </a:xfrm>
          <a:prstGeom prst="rect">
            <a:avLst/>
          </a:prstGeom>
        </p:spPr>
      </p:pic>
      <p:sp>
        <p:nvSpPr>
          <p:cNvPr id="7" name="TextBox 6">
            <a:extLst>
              <a:ext uri="{FF2B5EF4-FFF2-40B4-BE49-F238E27FC236}">
                <a16:creationId xmlns:a16="http://schemas.microsoft.com/office/drawing/2014/main" id="{970D6EAA-6717-4F3B-97BE-D4ACF7BFEF0D}"/>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8" name="Shape 216">
            <a:extLst>
              <a:ext uri="{FF2B5EF4-FFF2-40B4-BE49-F238E27FC236}">
                <a16:creationId xmlns:a16="http://schemas.microsoft.com/office/drawing/2014/main" id="{09DAE9C9-D855-4E37-9ACE-2E94B144E2D4}"/>
              </a:ext>
            </a:extLst>
          </p:cNvPr>
          <p:cNvSpPr txBox="1"/>
          <p:nvPr/>
        </p:nvSpPr>
        <p:spPr>
          <a:xfrm>
            <a:off x="-8086" y="1066800"/>
            <a:ext cx="9128759" cy="609300"/>
          </a:xfrm>
          <a:prstGeom prst="rect">
            <a:avLst/>
          </a:prstGeom>
          <a:noFill/>
          <a:ln>
            <a:noFill/>
          </a:ln>
        </p:spPr>
        <p:txBody>
          <a:bodyPr spcFirstLastPara="1" wrap="square" lIns="91425" tIns="91425" rIns="91425" bIns="91425" anchor="t" anchorCtr="0">
            <a:noAutofit/>
          </a:bodyPr>
          <a:lstStyle/>
          <a:p>
            <a:pPr lvl="0" algn="ctr"/>
            <a:r>
              <a:rPr lang="en-US" sz="2200" b="1" dirty="0">
                <a:solidFill>
                  <a:schemeClr val="tx1"/>
                </a:solidFill>
              </a:rPr>
              <a:t>2. The </a:t>
            </a:r>
            <a:r>
              <a:rPr lang="en-US" sz="2200" b="1" u="sng" dirty="0">
                <a:solidFill>
                  <a:schemeClr val="tx1"/>
                </a:solidFill>
              </a:rPr>
              <a:t>Key</a:t>
            </a:r>
            <a:r>
              <a:rPr lang="en-US" sz="2200" b="1" dirty="0">
                <a:solidFill>
                  <a:schemeClr val="tx1"/>
                </a:solidFill>
              </a:rPr>
              <a:t> to Leadership: </a:t>
            </a:r>
            <a:r>
              <a:rPr lang="en-US" sz="2200" b="1" dirty="0">
                <a:solidFill>
                  <a:srgbClr val="3333FF"/>
                </a:solidFill>
              </a:rPr>
              <a:t>Priorities</a:t>
            </a:r>
            <a:endParaRPr sz="2200" b="1" dirty="0">
              <a:solidFill>
                <a:srgbClr val="3333FF"/>
              </a:solidFill>
            </a:endParaRPr>
          </a:p>
        </p:txBody>
      </p:sp>
      <p:sp>
        <p:nvSpPr>
          <p:cNvPr id="9" name="Rectangle 8">
            <a:extLst>
              <a:ext uri="{FF2B5EF4-FFF2-40B4-BE49-F238E27FC236}">
                <a16:creationId xmlns:a16="http://schemas.microsoft.com/office/drawing/2014/main" id="{AF923CC6-807D-4153-8389-D27C51081C7E}"/>
              </a:ext>
            </a:extLst>
          </p:cNvPr>
          <p:cNvSpPr/>
          <p:nvPr/>
        </p:nvSpPr>
        <p:spPr>
          <a:xfrm>
            <a:off x="609600" y="2286000"/>
            <a:ext cx="5562600"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333FF"/>
                </a:solidFill>
              </a:rPr>
              <a:t>Margins Improve Self-Awareness</a:t>
            </a:r>
          </a:p>
        </p:txBody>
      </p:sp>
      <p:sp>
        <p:nvSpPr>
          <p:cNvPr id="10" name="Rectangle 9">
            <a:extLst>
              <a:ext uri="{FF2B5EF4-FFF2-40B4-BE49-F238E27FC236}">
                <a16:creationId xmlns:a16="http://schemas.microsoft.com/office/drawing/2014/main" id="{D7764668-523B-4214-AE65-DD87C791964B}"/>
              </a:ext>
            </a:extLst>
          </p:cNvPr>
          <p:cNvSpPr/>
          <p:nvPr/>
        </p:nvSpPr>
        <p:spPr>
          <a:xfrm>
            <a:off x="609600" y="4195465"/>
            <a:ext cx="5943600"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333FF"/>
                </a:solidFill>
              </a:rPr>
              <a:t>Margins Give You Needed Think Time</a:t>
            </a:r>
          </a:p>
        </p:txBody>
      </p:sp>
      <p:sp>
        <p:nvSpPr>
          <p:cNvPr id="11" name="Rectangle 10">
            <a:extLst>
              <a:ext uri="{FF2B5EF4-FFF2-40B4-BE49-F238E27FC236}">
                <a16:creationId xmlns:a16="http://schemas.microsoft.com/office/drawing/2014/main" id="{BE003595-D199-470F-A12F-67A0AA36E58E}"/>
              </a:ext>
            </a:extLst>
          </p:cNvPr>
          <p:cNvSpPr/>
          <p:nvPr/>
        </p:nvSpPr>
        <p:spPr>
          <a:xfrm>
            <a:off x="685800" y="6019800"/>
            <a:ext cx="6629400"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333FF"/>
                </a:solidFill>
              </a:rPr>
              <a:t>Margins Provide You With Energy Renewal </a:t>
            </a:r>
          </a:p>
        </p:txBody>
      </p:sp>
      <p:sp>
        <p:nvSpPr>
          <p:cNvPr id="12" name="TextBox 11">
            <a:extLst>
              <a:ext uri="{FF2B5EF4-FFF2-40B4-BE49-F238E27FC236}">
                <a16:creationId xmlns:a16="http://schemas.microsoft.com/office/drawing/2014/main" id="{DA0A2757-C932-4B1F-A81D-7F2E321C254C}"/>
              </a:ext>
            </a:extLst>
          </p:cNvPr>
          <p:cNvSpPr txBox="1"/>
          <p:nvPr/>
        </p:nvSpPr>
        <p:spPr>
          <a:xfrm rot="264060" flipH="1">
            <a:off x="2678716" y="2801367"/>
            <a:ext cx="4343400" cy="461665"/>
          </a:xfrm>
          <a:prstGeom prst="rect">
            <a:avLst/>
          </a:prstGeom>
          <a:noFill/>
        </p:spPr>
        <p:txBody>
          <a:bodyPr wrap="square" rtlCol="0">
            <a:spAutoFit/>
          </a:bodyPr>
          <a:lstStyle/>
          <a:p>
            <a:pPr algn="ctr"/>
            <a:r>
              <a:rPr lang="en-US" sz="2400" dirty="0"/>
              <a:t>Make room (time) for: </a:t>
            </a:r>
          </a:p>
        </p:txBody>
      </p:sp>
    </p:spTree>
    <p:extLst>
      <p:ext uri="{BB962C8B-B14F-4D97-AF65-F5344CB8AC3E}">
        <p14:creationId xmlns:p14="http://schemas.microsoft.com/office/powerpoint/2010/main" val="111639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FC271-59D0-4E66-9A73-E81D654FC41D}"/>
              </a:ext>
            </a:extLst>
          </p:cNvPr>
          <p:cNvSpPr>
            <a:spLocks noGrp="1"/>
          </p:cNvSpPr>
          <p:nvPr>
            <p:ph type="sldNum" sz="quarter" idx="12"/>
          </p:nvPr>
        </p:nvSpPr>
        <p:spPr/>
        <p:txBody>
          <a:bodyPr/>
          <a:lstStyle/>
          <a:p>
            <a:fld id="{34021492-D8A9-4CEE-A327-F99EC7B60D36}" type="slidenum">
              <a:rPr lang="en-US" smtClean="0"/>
              <a:pPr/>
              <a:t>7</a:t>
            </a:fld>
            <a:endParaRPr lang="en-US" dirty="0"/>
          </a:p>
        </p:txBody>
      </p:sp>
      <p:sp>
        <p:nvSpPr>
          <p:cNvPr id="5" name="Rectangle 4">
            <a:extLst>
              <a:ext uri="{FF2B5EF4-FFF2-40B4-BE49-F238E27FC236}">
                <a16:creationId xmlns:a16="http://schemas.microsoft.com/office/drawing/2014/main" id="{51BF9C58-9D83-40CE-B630-C416A56A4C84}"/>
              </a:ext>
            </a:extLst>
          </p:cNvPr>
          <p:cNvSpPr/>
          <p:nvPr/>
        </p:nvSpPr>
        <p:spPr>
          <a:xfrm>
            <a:off x="538693" y="2895600"/>
            <a:ext cx="8047413" cy="1569660"/>
          </a:xfrm>
          <a:prstGeom prst="rect">
            <a:avLst/>
          </a:prstGeom>
        </p:spPr>
        <p:txBody>
          <a:bodyPr wrap="square">
            <a:spAutoFit/>
          </a:bodyPr>
          <a:lstStyle/>
          <a:p>
            <a:r>
              <a:rPr lang="en-US" sz="2400" dirty="0"/>
              <a:t>On a scale of 1-10 with 10 being very organized, how would you rate yourself in the ability to get through your daily tasks and still be able to meet the demands of emergencies that may arise throughout the day?</a:t>
            </a:r>
          </a:p>
        </p:txBody>
      </p:sp>
      <p:sp>
        <p:nvSpPr>
          <p:cNvPr id="6" name="Shape 96">
            <a:extLst>
              <a:ext uri="{FF2B5EF4-FFF2-40B4-BE49-F238E27FC236}">
                <a16:creationId xmlns:a16="http://schemas.microsoft.com/office/drawing/2014/main" id="{41D61696-5B39-4B16-A062-0C75014D07B9}"/>
              </a:ext>
            </a:extLst>
          </p:cNvPr>
          <p:cNvSpPr txBox="1"/>
          <p:nvPr/>
        </p:nvSpPr>
        <p:spPr>
          <a:xfrm>
            <a:off x="0" y="1527000"/>
            <a:ext cx="9124800" cy="45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t> </a:t>
            </a:r>
            <a:endParaRPr sz="4000" b="1" dirty="0"/>
          </a:p>
        </p:txBody>
      </p:sp>
      <p:sp>
        <p:nvSpPr>
          <p:cNvPr id="7" name="TextBox 6">
            <a:extLst>
              <a:ext uri="{FF2B5EF4-FFF2-40B4-BE49-F238E27FC236}">
                <a16:creationId xmlns:a16="http://schemas.microsoft.com/office/drawing/2014/main" id="{A013716F-695D-48A7-A981-9BB9014D2255}"/>
              </a:ext>
            </a:extLst>
          </p:cNvPr>
          <p:cNvSpPr txBox="1"/>
          <p:nvPr/>
        </p:nvSpPr>
        <p:spPr>
          <a:xfrm>
            <a:off x="16933" y="1182469"/>
            <a:ext cx="9144000" cy="1169551"/>
          </a:xfrm>
          <a:prstGeom prst="rect">
            <a:avLst/>
          </a:prstGeom>
          <a:noFill/>
        </p:spPr>
        <p:txBody>
          <a:bodyPr wrap="square" rtlCol="0">
            <a:spAutoFit/>
          </a:bodyPr>
          <a:lstStyle/>
          <a:p>
            <a:pPr algn="ctr"/>
            <a:r>
              <a:rPr lang="en-US" sz="3500" b="1" dirty="0">
                <a:latin typeface="Georgia" panose="02040502050405020303" pitchFamily="18" charset="0"/>
              </a:rPr>
              <a:t>AGA Emerging Leader “</a:t>
            </a:r>
            <a:r>
              <a:rPr lang="en-US" sz="3500" b="1" dirty="0">
                <a:solidFill>
                  <a:srgbClr val="3333FF"/>
                </a:solidFill>
                <a:latin typeface="Georgia" panose="02040502050405020303" pitchFamily="18" charset="0"/>
              </a:rPr>
              <a:t>Interactive</a:t>
            </a:r>
            <a:r>
              <a:rPr lang="en-US" sz="3500" b="1" dirty="0">
                <a:latin typeface="Georgia" panose="02040502050405020303" pitchFamily="18" charset="0"/>
              </a:rPr>
              <a:t>” Question # </a:t>
            </a:r>
            <a:r>
              <a:rPr lang="en-US" sz="3500" b="1" dirty="0">
                <a:solidFill>
                  <a:schemeClr val="tx1"/>
                </a:solidFill>
                <a:latin typeface="Georgia" panose="02040502050405020303" pitchFamily="18" charset="0"/>
              </a:rPr>
              <a:t>2</a:t>
            </a:r>
          </a:p>
        </p:txBody>
      </p:sp>
      <p:sp>
        <p:nvSpPr>
          <p:cNvPr id="8" name="TextBox 7">
            <a:extLst>
              <a:ext uri="{FF2B5EF4-FFF2-40B4-BE49-F238E27FC236}">
                <a16:creationId xmlns:a16="http://schemas.microsoft.com/office/drawing/2014/main" id="{14098D0B-DD08-44E7-9EF8-4991D40DAA18}"/>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
        <p:nvSpPr>
          <p:cNvPr id="9" name="Rectangle 8">
            <a:extLst>
              <a:ext uri="{FF2B5EF4-FFF2-40B4-BE49-F238E27FC236}">
                <a16:creationId xmlns:a16="http://schemas.microsoft.com/office/drawing/2014/main" id="{5E70D5F4-DDB4-41CA-867E-C23563EC15DD}"/>
              </a:ext>
            </a:extLst>
          </p:cNvPr>
          <p:cNvSpPr/>
          <p:nvPr/>
        </p:nvSpPr>
        <p:spPr>
          <a:xfrm>
            <a:off x="538693" y="4647493"/>
            <a:ext cx="8047413" cy="461665"/>
          </a:xfrm>
          <a:prstGeom prst="rect">
            <a:avLst/>
          </a:prstGeom>
        </p:spPr>
        <p:txBody>
          <a:bodyPr wrap="square">
            <a:spAutoFit/>
          </a:bodyPr>
          <a:lstStyle/>
          <a:p>
            <a:r>
              <a:rPr lang="en-US" sz="2400" dirty="0"/>
              <a:t>What could you do tomorrow to raise that number by 1?</a:t>
            </a:r>
          </a:p>
        </p:txBody>
      </p:sp>
    </p:spTree>
    <p:extLst>
      <p:ext uri="{BB962C8B-B14F-4D97-AF65-F5344CB8AC3E}">
        <p14:creationId xmlns:p14="http://schemas.microsoft.com/office/powerpoint/2010/main" val="14880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2FC271-59D0-4E66-9A73-E81D654FC41D}"/>
              </a:ext>
            </a:extLst>
          </p:cNvPr>
          <p:cNvSpPr>
            <a:spLocks noGrp="1"/>
          </p:cNvSpPr>
          <p:nvPr>
            <p:ph type="sldNum" sz="quarter" idx="12"/>
          </p:nvPr>
        </p:nvSpPr>
        <p:spPr/>
        <p:txBody>
          <a:bodyPr/>
          <a:lstStyle/>
          <a:p>
            <a:fld id="{34021492-D8A9-4CEE-A327-F99EC7B60D36}" type="slidenum">
              <a:rPr lang="en-US" smtClean="0"/>
              <a:pPr/>
              <a:t>8</a:t>
            </a:fld>
            <a:endParaRPr lang="en-US" dirty="0"/>
          </a:p>
        </p:txBody>
      </p:sp>
      <p:sp>
        <p:nvSpPr>
          <p:cNvPr id="5" name="Rectangle 4">
            <a:extLst>
              <a:ext uri="{FF2B5EF4-FFF2-40B4-BE49-F238E27FC236}">
                <a16:creationId xmlns:a16="http://schemas.microsoft.com/office/drawing/2014/main" id="{51BF9C58-9D83-40CE-B630-C416A56A4C84}"/>
              </a:ext>
            </a:extLst>
          </p:cNvPr>
          <p:cNvSpPr/>
          <p:nvPr/>
        </p:nvSpPr>
        <p:spPr>
          <a:xfrm>
            <a:off x="142800" y="3124200"/>
            <a:ext cx="8839200" cy="1569660"/>
          </a:xfrm>
          <a:prstGeom prst="rect">
            <a:avLst/>
          </a:prstGeom>
        </p:spPr>
        <p:txBody>
          <a:bodyPr wrap="square">
            <a:spAutoFit/>
          </a:bodyPr>
          <a:lstStyle/>
          <a:p>
            <a:r>
              <a:rPr lang="en-US" sz="2400" dirty="0"/>
              <a:t>What does the below Zig Ziglar’s quote mean to you?</a:t>
            </a:r>
          </a:p>
          <a:p>
            <a:endParaRPr lang="en-US" sz="2400" dirty="0"/>
          </a:p>
          <a:p>
            <a:pPr algn="ctr"/>
            <a:r>
              <a:rPr lang="en-US" sz="2400" i="1" dirty="0"/>
              <a:t>“If you help people get what they want, they will help you get what you want.” - Zig Ziglar</a:t>
            </a:r>
          </a:p>
        </p:txBody>
      </p:sp>
      <p:sp>
        <p:nvSpPr>
          <p:cNvPr id="6" name="Shape 96">
            <a:extLst>
              <a:ext uri="{FF2B5EF4-FFF2-40B4-BE49-F238E27FC236}">
                <a16:creationId xmlns:a16="http://schemas.microsoft.com/office/drawing/2014/main" id="{41D61696-5B39-4B16-A062-0C75014D07B9}"/>
              </a:ext>
            </a:extLst>
          </p:cNvPr>
          <p:cNvSpPr txBox="1"/>
          <p:nvPr/>
        </p:nvSpPr>
        <p:spPr>
          <a:xfrm>
            <a:off x="0" y="1524000"/>
            <a:ext cx="9124800" cy="454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4000" b="1" dirty="0"/>
              <a:t> </a:t>
            </a:r>
            <a:endParaRPr sz="4000" b="1" dirty="0"/>
          </a:p>
        </p:txBody>
      </p:sp>
      <p:sp>
        <p:nvSpPr>
          <p:cNvPr id="7" name="TextBox 6">
            <a:extLst>
              <a:ext uri="{FF2B5EF4-FFF2-40B4-BE49-F238E27FC236}">
                <a16:creationId xmlns:a16="http://schemas.microsoft.com/office/drawing/2014/main" id="{627E3451-1110-4865-A2D0-003EF87DCED5}"/>
              </a:ext>
            </a:extLst>
          </p:cNvPr>
          <p:cNvSpPr txBox="1"/>
          <p:nvPr/>
        </p:nvSpPr>
        <p:spPr>
          <a:xfrm>
            <a:off x="16933" y="1182469"/>
            <a:ext cx="9144000" cy="1169551"/>
          </a:xfrm>
          <a:prstGeom prst="rect">
            <a:avLst/>
          </a:prstGeom>
          <a:noFill/>
        </p:spPr>
        <p:txBody>
          <a:bodyPr wrap="square" rtlCol="0">
            <a:spAutoFit/>
          </a:bodyPr>
          <a:lstStyle/>
          <a:p>
            <a:pPr algn="ctr"/>
            <a:r>
              <a:rPr lang="en-US" sz="3500" b="1" dirty="0">
                <a:latin typeface="Georgia" panose="02040502050405020303" pitchFamily="18" charset="0"/>
              </a:rPr>
              <a:t>AGA Emerging Leader “</a:t>
            </a:r>
            <a:r>
              <a:rPr lang="en-US" sz="3500" b="1" dirty="0">
                <a:solidFill>
                  <a:srgbClr val="3333FF"/>
                </a:solidFill>
                <a:latin typeface="Georgia" panose="02040502050405020303" pitchFamily="18" charset="0"/>
              </a:rPr>
              <a:t>Interactive</a:t>
            </a:r>
            <a:r>
              <a:rPr lang="en-US" sz="3500" b="1" dirty="0">
                <a:latin typeface="Georgia" panose="02040502050405020303" pitchFamily="18" charset="0"/>
              </a:rPr>
              <a:t>” Question # 3</a:t>
            </a:r>
            <a:endParaRPr lang="en-US" sz="3500" b="1" dirty="0">
              <a:solidFill>
                <a:schemeClr val="tx1"/>
              </a:solidFill>
              <a:latin typeface="Georgia" panose="02040502050405020303" pitchFamily="18" charset="0"/>
            </a:endParaRPr>
          </a:p>
        </p:txBody>
      </p:sp>
      <p:sp>
        <p:nvSpPr>
          <p:cNvPr id="8" name="TextBox 7">
            <a:extLst>
              <a:ext uri="{FF2B5EF4-FFF2-40B4-BE49-F238E27FC236}">
                <a16:creationId xmlns:a16="http://schemas.microsoft.com/office/drawing/2014/main" id="{2B44D77B-8E77-470B-904D-F793BC23E749}"/>
              </a:ext>
            </a:extLst>
          </p:cNvPr>
          <p:cNvSpPr txBox="1"/>
          <p:nvPr/>
        </p:nvSpPr>
        <p:spPr>
          <a:xfrm>
            <a:off x="6501675" y="6572596"/>
            <a:ext cx="2058577" cy="261610"/>
          </a:xfrm>
          <a:prstGeom prst="rect">
            <a:avLst/>
          </a:prstGeom>
          <a:noFill/>
        </p:spPr>
        <p:txBody>
          <a:bodyPr wrap="none" rtlCol="0">
            <a:spAutoFit/>
          </a:bodyPr>
          <a:lstStyle/>
          <a:p>
            <a:pPr lvl="0" algn="ctr">
              <a:spcBef>
                <a:spcPts val="360"/>
              </a:spcBef>
              <a:buClr>
                <a:schemeClr val="dk1"/>
              </a:buClr>
            </a:pPr>
            <a:r>
              <a:rPr lang="en-US" sz="1100" dirty="0">
                <a:solidFill>
                  <a:srgbClr val="15356E"/>
                </a:solidFill>
              </a:rPr>
              <a:t>www.KMCEmpowerment.com</a:t>
            </a:r>
            <a:endParaRPr lang="en-US" sz="1100" dirty="0">
              <a:solidFill>
                <a:schemeClr val="dk1"/>
              </a:solidFill>
            </a:endParaRPr>
          </a:p>
        </p:txBody>
      </p:sp>
    </p:spTree>
    <p:extLst>
      <p:ext uri="{BB962C8B-B14F-4D97-AF65-F5344CB8AC3E}">
        <p14:creationId xmlns:p14="http://schemas.microsoft.com/office/powerpoint/2010/main" val="22543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AMEO SB PMO ">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Powerpoint template">
  <a:themeElements>
    <a:clrScheme name="GSA Powerpoint template 2">
      <a:dk1>
        <a:srgbClr val="000000"/>
      </a:dk1>
      <a:lt1>
        <a:srgbClr val="FFFFFF"/>
      </a:lt1>
      <a:dk2>
        <a:srgbClr val="FFFFFF"/>
      </a:dk2>
      <a:lt2>
        <a:srgbClr val="808080"/>
      </a:lt2>
      <a:accent1>
        <a:srgbClr val="3B6E8F"/>
      </a:accent1>
      <a:accent2>
        <a:srgbClr val="78773E"/>
      </a:accent2>
      <a:accent3>
        <a:srgbClr val="FFFFFF"/>
      </a:accent3>
      <a:accent4>
        <a:srgbClr val="000000"/>
      </a:accent4>
      <a:accent5>
        <a:srgbClr val="AFBAC6"/>
      </a:accent5>
      <a:accent6>
        <a:srgbClr val="6C6B37"/>
      </a:accent6>
      <a:hlink>
        <a:srgbClr val="432CA4"/>
      </a:hlink>
      <a:folHlink>
        <a:srgbClr val="4461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4727</TotalTime>
  <Words>1402</Words>
  <Application>Microsoft Office PowerPoint</Application>
  <PresentationFormat>On-screen Show (4:3)</PresentationFormat>
  <Paragraphs>207</Paragraphs>
  <Slides>24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Verdana</vt:lpstr>
      <vt:lpstr>Times New Roman</vt:lpstr>
      <vt:lpstr>Arial Black</vt:lpstr>
      <vt:lpstr>Georgia</vt:lpstr>
      <vt:lpstr>Bodoni MT Black</vt:lpstr>
      <vt:lpstr>Tahoma</vt:lpstr>
      <vt:lpstr>CAMEO SB PMO </vt:lpstr>
      <vt:lpstr>GSA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KevinMColeman</dc:creator>
  <cp:lastModifiedBy>KMC</cp:lastModifiedBy>
  <cp:revision>175</cp:revision>
  <dcterms:modified xsi:type="dcterms:W3CDTF">2019-12-01T22:17:06Z</dcterms:modified>
</cp:coreProperties>
</file>