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2" r:id="rId3"/>
    <p:sldMasterId id="2147483684" r:id="rId4"/>
  </p:sldMasterIdLst>
  <p:notesMasterIdLst>
    <p:notesMasterId r:id="rId25"/>
  </p:notesMasterIdLst>
  <p:handoutMasterIdLst>
    <p:handoutMasterId r:id="rId26"/>
  </p:handoutMasterIdLst>
  <p:sldIdLst>
    <p:sldId id="257" r:id="rId5"/>
    <p:sldId id="272" r:id="rId6"/>
    <p:sldId id="327" r:id="rId7"/>
    <p:sldId id="328" r:id="rId8"/>
    <p:sldId id="330" r:id="rId9"/>
    <p:sldId id="270" r:id="rId10"/>
    <p:sldId id="342" r:id="rId11"/>
    <p:sldId id="338" r:id="rId12"/>
    <p:sldId id="271" r:id="rId13"/>
    <p:sldId id="339" r:id="rId14"/>
    <p:sldId id="340" r:id="rId15"/>
    <p:sldId id="331" r:id="rId16"/>
    <p:sldId id="332" r:id="rId17"/>
    <p:sldId id="324" r:id="rId18"/>
    <p:sldId id="326" r:id="rId19"/>
    <p:sldId id="333" r:id="rId20"/>
    <p:sldId id="343" r:id="rId21"/>
    <p:sldId id="344" r:id="rId22"/>
    <p:sldId id="345" r:id="rId23"/>
    <p:sldId id="346" r:id="rId2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717" autoAdjust="0"/>
  </p:normalViewPr>
  <p:slideViewPr>
    <p:cSldViewPr>
      <p:cViewPr varScale="1">
        <p:scale>
          <a:sx n="98" d="100"/>
          <a:sy n="98" d="100"/>
        </p:scale>
        <p:origin x="276" y="7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156"/>
    </p:cViewPr>
  </p:sorterViewPr>
  <p:notesViewPr>
    <p:cSldViewPr>
      <p:cViewPr varScale="1">
        <p:scale>
          <a:sx n="80" d="100"/>
          <a:sy n="80" d="100"/>
        </p:scale>
        <p:origin x="-2106" y="-84"/>
      </p:cViewPr>
      <p:guideLst>
        <p:guide orient="horz" pos="2957"/>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58" b="1" i="0" u="none" strike="noStrike" kern="1200" baseline="0">
                <a:solidFill>
                  <a:prstClr val="black"/>
                </a:solidFill>
                <a:latin typeface="Arial"/>
                <a:ea typeface="Arial"/>
                <a:cs typeface="Arial"/>
              </a:defRPr>
            </a:pPr>
            <a:r>
              <a:rPr lang="en-US" sz="1650" b="1" i="0" u="none" strike="noStrike" baseline="0" dirty="0">
                <a:solidFill>
                  <a:srgbClr val="000000"/>
                </a:solidFill>
                <a:latin typeface="Arial" pitchFamily="34" charset="0"/>
                <a:cs typeface="Arial" pitchFamily="34" charset="0"/>
              </a:rPr>
              <a:t>Growth in Total General Fund Revenue </a:t>
            </a:r>
            <a:r>
              <a:rPr lang="en-US" sz="1650" b="1" i="0" u="none" strike="noStrike" baseline="0" dirty="0" smtClean="0">
                <a:solidFill>
                  <a:srgbClr val="000000"/>
                </a:solidFill>
                <a:latin typeface="Arial" pitchFamily="34" charset="0"/>
                <a:cs typeface="Arial" pitchFamily="34" charset="0"/>
              </a:rPr>
              <a:t>Collections</a:t>
            </a:r>
          </a:p>
          <a:p>
            <a:pPr marL="0" marR="0" indent="0" algn="ctr" defTabSz="914400" rtl="0" eaLnBrk="1" fontAlgn="auto" latinLnBrk="0" hangingPunct="1">
              <a:lnSpc>
                <a:spcPct val="100000"/>
              </a:lnSpc>
              <a:spcBef>
                <a:spcPts val="0"/>
              </a:spcBef>
              <a:spcAft>
                <a:spcPts val="0"/>
              </a:spcAft>
              <a:buClrTx/>
              <a:buSzTx/>
              <a:buFontTx/>
              <a:buNone/>
              <a:tabLst/>
              <a:defRPr sz="1858" b="1" i="0" u="none" strike="noStrike" kern="1200" baseline="0">
                <a:solidFill>
                  <a:prstClr val="black"/>
                </a:solidFill>
                <a:latin typeface="Arial"/>
                <a:ea typeface="Arial"/>
                <a:cs typeface="Arial"/>
              </a:defRPr>
            </a:pPr>
            <a:r>
              <a:rPr lang="en-US" sz="1400" b="0" i="0" kern="1200" baseline="0" dirty="0" smtClean="0">
                <a:solidFill>
                  <a:srgbClr val="000000"/>
                </a:solidFill>
                <a:latin typeface="Arial"/>
                <a:ea typeface="Arial"/>
                <a:cs typeface="Arial"/>
              </a:rPr>
              <a:t>FY21 Monthly and Year-to-Date</a:t>
            </a:r>
            <a:endParaRPr lang="en-US" sz="1400" dirty="0"/>
          </a:p>
        </c:rich>
      </c:tx>
      <c:layout>
        <c:manualLayout>
          <c:xMode val="edge"/>
          <c:yMode val="edge"/>
          <c:x val="0.18798211751237376"/>
          <c:y val="8.8138072802048141E-3"/>
        </c:manualLayout>
      </c:layout>
      <c:overlay val="0"/>
      <c:spPr>
        <a:noFill/>
        <a:ln w="27368">
          <a:noFill/>
        </a:ln>
      </c:spPr>
    </c:title>
    <c:autoTitleDeleted val="0"/>
    <c:plotArea>
      <c:layout>
        <c:manualLayout>
          <c:layoutTarget val="inner"/>
          <c:xMode val="edge"/>
          <c:yMode val="edge"/>
          <c:x val="9.5177664974620727E-2"/>
          <c:y val="0.1634146341463468"/>
          <c:w val="0.84137055837563468"/>
          <c:h val="0.7634146341463417"/>
        </c:manualLayout>
      </c:layout>
      <c:barChart>
        <c:barDir val="col"/>
        <c:grouping val="clustered"/>
        <c:varyColors val="0"/>
        <c:ser>
          <c:idx val="14"/>
          <c:order val="0"/>
          <c:tx>
            <c:strRef>
              <c:f>Sheet1!$A$2</c:f>
              <c:strCache>
                <c:ptCount val="1"/>
                <c:pt idx="0">
                  <c:v>Monthly</c:v>
                </c:pt>
              </c:strCache>
            </c:strRef>
          </c:tx>
          <c:spPr>
            <a:solidFill>
              <a:srgbClr val="00FFFF"/>
            </a:solidFill>
            <a:ln w="13684">
              <a:solidFill>
                <a:schemeClr val="tx1"/>
              </a:solidFill>
              <a:prstDash val="solid"/>
            </a:ln>
          </c:spPr>
          <c:invertIfNegative val="0"/>
          <c:cat>
            <c:strRef>
              <c:f>Sheet1!$B$1:$M$1</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Sheet1!$B$2:$M$2</c:f>
              <c:numCache>
                <c:formatCode>0.0%</c:formatCode>
                <c:ptCount val="12"/>
                <c:pt idx="0">
                  <c:v>0.24099999999999999</c:v>
                </c:pt>
                <c:pt idx="1">
                  <c:v>-2E-3</c:v>
                </c:pt>
                <c:pt idx="2" formatCode="General">
                  <c:v>7.5999999999999998E-2</c:v>
                </c:pt>
                <c:pt idx="3" formatCode="General">
                  <c:v>-2.7E-2</c:v>
                </c:pt>
              </c:numCache>
            </c:numRef>
          </c:val>
          <c:extLst>
            <c:ext xmlns:c16="http://schemas.microsoft.com/office/drawing/2014/chart" uri="{C3380CC4-5D6E-409C-BE32-E72D297353CC}">
              <c16:uniqueId val="{00000000-6D49-4F82-8BC7-84BFF765C8F9}"/>
            </c:ext>
          </c:extLst>
        </c:ser>
        <c:dLbls>
          <c:showLegendKey val="0"/>
          <c:showVal val="0"/>
          <c:showCatName val="0"/>
          <c:showSerName val="0"/>
          <c:showPercent val="0"/>
          <c:showBubbleSize val="0"/>
        </c:dLbls>
        <c:gapWidth val="94"/>
        <c:axId val="107760640"/>
        <c:axId val="107799296"/>
      </c:barChart>
      <c:lineChart>
        <c:grouping val="standard"/>
        <c:varyColors val="0"/>
        <c:ser>
          <c:idx val="15"/>
          <c:order val="1"/>
          <c:tx>
            <c:strRef>
              <c:f>Sheet1!$A$3</c:f>
              <c:strCache>
                <c:ptCount val="1"/>
                <c:pt idx="0">
                  <c:v>Year-to-Date</c:v>
                </c:pt>
              </c:strCache>
            </c:strRef>
          </c:tx>
          <c:spPr>
            <a:ln w="41052">
              <a:solidFill>
                <a:srgbClr val="000000"/>
              </a:solidFill>
              <a:prstDash val="solid"/>
            </a:ln>
          </c:spPr>
          <c:marker>
            <c:symbol val="triangle"/>
            <c:size val="8"/>
            <c:spPr>
              <a:solidFill>
                <a:srgbClr val="000000"/>
              </a:solidFill>
              <a:ln>
                <a:solidFill>
                  <a:srgbClr val="000000"/>
                </a:solidFill>
                <a:prstDash val="solid"/>
              </a:ln>
            </c:spPr>
          </c:marker>
          <c:dLbls>
            <c:dLbl>
              <c:idx val="0"/>
              <c:layout>
                <c:manualLayout>
                  <c:x val="-2.9556972040725223E-2"/>
                  <c:y val="-3.548933864752705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D49-4F82-8BC7-84BFF765C8F9}"/>
                </c:ext>
              </c:extLst>
            </c:dLbl>
            <c:dLbl>
              <c:idx val="1"/>
              <c:layout>
                <c:manualLayout>
                  <c:x val="-3.4383885931863492E-2"/>
                  <c:y val="-0.13118438369163438"/>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D49-4F82-8BC7-84BFF765C8F9}"/>
                </c:ext>
              </c:extLst>
            </c:dLbl>
            <c:dLbl>
              <c:idx val="2"/>
              <c:layout>
                <c:manualLayout>
                  <c:x val="-3.0473099100454287E-2"/>
                  <c:y val="-7.849308416862085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D49-4F82-8BC7-84BFF765C8F9}"/>
                </c:ext>
              </c:extLst>
            </c:dLbl>
            <c:dLbl>
              <c:idx val="4"/>
              <c:layout>
                <c:manualLayout>
                  <c:x val="-3.3221658783260812E-2"/>
                  <c:y val="2.92682926829274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D49-4F82-8BC7-84BFF765C8F9}"/>
                </c:ext>
              </c:extLst>
            </c:dLbl>
            <c:dLbl>
              <c:idx val="5"/>
              <c:layout>
                <c:manualLayout>
                  <c:x val="-2.9731821294294736E-2"/>
                  <c:y val="-2.74391633314155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D49-4F82-8BC7-84BFF765C8F9}"/>
                </c:ext>
              </c:extLst>
            </c:dLbl>
            <c:dLbl>
              <c:idx val="6"/>
              <c:layout>
                <c:manualLayout>
                  <c:x val="-3.2023787312977232E-2"/>
                  <c:y val="-3.303835995635199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D49-4F82-8BC7-84BFF765C8F9}"/>
                </c:ext>
              </c:extLst>
            </c:dLbl>
            <c:dLbl>
              <c:idx val="7"/>
              <c:layout>
                <c:manualLayout>
                  <c:x val="-3.5442384503311816E-2"/>
                  <c:y val="3.90243902439024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D49-4F82-8BC7-84BFF765C8F9}"/>
                </c:ext>
              </c:extLst>
            </c:dLbl>
            <c:numFmt formatCode="0.0%" sourceLinked="0"/>
            <c:spPr>
              <a:noFill/>
              <a:ln w="27368">
                <a:noFill/>
              </a:ln>
            </c:spPr>
            <c:txPr>
              <a:bodyPr/>
              <a:lstStyle/>
              <a:p>
                <a:pPr>
                  <a:defRPr sz="1077" b="0" i="0" u="none" strike="noStrike" baseline="0">
                    <a:solidFill>
                      <a:schemeClr val="tx1"/>
                    </a:solidFill>
                    <a:latin typeface="Arial"/>
                    <a:ea typeface="Arial"/>
                    <a:cs typeface="Aria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Sheet1!$B$1:$M$1</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Sheet1!$B$3:$M$3</c:f>
              <c:numCache>
                <c:formatCode>0.0%</c:formatCode>
                <c:ptCount val="12"/>
                <c:pt idx="0">
                  <c:v>0.24099999999999999</c:v>
                </c:pt>
                <c:pt idx="1">
                  <c:v>0.11600000000000001</c:v>
                </c:pt>
                <c:pt idx="2" formatCode="General">
                  <c:v>9.9000000000000005E-2</c:v>
                </c:pt>
                <c:pt idx="3" formatCode="General">
                  <c:v>6.7000000000000004E-2</c:v>
                </c:pt>
              </c:numCache>
            </c:numRef>
          </c:val>
          <c:smooth val="0"/>
          <c:extLst>
            <c:ext xmlns:c16="http://schemas.microsoft.com/office/drawing/2014/chart" uri="{C3380CC4-5D6E-409C-BE32-E72D297353CC}">
              <c16:uniqueId val="{00000008-6D49-4F82-8BC7-84BFF765C8F9}"/>
            </c:ext>
          </c:extLst>
        </c:ser>
        <c:dLbls>
          <c:showLegendKey val="0"/>
          <c:showVal val="0"/>
          <c:showCatName val="0"/>
          <c:showSerName val="0"/>
          <c:showPercent val="0"/>
          <c:showBubbleSize val="0"/>
        </c:dLbls>
        <c:marker val="1"/>
        <c:smooth val="0"/>
        <c:axId val="107760640"/>
        <c:axId val="107799296"/>
      </c:lineChart>
      <c:catAx>
        <c:axId val="107760640"/>
        <c:scaling>
          <c:orientation val="minMax"/>
        </c:scaling>
        <c:delete val="0"/>
        <c:axPos val="b"/>
        <c:numFmt formatCode="General" sourceLinked="1"/>
        <c:majorTickMark val="out"/>
        <c:minorTickMark val="none"/>
        <c:tickLblPos val="low"/>
        <c:spPr>
          <a:ln w="3421">
            <a:solidFill>
              <a:schemeClr val="tx1"/>
            </a:solidFill>
            <a:prstDash val="solid"/>
          </a:ln>
        </c:spPr>
        <c:txPr>
          <a:bodyPr rot="0" vert="horz"/>
          <a:lstStyle/>
          <a:p>
            <a:pPr>
              <a:defRPr sz="1077" b="0" i="0" u="none" strike="noStrike" baseline="0">
                <a:solidFill>
                  <a:schemeClr val="tx1"/>
                </a:solidFill>
                <a:latin typeface="Arial"/>
                <a:ea typeface="Arial"/>
                <a:cs typeface="Arial"/>
              </a:defRPr>
            </a:pPr>
            <a:endParaRPr lang="en-US"/>
          </a:p>
        </c:txPr>
        <c:crossAx val="107799296"/>
        <c:crosses val="autoZero"/>
        <c:auto val="1"/>
        <c:lblAlgn val="ctr"/>
        <c:lblOffset val="100"/>
        <c:tickLblSkip val="1"/>
        <c:tickMarkSkip val="1"/>
        <c:noMultiLvlLbl val="0"/>
      </c:catAx>
      <c:valAx>
        <c:axId val="107799296"/>
        <c:scaling>
          <c:orientation val="minMax"/>
          <c:max val="0.26"/>
          <c:min val="-4.0000000000000008E-2"/>
        </c:scaling>
        <c:delete val="0"/>
        <c:axPos val="l"/>
        <c:majorGridlines>
          <c:spPr>
            <a:ln w="3421">
              <a:solidFill>
                <a:schemeClr val="tx1"/>
              </a:solidFill>
              <a:prstDash val="solid"/>
            </a:ln>
          </c:spPr>
        </c:majorGridlines>
        <c:numFmt formatCode="0%" sourceLinked="0"/>
        <c:majorTickMark val="out"/>
        <c:minorTickMark val="none"/>
        <c:tickLblPos val="nextTo"/>
        <c:spPr>
          <a:ln w="3421">
            <a:solidFill>
              <a:schemeClr val="tx1"/>
            </a:solidFill>
            <a:prstDash val="solid"/>
          </a:ln>
        </c:spPr>
        <c:txPr>
          <a:bodyPr rot="0" vert="horz"/>
          <a:lstStyle/>
          <a:p>
            <a:pPr>
              <a:defRPr sz="1051" b="0" i="0" u="none" strike="noStrike" baseline="0">
                <a:solidFill>
                  <a:schemeClr val="tx1"/>
                </a:solidFill>
                <a:latin typeface="Arial"/>
                <a:ea typeface="Arial"/>
                <a:cs typeface="Arial"/>
              </a:defRPr>
            </a:pPr>
            <a:endParaRPr lang="en-US"/>
          </a:p>
        </c:txPr>
        <c:crossAx val="107760640"/>
        <c:crosses val="autoZero"/>
        <c:crossBetween val="between"/>
        <c:majorUnit val="2.0000000000000004E-2"/>
        <c:minorUnit val="2.0000000000000052E-3"/>
      </c:valAx>
      <c:spPr>
        <a:noFill/>
        <a:ln w="13684">
          <a:solidFill>
            <a:schemeClr val="tx1"/>
          </a:solidFill>
          <a:prstDash val="solid"/>
        </a:ln>
      </c:spPr>
    </c:plotArea>
    <c:legend>
      <c:legendPos val="r"/>
      <c:layout>
        <c:manualLayout>
          <c:xMode val="edge"/>
          <c:yMode val="edge"/>
          <c:x val="0.66809521274465467"/>
          <c:y val="0.2451725898458926"/>
          <c:w val="0.25126903553299479"/>
          <c:h val="5.8536585365853704E-2"/>
        </c:manualLayout>
      </c:layout>
      <c:overlay val="0"/>
      <c:spPr>
        <a:solidFill>
          <a:schemeClr val="bg1"/>
        </a:solidFill>
        <a:ln w="3421">
          <a:solidFill>
            <a:schemeClr val="tx1"/>
          </a:solidFill>
          <a:prstDash val="solid"/>
        </a:ln>
      </c:spPr>
      <c:txPr>
        <a:bodyPr/>
        <a:lstStyle/>
        <a:p>
          <a:pPr>
            <a:defRPr sz="964"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886"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58" b="1" i="0" u="none" strike="noStrike" kern="1200" baseline="0">
                <a:solidFill>
                  <a:prstClr val="black"/>
                </a:solidFill>
                <a:latin typeface="Arial"/>
                <a:ea typeface="Arial"/>
                <a:cs typeface="Arial"/>
              </a:defRPr>
            </a:pPr>
            <a:r>
              <a:rPr lang="en-US" sz="1650" b="1" i="0" u="none" strike="noStrike" baseline="0" dirty="0">
                <a:solidFill>
                  <a:srgbClr val="000000"/>
                </a:solidFill>
                <a:latin typeface="Arial" pitchFamily="34" charset="0"/>
                <a:cs typeface="Arial" pitchFamily="34" charset="0"/>
              </a:rPr>
              <a:t>Growth in </a:t>
            </a:r>
            <a:r>
              <a:rPr lang="en-US" sz="1650" b="1" i="0" u="none" strike="noStrike" baseline="0" dirty="0" smtClean="0">
                <a:solidFill>
                  <a:srgbClr val="000000"/>
                </a:solidFill>
                <a:latin typeface="Arial" pitchFamily="34" charset="0"/>
                <a:cs typeface="Arial" pitchFamily="34" charset="0"/>
              </a:rPr>
              <a:t>Withholding Tax </a:t>
            </a:r>
            <a:r>
              <a:rPr lang="en-US" sz="1650" b="1" i="0" u="none" strike="noStrike" baseline="0" dirty="0">
                <a:solidFill>
                  <a:srgbClr val="000000"/>
                </a:solidFill>
                <a:latin typeface="Arial" pitchFamily="34" charset="0"/>
                <a:cs typeface="Arial" pitchFamily="34" charset="0"/>
              </a:rPr>
              <a:t>Collections</a:t>
            </a:r>
          </a:p>
          <a:p>
            <a:pPr marL="0" marR="0" indent="0" algn="ctr" defTabSz="914400" rtl="0" eaLnBrk="1" fontAlgn="auto" latinLnBrk="0" hangingPunct="1">
              <a:lnSpc>
                <a:spcPct val="100000"/>
              </a:lnSpc>
              <a:spcBef>
                <a:spcPts val="0"/>
              </a:spcBef>
              <a:spcAft>
                <a:spcPts val="0"/>
              </a:spcAft>
              <a:buClrTx/>
              <a:buSzTx/>
              <a:buFontTx/>
              <a:buNone/>
              <a:tabLst/>
              <a:defRPr sz="1858" b="1" i="0" u="none" strike="noStrike" kern="1200" baseline="0">
                <a:solidFill>
                  <a:prstClr val="black"/>
                </a:solidFill>
                <a:latin typeface="Arial"/>
                <a:ea typeface="Arial"/>
                <a:cs typeface="Arial"/>
              </a:defRPr>
            </a:pPr>
            <a:r>
              <a:rPr lang="en-US" sz="1400" b="0" i="0" kern="1200" baseline="0" dirty="0" smtClean="0">
                <a:solidFill>
                  <a:srgbClr val="000000"/>
                </a:solidFill>
                <a:latin typeface="Arial"/>
                <a:ea typeface="Arial"/>
                <a:cs typeface="Arial"/>
              </a:rPr>
              <a:t>FY21 Monthly and Year-to-Date</a:t>
            </a:r>
            <a:endParaRPr lang="en-US" sz="1400" dirty="0"/>
          </a:p>
        </c:rich>
      </c:tx>
      <c:layout>
        <c:manualLayout>
          <c:xMode val="edge"/>
          <c:yMode val="edge"/>
          <c:x val="0.27792203383870301"/>
          <c:y val="2.9379357600682709E-3"/>
        </c:manualLayout>
      </c:layout>
      <c:overlay val="0"/>
      <c:spPr>
        <a:noFill/>
        <a:ln w="27368">
          <a:noFill/>
        </a:ln>
      </c:spPr>
    </c:title>
    <c:autoTitleDeleted val="0"/>
    <c:plotArea>
      <c:layout>
        <c:manualLayout>
          <c:layoutTarget val="inner"/>
          <c:xMode val="edge"/>
          <c:yMode val="edge"/>
          <c:x val="9.5177701543069079E-2"/>
          <c:y val="0.160476759887137"/>
          <c:w val="0.84137055837563468"/>
          <c:h val="0.7634146341463417"/>
        </c:manualLayout>
      </c:layout>
      <c:barChart>
        <c:barDir val="col"/>
        <c:grouping val="clustered"/>
        <c:varyColors val="0"/>
        <c:ser>
          <c:idx val="14"/>
          <c:order val="0"/>
          <c:tx>
            <c:strRef>
              <c:f>Sheet1!$A$2</c:f>
              <c:strCache>
                <c:ptCount val="1"/>
                <c:pt idx="0">
                  <c:v>Monthly</c:v>
                </c:pt>
              </c:strCache>
            </c:strRef>
          </c:tx>
          <c:spPr>
            <a:solidFill>
              <a:srgbClr val="00FFFF"/>
            </a:solidFill>
            <a:ln w="13684">
              <a:solidFill>
                <a:schemeClr val="tx1"/>
              </a:solidFill>
              <a:prstDash val="solid"/>
            </a:ln>
          </c:spPr>
          <c:invertIfNegative val="0"/>
          <c:cat>
            <c:strRef>
              <c:f>Sheet1!$B$1:$M$1</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Sheet1!$B$2:$M$2</c:f>
              <c:numCache>
                <c:formatCode>0.0%</c:formatCode>
                <c:ptCount val="12"/>
                <c:pt idx="0">
                  <c:v>1E-3</c:v>
                </c:pt>
                <c:pt idx="1">
                  <c:v>-0.04</c:v>
                </c:pt>
                <c:pt idx="2">
                  <c:v>0.114</c:v>
                </c:pt>
                <c:pt idx="3">
                  <c:v>-4.5999999999999999E-2</c:v>
                </c:pt>
              </c:numCache>
            </c:numRef>
          </c:val>
          <c:extLst>
            <c:ext xmlns:c16="http://schemas.microsoft.com/office/drawing/2014/chart" uri="{C3380CC4-5D6E-409C-BE32-E72D297353CC}">
              <c16:uniqueId val="{00000000-5FFB-4CF3-8FAE-C987BCA9D759}"/>
            </c:ext>
          </c:extLst>
        </c:ser>
        <c:dLbls>
          <c:showLegendKey val="0"/>
          <c:showVal val="0"/>
          <c:showCatName val="0"/>
          <c:showSerName val="0"/>
          <c:showPercent val="0"/>
          <c:showBubbleSize val="0"/>
        </c:dLbls>
        <c:gapWidth val="94"/>
        <c:axId val="107964672"/>
        <c:axId val="107966464"/>
      </c:barChart>
      <c:lineChart>
        <c:grouping val="standard"/>
        <c:varyColors val="0"/>
        <c:ser>
          <c:idx val="15"/>
          <c:order val="1"/>
          <c:tx>
            <c:strRef>
              <c:f>Sheet1!$A$3</c:f>
              <c:strCache>
                <c:ptCount val="1"/>
                <c:pt idx="0">
                  <c:v>Year-to-Date</c:v>
                </c:pt>
              </c:strCache>
            </c:strRef>
          </c:tx>
          <c:spPr>
            <a:ln w="41052">
              <a:solidFill>
                <a:srgbClr val="000000"/>
              </a:solidFill>
              <a:prstDash val="solid"/>
            </a:ln>
          </c:spPr>
          <c:marker>
            <c:symbol val="triangle"/>
            <c:size val="8"/>
            <c:spPr>
              <a:solidFill>
                <a:srgbClr val="000000"/>
              </a:solidFill>
              <a:ln>
                <a:solidFill>
                  <a:srgbClr val="000000"/>
                </a:solidFill>
                <a:prstDash val="solid"/>
              </a:ln>
            </c:spPr>
          </c:marker>
          <c:dLbls>
            <c:dLbl>
              <c:idx val="0"/>
              <c:layout>
                <c:manualLayout>
                  <c:x val="-2.8006283828202305E-2"/>
                  <c:y val="-3.548956998105147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FFB-4CF3-8FAE-C987BCA9D759}"/>
                </c:ext>
              </c:extLst>
            </c:dLbl>
            <c:dLbl>
              <c:idx val="1"/>
              <c:layout>
                <c:manualLayout>
                  <c:x val="-1.5000222224609984E-2"/>
                  <c:y val="4.8029582005768068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5.7577053330975944E-2"/>
                      <c:h val="4.5185451989850002E-2"/>
                    </c:manualLayout>
                  </c15:layout>
                </c:ext>
                <c:ext xmlns:c16="http://schemas.microsoft.com/office/drawing/2014/chart" uri="{C3380CC4-5D6E-409C-BE32-E72D297353CC}">
                  <c16:uniqueId val="{00000002-5FFB-4CF3-8FAE-C987BCA9D759}"/>
                </c:ext>
              </c:extLst>
            </c:dLbl>
            <c:dLbl>
              <c:idx val="2"/>
              <c:layout>
                <c:manualLayout>
                  <c:x val="-3.0473099100454388E-2"/>
                  <c:y val="-4.617579080786987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FFB-4CF3-8FAE-C987BCA9D759}"/>
                </c:ext>
              </c:extLst>
            </c:dLbl>
            <c:dLbl>
              <c:idx val="3"/>
              <c:layout>
                <c:manualLayout>
                  <c:x val="-2.988566910120646E-2"/>
                  <c:y val="-3.616598920644041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387-442E-9C5C-8E6D9ED4112F}"/>
                </c:ext>
              </c:extLst>
            </c:dLbl>
            <c:dLbl>
              <c:idx val="4"/>
              <c:layout>
                <c:manualLayout>
                  <c:x val="-3.1670914168552729E-2"/>
                  <c:y val="-3.5366384879300578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4.7365710400795513E-2"/>
                      <c:h val="6.281306655025963E-2"/>
                    </c:manualLayout>
                  </c15:layout>
                </c:ext>
                <c:ext xmlns:c16="http://schemas.microsoft.com/office/drawing/2014/chart" uri="{C3380CC4-5D6E-409C-BE32-E72D297353CC}">
                  <c16:uniqueId val="{00000004-5FFB-4CF3-8FAE-C987BCA9D759}"/>
                </c:ext>
              </c:extLst>
            </c:dLbl>
            <c:dLbl>
              <c:idx val="5"/>
              <c:layout>
                <c:manualLayout>
                  <c:x val="-3.4383885931863548E-2"/>
                  <c:y val="-3.03770990914837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FFB-4CF3-8FAE-C987BCA9D759}"/>
                </c:ext>
              </c:extLst>
            </c:dLbl>
            <c:dLbl>
              <c:idx val="6"/>
              <c:layout>
                <c:manualLayout>
                  <c:x val="-3.2023787312977232E-2"/>
                  <c:y val="-3.010042419628371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FFB-4CF3-8FAE-C987BCA9D759}"/>
                </c:ext>
              </c:extLst>
            </c:dLbl>
            <c:dLbl>
              <c:idx val="7"/>
              <c:layout>
                <c:manualLayout>
                  <c:x val="-2.3036877563519607E-2"/>
                  <c:y val="-3.736198352766505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FFB-4CF3-8FAE-C987BCA9D759}"/>
                </c:ext>
              </c:extLst>
            </c:dLbl>
            <c:dLbl>
              <c:idx val="8"/>
              <c:layout>
                <c:manualLayout>
                  <c:x val="-3.2987045526252298E-2"/>
                  <c:y val="-4.49797964866452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8BE-4069-A60D-6441502D232F}"/>
                </c:ext>
              </c:extLst>
            </c:dLbl>
            <c:dLbl>
              <c:idx val="9"/>
              <c:layout>
                <c:manualLayout>
                  <c:x val="-2.8334980888683543E-2"/>
                  <c:y val="-8.31729613675328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BE-4069-A60D-6441502D232F}"/>
                </c:ext>
              </c:extLst>
            </c:dLbl>
            <c:dLbl>
              <c:idx val="10"/>
              <c:layout>
                <c:manualLayout>
                  <c:x val="-2.8334980888683543E-2"/>
                  <c:y val="-3.32280534463720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122-45D1-B9E9-1C4300429ACA}"/>
                </c:ext>
              </c:extLst>
            </c:dLbl>
            <c:numFmt formatCode="0.0%" sourceLinked="0"/>
            <c:spPr>
              <a:noFill/>
              <a:ln w="27368">
                <a:noFill/>
              </a:ln>
            </c:spPr>
            <c:txPr>
              <a:bodyPr/>
              <a:lstStyle/>
              <a:p>
                <a:pPr>
                  <a:defRPr sz="1077" b="0" i="0" u="none" strike="noStrike" baseline="0">
                    <a:solidFill>
                      <a:schemeClr val="tx1"/>
                    </a:solidFill>
                    <a:latin typeface="Arial"/>
                    <a:ea typeface="Arial"/>
                    <a:cs typeface="Aria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Sheet1!$B$1:$M$1</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Sheet1!$B$3:$M$3</c:f>
              <c:numCache>
                <c:formatCode>0.0%</c:formatCode>
                <c:ptCount val="12"/>
                <c:pt idx="0">
                  <c:v>1E-3</c:v>
                </c:pt>
                <c:pt idx="1">
                  <c:v>-1.9E-2</c:v>
                </c:pt>
                <c:pt idx="2">
                  <c:v>2.4E-2</c:v>
                </c:pt>
                <c:pt idx="3">
                  <c:v>4.0000000000000001E-3</c:v>
                </c:pt>
              </c:numCache>
            </c:numRef>
          </c:val>
          <c:smooth val="0"/>
          <c:extLst>
            <c:ext xmlns:c16="http://schemas.microsoft.com/office/drawing/2014/chart" uri="{C3380CC4-5D6E-409C-BE32-E72D297353CC}">
              <c16:uniqueId val="{00000008-5FFB-4CF3-8FAE-C987BCA9D759}"/>
            </c:ext>
          </c:extLst>
        </c:ser>
        <c:dLbls>
          <c:showLegendKey val="0"/>
          <c:showVal val="0"/>
          <c:showCatName val="0"/>
          <c:showSerName val="0"/>
          <c:showPercent val="0"/>
          <c:showBubbleSize val="0"/>
        </c:dLbls>
        <c:marker val="1"/>
        <c:smooth val="0"/>
        <c:axId val="107964672"/>
        <c:axId val="107966464"/>
      </c:lineChart>
      <c:catAx>
        <c:axId val="107964672"/>
        <c:scaling>
          <c:orientation val="minMax"/>
        </c:scaling>
        <c:delete val="0"/>
        <c:axPos val="b"/>
        <c:numFmt formatCode="General" sourceLinked="1"/>
        <c:majorTickMark val="out"/>
        <c:minorTickMark val="none"/>
        <c:tickLblPos val="low"/>
        <c:spPr>
          <a:ln w="3421">
            <a:solidFill>
              <a:schemeClr val="tx1"/>
            </a:solidFill>
            <a:prstDash val="solid"/>
          </a:ln>
        </c:spPr>
        <c:txPr>
          <a:bodyPr rot="0" vert="horz"/>
          <a:lstStyle/>
          <a:p>
            <a:pPr>
              <a:defRPr sz="1077" b="0" i="0" u="none" strike="noStrike" baseline="0">
                <a:solidFill>
                  <a:schemeClr val="tx1"/>
                </a:solidFill>
                <a:latin typeface="Arial"/>
                <a:ea typeface="Arial"/>
                <a:cs typeface="Arial"/>
              </a:defRPr>
            </a:pPr>
            <a:endParaRPr lang="en-US"/>
          </a:p>
        </c:txPr>
        <c:crossAx val="107966464"/>
        <c:crosses val="autoZero"/>
        <c:auto val="1"/>
        <c:lblAlgn val="ctr"/>
        <c:lblOffset val="100"/>
        <c:tickLblSkip val="1"/>
        <c:tickMarkSkip val="1"/>
        <c:noMultiLvlLbl val="0"/>
      </c:catAx>
      <c:valAx>
        <c:axId val="107966464"/>
        <c:scaling>
          <c:orientation val="minMax"/>
          <c:max val="0.12000000000000001"/>
        </c:scaling>
        <c:delete val="0"/>
        <c:axPos val="l"/>
        <c:majorGridlines>
          <c:spPr>
            <a:ln w="3421">
              <a:solidFill>
                <a:schemeClr val="tx1"/>
              </a:solidFill>
              <a:prstDash val="solid"/>
            </a:ln>
          </c:spPr>
        </c:majorGridlines>
        <c:numFmt formatCode="0%" sourceLinked="0"/>
        <c:majorTickMark val="out"/>
        <c:minorTickMark val="none"/>
        <c:tickLblPos val="nextTo"/>
        <c:spPr>
          <a:ln w="3421">
            <a:solidFill>
              <a:schemeClr val="tx1"/>
            </a:solidFill>
            <a:prstDash val="solid"/>
          </a:ln>
        </c:spPr>
        <c:txPr>
          <a:bodyPr rot="0" vert="horz"/>
          <a:lstStyle/>
          <a:p>
            <a:pPr>
              <a:defRPr sz="1051" b="0" i="0" u="none" strike="noStrike" baseline="0">
                <a:solidFill>
                  <a:schemeClr val="tx1"/>
                </a:solidFill>
                <a:latin typeface="Arial"/>
                <a:ea typeface="Arial"/>
                <a:cs typeface="Arial"/>
              </a:defRPr>
            </a:pPr>
            <a:endParaRPr lang="en-US"/>
          </a:p>
        </c:txPr>
        <c:crossAx val="107964672"/>
        <c:crosses val="autoZero"/>
        <c:crossBetween val="between"/>
        <c:majorUnit val="2.0000000000000004E-2"/>
        <c:minorUnit val="2.0000000000000052E-3"/>
      </c:valAx>
      <c:spPr>
        <a:noFill/>
        <a:ln w="13684">
          <a:solidFill>
            <a:schemeClr val="tx1"/>
          </a:solidFill>
          <a:prstDash val="solid"/>
        </a:ln>
      </c:spPr>
    </c:plotArea>
    <c:legend>
      <c:legendPos val="r"/>
      <c:layout>
        <c:manualLayout>
          <c:xMode val="edge"/>
          <c:yMode val="edge"/>
          <c:x val="0.65258833061942545"/>
          <c:y val="0.84744942065988815"/>
          <c:w val="0.25126903553299479"/>
          <c:h val="5.8536585365853697E-2"/>
        </c:manualLayout>
      </c:layout>
      <c:overlay val="0"/>
      <c:spPr>
        <a:solidFill>
          <a:schemeClr val="bg1"/>
        </a:solidFill>
        <a:ln w="3421">
          <a:solidFill>
            <a:schemeClr val="tx1"/>
          </a:solidFill>
          <a:prstDash val="solid"/>
        </a:ln>
      </c:spPr>
      <c:txPr>
        <a:bodyPr/>
        <a:lstStyle/>
        <a:p>
          <a:pPr>
            <a:defRPr sz="964"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886"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lvl="0" indent="0" algn="ctr" defTabSz="914400" rtl="0" eaLnBrk="1" fontAlgn="auto" latinLnBrk="0" hangingPunct="1">
              <a:lnSpc>
                <a:spcPct val="100000"/>
              </a:lnSpc>
              <a:spcBef>
                <a:spcPts val="0"/>
              </a:spcBef>
              <a:spcAft>
                <a:spcPts val="0"/>
              </a:spcAft>
              <a:buClrTx/>
              <a:buSzTx/>
              <a:buFontTx/>
              <a:buNone/>
              <a:tabLst/>
              <a:defRPr sz="1890" b="1" i="0" u="none" strike="noStrike" kern="1200" baseline="0">
                <a:solidFill>
                  <a:prstClr val="black"/>
                </a:solidFill>
                <a:latin typeface="Arial"/>
                <a:ea typeface="Arial"/>
                <a:cs typeface="Arial"/>
              </a:defRPr>
            </a:pPr>
            <a:r>
              <a:rPr lang="en-US" sz="1650" b="1" i="0" u="none" strike="noStrike" baseline="0" dirty="0" smtClean="0">
                <a:solidFill>
                  <a:srgbClr val="000000"/>
                </a:solidFill>
                <a:latin typeface="Arial"/>
                <a:cs typeface="Arial"/>
              </a:rPr>
              <a:t>Nonwithholding Tax Collections</a:t>
            </a:r>
          </a:p>
          <a:p>
            <a:pPr marL="0" marR="0" lvl="0" indent="0" algn="ctr" defTabSz="914400" rtl="0" eaLnBrk="1" fontAlgn="auto" latinLnBrk="0" hangingPunct="1">
              <a:lnSpc>
                <a:spcPct val="100000"/>
              </a:lnSpc>
              <a:spcBef>
                <a:spcPts val="0"/>
              </a:spcBef>
              <a:spcAft>
                <a:spcPts val="0"/>
              </a:spcAft>
              <a:buClrTx/>
              <a:buSzTx/>
              <a:buFontTx/>
              <a:buNone/>
              <a:tabLst/>
              <a:defRPr sz="1890" b="1" i="0" u="none" strike="noStrike" kern="1200" baseline="0">
                <a:solidFill>
                  <a:prstClr val="black"/>
                </a:solidFill>
                <a:latin typeface="Arial"/>
                <a:ea typeface="Arial"/>
                <a:cs typeface="Arial"/>
              </a:defRPr>
            </a:pPr>
            <a:r>
              <a:rPr lang="en-US" sz="1400" b="1" i="0" u="none" strike="noStrike" baseline="0" dirty="0" smtClean="0">
                <a:solidFill>
                  <a:srgbClr val="000000"/>
                </a:solidFill>
                <a:latin typeface="Arial" pitchFamily="34" charset="0"/>
                <a:cs typeface="Arial" pitchFamily="34" charset="0"/>
              </a:rPr>
              <a:t>  </a:t>
            </a:r>
            <a:r>
              <a:rPr lang="en-US" sz="1400" b="0" i="0" u="none" strike="noStrike" baseline="0" dirty="0" smtClean="0">
                <a:solidFill>
                  <a:srgbClr val="000000"/>
                </a:solidFill>
                <a:latin typeface="Arial" pitchFamily="34" charset="0"/>
                <a:cs typeface="Arial" pitchFamily="34" charset="0"/>
              </a:rPr>
              <a:t>FY19 – FY21 </a:t>
            </a:r>
            <a:r>
              <a:rPr lang="en-US" sz="1400" b="0" i="0" u="none" strike="noStrike" baseline="0" dirty="0">
                <a:solidFill>
                  <a:srgbClr val="000000"/>
                </a:solidFill>
                <a:latin typeface="Arial" pitchFamily="34" charset="0"/>
                <a:cs typeface="Arial" pitchFamily="34" charset="0"/>
              </a:rPr>
              <a:t>Monthly</a:t>
            </a:r>
          </a:p>
        </c:rich>
      </c:tx>
      <c:layout>
        <c:manualLayout>
          <c:xMode val="edge"/>
          <c:yMode val="edge"/>
          <c:x val="0.30558572481476998"/>
          <c:y val="1.7978493685519299E-2"/>
        </c:manualLayout>
      </c:layout>
      <c:overlay val="0"/>
      <c:spPr>
        <a:noFill/>
        <a:ln w="29102">
          <a:noFill/>
        </a:ln>
      </c:spPr>
    </c:title>
    <c:autoTitleDeleted val="0"/>
    <c:plotArea>
      <c:layout>
        <c:manualLayout>
          <c:layoutTarget val="inner"/>
          <c:xMode val="edge"/>
          <c:yMode val="edge"/>
          <c:x val="0.10050893309388959"/>
          <c:y val="0.14805899262592176"/>
          <c:w val="0.83715012722646298"/>
          <c:h val="0.80243902439024295"/>
        </c:manualLayout>
      </c:layout>
      <c:barChart>
        <c:barDir val="col"/>
        <c:grouping val="clustered"/>
        <c:varyColors val="0"/>
        <c:ser>
          <c:idx val="14"/>
          <c:order val="0"/>
          <c:tx>
            <c:strRef>
              <c:f>Sheet1!$A$2</c:f>
              <c:strCache>
                <c:ptCount val="1"/>
                <c:pt idx="0">
                  <c:v>FY19</c:v>
                </c:pt>
              </c:strCache>
            </c:strRef>
          </c:tx>
          <c:spPr>
            <a:solidFill>
              <a:srgbClr val="F79443"/>
            </a:solidFill>
            <a:ln w="14551">
              <a:solidFill>
                <a:schemeClr val="tx1"/>
              </a:solidFill>
              <a:prstDash val="solid"/>
            </a:ln>
          </c:spPr>
          <c:invertIfNegative val="0"/>
          <c:cat>
            <c:strRef>
              <c:f>Sheet1!$B$1:$M$1</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Sheet1!$B$2:$M$2</c:f>
              <c:numCache>
                <c:formatCode>General</c:formatCode>
                <c:ptCount val="12"/>
                <c:pt idx="0">
                  <c:v>54.072000000000003</c:v>
                </c:pt>
                <c:pt idx="1">
                  <c:v>63.75</c:v>
                </c:pt>
                <c:pt idx="2">
                  <c:v>412.50900000000001</c:v>
                </c:pt>
                <c:pt idx="3">
                  <c:v>132.834</c:v>
                </c:pt>
                <c:pt idx="4">
                  <c:v>57.07</c:v>
                </c:pt>
                <c:pt idx="5">
                  <c:v>108</c:v>
                </c:pt>
                <c:pt idx="6">
                  <c:v>434.1</c:v>
                </c:pt>
                <c:pt idx="7">
                  <c:v>67.048000000000002</c:v>
                </c:pt>
                <c:pt idx="8">
                  <c:v>225.87700000000001</c:v>
                </c:pt>
                <c:pt idx="9">
                  <c:v>1230.54</c:v>
                </c:pt>
                <c:pt idx="10">
                  <c:v>764.94100000000003</c:v>
                </c:pt>
                <c:pt idx="11">
                  <c:v>426.11399999999998</c:v>
                </c:pt>
              </c:numCache>
            </c:numRef>
          </c:val>
          <c:extLst>
            <c:ext xmlns:c16="http://schemas.microsoft.com/office/drawing/2014/chart" uri="{C3380CC4-5D6E-409C-BE32-E72D297353CC}">
              <c16:uniqueId val="{00000000-A5C3-48E7-A41D-50F3849068FA}"/>
            </c:ext>
          </c:extLst>
        </c:ser>
        <c:ser>
          <c:idx val="15"/>
          <c:order val="1"/>
          <c:tx>
            <c:strRef>
              <c:f>Sheet1!$A$3</c:f>
              <c:strCache>
                <c:ptCount val="1"/>
                <c:pt idx="0">
                  <c:v>FY20</c:v>
                </c:pt>
              </c:strCache>
            </c:strRef>
          </c:tx>
          <c:spPr>
            <a:solidFill>
              <a:srgbClr val="92D050"/>
            </a:solidFill>
            <a:ln w="14551">
              <a:solidFill>
                <a:srgbClr val="000000"/>
              </a:solidFill>
              <a:prstDash val="solid"/>
            </a:ln>
          </c:spPr>
          <c:invertIfNegative val="0"/>
          <c:cat>
            <c:strRef>
              <c:f>Sheet1!$B$1:$M$1</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Sheet1!$B$3:$M$3</c:f>
              <c:numCache>
                <c:formatCode>General</c:formatCode>
                <c:ptCount val="12"/>
                <c:pt idx="0">
                  <c:v>67.956000000000003</c:v>
                </c:pt>
                <c:pt idx="1">
                  <c:v>66.373000000000005</c:v>
                </c:pt>
                <c:pt idx="2">
                  <c:v>483.27699999999999</c:v>
                </c:pt>
                <c:pt idx="3">
                  <c:v>182.934</c:v>
                </c:pt>
                <c:pt idx="4">
                  <c:v>66.144000000000005</c:v>
                </c:pt>
                <c:pt idx="5">
                  <c:v>109.1</c:v>
                </c:pt>
                <c:pt idx="6">
                  <c:v>514.79999999999995</c:v>
                </c:pt>
                <c:pt idx="7">
                  <c:v>62.8</c:v>
                </c:pt>
                <c:pt idx="8">
                  <c:v>224.07300000000001</c:v>
                </c:pt>
                <c:pt idx="9">
                  <c:v>470.11399999999998</c:v>
                </c:pt>
                <c:pt idx="10">
                  <c:v>500.1</c:v>
                </c:pt>
                <c:pt idx="11">
                  <c:v>1056.038</c:v>
                </c:pt>
              </c:numCache>
            </c:numRef>
          </c:val>
          <c:extLst>
            <c:ext xmlns:c16="http://schemas.microsoft.com/office/drawing/2014/chart" uri="{C3380CC4-5D6E-409C-BE32-E72D297353CC}">
              <c16:uniqueId val="{00000001-A5C3-48E7-A41D-50F3849068FA}"/>
            </c:ext>
          </c:extLst>
        </c:ser>
        <c:ser>
          <c:idx val="0"/>
          <c:order val="2"/>
          <c:tx>
            <c:strRef>
              <c:f>Sheet1!$A$4</c:f>
              <c:strCache>
                <c:ptCount val="1"/>
                <c:pt idx="0">
                  <c:v>FY21</c:v>
                </c:pt>
              </c:strCache>
            </c:strRef>
          </c:tx>
          <c:spPr>
            <a:solidFill>
              <a:srgbClr val="00B0F0"/>
            </a:solidFill>
            <a:ln w="14551">
              <a:solidFill>
                <a:srgbClr val="000000"/>
              </a:solidFill>
              <a:prstDash val="solid"/>
            </a:ln>
          </c:spPr>
          <c:invertIfNegative val="0"/>
          <c:dPt>
            <c:idx val="7"/>
            <c:invertIfNegative val="0"/>
            <c:bubble3D val="0"/>
            <c:extLst>
              <c:ext xmlns:c16="http://schemas.microsoft.com/office/drawing/2014/chart" uri="{C3380CC4-5D6E-409C-BE32-E72D297353CC}">
                <c16:uniqueId val="{00000002-A5C3-48E7-A41D-50F3849068FA}"/>
              </c:ext>
            </c:extLst>
          </c:dPt>
          <c:dPt>
            <c:idx val="8"/>
            <c:invertIfNegative val="0"/>
            <c:bubble3D val="0"/>
            <c:extLst>
              <c:ext xmlns:c16="http://schemas.microsoft.com/office/drawing/2014/chart" uri="{C3380CC4-5D6E-409C-BE32-E72D297353CC}">
                <c16:uniqueId val="{00000003-A5C3-48E7-A41D-50F3849068FA}"/>
              </c:ext>
            </c:extLst>
          </c:dPt>
          <c:dPt>
            <c:idx val="9"/>
            <c:invertIfNegative val="0"/>
            <c:bubble3D val="0"/>
            <c:extLst>
              <c:ext xmlns:c16="http://schemas.microsoft.com/office/drawing/2014/chart" uri="{C3380CC4-5D6E-409C-BE32-E72D297353CC}">
                <c16:uniqueId val="{00000004-A5C3-48E7-A41D-50F3849068FA}"/>
              </c:ext>
            </c:extLst>
          </c:dPt>
          <c:dPt>
            <c:idx val="10"/>
            <c:invertIfNegative val="0"/>
            <c:bubble3D val="0"/>
            <c:extLst>
              <c:ext xmlns:c16="http://schemas.microsoft.com/office/drawing/2014/chart" uri="{C3380CC4-5D6E-409C-BE32-E72D297353CC}">
                <c16:uniqueId val="{00000005-A5C3-48E7-A41D-50F3849068FA}"/>
              </c:ext>
            </c:extLst>
          </c:dPt>
          <c:dPt>
            <c:idx val="11"/>
            <c:invertIfNegative val="0"/>
            <c:bubble3D val="0"/>
            <c:extLst>
              <c:ext xmlns:c16="http://schemas.microsoft.com/office/drawing/2014/chart" uri="{C3380CC4-5D6E-409C-BE32-E72D297353CC}">
                <c16:uniqueId val="{00000006-A5C3-48E7-A41D-50F3849068FA}"/>
              </c:ext>
            </c:extLst>
          </c:dPt>
          <c:cat>
            <c:strRef>
              <c:f>Sheet1!$B$1:$M$1</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Sheet1!$B$4:$M$4</c:f>
              <c:numCache>
                <c:formatCode>General</c:formatCode>
                <c:ptCount val="12"/>
                <c:pt idx="0">
                  <c:v>391.29300000000001</c:v>
                </c:pt>
                <c:pt idx="1">
                  <c:v>96.058999999999997</c:v>
                </c:pt>
                <c:pt idx="2">
                  <c:v>495.07100000000003</c:v>
                </c:pt>
                <c:pt idx="3">
                  <c:v>149.08099999999999</c:v>
                </c:pt>
              </c:numCache>
            </c:numRef>
          </c:val>
          <c:extLst>
            <c:ext xmlns:c16="http://schemas.microsoft.com/office/drawing/2014/chart" uri="{C3380CC4-5D6E-409C-BE32-E72D297353CC}">
              <c16:uniqueId val="{00000007-A5C3-48E7-A41D-50F3849068FA}"/>
            </c:ext>
          </c:extLst>
        </c:ser>
        <c:dLbls>
          <c:showLegendKey val="0"/>
          <c:showVal val="0"/>
          <c:showCatName val="0"/>
          <c:showSerName val="0"/>
          <c:showPercent val="0"/>
          <c:showBubbleSize val="0"/>
        </c:dLbls>
        <c:gapWidth val="150"/>
        <c:axId val="2080395912"/>
        <c:axId val="2079329336"/>
      </c:barChart>
      <c:catAx>
        <c:axId val="2080395912"/>
        <c:scaling>
          <c:orientation val="minMax"/>
        </c:scaling>
        <c:delete val="0"/>
        <c:axPos val="b"/>
        <c:numFmt formatCode="General" sourceLinked="1"/>
        <c:majorTickMark val="out"/>
        <c:minorTickMark val="none"/>
        <c:tickLblPos val="nextTo"/>
        <c:spPr>
          <a:ln w="3638">
            <a:solidFill>
              <a:schemeClr val="tx1"/>
            </a:solidFill>
            <a:prstDash val="solid"/>
          </a:ln>
        </c:spPr>
        <c:txPr>
          <a:bodyPr rot="0" vert="horz"/>
          <a:lstStyle/>
          <a:p>
            <a:pPr>
              <a:defRPr sz="1000" b="0" i="0" u="none" strike="noStrike" baseline="0">
                <a:solidFill>
                  <a:schemeClr val="tx1"/>
                </a:solidFill>
                <a:latin typeface="Arial"/>
                <a:ea typeface="Arial"/>
                <a:cs typeface="Arial"/>
              </a:defRPr>
            </a:pPr>
            <a:endParaRPr lang="en-US"/>
          </a:p>
        </c:txPr>
        <c:crossAx val="2079329336"/>
        <c:crosses val="autoZero"/>
        <c:auto val="1"/>
        <c:lblAlgn val="ctr"/>
        <c:lblOffset val="100"/>
        <c:tickLblSkip val="1"/>
        <c:tickMarkSkip val="1"/>
        <c:noMultiLvlLbl val="0"/>
      </c:catAx>
      <c:valAx>
        <c:axId val="2079329336"/>
        <c:scaling>
          <c:orientation val="minMax"/>
        </c:scaling>
        <c:delete val="0"/>
        <c:axPos val="l"/>
        <c:majorGridlines>
          <c:spPr>
            <a:ln w="3638">
              <a:solidFill>
                <a:schemeClr val="tx1"/>
              </a:solidFill>
              <a:prstDash val="solid"/>
            </a:ln>
          </c:spPr>
        </c:majorGridlines>
        <c:title>
          <c:tx>
            <c:rich>
              <a:bodyPr/>
              <a:lstStyle/>
              <a:p>
                <a:pPr>
                  <a:defRPr sz="1000" b="0" i="0" u="none" strike="noStrike" baseline="0">
                    <a:solidFill>
                      <a:schemeClr val="tx1"/>
                    </a:solidFill>
                    <a:latin typeface="Arial"/>
                    <a:ea typeface="Arial"/>
                    <a:cs typeface="Arial"/>
                  </a:defRPr>
                </a:pPr>
                <a:r>
                  <a:rPr lang="en-US" sz="1000" b="0" dirty="0"/>
                  <a:t>Millions</a:t>
                </a:r>
              </a:p>
            </c:rich>
          </c:tx>
          <c:layout>
            <c:manualLayout>
              <c:xMode val="edge"/>
              <c:yMode val="edge"/>
              <c:x val="2.75751715246134E-2"/>
              <c:y val="0.42779640691466397"/>
            </c:manualLayout>
          </c:layout>
          <c:overlay val="0"/>
          <c:spPr>
            <a:noFill/>
            <a:ln w="29102">
              <a:noFill/>
            </a:ln>
          </c:spPr>
        </c:title>
        <c:numFmt formatCode="#,##0" sourceLinked="0"/>
        <c:majorTickMark val="out"/>
        <c:minorTickMark val="none"/>
        <c:tickLblPos val="nextTo"/>
        <c:spPr>
          <a:ln w="3638">
            <a:solidFill>
              <a:schemeClr val="tx1"/>
            </a:solidFill>
            <a:prstDash val="solid"/>
          </a:ln>
        </c:spPr>
        <c:txPr>
          <a:bodyPr rot="0" vert="horz"/>
          <a:lstStyle/>
          <a:p>
            <a:pPr>
              <a:defRPr sz="1000" b="0" i="0" u="none" strike="noStrike" baseline="0">
                <a:solidFill>
                  <a:schemeClr val="tx1"/>
                </a:solidFill>
                <a:latin typeface="Arial"/>
                <a:ea typeface="Arial"/>
                <a:cs typeface="Arial"/>
              </a:defRPr>
            </a:pPr>
            <a:endParaRPr lang="en-US"/>
          </a:p>
        </c:txPr>
        <c:crossAx val="2080395912"/>
        <c:crosses val="autoZero"/>
        <c:crossBetween val="between"/>
      </c:valAx>
      <c:spPr>
        <a:noFill/>
        <a:ln w="14551">
          <a:solidFill>
            <a:schemeClr val="tx1"/>
          </a:solidFill>
          <a:prstDash val="solid"/>
        </a:ln>
      </c:spPr>
    </c:plotArea>
    <c:legend>
      <c:legendPos val="r"/>
      <c:layout>
        <c:manualLayout>
          <c:xMode val="edge"/>
          <c:yMode val="edge"/>
          <c:x val="0.10450372979693601"/>
          <c:y val="0.154093130600055"/>
          <c:w val="0.19092867764198701"/>
          <c:h val="5.8536519142004001E-2"/>
        </c:manualLayout>
      </c:layout>
      <c:overlay val="0"/>
      <c:spPr>
        <a:solidFill>
          <a:schemeClr val="bg1"/>
        </a:solidFill>
        <a:ln w="3638">
          <a:noFill/>
          <a:prstDash val="solid"/>
        </a:ln>
      </c:spPr>
      <c:txPr>
        <a:bodyPr/>
        <a:lstStyle/>
        <a:p>
          <a:pPr>
            <a:defRPr sz="1000"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2005"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67" b="1" i="0" u="none" strike="noStrike" baseline="0">
                <a:solidFill>
                  <a:schemeClr val="tx1"/>
                </a:solidFill>
                <a:latin typeface="Arial"/>
                <a:ea typeface="Arial"/>
                <a:cs typeface="Arial"/>
              </a:defRPr>
            </a:pPr>
            <a:r>
              <a:rPr lang="en-US" sz="1650" b="1" i="0" u="none" strike="noStrike" baseline="0" dirty="0">
                <a:solidFill>
                  <a:srgbClr val="000000"/>
                </a:solidFill>
                <a:latin typeface="Arial"/>
                <a:cs typeface="Arial"/>
              </a:rPr>
              <a:t>Growth in </a:t>
            </a:r>
            <a:r>
              <a:rPr lang="en-US" sz="1650" b="1" i="0" u="none" strike="noStrike" baseline="0" dirty="0" smtClean="0">
                <a:solidFill>
                  <a:srgbClr val="000000"/>
                </a:solidFill>
                <a:latin typeface="Arial"/>
                <a:cs typeface="Arial"/>
              </a:rPr>
              <a:t>Sales Tax Collections </a:t>
            </a:r>
            <a:endParaRPr lang="en-US" sz="1650" b="1" i="0" u="none" strike="noStrike" baseline="0" dirty="0">
              <a:solidFill>
                <a:srgbClr val="000000"/>
              </a:solidFill>
              <a:latin typeface="Arial"/>
              <a:cs typeface="Arial"/>
            </a:endParaRPr>
          </a:p>
          <a:p>
            <a:pPr>
              <a:defRPr sz="1867" b="1" i="0" u="none" strike="noStrike" baseline="0">
                <a:solidFill>
                  <a:schemeClr val="tx1"/>
                </a:solidFill>
                <a:latin typeface="Arial"/>
                <a:ea typeface="Arial"/>
                <a:cs typeface="Arial"/>
              </a:defRPr>
            </a:pPr>
            <a:r>
              <a:rPr lang="en-US" sz="1400" b="0" i="0" u="none" strike="noStrike" baseline="0" dirty="0" smtClean="0">
                <a:solidFill>
                  <a:srgbClr val="000000"/>
                </a:solidFill>
                <a:latin typeface="Arial"/>
                <a:cs typeface="Arial"/>
              </a:rPr>
              <a:t>FY21 </a:t>
            </a:r>
            <a:r>
              <a:rPr lang="en-US" sz="1400" b="0" i="0" u="none" strike="noStrike" baseline="0" dirty="0">
                <a:solidFill>
                  <a:srgbClr val="000000"/>
                </a:solidFill>
                <a:latin typeface="Arial"/>
                <a:cs typeface="Arial"/>
              </a:rPr>
              <a:t>Monthly and Year-to-Date</a:t>
            </a:r>
          </a:p>
        </c:rich>
      </c:tx>
      <c:layout>
        <c:manualLayout>
          <c:xMode val="edge"/>
          <c:yMode val="edge"/>
          <c:x val="0.29444626511249455"/>
          <c:y val="1.1751743040273084E-2"/>
        </c:manualLayout>
      </c:layout>
      <c:overlay val="0"/>
      <c:spPr>
        <a:noFill/>
        <a:ln w="27437">
          <a:noFill/>
        </a:ln>
      </c:spPr>
    </c:title>
    <c:autoTitleDeleted val="0"/>
    <c:plotArea>
      <c:layout>
        <c:manualLayout>
          <c:layoutTarget val="inner"/>
          <c:xMode val="edge"/>
          <c:yMode val="edge"/>
          <c:x val="9.2716747139651792E-2"/>
          <c:y val="0.16529081053020953"/>
          <c:w val="0.85297412231047975"/>
          <c:h val="0.7658536585366027"/>
        </c:manualLayout>
      </c:layout>
      <c:barChart>
        <c:barDir val="col"/>
        <c:grouping val="clustered"/>
        <c:varyColors val="0"/>
        <c:ser>
          <c:idx val="14"/>
          <c:order val="0"/>
          <c:tx>
            <c:strRef>
              <c:f>Sheet1!$A$2</c:f>
              <c:strCache>
                <c:ptCount val="1"/>
                <c:pt idx="0">
                  <c:v>Monthly</c:v>
                </c:pt>
              </c:strCache>
            </c:strRef>
          </c:tx>
          <c:spPr>
            <a:solidFill>
              <a:srgbClr val="00FFFF"/>
            </a:solidFill>
            <a:ln w="13719">
              <a:solidFill>
                <a:schemeClr val="tx1"/>
              </a:solidFill>
              <a:prstDash val="solid"/>
            </a:ln>
          </c:spPr>
          <c:invertIfNegative val="0"/>
          <c:cat>
            <c:strRef>
              <c:f>Sheet1!$B$1:$M$1</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Sheet1!$B$2:$M$2</c:f>
              <c:numCache>
                <c:formatCode>General</c:formatCode>
                <c:ptCount val="12"/>
                <c:pt idx="0">
                  <c:v>0.44500000000000001</c:v>
                </c:pt>
                <c:pt idx="1">
                  <c:v>1.2E-2</c:v>
                </c:pt>
                <c:pt idx="2">
                  <c:v>-3.2000000000000001E-2</c:v>
                </c:pt>
                <c:pt idx="3">
                  <c:v>8.5999999999999993E-2</c:v>
                </c:pt>
              </c:numCache>
            </c:numRef>
          </c:val>
          <c:extLst>
            <c:ext xmlns:c16="http://schemas.microsoft.com/office/drawing/2014/chart" uri="{C3380CC4-5D6E-409C-BE32-E72D297353CC}">
              <c16:uniqueId val="{00000000-11C8-4083-B079-F7002BC42D1B}"/>
            </c:ext>
          </c:extLst>
        </c:ser>
        <c:dLbls>
          <c:showLegendKey val="0"/>
          <c:showVal val="0"/>
          <c:showCatName val="0"/>
          <c:showSerName val="0"/>
          <c:showPercent val="0"/>
          <c:showBubbleSize val="0"/>
        </c:dLbls>
        <c:gapWidth val="150"/>
        <c:axId val="108401792"/>
        <c:axId val="108403328"/>
      </c:barChart>
      <c:lineChart>
        <c:grouping val="standard"/>
        <c:varyColors val="0"/>
        <c:ser>
          <c:idx val="15"/>
          <c:order val="1"/>
          <c:tx>
            <c:strRef>
              <c:f>Sheet1!$A$3</c:f>
              <c:strCache>
                <c:ptCount val="1"/>
                <c:pt idx="0">
                  <c:v>Year-to-Date</c:v>
                </c:pt>
              </c:strCache>
            </c:strRef>
          </c:tx>
          <c:spPr>
            <a:ln w="41156" cap="sq">
              <a:solidFill>
                <a:srgbClr val="000000"/>
              </a:solidFill>
              <a:prstDash val="solid"/>
              <a:headEnd type="none"/>
              <a:tailEnd type="none"/>
            </a:ln>
          </c:spPr>
          <c:marker>
            <c:symbol val="triangle"/>
            <c:size val="8"/>
            <c:spPr>
              <a:solidFill>
                <a:srgbClr val="000000"/>
              </a:solidFill>
              <a:ln>
                <a:solidFill>
                  <a:srgbClr val="000000"/>
                </a:solidFill>
                <a:prstDash val="solid"/>
              </a:ln>
            </c:spPr>
          </c:marker>
          <c:dPt>
            <c:idx val="1"/>
            <c:marker>
              <c:spPr>
                <a:solidFill>
                  <a:srgbClr val="000000"/>
                </a:solidFill>
                <a:ln>
                  <a:solidFill>
                    <a:srgbClr val="000000"/>
                  </a:solidFill>
                  <a:prstDash val="solid"/>
                  <a:tailEnd type="triangle"/>
                </a:ln>
              </c:spPr>
            </c:marker>
            <c:bubble3D val="0"/>
            <c:extLst>
              <c:ext xmlns:c16="http://schemas.microsoft.com/office/drawing/2014/chart" uri="{C3380CC4-5D6E-409C-BE32-E72D297353CC}">
                <c16:uniqueId val="{00000001-11C8-4083-B079-F7002BC42D1B}"/>
              </c:ext>
            </c:extLst>
          </c:dPt>
          <c:dLbls>
            <c:dLbl>
              <c:idx val="0"/>
              <c:layout>
                <c:manualLayout>
                  <c:x val="-2.778149508810351E-2"/>
                  <c:y val="-2.911887605219161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1C8-4083-B079-F7002BC42D1B}"/>
                </c:ext>
              </c:extLst>
            </c:dLbl>
            <c:dLbl>
              <c:idx val="1"/>
              <c:layout>
                <c:manualLayout>
                  <c:x val="-3.216798910659846E-2"/>
                  <c:y val="4.346826323811876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1C8-4083-B079-F7002BC42D1B}"/>
                </c:ext>
              </c:extLst>
            </c:dLbl>
            <c:dLbl>
              <c:idx val="2"/>
              <c:layout>
                <c:manualLayout>
                  <c:x val="-2.871996671026502E-2"/>
                  <c:y val="-3.043261913734340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1C8-4083-B079-F7002BC42D1B}"/>
                </c:ext>
              </c:extLst>
            </c:dLbl>
            <c:dLbl>
              <c:idx val="3"/>
              <c:layout>
                <c:manualLayout>
                  <c:x val="-2.9212401793816588E-2"/>
                  <c:y val="-6.613131462446593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11C8-4083-B079-F7002BC42D1B}"/>
                </c:ext>
              </c:extLst>
            </c:dLbl>
            <c:dLbl>
              <c:idx val="4"/>
              <c:layout>
                <c:manualLayout>
                  <c:x val="-3.2048207599788672E-2"/>
                  <c:y val="-4.70069721610923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1C8-4083-B079-F7002BC42D1B}"/>
                </c:ext>
              </c:extLst>
            </c:dLbl>
            <c:dLbl>
              <c:idx val="5"/>
              <c:layout>
                <c:manualLayout>
                  <c:x val="-2.6838627814316011E-2"/>
                  <c:y val="-4.3217035030604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623-4C00-B48F-F08375CA724A}"/>
                </c:ext>
              </c:extLst>
            </c:dLbl>
            <c:dLbl>
              <c:idx val="7"/>
              <c:layout>
                <c:manualLayout>
                  <c:x val="-2.8467338843201247E-2"/>
                  <c:y val="-4.40690364010240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1C8-4083-B079-F7002BC42D1B}"/>
                </c:ext>
              </c:extLst>
            </c:dLbl>
            <c:dLbl>
              <c:idx val="8"/>
              <c:layout>
                <c:manualLayout>
                  <c:x val="-2.5061716713552659E-2"/>
                  <c:y val="3.3259583641521824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4.7474380677106173E-2"/>
                      <c:h val="9.2309941581345076E-2"/>
                    </c:manualLayout>
                  </c15:layout>
                </c:ext>
                <c:ext xmlns:c16="http://schemas.microsoft.com/office/drawing/2014/chart" uri="{C3380CC4-5D6E-409C-BE32-E72D297353CC}">
                  <c16:uniqueId val="{00000007-11C8-4083-B079-F7002BC42D1B}"/>
                </c:ext>
              </c:extLst>
            </c:dLbl>
            <c:dLbl>
              <c:idx val="9"/>
              <c:layout>
                <c:manualLayout>
                  <c:x val="-2.5287939601793034E-2"/>
                  <c:y val="-4.3217035030604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209-4016-A6DF-ED1FFBB86413}"/>
                </c:ext>
              </c:extLst>
            </c:dLbl>
            <c:numFmt formatCode="0.0%" sourceLinked="0"/>
            <c:spPr>
              <a:noFill/>
              <a:ln w="27437">
                <a:noFill/>
              </a:ln>
            </c:spPr>
            <c:txPr>
              <a:bodyPr/>
              <a:lstStyle/>
              <a:p>
                <a:pPr>
                  <a:defRPr sz="1080" b="0" i="0" u="none" strike="noStrike" baseline="0">
                    <a:solidFill>
                      <a:schemeClr val="tx1"/>
                    </a:solidFill>
                    <a:latin typeface="Arial"/>
                    <a:ea typeface="Arial"/>
                    <a:cs typeface="Aria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Sheet1!$B$1:$M$1</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Sheet1!$B$3:$M$3</c:f>
              <c:numCache>
                <c:formatCode>General</c:formatCode>
                <c:ptCount val="12"/>
                <c:pt idx="0">
                  <c:v>0.44500000000000001</c:v>
                </c:pt>
                <c:pt idx="1">
                  <c:v>0.15</c:v>
                </c:pt>
                <c:pt idx="2">
                  <c:v>7.4999999999999997E-2</c:v>
                </c:pt>
                <c:pt idx="3">
                  <c:v>7.8E-2</c:v>
                </c:pt>
              </c:numCache>
            </c:numRef>
          </c:val>
          <c:smooth val="0"/>
          <c:extLst>
            <c:ext xmlns:c16="http://schemas.microsoft.com/office/drawing/2014/chart" uri="{C3380CC4-5D6E-409C-BE32-E72D297353CC}">
              <c16:uniqueId val="{00000008-11C8-4083-B079-F7002BC42D1B}"/>
            </c:ext>
          </c:extLst>
        </c:ser>
        <c:dLbls>
          <c:showLegendKey val="0"/>
          <c:showVal val="0"/>
          <c:showCatName val="0"/>
          <c:showSerName val="0"/>
          <c:showPercent val="0"/>
          <c:showBubbleSize val="0"/>
        </c:dLbls>
        <c:marker val="1"/>
        <c:smooth val="0"/>
        <c:axId val="108401792"/>
        <c:axId val="108403328"/>
      </c:lineChart>
      <c:catAx>
        <c:axId val="108401792"/>
        <c:scaling>
          <c:orientation val="minMax"/>
        </c:scaling>
        <c:delete val="0"/>
        <c:axPos val="b"/>
        <c:numFmt formatCode="General" sourceLinked="1"/>
        <c:majorTickMark val="out"/>
        <c:minorTickMark val="none"/>
        <c:tickLblPos val="low"/>
        <c:spPr>
          <a:ln w="3430">
            <a:solidFill>
              <a:schemeClr val="tx1"/>
            </a:solidFill>
            <a:prstDash val="solid"/>
          </a:ln>
        </c:spPr>
        <c:txPr>
          <a:bodyPr rot="0" vert="horz"/>
          <a:lstStyle/>
          <a:p>
            <a:pPr>
              <a:defRPr sz="1080" b="0" i="0" u="none" strike="noStrike" baseline="0">
                <a:solidFill>
                  <a:schemeClr val="tx1"/>
                </a:solidFill>
                <a:latin typeface="Arial"/>
                <a:ea typeface="Arial"/>
                <a:cs typeface="Arial"/>
              </a:defRPr>
            </a:pPr>
            <a:endParaRPr lang="en-US"/>
          </a:p>
        </c:txPr>
        <c:crossAx val="108403328"/>
        <c:crosses val="autoZero"/>
        <c:auto val="1"/>
        <c:lblAlgn val="ctr"/>
        <c:lblOffset val="100"/>
        <c:tickLblSkip val="1"/>
        <c:tickMarkSkip val="1"/>
        <c:noMultiLvlLbl val="0"/>
      </c:catAx>
      <c:valAx>
        <c:axId val="108403328"/>
        <c:scaling>
          <c:orientation val="minMax"/>
          <c:max val="0.5"/>
          <c:min val="-0.2"/>
        </c:scaling>
        <c:delete val="0"/>
        <c:axPos val="l"/>
        <c:majorGridlines>
          <c:spPr>
            <a:ln w="3430">
              <a:solidFill>
                <a:schemeClr val="tx1"/>
              </a:solidFill>
              <a:prstDash val="solid"/>
            </a:ln>
          </c:spPr>
        </c:majorGridlines>
        <c:numFmt formatCode="0%" sourceLinked="0"/>
        <c:majorTickMark val="out"/>
        <c:minorTickMark val="none"/>
        <c:tickLblPos val="nextTo"/>
        <c:spPr>
          <a:ln w="3430">
            <a:solidFill>
              <a:schemeClr val="tx1"/>
            </a:solidFill>
            <a:prstDash val="solid"/>
          </a:ln>
        </c:spPr>
        <c:txPr>
          <a:bodyPr rot="0" vert="horz"/>
          <a:lstStyle/>
          <a:p>
            <a:pPr>
              <a:defRPr sz="1053" b="0" i="0" u="none" strike="noStrike" baseline="0">
                <a:solidFill>
                  <a:schemeClr val="tx1"/>
                </a:solidFill>
                <a:latin typeface="Arial"/>
                <a:ea typeface="Arial"/>
                <a:cs typeface="Arial"/>
              </a:defRPr>
            </a:pPr>
            <a:endParaRPr lang="en-US"/>
          </a:p>
        </c:txPr>
        <c:crossAx val="108401792"/>
        <c:crosses val="autoZero"/>
        <c:crossBetween val="between"/>
      </c:valAx>
      <c:spPr>
        <a:noFill/>
        <a:ln w="13719">
          <a:solidFill>
            <a:schemeClr val="tx1"/>
          </a:solidFill>
          <a:prstDash val="solid"/>
        </a:ln>
      </c:spPr>
    </c:plotArea>
    <c:legend>
      <c:legendPos val="r"/>
      <c:layout>
        <c:manualLayout>
          <c:xMode val="edge"/>
          <c:yMode val="edge"/>
          <c:x val="0.67274959730947048"/>
          <c:y val="0.20930825955528898"/>
          <c:w val="0.25190839694656486"/>
          <c:h val="5.8536585365853662E-2"/>
        </c:manualLayout>
      </c:layout>
      <c:overlay val="0"/>
      <c:spPr>
        <a:solidFill>
          <a:schemeClr val="bg1"/>
        </a:solidFill>
        <a:ln w="3430">
          <a:solidFill>
            <a:schemeClr val="tx1"/>
          </a:solidFill>
          <a:prstDash val="solid"/>
        </a:ln>
      </c:spPr>
      <c:txPr>
        <a:bodyPr/>
        <a:lstStyle/>
        <a:p>
          <a:pPr>
            <a:defRPr sz="967"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890"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77739" cy="469424"/>
          </a:xfrm>
          <a:prstGeom prst="rect">
            <a:avLst/>
          </a:prstGeom>
        </p:spPr>
        <p:txBody>
          <a:bodyPr vert="horz" lIns="94124" tIns="47061" rIns="94124" bIns="47061" rtlCol="0"/>
          <a:lstStyle>
            <a:lvl1pPr algn="l">
              <a:defRPr sz="1200"/>
            </a:lvl1pPr>
          </a:lstStyle>
          <a:p>
            <a:endParaRPr lang="en-US" dirty="0"/>
          </a:p>
        </p:txBody>
      </p:sp>
      <p:sp>
        <p:nvSpPr>
          <p:cNvPr id="3" name="Date Placeholder 2"/>
          <p:cNvSpPr>
            <a:spLocks noGrp="1"/>
          </p:cNvSpPr>
          <p:nvPr>
            <p:ph type="dt" sz="quarter" idx="1"/>
          </p:nvPr>
        </p:nvSpPr>
        <p:spPr>
          <a:xfrm>
            <a:off x="4023100" y="0"/>
            <a:ext cx="3077739" cy="469424"/>
          </a:xfrm>
          <a:prstGeom prst="rect">
            <a:avLst/>
          </a:prstGeom>
        </p:spPr>
        <p:txBody>
          <a:bodyPr vert="horz" lIns="94124" tIns="47061" rIns="94124" bIns="47061" rtlCol="0"/>
          <a:lstStyle>
            <a:lvl1pPr algn="r">
              <a:defRPr sz="1200"/>
            </a:lvl1pPr>
          </a:lstStyle>
          <a:p>
            <a:fld id="{BDBEC2D3-C39C-42D4-9855-79F901CDEE6D}" type="datetimeFigureOut">
              <a:rPr lang="en-US" smtClean="0"/>
              <a:pPr/>
              <a:t>11/23/2020</a:t>
            </a:fld>
            <a:endParaRPr lang="en-US" dirty="0"/>
          </a:p>
        </p:txBody>
      </p:sp>
      <p:sp>
        <p:nvSpPr>
          <p:cNvPr id="5" name="Slide Number Placeholder 4"/>
          <p:cNvSpPr>
            <a:spLocks noGrp="1"/>
          </p:cNvSpPr>
          <p:nvPr>
            <p:ph type="sldNum" sz="quarter" idx="3"/>
          </p:nvPr>
        </p:nvSpPr>
        <p:spPr>
          <a:xfrm>
            <a:off x="4023100" y="8917425"/>
            <a:ext cx="3077739" cy="469424"/>
          </a:xfrm>
          <a:prstGeom prst="rect">
            <a:avLst/>
          </a:prstGeom>
        </p:spPr>
        <p:txBody>
          <a:bodyPr vert="horz" lIns="94124" tIns="47061" rIns="94124" bIns="47061" rtlCol="0" anchor="b"/>
          <a:lstStyle>
            <a:lvl1pPr algn="r">
              <a:defRPr sz="1200"/>
            </a:lvl1pPr>
          </a:lstStyle>
          <a:p>
            <a:fld id="{DE4EF786-7066-4335-BB1F-7C50DBFD493D}"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77739" cy="469424"/>
          </a:xfrm>
          <a:prstGeom prst="rect">
            <a:avLst/>
          </a:prstGeom>
        </p:spPr>
        <p:txBody>
          <a:bodyPr vert="horz" lIns="94124" tIns="47061" rIns="94124" bIns="47061" rtlCol="0"/>
          <a:lstStyle>
            <a:lvl1pPr algn="l">
              <a:defRPr sz="1200"/>
            </a:lvl1pPr>
          </a:lstStyle>
          <a:p>
            <a:endParaRPr lang="en-US" dirty="0"/>
          </a:p>
        </p:txBody>
      </p:sp>
      <p:sp>
        <p:nvSpPr>
          <p:cNvPr id="3" name="Date Placeholder 2"/>
          <p:cNvSpPr>
            <a:spLocks noGrp="1"/>
          </p:cNvSpPr>
          <p:nvPr>
            <p:ph type="dt" idx="1"/>
          </p:nvPr>
        </p:nvSpPr>
        <p:spPr>
          <a:xfrm>
            <a:off x="4023100" y="0"/>
            <a:ext cx="3077739" cy="469424"/>
          </a:xfrm>
          <a:prstGeom prst="rect">
            <a:avLst/>
          </a:prstGeom>
        </p:spPr>
        <p:txBody>
          <a:bodyPr vert="horz" lIns="94124" tIns="47061" rIns="94124" bIns="47061" rtlCol="0"/>
          <a:lstStyle>
            <a:lvl1pPr algn="r">
              <a:defRPr sz="1200"/>
            </a:lvl1pPr>
          </a:lstStyle>
          <a:p>
            <a:fld id="{C35FE440-B4D8-478A-B8FD-5E7FA0161AAC}" type="datetimeFigureOut">
              <a:rPr lang="en-US" smtClean="0"/>
              <a:pPr/>
              <a:t>11/23/2020</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124" tIns="47061" rIns="94124" bIns="47061" rtlCol="0" anchor="ctr"/>
          <a:lstStyle/>
          <a:p>
            <a:endParaRPr lang="en-US" dirty="0"/>
          </a:p>
        </p:txBody>
      </p:sp>
      <p:sp>
        <p:nvSpPr>
          <p:cNvPr id="5" name="Notes Placeholder 4"/>
          <p:cNvSpPr>
            <a:spLocks noGrp="1"/>
          </p:cNvSpPr>
          <p:nvPr>
            <p:ph type="body" sz="quarter" idx="3"/>
          </p:nvPr>
        </p:nvSpPr>
        <p:spPr>
          <a:xfrm>
            <a:off x="710249" y="4459532"/>
            <a:ext cx="5681980" cy="4224814"/>
          </a:xfrm>
          <a:prstGeom prst="rect">
            <a:avLst/>
          </a:prstGeom>
        </p:spPr>
        <p:txBody>
          <a:bodyPr vert="horz" lIns="94124" tIns="47061" rIns="94124" bIns="4706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917425"/>
            <a:ext cx="3077739" cy="469424"/>
          </a:xfrm>
          <a:prstGeom prst="rect">
            <a:avLst/>
          </a:prstGeom>
        </p:spPr>
        <p:txBody>
          <a:bodyPr vert="horz" lIns="94124" tIns="47061" rIns="94124" bIns="4706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100" y="8917425"/>
            <a:ext cx="3077739" cy="469424"/>
          </a:xfrm>
          <a:prstGeom prst="rect">
            <a:avLst/>
          </a:prstGeom>
        </p:spPr>
        <p:txBody>
          <a:bodyPr vert="horz" lIns="94124" tIns="47061" rIns="94124" bIns="47061" rtlCol="0" anchor="b"/>
          <a:lstStyle>
            <a:lvl1pPr algn="r">
              <a:defRPr sz="1200"/>
            </a:lvl1pPr>
          </a:lstStyle>
          <a:p>
            <a:fld id="{0879DC3A-D07B-4BCD-8AD6-32764138E5A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79DC3A-D07B-4BCD-8AD6-32764138E5A7}" type="slidenum">
              <a:rPr lang="en-US" smtClean="0"/>
              <a:pPr/>
              <a:t>1</a:t>
            </a:fld>
            <a:endParaRPr lang="en-US" dirty="0"/>
          </a:p>
        </p:txBody>
      </p:sp>
    </p:spTree>
    <p:extLst>
      <p:ext uri="{BB962C8B-B14F-4D97-AF65-F5344CB8AC3E}">
        <p14:creationId xmlns:p14="http://schemas.microsoft.com/office/powerpoint/2010/main" val="1322045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42289">
              <a:defRPr/>
            </a:pPr>
            <a:fld id="{E0975CEE-C8D2-4008-9CA3-16B5A34DA184}" type="slidenum">
              <a:rPr lang="en-US">
                <a:solidFill>
                  <a:prstClr val="black"/>
                </a:solidFill>
                <a:latin typeface="Calibri"/>
              </a:rPr>
              <a:pPr defTabSz="942289">
                <a:defRPr/>
              </a:pPr>
              <a:t>3</a:t>
            </a:fld>
            <a:endParaRPr lang="en-US" dirty="0">
              <a:solidFill>
                <a:prstClr val="black"/>
              </a:solidFill>
              <a:latin typeface="Calibri"/>
            </a:endParaRPr>
          </a:p>
        </p:txBody>
      </p:sp>
    </p:spTree>
    <p:extLst>
      <p:ext uri="{BB962C8B-B14F-4D97-AF65-F5344CB8AC3E}">
        <p14:creationId xmlns:p14="http://schemas.microsoft.com/office/powerpoint/2010/main" val="560892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79DC3A-D07B-4BCD-8AD6-32764138E5A7}" type="slidenum">
              <a:rPr lang="en-US" smtClean="0"/>
              <a:pPr/>
              <a:t>17</a:t>
            </a:fld>
            <a:endParaRPr lang="en-US" dirty="0"/>
          </a:p>
        </p:txBody>
      </p:sp>
    </p:spTree>
    <p:extLst>
      <p:ext uri="{BB962C8B-B14F-4D97-AF65-F5344CB8AC3E}">
        <p14:creationId xmlns:p14="http://schemas.microsoft.com/office/powerpoint/2010/main" val="182700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BB7F11D9-F3E6-4460-84AA-90186E85F5B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7" name="Slide Number Placeholder 5"/>
          <p:cNvSpPr>
            <a:spLocks noGrp="1"/>
          </p:cNvSpPr>
          <p:nvPr>
            <p:ph type="sldNum" sz="quarter" idx="4"/>
          </p:nvPr>
        </p:nvSpPr>
        <p:spPr>
          <a:xfrm>
            <a:off x="3657600" y="6492875"/>
            <a:ext cx="2133600" cy="365125"/>
          </a:xfrm>
          <a:prstGeom prst="rect">
            <a:avLst/>
          </a:prstGeom>
        </p:spPr>
        <p:txBody>
          <a:bodyPr vert="horz" lIns="91440" tIns="45720" rIns="91440" bIns="45720" rtlCol="0" anchor="ctr"/>
          <a:lstStyle>
            <a:lvl1pPr algn="ctr">
              <a:defRPr sz="1400">
                <a:solidFill>
                  <a:schemeClr val="tx1">
                    <a:tint val="75000"/>
                  </a:schemeClr>
                </a:solidFill>
                <a:latin typeface="Arial" pitchFamily="34" charset="0"/>
                <a:cs typeface="Arial" pitchFamily="34" charset="0"/>
              </a:defRPr>
            </a:lvl1pPr>
          </a:lstStyle>
          <a:p>
            <a:fld id="{BB7F11D9-F3E6-4460-84AA-90186E85F5B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BB7F11D9-F3E6-4460-84AA-90186E85F5B6}"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kumimoji="0" lang="en-US" sz="1400" b="0" i="0" u="none" strike="noStrike" kern="1200" cap="none" spc="0" normalizeH="0" baseline="0" noProof="0" smtClean="0">
                <a:ln>
                  <a:noFill/>
                </a:ln>
                <a:solidFill>
                  <a:prstClr val="black">
                    <a:tint val="75000"/>
                  </a:prstClr>
                </a:solidFill>
                <a:effectLst/>
                <a:uLnTx/>
                <a:uFillTx/>
                <a:latin typeface="Arial" pitchFamily="34" charset="0"/>
                <a:ea typeface="+mn-ea"/>
                <a:cs typeface="Arial" pitchFamily="34" charset="0"/>
              </a:rPr>
              <a:pPr/>
              <a:t>‹#›</a:t>
            </a:fld>
            <a:endParaRPr lang="en-US" kern="0" dirty="0">
              <a:solidFill>
                <a:sysClr val="windowText" lastClr="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5"/>
          <p:cNvSpPr>
            <a:spLocks noGrp="1"/>
          </p:cNvSpPr>
          <p:nvPr>
            <p:ph type="sldNum" sz="quarter" idx="12"/>
          </p:nvPr>
        </p:nvSpPr>
        <p:spPr>
          <a:xfrm>
            <a:off x="3657600" y="6492875"/>
            <a:ext cx="2133600" cy="365125"/>
          </a:xfrm>
          <a:prstGeom prst="rect">
            <a:avLst/>
          </a:prstGeom>
        </p:spPr>
        <p:txBody>
          <a:bodyPr/>
          <a:lstStyle>
            <a:lvl1pPr algn="ctr">
              <a:defRPr sz="1400"/>
            </a:lvl1pPr>
          </a:lstStyle>
          <a:p>
            <a:fld id="{BB7F11D9-F3E6-4460-84AA-90186E85F5B6}" type="slidenum">
              <a:rPr kumimoji="0" lang="en-US" sz="1400" b="0" i="0" u="none" strike="noStrike" kern="1200" cap="none" spc="0" normalizeH="0" baseline="0" noProof="0" smtClean="0">
                <a:ln>
                  <a:noFill/>
                </a:ln>
                <a:solidFill>
                  <a:prstClr val="black">
                    <a:tint val="75000"/>
                  </a:prstClr>
                </a:solidFill>
                <a:effectLst/>
                <a:uLnTx/>
                <a:uFillTx/>
                <a:latin typeface="Arial" pitchFamily="34" charset="0"/>
                <a:ea typeface="+mn-ea"/>
                <a:cs typeface="Arial" pitchFamily="34" charset="0"/>
              </a:rPr>
              <a:pPr/>
              <a:t>‹#›</a:t>
            </a:fld>
            <a:endParaRPr lang="en-US" kern="0" dirty="0">
              <a:solidFill>
                <a:sysClr val="windowText" lastClr="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478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2"/>
          </p:nvPr>
        </p:nvSpPr>
        <p:spPr>
          <a:xfrm>
            <a:off x="3657600" y="6492875"/>
            <a:ext cx="2133600" cy="365125"/>
          </a:xfrm>
          <a:prstGeom prst="rect">
            <a:avLst/>
          </a:prstGeom>
        </p:spPr>
        <p:txBody>
          <a:bodyPr/>
          <a:lstStyle>
            <a:lvl1pPr algn="ctr">
              <a:defRPr sz="1400"/>
            </a:lvl1pPr>
          </a:lstStyle>
          <a:p>
            <a:fld id="{BB7F11D9-F3E6-4460-84AA-90186E85F5B6}" type="slidenum">
              <a:rPr kumimoji="0" lang="en-US" sz="1400" b="0" i="0" u="none" strike="noStrike" kern="1200" cap="none" spc="0" normalizeH="0" baseline="0" noProof="0" smtClean="0">
                <a:ln>
                  <a:noFill/>
                </a:ln>
                <a:solidFill>
                  <a:prstClr val="black">
                    <a:tint val="75000"/>
                  </a:prstClr>
                </a:solidFill>
                <a:effectLst/>
                <a:uLnTx/>
                <a:uFillTx/>
                <a:latin typeface="Arial" pitchFamily="34" charset="0"/>
                <a:ea typeface="+mn-ea"/>
                <a:cs typeface="Arial" pitchFamily="34" charset="0"/>
              </a:rPr>
              <a:pPr/>
              <a:t>‹#›</a:t>
            </a:fld>
            <a:endParaRPr lang="en-US" kern="0" dirty="0">
              <a:solidFill>
                <a:sysClr val="windowText" lastClr="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8" name="Slide Number Placeholder 5"/>
          <p:cNvSpPr>
            <a:spLocks noGrp="1"/>
          </p:cNvSpPr>
          <p:nvPr>
            <p:ph type="sldNum" sz="quarter" idx="4"/>
          </p:nvPr>
        </p:nvSpPr>
        <p:spPr>
          <a:xfrm>
            <a:off x="3657600" y="6492875"/>
            <a:ext cx="2133600" cy="365125"/>
          </a:xfrm>
          <a:prstGeom prst="rect">
            <a:avLst/>
          </a:prstGeom>
        </p:spPr>
        <p:txBody>
          <a:bodyPr vert="horz" lIns="91440" tIns="45720" rIns="91440" bIns="45720" rtlCol="0" anchor="ctr"/>
          <a:lstStyle>
            <a:lvl1pPr algn="ctr">
              <a:defRPr sz="1400">
                <a:solidFill>
                  <a:schemeClr val="tx1">
                    <a:tint val="75000"/>
                  </a:schemeClr>
                </a:solidFill>
                <a:latin typeface="Arial" pitchFamily="34" charset="0"/>
                <a:cs typeface="Arial" pitchFamily="34" charset="0"/>
              </a:defRPr>
            </a:lvl1pPr>
          </a:lstStyle>
          <a:p>
            <a:fld id="{BB7F11D9-F3E6-4460-84AA-90186E85F5B6}"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2"/>
          </p:nvPr>
        </p:nvSpPr>
        <p:spPr>
          <a:xfrm>
            <a:off x="3657600" y="6492875"/>
            <a:ext cx="2133600" cy="365125"/>
          </a:xfrm>
          <a:prstGeom prst="rect">
            <a:avLst/>
          </a:prstGeom>
        </p:spPr>
        <p:txBody>
          <a:bodyPr/>
          <a:lstStyle>
            <a:lvl1pPr algn="ctr">
              <a:defRPr sz="1400"/>
            </a:lvl1pPr>
          </a:lstStyle>
          <a:p>
            <a:fld id="{BB7F11D9-F3E6-4460-84AA-90186E85F5B6}" type="slidenum">
              <a:rPr kumimoji="0" lang="en-US" sz="1400" b="0" i="0" u="none" strike="noStrike" kern="1200" cap="none" spc="0" normalizeH="0" baseline="0" noProof="0" smtClean="0">
                <a:ln>
                  <a:noFill/>
                </a:ln>
                <a:solidFill>
                  <a:prstClr val="black">
                    <a:tint val="75000"/>
                  </a:prstClr>
                </a:solidFill>
                <a:effectLst/>
                <a:uLnTx/>
                <a:uFillTx/>
                <a:latin typeface="Arial" pitchFamily="34" charset="0"/>
                <a:ea typeface="+mn-ea"/>
                <a:cs typeface="Arial" pitchFamily="34" charset="0"/>
              </a:rPr>
              <a:pPr/>
              <a:t>‹#›</a:t>
            </a:fld>
            <a:endParaRPr lang="en-US" kern="0" dirty="0">
              <a:solidFill>
                <a:sysClr val="windowText" lastClr="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extLst>
      <p:ext uri="{BB962C8B-B14F-4D97-AF65-F5344CB8AC3E}">
        <p14:creationId xmlns:p14="http://schemas.microsoft.com/office/powerpoint/2010/main" val="39769167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extLst>
      <p:ext uri="{BB962C8B-B14F-4D97-AF65-F5344CB8AC3E}">
        <p14:creationId xmlns:p14="http://schemas.microsoft.com/office/powerpoint/2010/main" val="10172742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extLst>
      <p:ext uri="{BB962C8B-B14F-4D97-AF65-F5344CB8AC3E}">
        <p14:creationId xmlns:p14="http://schemas.microsoft.com/office/powerpoint/2010/main" val="12215626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478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extLst>
      <p:ext uri="{BB962C8B-B14F-4D97-AF65-F5344CB8AC3E}">
        <p14:creationId xmlns:p14="http://schemas.microsoft.com/office/powerpoint/2010/main" val="19995074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extLst>
      <p:ext uri="{BB962C8B-B14F-4D97-AF65-F5344CB8AC3E}">
        <p14:creationId xmlns:p14="http://schemas.microsoft.com/office/powerpoint/2010/main" val="33481190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extLst>
      <p:ext uri="{BB962C8B-B14F-4D97-AF65-F5344CB8AC3E}">
        <p14:creationId xmlns:p14="http://schemas.microsoft.com/office/powerpoint/2010/main" val="19914348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extLst>
      <p:ext uri="{BB962C8B-B14F-4D97-AF65-F5344CB8AC3E}">
        <p14:creationId xmlns:p14="http://schemas.microsoft.com/office/powerpoint/2010/main" val="838320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9" name="Slide Number Placeholder 5"/>
          <p:cNvSpPr>
            <a:spLocks noGrp="1"/>
          </p:cNvSpPr>
          <p:nvPr>
            <p:ph type="sldNum" sz="quarter" idx="4"/>
          </p:nvPr>
        </p:nvSpPr>
        <p:spPr>
          <a:xfrm>
            <a:off x="3657600" y="6492875"/>
            <a:ext cx="2133600" cy="365125"/>
          </a:xfrm>
          <a:prstGeom prst="rect">
            <a:avLst/>
          </a:prstGeom>
        </p:spPr>
        <p:txBody>
          <a:bodyPr vert="horz" lIns="91440" tIns="45720" rIns="91440" bIns="45720" rtlCol="0" anchor="ctr"/>
          <a:lstStyle>
            <a:lvl1pPr algn="ctr">
              <a:defRPr sz="1400">
                <a:solidFill>
                  <a:schemeClr val="tx1">
                    <a:tint val="75000"/>
                  </a:schemeClr>
                </a:solidFill>
                <a:latin typeface="Arial" pitchFamily="34" charset="0"/>
                <a:cs typeface="Arial" pitchFamily="34" charset="0"/>
              </a:defRPr>
            </a:lvl1pPr>
          </a:lstStyle>
          <a:p>
            <a:fld id="{BB7F11D9-F3E6-4460-84AA-90186E85F5B6}"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extLst>
      <p:ext uri="{BB962C8B-B14F-4D97-AF65-F5344CB8AC3E}">
        <p14:creationId xmlns:p14="http://schemas.microsoft.com/office/powerpoint/2010/main" val="38900466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extLst>
      <p:ext uri="{BB962C8B-B14F-4D97-AF65-F5344CB8AC3E}">
        <p14:creationId xmlns:p14="http://schemas.microsoft.com/office/powerpoint/2010/main" val="27877434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extLst>
      <p:ext uri="{BB962C8B-B14F-4D97-AF65-F5344CB8AC3E}">
        <p14:creationId xmlns:p14="http://schemas.microsoft.com/office/powerpoint/2010/main" val="25228957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2"/>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extLst>
      <p:ext uri="{BB962C8B-B14F-4D97-AF65-F5344CB8AC3E}">
        <p14:creationId xmlns:p14="http://schemas.microsoft.com/office/powerpoint/2010/main" val="12605270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73613A0-7538-4A25-84C6-F914D6DA8F6D}" type="datetime1">
              <a:rPr lang="en-US" smtClean="0"/>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31B4FE-5B31-4643-B1B6-BAF3D14C0092}" type="slidenum">
              <a:rPr lang="en-US" smtClean="0"/>
              <a:t>‹#›</a:t>
            </a:fld>
            <a:endParaRPr lang="en-US" dirty="0"/>
          </a:p>
        </p:txBody>
      </p:sp>
    </p:spTree>
    <p:extLst>
      <p:ext uri="{BB962C8B-B14F-4D97-AF65-F5344CB8AC3E}">
        <p14:creationId xmlns:p14="http://schemas.microsoft.com/office/powerpoint/2010/main" val="1208487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4A3F87-22B9-473F-8DAB-8310E0F4782C}" type="datetime1">
              <a:rPr lang="en-US" smtClean="0"/>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31B4FE-5B31-4643-B1B6-BAF3D14C0092}" type="slidenum">
              <a:rPr lang="en-US" smtClean="0"/>
              <a:t>‹#›</a:t>
            </a:fld>
            <a:endParaRPr lang="en-US" dirty="0"/>
          </a:p>
        </p:txBody>
      </p:sp>
    </p:spTree>
    <p:extLst>
      <p:ext uri="{BB962C8B-B14F-4D97-AF65-F5344CB8AC3E}">
        <p14:creationId xmlns:p14="http://schemas.microsoft.com/office/powerpoint/2010/main" val="37031721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55DA62-706B-4282-B6AA-60212FC683C7}" type="datetime1">
              <a:rPr lang="en-US" smtClean="0"/>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31B4FE-5B31-4643-B1B6-BAF3D14C0092}" type="slidenum">
              <a:rPr lang="en-US" smtClean="0"/>
              <a:t>‹#›</a:t>
            </a:fld>
            <a:endParaRPr lang="en-US" dirty="0"/>
          </a:p>
        </p:txBody>
      </p:sp>
    </p:spTree>
    <p:extLst>
      <p:ext uri="{BB962C8B-B14F-4D97-AF65-F5344CB8AC3E}">
        <p14:creationId xmlns:p14="http://schemas.microsoft.com/office/powerpoint/2010/main" val="15885503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EBD2B8-DE1F-4425-9ADF-831038E1F4B5}" type="datetime1">
              <a:rPr lang="en-US" smtClean="0"/>
              <a:t>11/23/2020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31B4FE-5B31-4643-B1B6-BAF3D14C0092}" type="slidenum">
              <a:rPr lang="en-US" smtClean="0"/>
              <a:t>‹#›</a:t>
            </a:fld>
            <a:endParaRPr lang="en-US" dirty="0"/>
          </a:p>
        </p:txBody>
      </p:sp>
    </p:spTree>
    <p:extLst>
      <p:ext uri="{BB962C8B-B14F-4D97-AF65-F5344CB8AC3E}">
        <p14:creationId xmlns:p14="http://schemas.microsoft.com/office/powerpoint/2010/main" val="22189821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35A93E-EF4C-4E39-AFB7-BD885903F382}" type="datetime1">
              <a:rPr lang="en-US" smtClean="0"/>
              <a:t>11/23/2020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E31B4FE-5B31-4643-B1B6-BAF3D14C0092}" type="slidenum">
              <a:rPr lang="en-US" smtClean="0"/>
              <a:t>‹#›</a:t>
            </a:fld>
            <a:endParaRPr lang="en-US" dirty="0"/>
          </a:p>
        </p:txBody>
      </p:sp>
    </p:spTree>
    <p:extLst>
      <p:ext uri="{BB962C8B-B14F-4D97-AF65-F5344CB8AC3E}">
        <p14:creationId xmlns:p14="http://schemas.microsoft.com/office/powerpoint/2010/main" val="21678301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D0A261E-A9A5-4F52-AF00-DE6EC0DC8D96}" type="datetime1">
              <a:rPr lang="en-US" smtClean="0"/>
              <a:t>11/23/2020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E31B4FE-5B31-4643-B1B6-BAF3D14C0092}" type="slidenum">
              <a:rPr lang="en-US" smtClean="0"/>
              <a:t>‹#›</a:t>
            </a:fld>
            <a:endParaRPr lang="en-US" dirty="0"/>
          </a:p>
        </p:txBody>
      </p:sp>
    </p:spTree>
    <p:extLst>
      <p:ext uri="{BB962C8B-B14F-4D97-AF65-F5344CB8AC3E}">
        <p14:creationId xmlns:p14="http://schemas.microsoft.com/office/powerpoint/2010/main" val="1199747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9" name="Slide Number Placeholder 5"/>
          <p:cNvSpPr>
            <a:spLocks noGrp="1"/>
          </p:cNvSpPr>
          <p:nvPr>
            <p:ph type="sldNum" sz="quarter" idx="4"/>
          </p:nvPr>
        </p:nvSpPr>
        <p:spPr>
          <a:xfrm>
            <a:off x="3657600" y="6492875"/>
            <a:ext cx="2133600" cy="365125"/>
          </a:xfrm>
          <a:prstGeom prst="rect">
            <a:avLst/>
          </a:prstGeom>
        </p:spPr>
        <p:txBody>
          <a:bodyPr vert="horz" lIns="91440" tIns="45720" rIns="91440" bIns="45720" rtlCol="0" anchor="ctr"/>
          <a:lstStyle>
            <a:lvl1pPr algn="ctr">
              <a:defRPr sz="1400">
                <a:solidFill>
                  <a:schemeClr val="tx1">
                    <a:tint val="75000"/>
                  </a:schemeClr>
                </a:solidFill>
                <a:latin typeface="Arial" pitchFamily="34" charset="0"/>
                <a:cs typeface="Arial" pitchFamily="34" charset="0"/>
              </a:defRPr>
            </a:lvl1pPr>
          </a:lstStyle>
          <a:p>
            <a:fld id="{BB7F11D9-F3E6-4460-84AA-90186E85F5B6}" type="slidenum">
              <a:rPr lang="en-US" smtClean="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B636A4-0650-42B6-91BA-947457204B0E}" type="datetime1">
              <a:rPr lang="en-US" smtClean="0"/>
              <a:t>11/23/2020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E31B4FE-5B31-4643-B1B6-BAF3D14C0092}" type="slidenum">
              <a:rPr lang="en-US" smtClean="0"/>
              <a:t>‹#›</a:t>
            </a:fld>
            <a:endParaRPr lang="en-US" dirty="0"/>
          </a:p>
        </p:txBody>
      </p:sp>
    </p:spTree>
    <p:extLst>
      <p:ext uri="{BB962C8B-B14F-4D97-AF65-F5344CB8AC3E}">
        <p14:creationId xmlns:p14="http://schemas.microsoft.com/office/powerpoint/2010/main" val="17629446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E674D1-F2BB-4189-93FA-77694AC34D95}" type="datetime1">
              <a:rPr lang="en-US" smtClean="0"/>
              <a:t>11/23/2020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31B4FE-5B31-4643-B1B6-BAF3D14C0092}" type="slidenum">
              <a:rPr lang="en-US" smtClean="0"/>
              <a:t>‹#›</a:t>
            </a:fld>
            <a:endParaRPr lang="en-US" dirty="0"/>
          </a:p>
        </p:txBody>
      </p:sp>
    </p:spTree>
    <p:extLst>
      <p:ext uri="{BB962C8B-B14F-4D97-AF65-F5344CB8AC3E}">
        <p14:creationId xmlns:p14="http://schemas.microsoft.com/office/powerpoint/2010/main" val="128767769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E664FD8-10F1-46AE-869B-9AEA34B6021F}" type="datetime1">
              <a:rPr lang="en-US" smtClean="0"/>
              <a:t>11/23/2020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31B4FE-5B31-4643-B1B6-BAF3D14C0092}" type="slidenum">
              <a:rPr lang="en-US" smtClean="0"/>
              <a:t>‹#›</a:t>
            </a:fld>
            <a:endParaRPr lang="en-US" dirty="0"/>
          </a:p>
        </p:txBody>
      </p:sp>
    </p:spTree>
    <p:extLst>
      <p:ext uri="{BB962C8B-B14F-4D97-AF65-F5344CB8AC3E}">
        <p14:creationId xmlns:p14="http://schemas.microsoft.com/office/powerpoint/2010/main" val="312575938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B68AF3-15F0-44D8-8822-F1D8D61E9F28}" type="datetime1">
              <a:rPr lang="en-US" smtClean="0"/>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31B4FE-5B31-4643-B1B6-BAF3D14C0092}" type="slidenum">
              <a:rPr lang="en-US" smtClean="0"/>
              <a:t>‹#›</a:t>
            </a:fld>
            <a:endParaRPr lang="en-US" dirty="0"/>
          </a:p>
        </p:txBody>
      </p:sp>
    </p:spTree>
    <p:extLst>
      <p:ext uri="{BB962C8B-B14F-4D97-AF65-F5344CB8AC3E}">
        <p14:creationId xmlns:p14="http://schemas.microsoft.com/office/powerpoint/2010/main" val="241581625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A04B5B-7148-4E8F-8A93-1DAB3E80A941}" type="datetime1">
              <a:rPr lang="en-US" smtClean="0"/>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31B4FE-5B31-4643-B1B6-BAF3D14C0092}" type="slidenum">
              <a:rPr lang="en-US" smtClean="0"/>
              <a:t>‹#›</a:t>
            </a:fld>
            <a:endParaRPr lang="en-US" dirty="0"/>
          </a:p>
        </p:txBody>
      </p:sp>
    </p:spTree>
    <p:extLst>
      <p:ext uri="{BB962C8B-B14F-4D97-AF65-F5344CB8AC3E}">
        <p14:creationId xmlns:p14="http://schemas.microsoft.com/office/powerpoint/2010/main" val="901592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11" name="Slide Number Placeholder 5"/>
          <p:cNvSpPr>
            <a:spLocks noGrp="1"/>
          </p:cNvSpPr>
          <p:nvPr>
            <p:ph type="sldNum" sz="quarter" idx="11"/>
          </p:nvPr>
        </p:nvSpPr>
        <p:spPr>
          <a:xfrm>
            <a:off x="3657600" y="6492875"/>
            <a:ext cx="2133600" cy="365125"/>
          </a:xfrm>
          <a:prstGeom prst="rect">
            <a:avLst/>
          </a:prstGeom>
        </p:spPr>
        <p:txBody>
          <a:bodyPr vert="horz" lIns="91440" tIns="45720" rIns="91440" bIns="45720" rtlCol="0" anchor="ctr"/>
          <a:lstStyle>
            <a:lvl1pPr algn="ctr">
              <a:defRPr sz="1400">
                <a:solidFill>
                  <a:schemeClr val="tx1">
                    <a:tint val="75000"/>
                  </a:schemeClr>
                </a:solidFill>
                <a:latin typeface="Arial" pitchFamily="34" charset="0"/>
                <a:cs typeface="Arial" pitchFamily="34" charset="0"/>
              </a:defRPr>
            </a:lvl1pPr>
          </a:lstStyle>
          <a:p>
            <a:fld id="{BB7F11D9-F3E6-4460-84AA-90186E85F5B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7" name="Slide Number Placeholder 5"/>
          <p:cNvSpPr>
            <a:spLocks noGrp="1"/>
          </p:cNvSpPr>
          <p:nvPr>
            <p:ph type="sldNum" sz="quarter" idx="4"/>
          </p:nvPr>
        </p:nvSpPr>
        <p:spPr>
          <a:xfrm>
            <a:off x="3657600" y="6492875"/>
            <a:ext cx="2133600" cy="365125"/>
          </a:xfrm>
          <a:prstGeom prst="rect">
            <a:avLst/>
          </a:prstGeom>
        </p:spPr>
        <p:txBody>
          <a:bodyPr vert="horz" lIns="91440" tIns="45720" rIns="91440" bIns="45720" rtlCol="0" anchor="ctr"/>
          <a:lstStyle>
            <a:lvl1pPr algn="ctr">
              <a:defRPr sz="1400">
                <a:solidFill>
                  <a:schemeClr val="tx1">
                    <a:tint val="75000"/>
                  </a:schemeClr>
                </a:solidFill>
                <a:latin typeface="Arial" pitchFamily="34" charset="0"/>
                <a:cs typeface="Arial" pitchFamily="34" charset="0"/>
              </a:defRPr>
            </a:lvl1pPr>
          </a:lstStyle>
          <a:p>
            <a:fld id="{BB7F11D9-F3E6-4460-84AA-90186E85F5B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6" name="Slide Number Placeholder 5"/>
          <p:cNvSpPr>
            <a:spLocks noGrp="1"/>
          </p:cNvSpPr>
          <p:nvPr>
            <p:ph type="sldNum" sz="quarter" idx="4"/>
          </p:nvPr>
        </p:nvSpPr>
        <p:spPr>
          <a:xfrm>
            <a:off x="3657600" y="6492875"/>
            <a:ext cx="2133600" cy="365125"/>
          </a:xfrm>
          <a:prstGeom prst="rect">
            <a:avLst/>
          </a:prstGeom>
        </p:spPr>
        <p:txBody>
          <a:bodyPr vert="horz" lIns="91440" tIns="45720" rIns="91440" bIns="45720" rtlCol="0" anchor="ctr"/>
          <a:lstStyle>
            <a:lvl1pPr algn="ctr">
              <a:defRPr sz="1400">
                <a:solidFill>
                  <a:schemeClr val="tx1">
                    <a:tint val="75000"/>
                  </a:schemeClr>
                </a:solidFill>
                <a:latin typeface="Arial" pitchFamily="34" charset="0"/>
                <a:cs typeface="Arial" pitchFamily="34" charset="0"/>
              </a:defRPr>
            </a:lvl1pPr>
          </a:lstStyle>
          <a:p>
            <a:fld id="{BB7F11D9-F3E6-4460-84AA-90186E85F5B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9" name="Slide Number Placeholder 5"/>
          <p:cNvSpPr>
            <a:spLocks noGrp="1"/>
          </p:cNvSpPr>
          <p:nvPr>
            <p:ph type="sldNum" sz="quarter" idx="4"/>
          </p:nvPr>
        </p:nvSpPr>
        <p:spPr>
          <a:xfrm>
            <a:off x="3657600" y="6492875"/>
            <a:ext cx="2133600" cy="365125"/>
          </a:xfrm>
          <a:prstGeom prst="rect">
            <a:avLst/>
          </a:prstGeom>
        </p:spPr>
        <p:txBody>
          <a:bodyPr vert="horz" lIns="91440" tIns="45720" rIns="91440" bIns="45720" rtlCol="0" anchor="ctr"/>
          <a:lstStyle>
            <a:lvl1pPr algn="ctr">
              <a:defRPr sz="1400">
                <a:solidFill>
                  <a:schemeClr val="tx1">
                    <a:tint val="75000"/>
                  </a:schemeClr>
                </a:solidFill>
                <a:latin typeface="Arial" pitchFamily="34" charset="0"/>
                <a:cs typeface="Arial" pitchFamily="34" charset="0"/>
              </a:defRPr>
            </a:lvl1pPr>
          </a:lstStyle>
          <a:p>
            <a:fld id="{BB7F11D9-F3E6-4460-84AA-90186E85F5B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9" name="Slide Number Placeholder 5"/>
          <p:cNvSpPr>
            <a:spLocks noGrp="1"/>
          </p:cNvSpPr>
          <p:nvPr>
            <p:ph type="sldNum" sz="quarter" idx="4"/>
          </p:nvPr>
        </p:nvSpPr>
        <p:spPr>
          <a:xfrm>
            <a:off x="3657600" y="6492875"/>
            <a:ext cx="2133600" cy="365125"/>
          </a:xfrm>
          <a:prstGeom prst="rect">
            <a:avLst/>
          </a:prstGeom>
        </p:spPr>
        <p:txBody>
          <a:bodyPr vert="horz" lIns="91440" tIns="45720" rIns="91440" bIns="45720" rtlCol="0" anchor="ctr"/>
          <a:lstStyle>
            <a:lvl1pPr algn="ctr">
              <a:defRPr sz="1400">
                <a:solidFill>
                  <a:schemeClr val="tx1">
                    <a:tint val="75000"/>
                  </a:schemeClr>
                </a:solidFill>
                <a:latin typeface="Arial" pitchFamily="34" charset="0"/>
                <a:cs typeface="Arial" pitchFamily="34" charset="0"/>
              </a:defRPr>
            </a:lvl1pPr>
          </a:lstStyle>
          <a:p>
            <a:fld id="{BB7F11D9-F3E6-4460-84AA-90186E85F5B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57600" y="6492875"/>
            <a:ext cx="2133600" cy="365125"/>
          </a:xfrm>
          <a:prstGeom prst="rect">
            <a:avLst/>
          </a:prstGeom>
        </p:spPr>
        <p:txBody>
          <a:bodyPr vert="horz" lIns="91440" tIns="45720" rIns="91440" bIns="45720" rtlCol="0" anchor="ctr"/>
          <a:lstStyle>
            <a:lvl1pPr algn="ctr">
              <a:defRPr sz="1400">
                <a:solidFill>
                  <a:schemeClr val="tx1">
                    <a:tint val="75000"/>
                  </a:schemeClr>
                </a:solidFill>
                <a:latin typeface="Arial" pitchFamily="34" charset="0"/>
                <a:cs typeface="Arial" pitchFamily="34" charset="0"/>
              </a:defRPr>
            </a:lvl1pPr>
          </a:lstStyle>
          <a:p>
            <a:fld id="{BB7F11D9-F3E6-4460-84AA-90186E85F5B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459" name="Rectangle 3"/>
          <p:cNvSpPr>
            <a:spLocks noGrp="1" noChangeArrowheads="1"/>
          </p:cNvSpPr>
          <p:nvPr>
            <p:ph type="body" idx="1"/>
          </p:nvPr>
        </p:nvSpPr>
        <p:spPr bwMode="auto">
          <a:xfrm>
            <a:off x="685800" y="1447800"/>
            <a:ext cx="77724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2200" b="1">
          <a:solidFill>
            <a:schemeClr val="tx2"/>
          </a:solidFill>
          <a:latin typeface="+mj-lt"/>
          <a:ea typeface="+mj-ea"/>
          <a:cs typeface="+mj-cs"/>
        </a:defRPr>
      </a:lvl1pPr>
      <a:lvl2pPr algn="l" rtl="0" eaLnBrk="0" fontAlgn="base" hangingPunct="0">
        <a:spcBef>
          <a:spcPct val="0"/>
        </a:spcBef>
        <a:spcAft>
          <a:spcPct val="0"/>
        </a:spcAft>
        <a:defRPr sz="2200" b="1">
          <a:solidFill>
            <a:schemeClr val="tx2"/>
          </a:solidFill>
          <a:latin typeface="Arial" charset="0"/>
        </a:defRPr>
      </a:lvl2pPr>
      <a:lvl3pPr algn="l" rtl="0" eaLnBrk="0" fontAlgn="base" hangingPunct="0">
        <a:spcBef>
          <a:spcPct val="0"/>
        </a:spcBef>
        <a:spcAft>
          <a:spcPct val="0"/>
        </a:spcAft>
        <a:defRPr sz="2200" b="1">
          <a:solidFill>
            <a:schemeClr val="tx2"/>
          </a:solidFill>
          <a:latin typeface="Arial" charset="0"/>
        </a:defRPr>
      </a:lvl3pPr>
      <a:lvl4pPr algn="l" rtl="0" eaLnBrk="0" fontAlgn="base" hangingPunct="0">
        <a:spcBef>
          <a:spcPct val="0"/>
        </a:spcBef>
        <a:spcAft>
          <a:spcPct val="0"/>
        </a:spcAft>
        <a:defRPr sz="2200" b="1">
          <a:solidFill>
            <a:schemeClr val="tx2"/>
          </a:solidFill>
          <a:latin typeface="Arial" charset="0"/>
        </a:defRPr>
      </a:lvl4pPr>
      <a:lvl5pPr algn="l" rtl="0" eaLnBrk="0" fontAlgn="base" hangingPunct="0">
        <a:spcBef>
          <a:spcPct val="0"/>
        </a:spcBef>
        <a:spcAft>
          <a:spcPct val="0"/>
        </a:spcAft>
        <a:defRPr sz="2200" b="1">
          <a:solidFill>
            <a:schemeClr val="tx2"/>
          </a:solidFill>
          <a:latin typeface="Arial" charset="0"/>
        </a:defRPr>
      </a:lvl5pPr>
      <a:lvl6pPr marL="457200" algn="l" rtl="0" fontAlgn="base">
        <a:spcBef>
          <a:spcPct val="0"/>
        </a:spcBef>
        <a:spcAft>
          <a:spcPct val="0"/>
        </a:spcAft>
        <a:defRPr sz="2400" b="1">
          <a:solidFill>
            <a:schemeClr val="tx2"/>
          </a:solidFill>
          <a:latin typeface="Arial" charset="0"/>
        </a:defRPr>
      </a:lvl6pPr>
      <a:lvl7pPr marL="914400" algn="l" rtl="0" fontAlgn="base">
        <a:spcBef>
          <a:spcPct val="0"/>
        </a:spcBef>
        <a:spcAft>
          <a:spcPct val="0"/>
        </a:spcAft>
        <a:defRPr sz="2400" b="1">
          <a:solidFill>
            <a:schemeClr val="tx2"/>
          </a:solidFill>
          <a:latin typeface="Arial" charset="0"/>
        </a:defRPr>
      </a:lvl7pPr>
      <a:lvl8pPr marL="1371600" algn="l" rtl="0" fontAlgn="base">
        <a:spcBef>
          <a:spcPct val="0"/>
        </a:spcBef>
        <a:spcAft>
          <a:spcPct val="0"/>
        </a:spcAft>
        <a:defRPr sz="2400" b="1">
          <a:solidFill>
            <a:schemeClr val="tx2"/>
          </a:solidFill>
          <a:latin typeface="Arial" charset="0"/>
        </a:defRPr>
      </a:lvl8pPr>
      <a:lvl9pPr marL="1828800" algn="l" rtl="0" fontAlgn="base">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SzPct val="125000"/>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459" name="Rectangle 3"/>
          <p:cNvSpPr>
            <a:spLocks noGrp="1" noChangeArrowheads="1"/>
          </p:cNvSpPr>
          <p:nvPr>
            <p:ph type="body" idx="1"/>
          </p:nvPr>
        </p:nvSpPr>
        <p:spPr bwMode="auto">
          <a:xfrm>
            <a:off x="685800" y="1447800"/>
            <a:ext cx="77724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Slide Number Placeholder 5"/>
          <p:cNvSpPr>
            <a:spLocks noGrp="1"/>
          </p:cNvSpPr>
          <p:nvPr>
            <p:ph type="sldNum" sz="quarter" idx="4"/>
          </p:nvPr>
        </p:nvSpPr>
        <p:spPr>
          <a:xfrm>
            <a:off x="3657600" y="6492875"/>
            <a:ext cx="2133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a:lvl1pPr>
          </a:lstStyle>
          <a:p>
            <a:fld id="{BB7F11D9-F3E6-4460-84AA-90186E85F5B6}" type="slidenum">
              <a:rPr lang="en-US" smtClean="0">
                <a:solidFill>
                  <a:prstClr val="black">
                    <a:tint val="75000"/>
                  </a:prstClr>
                </a:solidFill>
                <a:cs typeface="Arial" pitchFamily="34" charset="0"/>
              </a:rPr>
              <a:pPr/>
              <a:t>‹#›</a:t>
            </a:fld>
            <a:endParaRPr lang="en-US" kern="0" dirty="0" smtClean="0">
              <a:solidFill>
                <a:sysClr val="windowText" lastClr="000000"/>
              </a:solidFill>
            </a:endParaRPr>
          </a:p>
          <a:p>
            <a:endParaRPr lang="en-US" kern="0" dirty="0">
              <a:solidFill>
                <a:sysClr val="windowText" lastClr="000000"/>
              </a:solidFill>
            </a:endParaRPr>
          </a:p>
        </p:txBody>
      </p:sp>
    </p:spTree>
    <p:extLst>
      <p:ext uri="{BB962C8B-B14F-4D97-AF65-F5344CB8AC3E}">
        <p14:creationId xmlns:p14="http://schemas.microsoft.com/office/powerpoint/2010/main" val="19139498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0" fontAlgn="base" hangingPunct="0">
        <a:spcBef>
          <a:spcPct val="0"/>
        </a:spcBef>
        <a:spcAft>
          <a:spcPct val="0"/>
        </a:spcAft>
        <a:defRPr sz="2200" b="1">
          <a:solidFill>
            <a:schemeClr val="tx2"/>
          </a:solidFill>
          <a:latin typeface="+mj-lt"/>
          <a:ea typeface="+mj-ea"/>
          <a:cs typeface="+mj-cs"/>
        </a:defRPr>
      </a:lvl1pPr>
      <a:lvl2pPr algn="l" rtl="0" eaLnBrk="0" fontAlgn="base" hangingPunct="0">
        <a:spcBef>
          <a:spcPct val="0"/>
        </a:spcBef>
        <a:spcAft>
          <a:spcPct val="0"/>
        </a:spcAft>
        <a:defRPr sz="2200" b="1">
          <a:solidFill>
            <a:schemeClr val="tx2"/>
          </a:solidFill>
          <a:latin typeface="Arial" charset="0"/>
        </a:defRPr>
      </a:lvl2pPr>
      <a:lvl3pPr algn="l" rtl="0" eaLnBrk="0" fontAlgn="base" hangingPunct="0">
        <a:spcBef>
          <a:spcPct val="0"/>
        </a:spcBef>
        <a:spcAft>
          <a:spcPct val="0"/>
        </a:spcAft>
        <a:defRPr sz="2200" b="1">
          <a:solidFill>
            <a:schemeClr val="tx2"/>
          </a:solidFill>
          <a:latin typeface="Arial" charset="0"/>
        </a:defRPr>
      </a:lvl3pPr>
      <a:lvl4pPr algn="l" rtl="0" eaLnBrk="0" fontAlgn="base" hangingPunct="0">
        <a:spcBef>
          <a:spcPct val="0"/>
        </a:spcBef>
        <a:spcAft>
          <a:spcPct val="0"/>
        </a:spcAft>
        <a:defRPr sz="2200" b="1">
          <a:solidFill>
            <a:schemeClr val="tx2"/>
          </a:solidFill>
          <a:latin typeface="Arial" charset="0"/>
        </a:defRPr>
      </a:lvl4pPr>
      <a:lvl5pPr algn="l" rtl="0" eaLnBrk="0" fontAlgn="base" hangingPunct="0">
        <a:spcBef>
          <a:spcPct val="0"/>
        </a:spcBef>
        <a:spcAft>
          <a:spcPct val="0"/>
        </a:spcAft>
        <a:defRPr sz="2200" b="1">
          <a:solidFill>
            <a:schemeClr val="tx2"/>
          </a:solidFill>
          <a:latin typeface="Arial" charset="0"/>
        </a:defRPr>
      </a:lvl5pPr>
      <a:lvl6pPr marL="457200" algn="l" rtl="0" fontAlgn="base">
        <a:spcBef>
          <a:spcPct val="0"/>
        </a:spcBef>
        <a:spcAft>
          <a:spcPct val="0"/>
        </a:spcAft>
        <a:defRPr sz="2400" b="1">
          <a:solidFill>
            <a:schemeClr val="tx2"/>
          </a:solidFill>
          <a:latin typeface="Arial" charset="0"/>
        </a:defRPr>
      </a:lvl6pPr>
      <a:lvl7pPr marL="914400" algn="l" rtl="0" fontAlgn="base">
        <a:spcBef>
          <a:spcPct val="0"/>
        </a:spcBef>
        <a:spcAft>
          <a:spcPct val="0"/>
        </a:spcAft>
        <a:defRPr sz="2400" b="1">
          <a:solidFill>
            <a:schemeClr val="tx2"/>
          </a:solidFill>
          <a:latin typeface="Arial" charset="0"/>
        </a:defRPr>
      </a:lvl7pPr>
      <a:lvl8pPr marL="1371600" algn="l" rtl="0" fontAlgn="base">
        <a:spcBef>
          <a:spcPct val="0"/>
        </a:spcBef>
        <a:spcAft>
          <a:spcPct val="0"/>
        </a:spcAft>
        <a:defRPr sz="2400" b="1">
          <a:solidFill>
            <a:schemeClr val="tx2"/>
          </a:solidFill>
          <a:latin typeface="Arial" charset="0"/>
        </a:defRPr>
      </a:lvl8pPr>
      <a:lvl9pPr marL="1828800" algn="l" rtl="0" fontAlgn="base">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SzPct val="125000"/>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1FEDB-C902-482B-9B6B-AD7F9B02082C}" type="datetime1">
              <a:rPr lang="en-US" smtClean="0"/>
              <a:t>11/23/2020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1B4FE-5B31-4643-B1B6-BAF3D14C0092}" type="slidenum">
              <a:rPr lang="en-US" smtClean="0"/>
              <a:t>‹#›</a:t>
            </a:fld>
            <a:endParaRPr lang="en-US" dirty="0"/>
          </a:p>
        </p:txBody>
      </p:sp>
    </p:spTree>
    <p:extLst>
      <p:ext uri="{BB962C8B-B14F-4D97-AF65-F5344CB8AC3E}">
        <p14:creationId xmlns:p14="http://schemas.microsoft.com/office/powerpoint/2010/main" val="27953659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457200" y="1828800"/>
            <a:ext cx="8229600" cy="4813300"/>
          </a:xfrm>
          <a:prstGeom prst="rect">
            <a:avLst/>
          </a:prstGeom>
          <a:noFill/>
          <a:ln w="9525">
            <a:noFill/>
            <a:miter lim="800000"/>
            <a:headEnd/>
            <a:tailEnd/>
          </a:ln>
        </p:spPr>
        <p:txBody>
          <a:bodyPr/>
          <a:lstStyle/>
          <a:p>
            <a:pPr marL="342900" indent="-342900" algn="ctr">
              <a:spcBef>
                <a:spcPct val="20000"/>
              </a:spcBef>
              <a:buSzPct val="125000"/>
            </a:pPr>
            <a:endParaRPr lang="en-US" sz="1000" dirty="0">
              <a:latin typeface="Arial" charset="0"/>
            </a:endParaRPr>
          </a:p>
          <a:p>
            <a:pPr marL="342900" indent="-342900" algn="ctr">
              <a:spcBef>
                <a:spcPct val="20000"/>
              </a:spcBef>
              <a:buSzPct val="125000"/>
            </a:pPr>
            <a:r>
              <a:rPr lang="en-US" sz="3200" b="1" dirty="0">
                <a:latin typeface="Arial" charset="0"/>
              </a:rPr>
              <a:t>Economic and Revenue </a:t>
            </a:r>
            <a:r>
              <a:rPr lang="en-US" sz="3200" b="1" dirty="0" smtClean="0">
                <a:latin typeface="Arial" charset="0"/>
              </a:rPr>
              <a:t>Update</a:t>
            </a:r>
          </a:p>
          <a:p>
            <a:pPr marL="342900" indent="-342900" algn="ctr">
              <a:spcBef>
                <a:spcPct val="20000"/>
              </a:spcBef>
              <a:buSzPct val="125000"/>
            </a:pPr>
            <a:endParaRPr lang="en-US" sz="2000" b="1" dirty="0">
              <a:latin typeface="Arial" charset="0"/>
            </a:endParaRPr>
          </a:p>
          <a:p>
            <a:pPr marL="342900" indent="-342900" algn="ctr">
              <a:spcBef>
                <a:spcPct val="20000"/>
              </a:spcBef>
              <a:buSzPct val="125000"/>
            </a:pPr>
            <a:r>
              <a:rPr lang="en-US" sz="2800" i="1" dirty="0" smtClean="0">
                <a:latin typeface="Arial" charset="0"/>
              </a:rPr>
              <a:t>A </a:t>
            </a:r>
            <a:r>
              <a:rPr lang="en-US" sz="2800" i="1" dirty="0">
                <a:latin typeface="Arial" charset="0"/>
              </a:rPr>
              <a:t>Briefing for the</a:t>
            </a:r>
          </a:p>
          <a:p>
            <a:pPr marL="342900" indent="-342900" algn="ctr">
              <a:spcBef>
                <a:spcPct val="20000"/>
              </a:spcBef>
              <a:buSzPct val="125000"/>
            </a:pPr>
            <a:r>
              <a:rPr lang="en-US" sz="2800" i="1" dirty="0" smtClean="0">
                <a:latin typeface="Arial" charset="0"/>
              </a:rPr>
              <a:t>Association of Government Accountants</a:t>
            </a:r>
            <a:endParaRPr lang="en-US" sz="2800" i="1" dirty="0">
              <a:latin typeface="Arial" charset="0"/>
            </a:endParaRPr>
          </a:p>
          <a:p>
            <a:pPr marL="342900" indent="-342900" algn="ctr">
              <a:spcBef>
                <a:spcPct val="20000"/>
              </a:spcBef>
              <a:buSzPct val="125000"/>
            </a:pPr>
            <a:endParaRPr lang="en-US" i="1" dirty="0">
              <a:latin typeface="Arial" charset="0"/>
            </a:endParaRPr>
          </a:p>
          <a:p>
            <a:pPr marL="342900" indent="-342900" algn="ctr">
              <a:spcBef>
                <a:spcPct val="20000"/>
              </a:spcBef>
              <a:buSzPct val="125000"/>
            </a:pPr>
            <a:r>
              <a:rPr lang="en-US" sz="1800" b="1" dirty="0" smtClean="0">
                <a:latin typeface="Arial" charset="0"/>
              </a:rPr>
              <a:t>Aubrey L. Layne Jr., MBA, CPA</a:t>
            </a:r>
            <a:endParaRPr lang="en-US" sz="1800" b="1" dirty="0">
              <a:latin typeface="Arial" charset="0"/>
            </a:endParaRPr>
          </a:p>
          <a:p>
            <a:pPr marL="342900" indent="-342900" algn="ctr">
              <a:spcBef>
                <a:spcPct val="20000"/>
              </a:spcBef>
              <a:buSzPct val="125000"/>
            </a:pPr>
            <a:r>
              <a:rPr lang="en-US" sz="1800" dirty="0">
                <a:latin typeface="Arial" charset="0"/>
              </a:rPr>
              <a:t>Secretary of Finance</a:t>
            </a:r>
          </a:p>
          <a:p>
            <a:pPr marL="342900" indent="-342900" algn="ctr">
              <a:spcBef>
                <a:spcPct val="20000"/>
              </a:spcBef>
              <a:buSzPct val="125000"/>
            </a:pPr>
            <a:r>
              <a:rPr lang="en-US" sz="1800" dirty="0">
                <a:latin typeface="Arial" charset="0"/>
              </a:rPr>
              <a:t>Commonwealth of Virginia</a:t>
            </a:r>
          </a:p>
          <a:p>
            <a:pPr marL="342900" indent="-342900" algn="ctr">
              <a:spcBef>
                <a:spcPct val="20000"/>
              </a:spcBef>
              <a:buSzPct val="125000"/>
            </a:pPr>
            <a:r>
              <a:rPr lang="en-US" sz="1800" u="sng" dirty="0">
                <a:latin typeface="Arial" charset="0"/>
              </a:rPr>
              <a:t>www.finance.virginia.gov</a:t>
            </a:r>
          </a:p>
          <a:p>
            <a:pPr marL="342900" indent="-342900" algn="ctr">
              <a:spcBef>
                <a:spcPct val="20000"/>
              </a:spcBef>
              <a:buSzPct val="125000"/>
            </a:pPr>
            <a:r>
              <a:rPr lang="en-US" sz="1800" dirty="0" smtClean="0">
                <a:latin typeface="Arial" charset="0"/>
              </a:rPr>
              <a:t>December 10, </a:t>
            </a:r>
            <a:r>
              <a:rPr lang="en-US" sz="1800" dirty="0" smtClean="0">
                <a:latin typeface="Arial" charset="0"/>
              </a:rPr>
              <a:t>2020</a:t>
            </a:r>
            <a:endParaRPr lang="en-US" sz="1800" dirty="0">
              <a:latin typeface="Arial" charset="0"/>
            </a:endParaRPr>
          </a:p>
        </p:txBody>
      </p:sp>
      <p:pic>
        <p:nvPicPr>
          <p:cNvPr id="6147"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752850" y="308769"/>
            <a:ext cx="1644650" cy="1644650"/>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fld id="{BB7F11D9-F3E6-4460-84AA-90186E85F5B6}" type="slidenum">
              <a:rPr lang="en-US" smtClean="0"/>
              <a:pPr/>
              <a:t>1</a:t>
            </a:fld>
            <a:endParaRPr lang="en-US" dirty="0"/>
          </a:p>
        </p:txBody>
      </p:sp>
      <p:sp>
        <p:nvSpPr>
          <p:cNvPr id="3" name="TextBox 2"/>
          <p:cNvSpPr txBox="1"/>
          <p:nvPr/>
        </p:nvSpPr>
        <p:spPr>
          <a:xfrm>
            <a:off x="4572000" y="6400800"/>
            <a:ext cx="304800" cy="369332"/>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152400"/>
            <a:ext cx="7772400" cy="1143000"/>
          </a:xfrm>
        </p:spPr>
        <p:txBody>
          <a:bodyPr>
            <a:normAutofit/>
          </a:bodyPr>
          <a:lstStyle/>
          <a:p>
            <a:pPr algn="ctr" eaLnBrk="1" hangingPunct="1"/>
            <a:r>
              <a:rPr lang="en-US" sz="2200" b="1" dirty="0" smtClean="0">
                <a:latin typeface="Arial" pitchFamily="34" charset="0"/>
                <a:cs typeface="Arial" pitchFamily="34" charset="0"/>
              </a:rPr>
              <a:t>Net Corporate Income Tax Collections</a:t>
            </a:r>
          </a:p>
        </p:txBody>
      </p:sp>
      <p:sp>
        <p:nvSpPr>
          <p:cNvPr id="9" name="Slide Number Placeholder 8"/>
          <p:cNvSpPr>
            <a:spLocks noGrp="1"/>
          </p:cNvSpPr>
          <p:nvPr>
            <p:ph type="sldNum" sz="quarter" idx="4"/>
          </p:nvPr>
        </p:nvSpPr>
        <p:spPr/>
        <p:txBody>
          <a:bodyPr/>
          <a:lstStyle/>
          <a:p>
            <a:fld id="{BB7F11D9-F3E6-4460-84AA-90186E85F5B6}" type="slidenum">
              <a:rPr lang="en-US" smtClean="0"/>
              <a:pPr/>
              <a:t>10</a:t>
            </a:fld>
            <a:endParaRPr lang="en-US" dirty="0"/>
          </a:p>
        </p:txBody>
      </p:sp>
      <p:sp>
        <p:nvSpPr>
          <p:cNvPr id="7" name="Rectangle 5"/>
          <p:cNvSpPr>
            <a:spLocks noChangeArrowheads="1"/>
          </p:cNvSpPr>
          <p:nvPr/>
        </p:nvSpPr>
        <p:spPr bwMode="auto">
          <a:xfrm>
            <a:off x="685800" y="1447800"/>
            <a:ext cx="7772400" cy="5334000"/>
          </a:xfrm>
          <a:prstGeom prst="rect">
            <a:avLst/>
          </a:prstGeom>
          <a:noFill/>
          <a:ln w="9525">
            <a:noFill/>
            <a:miter lim="800000"/>
            <a:headEnd/>
            <a:tailEnd/>
          </a:ln>
        </p:spPr>
        <p:txBody>
          <a:bodyPr/>
          <a:lstStyle/>
          <a:p>
            <a:pPr marL="342900" lvl="0" indent="-342900" fontAlgn="base">
              <a:spcBef>
                <a:spcPct val="20000"/>
              </a:spcBef>
              <a:spcAft>
                <a:spcPct val="0"/>
              </a:spcAft>
              <a:buSzPct val="125000"/>
              <a:buFontTx/>
              <a:buChar char="•"/>
            </a:pPr>
            <a:r>
              <a:rPr lang="en-US" kern="0" dirty="0" smtClean="0">
                <a:solidFill>
                  <a:srgbClr val="000000"/>
                </a:solidFill>
                <a:latin typeface="Arial"/>
              </a:rPr>
              <a:t>Similar to nonwithholding, October is not a significant month in corporate income tax collections.</a:t>
            </a:r>
          </a:p>
          <a:p>
            <a:pPr marL="342900" lvl="0" indent="-342900" fontAlgn="base">
              <a:spcBef>
                <a:spcPct val="20000"/>
              </a:spcBef>
              <a:spcAft>
                <a:spcPct val="0"/>
              </a:spcAft>
              <a:buSzPct val="125000"/>
              <a:buFontTx/>
              <a:buChar char="•"/>
            </a:pPr>
            <a:endParaRPr lang="en-US" sz="800" kern="0" dirty="0" smtClean="0">
              <a:solidFill>
                <a:srgbClr val="000000"/>
              </a:solidFill>
              <a:latin typeface="Arial"/>
            </a:endParaRPr>
          </a:p>
          <a:p>
            <a:pPr marL="342900" indent="-342900">
              <a:spcBef>
                <a:spcPct val="20000"/>
              </a:spcBef>
              <a:buSzPct val="125000"/>
              <a:buFontTx/>
              <a:buChar char="•"/>
            </a:pPr>
            <a:endParaRPr lang="en-US" sz="1800" dirty="0" smtClean="0">
              <a:latin typeface="Arial" charset="0"/>
            </a:endParaRPr>
          </a:p>
          <a:p>
            <a:pPr marL="342900" lvl="0" indent="-342900" fontAlgn="base">
              <a:spcBef>
                <a:spcPct val="20000"/>
              </a:spcBef>
              <a:spcAft>
                <a:spcPct val="0"/>
              </a:spcAft>
              <a:buSzPct val="125000"/>
              <a:buFontTx/>
              <a:buChar char="•"/>
            </a:pPr>
            <a:r>
              <a:rPr lang="en-US" kern="0" dirty="0" smtClean="0">
                <a:solidFill>
                  <a:srgbClr val="000000"/>
                </a:solidFill>
                <a:latin typeface="Arial"/>
              </a:rPr>
              <a:t>Through the first four months of fiscal year 2021, collections in this source have increased 33.8 percent, ahead of the </a:t>
            </a:r>
            <a:r>
              <a:rPr lang="en-US" dirty="0" smtClean="0">
                <a:latin typeface="Arial" charset="0"/>
              </a:rPr>
              <a:t>annual estimate of 3.0 percent growth</a:t>
            </a:r>
            <a:r>
              <a:rPr lang="en-US" kern="0" dirty="0" smtClean="0">
                <a:solidFill>
                  <a:srgbClr val="000000"/>
                </a:solidFill>
                <a:latin typeface="Arial"/>
              </a:rPr>
              <a:t>.</a:t>
            </a:r>
          </a:p>
          <a:p>
            <a:pPr marL="342900" lvl="0" indent="-342900" fontAlgn="base">
              <a:spcBef>
                <a:spcPct val="20000"/>
              </a:spcBef>
              <a:spcAft>
                <a:spcPct val="0"/>
              </a:spcAft>
              <a:buSzPct val="125000"/>
              <a:buFontTx/>
              <a:buChar char="•"/>
            </a:pPr>
            <a:endParaRPr lang="en-US" sz="800" kern="0" dirty="0" smtClean="0">
              <a:solidFill>
                <a:srgbClr val="000000"/>
              </a:solidFill>
              <a:latin typeface="Arial"/>
            </a:endParaRPr>
          </a:p>
          <a:p>
            <a:pPr marL="742950" lvl="1" indent="-285750" fontAlgn="base">
              <a:spcBef>
                <a:spcPct val="20000"/>
              </a:spcBef>
              <a:spcAft>
                <a:spcPct val="0"/>
              </a:spcAft>
              <a:buFontTx/>
              <a:buChar char="–"/>
            </a:pPr>
            <a:r>
              <a:rPr lang="en-US" sz="1600" kern="0" dirty="0" smtClean="0">
                <a:solidFill>
                  <a:srgbClr val="000000"/>
                </a:solidFill>
                <a:latin typeface="Arial"/>
              </a:rPr>
              <a:t>About 12 percent of the growth is due to about $35 million of payments received in July that were due in June, similar to the nonwithholding late payments. </a:t>
            </a:r>
            <a:endParaRPr lang="en-US" sz="1600" kern="0" dirty="0">
              <a:solidFill>
                <a:srgbClr val="000000"/>
              </a:solidFill>
              <a:latin typeface="Arial"/>
            </a:endParaRPr>
          </a:p>
          <a:p>
            <a:pPr marL="342900" lvl="0" indent="-342900" fontAlgn="base">
              <a:spcBef>
                <a:spcPct val="20000"/>
              </a:spcBef>
              <a:spcAft>
                <a:spcPct val="0"/>
              </a:spcAft>
              <a:buSzPct val="125000"/>
              <a:buFontTx/>
              <a:buChar char="•"/>
            </a:pPr>
            <a:endParaRPr lang="en-US" kern="0" dirty="0" smtClean="0">
              <a:solidFill>
                <a:srgbClr val="000000"/>
              </a:solidFill>
              <a:latin typeface="Arial"/>
            </a:endParaRPr>
          </a:p>
        </p:txBody>
      </p:sp>
    </p:spTree>
    <p:extLst>
      <p:ext uri="{BB962C8B-B14F-4D97-AF65-F5344CB8AC3E}">
        <p14:creationId xmlns:p14="http://schemas.microsoft.com/office/powerpoint/2010/main" val="713470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7"/>
          <p:cNvSpPr>
            <a:spLocks noChangeArrowheads="1"/>
          </p:cNvSpPr>
          <p:nvPr/>
        </p:nvSpPr>
        <p:spPr bwMode="auto">
          <a:xfrm>
            <a:off x="838200" y="228600"/>
            <a:ext cx="7772400" cy="1143000"/>
          </a:xfrm>
          <a:prstGeom prst="rect">
            <a:avLst/>
          </a:prstGeom>
          <a:noFill/>
          <a:ln w="9525">
            <a:noFill/>
            <a:miter lim="800000"/>
            <a:headEnd/>
            <a:tailEnd/>
          </a:ln>
        </p:spPr>
        <p:txBody>
          <a:bodyPr anchor="ctr"/>
          <a:lstStyle/>
          <a:p>
            <a:pPr algn="ctr"/>
            <a:r>
              <a:rPr lang="en-US" sz="2200" b="1" dirty="0">
                <a:latin typeface="Arial" charset="0"/>
              </a:rPr>
              <a:t>Recordation and Insurance Premiums Tax</a:t>
            </a:r>
          </a:p>
        </p:txBody>
      </p:sp>
      <p:sp>
        <p:nvSpPr>
          <p:cNvPr id="10246" name="Rectangle 8"/>
          <p:cNvSpPr>
            <a:spLocks noChangeArrowheads="1"/>
          </p:cNvSpPr>
          <p:nvPr/>
        </p:nvSpPr>
        <p:spPr bwMode="auto">
          <a:xfrm>
            <a:off x="685800" y="1600200"/>
            <a:ext cx="7924800" cy="2362200"/>
          </a:xfrm>
          <a:prstGeom prst="rect">
            <a:avLst/>
          </a:prstGeom>
          <a:noFill/>
          <a:ln w="9525">
            <a:noFill/>
            <a:miter lim="800000"/>
            <a:headEnd/>
            <a:tailEnd/>
          </a:ln>
        </p:spPr>
        <p:txBody>
          <a:bodyPr/>
          <a:lstStyle/>
          <a:p>
            <a:pPr marL="342900" indent="-342900">
              <a:spcBef>
                <a:spcPct val="20000"/>
              </a:spcBef>
              <a:buSzPct val="125000"/>
            </a:pPr>
            <a:r>
              <a:rPr lang="en-US" sz="1800" u="sng" dirty="0" smtClean="0">
                <a:latin typeface="Arial" charset="0"/>
              </a:rPr>
              <a:t>Recordation</a:t>
            </a:r>
          </a:p>
          <a:p>
            <a:pPr marL="342900" indent="-342900">
              <a:spcBef>
                <a:spcPct val="20000"/>
              </a:spcBef>
              <a:buSzPct val="125000"/>
              <a:buFontTx/>
              <a:buChar char="•"/>
            </a:pPr>
            <a:endParaRPr lang="en-US" sz="1800" dirty="0" smtClean="0">
              <a:latin typeface="Arial" charset="0"/>
            </a:endParaRPr>
          </a:p>
          <a:p>
            <a:pPr marL="342900" indent="-342900">
              <a:spcBef>
                <a:spcPct val="20000"/>
              </a:spcBef>
              <a:buSzPct val="125000"/>
              <a:buFontTx/>
              <a:buChar char="•"/>
            </a:pPr>
            <a:r>
              <a:rPr lang="en-US" sz="1800" dirty="0" smtClean="0">
                <a:latin typeface="Arial" charset="0"/>
              </a:rPr>
              <a:t>In </a:t>
            </a:r>
            <a:r>
              <a:rPr lang="en-US" sz="1800" dirty="0" smtClean="0">
                <a:latin typeface="Arial" charset="0"/>
              </a:rPr>
              <a:t>October, collections increased 41.5 percent compared to last year.  Year-to-date collections have increased 37.3 percent compared to last year, ahead of the forecast of a 12.6 </a:t>
            </a:r>
            <a:r>
              <a:rPr lang="en-US" sz="1800" dirty="0">
                <a:latin typeface="Arial" charset="0"/>
              </a:rPr>
              <a:t>percent </a:t>
            </a:r>
            <a:r>
              <a:rPr lang="en-US" sz="1800" dirty="0" smtClean="0">
                <a:latin typeface="Arial" charset="0"/>
              </a:rPr>
              <a:t>decline.</a:t>
            </a:r>
          </a:p>
          <a:p>
            <a:pPr marL="342900" indent="-342900">
              <a:spcBef>
                <a:spcPct val="20000"/>
              </a:spcBef>
              <a:buSzPct val="125000"/>
              <a:buFontTx/>
              <a:buChar char="•"/>
            </a:pPr>
            <a:endParaRPr lang="en-US" sz="1000" dirty="0" smtClean="0">
              <a:latin typeface="Arial" charset="0"/>
            </a:endParaRPr>
          </a:p>
          <a:p>
            <a:pPr lvl="1">
              <a:spcBef>
                <a:spcPct val="20000"/>
              </a:spcBef>
              <a:buSzPct val="125000"/>
            </a:pPr>
            <a:endParaRPr lang="en-US" dirty="0">
              <a:latin typeface="Arial" charset="0"/>
            </a:endParaRPr>
          </a:p>
          <a:p>
            <a:pPr lvl="1">
              <a:spcBef>
                <a:spcPct val="20000"/>
              </a:spcBef>
              <a:buSzPct val="125000"/>
            </a:pPr>
            <a:endParaRPr lang="en-US" dirty="0">
              <a:latin typeface="Arial" charset="0"/>
            </a:endParaRPr>
          </a:p>
          <a:p>
            <a:pPr marL="342900" indent="-342900">
              <a:spcBef>
                <a:spcPct val="20000"/>
              </a:spcBef>
              <a:buSzPct val="125000"/>
            </a:pPr>
            <a:r>
              <a:rPr lang="en-US" sz="1800" u="sng" dirty="0" smtClean="0">
                <a:latin typeface="Arial" charset="0"/>
              </a:rPr>
              <a:t>Insurance</a:t>
            </a:r>
          </a:p>
          <a:p>
            <a:pPr marL="342900" indent="-342900">
              <a:spcBef>
                <a:spcPct val="20000"/>
              </a:spcBef>
              <a:buSzPct val="125000"/>
            </a:pPr>
            <a:endParaRPr lang="en-US" u="sng" dirty="0">
              <a:latin typeface="Arial" charset="0"/>
            </a:endParaRPr>
          </a:p>
          <a:p>
            <a:pPr marL="342900" indent="-342900">
              <a:spcBef>
                <a:spcPct val="20000"/>
              </a:spcBef>
              <a:buSzPct val="125000"/>
            </a:pPr>
            <a:endParaRPr lang="en-US" sz="1800" u="sng" dirty="0" smtClean="0">
              <a:latin typeface="Arial" charset="0"/>
            </a:endParaRPr>
          </a:p>
          <a:p>
            <a:pPr marL="342900" indent="-342900">
              <a:spcBef>
                <a:spcPct val="20000"/>
              </a:spcBef>
              <a:buSzPct val="125000"/>
            </a:pPr>
            <a:endParaRPr lang="en-US" sz="1800" u="sng" dirty="0" smtClean="0">
              <a:latin typeface="Arial" charset="0"/>
            </a:endParaRPr>
          </a:p>
          <a:p>
            <a:pPr marL="342900" indent="-342900">
              <a:spcBef>
                <a:spcPct val="20000"/>
              </a:spcBef>
              <a:buSzPct val="125000"/>
            </a:pPr>
            <a:endParaRPr lang="en-US" sz="1800" u="sng" dirty="0">
              <a:latin typeface="Arial" charset="0"/>
            </a:endParaRPr>
          </a:p>
        </p:txBody>
      </p:sp>
      <p:sp>
        <p:nvSpPr>
          <p:cNvPr id="9" name="Slide Number Placeholder 8"/>
          <p:cNvSpPr>
            <a:spLocks noGrp="1"/>
          </p:cNvSpPr>
          <p:nvPr>
            <p:ph type="sldNum" sz="quarter" idx="4"/>
          </p:nvPr>
        </p:nvSpPr>
        <p:spPr/>
        <p:txBody>
          <a:bodyPr/>
          <a:lstStyle/>
          <a:p>
            <a:fld id="{BB7F11D9-F3E6-4460-84AA-90186E85F5B6}" type="slidenum">
              <a:rPr lang="en-US" smtClean="0"/>
              <a:pPr/>
              <a:t>11</a:t>
            </a:fld>
            <a:endParaRPr lang="en-US" dirty="0"/>
          </a:p>
        </p:txBody>
      </p:sp>
      <p:sp>
        <p:nvSpPr>
          <p:cNvPr id="10" name="Rectangle 5"/>
          <p:cNvSpPr>
            <a:spLocks noChangeArrowheads="1"/>
          </p:cNvSpPr>
          <p:nvPr/>
        </p:nvSpPr>
        <p:spPr bwMode="auto">
          <a:xfrm>
            <a:off x="685800" y="3962400"/>
            <a:ext cx="7772400" cy="1481847"/>
          </a:xfrm>
          <a:prstGeom prst="rect">
            <a:avLst/>
          </a:prstGeom>
          <a:noFill/>
          <a:ln w="9525">
            <a:noFill/>
            <a:miter lim="800000"/>
            <a:headEnd/>
            <a:tailEnd/>
          </a:ln>
          <a:effectLst/>
        </p:spPr>
        <p:txBody>
          <a:bodyPr/>
          <a:lstStyle/>
          <a:p>
            <a:pPr marL="342900" indent="-342900" fontAlgn="base">
              <a:spcBef>
                <a:spcPct val="20000"/>
              </a:spcBef>
              <a:spcAft>
                <a:spcPct val="0"/>
              </a:spcAft>
              <a:buSzPct val="125000"/>
              <a:buFontTx/>
              <a:buChar char="•"/>
            </a:pPr>
            <a:endParaRPr lang="en-US" dirty="0" smtClean="0">
              <a:latin typeface="Arial" charset="0"/>
            </a:endParaRPr>
          </a:p>
          <a:p>
            <a:pPr marL="342900" indent="-342900" fontAlgn="base">
              <a:spcBef>
                <a:spcPct val="20000"/>
              </a:spcBef>
              <a:spcAft>
                <a:spcPct val="0"/>
              </a:spcAft>
              <a:buSzPct val="125000"/>
              <a:buFontTx/>
              <a:buChar char="•"/>
            </a:pPr>
            <a:endParaRPr lang="en-US" dirty="0" smtClean="0">
              <a:latin typeface="Arial" charset="0"/>
            </a:endParaRPr>
          </a:p>
          <a:p>
            <a:pPr marL="342900" indent="-342900" fontAlgn="base">
              <a:spcBef>
                <a:spcPct val="20000"/>
              </a:spcBef>
              <a:spcAft>
                <a:spcPct val="0"/>
              </a:spcAft>
              <a:buSzPct val="125000"/>
              <a:buFontTx/>
              <a:buChar char="•"/>
            </a:pPr>
            <a:r>
              <a:rPr lang="en-US" dirty="0" smtClean="0">
                <a:latin typeface="Arial" charset="0"/>
              </a:rPr>
              <a:t>There </a:t>
            </a:r>
            <a:r>
              <a:rPr lang="en-US" dirty="0">
                <a:latin typeface="Arial" charset="0"/>
              </a:rPr>
              <a:t>are no deposits to the general fund as the required transfers to the Transportation Trust Fund must be satisfied first.  Transportation must receive $</a:t>
            </a:r>
            <a:r>
              <a:rPr lang="en-US" dirty="0" smtClean="0">
                <a:latin typeface="Arial" charset="0"/>
              </a:rPr>
              <a:t>181.4 </a:t>
            </a:r>
            <a:r>
              <a:rPr lang="en-US" dirty="0">
                <a:latin typeface="Arial" charset="0"/>
              </a:rPr>
              <a:t>million before deposits are made to the General Fund</a:t>
            </a:r>
            <a:r>
              <a:rPr lang="en-US" dirty="0" smtClean="0">
                <a:latin typeface="Arial" charset="0"/>
              </a:rPr>
              <a:t>.</a:t>
            </a:r>
            <a:endParaRPr lang="en-US" dirty="0">
              <a:latin typeface="Arial" charset="0"/>
            </a:endParaRPr>
          </a:p>
        </p:txBody>
      </p:sp>
    </p:spTree>
    <p:extLst>
      <p:ext uri="{BB962C8B-B14F-4D97-AF65-F5344CB8AC3E}">
        <p14:creationId xmlns:p14="http://schemas.microsoft.com/office/powerpoint/2010/main" val="2610027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304800" y="539750"/>
            <a:ext cx="8534400" cy="1046440"/>
          </a:xfrm>
          <a:prstGeom prst="rect">
            <a:avLst/>
          </a:prstGeom>
          <a:noFill/>
          <a:ln w="9525">
            <a:noFill/>
            <a:miter lim="800000"/>
            <a:headEnd/>
            <a:tailEnd/>
          </a:ln>
        </p:spPr>
        <p:txBody>
          <a:bodyPr>
            <a:spAutoFit/>
          </a:bodyPr>
          <a:lstStyle/>
          <a:p>
            <a:pPr algn="ctr"/>
            <a:r>
              <a:rPr lang="en-US" sz="2000" b="1" dirty="0">
                <a:latin typeface="Arial" charset="0"/>
                <a:cs typeface="Arial" charset="0"/>
              </a:rPr>
              <a:t>Summary of Fiscal Year </a:t>
            </a:r>
            <a:r>
              <a:rPr lang="en-US" sz="2000" b="1" dirty="0" smtClean="0">
                <a:latin typeface="Arial" charset="0"/>
                <a:cs typeface="Arial" charset="0"/>
              </a:rPr>
              <a:t>2021 </a:t>
            </a:r>
            <a:r>
              <a:rPr lang="en-US" sz="2000" b="1" dirty="0">
                <a:latin typeface="Arial" charset="0"/>
                <a:cs typeface="Arial" charset="0"/>
              </a:rPr>
              <a:t>Revenue </a:t>
            </a:r>
            <a:r>
              <a:rPr lang="en-US" sz="2000" b="1" dirty="0" smtClean="0">
                <a:latin typeface="Arial" charset="0"/>
                <a:cs typeface="Arial" charset="0"/>
              </a:rPr>
              <a:t>Collections</a:t>
            </a:r>
          </a:p>
          <a:p>
            <a:pPr algn="ctr"/>
            <a:r>
              <a:rPr lang="en-US" sz="2000" b="1" dirty="0" smtClean="0">
                <a:latin typeface="Arial" charset="0"/>
                <a:cs typeface="Arial" charset="0"/>
              </a:rPr>
              <a:t>Interim Forecast</a:t>
            </a:r>
          </a:p>
          <a:p>
            <a:pPr algn="ctr"/>
            <a:endParaRPr lang="en-US" sz="600" b="1" dirty="0">
              <a:latin typeface="Arial" charset="0"/>
              <a:cs typeface="Arial" charset="0"/>
            </a:endParaRPr>
          </a:p>
          <a:p>
            <a:pPr algn="ctr"/>
            <a:r>
              <a:rPr lang="en-US" sz="1600" dirty="0">
                <a:latin typeface="Arial" charset="0"/>
                <a:cs typeface="Arial" charset="0"/>
              </a:rPr>
              <a:t>July through </a:t>
            </a:r>
            <a:r>
              <a:rPr lang="en-US" sz="1600" dirty="0" smtClean="0">
                <a:latin typeface="Arial" charset="0"/>
                <a:cs typeface="Arial" charset="0"/>
              </a:rPr>
              <a:t>October</a:t>
            </a:r>
            <a:endParaRPr lang="en-US" sz="1600" dirty="0">
              <a:latin typeface="Arial" charset="0"/>
            </a:endParaRPr>
          </a:p>
        </p:txBody>
      </p:sp>
      <p:sp>
        <p:nvSpPr>
          <p:cNvPr id="7" name="Slide Number Placeholder 6"/>
          <p:cNvSpPr>
            <a:spLocks noGrp="1"/>
          </p:cNvSpPr>
          <p:nvPr>
            <p:ph type="sldNum" sz="quarter" idx="4"/>
          </p:nvPr>
        </p:nvSpPr>
        <p:spPr/>
        <p:txBody>
          <a:bodyPr/>
          <a:lstStyle/>
          <a:p>
            <a:fld id="{BB7F11D9-F3E6-4460-84AA-90186E85F5B6}" type="slidenum">
              <a:rPr lang="en-US" smtClean="0"/>
              <a:pPr/>
              <a:t>12</a:t>
            </a:fld>
            <a:endParaRPr lang="en-US" dirty="0"/>
          </a:p>
        </p:txBody>
      </p:sp>
      <p:sp>
        <p:nvSpPr>
          <p:cNvPr id="5" name="Rectangle 5"/>
          <p:cNvSpPr>
            <a:spLocks noChangeArrowheads="1"/>
          </p:cNvSpPr>
          <p:nvPr/>
        </p:nvSpPr>
        <p:spPr bwMode="auto">
          <a:xfrm>
            <a:off x="1524000" y="6019800"/>
            <a:ext cx="7543800" cy="762000"/>
          </a:xfrm>
          <a:prstGeom prst="rect">
            <a:avLst/>
          </a:prstGeom>
          <a:noFill/>
          <a:ln w="9525">
            <a:noFill/>
            <a:miter lim="800000"/>
            <a:headEnd/>
            <a:tailEnd/>
          </a:ln>
        </p:spPr>
        <p:txBody>
          <a:bodyPr/>
          <a:lstStyle/>
          <a:p>
            <a:pPr marL="342900" indent="-342900">
              <a:spcBef>
                <a:spcPct val="20000"/>
              </a:spcBef>
              <a:buSzPct val="125000"/>
              <a:buFontTx/>
              <a:buChar char="•"/>
            </a:pPr>
            <a:r>
              <a:rPr lang="en-US" sz="1600" dirty="0" smtClean="0">
                <a:latin typeface="Arial" charset="0"/>
              </a:rPr>
              <a:t>$556 million ahead of the </a:t>
            </a:r>
            <a:r>
              <a:rPr lang="en-US" sz="1600" dirty="0">
                <a:latin typeface="Arial" charset="0"/>
              </a:rPr>
              <a:t>I</a:t>
            </a:r>
            <a:r>
              <a:rPr lang="en-US" sz="1600" dirty="0" smtClean="0">
                <a:latin typeface="Arial" charset="0"/>
              </a:rPr>
              <a:t>nterim forecast through October.</a:t>
            </a:r>
          </a:p>
          <a:p>
            <a:pPr>
              <a:spcBef>
                <a:spcPct val="20000"/>
              </a:spcBef>
              <a:buSzPct val="125000"/>
            </a:pPr>
            <a:endParaRPr lang="en-US" sz="1600" dirty="0">
              <a:latin typeface="Arial"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506490197"/>
              </p:ext>
            </p:extLst>
          </p:nvPr>
        </p:nvGraphicFramePr>
        <p:xfrm>
          <a:off x="990600" y="1586190"/>
          <a:ext cx="7010400" cy="3981688"/>
        </p:xfrm>
        <a:graphic>
          <a:graphicData uri="http://schemas.openxmlformats.org/presentationml/2006/ole">
            <mc:AlternateContent xmlns:mc="http://schemas.openxmlformats.org/markup-compatibility/2006">
              <mc:Choice xmlns:v="urn:schemas-microsoft-com:vml" Requires="v">
                <p:oleObj spid="_x0000_s2141" name="Worksheet" r:id="rId3" imgW="10096603" imgH="5733967" progId="Excel.Sheet.12">
                  <p:embed/>
                </p:oleObj>
              </mc:Choice>
              <mc:Fallback>
                <p:oleObj name="Worksheet" r:id="rId3" imgW="10096603" imgH="5733967" progId="Excel.Sheet.12">
                  <p:embed/>
                  <p:pic>
                    <p:nvPicPr>
                      <p:cNvPr id="0" name=""/>
                      <p:cNvPicPr/>
                      <p:nvPr/>
                    </p:nvPicPr>
                    <p:blipFill>
                      <a:blip r:embed="rId4"/>
                      <a:stretch>
                        <a:fillRect/>
                      </a:stretch>
                    </p:blipFill>
                    <p:spPr>
                      <a:xfrm>
                        <a:off x="990600" y="1586190"/>
                        <a:ext cx="7010400" cy="3981688"/>
                      </a:xfrm>
                      <a:prstGeom prst="rect">
                        <a:avLst/>
                      </a:prstGeom>
                    </p:spPr>
                  </p:pic>
                </p:oleObj>
              </mc:Fallback>
            </mc:AlternateContent>
          </a:graphicData>
        </a:graphic>
      </p:graphicFrame>
    </p:spTree>
    <p:extLst>
      <p:ext uri="{BB962C8B-B14F-4D97-AF65-F5344CB8AC3E}">
        <p14:creationId xmlns:p14="http://schemas.microsoft.com/office/powerpoint/2010/main" val="1915042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304800" y="539750"/>
            <a:ext cx="8534400" cy="1046440"/>
          </a:xfrm>
          <a:prstGeom prst="rect">
            <a:avLst/>
          </a:prstGeom>
          <a:noFill/>
          <a:ln w="9525">
            <a:noFill/>
            <a:miter lim="800000"/>
            <a:headEnd/>
            <a:tailEnd/>
          </a:ln>
        </p:spPr>
        <p:txBody>
          <a:bodyPr>
            <a:spAutoFit/>
          </a:bodyPr>
          <a:lstStyle/>
          <a:p>
            <a:pPr algn="ctr"/>
            <a:r>
              <a:rPr lang="en-US" sz="2000" b="1" dirty="0">
                <a:latin typeface="Arial" charset="0"/>
                <a:cs typeface="Arial" charset="0"/>
              </a:rPr>
              <a:t>Summary of Fiscal Year </a:t>
            </a:r>
            <a:r>
              <a:rPr lang="en-US" sz="2000" b="1" dirty="0" smtClean="0">
                <a:latin typeface="Arial" charset="0"/>
                <a:cs typeface="Arial" charset="0"/>
              </a:rPr>
              <a:t>2021 </a:t>
            </a:r>
            <a:r>
              <a:rPr lang="en-US" sz="2000" b="1" dirty="0">
                <a:latin typeface="Arial" charset="0"/>
                <a:cs typeface="Arial" charset="0"/>
              </a:rPr>
              <a:t>Revenue </a:t>
            </a:r>
            <a:r>
              <a:rPr lang="en-US" sz="2000" b="1" dirty="0" smtClean="0">
                <a:latin typeface="Arial" charset="0"/>
                <a:cs typeface="Arial" charset="0"/>
              </a:rPr>
              <a:t>Collections</a:t>
            </a:r>
          </a:p>
          <a:p>
            <a:pPr algn="ctr"/>
            <a:r>
              <a:rPr lang="en-US" sz="2000" b="1" dirty="0" smtClean="0">
                <a:latin typeface="Arial" charset="0"/>
                <a:cs typeface="Arial" charset="0"/>
              </a:rPr>
              <a:t>Chapter 1289</a:t>
            </a:r>
          </a:p>
          <a:p>
            <a:pPr algn="ctr"/>
            <a:endParaRPr lang="en-US" sz="600" b="1" dirty="0">
              <a:latin typeface="Arial" charset="0"/>
              <a:cs typeface="Arial" charset="0"/>
            </a:endParaRPr>
          </a:p>
          <a:p>
            <a:pPr algn="ctr"/>
            <a:r>
              <a:rPr lang="en-US" sz="1600" dirty="0">
                <a:latin typeface="Arial" charset="0"/>
                <a:cs typeface="Arial" charset="0"/>
              </a:rPr>
              <a:t>July through </a:t>
            </a:r>
            <a:r>
              <a:rPr lang="en-US" sz="1600" dirty="0" smtClean="0">
                <a:latin typeface="Arial" charset="0"/>
                <a:cs typeface="Arial" charset="0"/>
              </a:rPr>
              <a:t>October</a:t>
            </a:r>
            <a:endParaRPr lang="en-US" sz="1600" dirty="0">
              <a:latin typeface="Arial" charset="0"/>
            </a:endParaRPr>
          </a:p>
        </p:txBody>
      </p:sp>
      <p:sp>
        <p:nvSpPr>
          <p:cNvPr id="7" name="Slide Number Placeholder 6"/>
          <p:cNvSpPr>
            <a:spLocks noGrp="1"/>
          </p:cNvSpPr>
          <p:nvPr>
            <p:ph type="sldNum" sz="quarter" idx="4"/>
          </p:nvPr>
        </p:nvSpPr>
        <p:spPr/>
        <p:txBody>
          <a:bodyPr/>
          <a:lstStyle/>
          <a:p>
            <a:fld id="{BB7F11D9-F3E6-4460-84AA-90186E85F5B6}" type="slidenum">
              <a:rPr lang="en-US" smtClean="0"/>
              <a:pPr/>
              <a:t>13</a:t>
            </a:fld>
            <a:endParaRPr lang="en-US" dirty="0"/>
          </a:p>
        </p:txBody>
      </p:sp>
      <p:sp>
        <p:nvSpPr>
          <p:cNvPr id="6" name="Rectangle 5"/>
          <p:cNvSpPr>
            <a:spLocks noChangeArrowheads="1"/>
          </p:cNvSpPr>
          <p:nvPr/>
        </p:nvSpPr>
        <p:spPr bwMode="auto">
          <a:xfrm>
            <a:off x="1219200" y="6019800"/>
            <a:ext cx="7543800" cy="762000"/>
          </a:xfrm>
          <a:prstGeom prst="rect">
            <a:avLst/>
          </a:prstGeom>
          <a:noFill/>
          <a:ln w="9525">
            <a:noFill/>
            <a:miter lim="800000"/>
            <a:headEnd/>
            <a:tailEnd/>
          </a:ln>
        </p:spPr>
        <p:txBody>
          <a:bodyPr/>
          <a:lstStyle/>
          <a:p>
            <a:pPr marL="342900" indent="-342900">
              <a:spcBef>
                <a:spcPct val="20000"/>
              </a:spcBef>
              <a:buSzPct val="125000"/>
              <a:buFontTx/>
              <a:buChar char="•"/>
            </a:pPr>
            <a:r>
              <a:rPr lang="en-US" sz="1600" dirty="0" smtClean="0">
                <a:latin typeface="Arial" charset="0"/>
              </a:rPr>
              <a:t>$150 million ahead of the Chapter 1289 forecast through October.</a:t>
            </a:r>
          </a:p>
          <a:p>
            <a:pPr>
              <a:spcBef>
                <a:spcPct val="20000"/>
              </a:spcBef>
              <a:buSzPct val="125000"/>
            </a:pPr>
            <a:endParaRPr lang="en-US" sz="1600" dirty="0">
              <a:latin typeface="Arial"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321821283"/>
              </p:ext>
            </p:extLst>
          </p:nvPr>
        </p:nvGraphicFramePr>
        <p:xfrm>
          <a:off x="929528" y="1600200"/>
          <a:ext cx="7071472" cy="4016375"/>
        </p:xfrm>
        <a:graphic>
          <a:graphicData uri="http://schemas.openxmlformats.org/presentationml/2006/ole">
            <mc:AlternateContent xmlns:mc="http://schemas.openxmlformats.org/markup-compatibility/2006">
              <mc:Choice xmlns:v="urn:schemas-microsoft-com:vml" Requires="v">
                <p:oleObj spid="_x0000_s3165" name="Worksheet" r:id="rId3" imgW="10096603" imgH="5733967" progId="Excel.Sheet.12">
                  <p:embed/>
                </p:oleObj>
              </mc:Choice>
              <mc:Fallback>
                <p:oleObj name="Worksheet" r:id="rId3" imgW="10096603" imgH="5733967" progId="Excel.Sheet.12">
                  <p:embed/>
                  <p:pic>
                    <p:nvPicPr>
                      <p:cNvPr id="0" name=""/>
                      <p:cNvPicPr/>
                      <p:nvPr/>
                    </p:nvPicPr>
                    <p:blipFill>
                      <a:blip r:embed="rId4"/>
                      <a:stretch>
                        <a:fillRect/>
                      </a:stretch>
                    </p:blipFill>
                    <p:spPr>
                      <a:xfrm>
                        <a:off x="929528" y="1600200"/>
                        <a:ext cx="7071472" cy="4016375"/>
                      </a:xfrm>
                      <a:prstGeom prst="rect">
                        <a:avLst/>
                      </a:prstGeom>
                    </p:spPr>
                  </p:pic>
                </p:oleObj>
              </mc:Fallback>
            </mc:AlternateContent>
          </a:graphicData>
        </a:graphic>
      </p:graphicFrame>
    </p:spTree>
    <p:extLst>
      <p:ext uri="{BB962C8B-B14F-4D97-AF65-F5344CB8AC3E}">
        <p14:creationId xmlns:p14="http://schemas.microsoft.com/office/powerpoint/2010/main" val="29072319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r>
              <a:rPr lang="en-US" sz="2200" b="1" dirty="0" smtClean="0">
                <a:latin typeface="Arial" pitchFamily="34" charset="0"/>
                <a:cs typeface="Arial" pitchFamily="34" charset="0"/>
              </a:rPr>
              <a:t>2020 Revenue Forecasting Schedule</a:t>
            </a:r>
          </a:p>
        </p:txBody>
      </p:sp>
      <p:sp>
        <p:nvSpPr>
          <p:cNvPr id="11267" name="Rectangle 3"/>
          <p:cNvSpPr>
            <a:spLocks noGrp="1" noChangeArrowheads="1"/>
          </p:cNvSpPr>
          <p:nvPr>
            <p:ph type="body" idx="1"/>
          </p:nvPr>
        </p:nvSpPr>
        <p:spPr>
          <a:xfrm>
            <a:off x="533400" y="1600200"/>
            <a:ext cx="8153400" cy="5029200"/>
          </a:xfrm>
        </p:spPr>
        <p:txBody>
          <a:bodyPr/>
          <a:lstStyle/>
          <a:p>
            <a:r>
              <a:rPr lang="en-US" sz="2000" b="1" dirty="0" smtClean="0">
                <a:latin typeface="Arial" pitchFamily="34" charset="0"/>
                <a:cs typeface="Arial" pitchFamily="34" charset="0"/>
              </a:rPr>
              <a:t>November 4</a:t>
            </a:r>
            <a:r>
              <a:rPr lang="en-US" sz="2000" dirty="0" smtClean="0">
                <a:latin typeface="Arial" pitchFamily="34" charset="0"/>
                <a:cs typeface="Arial" pitchFamily="34" charset="0"/>
              </a:rPr>
              <a:t> – </a:t>
            </a:r>
            <a:r>
              <a:rPr lang="en-US" sz="2000" i="1" dirty="0" smtClean="0">
                <a:latin typeface="Arial" pitchFamily="34" charset="0"/>
                <a:cs typeface="Arial" pitchFamily="34" charset="0"/>
              </a:rPr>
              <a:t>Joint Advisory Board of Economists </a:t>
            </a:r>
            <a:r>
              <a:rPr lang="en-US" sz="2000" dirty="0" smtClean="0">
                <a:latin typeface="Arial" pitchFamily="34" charset="0"/>
                <a:cs typeface="Arial" pitchFamily="34" charset="0"/>
              </a:rPr>
              <a:t>(JABE) reviewed the economic outlook for FY21 – FY22</a:t>
            </a:r>
            <a:r>
              <a:rPr lang="en-US" sz="2000" dirty="0">
                <a:latin typeface="Arial" pitchFamily="34" charset="0"/>
                <a:cs typeface="Arial" pitchFamily="34" charset="0"/>
              </a:rPr>
              <a:t>.</a:t>
            </a:r>
            <a:endParaRPr lang="en-US" sz="2000" dirty="0" smtClean="0">
              <a:latin typeface="Arial" pitchFamily="34" charset="0"/>
              <a:cs typeface="Arial" pitchFamily="34" charset="0"/>
            </a:endParaRPr>
          </a:p>
          <a:p>
            <a:endParaRPr lang="en-US" sz="2000" dirty="0" smtClean="0">
              <a:latin typeface="Arial" pitchFamily="34" charset="0"/>
              <a:cs typeface="Arial" pitchFamily="34" charset="0"/>
            </a:endParaRPr>
          </a:p>
          <a:p>
            <a:r>
              <a:rPr lang="en-US" sz="2000" b="1" dirty="0" smtClean="0">
                <a:latin typeface="Arial" pitchFamily="34" charset="0"/>
                <a:cs typeface="Arial" pitchFamily="34" charset="0"/>
              </a:rPr>
              <a:t>November 23</a:t>
            </a:r>
            <a:r>
              <a:rPr lang="en-US" sz="2000" dirty="0" smtClean="0">
                <a:latin typeface="Arial" pitchFamily="34" charset="0"/>
                <a:cs typeface="Arial" pitchFamily="34" charset="0"/>
              </a:rPr>
              <a:t> – </a:t>
            </a:r>
            <a:r>
              <a:rPr lang="en-US" sz="2000" i="1" dirty="0" smtClean="0">
                <a:latin typeface="Arial" pitchFamily="34" charset="0"/>
                <a:cs typeface="Arial" pitchFamily="34" charset="0"/>
              </a:rPr>
              <a:t>Governor’s Advisory Council on Revenue Estimates</a:t>
            </a:r>
            <a:r>
              <a:rPr lang="en-US" sz="2000" dirty="0" smtClean="0">
                <a:latin typeface="Arial" pitchFamily="34" charset="0"/>
                <a:cs typeface="Arial" pitchFamily="34" charset="0"/>
              </a:rPr>
              <a:t> (GACRE) reviews the economic and revenue outlook for FY21 – FY22</a:t>
            </a:r>
            <a:r>
              <a:rPr lang="en-US" sz="2000" dirty="0">
                <a:latin typeface="Arial" pitchFamily="34" charset="0"/>
                <a:cs typeface="Arial" pitchFamily="34" charset="0"/>
              </a:rPr>
              <a:t>.</a:t>
            </a:r>
            <a:endParaRPr lang="en-US" sz="2000" i="1" dirty="0" smtClean="0">
              <a:latin typeface="Arial" pitchFamily="34" charset="0"/>
              <a:cs typeface="Arial" pitchFamily="34" charset="0"/>
            </a:endParaRPr>
          </a:p>
          <a:p>
            <a:pPr marL="0" indent="0">
              <a:buNone/>
            </a:pPr>
            <a:endParaRPr lang="en-US" sz="2000" dirty="0" smtClean="0">
              <a:latin typeface="Arial" pitchFamily="34" charset="0"/>
              <a:cs typeface="Arial" pitchFamily="34" charset="0"/>
            </a:endParaRPr>
          </a:p>
          <a:p>
            <a:r>
              <a:rPr lang="en-US" sz="2000" b="1" dirty="0" smtClean="0">
                <a:latin typeface="Arial" pitchFamily="34" charset="0"/>
                <a:cs typeface="Arial" pitchFamily="34" charset="0"/>
              </a:rPr>
              <a:t>December 16</a:t>
            </a:r>
            <a:r>
              <a:rPr lang="en-US" sz="2000" dirty="0" smtClean="0">
                <a:latin typeface="Arial" pitchFamily="34" charset="0"/>
                <a:cs typeface="Arial" pitchFamily="34" charset="0"/>
              </a:rPr>
              <a:t> – Governor presents revised forecast and budget actions for 2020 - 2022  budget.</a:t>
            </a:r>
          </a:p>
          <a:p>
            <a:pPr marL="0" indent="0">
              <a:buNone/>
            </a:pPr>
            <a:endParaRPr lang="en-US" sz="1800" dirty="0" smtClean="0">
              <a:latin typeface="Arial" pitchFamily="34" charset="0"/>
              <a:cs typeface="Arial" pitchFamily="34" charset="0"/>
            </a:endParaRPr>
          </a:p>
          <a:p>
            <a:endParaRPr lang="en-US" sz="1800" dirty="0" smtClean="0">
              <a:latin typeface="Arial" pitchFamily="34" charset="0"/>
              <a:cs typeface="Arial" pitchFamily="34" charset="0"/>
            </a:endParaRPr>
          </a:p>
        </p:txBody>
      </p:sp>
      <p:sp>
        <p:nvSpPr>
          <p:cNvPr id="7" name="Slide Number Placeholder 6"/>
          <p:cNvSpPr>
            <a:spLocks noGrp="1"/>
          </p:cNvSpPr>
          <p:nvPr>
            <p:ph type="sldNum" sz="quarter" idx="4"/>
          </p:nvPr>
        </p:nvSpPr>
        <p:spPr/>
        <p:txBody>
          <a:bodyPr/>
          <a:lstStyle/>
          <a:p>
            <a:fld id="{BB7F11D9-F3E6-4460-84AA-90186E85F5B6}" type="slidenum">
              <a:rPr lang="en-US" smtClean="0"/>
              <a:pPr/>
              <a:t>14</a:t>
            </a:fld>
            <a:endParaRPr lang="en-US" dirty="0"/>
          </a:p>
        </p:txBody>
      </p:sp>
    </p:spTree>
    <p:extLst>
      <p:ext uri="{BB962C8B-B14F-4D97-AF65-F5344CB8AC3E}">
        <p14:creationId xmlns:p14="http://schemas.microsoft.com/office/powerpoint/2010/main" val="1098483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BB7F11D9-F3E6-4460-84AA-90186E85F5B6}" type="slidenum">
              <a:rPr lang="en-US" smtClean="0"/>
              <a:pPr/>
              <a:t>15</a:t>
            </a:fld>
            <a:endParaRPr lang="en-US" dirty="0"/>
          </a:p>
        </p:txBody>
      </p:sp>
      <p:sp>
        <p:nvSpPr>
          <p:cNvPr id="8" name="Title 1"/>
          <p:cNvSpPr txBox="1">
            <a:spLocks/>
          </p:cNvSpPr>
          <p:nvPr/>
        </p:nvSpPr>
        <p:spPr bwMode="auto">
          <a:xfrm>
            <a:off x="685800" y="228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1650" b="1" i="1">
                <a:solidFill>
                  <a:schemeClr val="tx2"/>
                </a:solidFill>
                <a:latin typeface="+mj-lt"/>
                <a:ea typeface="+mj-ea"/>
                <a:cs typeface="+mj-cs"/>
              </a:defRPr>
            </a:lvl1pPr>
            <a:lvl2pPr algn="l" rtl="0" fontAlgn="base">
              <a:spcBef>
                <a:spcPct val="0"/>
              </a:spcBef>
              <a:spcAft>
                <a:spcPct val="0"/>
              </a:spcAft>
              <a:defRPr sz="1650" b="1" i="1">
                <a:solidFill>
                  <a:schemeClr val="tx2"/>
                </a:solidFill>
                <a:latin typeface="Arial" charset="0"/>
              </a:defRPr>
            </a:lvl2pPr>
            <a:lvl3pPr algn="l" rtl="0" fontAlgn="base">
              <a:spcBef>
                <a:spcPct val="0"/>
              </a:spcBef>
              <a:spcAft>
                <a:spcPct val="0"/>
              </a:spcAft>
              <a:defRPr sz="1650" b="1" i="1">
                <a:solidFill>
                  <a:schemeClr val="tx2"/>
                </a:solidFill>
                <a:latin typeface="Arial" charset="0"/>
              </a:defRPr>
            </a:lvl3pPr>
            <a:lvl4pPr algn="l" rtl="0" fontAlgn="base">
              <a:spcBef>
                <a:spcPct val="0"/>
              </a:spcBef>
              <a:spcAft>
                <a:spcPct val="0"/>
              </a:spcAft>
              <a:defRPr sz="1650" b="1" i="1">
                <a:solidFill>
                  <a:schemeClr val="tx2"/>
                </a:solidFill>
                <a:latin typeface="Arial" charset="0"/>
              </a:defRPr>
            </a:lvl4pPr>
            <a:lvl5pPr algn="l" rtl="0" fontAlgn="base">
              <a:spcBef>
                <a:spcPct val="0"/>
              </a:spcBef>
              <a:spcAft>
                <a:spcPct val="0"/>
              </a:spcAft>
              <a:defRPr sz="1650" b="1" i="1">
                <a:solidFill>
                  <a:schemeClr val="tx2"/>
                </a:solidFill>
                <a:latin typeface="Arial" charset="0"/>
              </a:defRPr>
            </a:lvl5pPr>
            <a:lvl6pPr marL="342900" algn="l" rtl="0" fontAlgn="base">
              <a:spcBef>
                <a:spcPct val="0"/>
              </a:spcBef>
              <a:spcAft>
                <a:spcPct val="0"/>
              </a:spcAft>
              <a:defRPr sz="1650" b="1" i="1">
                <a:solidFill>
                  <a:schemeClr val="tx2"/>
                </a:solidFill>
                <a:latin typeface="Arial" charset="0"/>
              </a:defRPr>
            </a:lvl6pPr>
            <a:lvl7pPr marL="685800" algn="l" rtl="0" fontAlgn="base">
              <a:spcBef>
                <a:spcPct val="0"/>
              </a:spcBef>
              <a:spcAft>
                <a:spcPct val="0"/>
              </a:spcAft>
              <a:defRPr sz="1650" b="1" i="1">
                <a:solidFill>
                  <a:schemeClr val="tx2"/>
                </a:solidFill>
                <a:latin typeface="Arial" charset="0"/>
              </a:defRPr>
            </a:lvl7pPr>
            <a:lvl8pPr marL="1028700" algn="l" rtl="0" fontAlgn="base">
              <a:spcBef>
                <a:spcPct val="0"/>
              </a:spcBef>
              <a:spcAft>
                <a:spcPct val="0"/>
              </a:spcAft>
              <a:defRPr sz="1650" b="1" i="1">
                <a:solidFill>
                  <a:schemeClr val="tx2"/>
                </a:solidFill>
                <a:latin typeface="Arial" charset="0"/>
              </a:defRPr>
            </a:lvl8pPr>
            <a:lvl9pPr marL="1371600" algn="l" rtl="0" fontAlgn="base">
              <a:spcBef>
                <a:spcPct val="0"/>
              </a:spcBef>
              <a:spcAft>
                <a:spcPct val="0"/>
              </a:spcAft>
              <a:defRPr sz="1650" b="1" i="1">
                <a:solidFill>
                  <a:schemeClr val="tx2"/>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Arial"/>
                <a:ea typeface="+mj-ea"/>
                <a:cs typeface="+mj-cs"/>
              </a:rPr>
              <a:t>Known Funding Commitments / Risks</a:t>
            </a:r>
            <a:endParaRPr kumimoji="0" lang="en-US" sz="2400" b="1" i="0" u="none" strike="noStrike" kern="0" cap="none" spc="0" normalizeH="0" baseline="0" noProof="0" dirty="0">
              <a:ln>
                <a:noFill/>
              </a:ln>
              <a:solidFill>
                <a:srgbClr val="000000"/>
              </a:solidFill>
              <a:effectLst/>
              <a:uLnTx/>
              <a:uFillTx/>
              <a:latin typeface="Arial"/>
              <a:ea typeface="+mj-ea"/>
              <a:cs typeface="+mj-cs"/>
            </a:endParaRPr>
          </a:p>
        </p:txBody>
      </p:sp>
      <p:sp>
        <p:nvSpPr>
          <p:cNvPr id="9" name="Content Placeholder 2"/>
          <p:cNvSpPr txBox="1">
            <a:spLocks/>
          </p:cNvSpPr>
          <p:nvPr/>
        </p:nvSpPr>
        <p:spPr bwMode="auto">
          <a:xfrm>
            <a:off x="2590800" y="1771650"/>
            <a:ext cx="5486400" cy="409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57175" indent="-257175" algn="l" rtl="0" fontAlgn="base">
              <a:spcBef>
                <a:spcPct val="0"/>
              </a:spcBef>
              <a:spcAft>
                <a:spcPct val="0"/>
              </a:spcAft>
              <a:buSzPct val="135000"/>
              <a:buChar char="•"/>
              <a:defRPr sz="1200">
                <a:solidFill>
                  <a:schemeClr val="tx1"/>
                </a:solidFill>
                <a:latin typeface="+mn-lt"/>
                <a:ea typeface="+mn-ea"/>
                <a:cs typeface="+mn-cs"/>
              </a:defRPr>
            </a:lvl1pPr>
            <a:lvl2pPr marL="557213" indent="-214313" algn="l" rtl="0" fontAlgn="base">
              <a:spcBef>
                <a:spcPct val="0"/>
              </a:spcBef>
              <a:spcAft>
                <a:spcPct val="0"/>
              </a:spcAft>
              <a:buSzPct val="90000"/>
              <a:buChar char="–"/>
              <a:defRPr sz="1200">
                <a:solidFill>
                  <a:schemeClr val="tx1"/>
                </a:solidFill>
                <a:latin typeface="+mn-lt"/>
              </a:defRPr>
            </a:lvl2pPr>
            <a:lvl3pPr marL="857250" indent="-171450" algn="l" rtl="0" fontAlgn="base">
              <a:spcBef>
                <a:spcPct val="0"/>
              </a:spcBef>
              <a:spcAft>
                <a:spcPct val="0"/>
              </a:spcAft>
              <a:buFont typeface="Wingdings" pitchFamily="2" charset="2"/>
              <a:buChar char="Ø"/>
              <a:defRPr sz="1200">
                <a:solidFill>
                  <a:schemeClr val="tx1"/>
                </a:solidFill>
                <a:latin typeface="+mn-lt"/>
              </a:defRPr>
            </a:lvl3pPr>
            <a:lvl4pPr marL="1200150" indent="-171450" algn="l" rtl="0" fontAlgn="base">
              <a:spcBef>
                <a:spcPct val="0"/>
              </a:spcBef>
              <a:spcAft>
                <a:spcPct val="0"/>
              </a:spcAft>
              <a:buChar char="•"/>
              <a:defRPr sz="1200">
                <a:solidFill>
                  <a:schemeClr val="tx1"/>
                </a:solidFill>
                <a:latin typeface="+mn-lt"/>
              </a:defRPr>
            </a:lvl4pPr>
            <a:lvl5pPr marL="1543050" indent="-171450" algn="l" rtl="0" fontAlgn="base">
              <a:spcBef>
                <a:spcPct val="0"/>
              </a:spcBef>
              <a:spcAft>
                <a:spcPct val="0"/>
              </a:spcAft>
              <a:buChar char="»"/>
              <a:defRPr sz="1200">
                <a:solidFill>
                  <a:schemeClr val="tx1"/>
                </a:solidFill>
                <a:latin typeface="+mn-lt"/>
              </a:defRPr>
            </a:lvl5pPr>
            <a:lvl6pPr marL="1885950" indent="-171450" algn="l" rtl="0" fontAlgn="base">
              <a:spcBef>
                <a:spcPct val="0"/>
              </a:spcBef>
              <a:spcAft>
                <a:spcPct val="0"/>
              </a:spcAft>
              <a:buChar char="»"/>
              <a:defRPr sz="1200">
                <a:solidFill>
                  <a:schemeClr val="tx1"/>
                </a:solidFill>
                <a:latin typeface="+mn-lt"/>
              </a:defRPr>
            </a:lvl6pPr>
            <a:lvl7pPr marL="2228850" indent="-171450" algn="l" rtl="0" fontAlgn="base">
              <a:spcBef>
                <a:spcPct val="0"/>
              </a:spcBef>
              <a:spcAft>
                <a:spcPct val="0"/>
              </a:spcAft>
              <a:buChar char="»"/>
              <a:defRPr sz="1200">
                <a:solidFill>
                  <a:schemeClr val="tx1"/>
                </a:solidFill>
                <a:latin typeface="+mn-lt"/>
              </a:defRPr>
            </a:lvl7pPr>
            <a:lvl8pPr marL="2571750" indent="-171450" algn="l" rtl="0" fontAlgn="base">
              <a:spcBef>
                <a:spcPct val="0"/>
              </a:spcBef>
              <a:spcAft>
                <a:spcPct val="0"/>
              </a:spcAft>
              <a:buChar char="»"/>
              <a:defRPr sz="1200">
                <a:solidFill>
                  <a:schemeClr val="tx1"/>
                </a:solidFill>
                <a:latin typeface="+mn-lt"/>
              </a:defRPr>
            </a:lvl8pPr>
            <a:lvl9pPr marL="2914650" indent="-171450" algn="l" rtl="0" fontAlgn="base">
              <a:spcBef>
                <a:spcPct val="0"/>
              </a:spcBef>
              <a:spcAft>
                <a:spcPct val="0"/>
              </a:spcAft>
              <a:buChar char="»"/>
              <a:defRPr sz="1200">
                <a:solidFill>
                  <a:schemeClr val="tx1"/>
                </a:solidFill>
                <a:latin typeface="+mn-lt"/>
              </a:defRPr>
            </a:lvl9pPr>
          </a:lstStyle>
          <a:p>
            <a:pPr marL="257175" marR="0" lvl="0" indent="-257175" algn="l" defTabSz="914400" rtl="0" eaLnBrk="1" fontAlgn="base" latinLnBrk="0" hangingPunct="1">
              <a:lnSpc>
                <a:spcPct val="100000"/>
              </a:lnSpc>
              <a:spcBef>
                <a:spcPct val="0"/>
              </a:spcBef>
              <a:spcAft>
                <a:spcPct val="0"/>
              </a:spcAft>
              <a:buClrTx/>
              <a:buSzPct val="135000"/>
              <a:buFontTx/>
              <a:buChar char="•"/>
              <a:tabLst/>
              <a:defRPr/>
            </a:pPr>
            <a:r>
              <a:rPr kumimoji="0" lang="en-US" sz="2200" b="1" i="0" u="none" strike="noStrike" kern="0" cap="none" spc="0" normalizeH="0" baseline="0" noProof="0" dirty="0" smtClean="0">
                <a:ln>
                  <a:noFill/>
                </a:ln>
                <a:solidFill>
                  <a:srgbClr val="000000"/>
                </a:solidFill>
                <a:effectLst/>
                <a:uLnTx/>
                <a:uFillTx/>
                <a:latin typeface="Arial"/>
                <a:ea typeface="+mn-ea"/>
                <a:cs typeface="+mn-cs"/>
              </a:rPr>
              <a:t>COVID-19</a:t>
            </a:r>
          </a:p>
          <a:p>
            <a:pPr marL="257175" marR="0" lvl="0" indent="-257175" algn="l" defTabSz="914400" rtl="0" eaLnBrk="1" fontAlgn="base" latinLnBrk="0" hangingPunct="1">
              <a:lnSpc>
                <a:spcPct val="100000"/>
              </a:lnSpc>
              <a:spcBef>
                <a:spcPct val="0"/>
              </a:spcBef>
              <a:spcAft>
                <a:spcPct val="0"/>
              </a:spcAft>
              <a:buClrTx/>
              <a:buSzPct val="135000"/>
              <a:buFontTx/>
              <a:buChar char="•"/>
              <a:tabLst/>
              <a:defRPr/>
            </a:pPr>
            <a:endParaRPr kumimoji="0" lang="en-US" sz="1800" b="1" i="0" u="none" strike="noStrike" kern="0" cap="none" spc="0" normalizeH="0" baseline="0" noProof="0" dirty="0" smtClean="0">
              <a:ln>
                <a:noFill/>
              </a:ln>
              <a:solidFill>
                <a:srgbClr val="000000"/>
              </a:solidFill>
              <a:effectLst/>
              <a:uLnTx/>
              <a:uFillTx/>
              <a:latin typeface="Arial"/>
              <a:ea typeface="+mn-ea"/>
              <a:cs typeface="+mn-cs"/>
            </a:endParaRPr>
          </a:p>
          <a:p>
            <a:pPr marL="257175" marR="0" lvl="0" indent="-257175" algn="l" defTabSz="914400" rtl="0" eaLnBrk="1" fontAlgn="base" latinLnBrk="0" hangingPunct="1">
              <a:lnSpc>
                <a:spcPct val="100000"/>
              </a:lnSpc>
              <a:spcBef>
                <a:spcPct val="0"/>
              </a:spcBef>
              <a:spcAft>
                <a:spcPct val="0"/>
              </a:spcAft>
              <a:buClrTx/>
              <a:buSzPct val="135000"/>
              <a:buFontTx/>
              <a:buChar char="•"/>
              <a:tabLst/>
              <a:defRPr/>
            </a:pPr>
            <a:r>
              <a:rPr kumimoji="0" lang="en-US" sz="2200" b="1" i="0" u="none" strike="noStrike" kern="0" cap="none" spc="0" normalizeH="0" baseline="0" noProof="0" dirty="0" smtClean="0">
                <a:ln>
                  <a:noFill/>
                </a:ln>
                <a:solidFill>
                  <a:srgbClr val="000000"/>
                </a:solidFill>
                <a:effectLst/>
                <a:uLnTx/>
                <a:uFillTx/>
                <a:latin typeface="Arial"/>
                <a:ea typeface="+mn-ea"/>
                <a:cs typeface="+mn-cs"/>
              </a:rPr>
              <a:t>Annual Medicaid Forecast</a:t>
            </a:r>
          </a:p>
          <a:p>
            <a:pPr marL="0" marR="0" lvl="0" indent="0" algn="l" defTabSz="914400" rtl="0" eaLnBrk="1" fontAlgn="base" latinLnBrk="0" hangingPunct="1">
              <a:lnSpc>
                <a:spcPct val="100000"/>
              </a:lnSpc>
              <a:spcBef>
                <a:spcPct val="0"/>
              </a:spcBef>
              <a:spcAft>
                <a:spcPct val="0"/>
              </a:spcAft>
              <a:buClrTx/>
              <a:buSzPct val="135000"/>
              <a:buNone/>
              <a:tabLst/>
              <a:defRPr/>
            </a:pPr>
            <a:endParaRPr kumimoji="0" lang="en-US" sz="1800" b="1" i="0" u="none" strike="noStrike" kern="0" cap="none" spc="0" normalizeH="0" baseline="0" noProof="0" dirty="0" smtClean="0">
              <a:ln>
                <a:noFill/>
              </a:ln>
              <a:solidFill>
                <a:srgbClr val="000000"/>
              </a:solidFill>
              <a:effectLst/>
              <a:uLnTx/>
              <a:uFillTx/>
              <a:latin typeface="Arial"/>
              <a:ea typeface="+mn-ea"/>
              <a:cs typeface="+mn-cs"/>
            </a:endParaRPr>
          </a:p>
          <a:p>
            <a:pPr marL="257175" marR="0" lvl="0" indent="-257175" algn="l" defTabSz="914400" rtl="0" eaLnBrk="1" fontAlgn="base" latinLnBrk="0" hangingPunct="1">
              <a:lnSpc>
                <a:spcPct val="100000"/>
              </a:lnSpc>
              <a:spcBef>
                <a:spcPct val="0"/>
              </a:spcBef>
              <a:spcAft>
                <a:spcPct val="0"/>
              </a:spcAft>
              <a:buClrTx/>
              <a:buSzPct val="135000"/>
              <a:buFontTx/>
              <a:buChar char="•"/>
              <a:tabLst/>
              <a:defRPr/>
            </a:pPr>
            <a:r>
              <a:rPr kumimoji="0" lang="en-US" sz="2200" b="1" i="0" u="none" strike="noStrike" kern="0" cap="none" spc="0" normalizeH="0" baseline="0" noProof="0" dirty="0" smtClean="0">
                <a:ln>
                  <a:noFill/>
                </a:ln>
                <a:solidFill>
                  <a:srgbClr val="000000"/>
                </a:solidFill>
                <a:effectLst/>
                <a:uLnTx/>
                <a:uFillTx/>
                <a:latin typeface="Arial"/>
                <a:ea typeface="+mn-ea"/>
                <a:cs typeface="+mn-cs"/>
              </a:rPr>
              <a:t>Federal Actions</a:t>
            </a:r>
          </a:p>
          <a:p>
            <a:pPr marL="557213" marR="0" lvl="1" indent="-214313" algn="l" defTabSz="914400" rtl="0" eaLnBrk="1" fontAlgn="base" latinLnBrk="0" hangingPunct="1">
              <a:lnSpc>
                <a:spcPct val="100000"/>
              </a:lnSpc>
              <a:spcBef>
                <a:spcPct val="0"/>
              </a:spcBef>
              <a:spcAft>
                <a:spcPct val="0"/>
              </a:spcAft>
              <a:buClrTx/>
              <a:buSzPct val="90000"/>
              <a:buFontTx/>
              <a:buChar char="–"/>
              <a:tabLst/>
              <a:defRPr/>
            </a:pPr>
            <a:r>
              <a:rPr kumimoji="0" lang="en-US" sz="2000" b="0" i="0" u="none" strike="noStrike" kern="0" cap="none" spc="0" normalizeH="0" baseline="0" noProof="0" dirty="0" smtClean="0">
                <a:ln>
                  <a:noFill/>
                </a:ln>
                <a:solidFill>
                  <a:srgbClr val="000000"/>
                </a:solidFill>
                <a:effectLst/>
                <a:uLnTx/>
                <a:uFillTx/>
                <a:latin typeface="Arial"/>
              </a:rPr>
              <a:t>Grants Funding</a:t>
            </a:r>
          </a:p>
          <a:p>
            <a:pPr marL="557213" marR="0" lvl="1" indent="-214313" algn="l" defTabSz="914400" rtl="0" eaLnBrk="1" fontAlgn="base" latinLnBrk="0" hangingPunct="1">
              <a:lnSpc>
                <a:spcPct val="100000"/>
              </a:lnSpc>
              <a:spcBef>
                <a:spcPct val="0"/>
              </a:spcBef>
              <a:spcAft>
                <a:spcPct val="0"/>
              </a:spcAft>
              <a:buClrTx/>
              <a:buSzPct val="90000"/>
              <a:buFontTx/>
              <a:buChar char="–"/>
              <a:tabLst/>
              <a:defRPr/>
            </a:pPr>
            <a:r>
              <a:rPr kumimoji="0" lang="en-US" sz="2000" b="0" i="0" u="none" strike="noStrike" kern="0" cap="none" spc="0" normalizeH="0" baseline="0" noProof="0" dirty="0" smtClean="0">
                <a:ln>
                  <a:noFill/>
                </a:ln>
                <a:solidFill>
                  <a:srgbClr val="000000"/>
                </a:solidFill>
                <a:effectLst/>
                <a:uLnTx/>
                <a:uFillTx/>
                <a:latin typeface="Arial"/>
              </a:rPr>
              <a:t>Disallowances</a:t>
            </a:r>
          </a:p>
          <a:p>
            <a:pPr marL="557213" marR="0" lvl="1" indent="-214313" algn="l" defTabSz="914400" rtl="0" eaLnBrk="1" fontAlgn="base" latinLnBrk="0" hangingPunct="1">
              <a:lnSpc>
                <a:spcPct val="100000"/>
              </a:lnSpc>
              <a:spcBef>
                <a:spcPct val="0"/>
              </a:spcBef>
              <a:spcAft>
                <a:spcPct val="0"/>
              </a:spcAft>
              <a:buClrTx/>
              <a:buSzPct val="90000"/>
              <a:buFontTx/>
              <a:buChar char="–"/>
              <a:tabLst/>
              <a:defRPr/>
            </a:pPr>
            <a:endParaRPr kumimoji="0" lang="en-US" sz="1800" b="0" i="0" u="none" strike="noStrike" kern="0" cap="none" spc="0" normalizeH="0" baseline="0" noProof="0" dirty="0" smtClean="0">
              <a:ln>
                <a:noFill/>
              </a:ln>
              <a:solidFill>
                <a:srgbClr val="000000"/>
              </a:solidFill>
              <a:effectLst/>
              <a:uLnTx/>
              <a:uFillTx/>
              <a:latin typeface="Arial"/>
            </a:endParaRPr>
          </a:p>
          <a:p>
            <a:pPr marL="257175" marR="0" lvl="0" indent="-257175" algn="l" defTabSz="914400" rtl="0" eaLnBrk="1" fontAlgn="base" latinLnBrk="0" hangingPunct="1">
              <a:lnSpc>
                <a:spcPct val="100000"/>
              </a:lnSpc>
              <a:spcBef>
                <a:spcPct val="0"/>
              </a:spcBef>
              <a:spcAft>
                <a:spcPct val="0"/>
              </a:spcAft>
              <a:buClrTx/>
              <a:buSzPct val="135000"/>
              <a:buFontTx/>
              <a:buChar char="•"/>
              <a:tabLst/>
              <a:defRPr/>
            </a:pPr>
            <a:r>
              <a:rPr kumimoji="0" lang="en-US" sz="2200" b="1" i="0" u="none" strike="noStrike" kern="0" cap="none" spc="0" normalizeH="0" baseline="0" noProof="0" dirty="0" smtClean="0">
                <a:ln>
                  <a:noFill/>
                </a:ln>
                <a:solidFill>
                  <a:srgbClr val="000000"/>
                </a:solidFill>
                <a:effectLst/>
                <a:uLnTx/>
                <a:uFillTx/>
                <a:latin typeface="Arial"/>
                <a:ea typeface="+mn-ea"/>
                <a:cs typeface="+mn-cs"/>
              </a:rPr>
              <a:t>Transportation Funding</a:t>
            </a:r>
          </a:p>
          <a:p>
            <a:pPr marL="0" marR="0" lvl="0" indent="0" algn="l" defTabSz="914400" rtl="0" eaLnBrk="1" fontAlgn="base" latinLnBrk="0" hangingPunct="1">
              <a:lnSpc>
                <a:spcPct val="100000"/>
              </a:lnSpc>
              <a:spcBef>
                <a:spcPct val="0"/>
              </a:spcBef>
              <a:spcAft>
                <a:spcPct val="0"/>
              </a:spcAft>
              <a:buClrTx/>
              <a:buSzPct val="135000"/>
              <a:buFontTx/>
              <a:buNone/>
              <a:tabLst/>
              <a:defRPr/>
            </a:pPr>
            <a:endParaRPr kumimoji="0" lang="en-US" sz="1200" b="1" i="0" u="none" strike="noStrike" kern="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0"/>
              </a:spcAft>
              <a:buClrTx/>
              <a:buSzPct val="135000"/>
              <a:buNone/>
              <a:tabLst/>
              <a:defRPr/>
            </a:pPr>
            <a:endParaRPr kumimoji="0" lang="en-US" sz="1800" b="1" i="0" u="none" strike="noStrike" kern="0" cap="none" spc="0" normalizeH="0" baseline="0" noProof="0" dirty="0" smtClean="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057069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a:xfrm>
            <a:off x="3733800" y="6492875"/>
            <a:ext cx="2133600" cy="365125"/>
          </a:xfrm>
        </p:spPr>
        <p:txBody>
          <a:bodyPr/>
          <a:lstStyle/>
          <a:p>
            <a:fld id="{BB7F11D9-F3E6-4460-84AA-90186E85F5B6}" type="slidenum">
              <a:rPr lang="en-US" smtClean="0"/>
              <a:pPr/>
              <a:t>16</a:t>
            </a:fld>
            <a:endParaRPr lang="en-US" dirty="0"/>
          </a:p>
        </p:txBody>
      </p:sp>
      <p:sp>
        <p:nvSpPr>
          <p:cNvPr id="8" name="Title 1"/>
          <p:cNvSpPr txBox="1">
            <a:spLocks/>
          </p:cNvSpPr>
          <p:nvPr/>
        </p:nvSpPr>
        <p:spPr bwMode="auto">
          <a:xfrm>
            <a:off x="685800" y="26670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1650" b="1" i="1">
                <a:solidFill>
                  <a:schemeClr val="tx2"/>
                </a:solidFill>
                <a:latin typeface="+mj-lt"/>
                <a:ea typeface="+mj-ea"/>
                <a:cs typeface="+mj-cs"/>
              </a:defRPr>
            </a:lvl1pPr>
            <a:lvl2pPr algn="l" rtl="0" fontAlgn="base">
              <a:spcBef>
                <a:spcPct val="0"/>
              </a:spcBef>
              <a:spcAft>
                <a:spcPct val="0"/>
              </a:spcAft>
              <a:defRPr sz="1650" b="1" i="1">
                <a:solidFill>
                  <a:schemeClr val="tx2"/>
                </a:solidFill>
                <a:latin typeface="Arial" charset="0"/>
              </a:defRPr>
            </a:lvl2pPr>
            <a:lvl3pPr algn="l" rtl="0" fontAlgn="base">
              <a:spcBef>
                <a:spcPct val="0"/>
              </a:spcBef>
              <a:spcAft>
                <a:spcPct val="0"/>
              </a:spcAft>
              <a:defRPr sz="1650" b="1" i="1">
                <a:solidFill>
                  <a:schemeClr val="tx2"/>
                </a:solidFill>
                <a:latin typeface="Arial" charset="0"/>
              </a:defRPr>
            </a:lvl3pPr>
            <a:lvl4pPr algn="l" rtl="0" fontAlgn="base">
              <a:spcBef>
                <a:spcPct val="0"/>
              </a:spcBef>
              <a:spcAft>
                <a:spcPct val="0"/>
              </a:spcAft>
              <a:defRPr sz="1650" b="1" i="1">
                <a:solidFill>
                  <a:schemeClr val="tx2"/>
                </a:solidFill>
                <a:latin typeface="Arial" charset="0"/>
              </a:defRPr>
            </a:lvl4pPr>
            <a:lvl5pPr algn="l" rtl="0" fontAlgn="base">
              <a:spcBef>
                <a:spcPct val="0"/>
              </a:spcBef>
              <a:spcAft>
                <a:spcPct val="0"/>
              </a:spcAft>
              <a:defRPr sz="1650" b="1" i="1">
                <a:solidFill>
                  <a:schemeClr val="tx2"/>
                </a:solidFill>
                <a:latin typeface="Arial" charset="0"/>
              </a:defRPr>
            </a:lvl5pPr>
            <a:lvl6pPr marL="342900" algn="l" rtl="0" fontAlgn="base">
              <a:spcBef>
                <a:spcPct val="0"/>
              </a:spcBef>
              <a:spcAft>
                <a:spcPct val="0"/>
              </a:spcAft>
              <a:defRPr sz="1650" b="1" i="1">
                <a:solidFill>
                  <a:schemeClr val="tx2"/>
                </a:solidFill>
                <a:latin typeface="Arial" charset="0"/>
              </a:defRPr>
            </a:lvl6pPr>
            <a:lvl7pPr marL="685800" algn="l" rtl="0" fontAlgn="base">
              <a:spcBef>
                <a:spcPct val="0"/>
              </a:spcBef>
              <a:spcAft>
                <a:spcPct val="0"/>
              </a:spcAft>
              <a:defRPr sz="1650" b="1" i="1">
                <a:solidFill>
                  <a:schemeClr val="tx2"/>
                </a:solidFill>
                <a:latin typeface="Arial" charset="0"/>
              </a:defRPr>
            </a:lvl7pPr>
            <a:lvl8pPr marL="1028700" algn="l" rtl="0" fontAlgn="base">
              <a:spcBef>
                <a:spcPct val="0"/>
              </a:spcBef>
              <a:spcAft>
                <a:spcPct val="0"/>
              </a:spcAft>
              <a:defRPr sz="1650" b="1" i="1">
                <a:solidFill>
                  <a:schemeClr val="tx2"/>
                </a:solidFill>
                <a:latin typeface="Arial" charset="0"/>
              </a:defRPr>
            </a:lvl8pPr>
            <a:lvl9pPr marL="1371600" algn="l" rtl="0" fontAlgn="base">
              <a:spcBef>
                <a:spcPct val="0"/>
              </a:spcBef>
              <a:spcAft>
                <a:spcPct val="0"/>
              </a:spcAft>
              <a:defRPr sz="1650" b="1" i="1">
                <a:solidFill>
                  <a:schemeClr val="tx2"/>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0" cap="none" spc="0" normalizeH="0" baseline="0" noProof="0" dirty="0" smtClean="0">
                <a:ln>
                  <a:noFill/>
                </a:ln>
                <a:solidFill>
                  <a:srgbClr val="000000"/>
                </a:solidFill>
                <a:effectLst/>
                <a:uLnTx/>
                <a:uFillTx/>
                <a:latin typeface="Arial"/>
                <a:ea typeface="+mj-ea"/>
                <a:cs typeface="+mj-cs"/>
              </a:rPr>
              <a:t>CARES Act Funding</a:t>
            </a:r>
            <a:endParaRPr kumimoji="0" lang="en-US" sz="4400" b="1" i="0" u="none" strike="noStrike" kern="0" cap="none" spc="0" normalizeH="0" baseline="0" noProof="0" dirty="0">
              <a:ln>
                <a:noFill/>
              </a:ln>
              <a:solidFill>
                <a:srgbClr val="000000"/>
              </a:solidFill>
              <a:effectLst/>
              <a:uLnTx/>
              <a:uFillTx/>
              <a:latin typeface="Arial"/>
              <a:ea typeface="+mj-ea"/>
              <a:cs typeface="+mj-cs"/>
            </a:endParaRPr>
          </a:p>
        </p:txBody>
      </p:sp>
    </p:spTree>
    <p:extLst>
      <p:ext uri="{BB962C8B-B14F-4D97-AF65-F5344CB8AC3E}">
        <p14:creationId xmlns:p14="http://schemas.microsoft.com/office/powerpoint/2010/main" val="289768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724400" y="6595672"/>
            <a:ext cx="398176" cy="19326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31B4FE-5B31-4643-B1B6-BAF3D14C0092}" type="slidenum">
              <a:rPr kumimoji="0" lang="en-US" sz="1400" b="0" i="0" u="none" strike="noStrike" kern="1200" cap="none" spc="0" normalizeH="0" baseline="0" noProof="0" smtClean="0">
                <a:ln>
                  <a:noFill/>
                </a:ln>
                <a:solidFill>
                  <a:prstClr val="black">
                    <a:tint val="75000"/>
                  </a:prstClr>
                </a:solidFill>
                <a:effectLst/>
                <a:uLnTx/>
                <a:uFillTx/>
                <a:latin typeface="Arial" panose="020B0604020202020204" pitchFamily="34" charset="0"/>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400" b="0" i="0" u="none" strike="noStrike" kern="1200" cap="none" spc="0" normalizeH="0" baseline="0" noProof="0" dirty="0">
              <a:ln>
                <a:noFill/>
              </a:ln>
              <a:solidFill>
                <a:prstClr val="black">
                  <a:tint val="75000"/>
                </a:prstClr>
              </a:solidFill>
              <a:effectLst/>
              <a:uLnTx/>
              <a:uFillTx/>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nvPr>
        </p:nvGraphicFramePr>
        <p:xfrm>
          <a:off x="262329" y="232347"/>
          <a:ext cx="8514412" cy="6281973"/>
        </p:xfrm>
        <a:graphic>
          <a:graphicData uri="http://schemas.openxmlformats.org/drawingml/2006/table">
            <a:tbl>
              <a:tblPr/>
              <a:tblGrid>
                <a:gridCol w="4281259">
                  <a:extLst>
                    <a:ext uri="{9D8B030D-6E8A-4147-A177-3AD203B41FA5}">
                      <a16:colId xmlns:a16="http://schemas.microsoft.com/office/drawing/2014/main" val="515893500"/>
                    </a:ext>
                  </a:extLst>
                </a:gridCol>
                <a:gridCol w="1411051">
                  <a:extLst>
                    <a:ext uri="{9D8B030D-6E8A-4147-A177-3AD203B41FA5}">
                      <a16:colId xmlns:a16="http://schemas.microsoft.com/office/drawing/2014/main" val="201539354"/>
                    </a:ext>
                  </a:extLst>
                </a:gridCol>
                <a:gridCol w="1411051">
                  <a:extLst>
                    <a:ext uri="{9D8B030D-6E8A-4147-A177-3AD203B41FA5}">
                      <a16:colId xmlns:a16="http://schemas.microsoft.com/office/drawing/2014/main" val="3479187923"/>
                    </a:ext>
                  </a:extLst>
                </a:gridCol>
                <a:gridCol w="1411051">
                  <a:extLst>
                    <a:ext uri="{9D8B030D-6E8A-4147-A177-3AD203B41FA5}">
                      <a16:colId xmlns:a16="http://schemas.microsoft.com/office/drawing/2014/main" val="31043078"/>
                    </a:ext>
                  </a:extLst>
                </a:gridCol>
              </a:tblGrid>
              <a:tr h="250881">
                <a:tc gridSpan="4">
                  <a:txBody>
                    <a:bodyPr/>
                    <a:lstStyle/>
                    <a:p>
                      <a:pPr algn="ctr" fontAlgn="b"/>
                      <a:r>
                        <a:rPr lang="en-US" sz="1600" b="1" i="0" u="none" strike="noStrike" dirty="0">
                          <a:solidFill>
                            <a:srgbClr val="000000"/>
                          </a:solidFill>
                          <a:effectLst/>
                          <a:latin typeface="Arial" panose="020B0604020202020204" pitchFamily="34" charset="0"/>
                        </a:rPr>
                        <a:t>Authorized Use of Coronavirus Relief Fund</a:t>
                      </a:r>
                    </a:p>
                  </a:txBody>
                  <a:tcPr marL="7041" marR="7041" marT="704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06015901"/>
                  </a:ext>
                </a:extLst>
              </a:tr>
              <a:tr h="182163">
                <a:tc gridSpan="4">
                  <a:txBody>
                    <a:bodyPr/>
                    <a:lstStyle/>
                    <a:p>
                      <a:pPr algn="ctr" fontAlgn="b"/>
                      <a:r>
                        <a:rPr lang="en-US" sz="1100" b="0" i="0" u="none" strike="noStrike" dirty="0">
                          <a:solidFill>
                            <a:srgbClr val="000000"/>
                          </a:solidFill>
                          <a:effectLst/>
                          <a:latin typeface="Arial" panose="020B0604020202020204" pitchFamily="34" charset="0"/>
                        </a:rPr>
                        <a:t>As of 11/11/2020</a:t>
                      </a:r>
                    </a:p>
                  </a:txBody>
                  <a:tcPr marL="7041" marR="7041" marT="704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72291240"/>
                  </a:ext>
                </a:extLst>
              </a:tr>
              <a:tr h="182163">
                <a:tc>
                  <a:txBody>
                    <a:bodyPr/>
                    <a:lstStyle/>
                    <a:p>
                      <a:pPr algn="l" fontAlgn="b"/>
                      <a:endParaRPr lang="en-US" sz="1100" b="1" i="0" u="none" strike="noStrike">
                        <a:solidFill>
                          <a:srgbClr val="000000"/>
                        </a:solidFill>
                        <a:effectLst/>
                        <a:latin typeface="Arial" panose="020B0604020202020204" pitchFamily="34" charset="0"/>
                      </a:endParaRPr>
                    </a:p>
                  </a:txBody>
                  <a:tcPr marL="7041" marR="7041" marT="7041"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7041" marR="7041" marT="7041"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7041" marR="7041" marT="7041" marB="0" anchor="b">
                    <a:lnL>
                      <a:noFill/>
                    </a:lnL>
                    <a:lnR>
                      <a:noFill/>
                    </a:lnR>
                    <a:lnT>
                      <a:noFill/>
                    </a:lnT>
                    <a:lnB>
                      <a:noFill/>
                    </a:lnB>
                  </a:tcPr>
                </a:tc>
                <a:tc>
                  <a:txBody>
                    <a:bodyPr/>
                    <a:lstStyle/>
                    <a:p>
                      <a:pPr algn="l" fontAlgn="t"/>
                      <a:endParaRPr lang="en-US" sz="1100" b="1" i="0" u="none" strike="noStrike">
                        <a:solidFill>
                          <a:srgbClr val="000000"/>
                        </a:solidFill>
                        <a:effectLst/>
                        <a:latin typeface="Arial" panose="020B0604020202020204" pitchFamily="34" charset="0"/>
                      </a:endParaRPr>
                    </a:p>
                  </a:txBody>
                  <a:tcPr marL="7041" marR="7041" marT="7041" marB="0">
                    <a:lnL>
                      <a:noFill/>
                    </a:lnL>
                    <a:lnR>
                      <a:noFill/>
                    </a:lnR>
                    <a:lnT>
                      <a:noFill/>
                    </a:lnT>
                    <a:lnB>
                      <a:noFill/>
                    </a:lnB>
                  </a:tcPr>
                </a:tc>
                <a:extLst>
                  <a:ext uri="{0D108BD9-81ED-4DB2-BD59-A6C34878D82A}">
                    <a16:rowId xmlns:a16="http://schemas.microsoft.com/office/drawing/2014/main" val="3203239136"/>
                  </a:ext>
                </a:extLst>
              </a:tr>
              <a:tr h="182163">
                <a:tc>
                  <a:txBody>
                    <a:bodyPr/>
                    <a:lstStyle/>
                    <a:p>
                      <a:pPr algn="l" fontAlgn="b"/>
                      <a:endParaRPr lang="en-US" sz="1100" b="0" i="0" u="none" strike="noStrike" dirty="0">
                        <a:solidFill>
                          <a:srgbClr val="000000"/>
                        </a:solidFill>
                        <a:effectLst/>
                        <a:latin typeface="Arial" panose="020B0604020202020204" pitchFamily="34" charset="0"/>
                      </a:endParaRPr>
                    </a:p>
                  </a:txBody>
                  <a:tcPr marL="7041" marR="7041" marT="7041" marB="0" anchor="b">
                    <a:lnL>
                      <a:noFill/>
                    </a:lnL>
                    <a:lnR>
                      <a:noFill/>
                    </a:lnR>
                    <a:lnT>
                      <a:noFill/>
                    </a:lnT>
                    <a:lnB>
                      <a:noFill/>
                    </a:lnB>
                  </a:tcPr>
                </a:tc>
                <a:tc gridSpan="2">
                  <a:txBody>
                    <a:bodyPr/>
                    <a:lstStyle/>
                    <a:p>
                      <a:pPr algn="l" fontAlgn="b"/>
                      <a:r>
                        <a:rPr lang="en-US" sz="1100" b="1" i="0" u="none" strike="noStrike" dirty="0">
                          <a:solidFill>
                            <a:srgbClr val="000000"/>
                          </a:solidFill>
                          <a:effectLst/>
                          <a:latin typeface="Arial" panose="020B0604020202020204" pitchFamily="34" charset="0"/>
                        </a:rPr>
                        <a:t>     Total Allocation to Virginia</a:t>
                      </a:r>
                    </a:p>
                  </a:txBody>
                  <a:tcPr marL="7041" marR="7041" marT="7041" marB="0" anchor="ctr">
                    <a:lnL>
                      <a:noFill/>
                    </a:lnL>
                    <a:lnR>
                      <a:noFill/>
                    </a:lnR>
                    <a:lnT>
                      <a:noFill/>
                    </a:lnT>
                    <a:lnB>
                      <a:noFill/>
                    </a:lnB>
                  </a:tcPr>
                </a:tc>
                <a:tc hMerge="1">
                  <a:txBody>
                    <a:bodyPr/>
                    <a:lstStyle/>
                    <a:p>
                      <a:endParaRPr lang="en-US"/>
                    </a:p>
                  </a:txBody>
                  <a:tcPr/>
                </a:tc>
                <a:tc>
                  <a:txBody>
                    <a:bodyPr/>
                    <a:lstStyle/>
                    <a:p>
                      <a:pPr algn="r" fontAlgn="t"/>
                      <a:r>
                        <a:rPr lang="en-US" sz="1100" b="1" i="0" u="none" strike="noStrike" dirty="0">
                          <a:solidFill>
                            <a:srgbClr val="000000"/>
                          </a:solidFill>
                          <a:effectLst/>
                          <a:latin typeface="Arial" panose="020B0604020202020204" pitchFamily="34" charset="0"/>
                        </a:rPr>
                        <a:t>$3,309,738,321 </a:t>
                      </a:r>
                    </a:p>
                  </a:txBody>
                  <a:tcPr marL="7041" marR="7041" marT="7041" marB="0" anchor="ctr">
                    <a:lnL>
                      <a:noFill/>
                    </a:lnL>
                    <a:lnR>
                      <a:noFill/>
                    </a:lnR>
                    <a:lnT>
                      <a:noFill/>
                    </a:lnT>
                    <a:lnB>
                      <a:noFill/>
                    </a:lnB>
                  </a:tcPr>
                </a:tc>
                <a:extLst>
                  <a:ext uri="{0D108BD9-81ED-4DB2-BD59-A6C34878D82A}">
                    <a16:rowId xmlns:a16="http://schemas.microsoft.com/office/drawing/2014/main" val="1616149948"/>
                  </a:ext>
                </a:extLst>
              </a:tr>
              <a:tr h="192598">
                <a:tc>
                  <a:txBody>
                    <a:bodyPr/>
                    <a:lstStyle/>
                    <a:p>
                      <a:pPr algn="l" fontAlgn="b"/>
                      <a:endParaRPr lang="en-US" sz="1100" b="0" i="0" u="none" strike="noStrike" dirty="0">
                        <a:solidFill>
                          <a:srgbClr val="000000"/>
                        </a:solidFill>
                        <a:effectLst/>
                        <a:latin typeface="Arial" panose="020B0604020202020204" pitchFamily="34" charset="0"/>
                      </a:endParaRPr>
                    </a:p>
                  </a:txBody>
                  <a:tcPr marL="7041" marR="7041" marT="7041" marB="0" anchor="b">
                    <a:lnL>
                      <a:noFill/>
                    </a:lnL>
                    <a:lnR>
                      <a:noFill/>
                    </a:lnR>
                    <a:lnT>
                      <a:noFill/>
                    </a:lnT>
                    <a:lnB>
                      <a:noFill/>
                    </a:lnB>
                  </a:tcPr>
                </a:tc>
                <a:tc gridSpan="2">
                  <a:txBody>
                    <a:bodyPr/>
                    <a:lstStyle/>
                    <a:p>
                      <a:pPr algn="l" fontAlgn="b"/>
                      <a:r>
                        <a:rPr lang="en-US" sz="1100" b="0" i="1" u="none" strike="noStrike" dirty="0">
                          <a:solidFill>
                            <a:srgbClr val="000000"/>
                          </a:solidFill>
                          <a:effectLst/>
                          <a:latin typeface="Arial" panose="020B0604020202020204" pitchFamily="34" charset="0"/>
                        </a:rPr>
                        <a:t>        Less Fairfax County</a:t>
                      </a:r>
                    </a:p>
                  </a:txBody>
                  <a:tcPr marL="7041" marR="7041" marT="7041" marB="0" anchor="ctr">
                    <a:lnL>
                      <a:noFill/>
                    </a:lnL>
                    <a:lnR>
                      <a:noFill/>
                    </a:lnR>
                    <a:lnT>
                      <a:noFill/>
                    </a:lnT>
                    <a:lnB>
                      <a:noFill/>
                    </a:lnB>
                  </a:tcPr>
                </a:tc>
                <a:tc hMerge="1">
                  <a:txBody>
                    <a:bodyPr/>
                    <a:lstStyle/>
                    <a:p>
                      <a:endParaRPr lang="en-US"/>
                    </a:p>
                  </a:txBody>
                  <a:tcPr/>
                </a:tc>
                <a:tc>
                  <a:txBody>
                    <a:bodyPr/>
                    <a:lstStyle/>
                    <a:p>
                      <a:pPr algn="r" fontAlgn="t"/>
                      <a:r>
                        <a:rPr lang="en-US" sz="1100" b="0" i="0" u="none" strike="noStrike" dirty="0">
                          <a:solidFill>
                            <a:srgbClr val="FF0000"/>
                          </a:solidFill>
                          <a:effectLst/>
                          <a:latin typeface="Arial" panose="020B0604020202020204" pitchFamily="34" charset="0"/>
                        </a:rPr>
                        <a:t>($200,235,485)</a:t>
                      </a:r>
                    </a:p>
                  </a:txBody>
                  <a:tcPr marL="7041" marR="7041" marT="7041"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9521607"/>
                  </a:ext>
                </a:extLst>
              </a:tr>
              <a:tr h="182163">
                <a:tc>
                  <a:txBody>
                    <a:bodyPr/>
                    <a:lstStyle/>
                    <a:p>
                      <a:pPr algn="l" fontAlgn="b"/>
                      <a:endParaRPr lang="en-US" sz="1100" b="0" i="0" u="none" strike="noStrike" dirty="0">
                        <a:solidFill>
                          <a:srgbClr val="000000"/>
                        </a:solidFill>
                        <a:effectLst/>
                        <a:latin typeface="Arial" panose="020B0604020202020204" pitchFamily="34" charset="0"/>
                      </a:endParaRPr>
                    </a:p>
                  </a:txBody>
                  <a:tcPr marL="7041" marR="7041" marT="7041" marB="0" anchor="b">
                    <a:lnL>
                      <a:noFill/>
                    </a:lnL>
                    <a:lnR>
                      <a:noFill/>
                    </a:lnR>
                    <a:lnT>
                      <a:noFill/>
                    </a:lnT>
                    <a:lnB>
                      <a:noFill/>
                    </a:lnB>
                  </a:tcPr>
                </a:tc>
                <a:tc gridSpan="2">
                  <a:txBody>
                    <a:bodyPr/>
                    <a:lstStyle/>
                    <a:p>
                      <a:pPr algn="l" fontAlgn="b"/>
                      <a:r>
                        <a:rPr lang="en-US" sz="1100" b="1" i="0" u="none" strike="noStrike">
                          <a:solidFill>
                            <a:srgbClr val="000000"/>
                          </a:solidFill>
                          <a:effectLst/>
                          <a:latin typeface="Arial" panose="020B0604020202020204" pitchFamily="34" charset="0"/>
                        </a:rPr>
                        <a:t>     Balance for Rest of State</a:t>
                      </a:r>
                    </a:p>
                  </a:txBody>
                  <a:tcPr marL="7041" marR="7041" marT="7041" marB="0" anchor="ctr">
                    <a:lnL>
                      <a:noFill/>
                    </a:lnL>
                    <a:lnR>
                      <a:noFill/>
                    </a:lnR>
                    <a:lnT>
                      <a:noFill/>
                    </a:lnT>
                    <a:lnB>
                      <a:noFill/>
                    </a:lnB>
                  </a:tcPr>
                </a:tc>
                <a:tc hMerge="1">
                  <a:txBody>
                    <a:bodyPr/>
                    <a:lstStyle/>
                    <a:p>
                      <a:endParaRPr lang="en-US"/>
                    </a:p>
                  </a:txBody>
                  <a:tcPr/>
                </a:tc>
                <a:tc>
                  <a:txBody>
                    <a:bodyPr/>
                    <a:lstStyle/>
                    <a:p>
                      <a:pPr algn="r" fontAlgn="t"/>
                      <a:r>
                        <a:rPr lang="en-US" sz="1100" b="1" i="0" u="none" strike="noStrike" dirty="0">
                          <a:solidFill>
                            <a:srgbClr val="000000"/>
                          </a:solidFill>
                          <a:effectLst/>
                          <a:latin typeface="Arial" panose="020B0604020202020204" pitchFamily="34" charset="0"/>
                        </a:rPr>
                        <a:t>$3,109,502,836 </a:t>
                      </a:r>
                    </a:p>
                  </a:txBody>
                  <a:tcPr marL="7041" marR="7041" marT="7041"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64435506"/>
                  </a:ext>
                </a:extLst>
              </a:tr>
              <a:tr h="182163">
                <a:tc>
                  <a:txBody>
                    <a:bodyPr/>
                    <a:lstStyle/>
                    <a:p>
                      <a:pPr algn="l" fontAlgn="b"/>
                      <a:endParaRPr lang="en-US" sz="1100" b="0" i="0" u="none" strike="noStrike">
                        <a:solidFill>
                          <a:srgbClr val="000000"/>
                        </a:solidFill>
                        <a:effectLst/>
                        <a:latin typeface="Arial" panose="020B0604020202020204" pitchFamily="34" charset="0"/>
                      </a:endParaRPr>
                    </a:p>
                  </a:txBody>
                  <a:tcPr marL="7041" marR="7041" marT="7041"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7041" marR="7041" marT="7041"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7041" marR="7041" marT="7041"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7041" marR="7041" marT="7041" marB="0" anchor="b">
                    <a:lnL>
                      <a:noFill/>
                    </a:lnL>
                    <a:lnR>
                      <a:noFill/>
                    </a:lnR>
                    <a:lnT>
                      <a:noFill/>
                    </a:lnT>
                    <a:lnB>
                      <a:noFill/>
                    </a:lnB>
                  </a:tcPr>
                </a:tc>
                <a:extLst>
                  <a:ext uri="{0D108BD9-81ED-4DB2-BD59-A6C34878D82A}">
                    <a16:rowId xmlns:a16="http://schemas.microsoft.com/office/drawing/2014/main" val="1073640077"/>
                  </a:ext>
                </a:extLst>
              </a:tr>
              <a:tr h="374493">
                <a:tc>
                  <a:txBody>
                    <a:bodyPr/>
                    <a:lstStyle/>
                    <a:p>
                      <a:pPr algn="l" fontAlgn="b"/>
                      <a:r>
                        <a:rPr lang="en-US" sz="1400" b="1" i="0" u="none" strike="noStrike" dirty="0">
                          <a:solidFill>
                            <a:srgbClr val="000000"/>
                          </a:solidFill>
                          <a:effectLst/>
                          <a:latin typeface="Arial" panose="020B0604020202020204" pitchFamily="34" charset="0"/>
                        </a:rPr>
                        <a:t>Current </a:t>
                      </a:r>
                      <a:r>
                        <a:rPr lang="en-US" sz="1400" b="1" i="0" u="none" strike="noStrike" dirty="0" smtClean="0">
                          <a:solidFill>
                            <a:srgbClr val="000000"/>
                          </a:solidFill>
                          <a:effectLst/>
                          <a:latin typeface="Arial" panose="020B0604020202020204" pitchFamily="34" charset="0"/>
                        </a:rPr>
                        <a:t>Commitments Approved:</a:t>
                      </a:r>
                      <a:endParaRPr lang="en-US" sz="1400" b="1" i="0" u="none" strike="noStrike" dirty="0">
                        <a:solidFill>
                          <a:srgbClr val="000000"/>
                        </a:solidFill>
                        <a:effectLst/>
                        <a:latin typeface="Arial" panose="020B0604020202020204" pitchFamily="34" charset="0"/>
                      </a:endParaRPr>
                    </a:p>
                  </a:txBody>
                  <a:tcPr marL="7041" marR="7041" marT="704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Arial" panose="020B0604020202020204" pitchFamily="34" charset="0"/>
                        </a:rPr>
                        <a:t>Obligated </a:t>
                      </a:r>
                      <a:r>
                        <a:rPr lang="en-US" sz="1100" b="1" i="0" u="none" strike="noStrike" dirty="0" smtClean="0">
                          <a:solidFill>
                            <a:srgbClr val="000000"/>
                          </a:solidFill>
                          <a:effectLst/>
                          <a:latin typeface="Arial" panose="020B0604020202020204" pitchFamily="34" charset="0"/>
                        </a:rPr>
                        <a:t>in</a:t>
                      </a:r>
                    </a:p>
                    <a:p>
                      <a:pPr algn="r" fontAlgn="b"/>
                      <a:r>
                        <a:rPr lang="en-US" sz="1100" b="1" i="0" u="none" strike="noStrike" dirty="0" smtClean="0">
                          <a:solidFill>
                            <a:srgbClr val="000000"/>
                          </a:solidFill>
                          <a:effectLst/>
                          <a:latin typeface="Arial" panose="020B0604020202020204" pitchFamily="34" charset="0"/>
                        </a:rPr>
                        <a:t> </a:t>
                      </a:r>
                      <a:r>
                        <a:rPr lang="en-US" sz="1100" b="1" i="0" u="none" strike="noStrike" dirty="0">
                          <a:solidFill>
                            <a:srgbClr val="000000"/>
                          </a:solidFill>
                          <a:effectLst/>
                          <a:latin typeface="Arial" panose="020B0604020202020204" pitchFamily="34" charset="0"/>
                        </a:rPr>
                        <a:t>FY 2020</a:t>
                      </a:r>
                    </a:p>
                  </a:txBody>
                  <a:tcPr marL="7041" marR="7041" marT="704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smtClean="0">
                          <a:solidFill>
                            <a:srgbClr val="000000"/>
                          </a:solidFill>
                          <a:effectLst/>
                          <a:latin typeface="Arial" panose="020B0604020202020204" pitchFamily="34" charset="0"/>
                        </a:rPr>
                        <a:t>Obligated</a:t>
                      </a:r>
                    </a:p>
                    <a:p>
                      <a:pPr algn="r" fontAlgn="b"/>
                      <a:r>
                        <a:rPr lang="en-US" sz="1100" b="1" i="0" u="none" strike="noStrike" dirty="0" smtClean="0">
                          <a:solidFill>
                            <a:srgbClr val="000000"/>
                          </a:solidFill>
                          <a:effectLst/>
                          <a:latin typeface="Arial" panose="020B0604020202020204" pitchFamily="34" charset="0"/>
                        </a:rPr>
                        <a:t> </a:t>
                      </a:r>
                      <a:r>
                        <a:rPr lang="en-US" sz="1100" b="1" i="0" u="none" strike="noStrike" dirty="0">
                          <a:solidFill>
                            <a:srgbClr val="000000"/>
                          </a:solidFill>
                          <a:effectLst/>
                          <a:latin typeface="Arial" panose="020B0604020202020204" pitchFamily="34" charset="0"/>
                        </a:rPr>
                        <a:t>in FY 2021</a:t>
                      </a:r>
                    </a:p>
                  </a:txBody>
                  <a:tcPr marL="7041" marR="7041" marT="704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smtClean="0">
                          <a:solidFill>
                            <a:srgbClr val="000000"/>
                          </a:solidFill>
                          <a:effectLst/>
                          <a:latin typeface="Arial" panose="020B0604020202020204" pitchFamily="34" charset="0"/>
                        </a:rPr>
                        <a:t>Total</a:t>
                      </a:r>
                    </a:p>
                    <a:p>
                      <a:pPr algn="r" fontAlgn="b"/>
                      <a:r>
                        <a:rPr lang="en-US" sz="1100" b="1" i="0" u="none" strike="noStrike" dirty="0" smtClean="0">
                          <a:solidFill>
                            <a:srgbClr val="000000"/>
                          </a:solidFill>
                          <a:effectLst/>
                          <a:latin typeface="Arial" panose="020B0604020202020204" pitchFamily="34" charset="0"/>
                        </a:rPr>
                        <a:t> </a:t>
                      </a:r>
                      <a:r>
                        <a:rPr lang="en-US" sz="1100" b="1" i="0" u="none" strike="noStrike" dirty="0">
                          <a:solidFill>
                            <a:srgbClr val="000000"/>
                          </a:solidFill>
                          <a:effectLst/>
                          <a:latin typeface="Arial" panose="020B0604020202020204" pitchFamily="34" charset="0"/>
                        </a:rPr>
                        <a:t>Obligated</a:t>
                      </a:r>
                    </a:p>
                  </a:txBody>
                  <a:tcPr marL="7041" marR="7041" marT="7041"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4659655"/>
                  </a:ext>
                </a:extLst>
              </a:tr>
              <a:tr h="182163">
                <a:tc>
                  <a:txBody>
                    <a:bodyPr/>
                    <a:lstStyle/>
                    <a:p>
                      <a:pPr algn="l" fontAlgn="t"/>
                      <a:r>
                        <a:rPr lang="en-US" sz="1100" b="0" i="0" u="none" strike="noStrike" dirty="0">
                          <a:solidFill>
                            <a:srgbClr val="000000"/>
                          </a:solidFill>
                          <a:effectLst/>
                          <a:latin typeface="Arial" panose="020B0604020202020204" pitchFamily="34" charset="0"/>
                        </a:rPr>
                        <a:t>Local Government Allocation - Round 1</a:t>
                      </a:r>
                    </a:p>
                  </a:txBody>
                  <a:tcPr marL="7041" marR="7041" marT="7041"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$644,573,383 </a:t>
                      </a:r>
                    </a:p>
                  </a:txBody>
                  <a:tcPr marL="7041" marR="7041" marT="7041"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$644,573,383 </a:t>
                      </a:r>
                    </a:p>
                  </a:txBody>
                  <a:tcPr marL="7041" marR="7041" marT="7041"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4060726138"/>
                  </a:ext>
                </a:extLst>
              </a:tr>
              <a:tr h="182163">
                <a:tc>
                  <a:txBody>
                    <a:bodyPr/>
                    <a:lstStyle/>
                    <a:p>
                      <a:pPr algn="l" fontAlgn="t"/>
                      <a:r>
                        <a:rPr lang="en-US" sz="1100" b="0" i="0" u="none" strike="noStrike">
                          <a:solidFill>
                            <a:srgbClr val="000000"/>
                          </a:solidFill>
                          <a:effectLst/>
                          <a:latin typeface="Arial" panose="020B0604020202020204" pitchFamily="34" charset="0"/>
                        </a:rPr>
                        <a:t>Local Government Allocation - Round 2</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$644,573,383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$644,573,383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30278568"/>
                  </a:ext>
                </a:extLst>
              </a:tr>
              <a:tr h="363791">
                <a:tc>
                  <a:txBody>
                    <a:bodyPr/>
                    <a:lstStyle/>
                    <a:p>
                      <a:pPr algn="l" fontAlgn="t"/>
                      <a:r>
                        <a:rPr lang="en-US" sz="1100" b="0" i="0" u="none" strike="noStrike" dirty="0">
                          <a:solidFill>
                            <a:srgbClr val="000000"/>
                          </a:solidFill>
                          <a:effectLst/>
                          <a:latin typeface="Arial" panose="020B0604020202020204" pitchFamily="34" charset="0"/>
                        </a:rPr>
                        <a:t>VDEM - testing ($21.5M was transferred to VDH by subsequent decision brief approved 7-27-2020)</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$42,338,400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$42,338,400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63638356"/>
                  </a:ext>
                </a:extLst>
              </a:tr>
              <a:tr h="182163">
                <a:tc>
                  <a:txBody>
                    <a:bodyPr/>
                    <a:lstStyle/>
                    <a:p>
                      <a:pPr algn="l" fontAlgn="t"/>
                      <a:r>
                        <a:rPr lang="en-US" sz="1100" b="0" i="0" u="none" strike="noStrike">
                          <a:solidFill>
                            <a:srgbClr val="000000"/>
                          </a:solidFill>
                          <a:effectLst/>
                          <a:latin typeface="Arial" panose="020B0604020202020204" pitchFamily="34" charset="0"/>
                        </a:rPr>
                        <a:t>VDEM - PPE</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$97,000,000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$97,000,000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607683082"/>
                  </a:ext>
                </a:extLst>
              </a:tr>
              <a:tr h="182163">
                <a:tc>
                  <a:txBody>
                    <a:bodyPr/>
                    <a:lstStyle/>
                    <a:p>
                      <a:pPr algn="l" fontAlgn="t"/>
                      <a:r>
                        <a:rPr lang="en-US" sz="1100" b="0" i="0" u="none" strike="noStrike">
                          <a:solidFill>
                            <a:srgbClr val="000000"/>
                          </a:solidFill>
                          <a:effectLst/>
                          <a:latin typeface="Arial" panose="020B0604020202020204" pitchFamily="34" charset="0"/>
                        </a:rPr>
                        <a:t>VDEM - other</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$33,722,001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$33,722,001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782044238"/>
                  </a:ext>
                </a:extLst>
              </a:tr>
              <a:tr h="182163">
                <a:tc>
                  <a:txBody>
                    <a:bodyPr/>
                    <a:lstStyle/>
                    <a:p>
                      <a:pPr algn="l" fontAlgn="t"/>
                      <a:r>
                        <a:rPr lang="en-US" sz="1100" b="0" i="0" u="none" strike="noStrike">
                          <a:solidFill>
                            <a:srgbClr val="000000"/>
                          </a:solidFill>
                          <a:effectLst/>
                          <a:latin typeface="Arial" panose="020B0604020202020204" pitchFamily="34" charset="0"/>
                        </a:rPr>
                        <a:t>VDH - replace deficit authorization</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$3,291,300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$3,291,300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479088051"/>
                  </a:ext>
                </a:extLst>
              </a:tr>
              <a:tr h="182163">
                <a:tc>
                  <a:txBody>
                    <a:bodyPr/>
                    <a:lstStyle/>
                    <a:p>
                      <a:pPr algn="l" fontAlgn="t"/>
                      <a:r>
                        <a:rPr lang="en-US" sz="1100" b="0" i="0" u="none" strike="noStrike">
                          <a:solidFill>
                            <a:srgbClr val="000000"/>
                          </a:solidFill>
                          <a:effectLst/>
                          <a:latin typeface="Arial" panose="020B0604020202020204" pitchFamily="34" charset="0"/>
                        </a:rPr>
                        <a:t>VDH - contact tracing/UVA equipment</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$59,157,614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$59,157,614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431695811"/>
                  </a:ext>
                </a:extLst>
              </a:tr>
              <a:tr h="182163">
                <a:tc>
                  <a:txBody>
                    <a:bodyPr/>
                    <a:lstStyle/>
                    <a:p>
                      <a:pPr algn="l" fontAlgn="t"/>
                      <a:r>
                        <a:rPr lang="en-US" sz="1100" b="0" i="0" u="none" strike="noStrike">
                          <a:solidFill>
                            <a:srgbClr val="000000"/>
                          </a:solidFill>
                          <a:effectLst/>
                          <a:latin typeface="Arial" panose="020B0604020202020204" pitchFamily="34" charset="0"/>
                        </a:rPr>
                        <a:t>DGS - consolidated labs testing</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$6,052,673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$6,052,673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01690727"/>
                  </a:ext>
                </a:extLst>
              </a:tr>
              <a:tr h="182163">
                <a:tc>
                  <a:txBody>
                    <a:bodyPr/>
                    <a:lstStyle/>
                    <a:p>
                      <a:pPr algn="l" fontAlgn="t"/>
                      <a:r>
                        <a:rPr lang="en-US" sz="1100" b="0" i="0" u="none" strike="noStrike">
                          <a:solidFill>
                            <a:srgbClr val="000000"/>
                          </a:solidFill>
                          <a:effectLst/>
                          <a:latin typeface="Arial" panose="020B0604020202020204" pitchFamily="34" charset="0"/>
                        </a:rPr>
                        <a:t>DHCD - emergency housing for homeless</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$5,528,998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$3,270,000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$8,798,998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151530139"/>
                  </a:ext>
                </a:extLst>
              </a:tr>
              <a:tr h="363791">
                <a:tc>
                  <a:txBody>
                    <a:bodyPr/>
                    <a:lstStyle/>
                    <a:p>
                      <a:pPr algn="l" fontAlgn="t"/>
                      <a:r>
                        <a:rPr lang="en-US" sz="1100" b="0" i="0" u="none" strike="noStrike">
                          <a:solidFill>
                            <a:srgbClr val="000000"/>
                          </a:solidFill>
                          <a:effectLst/>
                          <a:latin typeface="Arial" panose="020B0604020202020204" pitchFamily="34" charset="0"/>
                        </a:rPr>
                        <a:t>FY 2020 agency-based requests  (does not include $10M for DHCD mortgage and rental assistance)</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$80,480,698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$80,480,698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440318940"/>
                  </a:ext>
                </a:extLst>
              </a:tr>
              <a:tr h="366019">
                <a:tc>
                  <a:txBody>
                    <a:bodyPr/>
                    <a:lstStyle/>
                    <a:p>
                      <a:pPr algn="l" fontAlgn="t"/>
                      <a:r>
                        <a:rPr lang="en-US" sz="1100" b="0" i="0" u="none" strike="noStrike" dirty="0">
                          <a:solidFill>
                            <a:srgbClr val="000000"/>
                          </a:solidFill>
                          <a:effectLst/>
                          <a:latin typeface="Arial" panose="020B0604020202020204" pitchFamily="34" charset="0"/>
                        </a:rPr>
                        <a:t>DHCD - mortgage and rental assistance (includes $10M in FY 2020 portion originally approved as part of agency-based requests)</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$10,000,000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$40,000,000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$50,000,000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756901486"/>
                  </a:ext>
                </a:extLst>
              </a:tr>
              <a:tr h="182163">
                <a:tc>
                  <a:txBody>
                    <a:bodyPr/>
                    <a:lstStyle/>
                    <a:p>
                      <a:pPr algn="l" fontAlgn="t"/>
                      <a:r>
                        <a:rPr lang="en-US" sz="1100" b="0" i="0" u="none" strike="noStrike">
                          <a:solidFill>
                            <a:srgbClr val="000000"/>
                          </a:solidFill>
                          <a:effectLst/>
                          <a:latin typeface="Arial" panose="020B0604020202020204" pitchFamily="34" charset="0"/>
                        </a:rPr>
                        <a:t>DSBSD - small business assistance grants</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$70,000,000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$70,000,000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821632427"/>
                  </a:ext>
                </a:extLst>
              </a:tr>
              <a:tr h="182163">
                <a:tc>
                  <a:txBody>
                    <a:bodyPr/>
                    <a:lstStyle/>
                    <a:p>
                      <a:pPr algn="l" fontAlgn="t"/>
                      <a:r>
                        <a:rPr lang="en-US" sz="1100" b="0" i="0" u="none" strike="noStrike">
                          <a:solidFill>
                            <a:srgbClr val="000000"/>
                          </a:solidFill>
                          <a:effectLst/>
                          <a:latin typeface="Arial" panose="020B0604020202020204" pitchFamily="34" charset="0"/>
                        </a:rPr>
                        <a:t>DMAS - long-term care facilities</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$55,640,872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$55,640,872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409738822"/>
                  </a:ext>
                </a:extLst>
              </a:tr>
              <a:tr h="182163">
                <a:tc>
                  <a:txBody>
                    <a:bodyPr/>
                    <a:lstStyle/>
                    <a:p>
                      <a:pPr algn="l" fontAlgn="t"/>
                      <a:r>
                        <a:rPr lang="en-US" sz="1100" b="0" i="0" u="none" strike="noStrike">
                          <a:solidFill>
                            <a:srgbClr val="000000"/>
                          </a:solidFill>
                          <a:effectLst/>
                          <a:latin typeface="Arial" panose="020B0604020202020204" pitchFamily="34" charset="0"/>
                        </a:rPr>
                        <a:t>DMAS - PPE for personal care attendants</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$9,256,178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$9,256,178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56538563"/>
                  </a:ext>
                </a:extLst>
              </a:tr>
              <a:tr h="182163">
                <a:tc>
                  <a:txBody>
                    <a:bodyPr/>
                    <a:lstStyle/>
                    <a:p>
                      <a:pPr algn="l" fontAlgn="t"/>
                      <a:r>
                        <a:rPr lang="en-US" sz="1100" b="0" i="0" u="none" strike="noStrike">
                          <a:solidFill>
                            <a:srgbClr val="000000"/>
                          </a:solidFill>
                          <a:effectLst/>
                          <a:latin typeface="Arial" panose="020B0604020202020204" pitchFamily="34" charset="0"/>
                        </a:rPr>
                        <a:t>VDEM, VDACS, &amp; DSS - food insecurity</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$3,861,953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$3,861,953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954184155"/>
                  </a:ext>
                </a:extLst>
              </a:tr>
              <a:tr h="545512">
                <a:tc>
                  <a:txBody>
                    <a:bodyPr/>
                    <a:lstStyle/>
                    <a:p>
                      <a:pPr algn="l" fontAlgn="t"/>
                      <a:r>
                        <a:rPr lang="en-US" sz="1100" b="0" i="0" u="none" strike="noStrike">
                          <a:solidFill>
                            <a:srgbClr val="000000"/>
                          </a:solidFill>
                          <a:effectLst/>
                          <a:latin typeface="Arial" panose="020B0604020202020204" pitchFamily="34" charset="0"/>
                        </a:rPr>
                        <a:t>VDEM - 4 priority PPE projects  (1) federally-funded health care facilities, 2) congregate care facilities, 3) local health district offices, and 4) adult and childcare facilities across the Commonwealth)</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$42,112,285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$42,112,285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564289297"/>
                  </a:ext>
                </a:extLst>
              </a:tr>
              <a:tr h="182163">
                <a:tc>
                  <a:txBody>
                    <a:bodyPr/>
                    <a:lstStyle/>
                    <a:p>
                      <a:pPr algn="l" fontAlgn="t"/>
                      <a:r>
                        <a:rPr lang="en-US" sz="1100" b="0" i="0" u="none" strike="noStrike">
                          <a:solidFill>
                            <a:srgbClr val="000000"/>
                          </a:solidFill>
                          <a:effectLst/>
                          <a:latin typeface="Arial" panose="020B0604020202020204" pitchFamily="34" charset="0"/>
                        </a:rPr>
                        <a:t>VDH - Carillion serology study</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$566,309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$566,309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46694757"/>
                  </a:ext>
                </a:extLst>
              </a:tr>
              <a:tr h="182163">
                <a:tc>
                  <a:txBody>
                    <a:bodyPr/>
                    <a:lstStyle/>
                    <a:p>
                      <a:pPr algn="l" fontAlgn="t"/>
                      <a:r>
                        <a:rPr lang="en-US" sz="1100" b="0" i="0" u="none" strike="noStrike">
                          <a:solidFill>
                            <a:srgbClr val="000000"/>
                          </a:solidFill>
                          <a:effectLst/>
                          <a:latin typeface="Arial" panose="020B0604020202020204" pitchFamily="34" charset="0"/>
                        </a:rPr>
                        <a:t>VDH - testing and contact tracing</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$71,829,059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$71,829,059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79102673"/>
                  </a:ext>
                </a:extLst>
              </a:tr>
              <a:tr h="363791">
                <a:tc>
                  <a:txBody>
                    <a:bodyPr/>
                    <a:lstStyle/>
                    <a:p>
                      <a:pPr algn="l" fontAlgn="t"/>
                      <a:r>
                        <a:rPr lang="en-US" sz="1100" b="0" i="0" u="none" strike="noStrike">
                          <a:solidFill>
                            <a:srgbClr val="000000"/>
                          </a:solidFill>
                          <a:effectLst/>
                          <a:latin typeface="Arial" panose="020B0604020202020204" pitchFamily="34" charset="0"/>
                        </a:rPr>
                        <a:t>VDH - Environmental Health Specialists for Executive Order enforcement</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$1,298,038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$1,298,038 </a:t>
                      </a:r>
                    </a:p>
                  </a:txBody>
                  <a:tcPr marL="7041" marR="7041" marT="7041"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604660135"/>
                  </a:ext>
                </a:extLst>
              </a:tr>
            </a:tbl>
          </a:graphicData>
        </a:graphic>
      </p:graphicFrame>
    </p:spTree>
    <p:extLst>
      <p:ext uri="{BB962C8B-B14F-4D97-AF65-F5344CB8AC3E}">
        <p14:creationId xmlns:p14="http://schemas.microsoft.com/office/powerpoint/2010/main" val="474180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584805" y="6535711"/>
            <a:ext cx="444395" cy="253220"/>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6E31B4FE-5B31-4643-B1B6-BAF3D14C0092}" type="slidenum">
              <a:rPr kumimoji="0" lang="en-US" sz="1400" b="0" i="0" u="none" strike="noStrike" kern="1200" cap="none" spc="0" normalizeH="0" baseline="0" noProof="0" smtClean="0">
                <a:ln>
                  <a:noFill/>
                </a:ln>
                <a:solidFill>
                  <a:prstClr val="black">
                    <a:tint val="75000"/>
                  </a:prstClr>
                </a:solidFill>
                <a:effectLst/>
                <a:uLnTx/>
                <a:uFillTx/>
                <a:latin typeface="Arial" panose="020B0604020202020204" pitchFamily="34" charset="0"/>
                <a:cs typeface="Arial" panose="020B0604020202020204" pitchFamily="34" charset="0"/>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0" lang="en-US" sz="1400" b="0" i="0" u="none" strike="noStrike" kern="1200" cap="none" spc="0" normalizeH="0" baseline="0" noProof="0" dirty="0">
              <a:ln>
                <a:noFill/>
              </a:ln>
              <a:solidFill>
                <a:prstClr val="black">
                  <a:tint val="75000"/>
                </a:prstClr>
              </a:solidFill>
              <a:effectLst/>
              <a:uLnTx/>
              <a:uFillTx/>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nvPr>
        </p:nvGraphicFramePr>
        <p:xfrm>
          <a:off x="254832" y="209861"/>
          <a:ext cx="8476937" cy="5928547"/>
        </p:xfrm>
        <a:graphic>
          <a:graphicData uri="http://schemas.openxmlformats.org/drawingml/2006/table">
            <a:tbl>
              <a:tblPr/>
              <a:tblGrid>
                <a:gridCol w="4262414">
                  <a:extLst>
                    <a:ext uri="{9D8B030D-6E8A-4147-A177-3AD203B41FA5}">
                      <a16:colId xmlns:a16="http://schemas.microsoft.com/office/drawing/2014/main" val="1724612740"/>
                    </a:ext>
                  </a:extLst>
                </a:gridCol>
                <a:gridCol w="1404841">
                  <a:extLst>
                    <a:ext uri="{9D8B030D-6E8A-4147-A177-3AD203B41FA5}">
                      <a16:colId xmlns:a16="http://schemas.microsoft.com/office/drawing/2014/main" val="1105265189"/>
                    </a:ext>
                  </a:extLst>
                </a:gridCol>
                <a:gridCol w="1404841">
                  <a:extLst>
                    <a:ext uri="{9D8B030D-6E8A-4147-A177-3AD203B41FA5}">
                      <a16:colId xmlns:a16="http://schemas.microsoft.com/office/drawing/2014/main" val="2974610731"/>
                    </a:ext>
                  </a:extLst>
                </a:gridCol>
                <a:gridCol w="1404841">
                  <a:extLst>
                    <a:ext uri="{9D8B030D-6E8A-4147-A177-3AD203B41FA5}">
                      <a16:colId xmlns:a16="http://schemas.microsoft.com/office/drawing/2014/main" val="38976387"/>
                    </a:ext>
                  </a:extLst>
                </a:gridCol>
              </a:tblGrid>
              <a:tr h="252325">
                <a:tc gridSpan="4">
                  <a:txBody>
                    <a:bodyPr/>
                    <a:lstStyle/>
                    <a:p>
                      <a:pPr algn="ctr" fontAlgn="b"/>
                      <a:r>
                        <a:rPr lang="en-US" sz="1600" b="1" i="0" u="none" strike="noStrike" dirty="0">
                          <a:solidFill>
                            <a:srgbClr val="000000"/>
                          </a:solidFill>
                          <a:effectLst/>
                          <a:latin typeface="Arial" panose="020B0604020202020204" pitchFamily="34" charset="0"/>
                        </a:rPr>
                        <a:t>Authorized Use of Coronavirus Relief Fund</a:t>
                      </a:r>
                    </a:p>
                  </a:txBody>
                  <a:tcPr marL="8164" marR="8164" marT="816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22803615"/>
                  </a:ext>
                </a:extLst>
              </a:tr>
              <a:tr h="182391">
                <a:tc gridSpan="4">
                  <a:txBody>
                    <a:bodyPr/>
                    <a:lstStyle/>
                    <a:p>
                      <a:pPr algn="ctr" fontAlgn="b"/>
                      <a:r>
                        <a:rPr lang="en-US" sz="1100" b="0" i="0" u="none" strike="noStrike" dirty="0">
                          <a:solidFill>
                            <a:srgbClr val="000000"/>
                          </a:solidFill>
                          <a:effectLst/>
                          <a:latin typeface="Arial" panose="020B0604020202020204" pitchFamily="34" charset="0"/>
                        </a:rPr>
                        <a:t>As of 11/11/2020</a:t>
                      </a:r>
                    </a:p>
                  </a:txBody>
                  <a:tcPr marL="8164" marR="8164" marT="816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40204513"/>
                  </a:ext>
                </a:extLst>
              </a:tr>
              <a:tr h="203923">
                <a:tc>
                  <a:txBody>
                    <a:bodyPr/>
                    <a:lstStyle/>
                    <a:p>
                      <a:pPr algn="l" fontAlgn="b"/>
                      <a:endParaRPr lang="en-US" sz="1100" b="1" i="0" u="none" strike="noStrike" dirty="0">
                        <a:solidFill>
                          <a:srgbClr val="000000"/>
                        </a:solidFill>
                        <a:effectLst/>
                        <a:latin typeface="Arial" panose="020B0604020202020204" pitchFamily="34" charset="0"/>
                      </a:endParaRPr>
                    </a:p>
                  </a:txBody>
                  <a:tcPr marL="8164" marR="8164" marT="8164"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8164" marR="8164" marT="8164"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8164" marR="8164" marT="8164" marB="0" anchor="b">
                    <a:lnL>
                      <a:noFill/>
                    </a:lnL>
                    <a:lnR>
                      <a:noFill/>
                    </a:lnR>
                    <a:lnT>
                      <a:noFill/>
                    </a:lnT>
                    <a:lnB>
                      <a:noFill/>
                    </a:lnB>
                  </a:tcPr>
                </a:tc>
                <a:tc>
                  <a:txBody>
                    <a:bodyPr/>
                    <a:lstStyle/>
                    <a:p>
                      <a:pPr algn="l" fontAlgn="t"/>
                      <a:endParaRPr lang="en-US" sz="1100" b="1" i="0" u="none" strike="noStrike">
                        <a:solidFill>
                          <a:srgbClr val="000000"/>
                        </a:solidFill>
                        <a:effectLst/>
                        <a:latin typeface="Arial" panose="020B0604020202020204" pitchFamily="34" charset="0"/>
                      </a:endParaRPr>
                    </a:p>
                  </a:txBody>
                  <a:tcPr marL="8164" marR="8164" marT="8164" marB="0">
                    <a:lnL>
                      <a:noFill/>
                    </a:lnL>
                    <a:lnR>
                      <a:noFill/>
                    </a:lnR>
                    <a:lnT>
                      <a:noFill/>
                    </a:lnT>
                    <a:lnB>
                      <a:noFill/>
                    </a:lnB>
                  </a:tcPr>
                </a:tc>
                <a:extLst>
                  <a:ext uri="{0D108BD9-81ED-4DB2-BD59-A6C34878D82A}">
                    <a16:rowId xmlns:a16="http://schemas.microsoft.com/office/drawing/2014/main" val="901148544"/>
                  </a:ext>
                </a:extLst>
              </a:tr>
              <a:tr h="203923">
                <a:tc>
                  <a:txBody>
                    <a:bodyPr/>
                    <a:lstStyle/>
                    <a:p>
                      <a:pPr algn="l" fontAlgn="b"/>
                      <a:endParaRPr lang="en-US" sz="1100" b="0" i="0" u="none" strike="noStrike" dirty="0">
                        <a:solidFill>
                          <a:srgbClr val="000000"/>
                        </a:solidFill>
                        <a:effectLst/>
                        <a:latin typeface="Arial" panose="020B0604020202020204" pitchFamily="34" charset="0"/>
                      </a:endParaRPr>
                    </a:p>
                  </a:txBody>
                  <a:tcPr marL="8164" marR="8164" marT="8164" marB="0" anchor="b">
                    <a:lnL>
                      <a:noFill/>
                    </a:lnL>
                    <a:lnR>
                      <a:noFill/>
                    </a:lnR>
                    <a:lnT>
                      <a:noFill/>
                    </a:lnT>
                    <a:lnB>
                      <a:noFill/>
                    </a:lnB>
                  </a:tcPr>
                </a:tc>
                <a:tc gridSpan="2">
                  <a:txBody>
                    <a:bodyPr/>
                    <a:lstStyle/>
                    <a:p>
                      <a:pPr algn="l" fontAlgn="b"/>
                      <a:r>
                        <a:rPr lang="en-US" sz="1100" b="1" i="0" u="none" strike="noStrike" dirty="0">
                          <a:solidFill>
                            <a:srgbClr val="000000"/>
                          </a:solidFill>
                          <a:effectLst/>
                          <a:latin typeface="Arial" panose="020B0604020202020204" pitchFamily="34" charset="0"/>
                        </a:rPr>
                        <a:t>     Total Allocation to Virginia</a:t>
                      </a:r>
                    </a:p>
                  </a:txBody>
                  <a:tcPr marL="8164" marR="8164" marT="8164" marB="0" anchor="ctr">
                    <a:lnL>
                      <a:noFill/>
                    </a:lnL>
                    <a:lnR>
                      <a:noFill/>
                    </a:lnR>
                    <a:lnT>
                      <a:noFill/>
                    </a:lnT>
                    <a:lnB>
                      <a:noFill/>
                    </a:lnB>
                  </a:tcPr>
                </a:tc>
                <a:tc hMerge="1">
                  <a:txBody>
                    <a:bodyPr/>
                    <a:lstStyle/>
                    <a:p>
                      <a:endParaRPr lang="en-US"/>
                    </a:p>
                  </a:txBody>
                  <a:tcPr/>
                </a:tc>
                <a:tc>
                  <a:txBody>
                    <a:bodyPr/>
                    <a:lstStyle/>
                    <a:p>
                      <a:pPr algn="r" fontAlgn="t"/>
                      <a:r>
                        <a:rPr lang="en-US" sz="1100" b="1" i="0" u="none" strike="noStrike" dirty="0">
                          <a:solidFill>
                            <a:srgbClr val="000000"/>
                          </a:solidFill>
                          <a:effectLst/>
                          <a:latin typeface="Arial" panose="020B0604020202020204" pitchFamily="34" charset="0"/>
                        </a:rPr>
                        <a:t>$3,309,738,321 </a:t>
                      </a:r>
                    </a:p>
                  </a:txBody>
                  <a:tcPr marL="8164" marR="8164" marT="8164" marB="0" anchor="ctr">
                    <a:lnL>
                      <a:noFill/>
                    </a:lnL>
                    <a:lnR>
                      <a:noFill/>
                    </a:lnR>
                    <a:lnT>
                      <a:noFill/>
                    </a:lnT>
                    <a:lnB>
                      <a:noFill/>
                    </a:lnB>
                  </a:tcPr>
                </a:tc>
                <a:extLst>
                  <a:ext uri="{0D108BD9-81ED-4DB2-BD59-A6C34878D82A}">
                    <a16:rowId xmlns:a16="http://schemas.microsoft.com/office/drawing/2014/main" val="4141895164"/>
                  </a:ext>
                </a:extLst>
              </a:tr>
              <a:tr h="206751">
                <a:tc>
                  <a:txBody>
                    <a:bodyPr/>
                    <a:lstStyle/>
                    <a:p>
                      <a:pPr algn="l" fontAlgn="b"/>
                      <a:endParaRPr lang="en-US" sz="1100" b="0" i="0" u="none" strike="noStrike" dirty="0">
                        <a:solidFill>
                          <a:srgbClr val="000000"/>
                        </a:solidFill>
                        <a:effectLst/>
                        <a:latin typeface="Arial" panose="020B0604020202020204" pitchFamily="34" charset="0"/>
                      </a:endParaRPr>
                    </a:p>
                  </a:txBody>
                  <a:tcPr marL="8164" marR="8164" marT="8164" marB="0" anchor="b">
                    <a:lnL>
                      <a:noFill/>
                    </a:lnL>
                    <a:lnR>
                      <a:noFill/>
                    </a:lnR>
                    <a:lnT>
                      <a:noFill/>
                    </a:lnT>
                    <a:lnB>
                      <a:noFill/>
                    </a:lnB>
                  </a:tcPr>
                </a:tc>
                <a:tc gridSpan="2">
                  <a:txBody>
                    <a:bodyPr/>
                    <a:lstStyle/>
                    <a:p>
                      <a:pPr algn="l" fontAlgn="b"/>
                      <a:r>
                        <a:rPr lang="en-US" sz="1100" b="0" i="1" u="none" strike="noStrike" dirty="0">
                          <a:solidFill>
                            <a:srgbClr val="000000"/>
                          </a:solidFill>
                          <a:effectLst/>
                          <a:latin typeface="Arial" panose="020B0604020202020204" pitchFamily="34" charset="0"/>
                        </a:rPr>
                        <a:t>        Less Fairfax County</a:t>
                      </a:r>
                    </a:p>
                  </a:txBody>
                  <a:tcPr marL="8164" marR="8164" marT="8164" marB="0" anchor="ctr">
                    <a:lnL>
                      <a:noFill/>
                    </a:lnL>
                    <a:lnR>
                      <a:noFill/>
                    </a:lnR>
                    <a:lnT>
                      <a:noFill/>
                    </a:lnT>
                    <a:lnB>
                      <a:noFill/>
                    </a:lnB>
                  </a:tcPr>
                </a:tc>
                <a:tc hMerge="1">
                  <a:txBody>
                    <a:bodyPr/>
                    <a:lstStyle/>
                    <a:p>
                      <a:endParaRPr lang="en-US"/>
                    </a:p>
                  </a:txBody>
                  <a:tcPr/>
                </a:tc>
                <a:tc>
                  <a:txBody>
                    <a:bodyPr/>
                    <a:lstStyle/>
                    <a:p>
                      <a:pPr algn="r" fontAlgn="t"/>
                      <a:r>
                        <a:rPr lang="en-US" sz="1100" b="0" i="0" u="none" strike="noStrike" dirty="0">
                          <a:solidFill>
                            <a:srgbClr val="FF0000"/>
                          </a:solidFill>
                          <a:effectLst/>
                          <a:latin typeface="Arial" panose="020B0604020202020204" pitchFamily="34" charset="0"/>
                        </a:rPr>
                        <a:t>($200,235,485)</a:t>
                      </a:r>
                    </a:p>
                  </a:txBody>
                  <a:tcPr marL="8164" marR="8164" marT="8164"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4871973"/>
                  </a:ext>
                </a:extLst>
              </a:tr>
              <a:tr h="209862">
                <a:tc>
                  <a:txBody>
                    <a:bodyPr/>
                    <a:lstStyle/>
                    <a:p>
                      <a:pPr algn="l" fontAlgn="b"/>
                      <a:endParaRPr lang="en-US" sz="1100" b="0" i="0" u="none" strike="noStrike" dirty="0">
                        <a:solidFill>
                          <a:srgbClr val="000000"/>
                        </a:solidFill>
                        <a:effectLst/>
                        <a:latin typeface="Arial" panose="020B0604020202020204" pitchFamily="34" charset="0"/>
                      </a:endParaRPr>
                    </a:p>
                  </a:txBody>
                  <a:tcPr marL="8164" marR="8164" marT="8164" marB="0" anchor="b">
                    <a:lnL>
                      <a:noFill/>
                    </a:lnL>
                    <a:lnR>
                      <a:noFill/>
                    </a:lnR>
                    <a:lnT>
                      <a:noFill/>
                    </a:lnT>
                    <a:lnB>
                      <a:noFill/>
                    </a:lnB>
                  </a:tcPr>
                </a:tc>
                <a:tc gridSpan="2">
                  <a:txBody>
                    <a:bodyPr/>
                    <a:lstStyle/>
                    <a:p>
                      <a:pPr algn="l" fontAlgn="b"/>
                      <a:r>
                        <a:rPr lang="en-US" sz="1100" b="1" i="0" u="none" strike="noStrike">
                          <a:solidFill>
                            <a:srgbClr val="000000"/>
                          </a:solidFill>
                          <a:effectLst/>
                          <a:latin typeface="Arial" panose="020B0604020202020204" pitchFamily="34" charset="0"/>
                        </a:rPr>
                        <a:t>     Balance for Rest of State</a:t>
                      </a:r>
                    </a:p>
                  </a:txBody>
                  <a:tcPr marL="8164" marR="8164" marT="8164" marB="0" anchor="ctr">
                    <a:lnL>
                      <a:noFill/>
                    </a:lnL>
                    <a:lnR>
                      <a:noFill/>
                    </a:lnR>
                    <a:lnT>
                      <a:noFill/>
                    </a:lnT>
                    <a:lnB>
                      <a:noFill/>
                    </a:lnB>
                  </a:tcPr>
                </a:tc>
                <a:tc hMerge="1">
                  <a:txBody>
                    <a:bodyPr/>
                    <a:lstStyle/>
                    <a:p>
                      <a:endParaRPr lang="en-US"/>
                    </a:p>
                  </a:txBody>
                  <a:tcPr/>
                </a:tc>
                <a:tc>
                  <a:txBody>
                    <a:bodyPr/>
                    <a:lstStyle/>
                    <a:p>
                      <a:pPr algn="r" fontAlgn="t"/>
                      <a:r>
                        <a:rPr lang="en-US" sz="1100" b="1" i="0" u="none" strike="noStrike" dirty="0">
                          <a:solidFill>
                            <a:srgbClr val="000000"/>
                          </a:solidFill>
                          <a:effectLst/>
                          <a:latin typeface="Arial" panose="020B0604020202020204" pitchFamily="34" charset="0"/>
                        </a:rPr>
                        <a:t>$3,109,502,836 </a:t>
                      </a:r>
                    </a:p>
                  </a:txBody>
                  <a:tcPr marL="8164" marR="8164" marT="8164"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31610564"/>
                  </a:ext>
                </a:extLst>
              </a:tr>
              <a:tr h="203923">
                <a:tc>
                  <a:txBody>
                    <a:bodyPr/>
                    <a:lstStyle/>
                    <a:p>
                      <a:pPr algn="l" fontAlgn="b"/>
                      <a:endParaRPr lang="en-US" sz="1100" b="0" i="0" u="none" strike="noStrike">
                        <a:solidFill>
                          <a:srgbClr val="000000"/>
                        </a:solidFill>
                        <a:effectLst/>
                        <a:latin typeface="Arial" panose="020B0604020202020204" pitchFamily="34" charset="0"/>
                      </a:endParaRPr>
                    </a:p>
                  </a:txBody>
                  <a:tcPr marL="8164" marR="8164" marT="8164"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8164" marR="8164" marT="8164"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8164" marR="8164" marT="8164"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8164" marR="8164" marT="8164" marB="0" anchor="b">
                    <a:lnL>
                      <a:noFill/>
                    </a:lnL>
                    <a:lnR>
                      <a:noFill/>
                    </a:lnR>
                    <a:lnT>
                      <a:noFill/>
                    </a:lnT>
                    <a:lnB>
                      <a:noFill/>
                    </a:lnB>
                  </a:tcPr>
                </a:tc>
                <a:extLst>
                  <a:ext uri="{0D108BD9-81ED-4DB2-BD59-A6C34878D82A}">
                    <a16:rowId xmlns:a16="http://schemas.microsoft.com/office/drawing/2014/main" val="2821744038"/>
                  </a:ext>
                </a:extLst>
              </a:tr>
              <a:tr h="400951">
                <a:tc>
                  <a:txBody>
                    <a:bodyPr/>
                    <a:lstStyle/>
                    <a:p>
                      <a:pPr algn="l" fontAlgn="b"/>
                      <a:r>
                        <a:rPr lang="en-US" sz="1400" b="1" i="0" u="none" strike="noStrike" dirty="0">
                          <a:solidFill>
                            <a:srgbClr val="000000"/>
                          </a:solidFill>
                          <a:effectLst/>
                          <a:latin typeface="Arial" panose="020B0604020202020204" pitchFamily="34" charset="0"/>
                        </a:rPr>
                        <a:t>Current </a:t>
                      </a:r>
                      <a:r>
                        <a:rPr lang="en-US" sz="1400" b="1" i="0" u="none" strike="noStrike" dirty="0" smtClean="0">
                          <a:solidFill>
                            <a:srgbClr val="000000"/>
                          </a:solidFill>
                          <a:effectLst/>
                          <a:latin typeface="Arial" panose="020B0604020202020204" pitchFamily="34" charset="0"/>
                        </a:rPr>
                        <a:t>Commitments Approved - </a:t>
                      </a:r>
                      <a:r>
                        <a:rPr lang="en-US" sz="1400" b="0" i="1" u="none" strike="noStrike" dirty="0" smtClean="0">
                          <a:solidFill>
                            <a:srgbClr val="000000"/>
                          </a:solidFill>
                          <a:effectLst/>
                          <a:latin typeface="Arial" panose="020B0604020202020204" pitchFamily="34" charset="0"/>
                        </a:rPr>
                        <a:t>continued</a:t>
                      </a:r>
                      <a:r>
                        <a:rPr lang="en-US" sz="1400" b="1" i="0" u="none" strike="noStrike" dirty="0" smtClean="0">
                          <a:solidFill>
                            <a:srgbClr val="000000"/>
                          </a:solidFill>
                          <a:effectLst/>
                          <a:latin typeface="Arial" panose="020B0604020202020204" pitchFamily="34" charset="0"/>
                        </a:rPr>
                        <a:t>:</a:t>
                      </a:r>
                      <a:endParaRPr lang="en-US" sz="1400" b="1" i="0" u="none" strike="noStrike" dirty="0">
                        <a:solidFill>
                          <a:srgbClr val="000000"/>
                        </a:solidFill>
                        <a:effectLst/>
                        <a:latin typeface="Arial" panose="020B0604020202020204" pitchFamily="34" charset="0"/>
                      </a:endParaRPr>
                    </a:p>
                  </a:txBody>
                  <a:tcPr marL="8164" marR="8164" marT="81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Arial" panose="020B0604020202020204" pitchFamily="34" charset="0"/>
                        </a:rPr>
                        <a:t>Obligated </a:t>
                      </a:r>
                      <a:r>
                        <a:rPr lang="en-US" sz="1100" b="1" i="0" u="none" strike="noStrike" dirty="0" smtClean="0">
                          <a:solidFill>
                            <a:srgbClr val="000000"/>
                          </a:solidFill>
                          <a:effectLst/>
                          <a:latin typeface="Arial" panose="020B0604020202020204" pitchFamily="34" charset="0"/>
                        </a:rPr>
                        <a:t>in</a:t>
                      </a:r>
                    </a:p>
                    <a:p>
                      <a:pPr algn="r" fontAlgn="b"/>
                      <a:r>
                        <a:rPr lang="en-US" sz="1100" b="1" i="0" u="none" strike="noStrike" dirty="0" smtClean="0">
                          <a:solidFill>
                            <a:srgbClr val="000000"/>
                          </a:solidFill>
                          <a:effectLst/>
                          <a:latin typeface="Arial" panose="020B0604020202020204" pitchFamily="34" charset="0"/>
                        </a:rPr>
                        <a:t> </a:t>
                      </a:r>
                      <a:r>
                        <a:rPr lang="en-US" sz="1100" b="1" i="0" u="none" strike="noStrike" dirty="0">
                          <a:solidFill>
                            <a:srgbClr val="000000"/>
                          </a:solidFill>
                          <a:effectLst/>
                          <a:latin typeface="Arial" panose="020B0604020202020204" pitchFamily="34" charset="0"/>
                        </a:rPr>
                        <a:t>FY 2020</a:t>
                      </a:r>
                    </a:p>
                  </a:txBody>
                  <a:tcPr marL="8164" marR="8164" marT="81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Arial" panose="020B0604020202020204" pitchFamily="34" charset="0"/>
                        </a:rPr>
                        <a:t>Obligated </a:t>
                      </a:r>
                      <a:r>
                        <a:rPr lang="en-US" sz="1100" b="1" i="0" u="none" strike="noStrike" dirty="0" smtClean="0">
                          <a:solidFill>
                            <a:srgbClr val="000000"/>
                          </a:solidFill>
                          <a:effectLst/>
                          <a:latin typeface="Arial" panose="020B0604020202020204" pitchFamily="34" charset="0"/>
                        </a:rPr>
                        <a:t>in</a:t>
                      </a:r>
                    </a:p>
                    <a:p>
                      <a:pPr algn="r" fontAlgn="b"/>
                      <a:r>
                        <a:rPr lang="en-US" sz="1100" b="1" i="0" u="none" strike="noStrike" dirty="0" smtClean="0">
                          <a:solidFill>
                            <a:srgbClr val="000000"/>
                          </a:solidFill>
                          <a:effectLst/>
                          <a:latin typeface="Arial" panose="020B0604020202020204" pitchFamily="34" charset="0"/>
                        </a:rPr>
                        <a:t> </a:t>
                      </a:r>
                      <a:r>
                        <a:rPr lang="en-US" sz="1100" b="1" i="0" u="none" strike="noStrike" dirty="0">
                          <a:solidFill>
                            <a:srgbClr val="000000"/>
                          </a:solidFill>
                          <a:effectLst/>
                          <a:latin typeface="Arial" panose="020B0604020202020204" pitchFamily="34" charset="0"/>
                        </a:rPr>
                        <a:t>FY 2021</a:t>
                      </a:r>
                    </a:p>
                  </a:txBody>
                  <a:tcPr marL="8164" marR="8164" marT="81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smtClean="0">
                          <a:solidFill>
                            <a:srgbClr val="000000"/>
                          </a:solidFill>
                          <a:effectLst/>
                          <a:latin typeface="Arial" panose="020B0604020202020204" pitchFamily="34" charset="0"/>
                        </a:rPr>
                        <a:t>Total</a:t>
                      </a:r>
                    </a:p>
                    <a:p>
                      <a:pPr algn="r" fontAlgn="b"/>
                      <a:r>
                        <a:rPr lang="en-US" sz="1100" b="1" i="0" u="none" strike="noStrike" dirty="0" smtClean="0">
                          <a:solidFill>
                            <a:srgbClr val="000000"/>
                          </a:solidFill>
                          <a:effectLst/>
                          <a:latin typeface="Arial" panose="020B0604020202020204" pitchFamily="34" charset="0"/>
                        </a:rPr>
                        <a:t> </a:t>
                      </a:r>
                      <a:r>
                        <a:rPr lang="en-US" sz="1100" b="1" i="0" u="none" strike="noStrike" dirty="0">
                          <a:solidFill>
                            <a:srgbClr val="000000"/>
                          </a:solidFill>
                          <a:effectLst/>
                          <a:latin typeface="Arial" panose="020B0604020202020204" pitchFamily="34" charset="0"/>
                        </a:rPr>
                        <a:t>Obligated</a:t>
                      </a:r>
                    </a:p>
                  </a:txBody>
                  <a:tcPr marL="8164" marR="8164" marT="8164"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3399489"/>
                  </a:ext>
                </a:extLst>
              </a:tr>
              <a:tr h="203923">
                <a:tc>
                  <a:txBody>
                    <a:bodyPr/>
                    <a:lstStyle/>
                    <a:p>
                      <a:pPr algn="l" fontAlgn="t"/>
                      <a:r>
                        <a:rPr lang="en-US" sz="1100" b="0" i="0" u="none" strike="noStrike">
                          <a:solidFill>
                            <a:srgbClr val="000000"/>
                          </a:solidFill>
                          <a:effectLst/>
                          <a:latin typeface="Arial" panose="020B0604020202020204" pitchFamily="34" charset="0"/>
                        </a:rPr>
                        <a:t>DBHDS - state hospital census support</a:t>
                      </a:r>
                    </a:p>
                  </a:txBody>
                  <a:tcPr marL="8164" marR="8164" marT="8164"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$2,853,215 </a:t>
                      </a:r>
                    </a:p>
                  </a:txBody>
                  <a:tcPr marL="8164" marR="8164" marT="8164"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$2,853,215 </a:t>
                      </a:r>
                    </a:p>
                  </a:txBody>
                  <a:tcPr marL="8164" marR="8164" marT="8164"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61972350"/>
                  </a:ext>
                </a:extLst>
              </a:tr>
              <a:tr h="203923">
                <a:tc>
                  <a:txBody>
                    <a:bodyPr/>
                    <a:lstStyle/>
                    <a:p>
                      <a:pPr algn="l" fontAlgn="t"/>
                      <a:r>
                        <a:rPr lang="en-US" sz="1100" b="0" i="0" u="none" strike="noStrike" dirty="0">
                          <a:solidFill>
                            <a:srgbClr val="000000"/>
                          </a:solidFill>
                          <a:effectLst/>
                          <a:latin typeface="Arial" panose="020B0604020202020204" pitchFamily="34" charset="0"/>
                        </a:rPr>
                        <a:t>VDH - point-of-care antigen testing</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$16,010,500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$16,010,500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398388480"/>
                  </a:ext>
                </a:extLst>
              </a:tr>
              <a:tr h="203923">
                <a:tc>
                  <a:txBody>
                    <a:bodyPr/>
                    <a:lstStyle/>
                    <a:p>
                      <a:pPr algn="l" fontAlgn="t"/>
                      <a:r>
                        <a:rPr lang="en-US" sz="1100" b="0" i="0" u="none" strike="noStrike">
                          <a:solidFill>
                            <a:srgbClr val="000000"/>
                          </a:solidFill>
                          <a:effectLst/>
                          <a:latin typeface="Arial" panose="020B0604020202020204" pitchFamily="34" charset="0"/>
                        </a:rPr>
                        <a:t>DHCD - broadband/internet access</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$30,000,000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$30,000,000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887538351"/>
                  </a:ext>
                </a:extLst>
              </a:tr>
              <a:tr h="203923">
                <a:tc>
                  <a:txBody>
                    <a:bodyPr/>
                    <a:lstStyle/>
                    <a:p>
                      <a:pPr algn="l" fontAlgn="t"/>
                      <a:r>
                        <a:rPr lang="en-US" sz="1100" b="0" i="0" u="none" strike="noStrike">
                          <a:solidFill>
                            <a:srgbClr val="000000"/>
                          </a:solidFill>
                          <a:effectLst/>
                          <a:latin typeface="Arial" panose="020B0604020202020204" pitchFamily="34" charset="0"/>
                        </a:rPr>
                        <a:t>DHCD - additional mortgage/rental assistance</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$12,000,000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$12,000,000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5173641"/>
                  </a:ext>
                </a:extLst>
              </a:tr>
              <a:tr h="203923">
                <a:tc>
                  <a:txBody>
                    <a:bodyPr/>
                    <a:lstStyle/>
                    <a:p>
                      <a:pPr algn="l" fontAlgn="t"/>
                      <a:r>
                        <a:rPr lang="en-US" sz="1100" b="0" i="0" u="none" strike="noStrike" dirty="0">
                          <a:solidFill>
                            <a:srgbClr val="000000"/>
                          </a:solidFill>
                          <a:effectLst/>
                          <a:latin typeface="Arial" panose="020B0604020202020204" pitchFamily="34" charset="0"/>
                        </a:rPr>
                        <a:t>DOE - distribution to </a:t>
                      </a:r>
                      <a:r>
                        <a:rPr lang="en-US" sz="1100" b="0" i="0" u="none" strike="noStrike" dirty="0" smtClean="0">
                          <a:solidFill>
                            <a:srgbClr val="000000"/>
                          </a:solidFill>
                          <a:effectLst/>
                          <a:latin typeface="Arial" panose="020B0604020202020204" pitchFamily="34" charset="0"/>
                        </a:rPr>
                        <a:t>K12 public schools </a:t>
                      </a:r>
                      <a:r>
                        <a:rPr lang="en-US" sz="1100" b="0" i="0" u="none" strike="noStrike" dirty="0">
                          <a:solidFill>
                            <a:srgbClr val="000000"/>
                          </a:solidFill>
                          <a:effectLst/>
                          <a:latin typeface="Arial" panose="020B0604020202020204" pitchFamily="34" charset="0"/>
                        </a:rPr>
                        <a:t>for reopening</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$220,798,208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$220,798,208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179984132"/>
                  </a:ext>
                </a:extLst>
              </a:tr>
              <a:tr h="203923">
                <a:tc>
                  <a:txBody>
                    <a:bodyPr/>
                    <a:lstStyle/>
                    <a:p>
                      <a:pPr algn="l" fontAlgn="t"/>
                      <a:r>
                        <a:rPr lang="en-US" sz="1100" b="0" i="0" u="none" strike="noStrike">
                          <a:solidFill>
                            <a:srgbClr val="000000"/>
                          </a:solidFill>
                          <a:effectLst/>
                          <a:latin typeface="Arial" panose="020B0604020202020204" pitchFamily="34" charset="0"/>
                        </a:rPr>
                        <a:t>VDH - vaccination program</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$22,052,445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$22,052,445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4281230686"/>
                  </a:ext>
                </a:extLst>
              </a:tr>
              <a:tr h="402019">
                <a:tc>
                  <a:txBody>
                    <a:bodyPr/>
                    <a:lstStyle/>
                    <a:p>
                      <a:pPr algn="l" fontAlgn="t"/>
                      <a:r>
                        <a:rPr lang="en-US" sz="1100" b="0" i="0" u="none" strike="noStrike">
                          <a:solidFill>
                            <a:srgbClr val="000000"/>
                          </a:solidFill>
                          <a:effectLst/>
                          <a:latin typeface="Arial" panose="020B0604020202020204" pitchFamily="34" charset="0"/>
                        </a:rPr>
                        <a:t>DMAS - hazard pay for personal care attendants  ( $1,500 payment to PCAs who worked between March 12, 2020, and June 30, 2020.)</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$73,056,734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$73,056,734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204901036"/>
                  </a:ext>
                </a:extLst>
              </a:tr>
              <a:tr h="203923">
                <a:tc>
                  <a:txBody>
                    <a:bodyPr/>
                    <a:lstStyle/>
                    <a:p>
                      <a:pPr algn="l" fontAlgn="t"/>
                      <a:r>
                        <a:rPr lang="en-US" sz="1100" b="0" i="0" u="none" strike="noStrike" dirty="0">
                          <a:solidFill>
                            <a:srgbClr val="000000"/>
                          </a:solidFill>
                          <a:effectLst/>
                          <a:latin typeface="Arial" panose="020B0604020202020204" pitchFamily="34" charset="0"/>
                        </a:rPr>
                        <a:t>DBHDS - hazard pay</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$669,312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$669,312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861893764"/>
                  </a:ext>
                </a:extLst>
              </a:tr>
              <a:tr h="396389">
                <a:tc>
                  <a:txBody>
                    <a:bodyPr/>
                    <a:lstStyle/>
                    <a:p>
                      <a:pPr algn="l" fontAlgn="t"/>
                      <a:r>
                        <a:rPr lang="en-US" sz="1100" b="0" i="0" u="none" strike="noStrike">
                          <a:solidFill>
                            <a:srgbClr val="000000"/>
                          </a:solidFill>
                          <a:effectLst/>
                          <a:latin typeface="Arial" panose="020B0604020202020204" pitchFamily="34" charset="0"/>
                        </a:rPr>
                        <a:t>DSS - child care for a recovering economy (includes local capacity and childcare provider stabilization funds)</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$58,341,000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$58,341,000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878620241"/>
                  </a:ext>
                </a:extLst>
              </a:tr>
              <a:tr h="203923">
                <a:tc>
                  <a:txBody>
                    <a:bodyPr/>
                    <a:lstStyle/>
                    <a:p>
                      <a:pPr algn="l" fontAlgn="t"/>
                      <a:r>
                        <a:rPr lang="en-US" sz="1100" b="0" i="0" u="none" strike="noStrike">
                          <a:solidFill>
                            <a:srgbClr val="000000"/>
                          </a:solidFill>
                          <a:effectLst/>
                          <a:latin typeface="Arial" panose="020B0604020202020204" pitchFamily="34" charset="0"/>
                        </a:rPr>
                        <a:t>VDH - additional testing needs - One Lab</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$9,929,838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$9,929,838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807258020"/>
                  </a:ext>
                </a:extLst>
              </a:tr>
              <a:tr h="203923">
                <a:tc>
                  <a:txBody>
                    <a:bodyPr/>
                    <a:lstStyle/>
                    <a:p>
                      <a:pPr algn="l" fontAlgn="t"/>
                      <a:r>
                        <a:rPr lang="en-US" sz="1100" b="0" i="0" u="none" strike="noStrike">
                          <a:solidFill>
                            <a:srgbClr val="000000"/>
                          </a:solidFill>
                          <a:effectLst/>
                          <a:latin typeface="Arial" panose="020B0604020202020204" pitchFamily="34" charset="0"/>
                        </a:rPr>
                        <a:t>VDH - agreement with Unite Us</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$10,000,000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$10,000,000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939567608"/>
                  </a:ext>
                </a:extLst>
              </a:tr>
              <a:tr h="203923">
                <a:tc>
                  <a:txBody>
                    <a:bodyPr/>
                    <a:lstStyle/>
                    <a:p>
                      <a:pPr algn="l" fontAlgn="t"/>
                      <a:r>
                        <a:rPr lang="en-US" sz="1100" b="0" i="0" u="none" strike="noStrike">
                          <a:solidFill>
                            <a:srgbClr val="000000"/>
                          </a:solidFill>
                          <a:effectLst/>
                          <a:latin typeface="Arial" panose="020B0604020202020204" pitchFamily="34" charset="0"/>
                        </a:rPr>
                        <a:t>VDH - DocuSign subscription</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$192,250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$192,250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074595613"/>
                  </a:ext>
                </a:extLst>
              </a:tr>
              <a:tr h="203923">
                <a:tc>
                  <a:txBody>
                    <a:bodyPr/>
                    <a:lstStyle/>
                    <a:p>
                      <a:pPr algn="l" fontAlgn="t"/>
                      <a:r>
                        <a:rPr lang="en-US" sz="1100" b="0" i="0" u="none" strike="noStrike">
                          <a:solidFill>
                            <a:srgbClr val="000000"/>
                          </a:solidFill>
                          <a:effectLst/>
                          <a:latin typeface="Arial" panose="020B0604020202020204" pitchFamily="34" charset="0"/>
                        </a:rPr>
                        <a:t>VDH - COVID-19 communications Strategy</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$3,450,000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$3,450,000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166359658"/>
                  </a:ext>
                </a:extLst>
              </a:tr>
              <a:tr h="203923">
                <a:tc>
                  <a:txBody>
                    <a:bodyPr/>
                    <a:lstStyle/>
                    <a:p>
                      <a:pPr algn="l" fontAlgn="t"/>
                      <a:r>
                        <a:rPr lang="en-US" sz="1100" b="0" i="0" u="none" strike="noStrike">
                          <a:solidFill>
                            <a:srgbClr val="000000"/>
                          </a:solidFill>
                          <a:effectLst/>
                          <a:latin typeface="Arial" panose="020B0604020202020204" pitchFamily="34" charset="0"/>
                        </a:rPr>
                        <a:t>VDH - sample testing costs, staffing, overtime</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$6,632,255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$6,632,255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141427585"/>
                  </a:ext>
                </a:extLst>
              </a:tr>
              <a:tr h="218702">
                <a:tc>
                  <a:txBody>
                    <a:bodyPr/>
                    <a:lstStyle/>
                    <a:p>
                      <a:pPr algn="l" fontAlgn="t"/>
                      <a:r>
                        <a:rPr lang="en-US" sz="1100" b="0" i="0" u="none" strike="noStrike">
                          <a:solidFill>
                            <a:srgbClr val="000000"/>
                          </a:solidFill>
                          <a:effectLst/>
                          <a:latin typeface="Arial" panose="020B0604020202020204" pitchFamily="34" charset="0"/>
                        </a:rPr>
                        <a:t>VDH - Virginia Association of Free and Charitable Clinics (VAFCC)</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$3,000,000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$3,000,000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98789912"/>
                  </a:ext>
                </a:extLst>
              </a:tr>
              <a:tr h="203923">
                <a:tc>
                  <a:txBody>
                    <a:bodyPr/>
                    <a:lstStyle/>
                    <a:p>
                      <a:pPr algn="l" fontAlgn="t"/>
                      <a:r>
                        <a:rPr lang="en-US" sz="1100" b="0" i="0" u="none" strike="noStrike">
                          <a:solidFill>
                            <a:srgbClr val="000000"/>
                          </a:solidFill>
                          <a:effectLst/>
                          <a:latin typeface="Arial" panose="020B0604020202020204" pitchFamily="34" charset="0"/>
                        </a:rPr>
                        <a:t>VDH - community mitigation efforts</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$41,019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$41,019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493752599"/>
                  </a:ext>
                </a:extLst>
              </a:tr>
              <a:tr h="396389">
                <a:tc>
                  <a:txBody>
                    <a:bodyPr/>
                    <a:lstStyle/>
                    <a:p>
                      <a:pPr algn="l" fontAlgn="t"/>
                      <a:r>
                        <a:rPr lang="en-US" sz="1100" b="0" i="0" u="none" strike="noStrike" dirty="0">
                          <a:solidFill>
                            <a:srgbClr val="000000"/>
                          </a:solidFill>
                          <a:effectLst/>
                          <a:latin typeface="Arial" panose="020B0604020202020204" pitchFamily="34" charset="0"/>
                        </a:rPr>
                        <a:t>Higher Ed </a:t>
                      </a:r>
                      <a:r>
                        <a:rPr lang="en-US" sz="1100" b="0" i="0" u="none" strike="noStrike" dirty="0" smtClean="0">
                          <a:solidFill>
                            <a:srgbClr val="000000"/>
                          </a:solidFill>
                          <a:effectLst/>
                          <a:latin typeface="Arial" panose="020B0604020202020204" pitchFamily="34" charset="0"/>
                        </a:rPr>
                        <a:t>Institutions </a:t>
                      </a:r>
                      <a:r>
                        <a:rPr lang="en-US" sz="1100" b="0" i="0" u="none" strike="noStrike" dirty="0">
                          <a:solidFill>
                            <a:srgbClr val="000000"/>
                          </a:solidFill>
                          <a:effectLst/>
                          <a:latin typeface="Arial" panose="020B0604020202020204" pitchFamily="34" charset="0"/>
                        </a:rPr>
                        <a:t>- reimburse COVID-19 expenses for PPE, sanitization, virtual education, etc.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$116,261,410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$116,261,410 </a:t>
                      </a:r>
                    </a:p>
                  </a:txBody>
                  <a:tcPr marL="8164" marR="8164" marT="8164"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320151753"/>
                  </a:ext>
                </a:extLst>
              </a:tr>
            </a:tbl>
          </a:graphicData>
        </a:graphic>
      </p:graphicFrame>
    </p:spTree>
    <p:extLst>
      <p:ext uri="{BB962C8B-B14F-4D97-AF65-F5344CB8AC3E}">
        <p14:creationId xmlns:p14="http://schemas.microsoft.com/office/powerpoint/2010/main" val="1387264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39965" y="6574799"/>
            <a:ext cx="689235" cy="283201"/>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6E31B4FE-5B31-4643-B1B6-BAF3D14C0092}" type="slidenum">
              <a:rPr kumimoji="0" lang="en-US" sz="1400" b="0" i="0" u="none" strike="noStrike" kern="1200" cap="none" spc="0" normalizeH="0" baseline="0" noProof="0" smtClean="0">
                <a:ln>
                  <a:noFill/>
                </a:ln>
                <a:solidFill>
                  <a:prstClr val="black">
                    <a:tint val="75000"/>
                  </a:prstClr>
                </a:solidFill>
                <a:effectLst/>
                <a:uLnTx/>
                <a:uFillTx/>
                <a:latin typeface="Arial" panose="020B0604020202020204" pitchFamily="34" charset="0"/>
                <a:cs typeface="Arial" panose="020B0604020202020204" pitchFamily="34" charset="0"/>
              </a:rPr>
              <a:pPr marL="0" marR="0" lvl="0" indent="0" algn="ctr" defTabSz="457200" rtl="0" eaLnBrk="1" fontAlgn="auto" latinLnBrk="0" hangingPunct="1">
                <a:lnSpc>
                  <a:spcPct val="100000"/>
                </a:lnSpc>
                <a:spcBef>
                  <a:spcPts val="0"/>
                </a:spcBef>
                <a:spcAft>
                  <a:spcPts val="0"/>
                </a:spcAft>
                <a:buClrTx/>
                <a:buSzTx/>
                <a:buFontTx/>
                <a:buNone/>
                <a:tabLst/>
                <a:defRPr/>
              </a:pPr>
              <a:t>19</a:t>
            </a:fld>
            <a:endParaRPr kumimoji="0" lang="en-US" sz="1400" b="0" i="0" u="none" strike="noStrike" kern="1200" cap="none" spc="0" normalizeH="0" baseline="0" noProof="0" dirty="0">
              <a:ln>
                <a:noFill/>
              </a:ln>
              <a:solidFill>
                <a:prstClr val="black">
                  <a:tint val="75000"/>
                </a:prstClr>
              </a:solidFill>
              <a:effectLst/>
              <a:uLnTx/>
              <a:uFillTx/>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nvPr>
        </p:nvGraphicFramePr>
        <p:xfrm>
          <a:off x="262327" y="224856"/>
          <a:ext cx="8416976" cy="6309364"/>
        </p:xfrm>
        <a:graphic>
          <a:graphicData uri="http://schemas.openxmlformats.org/drawingml/2006/table">
            <a:tbl>
              <a:tblPr/>
              <a:tblGrid>
                <a:gridCol w="4232264">
                  <a:extLst>
                    <a:ext uri="{9D8B030D-6E8A-4147-A177-3AD203B41FA5}">
                      <a16:colId xmlns:a16="http://schemas.microsoft.com/office/drawing/2014/main" val="3413648290"/>
                    </a:ext>
                  </a:extLst>
                </a:gridCol>
                <a:gridCol w="1394904">
                  <a:extLst>
                    <a:ext uri="{9D8B030D-6E8A-4147-A177-3AD203B41FA5}">
                      <a16:colId xmlns:a16="http://schemas.microsoft.com/office/drawing/2014/main" val="3951652868"/>
                    </a:ext>
                  </a:extLst>
                </a:gridCol>
                <a:gridCol w="1394904">
                  <a:extLst>
                    <a:ext uri="{9D8B030D-6E8A-4147-A177-3AD203B41FA5}">
                      <a16:colId xmlns:a16="http://schemas.microsoft.com/office/drawing/2014/main" val="3974779615"/>
                    </a:ext>
                  </a:extLst>
                </a:gridCol>
                <a:gridCol w="1394904">
                  <a:extLst>
                    <a:ext uri="{9D8B030D-6E8A-4147-A177-3AD203B41FA5}">
                      <a16:colId xmlns:a16="http://schemas.microsoft.com/office/drawing/2014/main" val="148153150"/>
                    </a:ext>
                  </a:extLst>
                </a:gridCol>
              </a:tblGrid>
              <a:tr h="254906">
                <a:tc gridSpan="4">
                  <a:txBody>
                    <a:bodyPr/>
                    <a:lstStyle/>
                    <a:p>
                      <a:pPr algn="ctr" fontAlgn="b"/>
                      <a:r>
                        <a:rPr lang="en-US" sz="1600" b="1" i="0" u="none" strike="noStrike" dirty="0">
                          <a:solidFill>
                            <a:srgbClr val="000000"/>
                          </a:solidFill>
                          <a:effectLst/>
                          <a:latin typeface="Arial" panose="020B0604020202020204" pitchFamily="34" charset="0"/>
                        </a:rPr>
                        <a:t>Authorized Use of Coronavirus Relief Fund</a:t>
                      </a:r>
                    </a:p>
                  </a:txBody>
                  <a:tcPr marL="6842" marR="6842" marT="6842"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67401984"/>
                  </a:ext>
                </a:extLst>
              </a:tr>
              <a:tr h="177421">
                <a:tc gridSpan="4">
                  <a:txBody>
                    <a:bodyPr/>
                    <a:lstStyle/>
                    <a:p>
                      <a:pPr algn="ctr" fontAlgn="b"/>
                      <a:r>
                        <a:rPr lang="en-US" sz="1100" b="0" i="0" u="none" strike="noStrike" dirty="0">
                          <a:solidFill>
                            <a:srgbClr val="000000"/>
                          </a:solidFill>
                          <a:effectLst/>
                          <a:latin typeface="Arial" panose="020B0604020202020204" pitchFamily="34" charset="0"/>
                        </a:rPr>
                        <a:t>As of 11/11/2020</a:t>
                      </a:r>
                    </a:p>
                  </a:txBody>
                  <a:tcPr marL="6842" marR="6842" marT="6842"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62620145"/>
                  </a:ext>
                </a:extLst>
              </a:tr>
              <a:tr h="177421">
                <a:tc>
                  <a:txBody>
                    <a:bodyPr/>
                    <a:lstStyle/>
                    <a:p>
                      <a:pPr algn="l" fontAlgn="b"/>
                      <a:endParaRPr lang="en-US" sz="1100" b="1" i="0" u="none" strike="noStrike">
                        <a:solidFill>
                          <a:srgbClr val="000000"/>
                        </a:solidFill>
                        <a:effectLst/>
                        <a:latin typeface="Arial" panose="020B0604020202020204" pitchFamily="34" charset="0"/>
                      </a:endParaRPr>
                    </a:p>
                  </a:txBody>
                  <a:tcPr marL="6842" marR="6842" marT="6842"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Arial" panose="020B0604020202020204" pitchFamily="34" charset="0"/>
                      </a:endParaRPr>
                    </a:p>
                  </a:txBody>
                  <a:tcPr marL="6842" marR="6842" marT="6842"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6842" marR="6842" marT="6842" marB="0" anchor="b">
                    <a:lnL>
                      <a:noFill/>
                    </a:lnL>
                    <a:lnR>
                      <a:noFill/>
                    </a:lnR>
                    <a:lnT>
                      <a:noFill/>
                    </a:lnT>
                    <a:lnB>
                      <a:noFill/>
                    </a:lnB>
                  </a:tcPr>
                </a:tc>
                <a:tc>
                  <a:txBody>
                    <a:bodyPr/>
                    <a:lstStyle/>
                    <a:p>
                      <a:pPr algn="l" fontAlgn="t"/>
                      <a:endParaRPr lang="en-US" sz="1100" b="1" i="0" u="none" strike="noStrike">
                        <a:solidFill>
                          <a:srgbClr val="000000"/>
                        </a:solidFill>
                        <a:effectLst/>
                        <a:latin typeface="Arial" panose="020B0604020202020204" pitchFamily="34" charset="0"/>
                      </a:endParaRPr>
                    </a:p>
                  </a:txBody>
                  <a:tcPr marL="6842" marR="6842" marT="6842" marB="0">
                    <a:lnL>
                      <a:noFill/>
                    </a:lnL>
                    <a:lnR>
                      <a:noFill/>
                    </a:lnR>
                    <a:lnT>
                      <a:noFill/>
                    </a:lnT>
                    <a:lnB>
                      <a:noFill/>
                    </a:lnB>
                  </a:tcPr>
                </a:tc>
                <a:extLst>
                  <a:ext uri="{0D108BD9-81ED-4DB2-BD59-A6C34878D82A}">
                    <a16:rowId xmlns:a16="http://schemas.microsoft.com/office/drawing/2014/main" val="4254463824"/>
                  </a:ext>
                </a:extLst>
              </a:tr>
              <a:tr h="177421">
                <a:tc>
                  <a:txBody>
                    <a:bodyPr/>
                    <a:lstStyle/>
                    <a:p>
                      <a:pPr algn="l" fontAlgn="b"/>
                      <a:endParaRPr lang="en-US" sz="1100" b="0" i="0" u="none" strike="noStrike">
                        <a:solidFill>
                          <a:srgbClr val="000000"/>
                        </a:solidFill>
                        <a:effectLst/>
                        <a:latin typeface="Arial" panose="020B0604020202020204" pitchFamily="34" charset="0"/>
                      </a:endParaRPr>
                    </a:p>
                  </a:txBody>
                  <a:tcPr marL="6842" marR="6842" marT="6842" marB="0" anchor="b">
                    <a:lnL>
                      <a:noFill/>
                    </a:lnL>
                    <a:lnR>
                      <a:noFill/>
                    </a:lnR>
                    <a:lnT>
                      <a:noFill/>
                    </a:lnT>
                    <a:lnB>
                      <a:noFill/>
                    </a:lnB>
                  </a:tcPr>
                </a:tc>
                <a:tc gridSpan="2">
                  <a:txBody>
                    <a:bodyPr/>
                    <a:lstStyle/>
                    <a:p>
                      <a:pPr algn="l" fontAlgn="b"/>
                      <a:r>
                        <a:rPr lang="en-US" sz="1100" b="1" i="0" u="none" strike="noStrike" dirty="0">
                          <a:solidFill>
                            <a:srgbClr val="000000"/>
                          </a:solidFill>
                          <a:effectLst/>
                          <a:latin typeface="Arial" panose="020B0604020202020204" pitchFamily="34" charset="0"/>
                        </a:rPr>
                        <a:t>     Total Allocation to Virginia</a:t>
                      </a:r>
                    </a:p>
                  </a:txBody>
                  <a:tcPr marL="6842" marR="6842" marT="6842" marB="0" anchor="ctr">
                    <a:lnL>
                      <a:noFill/>
                    </a:lnL>
                    <a:lnR>
                      <a:noFill/>
                    </a:lnR>
                    <a:lnT>
                      <a:noFill/>
                    </a:lnT>
                    <a:lnB>
                      <a:noFill/>
                    </a:lnB>
                  </a:tcPr>
                </a:tc>
                <a:tc hMerge="1">
                  <a:txBody>
                    <a:bodyPr/>
                    <a:lstStyle/>
                    <a:p>
                      <a:endParaRPr lang="en-US"/>
                    </a:p>
                  </a:txBody>
                  <a:tcPr/>
                </a:tc>
                <a:tc>
                  <a:txBody>
                    <a:bodyPr/>
                    <a:lstStyle/>
                    <a:p>
                      <a:pPr algn="r" fontAlgn="t"/>
                      <a:r>
                        <a:rPr lang="en-US" sz="1100" b="1" i="0" u="none" strike="noStrike">
                          <a:solidFill>
                            <a:srgbClr val="000000"/>
                          </a:solidFill>
                          <a:effectLst/>
                          <a:latin typeface="Arial" panose="020B0604020202020204" pitchFamily="34" charset="0"/>
                        </a:rPr>
                        <a:t>$3,309,738,321 </a:t>
                      </a:r>
                    </a:p>
                  </a:txBody>
                  <a:tcPr marL="6842" marR="6842" marT="6842" marB="0" anchor="ctr">
                    <a:lnL>
                      <a:noFill/>
                    </a:lnL>
                    <a:lnR>
                      <a:noFill/>
                    </a:lnR>
                    <a:lnT>
                      <a:noFill/>
                    </a:lnT>
                    <a:lnB>
                      <a:noFill/>
                    </a:lnB>
                  </a:tcPr>
                </a:tc>
                <a:extLst>
                  <a:ext uri="{0D108BD9-81ED-4DB2-BD59-A6C34878D82A}">
                    <a16:rowId xmlns:a16="http://schemas.microsoft.com/office/drawing/2014/main" val="2969706956"/>
                  </a:ext>
                </a:extLst>
              </a:tr>
              <a:tr h="179664">
                <a:tc>
                  <a:txBody>
                    <a:bodyPr/>
                    <a:lstStyle/>
                    <a:p>
                      <a:pPr algn="l" fontAlgn="b"/>
                      <a:endParaRPr lang="en-US" sz="1100" b="0" i="0" u="none" strike="noStrike">
                        <a:solidFill>
                          <a:srgbClr val="000000"/>
                        </a:solidFill>
                        <a:effectLst/>
                        <a:latin typeface="Arial" panose="020B0604020202020204" pitchFamily="34" charset="0"/>
                      </a:endParaRPr>
                    </a:p>
                  </a:txBody>
                  <a:tcPr marL="6842" marR="6842" marT="6842" marB="0" anchor="b">
                    <a:lnL>
                      <a:noFill/>
                    </a:lnL>
                    <a:lnR>
                      <a:noFill/>
                    </a:lnR>
                    <a:lnT>
                      <a:noFill/>
                    </a:lnT>
                    <a:lnB>
                      <a:noFill/>
                    </a:lnB>
                  </a:tcPr>
                </a:tc>
                <a:tc gridSpan="2">
                  <a:txBody>
                    <a:bodyPr/>
                    <a:lstStyle/>
                    <a:p>
                      <a:pPr algn="l" fontAlgn="b"/>
                      <a:r>
                        <a:rPr lang="en-US" sz="1100" b="0" i="1" u="none" strike="noStrike" dirty="0">
                          <a:solidFill>
                            <a:srgbClr val="000000"/>
                          </a:solidFill>
                          <a:effectLst/>
                          <a:latin typeface="Arial" panose="020B0604020202020204" pitchFamily="34" charset="0"/>
                        </a:rPr>
                        <a:t>        Less Fairfax County</a:t>
                      </a:r>
                    </a:p>
                  </a:txBody>
                  <a:tcPr marL="6842" marR="6842" marT="6842" marB="0" anchor="ctr">
                    <a:lnL>
                      <a:noFill/>
                    </a:lnL>
                    <a:lnR>
                      <a:noFill/>
                    </a:lnR>
                    <a:lnT>
                      <a:noFill/>
                    </a:lnT>
                    <a:lnB>
                      <a:noFill/>
                    </a:lnB>
                  </a:tcPr>
                </a:tc>
                <a:tc hMerge="1">
                  <a:txBody>
                    <a:bodyPr/>
                    <a:lstStyle/>
                    <a:p>
                      <a:endParaRPr lang="en-US"/>
                    </a:p>
                  </a:txBody>
                  <a:tcPr/>
                </a:tc>
                <a:tc>
                  <a:txBody>
                    <a:bodyPr/>
                    <a:lstStyle/>
                    <a:p>
                      <a:pPr algn="r" fontAlgn="t"/>
                      <a:r>
                        <a:rPr lang="en-US" sz="1100" b="0" i="0" u="none" strike="noStrike" dirty="0">
                          <a:solidFill>
                            <a:srgbClr val="FF0000"/>
                          </a:solidFill>
                          <a:effectLst/>
                          <a:latin typeface="Arial" panose="020B0604020202020204" pitchFamily="34" charset="0"/>
                        </a:rPr>
                        <a:t>($200,235,485)</a:t>
                      </a:r>
                    </a:p>
                  </a:txBody>
                  <a:tcPr marL="6842" marR="6842" marT="6842"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1504508"/>
                  </a:ext>
                </a:extLst>
              </a:tr>
              <a:tr h="177421">
                <a:tc>
                  <a:txBody>
                    <a:bodyPr/>
                    <a:lstStyle/>
                    <a:p>
                      <a:pPr algn="l" fontAlgn="b"/>
                      <a:endParaRPr lang="en-US" sz="1100" b="0" i="0" u="none" strike="noStrike">
                        <a:solidFill>
                          <a:srgbClr val="000000"/>
                        </a:solidFill>
                        <a:effectLst/>
                        <a:latin typeface="Arial" panose="020B0604020202020204" pitchFamily="34" charset="0"/>
                      </a:endParaRPr>
                    </a:p>
                  </a:txBody>
                  <a:tcPr marL="6842" marR="6842" marT="6842" marB="0" anchor="b">
                    <a:lnL>
                      <a:noFill/>
                    </a:lnL>
                    <a:lnR>
                      <a:noFill/>
                    </a:lnR>
                    <a:lnT>
                      <a:noFill/>
                    </a:lnT>
                    <a:lnB>
                      <a:noFill/>
                    </a:lnB>
                  </a:tcPr>
                </a:tc>
                <a:tc gridSpan="2">
                  <a:txBody>
                    <a:bodyPr/>
                    <a:lstStyle/>
                    <a:p>
                      <a:pPr algn="l" fontAlgn="b"/>
                      <a:r>
                        <a:rPr lang="en-US" sz="1100" b="1" i="0" u="none" strike="noStrike" dirty="0">
                          <a:solidFill>
                            <a:srgbClr val="000000"/>
                          </a:solidFill>
                          <a:effectLst/>
                          <a:latin typeface="Arial" panose="020B0604020202020204" pitchFamily="34" charset="0"/>
                        </a:rPr>
                        <a:t>     Balance for Rest of State</a:t>
                      </a:r>
                    </a:p>
                  </a:txBody>
                  <a:tcPr marL="6842" marR="6842" marT="6842" marB="0" anchor="ctr">
                    <a:lnL>
                      <a:noFill/>
                    </a:lnL>
                    <a:lnR>
                      <a:noFill/>
                    </a:lnR>
                    <a:lnT>
                      <a:noFill/>
                    </a:lnT>
                    <a:lnB>
                      <a:noFill/>
                    </a:lnB>
                  </a:tcPr>
                </a:tc>
                <a:tc hMerge="1">
                  <a:txBody>
                    <a:bodyPr/>
                    <a:lstStyle/>
                    <a:p>
                      <a:endParaRPr lang="en-US"/>
                    </a:p>
                  </a:txBody>
                  <a:tcPr/>
                </a:tc>
                <a:tc>
                  <a:txBody>
                    <a:bodyPr/>
                    <a:lstStyle/>
                    <a:p>
                      <a:pPr algn="r" fontAlgn="t"/>
                      <a:r>
                        <a:rPr lang="en-US" sz="1100" b="1" i="0" u="none" strike="noStrike" dirty="0">
                          <a:solidFill>
                            <a:srgbClr val="000000"/>
                          </a:solidFill>
                          <a:effectLst/>
                          <a:latin typeface="Arial" panose="020B0604020202020204" pitchFamily="34" charset="0"/>
                        </a:rPr>
                        <a:t>$3,109,502,836 </a:t>
                      </a:r>
                    </a:p>
                  </a:txBody>
                  <a:tcPr marL="6842" marR="6842" marT="6842"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99233894"/>
                  </a:ext>
                </a:extLst>
              </a:tr>
              <a:tr h="177421">
                <a:tc>
                  <a:txBody>
                    <a:bodyPr/>
                    <a:lstStyle/>
                    <a:p>
                      <a:pPr algn="l" fontAlgn="b"/>
                      <a:endParaRPr lang="en-US" sz="1100" b="0" i="0" u="none" strike="noStrike">
                        <a:solidFill>
                          <a:srgbClr val="000000"/>
                        </a:solidFill>
                        <a:effectLst/>
                        <a:latin typeface="Arial" panose="020B0604020202020204" pitchFamily="34" charset="0"/>
                      </a:endParaRPr>
                    </a:p>
                  </a:txBody>
                  <a:tcPr marL="6842" marR="6842" marT="6842"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6842" marR="6842" marT="6842"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6842" marR="6842" marT="6842"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6842" marR="6842" marT="6842" marB="0" anchor="b">
                    <a:lnL>
                      <a:noFill/>
                    </a:lnL>
                    <a:lnR>
                      <a:noFill/>
                    </a:lnR>
                    <a:lnT>
                      <a:noFill/>
                    </a:lnT>
                    <a:lnB>
                      <a:noFill/>
                    </a:lnB>
                  </a:tcPr>
                </a:tc>
                <a:extLst>
                  <a:ext uri="{0D108BD9-81ED-4DB2-BD59-A6C34878D82A}">
                    <a16:rowId xmlns:a16="http://schemas.microsoft.com/office/drawing/2014/main" val="371774333"/>
                  </a:ext>
                </a:extLst>
              </a:tr>
              <a:tr h="349345">
                <a:tc>
                  <a:txBody>
                    <a:bodyPr/>
                    <a:lstStyle/>
                    <a:p>
                      <a:pPr algn="l" fontAlgn="b"/>
                      <a:r>
                        <a:rPr lang="en-US" sz="1400" b="1" i="0" u="none" strike="noStrike" dirty="0">
                          <a:solidFill>
                            <a:srgbClr val="000000"/>
                          </a:solidFill>
                          <a:effectLst/>
                          <a:latin typeface="Arial" panose="020B0604020202020204" pitchFamily="34" charset="0"/>
                        </a:rPr>
                        <a:t>Current </a:t>
                      </a:r>
                      <a:r>
                        <a:rPr lang="en-US" sz="1400" b="1" i="0" u="none" strike="noStrike" dirty="0" smtClean="0">
                          <a:solidFill>
                            <a:srgbClr val="000000"/>
                          </a:solidFill>
                          <a:effectLst/>
                          <a:latin typeface="Arial" panose="020B0604020202020204" pitchFamily="34" charset="0"/>
                        </a:rPr>
                        <a:t>Commitments Approved - </a:t>
                      </a:r>
                      <a:r>
                        <a:rPr lang="en-US" sz="1400" b="0" i="1" u="none" strike="noStrike" dirty="0" smtClean="0">
                          <a:solidFill>
                            <a:srgbClr val="000000"/>
                          </a:solidFill>
                          <a:effectLst/>
                          <a:latin typeface="Arial" panose="020B0604020202020204" pitchFamily="34" charset="0"/>
                        </a:rPr>
                        <a:t>continued</a:t>
                      </a:r>
                      <a:r>
                        <a:rPr lang="en-US" sz="1400" b="1" i="0" u="none" strike="noStrike" dirty="0" smtClean="0">
                          <a:solidFill>
                            <a:srgbClr val="000000"/>
                          </a:solidFill>
                          <a:effectLst/>
                          <a:latin typeface="Arial" panose="020B0604020202020204" pitchFamily="34" charset="0"/>
                        </a:rPr>
                        <a:t>:</a:t>
                      </a:r>
                      <a:endParaRPr lang="en-US" sz="1400" b="1" i="0" u="none" strike="noStrike" dirty="0">
                        <a:solidFill>
                          <a:srgbClr val="000000"/>
                        </a:solidFill>
                        <a:effectLst/>
                        <a:latin typeface="Arial" panose="020B0604020202020204" pitchFamily="34" charset="0"/>
                      </a:endParaRPr>
                    </a:p>
                  </a:txBody>
                  <a:tcPr marL="6842" marR="6842" marT="684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Arial" panose="020B0604020202020204" pitchFamily="34" charset="0"/>
                        </a:rPr>
                        <a:t>Obligated </a:t>
                      </a:r>
                      <a:r>
                        <a:rPr lang="en-US" sz="1100" b="1" i="0" u="none" strike="noStrike" dirty="0" smtClean="0">
                          <a:solidFill>
                            <a:srgbClr val="000000"/>
                          </a:solidFill>
                          <a:effectLst/>
                          <a:latin typeface="Arial" panose="020B0604020202020204" pitchFamily="34" charset="0"/>
                        </a:rPr>
                        <a:t>in</a:t>
                      </a:r>
                    </a:p>
                    <a:p>
                      <a:pPr algn="r" fontAlgn="b"/>
                      <a:r>
                        <a:rPr lang="en-US" sz="1100" b="1" i="0" u="none" strike="noStrike" dirty="0" smtClean="0">
                          <a:solidFill>
                            <a:srgbClr val="000000"/>
                          </a:solidFill>
                          <a:effectLst/>
                          <a:latin typeface="Arial" panose="020B0604020202020204" pitchFamily="34" charset="0"/>
                        </a:rPr>
                        <a:t> </a:t>
                      </a:r>
                      <a:r>
                        <a:rPr lang="en-US" sz="1100" b="1" i="0" u="none" strike="noStrike" dirty="0">
                          <a:solidFill>
                            <a:srgbClr val="000000"/>
                          </a:solidFill>
                          <a:effectLst/>
                          <a:latin typeface="Arial" panose="020B0604020202020204" pitchFamily="34" charset="0"/>
                        </a:rPr>
                        <a:t>FY 2020</a:t>
                      </a:r>
                    </a:p>
                  </a:txBody>
                  <a:tcPr marL="6842" marR="6842" marT="684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Arial" panose="020B0604020202020204" pitchFamily="34" charset="0"/>
                        </a:rPr>
                        <a:t>Obligated </a:t>
                      </a:r>
                      <a:r>
                        <a:rPr lang="en-US" sz="1100" b="1" i="0" u="none" strike="noStrike" dirty="0" smtClean="0">
                          <a:solidFill>
                            <a:srgbClr val="000000"/>
                          </a:solidFill>
                          <a:effectLst/>
                          <a:latin typeface="Arial" panose="020B0604020202020204" pitchFamily="34" charset="0"/>
                        </a:rPr>
                        <a:t>in</a:t>
                      </a:r>
                    </a:p>
                    <a:p>
                      <a:pPr algn="r" fontAlgn="b"/>
                      <a:r>
                        <a:rPr lang="en-US" sz="1100" b="1" i="0" u="none" strike="noStrike" dirty="0" smtClean="0">
                          <a:solidFill>
                            <a:srgbClr val="000000"/>
                          </a:solidFill>
                          <a:effectLst/>
                          <a:latin typeface="Arial" panose="020B0604020202020204" pitchFamily="34" charset="0"/>
                        </a:rPr>
                        <a:t> </a:t>
                      </a:r>
                      <a:r>
                        <a:rPr lang="en-US" sz="1100" b="1" i="0" u="none" strike="noStrike" dirty="0">
                          <a:solidFill>
                            <a:srgbClr val="000000"/>
                          </a:solidFill>
                          <a:effectLst/>
                          <a:latin typeface="Arial" panose="020B0604020202020204" pitchFamily="34" charset="0"/>
                        </a:rPr>
                        <a:t>FY 2021</a:t>
                      </a:r>
                    </a:p>
                  </a:txBody>
                  <a:tcPr marL="6842" marR="6842" marT="684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smtClean="0">
                          <a:solidFill>
                            <a:srgbClr val="000000"/>
                          </a:solidFill>
                          <a:effectLst/>
                          <a:latin typeface="Arial" panose="020B0604020202020204" pitchFamily="34" charset="0"/>
                        </a:rPr>
                        <a:t>Total</a:t>
                      </a:r>
                    </a:p>
                    <a:p>
                      <a:pPr algn="r" fontAlgn="b"/>
                      <a:r>
                        <a:rPr lang="en-US" sz="1100" b="1" i="0" u="none" strike="noStrike" dirty="0" smtClean="0">
                          <a:solidFill>
                            <a:srgbClr val="000000"/>
                          </a:solidFill>
                          <a:effectLst/>
                          <a:latin typeface="Arial" panose="020B0604020202020204" pitchFamily="34" charset="0"/>
                        </a:rPr>
                        <a:t> </a:t>
                      </a:r>
                      <a:r>
                        <a:rPr lang="en-US" sz="1100" b="1" i="0" u="none" strike="noStrike" dirty="0">
                          <a:solidFill>
                            <a:srgbClr val="000000"/>
                          </a:solidFill>
                          <a:effectLst/>
                          <a:latin typeface="Arial" panose="020B0604020202020204" pitchFamily="34" charset="0"/>
                        </a:rPr>
                        <a:t>Obligated</a:t>
                      </a:r>
                    </a:p>
                  </a:txBody>
                  <a:tcPr marL="6842" marR="6842" marT="6842"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3440301"/>
                  </a:ext>
                </a:extLst>
              </a:tr>
              <a:tr h="347887">
                <a:tc>
                  <a:txBody>
                    <a:bodyPr/>
                    <a:lstStyle/>
                    <a:p>
                      <a:pPr algn="l" fontAlgn="t"/>
                      <a:r>
                        <a:rPr lang="en-US" sz="1100" b="0" i="0" u="none" strike="noStrike">
                          <a:solidFill>
                            <a:srgbClr val="000000"/>
                          </a:solidFill>
                          <a:effectLst/>
                          <a:latin typeface="Arial" panose="020B0604020202020204" pitchFamily="34" charset="0"/>
                        </a:rPr>
                        <a:t>Museums - reimburse COVID-19 expenses for PPE, sanitization, virtual education, etc. </a:t>
                      </a:r>
                    </a:p>
                  </a:txBody>
                  <a:tcPr marL="6842" marR="6842" marT="6842"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$834,013 </a:t>
                      </a:r>
                    </a:p>
                  </a:txBody>
                  <a:tcPr marL="6842" marR="6842" marT="6842"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$834,013 </a:t>
                      </a:r>
                    </a:p>
                  </a:txBody>
                  <a:tcPr marL="6842" marR="6842" marT="6842"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4116214876"/>
                  </a:ext>
                </a:extLst>
              </a:tr>
              <a:tr h="177421">
                <a:tc>
                  <a:txBody>
                    <a:bodyPr/>
                    <a:lstStyle/>
                    <a:p>
                      <a:pPr algn="l" fontAlgn="t"/>
                      <a:r>
                        <a:rPr lang="en-US" sz="1100" b="0" i="0" u="none" strike="noStrike">
                          <a:solidFill>
                            <a:srgbClr val="000000"/>
                          </a:solidFill>
                          <a:effectLst/>
                          <a:latin typeface="Arial" panose="020B0604020202020204" pitchFamily="34" charset="0"/>
                        </a:rPr>
                        <a:t>VCCS -  training vouchers for unemployed</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$30,000,000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$30,000,000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507294096"/>
                  </a:ext>
                </a:extLst>
              </a:tr>
              <a:tr h="347887">
                <a:tc>
                  <a:txBody>
                    <a:bodyPr/>
                    <a:lstStyle/>
                    <a:p>
                      <a:pPr algn="l" fontAlgn="t"/>
                      <a:r>
                        <a:rPr lang="en-US" sz="1100" b="0" i="0" u="none" strike="noStrike">
                          <a:solidFill>
                            <a:srgbClr val="000000"/>
                          </a:solidFill>
                          <a:effectLst/>
                          <a:latin typeface="Arial" panose="020B0604020202020204" pitchFamily="34" charset="0"/>
                        </a:rPr>
                        <a:t>UVA Medical Center – reimbursement for COVID-19 response to expand bed and treatment capacity</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$3,442,283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$3,442,283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608733591"/>
                  </a:ext>
                </a:extLst>
              </a:tr>
              <a:tr h="347887">
                <a:tc>
                  <a:txBody>
                    <a:bodyPr/>
                    <a:lstStyle/>
                    <a:p>
                      <a:pPr algn="l" fontAlgn="t"/>
                      <a:r>
                        <a:rPr lang="en-US" sz="1100" b="0" i="0" u="none" strike="noStrike">
                          <a:solidFill>
                            <a:srgbClr val="000000"/>
                          </a:solidFill>
                          <a:effectLst/>
                          <a:latin typeface="Arial" panose="020B0604020202020204" pitchFamily="34" charset="0"/>
                        </a:rPr>
                        <a:t>VCU Hospital – reimbursement for COVID-19 response to expand bed and treatment capacity</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$11,333,374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$11,333,374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75474274"/>
                  </a:ext>
                </a:extLst>
              </a:tr>
              <a:tr h="347887">
                <a:tc>
                  <a:txBody>
                    <a:bodyPr/>
                    <a:lstStyle/>
                    <a:p>
                      <a:pPr algn="l" fontAlgn="t"/>
                      <a:r>
                        <a:rPr lang="en-US" sz="1100" b="0" i="0" u="none" strike="noStrike">
                          <a:solidFill>
                            <a:srgbClr val="000000"/>
                          </a:solidFill>
                          <a:effectLst/>
                          <a:latin typeface="Arial" panose="020B0604020202020204" pitchFamily="34" charset="0"/>
                        </a:rPr>
                        <a:t>DSBSD - small business assistance grants - additional funds for Rebuild Virginia</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$30,000,000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$30,000,000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411445881"/>
                  </a:ext>
                </a:extLst>
              </a:tr>
              <a:tr h="347887">
                <a:tc>
                  <a:txBody>
                    <a:bodyPr/>
                    <a:lstStyle/>
                    <a:p>
                      <a:pPr algn="l" fontAlgn="t"/>
                      <a:r>
                        <a:rPr lang="en-US" sz="1100" b="0" i="0" u="none" strike="noStrike">
                          <a:solidFill>
                            <a:srgbClr val="000000"/>
                          </a:solidFill>
                          <a:effectLst/>
                          <a:latin typeface="Arial" panose="020B0604020202020204" pitchFamily="34" charset="0"/>
                        </a:rPr>
                        <a:t>DJJ - reimburse COVID-19 expenses for PPE, sanitization, medical overtime</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$332,427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$332,427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980702305"/>
                  </a:ext>
                </a:extLst>
              </a:tr>
              <a:tr h="347887">
                <a:tc>
                  <a:txBody>
                    <a:bodyPr/>
                    <a:lstStyle/>
                    <a:p>
                      <a:pPr algn="l" fontAlgn="t"/>
                      <a:r>
                        <a:rPr lang="en-US" sz="1100" b="0" i="0" u="none" strike="noStrike">
                          <a:solidFill>
                            <a:srgbClr val="000000"/>
                          </a:solidFill>
                          <a:effectLst/>
                          <a:latin typeface="Arial" panose="020B0604020202020204" pitchFamily="34" charset="0"/>
                        </a:rPr>
                        <a:t>DOC - reimburse COVID-19 expenses for PPE, sanitization, medical overtime</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$6,309,925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$6,309,925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23929195"/>
                  </a:ext>
                </a:extLst>
              </a:tr>
              <a:tr h="177421">
                <a:tc>
                  <a:txBody>
                    <a:bodyPr/>
                    <a:lstStyle/>
                    <a:p>
                      <a:pPr algn="l" fontAlgn="t"/>
                      <a:r>
                        <a:rPr lang="en-US" sz="1100" b="0" i="0" u="none" strike="noStrike">
                          <a:solidFill>
                            <a:srgbClr val="000000"/>
                          </a:solidFill>
                          <a:effectLst/>
                          <a:latin typeface="Arial" panose="020B0604020202020204" pitchFamily="34" charset="0"/>
                        </a:rPr>
                        <a:t>DSS - Virginia Federation of Food Banks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$7,000,000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$7,000,000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908172721"/>
                  </a:ext>
                </a:extLst>
              </a:tr>
              <a:tr h="177421">
                <a:tc>
                  <a:txBody>
                    <a:bodyPr/>
                    <a:lstStyle/>
                    <a:p>
                      <a:pPr algn="l" fontAlgn="t"/>
                      <a:r>
                        <a:rPr lang="en-US" sz="1100" b="0" i="0" u="none" strike="noStrike">
                          <a:solidFill>
                            <a:srgbClr val="000000"/>
                          </a:solidFill>
                          <a:effectLst/>
                          <a:latin typeface="Arial" panose="020B0604020202020204" pitchFamily="34" charset="0"/>
                        </a:rPr>
                        <a:t>SCC / DHCD - payments to utilities for customer debt relief</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$120,000,000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$120,000,000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327227368"/>
                  </a:ext>
                </a:extLst>
              </a:tr>
              <a:tr h="347887">
                <a:tc>
                  <a:txBody>
                    <a:bodyPr/>
                    <a:lstStyle/>
                    <a:p>
                      <a:pPr algn="l" fontAlgn="t"/>
                      <a:r>
                        <a:rPr lang="en-US" sz="1100" b="0" i="0" u="none" strike="noStrike">
                          <a:solidFill>
                            <a:srgbClr val="000000"/>
                          </a:solidFill>
                          <a:effectLst/>
                          <a:latin typeface="Arial" panose="020B0604020202020204" pitchFamily="34" charset="0"/>
                        </a:rPr>
                        <a:t>DVS - reimburse COVID-19 expenses for PPE, sanitization, medical overtime</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$59,719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$59,719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627868207"/>
                  </a:ext>
                </a:extLst>
              </a:tr>
              <a:tr h="347887">
                <a:tc>
                  <a:txBody>
                    <a:bodyPr/>
                    <a:lstStyle/>
                    <a:p>
                      <a:pPr algn="l" fontAlgn="t"/>
                      <a:r>
                        <a:rPr lang="en-US" sz="1100" b="0" i="0" u="none" strike="noStrike" dirty="0">
                          <a:solidFill>
                            <a:srgbClr val="000000"/>
                          </a:solidFill>
                          <a:effectLst/>
                          <a:latin typeface="Arial" panose="020B0604020202020204" pitchFamily="34" charset="0"/>
                        </a:rPr>
                        <a:t>DMAS - retainer payments for Medicaid DD waiver day support </a:t>
                      </a:r>
                      <a:r>
                        <a:rPr lang="en-US" sz="1100" b="0" i="0" u="none" strike="noStrike" dirty="0" smtClean="0">
                          <a:solidFill>
                            <a:srgbClr val="000000"/>
                          </a:solidFill>
                          <a:effectLst/>
                          <a:latin typeface="Arial" panose="020B0604020202020204" pitchFamily="34" charset="0"/>
                        </a:rPr>
                        <a:t>providers</a:t>
                      </a:r>
                      <a:endParaRPr lang="en-US" sz="1100" b="0" i="0" u="none" strike="noStrike" dirty="0">
                        <a:solidFill>
                          <a:srgbClr val="000000"/>
                        </a:solidFill>
                        <a:effectLst/>
                        <a:latin typeface="Arial" panose="020B0604020202020204" pitchFamily="34" charset="0"/>
                      </a:endParaRP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$25,000,000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$25,000,000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891512475"/>
                  </a:ext>
                </a:extLst>
              </a:tr>
              <a:tr h="219008">
                <a:tc>
                  <a:txBody>
                    <a:bodyPr/>
                    <a:lstStyle/>
                    <a:p>
                      <a:pPr algn="l" fontAlgn="t"/>
                      <a:r>
                        <a:rPr lang="en-US" sz="1100" b="0" i="0" u="none" strike="noStrike">
                          <a:solidFill>
                            <a:srgbClr val="000000"/>
                          </a:solidFill>
                          <a:effectLst/>
                          <a:latin typeface="Arial" panose="020B0604020202020204" pitchFamily="34" charset="0"/>
                        </a:rPr>
                        <a:t>SCHEV - payment to private institutions of higher education</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$22,000,000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$22,000,000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517584535"/>
                  </a:ext>
                </a:extLst>
              </a:tr>
              <a:tr h="177421">
                <a:tc>
                  <a:txBody>
                    <a:bodyPr/>
                    <a:lstStyle/>
                    <a:p>
                      <a:pPr algn="l" fontAlgn="t"/>
                      <a:r>
                        <a:rPr lang="en-US" sz="1100" b="0" i="0" u="none" strike="noStrike">
                          <a:solidFill>
                            <a:srgbClr val="000000"/>
                          </a:solidFill>
                          <a:effectLst/>
                          <a:latin typeface="Arial" panose="020B0604020202020204" pitchFamily="34" charset="0"/>
                        </a:rPr>
                        <a:t>VDEM - COVID-19 pandemic response</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$41,769,113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$41,769,113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458357058"/>
                  </a:ext>
                </a:extLst>
              </a:tr>
              <a:tr h="177421">
                <a:tc>
                  <a:txBody>
                    <a:bodyPr/>
                    <a:lstStyle/>
                    <a:p>
                      <a:pPr algn="l" fontAlgn="t"/>
                      <a:r>
                        <a:rPr lang="en-US" sz="1100" b="0" i="0" u="none" strike="noStrike">
                          <a:solidFill>
                            <a:srgbClr val="000000"/>
                          </a:solidFill>
                          <a:effectLst/>
                          <a:latin typeface="Arial" panose="020B0604020202020204" pitchFamily="34" charset="0"/>
                        </a:rPr>
                        <a:t>DMAS - hospitals/health care providers</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$60,000,000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$60,000,000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606401948"/>
                  </a:ext>
                </a:extLst>
              </a:tr>
              <a:tr h="177421">
                <a:tc>
                  <a:txBody>
                    <a:bodyPr/>
                    <a:lstStyle/>
                    <a:p>
                      <a:pPr algn="l" fontAlgn="t"/>
                      <a:r>
                        <a:rPr lang="en-US" sz="1100" b="0" i="0" u="none" strike="noStrike">
                          <a:solidFill>
                            <a:srgbClr val="000000"/>
                          </a:solidFill>
                          <a:effectLst/>
                          <a:latin typeface="Arial" panose="020B0604020202020204" pitchFamily="34" charset="0"/>
                        </a:rPr>
                        <a:t>VDH - reimburse salaries for "public health employees"</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$7,948,800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$7,948,800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8618603"/>
                  </a:ext>
                </a:extLst>
              </a:tr>
              <a:tr h="214629">
                <a:tc>
                  <a:txBody>
                    <a:bodyPr/>
                    <a:lstStyle/>
                    <a:p>
                      <a:pPr algn="l" fontAlgn="t"/>
                      <a:r>
                        <a:rPr lang="en-US" sz="1100" b="0" i="0" u="none" strike="noStrike">
                          <a:solidFill>
                            <a:srgbClr val="000000"/>
                          </a:solidFill>
                          <a:effectLst/>
                          <a:latin typeface="Arial" panose="020B0604020202020204" pitchFamily="34" charset="0"/>
                        </a:rPr>
                        <a:t>DBHDS - support for state facilities, central office, and CSBs</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$936,292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$936,292 </a:t>
                      </a:r>
                    </a:p>
                  </a:txBody>
                  <a:tcPr marL="6842" marR="6842" marT="6842"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69044406"/>
                  </a:ext>
                </a:extLst>
              </a:tr>
              <a:tr h="179664">
                <a:tc>
                  <a:txBody>
                    <a:bodyPr/>
                    <a:lstStyle/>
                    <a:p>
                      <a:pPr algn="l"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Arial" panose="020B0604020202020204" pitchFamily="34" charset="0"/>
                        </a:rPr>
                        <a:t> </a:t>
                      </a:r>
                    </a:p>
                  </a:txBody>
                  <a:tcPr marL="6842" marR="6842" marT="6842" marB="0">
                    <a:lnL>
                      <a:noFill/>
                    </a:lnL>
                    <a:lnR>
                      <a:noFill/>
                    </a:lnR>
                    <a:lnT w="6350" cap="flat" cmpd="sng" algn="ctr">
                      <a:solidFill>
                        <a:srgbClr val="99999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4392734"/>
                  </a:ext>
                </a:extLst>
              </a:tr>
              <a:tr h="177421">
                <a:tc>
                  <a:txBody>
                    <a:bodyPr/>
                    <a:lstStyle/>
                    <a:p>
                      <a:pPr algn="r" fontAlgn="t"/>
                      <a:r>
                        <a:rPr lang="en-US" sz="1100" b="1" i="0" u="none" strike="noStrike" dirty="0">
                          <a:solidFill>
                            <a:srgbClr val="000000"/>
                          </a:solidFill>
                          <a:effectLst/>
                          <a:latin typeface="Arial" panose="020B0604020202020204" pitchFamily="34" charset="0"/>
                        </a:rPr>
                        <a:t>Subtotal, Current </a:t>
                      </a:r>
                      <a:r>
                        <a:rPr lang="en-US" sz="1100" b="1" i="0" u="none" strike="noStrike" dirty="0" smtClean="0">
                          <a:solidFill>
                            <a:srgbClr val="000000"/>
                          </a:solidFill>
                          <a:effectLst/>
                          <a:latin typeface="Arial" panose="020B0604020202020204" pitchFamily="34" charset="0"/>
                        </a:rPr>
                        <a:t>Commitments Approved</a:t>
                      </a:r>
                      <a:endParaRPr lang="en-US" sz="1100" b="1" i="0" u="none" strike="noStrike" dirty="0">
                        <a:solidFill>
                          <a:srgbClr val="000000"/>
                        </a:solidFill>
                        <a:effectLst/>
                        <a:latin typeface="Arial" panose="020B0604020202020204" pitchFamily="34" charset="0"/>
                      </a:endParaRPr>
                    </a:p>
                  </a:txBody>
                  <a:tcPr marL="6842" marR="6842" marT="6842"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t"/>
                      <a:r>
                        <a:rPr lang="en-US" sz="1100" b="1" i="0" u="none" strike="noStrike" dirty="0">
                          <a:solidFill>
                            <a:srgbClr val="000000"/>
                          </a:solidFill>
                          <a:effectLst/>
                          <a:latin typeface="Arial" panose="020B0604020202020204" pitchFamily="34" charset="0"/>
                        </a:rPr>
                        <a:t>$982,145,067 </a:t>
                      </a:r>
                    </a:p>
                  </a:txBody>
                  <a:tcPr marL="6842" marR="6842" marT="6842"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t"/>
                      <a:r>
                        <a:rPr lang="en-US" sz="1100" b="1" i="0" u="none" strike="noStrike">
                          <a:solidFill>
                            <a:srgbClr val="000000"/>
                          </a:solidFill>
                          <a:effectLst/>
                          <a:latin typeface="Arial" panose="020B0604020202020204" pitchFamily="34" charset="0"/>
                        </a:rPr>
                        <a:t>$1,894,662,209 </a:t>
                      </a:r>
                    </a:p>
                  </a:txBody>
                  <a:tcPr marL="6842" marR="6842" marT="6842"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t"/>
                      <a:r>
                        <a:rPr lang="en-US" sz="1100" b="1" i="0" u="none" strike="noStrike" dirty="0">
                          <a:solidFill>
                            <a:srgbClr val="000000"/>
                          </a:solidFill>
                          <a:effectLst/>
                          <a:latin typeface="Arial" panose="020B0604020202020204" pitchFamily="34" charset="0"/>
                        </a:rPr>
                        <a:t>$2,876,807,276 </a:t>
                      </a:r>
                    </a:p>
                  </a:txBody>
                  <a:tcPr marL="6842" marR="6842" marT="6842"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30332637"/>
                  </a:ext>
                </a:extLst>
              </a:tr>
            </a:tbl>
          </a:graphicData>
        </a:graphic>
      </p:graphicFrame>
    </p:spTree>
    <p:extLst>
      <p:ext uri="{BB962C8B-B14F-4D97-AF65-F5344CB8AC3E}">
        <p14:creationId xmlns:p14="http://schemas.microsoft.com/office/powerpoint/2010/main" val="3634989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228600"/>
            <a:ext cx="7772400" cy="1143000"/>
          </a:xfrm>
        </p:spPr>
        <p:txBody>
          <a:bodyPr/>
          <a:lstStyle/>
          <a:p>
            <a:pPr algn="ctr"/>
            <a:r>
              <a:rPr lang="en-US" dirty="0" smtClean="0"/>
              <a:t>Topics for Discussion</a:t>
            </a:r>
          </a:p>
        </p:txBody>
      </p:sp>
      <p:sp>
        <p:nvSpPr>
          <p:cNvPr id="50179" name="Rectangle 3"/>
          <p:cNvSpPr>
            <a:spLocks noGrp="1" noChangeArrowheads="1"/>
          </p:cNvSpPr>
          <p:nvPr>
            <p:ph type="body" idx="1"/>
          </p:nvPr>
        </p:nvSpPr>
        <p:spPr>
          <a:xfrm>
            <a:off x="1066800" y="1371600"/>
            <a:ext cx="7772400" cy="4724400"/>
          </a:xfrm>
        </p:spPr>
        <p:txBody>
          <a:bodyPr/>
          <a:lstStyle/>
          <a:p>
            <a:endParaRPr lang="en-US" dirty="0" smtClean="0"/>
          </a:p>
          <a:p>
            <a:r>
              <a:rPr lang="en-US" sz="2000" dirty="0">
                <a:solidFill>
                  <a:srgbClr val="000000"/>
                </a:solidFill>
              </a:rPr>
              <a:t>National and State Economic Indicators</a:t>
            </a:r>
          </a:p>
          <a:p>
            <a:endParaRPr lang="en-US" sz="2000" dirty="0" smtClean="0"/>
          </a:p>
          <a:p>
            <a:r>
              <a:rPr lang="en-US" sz="2000" dirty="0" smtClean="0"/>
              <a:t>October Year-to-Date Revenue Collections, Fiscal Year 2021</a:t>
            </a:r>
          </a:p>
          <a:p>
            <a:endParaRPr lang="en-US" sz="2000" dirty="0" smtClean="0"/>
          </a:p>
          <a:p>
            <a:r>
              <a:rPr lang="en-US" sz="2000" dirty="0" smtClean="0"/>
              <a:t>2020 Revenue Forecasting Schedule</a:t>
            </a:r>
          </a:p>
          <a:p>
            <a:pPr marL="0" indent="0">
              <a:buNone/>
            </a:pPr>
            <a:endParaRPr lang="en-US" sz="2000" dirty="0" smtClean="0"/>
          </a:p>
          <a:p>
            <a:r>
              <a:rPr lang="en-US" sz="2000" dirty="0" smtClean="0"/>
              <a:t>Known Funding Commitments / Risks</a:t>
            </a:r>
          </a:p>
          <a:p>
            <a:endParaRPr lang="en-US" sz="2000" dirty="0" smtClean="0"/>
          </a:p>
          <a:p>
            <a:r>
              <a:rPr lang="en-US" sz="2000" dirty="0" smtClean="0"/>
              <a:t>CARES Act Funding</a:t>
            </a:r>
          </a:p>
          <a:p>
            <a:endParaRPr lang="en-US" dirty="0" smtClean="0"/>
          </a:p>
          <a:p>
            <a:pPr marL="0" indent="0">
              <a:buNone/>
            </a:pPr>
            <a:endParaRPr lang="en-US" dirty="0" smtClean="0"/>
          </a:p>
          <a:p>
            <a:pPr marL="0" indent="0">
              <a:buNone/>
            </a:pPr>
            <a:endParaRPr lang="en-US" dirty="0" smtClean="0"/>
          </a:p>
          <a:p>
            <a:endParaRPr lang="en-US" dirty="0" smtClean="0"/>
          </a:p>
        </p:txBody>
      </p:sp>
      <p:sp>
        <p:nvSpPr>
          <p:cNvPr id="6" name="Slide Number Placeholder 6"/>
          <p:cNvSpPr>
            <a:spLocks noGrp="1"/>
          </p:cNvSpPr>
          <p:nvPr>
            <p:ph type="sldNum" sz="quarter" idx="4294967295"/>
          </p:nvPr>
        </p:nvSpPr>
        <p:spPr>
          <a:xfrm>
            <a:off x="3657600" y="6492875"/>
            <a:ext cx="2133600" cy="365125"/>
          </a:xfrm>
          <a:prstGeom prst="rect">
            <a:avLst/>
          </a:prstGeom>
        </p:spPr>
        <p:txBody>
          <a:bodyPr/>
          <a:lstStyle/>
          <a:p>
            <a:pPr marR="0" lvl="0" indent="0" algn="ctr" fontAlgn="auto">
              <a:lnSpc>
                <a:spcPct val="100000"/>
              </a:lnSpc>
              <a:spcBef>
                <a:spcPts val="0"/>
              </a:spcBef>
              <a:spcAft>
                <a:spcPts val="0"/>
              </a:spcAft>
              <a:buClrTx/>
              <a:buSzTx/>
              <a:buFontTx/>
              <a:buNone/>
              <a:tabLst/>
              <a:defRPr/>
            </a:pPr>
            <a:fld id="{BB7F11D9-F3E6-4460-84AA-90186E85F5B6}" type="slidenum">
              <a:rPr lang="en-US" sz="1400" smtClean="0">
                <a:solidFill>
                  <a:schemeClr val="tx1">
                    <a:tint val="75000"/>
                  </a:schemeClr>
                </a:solidFill>
                <a:latin typeface="Arial" pitchFamily="34" charset="0"/>
                <a:cs typeface="Arial" pitchFamily="34" charset="0"/>
              </a:rPr>
              <a:pPr marR="0" lvl="0" indent="0" algn="ctr" fontAlgn="auto">
                <a:lnSpc>
                  <a:spcPct val="100000"/>
                </a:lnSpc>
                <a:spcBef>
                  <a:spcPts val="0"/>
                </a:spcBef>
                <a:spcAft>
                  <a:spcPts val="0"/>
                </a:spcAft>
                <a:buClrTx/>
                <a:buSzTx/>
                <a:buFontTx/>
                <a:buNone/>
                <a:tabLst/>
                <a:defRPr/>
              </a:pPr>
              <a:t>2</a:t>
            </a:fld>
            <a:endParaRPr lang="en-US" sz="1400" dirty="0">
              <a:solidFill>
                <a:schemeClr val="tx1">
                  <a:tint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572000" y="6521085"/>
            <a:ext cx="635520" cy="26071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6E31B4FE-5B31-4643-B1B6-BAF3D14C0092}" type="slidenum">
              <a:rPr kumimoji="0" lang="en-US" sz="1400" b="0" i="0" u="none" strike="noStrike" kern="1200" cap="none" spc="0" normalizeH="0" baseline="0" noProof="0" smtClean="0">
                <a:ln>
                  <a:noFill/>
                </a:ln>
                <a:solidFill>
                  <a:prstClr val="black">
                    <a:tint val="75000"/>
                  </a:prstClr>
                </a:solidFill>
                <a:effectLst/>
                <a:uLnTx/>
                <a:uFillTx/>
                <a:latin typeface="Arial" panose="020B0604020202020204" pitchFamily="34" charset="0"/>
                <a:cs typeface="Arial" panose="020B0604020202020204" pitchFamily="34" charset="0"/>
              </a:rPr>
              <a:pPr marL="0" marR="0" lvl="0" indent="0" algn="ctr" defTabSz="457200" rtl="0" eaLnBrk="1" fontAlgn="auto" latinLnBrk="0" hangingPunct="1">
                <a:lnSpc>
                  <a:spcPct val="100000"/>
                </a:lnSpc>
                <a:spcBef>
                  <a:spcPts val="0"/>
                </a:spcBef>
                <a:spcAft>
                  <a:spcPts val="0"/>
                </a:spcAft>
                <a:buClrTx/>
                <a:buSzTx/>
                <a:buFontTx/>
                <a:buNone/>
                <a:tabLst/>
                <a:defRPr/>
              </a:pPr>
              <a:t>20</a:t>
            </a:fld>
            <a:endParaRPr kumimoji="0" lang="en-US" sz="1400" b="0" i="0" u="none" strike="noStrike" kern="1200" cap="none" spc="0" normalizeH="0" baseline="0" noProof="0" dirty="0">
              <a:ln>
                <a:noFill/>
              </a:ln>
              <a:solidFill>
                <a:prstClr val="black">
                  <a:tint val="75000"/>
                </a:prstClr>
              </a:solidFill>
              <a:effectLst/>
              <a:uLnTx/>
              <a:uFillTx/>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nvPr>
        </p:nvGraphicFramePr>
        <p:xfrm>
          <a:off x="307298" y="307299"/>
          <a:ext cx="8484432" cy="4693939"/>
        </p:xfrm>
        <a:graphic>
          <a:graphicData uri="http://schemas.openxmlformats.org/drawingml/2006/table">
            <a:tbl>
              <a:tblPr/>
              <a:tblGrid>
                <a:gridCol w="4266183">
                  <a:extLst>
                    <a:ext uri="{9D8B030D-6E8A-4147-A177-3AD203B41FA5}">
                      <a16:colId xmlns:a16="http://schemas.microsoft.com/office/drawing/2014/main" val="2564644372"/>
                    </a:ext>
                  </a:extLst>
                </a:gridCol>
                <a:gridCol w="1406083">
                  <a:extLst>
                    <a:ext uri="{9D8B030D-6E8A-4147-A177-3AD203B41FA5}">
                      <a16:colId xmlns:a16="http://schemas.microsoft.com/office/drawing/2014/main" val="1562168926"/>
                    </a:ext>
                  </a:extLst>
                </a:gridCol>
                <a:gridCol w="1406083">
                  <a:extLst>
                    <a:ext uri="{9D8B030D-6E8A-4147-A177-3AD203B41FA5}">
                      <a16:colId xmlns:a16="http://schemas.microsoft.com/office/drawing/2014/main" val="3502798009"/>
                    </a:ext>
                  </a:extLst>
                </a:gridCol>
                <a:gridCol w="1406083">
                  <a:extLst>
                    <a:ext uri="{9D8B030D-6E8A-4147-A177-3AD203B41FA5}">
                      <a16:colId xmlns:a16="http://schemas.microsoft.com/office/drawing/2014/main" val="2497020603"/>
                    </a:ext>
                  </a:extLst>
                </a:gridCol>
              </a:tblGrid>
              <a:tr h="294134">
                <a:tc gridSpan="4">
                  <a:txBody>
                    <a:bodyPr/>
                    <a:lstStyle/>
                    <a:p>
                      <a:pPr algn="ctr" fontAlgn="b"/>
                      <a:r>
                        <a:rPr lang="en-US" sz="1600" b="1" i="0" u="none" strike="noStrike" dirty="0">
                          <a:solidFill>
                            <a:srgbClr val="000000"/>
                          </a:solidFill>
                          <a:effectLst/>
                          <a:latin typeface="Arial" panose="020B0604020202020204" pitchFamily="34" charset="0"/>
                        </a:rPr>
                        <a:t>Authorized Use of Coronavirus Relief Fund</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22337594"/>
                  </a:ext>
                </a:extLst>
              </a:tr>
              <a:tr h="148075">
                <a:tc gridSpan="4">
                  <a:txBody>
                    <a:bodyPr/>
                    <a:lstStyle/>
                    <a:p>
                      <a:pPr algn="ctr" fontAlgn="b"/>
                      <a:r>
                        <a:rPr lang="en-US" sz="1100" b="0" i="0" u="none" strike="noStrike" dirty="0">
                          <a:solidFill>
                            <a:srgbClr val="000000"/>
                          </a:solidFill>
                          <a:effectLst/>
                          <a:latin typeface="Arial" panose="020B0604020202020204" pitchFamily="34" charset="0"/>
                        </a:rPr>
                        <a:t>As of 11/11/2020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72755671"/>
                  </a:ext>
                </a:extLst>
              </a:tr>
              <a:tr h="238107">
                <a:tc>
                  <a:txBody>
                    <a:bodyPr/>
                    <a:lstStyle/>
                    <a:p>
                      <a:pPr algn="l" fontAlgn="b"/>
                      <a:endParaRPr lang="en-US" sz="11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t"/>
                      <a:endParaRPr lang="en-US" sz="1100" b="1"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1478272239"/>
                  </a:ext>
                </a:extLst>
              </a:tr>
              <a:tr h="238107">
                <a:tc>
                  <a:txBody>
                    <a:bodyPr/>
                    <a:lstStyle/>
                    <a:p>
                      <a:pPr algn="l"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100" b="1" i="0" u="none" strike="noStrike" dirty="0">
                          <a:solidFill>
                            <a:srgbClr val="000000"/>
                          </a:solidFill>
                          <a:effectLst/>
                          <a:latin typeface="Arial" panose="020B0604020202020204" pitchFamily="34" charset="0"/>
                        </a:rPr>
                        <a:t>     Total Allocation to Virginia</a:t>
                      </a:r>
                    </a:p>
                  </a:txBody>
                  <a:tcPr marL="9525" marR="9525" marT="9525" marB="0" anchor="ctr">
                    <a:lnL>
                      <a:noFill/>
                    </a:lnL>
                    <a:lnR>
                      <a:noFill/>
                    </a:lnR>
                    <a:lnT>
                      <a:noFill/>
                    </a:lnT>
                    <a:lnB>
                      <a:noFill/>
                    </a:lnB>
                  </a:tcPr>
                </a:tc>
                <a:tc hMerge="1">
                  <a:txBody>
                    <a:bodyPr/>
                    <a:lstStyle/>
                    <a:p>
                      <a:endParaRPr lang="en-US"/>
                    </a:p>
                  </a:txBody>
                  <a:tcPr/>
                </a:tc>
                <a:tc>
                  <a:txBody>
                    <a:bodyPr/>
                    <a:lstStyle/>
                    <a:p>
                      <a:pPr algn="r" fontAlgn="t"/>
                      <a:r>
                        <a:rPr lang="en-US" sz="1100" b="1" i="0" u="none" strike="noStrike" dirty="0">
                          <a:solidFill>
                            <a:srgbClr val="000000"/>
                          </a:solidFill>
                          <a:effectLst/>
                          <a:latin typeface="Arial" panose="020B0604020202020204" pitchFamily="34" charset="0"/>
                        </a:rPr>
                        <a:t>$3,309,738,321 </a:t>
                      </a:r>
                    </a:p>
                  </a:txBody>
                  <a:tcPr marL="9525" marR="9525" marT="9525" marB="0" anchor="ctr">
                    <a:lnL>
                      <a:noFill/>
                    </a:lnL>
                    <a:lnR>
                      <a:noFill/>
                    </a:lnR>
                    <a:lnT>
                      <a:noFill/>
                    </a:lnT>
                    <a:lnB>
                      <a:noFill/>
                    </a:lnB>
                  </a:tcPr>
                </a:tc>
                <a:extLst>
                  <a:ext uri="{0D108BD9-81ED-4DB2-BD59-A6C34878D82A}">
                    <a16:rowId xmlns:a16="http://schemas.microsoft.com/office/drawing/2014/main" val="2805602633"/>
                  </a:ext>
                </a:extLst>
              </a:tr>
              <a:tr h="252114">
                <a:tc>
                  <a:txBody>
                    <a:bodyPr/>
                    <a:lstStyle/>
                    <a:p>
                      <a:pPr algn="l"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100" b="0" i="1" u="none" strike="noStrike" dirty="0">
                          <a:solidFill>
                            <a:srgbClr val="000000"/>
                          </a:solidFill>
                          <a:effectLst/>
                          <a:latin typeface="Arial" panose="020B0604020202020204" pitchFamily="34" charset="0"/>
                        </a:rPr>
                        <a:t>        Less Fairfax County</a:t>
                      </a:r>
                    </a:p>
                  </a:txBody>
                  <a:tcPr marL="9525" marR="9525" marT="9525" marB="0" anchor="ctr">
                    <a:lnL>
                      <a:noFill/>
                    </a:lnL>
                    <a:lnR>
                      <a:noFill/>
                    </a:lnR>
                    <a:lnT>
                      <a:noFill/>
                    </a:lnT>
                    <a:lnB>
                      <a:noFill/>
                    </a:lnB>
                  </a:tcPr>
                </a:tc>
                <a:tc hMerge="1">
                  <a:txBody>
                    <a:bodyPr/>
                    <a:lstStyle/>
                    <a:p>
                      <a:endParaRPr lang="en-US"/>
                    </a:p>
                  </a:txBody>
                  <a:tcPr/>
                </a:tc>
                <a:tc>
                  <a:txBody>
                    <a:bodyPr/>
                    <a:lstStyle/>
                    <a:p>
                      <a:pPr algn="r" fontAlgn="t"/>
                      <a:r>
                        <a:rPr lang="en-US" sz="1100" b="0" i="0" u="none" strike="noStrike" dirty="0">
                          <a:solidFill>
                            <a:srgbClr val="FF0000"/>
                          </a:solidFill>
                          <a:effectLst/>
                          <a:latin typeface="Arial" panose="020B0604020202020204" pitchFamily="34" charset="0"/>
                        </a:rPr>
                        <a:t>($200,235,485)</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6915826"/>
                  </a:ext>
                </a:extLst>
              </a:tr>
              <a:tr h="238107">
                <a:tc>
                  <a:txBody>
                    <a:bodyPr/>
                    <a:lstStyle/>
                    <a:p>
                      <a:pPr algn="l"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100" b="1" i="0" u="none" strike="noStrike">
                          <a:solidFill>
                            <a:srgbClr val="000000"/>
                          </a:solidFill>
                          <a:effectLst/>
                          <a:latin typeface="Arial" panose="020B0604020202020204" pitchFamily="34" charset="0"/>
                        </a:rPr>
                        <a:t>     Balance for Rest of State</a:t>
                      </a:r>
                    </a:p>
                  </a:txBody>
                  <a:tcPr marL="9525" marR="9525" marT="9525" marB="0" anchor="ctr">
                    <a:lnL>
                      <a:noFill/>
                    </a:lnL>
                    <a:lnR>
                      <a:noFill/>
                    </a:lnR>
                    <a:lnT>
                      <a:noFill/>
                    </a:lnT>
                    <a:lnB>
                      <a:noFill/>
                    </a:lnB>
                  </a:tcPr>
                </a:tc>
                <a:tc hMerge="1">
                  <a:txBody>
                    <a:bodyPr/>
                    <a:lstStyle/>
                    <a:p>
                      <a:endParaRPr lang="en-US"/>
                    </a:p>
                  </a:txBody>
                  <a:tcPr/>
                </a:tc>
                <a:tc>
                  <a:txBody>
                    <a:bodyPr/>
                    <a:lstStyle/>
                    <a:p>
                      <a:pPr algn="r" fontAlgn="t"/>
                      <a:r>
                        <a:rPr lang="en-US" sz="1100" b="1" i="0" u="none" strike="noStrike" dirty="0">
                          <a:solidFill>
                            <a:srgbClr val="000000"/>
                          </a:solidFill>
                          <a:effectLst/>
                          <a:latin typeface="Arial" panose="020B0604020202020204" pitchFamily="34" charset="0"/>
                        </a:rPr>
                        <a:t>$3,109,502,836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96166378"/>
                  </a:ext>
                </a:extLst>
              </a:tr>
              <a:tr h="238107">
                <a:tc>
                  <a:txBody>
                    <a:bodyPr/>
                    <a:lstStyle/>
                    <a:p>
                      <a:pPr algn="l"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49710830"/>
                  </a:ext>
                </a:extLst>
              </a:tr>
              <a:tr h="238107">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n-US" sz="1100" b="0" i="0" u="none" strike="noStrike" dirty="0">
                        <a:solidFill>
                          <a:srgbClr val="000000"/>
                        </a:solidFill>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1065525953"/>
                  </a:ext>
                </a:extLst>
              </a:tr>
              <a:tr h="490222">
                <a:tc>
                  <a:txBody>
                    <a:bodyPr/>
                    <a:lstStyle/>
                    <a:p>
                      <a:pPr algn="l" fontAlgn="b"/>
                      <a:r>
                        <a:rPr lang="en-US" sz="1400" b="1" i="0" u="none" strike="noStrike" dirty="0">
                          <a:solidFill>
                            <a:srgbClr val="000000"/>
                          </a:solidFill>
                          <a:effectLst/>
                          <a:latin typeface="Arial" panose="020B0604020202020204" pitchFamily="34" charset="0"/>
                        </a:rPr>
                        <a:t>Commitments Currently Under Review:</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Arial" panose="020B0604020202020204" pitchFamily="34" charset="0"/>
                        </a:rPr>
                        <a:t>Potential FY 2020 Obligation</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Arial" panose="020B0604020202020204" pitchFamily="34" charset="0"/>
                        </a:rPr>
                        <a:t>Potential FY 2021 Obligation</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Arial" panose="020B0604020202020204" pitchFamily="34" charset="0"/>
                        </a:rPr>
                        <a:t>Potential Total Obligated</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9236855"/>
                  </a:ext>
                </a:extLst>
              </a:tr>
              <a:tr h="238107">
                <a:tc>
                  <a:txBody>
                    <a:bodyPr/>
                    <a:lstStyle/>
                    <a:p>
                      <a:pPr algn="l" fontAlgn="t"/>
                      <a:r>
                        <a:rPr lang="en-US" sz="1100" b="0" i="0" u="none" strike="noStrike" dirty="0">
                          <a:solidFill>
                            <a:srgbClr val="000000"/>
                          </a:solidFill>
                          <a:effectLst/>
                          <a:latin typeface="Arial" panose="020B0604020202020204" pitchFamily="34" charset="0"/>
                        </a:rPr>
                        <a:t>VEC - unemployment </a:t>
                      </a:r>
                      <a:r>
                        <a:rPr lang="en-US" sz="1100" b="0" i="0" u="none" strike="noStrike" dirty="0" smtClean="0">
                          <a:solidFill>
                            <a:srgbClr val="000000"/>
                          </a:solidFill>
                          <a:effectLst/>
                          <a:latin typeface="Arial" panose="020B0604020202020204" pitchFamily="34" charset="0"/>
                        </a:rPr>
                        <a:t>assistance</a:t>
                      </a:r>
                      <a:endParaRPr lang="en-US" sz="1100" b="0" i="0" u="none" strike="noStrike" dirty="0">
                        <a:solidFill>
                          <a:srgbClr val="000000"/>
                        </a:solidFill>
                        <a:effectLst/>
                        <a:latin typeface="Arial" panose="020B0604020202020204" pitchFamily="34" charset="0"/>
                      </a:endParaRPr>
                    </a:p>
                  </a:txBody>
                  <a:tcPr marL="9525" marR="9525" marT="9525"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9525" marR="9525" marT="9525"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dirty="0">
                          <a:solidFill>
                            <a:srgbClr val="000000"/>
                          </a:solidFill>
                          <a:effectLst/>
                          <a:latin typeface="Arial" panose="020B0604020202020204" pitchFamily="34" charset="0"/>
                        </a:rPr>
                        <a:t>$210,000,000 </a:t>
                      </a:r>
                    </a:p>
                  </a:txBody>
                  <a:tcPr marL="9525" marR="9525" marT="9525"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$210,000,000 </a:t>
                      </a:r>
                    </a:p>
                  </a:txBody>
                  <a:tcPr marL="9525" marR="9525" marT="9525" marB="0">
                    <a:lnL>
                      <a:noFill/>
                    </a:lnL>
                    <a:lnR>
                      <a:noFill/>
                    </a:lnR>
                    <a:lnT w="12700" cap="flat" cmpd="sng" algn="ctr">
                      <a:solidFill>
                        <a:srgbClr val="000000"/>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180929265"/>
                  </a:ext>
                </a:extLst>
              </a:tr>
              <a:tr h="356898">
                <a:tc>
                  <a:txBody>
                    <a:bodyPr/>
                    <a:lstStyle/>
                    <a:p>
                      <a:pPr algn="l" fontAlgn="t"/>
                      <a:r>
                        <a:rPr lang="en-US" sz="1100" b="0" i="0" u="none" strike="noStrike">
                          <a:solidFill>
                            <a:srgbClr val="000000"/>
                          </a:solidFill>
                          <a:effectLst/>
                          <a:latin typeface="Arial" panose="020B0604020202020204" pitchFamily="34" charset="0"/>
                        </a:rPr>
                        <a:t>Statewide - state agencies telework, PPE/sanitizing, DOLI regulation compliance and other eligible operational costs</a:t>
                      </a:r>
                    </a:p>
                  </a:txBody>
                  <a:tcPr marL="9525" marR="9525" marT="9525"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  </a:t>
                      </a:r>
                    </a:p>
                  </a:txBody>
                  <a:tcPr marL="9525" marR="9525" marT="9525"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$22,695,560 </a:t>
                      </a:r>
                    </a:p>
                  </a:txBody>
                  <a:tcPr marL="9525" marR="9525" marT="9525"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pPr algn="r" fontAlgn="t"/>
                      <a:r>
                        <a:rPr lang="en-US" sz="1100" b="0" i="0" u="none" strike="noStrike">
                          <a:solidFill>
                            <a:srgbClr val="000000"/>
                          </a:solidFill>
                          <a:effectLst/>
                          <a:latin typeface="Arial" panose="020B0604020202020204" pitchFamily="34" charset="0"/>
                        </a:rPr>
                        <a:t>$22,695,560 </a:t>
                      </a:r>
                    </a:p>
                  </a:txBody>
                  <a:tcPr marL="9525" marR="9525" marT="9525" marB="0">
                    <a:lnL>
                      <a:noFill/>
                    </a:lnL>
                    <a:lnR>
                      <a:noFill/>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21864562"/>
                  </a:ext>
                </a:extLst>
              </a:tr>
              <a:tr h="252114">
                <a:tc>
                  <a:txBody>
                    <a:bodyPr/>
                    <a:lstStyle/>
                    <a:p>
                      <a:pPr algn="l" fontAlgn="t"/>
                      <a:r>
                        <a:rPr lang="en-US" sz="1100" b="0" i="0" u="none" strike="noStrike">
                          <a:solidFill>
                            <a:srgbClr val="000000"/>
                          </a:solidFill>
                          <a:effectLst/>
                          <a:latin typeface="Arial" panose="020B0604020202020204" pitchFamily="34" charset="0"/>
                        </a:rPr>
                        <a:t> </a:t>
                      </a:r>
                    </a:p>
                  </a:txBody>
                  <a:tcPr marL="9525" marR="9525" marT="9525" marB="0">
                    <a:lnL>
                      <a:noFill/>
                    </a:lnL>
                    <a:lnR>
                      <a:noFill/>
                    </a:lnR>
                    <a:lnT w="6350" cap="flat" cmpd="sng" algn="ctr">
                      <a:solidFill>
                        <a:srgbClr val="99999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Arial" panose="020B0604020202020204" pitchFamily="34" charset="0"/>
                        </a:rPr>
                        <a:t> </a:t>
                      </a:r>
                    </a:p>
                  </a:txBody>
                  <a:tcPr marL="9525" marR="9525" marT="9525" marB="0">
                    <a:lnL>
                      <a:noFill/>
                    </a:lnL>
                    <a:lnR>
                      <a:noFill/>
                    </a:lnR>
                    <a:lnT w="6350" cap="flat" cmpd="sng" algn="ctr">
                      <a:solidFill>
                        <a:srgbClr val="99999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Arial" panose="020B0604020202020204" pitchFamily="34" charset="0"/>
                        </a:rPr>
                        <a:t> </a:t>
                      </a:r>
                    </a:p>
                  </a:txBody>
                  <a:tcPr marL="9525" marR="9525" marT="9525" marB="0">
                    <a:lnL>
                      <a:noFill/>
                    </a:lnL>
                    <a:lnR>
                      <a:noFill/>
                    </a:lnR>
                    <a:lnT w="6350" cap="flat" cmpd="sng" algn="ctr">
                      <a:solidFill>
                        <a:srgbClr val="99999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Arial" panose="020B0604020202020204" pitchFamily="34" charset="0"/>
                        </a:rPr>
                        <a:t> </a:t>
                      </a:r>
                    </a:p>
                  </a:txBody>
                  <a:tcPr marL="9525" marR="9525" marT="9525" marB="0">
                    <a:lnL>
                      <a:noFill/>
                    </a:lnL>
                    <a:lnR>
                      <a:noFill/>
                    </a:lnR>
                    <a:lnT w="6350" cap="flat" cmpd="sng" algn="ctr">
                      <a:solidFill>
                        <a:srgbClr val="99999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5146364"/>
                  </a:ext>
                </a:extLst>
              </a:tr>
              <a:tr h="238107">
                <a:tc>
                  <a:txBody>
                    <a:bodyPr/>
                    <a:lstStyle/>
                    <a:p>
                      <a:pPr algn="r" fontAlgn="t"/>
                      <a:r>
                        <a:rPr lang="en-US" sz="1100" b="1" i="0" u="none" strike="noStrike">
                          <a:solidFill>
                            <a:srgbClr val="000000"/>
                          </a:solidFill>
                          <a:effectLst/>
                          <a:latin typeface="Arial" panose="020B0604020202020204" pitchFamily="34" charset="0"/>
                        </a:rPr>
                        <a:t>Subtotal, Commitments Under Review</a:t>
                      </a:r>
                    </a:p>
                  </a:txBody>
                  <a:tcPr marL="9525" marR="9525"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t"/>
                      <a:r>
                        <a:rPr lang="en-US" sz="1100" b="1" i="0" u="none" strike="noStrike">
                          <a:solidFill>
                            <a:srgbClr val="000000"/>
                          </a:solidFill>
                          <a:effectLst/>
                          <a:latin typeface="Arial" panose="020B0604020202020204" pitchFamily="34" charset="0"/>
                        </a:rPr>
                        <a:t>-  </a:t>
                      </a:r>
                    </a:p>
                  </a:txBody>
                  <a:tcPr marL="9525" marR="9525"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t"/>
                      <a:r>
                        <a:rPr lang="en-US" sz="1100" b="1" i="0" u="none" strike="noStrike">
                          <a:solidFill>
                            <a:srgbClr val="000000"/>
                          </a:solidFill>
                          <a:effectLst/>
                          <a:latin typeface="Arial" panose="020B0604020202020204" pitchFamily="34" charset="0"/>
                        </a:rPr>
                        <a:t>$232,695,560 </a:t>
                      </a:r>
                    </a:p>
                  </a:txBody>
                  <a:tcPr marL="9525" marR="9525"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t"/>
                      <a:r>
                        <a:rPr lang="en-US" sz="1100" b="1" i="0" u="none" strike="noStrike">
                          <a:solidFill>
                            <a:srgbClr val="000000"/>
                          </a:solidFill>
                          <a:effectLst/>
                          <a:latin typeface="Arial" panose="020B0604020202020204" pitchFamily="34" charset="0"/>
                        </a:rPr>
                        <a:t>$232,695,560 </a:t>
                      </a:r>
                    </a:p>
                  </a:txBody>
                  <a:tcPr marL="9525" marR="9525" marT="9525"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85529936"/>
                  </a:ext>
                </a:extLst>
              </a:tr>
              <a:tr h="238107">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1112247514"/>
                  </a:ext>
                </a:extLst>
              </a:tr>
              <a:tr h="476215">
                <a:tc>
                  <a:txBody>
                    <a:bodyPr/>
                    <a:lstStyle/>
                    <a:p>
                      <a:pPr algn="r" fontAlgn="t"/>
                      <a:r>
                        <a:rPr lang="en-US" sz="1100" b="1" i="0" u="none" strike="noStrike">
                          <a:solidFill>
                            <a:srgbClr val="000000"/>
                          </a:solidFill>
                          <a:effectLst/>
                          <a:latin typeface="Arial" panose="020B0604020202020204" pitchFamily="34" charset="0"/>
                        </a:rPr>
                        <a:t>Grand Total, Approved and Under Review Commitments</a:t>
                      </a:r>
                    </a:p>
                  </a:txBody>
                  <a:tcPr marL="9525" marR="9525" marT="9525" marB="0">
                    <a:lnL>
                      <a:noFill/>
                    </a:lnL>
                    <a:lnR>
                      <a:noFill/>
                    </a:lnR>
                    <a:lnT>
                      <a:noFill/>
                    </a:lnT>
                    <a:lnB>
                      <a:noFill/>
                    </a:lnB>
                  </a:tcPr>
                </a:tc>
                <a:tc>
                  <a:txBody>
                    <a:bodyPr/>
                    <a:lstStyle/>
                    <a:p>
                      <a:pPr algn="r" fontAlgn="t"/>
                      <a:r>
                        <a:rPr lang="en-US" sz="1100" b="1" i="0" u="none" strike="noStrike">
                          <a:solidFill>
                            <a:srgbClr val="000000"/>
                          </a:solidFill>
                          <a:effectLst/>
                          <a:latin typeface="Arial" panose="020B0604020202020204" pitchFamily="34" charset="0"/>
                        </a:rPr>
                        <a:t>$982,145,067 </a:t>
                      </a:r>
                    </a:p>
                  </a:txBody>
                  <a:tcPr marL="9525" marR="9525" marT="9525" marB="0">
                    <a:lnL>
                      <a:noFill/>
                    </a:lnL>
                    <a:lnR>
                      <a:noFill/>
                    </a:lnR>
                    <a:lnT>
                      <a:noFill/>
                    </a:lnT>
                    <a:lnB>
                      <a:noFill/>
                    </a:lnB>
                  </a:tcPr>
                </a:tc>
                <a:tc>
                  <a:txBody>
                    <a:bodyPr/>
                    <a:lstStyle/>
                    <a:p>
                      <a:pPr algn="r" fontAlgn="t"/>
                      <a:r>
                        <a:rPr lang="en-US" sz="1100" b="1" i="0" u="none" strike="noStrike">
                          <a:solidFill>
                            <a:srgbClr val="000000"/>
                          </a:solidFill>
                          <a:effectLst/>
                          <a:latin typeface="Arial" panose="020B0604020202020204" pitchFamily="34" charset="0"/>
                        </a:rPr>
                        <a:t>$2,127,357,769 </a:t>
                      </a:r>
                    </a:p>
                  </a:txBody>
                  <a:tcPr marL="9525" marR="9525" marT="9525" marB="0">
                    <a:lnL>
                      <a:noFill/>
                    </a:lnL>
                    <a:lnR>
                      <a:noFill/>
                    </a:lnR>
                    <a:lnT>
                      <a:noFill/>
                    </a:lnT>
                    <a:lnB>
                      <a:noFill/>
                    </a:lnB>
                  </a:tcPr>
                </a:tc>
                <a:tc>
                  <a:txBody>
                    <a:bodyPr/>
                    <a:lstStyle/>
                    <a:p>
                      <a:pPr algn="r" fontAlgn="t"/>
                      <a:r>
                        <a:rPr lang="en-US" sz="1100" b="1" i="0" u="none" strike="noStrike">
                          <a:solidFill>
                            <a:srgbClr val="000000"/>
                          </a:solidFill>
                          <a:effectLst/>
                          <a:latin typeface="Arial" panose="020B0604020202020204" pitchFamily="34" charset="0"/>
                        </a:rPr>
                        <a:t>$3,109,502,836 </a:t>
                      </a:r>
                    </a:p>
                  </a:txBody>
                  <a:tcPr marL="9525" marR="9525" marT="9525" marB="0">
                    <a:lnL>
                      <a:noFill/>
                    </a:lnL>
                    <a:lnR>
                      <a:noFill/>
                    </a:lnR>
                    <a:lnT>
                      <a:noFill/>
                    </a:lnT>
                    <a:lnB>
                      <a:noFill/>
                    </a:lnB>
                  </a:tcPr>
                </a:tc>
                <a:extLst>
                  <a:ext uri="{0D108BD9-81ED-4DB2-BD59-A6C34878D82A}">
                    <a16:rowId xmlns:a16="http://schemas.microsoft.com/office/drawing/2014/main" val="2622662349"/>
                  </a:ext>
                </a:extLst>
              </a:tr>
              <a:tr h="238107">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2483821019"/>
                  </a:ext>
                </a:extLst>
              </a:tr>
              <a:tr h="252114">
                <a:tc>
                  <a:txBody>
                    <a:bodyPr/>
                    <a:lstStyle/>
                    <a:p>
                      <a:pPr algn="r" fontAlgn="t"/>
                      <a:r>
                        <a:rPr lang="en-US" sz="1100" b="1" i="0" u="none" strike="noStrike">
                          <a:solidFill>
                            <a:srgbClr val="000000"/>
                          </a:solidFill>
                          <a:effectLst/>
                          <a:latin typeface="Arial" panose="020B0604020202020204" pitchFamily="34" charset="0"/>
                        </a:rPr>
                        <a:t>Balance Remaining To Commit</a:t>
                      </a:r>
                    </a:p>
                  </a:txBody>
                  <a:tcPr marL="9525" marR="9525" marT="9525" marB="0">
                    <a:lnL>
                      <a:noFill/>
                    </a:lnL>
                    <a:lnR>
                      <a:noFill/>
                    </a:lnR>
                    <a:lnT>
                      <a:noFill/>
                    </a:lnT>
                    <a:lnB>
                      <a:noFill/>
                    </a:lnB>
                  </a:tcPr>
                </a:tc>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n-US" sz="1100" b="0" i="0" u="none" strike="noStrike">
                        <a:solidFill>
                          <a:srgbClr val="000000"/>
                        </a:solidFill>
                        <a:effectLst/>
                        <a:latin typeface="Arial" panose="020B0604020202020204" pitchFamily="34" charset="0"/>
                      </a:endParaRPr>
                    </a:p>
                  </a:txBody>
                  <a:tcPr marL="9525" marR="9525" marT="9525" marB="0">
                    <a:lnL>
                      <a:noFill/>
                    </a:lnL>
                    <a:lnR>
                      <a:noFill/>
                    </a:lnR>
                    <a:lnT>
                      <a:noFill/>
                    </a:lnT>
                    <a:lnB>
                      <a:noFill/>
                    </a:lnB>
                  </a:tcPr>
                </a:tc>
                <a:tc>
                  <a:txBody>
                    <a:bodyPr/>
                    <a:lstStyle/>
                    <a:p>
                      <a:pPr algn="r" fontAlgn="t"/>
                      <a:r>
                        <a:rPr lang="en-US" sz="1100" b="1" i="0" u="none" strike="noStrike" dirty="0">
                          <a:solidFill>
                            <a:srgbClr val="000000"/>
                          </a:solidFill>
                          <a:effectLst/>
                          <a:latin typeface="Arial" panose="020B0604020202020204" pitchFamily="34" charset="0"/>
                        </a:rPr>
                        <a:t>($0)</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1317445"/>
                  </a:ext>
                </a:extLst>
              </a:tr>
            </a:tbl>
          </a:graphicData>
        </a:graphic>
      </p:graphicFrame>
    </p:spTree>
    <p:extLst>
      <p:ext uri="{BB962C8B-B14F-4D97-AF65-F5344CB8AC3E}">
        <p14:creationId xmlns:p14="http://schemas.microsoft.com/office/powerpoint/2010/main" val="2708075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28600"/>
            <a:ext cx="8229600" cy="762000"/>
          </a:xfrm>
        </p:spPr>
        <p:txBody>
          <a:bodyPr/>
          <a:lstStyle/>
          <a:p>
            <a:pPr algn="ctr" eaLnBrk="1" hangingPunct="1"/>
            <a:r>
              <a:rPr lang="en-US" dirty="0" smtClean="0">
                <a:solidFill>
                  <a:schemeClr val="tx1"/>
                </a:solidFill>
                <a:cs typeface="Arial" pitchFamily="34" charset="0"/>
              </a:rPr>
              <a:t>National </a:t>
            </a:r>
            <a:r>
              <a:rPr lang="en-US" dirty="0" smtClean="0">
                <a:solidFill>
                  <a:schemeClr val="tx1"/>
                </a:solidFill>
                <a:latin typeface="Arial (headings)"/>
                <a:cs typeface="Arial" pitchFamily="34" charset="0"/>
              </a:rPr>
              <a:t>and</a:t>
            </a:r>
            <a:r>
              <a:rPr lang="en-US" dirty="0" smtClean="0">
                <a:solidFill>
                  <a:schemeClr val="tx1"/>
                </a:solidFill>
                <a:cs typeface="Arial" pitchFamily="34" charset="0"/>
              </a:rPr>
              <a:t> State Economic Indicators</a:t>
            </a:r>
          </a:p>
        </p:txBody>
      </p:sp>
      <p:sp>
        <p:nvSpPr>
          <p:cNvPr id="7171" name="Rectangle 3"/>
          <p:cNvSpPr>
            <a:spLocks noGrp="1" noChangeArrowheads="1"/>
          </p:cNvSpPr>
          <p:nvPr>
            <p:ph type="body" idx="1"/>
          </p:nvPr>
        </p:nvSpPr>
        <p:spPr>
          <a:xfrm>
            <a:off x="609600" y="1219200"/>
            <a:ext cx="8077200" cy="4419600"/>
          </a:xfrm>
        </p:spPr>
        <p:txBody>
          <a:bodyPr>
            <a:noAutofit/>
          </a:bodyPr>
          <a:lstStyle/>
          <a:p>
            <a:pPr eaLnBrk="1" hangingPunct="1">
              <a:lnSpc>
                <a:spcPct val="80000"/>
              </a:lnSpc>
              <a:defRPr/>
            </a:pPr>
            <a:r>
              <a:rPr lang="en-US" sz="1500" dirty="0" smtClean="0">
                <a:cs typeface="Arial" pitchFamily="34" charset="0"/>
              </a:rPr>
              <a:t>According to the preliminary estimate, real GDP rose at an annualized rate of 33.1 percent in the third quarter of 2020, the largest gain on record and reversing about 75 percent of the second quarter decline.</a:t>
            </a:r>
          </a:p>
          <a:p>
            <a:pPr eaLnBrk="1" hangingPunct="1">
              <a:lnSpc>
                <a:spcPct val="80000"/>
              </a:lnSpc>
              <a:defRPr/>
            </a:pPr>
            <a:endParaRPr lang="en-US" sz="600" dirty="0" smtClean="0">
              <a:cs typeface="Arial" pitchFamily="34" charset="0"/>
            </a:endParaRPr>
          </a:p>
          <a:p>
            <a:pPr lvl="1" eaLnBrk="1" hangingPunct="1">
              <a:lnSpc>
                <a:spcPct val="80000"/>
              </a:lnSpc>
              <a:defRPr/>
            </a:pPr>
            <a:r>
              <a:rPr lang="en-US" sz="1400" dirty="0" smtClean="0">
                <a:cs typeface="Arial" pitchFamily="34" charset="0"/>
              </a:rPr>
              <a:t>Prior to this, the largest gain in real GDP was 16.7 percent in the first quarter of 1950.</a:t>
            </a:r>
          </a:p>
          <a:p>
            <a:pPr eaLnBrk="1" hangingPunct="1">
              <a:lnSpc>
                <a:spcPct val="80000"/>
              </a:lnSpc>
              <a:defRPr/>
            </a:pPr>
            <a:endParaRPr lang="en-US" sz="900" dirty="0" smtClean="0">
              <a:cs typeface="Arial" pitchFamily="34" charset="0"/>
            </a:endParaRPr>
          </a:p>
          <a:p>
            <a:pPr eaLnBrk="1" hangingPunct="1">
              <a:lnSpc>
                <a:spcPct val="80000"/>
              </a:lnSpc>
              <a:defRPr/>
            </a:pPr>
            <a:r>
              <a:rPr lang="en-US" sz="1500" dirty="0" smtClean="0">
                <a:cs typeface="Arial" pitchFamily="34" charset="0"/>
              </a:rPr>
              <a:t>Payroll employment rose by 638,000 jobs in October.</a:t>
            </a:r>
          </a:p>
          <a:p>
            <a:pPr eaLnBrk="1" hangingPunct="1">
              <a:lnSpc>
                <a:spcPct val="80000"/>
              </a:lnSpc>
              <a:defRPr/>
            </a:pPr>
            <a:endParaRPr lang="en-US" sz="600" dirty="0" smtClean="0">
              <a:cs typeface="Arial" pitchFamily="34" charset="0"/>
            </a:endParaRPr>
          </a:p>
          <a:p>
            <a:pPr lvl="1" eaLnBrk="1" hangingPunct="1">
              <a:lnSpc>
                <a:spcPct val="80000"/>
              </a:lnSpc>
              <a:defRPr/>
            </a:pPr>
            <a:r>
              <a:rPr lang="en-US" sz="1400" dirty="0" smtClean="0">
                <a:cs typeface="Arial" pitchFamily="34" charset="0"/>
              </a:rPr>
              <a:t>This follows gains of 672,000 in September and 1.5 million in August.</a:t>
            </a:r>
          </a:p>
          <a:p>
            <a:pPr eaLnBrk="1" hangingPunct="1">
              <a:lnSpc>
                <a:spcPct val="80000"/>
              </a:lnSpc>
              <a:defRPr/>
            </a:pPr>
            <a:endParaRPr lang="en-US" sz="900" dirty="0" smtClean="0">
              <a:cs typeface="Arial" pitchFamily="34" charset="0"/>
            </a:endParaRPr>
          </a:p>
          <a:p>
            <a:pPr eaLnBrk="1" hangingPunct="1">
              <a:lnSpc>
                <a:spcPct val="80000"/>
              </a:lnSpc>
              <a:defRPr/>
            </a:pPr>
            <a:r>
              <a:rPr lang="en-US" sz="1500" dirty="0" smtClean="0">
                <a:cs typeface="Arial" pitchFamily="34" charset="0"/>
              </a:rPr>
              <a:t>The national unemployment rate fell from 7.9 percent to 6.9 percent in October, mostly due to a large gain in employment.</a:t>
            </a:r>
          </a:p>
          <a:p>
            <a:pPr marL="0" indent="0" eaLnBrk="1" hangingPunct="1">
              <a:lnSpc>
                <a:spcPct val="80000"/>
              </a:lnSpc>
              <a:buNone/>
              <a:defRPr/>
            </a:pPr>
            <a:endParaRPr lang="en-US" sz="900" dirty="0" smtClean="0">
              <a:cs typeface="Arial" pitchFamily="34" charset="0"/>
            </a:endParaRPr>
          </a:p>
          <a:p>
            <a:pPr eaLnBrk="1" hangingPunct="1">
              <a:lnSpc>
                <a:spcPct val="80000"/>
              </a:lnSpc>
              <a:defRPr/>
            </a:pPr>
            <a:r>
              <a:rPr lang="en-US" sz="1500" dirty="0" smtClean="0">
                <a:cs typeface="Arial" pitchFamily="34" charset="0"/>
              </a:rPr>
              <a:t>Initial claims for unemployment fell by 7,000 to 751</a:t>
            </a:r>
            <a:r>
              <a:rPr lang="en-US" sz="1500" dirty="0" smtClean="0"/>
              <a:t>,000</a:t>
            </a:r>
            <a:r>
              <a:rPr lang="en-US" sz="1500" dirty="0" smtClean="0">
                <a:cs typeface="Arial" pitchFamily="34" charset="0"/>
              </a:rPr>
              <a:t> during the week ending October 31.  </a:t>
            </a:r>
            <a:r>
              <a:rPr lang="en-US" sz="1400" dirty="0" smtClean="0">
                <a:cs typeface="Arial" pitchFamily="34" charset="0"/>
              </a:rPr>
              <a:t> </a:t>
            </a:r>
          </a:p>
          <a:p>
            <a:pPr eaLnBrk="1" hangingPunct="1">
              <a:lnSpc>
                <a:spcPct val="80000"/>
              </a:lnSpc>
              <a:defRPr/>
            </a:pPr>
            <a:endParaRPr lang="en-US" sz="900" dirty="0" smtClean="0">
              <a:cs typeface="Arial" pitchFamily="34" charset="0"/>
            </a:endParaRPr>
          </a:p>
          <a:p>
            <a:pPr marL="342900" lvl="1" indent="-342900" eaLnBrk="1" hangingPunct="1">
              <a:lnSpc>
                <a:spcPct val="80000"/>
              </a:lnSpc>
              <a:buSzPct val="125000"/>
              <a:buChar char="•"/>
              <a:defRPr/>
            </a:pPr>
            <a:r>
              <a:rPr lang="en-US" sz="1500" dirty="0" smtClean="0">
                <a:ea typeface="+mn-ea"/>
                <a:cs typeface="Arial" pitchFamily="34" charset="0"/>
              </a:rPr>
              <a:t>The Conference Board’s index of leading indicators rose 0.7 percent in September to 107.2 following increases of 1.4 percent in August and 2.0 percent in July.  Although this was the fifth consecutive increase, the readings suggests the recovery is slowing.   </a:t>
            </a:r>
            <a:endParaRPr lang="en-US" sz="1500" dirty="0" smtClean="0">
              <a:cs typeface="Arial" pitchFamily="34" charset="0"/>
            </a:endParaRPr>
          </a:p>
          <a:p>
            <a:pPr eaLnBrk="1" hangingPunct="1">
              <a:lnSpc>
                <a:spcPct val="80000"/>
              </a:lnSpc>
              <a:buNone/>
              <a:defRPr/>
            </a:pPr>
            <a:endParaRPr lang="en-US" sz="900" dirty="0" smtClean="0">
              <a:cs typeface="Arial" pitchFamily="34" charset="0"/>
            </a:endParaRPr>
          </a:p>
          <a:p>
            <a:pPr eaLnBrk="1" hangingPunct="1">
              <a:lnSpc>
                <a:spcPct val="80000"/>
              </a:lnSpc>
              <a:defRPr/>
            </a:pPr>
            <a:r>
              <a:rPr lang="en-US" sz="1500" dirty="0" smtClean="0">
                <a:cs typeface="Arial" pitchFamily="34" charset="0"/>
              </a:rPr>
              <a:t>The Conference Board’s index of consumer confidence fell from 101.3 to 100.9 in October.  Current conditions improved for the month, while expectations declined.</a:t>
            </a:r>
            <a:r>
              <a:rPr lang="en-US" sz="1400" dirty="0" smtClean="0">
                <a:cs typeface="Arial" pitchFamily="34" charset="0"/>
              </a:rPr>
              <a:t> </a:t>
            </a:r>
            <a:r>
              <a:rPr lang="en-US" sz="1500" dirty="0" smtClean="0">
                <a:cs typeface="Arial" pitchFamily="34" charset="0"/>
              </a:rPr>
              <a:t>   </a:t>
            </a:r>
          </a:p>
          <a:p>
            <a:pPr eaLnBrk="1" hangingPunct="1">
              <a:lnSpc>
                <a:spcPct val="80000"/>
              </a:lnSpc>
              <a:defRPr/>
            </a:pPr>
            <a:endParaRPr lang="en-US" sz="900" dirty="0" smtClean="0">
              <a:cs typeface="Arial" pitchFamily="34" charset="0"/>
            </a:endParaRPr>
          </a:p>
          <a:p>
            <a:pPr eaLnBrk="1" hangingPunct="1">
              <a:lnSpc>
                <a:spcPct val="80000"/>
              </a:lnSpc>
              <a:defRPr/>
            </a:pPr>
            <a:r>
              <a:rPr lang="en-US" sz="1500" dirty="0" smtClean="0">
                <a:cs typeface="Arial" pitchFamily="34" charset="0"/>
              </a:rPr>
              <a:t>The Institute of Supply Management index rose from 55.4 to 59.3 in October.  It has remained above the expansionary threshold of 50.0 for five consecutive months.</a:t>
            </a:r>
          </a:p>
          <a:p>
            <a:pPr eaLnBrk="1" hangingPunct="1">
              <a:lnSpc>
                <a:spcPct val="80000"/>
              </a:lnSpc>
              <a:defRPr/>
            </a:pPr>
            <a:endParaRPr lang="en-US" sz="900" dirty="0">
              <a:cs typeface="Arial" pitchFamily="34" charset="0"/>
            </a:endParaRPr>
          </a:p>
          <a:p>
            <a:pPr marL="457200" lvl="1" indent="0" eaLnBrk="1" hangingPunct="1">
              <a:lnSpc>
                <a:spcPct val="80000"/>
              </a:lnSpc>
              <a:spcBef>
                <a:spcPct val="0"/>
              </a:spcBef>
              <a:buNone/>
              <a:defRPr/>
            </a:pPr>
            <a:endParaRPr lang="en-US" sz="1500" dirty="0" smtClean="0">
              <a:cs typeface="Arial" pitchFamily="34" charset="0"/>
            </a:endParaRPr>
          </a:p>
          <a:p>
            <a:pPr eaLnBrk="1" hangingPunct="1">
              <a:lnSpc>
                <a:spcPct val="80000"/>
              </a:lnSpc>
              <a:defRPr/>
            </a:pPr>
            <a:endParaRPr lang="en-US" sz="1500" dirty="0" smtClean="0">
              <a:cs typeface="Arial" pitchFamily="34" charset="0"/>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B7F11D9-F3E6-4460-84AA-90186E85F5B6}" type="slidenum">
              <a:rPr kumimoji="0" lang="en-US" sz="1400" b="0" i="0" u="none" strike="noStrike" kern="1200" cap="none" spc="0" normalizeH="0" baseline="0" noProof="0" smtClean="0">
                <a:ln>
                  <a:noFill/>
                </a:ln>
                <a:solidFill>
                  <a:prstClr val="black">
                    <a:tint val="75000"/>
                  </a:prstClr>
                </a:solidFill>
                <a:effectLst/>
                <a:uLnTx/>
                <a:uFillTx/>
                <a:latin typeface="Arial"/>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4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1723842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76200"/>
            <a:ext cx="8229600" cy="1143000"/>
          </a:xfrm>
        </p:spPr>
        <p:txBody>
          <a:bodyPr/>
          <a:lstStyle/>
          <a:p>
            <a:pPr algn="ctr" eaLnBrk="1" hangingPunct="1"/>
            <a:r>
              <a:rPr lang="en-US" dirty="0" smtClean="0">
                <a:solidFill>
                  <a:schemeClr val="tx1"/>
                </a:solidFill>
                <a:latin typeface="Arial (headings)"/>
              </a:rPr>
              <a:t>National and State Economic Indicators</a:t>
            </a:r>
          </a:p>
        </p:txBody>
      </p:sp>
      <p:sp>
        <p:nvSpPr>
          <p:cNvPr id="29699" name="Rectangle 3"/>
          <p:cNvSpPr>
            <a:spLocks noGrp="1" noChangeArrowheads="1"/>
          </p:cNvSpPr>
          <p:nvPr>
            <p:ph type="body" idx="1"/>
          </p:nvPr>
        </p:nvSpPr>
        <p:spPr>
          <a:xfrm>
            <a:off x="533400" y="817418"/>
            <a:ext cx="8026400" cy="4973782"/>
          </a:xfrm>
        </p:spPr>
        <p:txBody>
          <a:bodyPr/>
          <a:lstStyle/>
          <a:p>
            <a:pPr eaLnBrk="1" hangingPunct="1">
              <a:lnSpc>
                <a:spcPct val="80000"/>
              </a:lnSpc>
            </a:pPr>
            <a:endParaRPr lang="en-US" sz="1500" dirty="0" smtClean="0">
              <a:cs typeface="Arial" pitchFamily="34" charset="0"/>
            </a:endParaRPr>
          </a:p>
          <a:p>
            <a:pPr eaLnBrk="1" hangingPunct="1">
              <a:lnSpc>
                <a:spcPct val="80000"/>
              </a:lnSpc>
            </a:pPr>
            <a:endParaRPr lang="en-US" sz="1500" dirty="0" smtClean="0">
              <a:cs typeface="Arial" pitchFamily="34" charset="0"/>
            </a:endParaRPr>
          </a:p>
          <a:p>
            <a:pPr eaLnBrk="1" hangingPunct="1">
              <a:lnSpc>
                <a:spcPct val="90000"/>
              </a:lnSpc>
              <a:spcBef>
                <a:spcPct val="0"/>
              </a:spcBef>
            </a:pPr>
            <a:r>
              <a:rPr lang="en-US" sz="1500" dirty="0" smtClean="0">
                <a:cs typeface="Arial" pitchFamily="34" charset="0"/>
              </a:rPr>
              <a:t>The CPI rose 0.2 percent in September and stands 1.4 percent above September 2019.  </a:t>
            </a:r>
          </a:p>
          <a:p>
            <a:pPr eaLnBrk="1" hangingPunct="1">
              <a:lnSpc>
                <a:spcPct val="90000"/>
              </a:lnSpc>
              <a:spcBef>
                <a:spcPct val="0"/>
              </a:spcBef>
            </a:pPr>
            <a:endParaRPr lang="en-US" sz="600" dirty="0" smtClean="0">
              <a:cs typeface="Arial" pitchFamily="34" charset="0"/>
            </a:endParaRPr>
          </a:p>
          <a:p>
            <a:pPr lvl="1" eaLnBrk="1" hangingPunct="1">
              <a:lnSpc>
                <a:spcPct val="90000"/>
              </a:lnSpc>
              <a:spcBef>
                <a:spcPct val="0"/>
              </a:spcBef>
            </a:pPr>
            <a:r>
              <a:rPr lang="en-US" sz="1400" dirty="0" smtClean="0">
                <a:cs typeface="Arial" pitchFamily="34" charset="0"/>
              </a:rPr>
              <a:t>Core inflation (excluding food and energy prices) also rose by 0.2 percent, and has increased 1.7 percent from last year.</a:t>
            </a:r>
          </a:p>
          <a:p>
            <a:pPr eaLnBrk="1" hangingPunct="1">
              <a:lnSpc>
                <a:spcPct val="90000"/>
              </a:lnSpc>
              <a:spcBef>
                <a:spcPct val="0"/>
              </a:spcBef>
            </a:pPr>
            <a:endParaRPr lang="en-US" sz="1000" dirty="0" smtClean="0">
              <a:cs typeface="Arial" pitchFamily="34" charset="0"/>
            </a:endParaRPr>
          </a:p>
          <a:p>
            <a:pPr eaLnBrk="1" hangingPunct="1">
              <a:lnSpc>
                <a:spcPct val="90000"/>
              </a:lnSpc>
              <a:spcBef>
                <a:spcPct val="0"/>
              </a:spcBef>
            </a:pPr>
            <a:r>
              <a:rPr lang="en-US" sz="1500" dirty="0" smtClean="0">
                <a:cs typeface="Arial" pitchFamily="34" charset="0"/>
              </a:rPr>
              <a:t>At its November meeting, the Federal Reserve left the federal funds target rate unchanged at the range of 0.0 to 0.25 percent.  </a:t>
            </a:r>
          </a:p>
          <a:p>
            <a:pPr eaLnBrk="1" hangingPunct="1">
              <a:lnSpc>
                <a:spcPct val="90000"/>
              </a:lnSpc>
              <a:spcBef>
                <a:spcPct val="0"/>
              </a:spcBef>
            </a:pPr>
            <a:endParaRPr lang="en-US" sz="1000" dirty="0" smtClean="0">
              <a:cs typeface="Arial" pitchFamily="34" charset="0"/>
            </a:endParaRPr>
          </a:p>
          <a:p>
            <a:r>
              <a:rPr lang="en-US" sz="1500" dirty="0" smtClean="0"/>
              <a:t>In Virginia, payroll employment fell 5.1 percent in September compared with last year.  Northern Virginia fell 4.7 percent; Hampton Roads employment fell 4.9 percent, and Richmond-Petersburg fell 5.0 percent.   </a:t>
            </a:r>
            <a:endParaRPr lang="en-US" sz="1500" dirty="0"/>
          </a:p>
          <a:p>
            <a:endParaRPr lang="en-US" sz="1000" dirty="0" smtClean="0"/>
          </a:p>
          <a:p>
            <a:r>
              <a:rPr lang="en-US" sz="1500" dirty="0" smtClean="0"/>
              <a:t>The </a:t>
            </a:r>
            <a:r>
              <a:rPr lang="en-US" sz="1500" dirty="0"/>
              <a:t>seasonally adjusted unemployment rate </a:t>
            </a:r>
            <a:r>
              <a:rPr lang="en-US" sz="1500" dirty="0" smtClean="0"/>
              <a:t>increased 0.1 percentage point to 6.2 percent and stands 3.5 percentage points above September of last year.</a:t>
            </a:r>
            <a:endParaRPr lang="en-US" sz="1500" dirty="0" smtClean="0">
              <a:cs typeface="Arial" pitchFamily="34" charset="0"/>
            </a:endParaRPr>
          </a:p>
          <a:p>
            <a:pPr eaLnBrk="1" hangingPunct="1">
              <a:lnSpc>
                <a:spcPct val="90000"/>
              </a:lnSpc>
              <a:spcBef>
                <a:spcPct val="0"/>
              </a:spcBef>
            </a:pPr>
            <a:endParaRPr lang="en-US" sz="1000" dirty="0" smtClean="0">
              <a:cs typeface="Arial" pitchFamily="34" charset="0"/>
            </a:endParaRPr>
          </a:p>
          <a:p>
            <a:pPr eaLnBrk="1" hangingPunct="1">
              <a:lnSpc>
                <a:spcPct val="90000"/>
              </a:lnSpc>
              <a:spcBef>
                <a:spcPct val="0"/>
              </a:spcBef>
            </a:pPr>
            <a:r>
              <a:rPr lang="en-US" sz="1500" dirty="0" smtClean="0">
                <a:cs typeface="Arial" pitchFamily="34" charset="0"/>
              </a:rPr>
              <a:t>The Virginia Leading Index rose 2.2 percent in September after rising 1.6 percent in August.</a:t>
            </a:r>
          </a:p>
          <a:p>
            <a:pPr marL="0" indent="0" eaLnBrk="1" hangingPunct="1">
              <a:lnSpc>
                <a:spcPct val="90000"/>
              </a:lnSpc>
              <a:spcBef>
                <a:spcPct val="0"/>
              </a:spcBef>
              <a:buNone/>
            </a:pPr>
            <a:endParaRPr lang="en-US" sz="600" dirty="0" smtClean="0">
              <a:cs typeface="Arial" pitchFamily="34" charset="0"/>
            </a:endParaRPr>
          </a:p>
          <a:p>
            <a:pPr lvl="1" eaLnBrk="1" hangingPunct="1">
              <a:lnSpc>
                <a:spcPct val="90000"/>
              </a:lnSpc>
              <a:spcBef>
                <a:spcPct val="0"/>
              </a:spcBef>
            </a:pPr>
            <a:r>
              <a:rPr lang="en-US" sz="1400" dirty="0" smtClean="0">
                <a:cs typeface="Arial" pitchFamily="34" charset="0"/>
              </a:rPr>
              <a:t>All four components, the U.S. Leading Index, future employment, auto registrations and initial claims improved in September.</a:t>
            </a:r>
            <a:r>
              <a:rPr lang="en-US" sz="1500" dirty="0" smtClean="0">
                <a:cs typeface="Arial" pitchFamily="34" charset="0"/>
              </a:rPr>
              <a:t> </a:t>
            </a:r>
            <a:endParaRPr lang="en-US" sz="1500" dirty="0">
              <a:cs typeface="Arial" pitchFamily="34" charset="0"/>
            </a:endParaRPr>
          </a:p>
          <a:p>
            <a:pPr lvl="1" eaLnBrk="1" hangingPunct="1">
              <a:lnSpc>
                <a:spcPct val="90000"/>
              </a:lnSpc>
              <a:spcBef>
                <a:spcPct val="0"/>
              </a:spcBef>
            </a:pPr>
            <a:endParaRPr lang="en-US" sz="800" dirty="0" smtClean="0">
              <a:cs typeface="Arial" pitchFamily="34" charset="0"/>
            </a:endParaRPr>
          </a:p>
          <a:p>
            <a:pPr lvl="1" eaLnBrk="1" hangingPunct="1">
              <a:lnSpc>
                <a:spcPct val="90000"/>
              </a:lnSpc>
              <a:spcBef>
                <a:spcPct val="0"/>
              </a:spcBef>
            </a:pPr>
            <a:r>
              <a:rPr lang="en-US" sz="1400" dirty="0" smtClean="0">
                <a:cs typeface="Arial" pitchFamily="34" charset="0"/>
              </a:rPr>
              <a:t>The indexes for all eleven Virginia metro areas rose for the month.</a:t>
            </a: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B7F11D9-F3E6-4460-84AA-90186E85F5B6}" type="slidenum">
              <a:rPr kumimoji="0" lang="en-US" sz="1400" b="0" i="0" u="none" strike="noStrike" kern="1200" cap="none" spc="0" normalizeH="0" baseline="0" noProof="0" smtClean="0">
                <a:ln>
                  <a:noFill/>
                </a:ln>
                <a:solidFill>
                  <a:prstClr val="black">
                    <a:tint val="75000"/>
                  </a:prstClr>
                </a:solidFill>
                <a:effectLst/>
                <a:uLnTx/>
                <a:uFillTx/>
                <a:latin typeface="Arial"/>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233876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15"/>
          <p:cNvGraphicFramePr>
            <a:graphicFrameLocks noChangeAspect="1"/>
          </p:cNvGraphicFramePr>
          <p:nvPr>
            <p:extLst>
              <p:ext uri="{D42A27DB-BD31-4B8C-83A1-F6EECF244321}">
                <p14:modId xmlns:p14="http://schemas.microsoft.com/office/powerpoint/2010/main" val="973554769"/>
              </p:ext>
            </p:extLst>
          </p:nvPr>
        </p:nvGraphicFramePr>
        <p:xfrm>
          <a:off x="609600" y="401637"/>
          <a:ext cx="8189912" cy="4322763"/>
        </p:xfrm>
        <a:graphic>
          <a:graphicData uri="http://schemas.openxmlformats.org/drawingml/2006/chart">
            <c:chart xmlns:c="http://schemas.openxmlformats.org/drawingml/2006/chart" xmlns:r="http://schemas.openxmlformats.org/officeDocument/2006/relationships" r:id="rId2"/>
          </a:graphicData>
        </a:graphic>
      </p:graphicFrame>
      <p:sp>
        <p:nvSpPr>
          <p:cNvPr id="1027" name="Rectangle 3"/>
          <p:cNvSpPr>
            <a:spLocks noGrp="1" noChangeArrowheads="1"/>
          </p:cNvSpPr>
          <p:nvPr>
            <p:ph type="body" idx="1"/>
          </p:nvPr>
        </p:nvSpPr>
        <p:spPr>
          <a:xfrm>
            <a:off x="533400" y="5029200"/>
            <a:ext cx="8153400" cy="1524000"/>
          </a:xfrm>
        </p:spPr>
        <p:txBody>
          <a:bodyPr>
            <a:normAutofit/>
          </a:bodyPr>
          <a:lstStyle/>
          <a:p>
            <a:pPr>
              <a:lnSpc>
                <a:spcPct val="90000"/>
              </a:lnSpc>
            </a:pPr>
            <a:r>
              <a:rPr lang="en-US" sz="1600" dirty="0" smtClean="0">
                <a:latin typeface="Arial" pitchFamily="34" charset="0"/>
                <a:cs typeface="Arial" pitchFamily="34" charset="0"/>
              </a:rPr>
              <a:t>Total general fund revenues decreased 2.7 percent in October.</a:t>
            </a:r>
          </a:p>
          <a:p>
            <a:pPr>
              <a:lnSpc>
                <a:spcPct val="90000"/>
              </a:lnSpc>
            </a:pPr>
            <a:endParaRPr lang="en-US" sz="600" dirty="0" smtClean="0">
              <a:latin typeface="Arial" pitchFamily="34" charset="0"/>
              <a:cs typeface="Arial" pitchFamily="34" charset="0"/>
            </a:endParaRPr>
          </a:p>
          <a:p>
            <a:pPr lvl="1">
              <a:lnSpc>
                <a:spcPct val="90000"/>
              </a:lnSpc>
            </a:pPr>
            <a:r>
              <a:rPr lang="en-US" sz="1400" dirty="0" smtClean="0">
                <a:latin typeface="Arial" pitchFamily="34" charset="0"/>
                <a:cs typeface="Arial" pitchFamily="34" charset="0"/>
              </a:rPr>
              <a:t>October contained one less deposit day.</a:t>
            </a:r>
            <a:endParaRPr lang="en-US" sz="1300" dirty="0" smtClean="0">
              <a:latin typeface="Arial" pitchFamily="34" charset="0"/>
              <a:cs typeface="Arial" pitchFamily="34" charset="0"/>
            </a:endParaRPr>
          </a:p>
          <a:p>
            <a:pPr lvl="1">
              <a:lnSpc>
                <a:spcPct val="90000"/>
              </a:lnSpc>
            </a:pPr>
            <a:endParaRPr lang="en-US" sz="900" dirty="0" smtClean="0">
              <a:latin typeface="Arial" pitchFamily="34" charset="0"/>
              <a:cs typeface="Arial" pitchFamily="34" charset="0"/>
            </a:endParaRPr>
          </a:p>
          <a:p>
            <a:pPr>
              <a:lnSpc>
                <a:spcPct val="90000"/>
              </a:lnSpc>
            </a:pPr>
            <a:r>
              <a:rPr lang="en-US" sz="1600" dirty="0" smtClean="0">
                <a:latin typeface="Arial" pitchFamily="34" charset="0"/>
                <a:cs typeface="Arial" pitchFamily="34" charset="0"/>
              </a:rPr>
              <a:t>On a year-to-date basis, total revenues increased 6.7 percent, ahead of the annual forecast of a 1.8 percent decline.</a:t>
            </a:r>
          </a:p>
        </p:txBody>
      </p:sp>
      <p:sp>
        <p:nvSpPr>
          <p:cNvPr id="1029" name="Text Box 16"/>
          <p:cNvSpPr txBox="1">
            <a:spLocks noChangeArrowheads="1"/>
          </p:cNvSpPr>
          <p:nvPr/>
        </p:nvSpPr>
        <p:spPr bwMode="auto">
          <a:xfrm>
            <a:off x="6400800" y="3396487"/>
            <a:ext cx="1371600" cy="276999"/>
          </a:xfrm>
          <a:prstGeom prst="rect">
            <a:avLst/>
          </a:prstGeom>
          <a:solidFill>
            <a:schemeClr val="bg1"/>
          </a:solidFill>
          <a:ln w="9525">
            <a:solidFill>
              <a:schemeClr val="tx1"/>
            </a:solidFill>
            <a:miter lim="800000"/>
            <a:headEnd/>
            <a:tailEnd/>
          </a:ln>
        </p:spPr>
        <p:txBody>
          <a:bodyPr wrap="square">
            <a:spAutoFit/>
          </a:bodyPr>
          <a:lstStyle/>
          <a:p>
            <a:pPr algn="ctr">
              <a:spcBef>
                <a:spcPct val="50000"/>
              </a:spcBef>
            </a:pPr>
            <a:r>
              <a:rPr lang="en-US" sz="1200" b="1" dirty="0">
                <a:latin typeface="Arial" charset="0"/>
              </a:rPr>
              <a:t>Forecast: </a:t>
            </a:r>
            <a:r>
              <a:rPr lang="en-US" sz="1200" b="1" dirty="0" smtClean="0">
                <a:latin typeface="Arial" charset="0"/>
              </a:rPr>
              <a:t>-1.8%</a:t>
            </a:r>
            <a:endParaRPr lang="en-US" sz="1200" b="1" dirty="0">
              <a:latin typeface="Arial" charset="0"/>
            </a:endParaRPr>
          </a:p>
        </p:txBody>
      </p:sp>
      <p:sp>
        <p:nvSpPr>
          <p:cNvPr id="1030" name="Text Box 17"/>
          <p:cNvSpPr txBox="1">
            <a:spLocks noChangeArrowheads="1"/>
          </p:cNvSpPr>
          <p:nvPr/>
        </p:nvSpPr>
        <p:spPr bwMode="auto">
          <a:xfrm>
            <a:off x="381000" y="4702233"/>
            <a:ext cx="8077200" cy="246221"/>
          </a:xfrm>
          <a:prstGeom prst="rect">
            <a:avLst/>
          </a:prstGeom>
          <a:noFill/>
          <a:ln w="9525">
            <a:noFill/>
            <a:miter lim="800000"/>
            <a:headEnd/>
            <a:tailEnd/>
          </a:ln>
        </p:spPr>
        <p:txBody>
          <a:bodyPr wrap="square">
            <a:spAutoFit/>
          </a:bodyPr>
          <a:lstStyle/>
          <a:p>
            <a:pPr>
              <a:spcBef>
                <a:spcPct val="50000"/>
              </a:spcBef>
            </a:pPr>
            <a:r>
              <a:rPr lang="en-US" sz="1000" dirty="0">
                <a:latin typeface="Arial" charset="0"/>
              </a:rPr>
              <a:t>Monthly Growth: </a:t>
            </a:r>
            <a:r>
              <a:rPr lang="en-US" sz="1000" dirty="0" smtClean="0">
                <a:latin typeface="Arial" charset="0"/>
              </a:rPr>
              <a:t>    24.1%     -0.2%        7.6%       -2.7%</a:t>
            </a:r>
            <a:endParaRPr lang="en-US" sz="1000" b="1" dirty="0">
              <a:latin typeface="Arial" charset="0"/>
            </a:endParaRPr>
          </a:p>
        </p:txBody>
      </p:sp>
      <p:sp>
        <p:nvSpPr>
          <p:cNvPr id="1031" name="Line 20"/>
          <p:cNvSpPr>
            <a:spLocks noChangeShapeType="1"/>
          </p:cNvSpPr>
          <p:nvPr/>
        </p:nvSpPr>
        <p:spPr bwMode="auto">
          <a:xfrm rot="3000000">
            <a:off x="6130579" y="3568523"/>
            <a:ext cx="71400" cy="651847"/>
          </a:xfrm>
          <a:prstGeom prst="line">
            <a:avLst/>
          </a:prstGeom>
          <a:noFill/>
          <a:ln w="9525">
            <a:solidFill>
              <a:schemeClr val="tx1"/>
            </a:solidFill>
            <a:round/>
            <a:headEnd/>
            <a:tailEnd type="triangle" w="med" len="med"/>
          </a:ln>
        </p:spPr>
        <p:txBody>
          <a:bodyPr/>
          <a:lstStyle/>
          <a:p>
            <a:endParaRPr lang="en-US" dirty="0"/>
          </a:p>
        </p:txBody>
      </p:sp>
      <p:sp>
        <p:nvSpPr>
          <p:cNvPr id="12" name="Slide Number Placeholder 11"/>
          <p:cNvSpPr>
            <a:spLocks noGrp="1"/>
          </p:cNvSpPr>
          <p:nvPr>
            <p:ph type="sldNum" sz="quarter" idx="4"/>
          </p:nvPr>
        </p:nvSpPr>
        <p:spPr/>
        <p:txBody>
          <a:bodyPr/>
          <a:lstStyle/>
          <a:p>
            <a:fld id="{BB7F11D9-F3E6-4460-84AA-90186E85F5B6}" type="slidenum">
              <a:rPr lang="en-US" smtClean="0"/>
              <a:pPr/>
              <a:t>5</a:t>
            </a:fld>
            <a:endParaRPr lang="en-US" dirty="0"/>
          </a:p>
        </p:txBody>
      </p:sp>
      <p:sp>
        <p:nvSpPr>
          <p:cNvPr id="10" name="Line 14"/>
          <p:cNvSpPr>
            <a:spLocks noChangeShapeType="1"/>
          </p:cNvSpPr>
          <p:nvPr/>
        </p:nvSpPr>
        <p:spPr bwMode="auto">
          <a:xfrm>
            <a:off x="1371600" y="4148052"/>
            <a:ext cx="6912864" cy="0"/>
          </a:xfrm>
          <a:prstGeom prst="line">
            <a:avLst/>
          </a:prstGeom>
          <a:noFill/>
          <a:ln w="19050">
            <a:solidFill>
              <a:srgbClr val="FF0000"/>
            </a:solidFill>
            <a:round/>
            <a:headEnd/>
            <a:tailEnd/>
          </a:ln>
        </p:spPr>
        <p:txBody>
          <a:bodyPr/>
          <a:lstStyle/>
          <a:p>
            <a:endParaRPr lang="en-US" dirty="0"/>
          </a:p>
        </p:txBody>
      </p:sp>
    </p:spTree>
    <p:extLst>
      <p:ext uri="{BB962C8B-B14F-4D97-AF65-F5344CB8AC3E}">
        <p14:creationId xmlns:p14="http://schemas.microsoft.com/office/powerpoint/2010/main" val="2210086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15"/>
          <p:cNvGraphicFramePr>
            <a:graphicFrameLocks noChangeAspect="1"/>
          </p:cNvGraphicFramePr>
          <p:nvPr>
            <p:extLst>
              <p:ext uri="{D42A27DB-BD31-4B8C-83A1-F6EECF244321}">
                <p14:modId xmlns:p14="http://schemas.microsoft.com/office/powerpoint/2010/main" val="1597863558"/>
              </p:ext>
            </p:extLst>
          </p:nvPr>
        </p:nvGraphicFramePr>
        <p:xfrm>
          <a:off x="609600" y="381000"/>
          <a:ext cx="8189912" cy="4322763"/>
        </p:xfrm>
        <a:graphic>
          <a:graphicData uri="http://schemas.openxmlformats.org/drawingml/2006/chart">
            <c:chart xmlns:c="http://schemas.openxmlformats.org/drawingml/2006/chart" xmlns:r="http://schemas.openxmlformats.org/officeDocument/2006/relationships" r:id="rId2"/>
          </a:graphicData>
        </a:graphic>
      </p:graphicFrame>
      <p:sp>
        <p:nvSpPr>
          <p:cNvPr id="2051" name="Rectangle 2"/>
          <p:cNvSpPr>
            <a:spLocks noGrp="1" noChangeArrowheads="1"/>
          </p:cNvSpPr>
          <p:nvPr>
            <p:ph type="body" idx="1"/>
          </p:nvPr>
        </p:nvSpPr>
        <p:spPr>
          <a:xfrm>
            <a:off x="762000" y="5029200"/>
            <a:ext cx="7848600" cy="1600200"/>
          </a:xfrm>
        </p:spPr>
        <p:txBody>
          <a:bodyPr>
            <a:noAutofit/>
          </a:bodyPr>
          <a:lstStyle/>
          <a:p>
            <a:r>
              <a:rPr lang="en-US" sz="1600" dirty="0" smtClean="0">
                <a:latin typeface="Arial" pitchFamily="34" charset="0"/>
                <a:cs typeface="Arial" pitchFamily="34" charset="0"/>
              </a:rPr>
              <a:t>Collections decreased 4.6 percent in October.</a:t>
            </a:r>
          </a:p>
          <a:p>
            <a:pPr lvl="1"/>
            <a:r>
              <a:rPr lang="en-US" sz="1400" dirty="0" smtClean="0">
                <a:latin typeface="Arial" pitchFamily="34" charset="0"/>
                <a:cs typeface="Arial" pitchFamily="34" charset="0"/>
              </a:rPr>
              <a:t>October contained one less deposit day.</a:t>
            </a:r>
          </a:p>
          <a:p>
            <a:pPr lvl="1"/>
            <a:endParaRPr lang="en-US" sz="800" dirty="0" smtClean="0">
              <a:latin typeface="Arial" pitchFamily="34" charset="0"/>
              <a:cs typeface="Arial" pitchFamily="34" charset="0"/>
            </a:endParaRPr>
          </a:p>
          <a:p>
            <a:r>
              <a:rPr lang="en-US" sz="1600" dirty="0" smtClean="0">
                <a:latin typeface="Arial" pitchFamily="34" charset="0"/>
                <a:cs typeface="Arial" pitchFamily="34" charset="0"/>
              </a:rPr>
              <a:t>Year-to-date, withholding collections have increased 0.4 percent compared with the same period last year, behind the projected annual growth of 2.4 percent.</a:t>
            </a:r>
          </a:p>
        </p:txBody>
      </p:sp>
      <p:sp>
        <p:nvSpPr>
          <p:cNvPr id="2053" name="Line 8"/>
          <p:cNvSpPr>
            <a:spLocks noChangeShapeType="1"/>
          </p:cNvSpPr>
          <p:nvPr/>
        </p:nvSpPr>
        <p:spPr bwMode="auto">
          <a:xfrm flipV="1">
            <a:off x="1371600" y="2743200"/>
            <a:ext cx="6908073" cy="28123"/>
          </a:xfrm>
          <a:prstGeom prst="line">
            <a:avLst/>
          </a:prstGeom>
          <a:noFill/>
          <a:ln w="19050">
            <a:solidFill>
              <a:srgbClr val="FF0000"/>
            </a:solidFill>
            <a:round/>
            <a:headEnd/>
            <a:tailEnd/>
          </a:ln>
        </p:spPr>
        <p:txBody>
          <a:bodyPr/>
          <a:lstStyle/>
          <a:p>
            <a:endParaRPr lang="en-US" dirty="0"/>
          </a:p>
        </p:txBody>
      </p:sp>
      <p:sp>
        <p:nvSpPr>
          <p:cNvPr id="2055" name="Text Box 6"/>
          <p:cNvSpPr txBox="1">
            <a:spLocks noChangeArrowheads="1"/>
          </p:cNvSpPr>
          <p:nvPr/>
        </p:nvSpPr>
        <p:spPr bwMode="auto">
          <a:xfrm>
            <a:off x="304800" y="4638210"/>
            <a:ext cx="8077200" cy="246221"/>
          </a:xfrm>
          <a:prstGeom prst="rect">
            <a:avLst/>
          </a:prstGeom>
          <a:noFill/>
          <a:ln w="9525">
            <a:noFill/>
            <a:miter lim="800000"/>
            <a:headEnd/>
            <a:tailEnd/>
          </a:ln>
        </p:spPr>
        <p:txBody>
          <a:bodyPr wrap="square">
            <a:spAutoFit/>
          </a:bodyPr>
          <a:lstStyle/>
          <a:p>
            <a:pPr>
              <a:spcBef>
                <a:spcPct val="50000"/>
              </a:spcBef>
            </a:pPr>
            <a:r>
              <a:rPr lang="en-US" sz="1000" dirty="0">
                <a:latin typeface="Arial" charset="0"/>
              </a:rPr>
              <a:t>Monthly Growth: </a:t>
            </a:r>
            <a:r>
              <a:rPr lang="en-US" sz="1000" dirty="0" smtClean="0">
                <a:latin typeface="Arial" charset="0"/>
              </a:rPr>
              <a:t>       0.1%      -4.0%       11.4%      -4.6%</a:t>
            </a:r>
            <a:endParaRPr lang="en-US" sz="1000" dirty="0">
              <a:latin typeface="Arial" charset="0"/>
            </a:endParaRPr>
          </a:p>
        </p:txBody>
      </p:sp>
      <p:sp>
        <p:nvSpPr>
          <p:cNvPr id="12" name="Text Box 16"/>
          <p:cNvSpPr txBox="1">
            <a:spLocks noChangeArrowheads="1"/>
          </p:cNvSpPr>
          <p:nvPr/>
        </p:nvSpPr>
        <p:spPr bwMode="auto">
          <a:xfrm>
            <a:off x="5715000" y="2049140"/>
            <a:ext cx="1371600" cy="276999"/>
          </a:xfrm>
          <a:prstGeom prst="rect">
            <a:avLst/>
          </a:prstGeom>
          <a:solidFill>
            <a:schemeClr val="bg1"/>
          </a:solidFill>
          <a:ln w="9525">
            <a:solidFill>
              <a:schemeClr val="tx1"/>
            </a:solidFill>
            <a:miter lim="800000"/>
            <a:headEnd/>
            <a:tailEnd/>
          </a:ln>
        </p:spPr>
        <p:txBody>
          <a:bodyPr wrap="square">
            <a:spAutoFit/>
          </a:bodyPr>
          <a:lstStyle/>
          <a:p>
            <a:pPr algn="ctr">
              <a:spcBef>
                <a:spcPct val="50000"/>
              </a:spcBef>
            </a:pPr>
            <a:r>
              <a:rPr lang="en-US" sz="1200" b="1" dirty="0">
                <a:latin typeface="Arial" charset="0"/>
              </a:rPr>
              <a:t>Forecast: </a:t>
            </a:r>
            <a:r>
              <a:rPr lang="en-US" sz="1200" b="1" dirty="0" smtClean="0">
                <a:latin typeface="Arial" charset="0"/>
              </a:rPr>
              <a:t>2.4%</a:t>
            </a:r>
            <a:endParaRPr lang="en-US" sz="1200" b="1" dirty="0">
              <a:latin typeface="Arial" charset="0"/>
            </a:endParaRPr>
          </a:p>
        </p:txBody>
      </p:sp>
      <p:sp>
        <p:nvSpPr>
          <p:cNvPr id="13" name="Line 20"/>
          <p:cNvSpPr>
            <a:spLocks noChangeShapeType="1"/>
          </p:cNvSpPr>
          <p:nvPr/>
        </p:nvSpPr>
        <p:spPr bwMode="auto">
          <a:xfrm rot="3000000" flipH="1">
            <a:off x="5622011" y="2300014"/>
            <a:ext cx="11411" cy="487784"/>
          </a:xfrm>
          <a:prstGeom prst="line">
            <a:avLst/>
          </a:prstGeom>
          <a:noFill/>
          <a:ln w="9525">
            <a:solidFill>
              <a:schemeClr val="tx1"/>
            </a:solidFill>
            <a:round/>
            <a:headEnd/>
            <a:tailEnd type="triangle" w="med" len="med"/>
          </a:ln>
        </p:spPr>
        <p:txBody>
          <a:bodyPr/>
          <a:lstStyle/>
          <a:p>
            <a:endParaRPr lang="en-US" dirty="0"/>
          </a:p>
        </p:txBody>
      </p:sp>
      <p:sp>
        <p:nvSpPr>
          <p:cNvPr id="14" name="Slide Number Placeholder 13"/>
          <p:cNvSpPr>
            <a:spLocks noGrp="1"/>
          </p:cNvSpPr>
          <p:nvPr>
            <p:ph type="sldNum" sz="quarter" idx="4"/>
          </p:nvPr>
        </p:nvSpPr>
        <p:spPr/>
        <p:txBody>
          <a:bodyPr/>
          <a:lstStyle/>
          <a:p>
            <a:fld id="{BB7F11D9-F3E6-4460-84AA-90186E85F5B6}"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387698040"/>
              </p:ext>
            </p:extLst>
          </p:nvPr>
        </p:nvGraphicFramePr>
        <p:xfrm>
          <a:off x="381000" y="152400"/>
          <a:ext cx="86868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a:spLocks noGrp="1" noChangeArrowheads="1"/>
          </p:cNvSpPr>
          <p:nvPr/>
        </p:nvSpPr>
        <p:spPr>
          <a:xfrm>
            <a:off x="457200" y="4953001"/>
            <a:ext cx="8229600" cy="1524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400" dirty="0" smtClean="0">
                <a:latin typeface="Arial" pitchFamily="34" charset="0"/>
                <a:cs typeface="Arial" pitchFamily="34" charset="0"/>
              </a:rPr>
              <a:t>Total monthly nonwithholding collections were $149.1 million as compared to $182.9 million last October.  It is not a significant month.</a:t>
            </a:r>
          </a:p>
          <a:p>
            <a:endParaRPr lang="en-US" sz="600" dirty="0" smtClean="0">
              <a:latin typeface="Arial" pitchFamily="34" charset="0"/>
              <a:cs typeface="Arial" pitchFamily="34" charset="0"/>
            </a:endParaRPr>
          </a:p>
          <a:p>
            <a:r>
              <a:rPr lang="en-US" sz="1400" dirty="0" smtClean="0">
                <a:latin typeface="Arial" pitchFamily="34" charset="0"/>
                <a:cs typeface="Arial" pitchFamily="34" charset="0"/>
              </a:rPr>
              <a:t>Year-to-date, collections through the first four months of fiscal year 2021 were $1.132 billion compared with $800.5 million in the same period last year, a $332 million increase.  However, about $325.0 million of the increase is due to payments due on June 1 being received in July.</a:t>
            </a:r>
          </a:p>
        </p:txBody>
      </p:sp>
      <p:sp>
        <p:nvSpPr>
          <p:cNvPr id="2" name="Slide Number Placeholder 1"/>
          <p:cNvSpPr>
            <a:spLocks noGrp="1"/>
          </p:cNvSpPr>
          <p:nvPr>
            <p:ph type="sldNum" sz="quarter" idx="4"/>
          </p:nvPr>
        </p:nvSpPr>
        <p:spPr/>
        <p:txBody>
          <a:bodyPr/>
          <a:lstStyle/>
          <a:p>
            <a:fld id="{BB7F11D9-F3E6-4460-84AA-90186E85F5B6}" type="slidenum">
              <a:rPr lang="en-US" smtClean="0"/>
              <a:pPr/>
              <a:t>7</a:t>
            </a:fld>
            <a:endParaRPr lang="en-US" dirty="0"/>
          </a:p>
        </p:txBody>
      </p:sp>
    </p:spTree>
    <p:extLst>
      <p:ext uri="{BB962C8B-B14F-4D97-AF65-F5344CB8AC3E}">
        <p14:creationId xmlns:p14="http://schemas.microsoft.com/office/powerpoint/2010/main" val="897710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4772"/>
          </a:xfrm>
        </p:spPr>
        <p:txBody>
          <a:bodyPr>
            <a:normAutofit/>
          </a:bodyPr>
          <a:lstStyle/>
          <a:p>
            <a:pPr algn="ctr" eaLnBrk="1" hangingPunct="1"/>
            <a:r>
              <a:rPr lang="en-US" sz="2200" b="1" dirty="0" smtClean="0">
                <a:latin typeface="Arial" pitchFamily="34" charset="0"/>
                <a:cs typeface="Arial" pitchFamily="34" charset="0"/>
              </a:rPr>
              <a:t/>
            </a:r>
            <a:br>
              <a:rPr lang="en-US" sz="2200" b="1" dirty="0" smtClean="0">
                <a:latin typeface="Arial" pitchFamily="34" charset="0"/>
                <a:cs typeface="Arial" pitchFamily="34" charset="0"/>
              </a:rPr>
            </a:br>
            <a:r>
              <a:rPr lang="en-US" sz="2200" b="1" dirty="0" smtClean="0">
                <a:latin typeface="Arial" pitchFamily="34" charset="0"/>
                <a:cs typeface="Arial" pitchFamily="34" charset="0"/>
              </a:rPr>
              <a:t>Individual Income Tax Refunds</a:t>
            </a:r>
          </a:p>
        </p:txBody>
      </p:sp>
      <p:sp>
        <p:nvSpPr>
          <p:cNvPr id="9219" name="Rectangle 3"/>
          <p:cNvSpPr>
            <a:spLocks noGrp="1" noChangeArrowheads="1"/>
          </p:cNvSpPr>
          <p:nvPr>
            <p:ph type="body" idx="1"/>
          </p:nvPr>
        </p:nvSpPr>
        <p:spPr>
          <a:xfrm>
            <a:off x="685800" y="1371600"/>
            <a:ext cx="7772400" cy="2176463"/>
          </a:xfrm>
        </p:spPr>
        <p:txBody>
          <a:bodyPr/>
          <a:lstStyle/>
          <a:p>
            <a:pPr eaLnBrk="1" hangingPunct="1"/>
            <a:r>
              <a:rPr lang="en-US" sz="1800" dirty="0" smtClean="0">
                <a:latin typeface="Arial" pitchFamily="34" charset="0"/>
                <a:cs typeface="Arial" pitchFamily="34" charset="0"/>
              </a:rPr>
              <a:t>Not a significant month.</a:t>
            </a:r>
          </a:p>
          <a:p>
            <a:pPr eaLnBrk="1" hangingPunct="1"/>
            <a:endParaRPr lang="en-US" sz="1000" dirty="0" smtClean="0">
              <a:latin typeface="Arial" pitchFamily="34" charset="0"/>
              <a:cs typeface="Arial" pitchFamily="34" charset="0"/>
            </a:endParaRPr>
          </a:p>
          <a:p>
            <a:pPr eaLnBrk="1" hangingPunct="1"/>
            <a:r>
              <a:rPr lang="en-US" sz="1800" dirty="0" smtClean="0">
                <a:latin typeface="Arial" pitchFamily="34" charset="0"/>
                <a:cs typeface="Arial" pitchFamily="34" charset="0"/>
              </a:rPr>
              <a:t>Through October, TAX has issued $383.6 million in individual refunds compared with $254.6 million in the same period last year.</a:t>
            </a:r>
          </a:p>
          <a:p>
            <a:pPr eaLnBrk="1" hangingPunct="1"/>
            <a:endParaRPr lang="en-US" sz="400" dirty="0" smtClean="0">
              <a:latin typeface="Arial" pitchFamily="34" charset="0"/>
              <a:cs typeface="Arial" pitchFamily="34" charset="0"/>
            </a:endParaRPr>
          </a:p>
          <a:p>
            <a:pPr lvl="1"/>
            <a:r>
              <a:rPr lang="en-US" sz="1600" dirty="0" smtClean="0">
                <a:latin typeface="Arial" pitchFamily="34" charset="0"/>
                <a:cs typeface="Arial" pitchFamily="34" charset="0"/>
              </a:rPr>
              <a:t>Of the $129 million increase, approximately $110 million was due to refunds received for processing in July versus June as numerous taxpayers waited until the federal due date of July 15 to file their returns.</a:t>
            </a:r>
          </a:p>
        </p:txBody>
      </p:sp>
      <p:sp>
        <p:nvSpPr>
          <p:cNvPr id="9220" name="Rectangle 4"/>
          <p:cNvSpPr>
            <a:spLocks noChangeArrowheads="1"/>
          </p:cNvSpPr>
          <p:nvPr/>
        </p:nvSpPr>
        <p:spPr bwMode="auto">
          <a:xfrm>
            <a:off x="685800" y="3429000"/>
            <a:ext cx="7772400" cy="1143000"/>
          </a:xfrm>
          <a:prstGeom prst="rect">
            <a:avLst/>
          </a:prstGeom>
          <a:noFill/>
          <a:ln w="9525">
            <a:noFill/>
            <a:miter lim="800000"/>
            <a:headEnd/>
            <a:tailEnd/>
          </a:ln>
        </p:spPr>
        <p:txBody>
          <a:bodyPr anchor="ctr"/>
          <a:lstStyle/>
          <a:p>
            <a:pPr algn="ctr"/>
            <a:r>
              <a:rPr lang="en-US" sz="2200" b="1" dirty="0">
                <a:latin typeface="Arial" charset="0"/>
              </a:rPr>
              <a:t>Net Individual Income Tax</a:t>
            </a:r>
          </a:p>
        </p:txBody>
      </p:sp>
      <p:sp>
        <p:nvSpPr>
          <p:cNvPr id="9221" name="Rectangle 5"/>
          <p:cNvSpPr>
            <a:spLocks noChangeArrowheads="1"/>
          </p:cNvSpPr>
          <p:nvPr/>
        </p:nvSpPr>
        <p:spPr bwMode="auto">
          <a:xfrm>
            <a:off x="685800" y="4495800"/>
            <a:ext cx="7772400" cy="1676400"/>
          </a:xfrm>
          <a:prstGeom prst="rect">
            <a:avLst/>
          </a:prstGeom>
          <a:noFill/>
          <a:ln w="9525">
            <a:noFill/>
            <a:miter lim="800000"/>
            <a:headEnd/>
            <a:tailEnd/>
          </a:ln>
        </p:spPr>
        <p:txBody>
          <a:bodyPr/>
          <a:lstStyle/>
          <a:p>
            <a:pPr marL="342900" lvl="0" indent="-342900">
              <a:spcBef>
                <a:spcPct val="20000"/>
              </a:spcBef>
              <a:buFont typeface="Arial" pitchFamily="34" charset="0"/>
              <a:buChar char="•"/>
            </a:pPr>
            <a:r>
              <a:rPr lang="en-US" dirty="0">
                <a:solidFill>
                  <a:prstClr val="black"/>
                </a:solidFill>
                <a:latin typeface="Arial" pitchFamily="34" charset="0"/>
                <a:cs typeface="Arial" pitchFamily="34" charset="0"/>
              </a:rPr>
              <a:t>Through the first three months of the fiscal year, collections of net individual income tax increased </a:t>
            </a:r>
            <a:r>
              <a:rPr lang="en-US" dirty="0" smtClean="0">
                <a:solidFill>
                  <a:prstClr val="black"/>
                </a:solidFill>
                <a:latin typeface="Arial" pitchFamily="34" charset="0"/>
                <a:cs typeface="Arial" pitchFamily="34" charset="0"/>
              </a:rPr>
              <a:t>4.6 </a:t>
            </a:r>
            <a:r>
              <a:rPr lang="en-US" dirty="0">
                <a:solidFill>
                  <a:prstClr val="black"/>
                </a:solidFill>
                <a:latin typeface="Arial" pitchFamily="34" charset="0"/>
                <a:cs typeface="Arial" pitchFamily="34" charset="0"/>
              </a:rPr>
              <a:t>percent from the same period last year, ahead of the annual estimate of a </a:t>
            </a:r>
            <a:r>
              <a:rPr lang="en-US" dirty="0" smtClean="0">
                <a:solidFill>
                  <a:prstClr val="black"/>
                </a:solidFill>
                <a:latin typeface="Arial" pitchFamily="34" charset="0"/>
                <a:cs typeface="Arial" pitchFamily="34" charset="0"/>
              </a:rPr>
              <a:t>0.6 </a:t>
            </a:r>
            <a:r>
              <a:rPr lang="en-US" dirty="0">
                <a:solidFill>
                  <a:prstClr val="black"/>
                </a:solidFill>
                <a:latin typeface="Arial" pitchFamily="34" charset="0"/>
                <a:cs typeface="Arial" pitchFamily="34" charset="0"/>
              </a:rPr>
              <a:t>percent increase</a:t>
            </a:r>
            <a:r>
              <a:rPr lang="en-US" dirty="0" smtClean="0">
                <a:solidFill>
                  <a:prstClr val="black"/>
                </a:solidFill>
                <a:latin typeface="Arial" pitchFamily="34" charset="0"/>
                <a:cs typeface="Arial" pitchFamily="34" charset="0"/>
              </a:rPr>
              <a:t>.</a:t>
            </a:r>
          </a:p>
        </p:txBody>
      </p:sp>
      <p:sp>
        <p:nvSpPr>
          <p:cNvPr id="11" name="Slide Number Placeholder 10"/>
          <p:cNvSpPr>
            <a:spLocks noGrp="1"/>
          </p:cNvSpPr>
          <p:nvPr>
            <p:ph type="sldNum" sz="quarter" idx="4"/>
          </p:nvPr>
        </p:nvSpPr>
        <p:spPr/>
        <p:txBody>
          <a:bodyPr/>
          <a:lstStyle/>
          <a:p>
            <a:fld id="{BB7F11D9-F3E6-4460-84AA-90186E85F5B6}" type="slidenum">
              <a:rPr lang="en-US" smtClean="0"/>
              <a:pPr/>
              <a:t>8</a:t>
            </a:fld>
            <a:endParaRPr lang="en-US" dirty="0"/>
          </a:p>
        </p:txBody>
      </p:sp>
    </p:spTree>
    <p:extLst>
      <p:ext uri="{BB962C8B-B14F-4D97-AF65-F5344CB8AC3E}">
        <p14:creationId xmlns:p14="http://schemas.microsoft.com/office/powerpoint/2010/main" val="404973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body" idx="1"/>
          </p:nvPr>
        </p:nvSpPr>
        <p:spPr>
          <a:xfrm>
            <a:off x="533400" y="4876800"/>
            <a:ext cx="8077200" cy="1524000"/>
          </a:xfrm>
        </p:spPr>
        <p:txBody>
          <a:bodyPr>
            <a:noAutofit/>
          </a:bodyPr>
          <a:lstStyle/>
          <a:p>
            <a:pPr>
              <a:lnSpc>
                <a:spcPct val="90000"/>
              </a:lnSpc>
            </a:pPr>
            <a:r>
              <a:rPr lang="en-US" sz="1600" dirty="0" smtClean="0">
                <a:latin typeface="Arial" pitchFamily="34" charset="0"/>
                <a:cs typeface="Arial" pitchFamily="34" charset="0"/>
              </a:rPr>
              <a:t>Collections of sales and use taxes, reflecting mainly September sales, increased 8.6 percent in October.</a:t>
            </a:r>
          </a:p>
          <a:p>
            <a:pPr lvl="1">
              <a:lnSpc>
                <a:spcPct val="90000"/>
              </a:lnSpc>
            </a:pPr>
            <a:r>
              <a:rPr lang="en-US" sz="1400" dirty="0" smtClean="0">
                <a:latin typeface="Arial" pitchFamily="34" charset="0"/>
                <a:cs typeface="Arial" pitchFamily="34" charset="0"/>
              </a:rPr>
              <a:t>Sales tax collections were </a:t>
            </a:r>
            <a:r>
              <a:rPr lang="en-US" sz="1400" dirty="0" smtClean="0">
                <a:latin typeface="Arial" pitchFamily="34" charset="0"/>
                <a:cs typeface="Arial" pitchFamily="34" charset="0"/>
              </a:rPr>
              <a:t>broad-based</a:t>
            </a:r>
            <a:r>
              <a:rPr lang="en-US" sz="1200" dirty="0" smtClean="0">
                <a:latin typeface="Arial" pitchFamily="34" charset="0"/>
                <a:cs typeface="Arial" pitchFamily="34" charset="0"/>
              </a:rPr>
              <a:t>.</a:t>
            </a:r>
          </a:p>
          <a:p>
            <a:pPr>
              <a:lnSpc>
                <a:spcPct val="90000"/>
              </a:lnSpc>
            </a:pPr>
            <a:endParaRPr lang="en-US" sz="600" dirty="0" smtClean="0">
              <a:latin typeface="Arial" pitchFamily="34" charset="0"/>
              <a:cs typeface="Arial" pitchFamily="34" charset="0"/>
            </a:endParaRPr>
          </a:p>
          <a:p>
            <a:pPr>
              <a:lnSpc>
                <a:spcPct val="90000"/>
              </a:lnSpc>
            </a:pPr>
            <a:r>
              <a:rPr lang="en-US" sz="1600" dirty="0" smtClean="0">
                <a:latin typeface="Arial" pitchFamily="34" charset="0"/>
                <a:cs typeface="Arial" pitchFamily="34" charset="0"/>
              </a:rPr>
              <a:t>On a year-to-date basis, collections increased 7.8 percent, ahead of the annual estimate of a 9.7 percent decline.</a:t>
            </a:r>
          </a:p>
        </p:txBody>
      </p:sp>
      <p:sp>
        <p:nvSpPr>
          <p:cNvPr id="3077" name="Text Box 6"/>
          <p:cNvSpPr txBox="1">
            <a:spLocks noChangeArrowheads="1"/>
          </p:cNvSpPr>
          <p:nvPr/>
        </p:nvSpPr>
        <p:spPr bwMode="auto">
          <a:xfrm>
            <a:off x="426620" y="4615533"/>
            <a:ext cx="7762875" cy="244475"/>
          </a:xfrm>
          <a:prstGeom prst="rect">
            <a:avLst/>
          </a:prstGeom>
          <a:noFill/>
          <a:ln w="9525">
            <a:noFill/>
            <a:miter lim="800000"/>
            <a:headEnd/>
            <a:tailEnd/>
          </a:ln>
        </p:spPr>
        <p:txBody>
          <a:bodyPr>
            <a:spAutoFit/>
          </a:bodyPr>
          <a:lstStyle/>
          <a:p>
            <a:pPr>
              <a:spcBef>
                <a:spcPct val="50000"/>
              </a:spcBef>
            </a:pPr>
            <a:r>
              <a:rPr lang="en-US" sz="1000" dirty="0">
                <a:latin typeface="Arial" charset="0"/>
              </a:rPr>
              <a:t>Monthly Growth:  </a:t>
            </a:r>
            <a:r>
              <a:rPr lang="en-US" sz="1000" dirty="0" smtClean="0">
                <a:latin typeface="Arial" charset="0"/>
              </a:rPr>
              <a:t> 44.5%      1.2%         -3.2%       8.6%</a:t>
            </a:r>
            <a:endParaRPr lang="en-US" sz="1000" b="1" dirty="0">
              <a:latin typeface="Arial" charset="0"/>
            </a:endParaRPr>
          </a:p>
        </p:txBody>
      </p:sp>
      <p:graphicFrame>
        <p:nvGraphicFramePr>
          <p:cNvPr id="10" name="Object 4"/>
          <p:cNvGraphicFramePr>
            <a:graphicFrameLocks noChangeAspect="1"/>
          </p:cNvGraphicFramePr>
          <p:nvPr>
            <p:extLst>
              <p:ext uri="{D42A27DB-BD31-4B8C-83A1-F6EECF244321}">
                <p14:modId xmlns:p14="http://schemas.microsoft.com/office/powerpoint/2010/main" val="1665315026"/>
              </p:ext>
            </p:extLst>
          </p:nvPr>
        </p:nvGraphicFramePr>
        <p:xfrm>
          <a:off x="609600" y="304800"/>
          <a:ext cx="8189912" cy="4322763"/>
        </p:xfrm>
        <a:graphic>
          <a:graphicData uri="http://schemas.openxmlformats.org/drawingml/2006/chart">
            <c:chart xmlns:c="http://schemas.openxmlformats.org/drawingml/2006/chart" xmlns:r="http://schemas.openxmlformats.org/officeDocument/2006/relationships" r:id="rId2"/>
          </a:graphicData>
        </a:graphic>
      </p:graphicFrame>
      <p:sp>
        <p:nvSpPr>
          <p:cNvPr id="11" name="Line 8"/>
          <p:cNvSpPr>
            <a:spLocks noChangeShapeType="1"/>
          </p:cNvSpPr>
          <p:nvPr/>
        </p:nvSpPr>
        <p:spPr bwMode="auto">
          <a:xfrm>
            <a:off x="1371600" y="3810000"/>
            <a:ext cx="7010400" cy="0"/>
          </a:xfrm>
          <a:prstGeom prst="line">
            <a:avLst/>
          </a:prstGeom>
          <a:noFill/>
          <a:ln w="19050">
            <a:solidFill>
              <a:srgbClr val="FF0000"/>
            </a:solidFill>
            <a:round/>
            <a:headEnd/>
            <a:tailEnd/>
          </a:ln>
        </p:spPr>
        <p:txBody>
          <a:bodyPr/>
          <a:lstStyle/>
          <a:p>
            <a:endParaRPr lang="en-US" dirty="0"/>
          </a:p>
        </p:txBody>
      </p:sp>
      <p:sp>
        <p:nvSpPr>
          <p:cNvPr id="12" name="Text Box 16"/>
          <p:cNvSpPr txBox="1">
            <a:spLocks noChangeArrowheads="1"/>
          </p:cNvSpPr>
          <p:nvPr/>
        </p:nvSpPr>
        <p:spPr bwMode="auto">
          <a:xfrm>
            <a:off x="6553200" y="3048000"/>
            <a:ext cx="1371600" cy="276999"/>
          </a:xfrm>
          <a:prstGeom prst="rect">
            <a:avLst/>
          </a:prstGeom>
          <a:solidFill>
            <a:schemeClr val="bg1"/>
          </a:solidFill>
          <a:ln w="9525">
            <a:solidFill>
              <a:schemeClr val="tx1"/>
            </a:solidFill>
            <a:miter lim="800000"/>
            <a:headEnd/>
            <a:tailEnd/>
          </a:ln>
        </p:spPr>
        <p:txBody>
          <a:bodyPr wrap="square">
            <a:spAutoFit/>
          </a:bodyPr>
          <a:lstStyle/>
          <a:p>
            <a:pPr algn="ctr">
              <a:spcBef>
                <a:spcPct val="50000"/>
              </a:spcBef>
            </a:pPr>
            <a:r>
              <a:rPr lang="en-US" sz="1200" b="1" dirty="0">
                <a:latin typeface="Arial" charset="0"/>
              </a:rPr>
              <a:t>Forecast: </a:t>
            </a:r>
            <a:r>
              <a:rPr lang="en-US" sz="1200" b="1" dirty="0" smtClean="0">
                <a:latin typeface="Arial" charset="0"/>
              </a:rPr>
              <a:t>-9.7%</a:t>
            </a:r>
            <a:endParaRPr lang="en-US" sz="1200" b="1" dirty="0">
              <a:latin typeface="Arial" charset="0"/>
            </a:endParaRPr>
          </a:p>
        </p:txBody>
      </p:sp>
      <p:sp>
        <p:nvSpPr>
          <p:cNvPr id="13" name="Line 20"/>
          <p:cNvSpPr>
            <a:spLocks noChangeShapeType="1"/>
          </p:cNvSpPr>
          <p:nvPr/>
        </p:nvSpPr>
        <p:spPr bwMode="auto">
          <a:xfrm rot="3000000">
            <a:off x="6325103" y="3293412"/>
            <a:ext cx="15795" cy="561647"/>
          </a:xfrm>
          <a:prstGeom prst="line">
            <a:avLst/>
          </a:prstGeom>
          <a:noFill/>
          <a:ln w="9525">
            <a:solidFill>
              <a:schemeClr val="tx1"/>
            </a:solidFill>
            <a:round/>
            <a:headEnd/>
            <a:tailEnd type="triangle" w="med" len="med"/>
          </a:ln>
        </p:spPr>
        <p:txBody>
          <a:bodyPr/>
          <a:lstStyle/>
          <a:p>
            <a:endParaRPr lang="en-US" dirty="0"/>
          </a:p>
        </p:txBody>
      </p:sp>
      <p:sp>
        <p:nvSpPr>
          <p:cNvPr id="15" name="Slide Number Placeholder 14"/>
          <p:cNvSpPr>
            <a:spLocks noGrp="1"/>
          </p:cNvSpPr>
          <p:nvPr>
            <p:ph type="sldNum" sz="quarter" idx="4"/>
          </p:nvPr>
        </p:nvSpPr>
        <p:spPr/>
        <p:txBody>
          <a:bodyPr/>
          <a:lstStyle/>
          <a:p>
            <a:fld id="{BB7F11D9-F3E6-4460-84AA-90186E85F5B6}"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4923</TotalTime>
  <Words>2217</Words>
  <Application>Microsoft Office PowerPoint</Application>
  <PresentationFormat>On-screen Show (4:3)</PresentationFormat>
  <Paragraphs>476</Paragraphs>
  <Slides>20</Slides>
  <Notes>3</Notes>
  <HiddenSlides>0</HiddenSlides>
  <MMClips>0</MMClips>
  <ScaleCrop>false</ScaleCrop>
  <HeadingPairs>
    <vt:vector size="8" baseType="variant">
      <vt:variant>
        <vt:lpstr>Fonts Used</vt:lpstr>
      </vt:variant>
      <vt:variant>
        <vt:i4>4</vt:i4>
      </vt:variant>
      <vt:variant>
        <vt:lpstr>Theme</vt:lpstr>
      </vt:variant>
      <vt:variant>
        <vt:i4>4</vt:i4>
      </vt:variant>
      <vt:variant>
        <vt:lpstr>Embedded OLE Servers</vt:lpstr>
      </vt:variant>
      <vt:variant>
        <vt:i4>1</vt:i4>
      </vt:variant>
      <vt:variant>
        <vt:lpstr>Slide Titles</vt:lpstr>
      </vt:variant>
      <vt:variant>
        <vt:i4>20</vt:i4>
      </vt:variant>
    </vt:vector>
  </HeadingPairs>
  <TitlesOfParts>
    <vt:vector size="29" baseType="lpstr">
      <vt:lpstr>Arial</vt:lpstr>
      <vt:lpstr>Arial (headings)</vt:lpstr>
      <vt:lpstr>Calibri</vt:lpstr>
      <vt:lpstr>Calibri Light</vt:lpstr>
      <vt:lpstr>Office Theme</vt:lpstr>
      <vt:lpstr>Default Design</vt:lpstr>
      <vt:lpstr>1_Default Design</vt:lpstr>
      <vt:lpstr>1_Office Theme</vt:lpstr>
      <vt:lpstr>Worksheet</vt:lpstr>
      <vt:lpstr>PowerPoint Presentation</vt:lpstr>
      <vt:lpstr>Topics for Discussion</vt:lpstr>
      <vt:lpstr>National and State Economic Indicators</vt:lpstr>
      <vt:lpstr>National and State Economic Indicators</vt:lpstr>
      <vt:lpstr>PowerPoint Presentation</vt:lpstr>
      <vt:lpstr>PowerPoint Presentation</vt:lpstr>
      <vt:lpstr>PowerPoint Presentation</vt:lpstr>
      <vt:lpstr> Individual Income Tax Refunds</vt:lpstr>
      <vt:lpstr>PowerPoint Presentation</vt:lpstr>
      <vt:lpstr>Net Corporate Income Tax Collections</vt:lpstr>
      <vt:lpstr>PowerPoint Presentation</vt:lpstr>
      <vt:lpstr>PowerPoint Presentation</vt:lpstr>
      <vt:lpstr>PowerPoint Presentation</vt:lpstr>
      <vt:lpstr>2020 Revenue Forecasting Schedule</vt:lpstr>
      <vt:lpstr>PowerPoint Presentation</vt:lpstr>
      <vt:lpstr>PowerPoint Presentation</vt:lpstr>
      <vt:lpstr>PowerPoint Presentation</vt:lpstr>
      <vt:lpstr>PowerPoint Presentation</vt:lpstr>
      <vt:lpstr>PowerPoint Presentation</vt:lpstr>
      <vt:lpstr>PowerPoint Presentation</vt:lpstr>
    </vt:vector>
  </TitlesOfParts>
  <Company>Virginia Infrastructure It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Karen Lyons</dc:creator>
  <cp:lastModifiedBy>An, Gilbert "Gigi" (GOV)</cp:lastModifiedBy>
  <cp:revision>706</cp:revision>
  <cp:lastPrinted>2020-11-10T13:17:31Z</cp:lastPrinted>
  <dcterms:created xsi:type="dcterms:W3CDTF">2011-09-08T19:40:01Z</dcterms:created>
  <dcterms:modified xsi:type="dcterms:W3CDTF">2020-11-23T20:27:56Z</dcterms:modified>
</cp:coreProperties>
</file>