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8" r:id="rId4"/>
    <p:sldId id="263" r:id="rId5"/>
    <p:sldId id="259" r:id="rId6"/>
    <p:sldId id="267" r:id="rId7"/>
    <p:sldId id="261" r:id="rId8"/>
    <p:sldId id="265" r:id="rId9"/>
    <p:sldId id="260" r:id="rId10"/>
    <p:sldId id="264" r:id="rId11"/>
    <p:sldId id="262" r:id="rId12"/>
  </p:sldIdLst>
  <p:sldSz cx="9144000" cy="6858000" type="screen4x3"/>
  <p:notesSz cx="6858000" cy="9144000"/>
  <p:custDataLst>
    <p:tags r:id="rId1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lance, Theresa A" initials="FTA" lastIdx="1" clrIdx="0">
    <p:extLst>
      <p:ext uri="{19B8F6BF-5375-455C-9EA6-DF929625EA0E}">
        <p15:presenceInfo xmlns:p15="http://schemas.microsoft.com/office/powerpoint/2012/main" userId="S::Theresa.Falance@ManTech.com::2707d85e-5d3d-4088-b25c-a5e0a849e8c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7B783"/>
    <a:srgbClr val="9F811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0EDDDE-1559-4115-B7C4-43B5E39CC97E}" v="52" dt="2020-12-02T15:01:36.8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8" autoAdjust="0"/>
    <p:restoredTop sz="94660"/>
  </p:normalViewPr>
  <p:slideViewPr>
    <p:cSldViewPr snapToGrid="0">
      <p:cViewPr varScale="1">
        <p:scale>
          <a:sx n="106" d="100"/>
          <a:sy n="106" d="100"/>
        </p:scale>
        <p:origin x="168" y="114"/>
      </p:cViewPr>
      <p:guideLst/>
    </p:cSldViewPr>
  </p:slideViewPr>
  <p:notesTextViewPr>
    <p:cViewPr>
      <p:scale>
        <a:sx n="1" d="1"/>
        <a:sy n="1" d="1"/>
      </p:scale>
      <p:origin x="0" y="0"/>
    </p:cViewPr>
  </p:notesTextViewPr>
  <p:notesViewPr>
    <p:cSldViewPr snapToGrid="0">
      <p:cViewPr>
        <p:scale>
          <a:sx n="100" d="100"/>
          <a:sy n="100" d="100"/>
        </p:scale>
        <p:origin x="3468"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8CBA4E-CBB2-478C-ADF7-5806B0A931D8}" type="datetimeFigureOut">
              <a:rPr lang="en-US" smtClean="0"/>
              <a:t>12/22/2020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79B6A5-B988-47B2-90DA-5CA16796A363}" type="slidenum">
              <a:rPr lang="en-US" smtClean="0"/>
              <a:t>‹#›</a:t>
            </a:fld>
            <a:endParaRPr lang="en-US"/>
          </a:p>
        </p:txBody>
      </p:sp>
    </p:spTree>
    <p:extLst>
      <p:ext uri="{BB962C8B-B14F-4D97-AF65-F5344CB8AC3E}">
        <p14:creationId xmlns:p14="http://schemas.microsoft.com/office/powerpoint/2010/main" val="1187363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379B6A5-B988-47B2-90DA-5CA16796A363}" type="slidenum">
              <a:rPr lang="en-US" smtClean="0"/>
              <a:t>1</a:t>
            </a:fld>
            <a:endParaRPr lang="en-US"/>
          </a:p>
        </p:txBody>
      </p:sp>
    </p:spTree>
    <p:extLst>
      <p:ext uri="{BB962C8B-B14F-4D97-AF65-F5344CB8AC3E}">
        <p14:creationId xmlns:p14="http://schemas.microsoft.com/office/powerpoint/2010/main" val="21287986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Andrea reads the polling question</a:t>
            </a:r>
          </a:p>
        </p:txBody>
      </p:sp>
      <p:sp>
        <p:nvSpPr>
          <p:cNvPr id="4" name="Slide Number Placeholder 3"/>
          <p:cNvSpPr>
            <a:spLocks noGrp="1"/>
          </p:cNvSpPr>
          <p:nvPr>
            <p:ph type="sldNum" sz="quarter" idx="5"/>
          </p:nvPr>
        </p:nvSpPr>
        <p:spPr/>
        <p:txBody>
          <a:bodyPr/>
          <a:lstStyle/>
          <a:p>
            <a:fld id="{C379B6A5-B988-47B2-90DA-5CA16796A363}" type="slidenum">
              <a:rPr lang="en-US" smtClean="0"/>
              <a:t>10</a:t>
            </a:fld>
            <a:endParaRPr lang="en-US"/>
          </a:p>
        </p:txBody>
      </p:sp>
    </p:spTree>
    <p:extLst>
      <p:ext uri="{BB962C8B-B14F-4D97-AF65-F5344CB8AC3E}">
        <p14:creationId xmlns:p14="http://schemas.microsoft.com/office/powerpoint/2010/main" val="6056374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Jim summarizes the polling questions and fields questions directing questions to panel members for discussion</a:t>
            </a:r>
          </a:p>
        </p:txBody>
      </p:sp>
      <p:sp>
        <p:nvSpPr>
          <p:cNvPr id="4" name="Slide Number Placeholder 3"/>
          <p:cNvSpPr>
            <a:spLocks noGrp="1"/>
          </p:cNvSpPr>
          <p:nvPr>
            <p:ph type="sldNum" sz="quarter" idx="5"/>
          </p:nvPr>
        </p:nvSpPr>
        <p:spPr/>
        <p:txBody>
          <a:bodyPr/>
          <a:lstStyle/>
          <a:p>
            <a:fld id="{C379B6A5-B988-47B2-90DA-5CA16796A363}" type="slidenum">
              <a:rPr lang="en-US" smtClean="0"/>
              <a:t>11</a:t>
            </a:fld>
            <a:endParaRPr lang="en-US"/>
          </a:p>
        </p:txBody>
      </p:sp>
    </p:spTree>
    <p:extLst>
      <p:ext uri="{BB962C8B-B14F-4D97-AF65-F5344CB8AC3E}">
        <p14:creationId xmlns:p14="http://schemas.microsoft.com/office/powerpoint/2010/main" val="3824572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Jim reads the Agenda</a:t>
            </a:r>
          </a:p>
        </p:txBody>
      </p:sp>
      <p:sp>
        <p:nvSpPr>
          <p:cNvPr id="4" name="Slide Number Placeholder 3"/>
          <p:cNvSpPr>
            <a:spLocks noGrp="1"/>
          </p:cNvSpPr>
          <p:nvPr>
            <p:ph type="sldNum" sz="quarter" idx="5"/>
          </p:nvPr>
        </p:nvSpPr>
        <p:spPr/>
        <p:txBody>
          <a:bodyPr/>
          <a:lstStyle/>
          <a:p>
            <a:fld id="{C379B6A5-B988-47B2-90DA-5CA16796A363}" type="slidenum">
              <a:rPr lang="en-US" smtClean="0"/>
              <a:t>2</a:t>
            </a:fld>
            <a:endParaRPr lang="en-US"/>
          </a:p>
        </p:txBody>
      </p:sp>
    </p:spTree>
    <p:extLst>
      <p:ext uri="{BB962C8B-B14F-4D97-AF65-F5344CB8AC3E}">
        <p14:creationId xmlns:p14="http://schemas.microsoft.com/office/powerpoint/2010/main" val="36071589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74458" y="4572000"/>
            <a:ext cx="6509084" cy="4743451"/>
          </a:xfrm>
        </p:spPr>
        <p:txBody>
          <a:bodyPr/>
          <a:lstStyle/>
          <a:p>
            <a:pPr>
              <a:lnSpc>
                <a:spcPts val="1200"/>
              </a:lnSpc>
              <a:spcAft>
                <a:spcPts val="1200"/>
              </a:spcAft>
            </a:pPr>
            <a:r>
              <a:rPr lang="en-US" sz="1100" b="1" dirty="0"/>
              <a:t>James McKay</a:t>
            </a:r>
            <a:r>
              <a:rPr lang="en-US" sz="1100" dirty="0"/>
              <a:t>: I have had 40 years of federal financial management experience. Having served as former Inspector General and later as Deputy CFO, I  was overseeing a $</a:t>
            </a:r>
            <a:r>
              <a:rPr lang="en-US" sz="1100" dirty="0" err="1"/>
              <a:t>30B</a:t>
            </a:r>
            <a:r>
              <a:rPr lang="en-US" sz="1100" dirty="0"/>
              <a:t> Grant portfolio. Currently, I lead the Grants Management Advisory Services for ManTech’s Research and Economic Division. Over the years, we have had the pleasure of working with both Mike and Andrea in advancing Grants Management as a profession.</a:t>
            </a:r>
          </a:p>
          <a:p>
            <a:pPr>
              <a:lnSpc>
                <a:spcPts val="1200"/>
              </a:lnSpc>
              <a:spcAft>
                <a:spcPts val="1200"/>
              </a:spcAft>
            </a:pPr>
            <a:r>
              <a:rPr lang="en-US" sz="1100" b="1" dirty="0"/>
              <a:t>Theresa Falance: </a:t>
            </a:r>
            <a:r>
              <a:rPr lang="en-US" sz="1100" dirty="0"/>
              <a:t>Theresa Falance has served as a consultant to the Federal Government for more than 20 years of her 35-year career in Human Capital Management. She brings together various tool sets including instructional design, project management, human performance, lean six sigma, and human resource management to design Workforce Development Programs. Her work in Acquisitions and Grants Management has been the focus of nearly half of her career. She developed a total Acquisition Workforce Development framework and curriculum for NAVSEA and has participated with HHS in preparing a plan for a Human Capital Framework and Curriculum Design for the HHS Grants Workforce.</a:t>
            </a:r>
          </a:p>
          <a:p>
            <a:pPr>
              <a:lnSpc>
                <a:spcPts val="1200"/>
              </a:lnSpc>
              <a:spcAft>
                <a:spcPts val="1200"/>
              </a:spcAft>
            </a:pPr>
            <a:r>
              <a:rPr lang="en-US" sz="1100" b="1" dirty="0"/>
              <a:t>Mike Peckham Bio: </a:t>
            </a:r>
            <a:r>
              <a:rPr lang="en-US" sz="1100" dirty="0"/>
              <a:t>Michael Peckham is the Acting CFO of the HHS Program Support Center. Most recently he led the ReInvent Grants Management transformation initiative under the HHS ReImagine program. Mike also led the HHS DATA Act initiatives in successfully meeting the implementation goals as well as the grants pilot required under section 5 of the statute.  He brings over 30 years of broad experience leading HHS in meeting its administrative modernization and shared services goals. He is a champion for positive change, creating new approaches to old problems through Human Center Design, Agile methodologies, microservices architecture, and applying emerging technology to promote data driven business decisions. </a:t>
            </a:r>
          </a:p>
          <a:p>
            <a:pPr>
              <a:lnSpc>
                <a:spcPts val="1200"/>
              </a:lnSpc>
              <a:spcAft>
                <a:spcPts val="1200"/>
              </a:spcAft>
            </a:pPr>
            <a:r>
              <a:rPr lang="en-US" sz="1100" b="1" dirty="0"/>
              <a:t>Andrea Brandon: </a:t>
            </a:r>
            <a:r>
              <a:rPr lang="en-US" sz="1100" dirty="0"/>
              <a:t>Ms. Andrea Brandon is currently the Deputy Assistant Secretary (DAS) for Budget, Finance, Grants and Acquisition within the Department of Interior (DOI). As the DAS she has executive responsibility for the leadership and strategic direction of all budget, finance, financial assistance, acquisitions, property, and related business IT systems for the DOI. This portfolio comprises of more than $5.3 B. Ms. Brandon has held similar positions in DHS and HHS. She has had broad experience in risk management, audits, internal controls, information technology innovation, acquisition management, and financial operations in her federal career of 30 years. </a:t>
            </a:r>
          </a:p>
        </p:txBody>
      </p:sp>
      <p:sp>
        <p:nvSpPr>
          <p:cNvPr id="4" name="Slide Number Placeholder 3"/>
          <p:cNvSpPr>
            <a:spLocks noGrp="1"/>
          </p:cNvSpPr>
          <p:nvPr>
            <p:ph type="sldNum" sz="quarter" idx="5"/>
          </p:nvPr>
        </p:nvSpPr>
        <p:spPr/>
        <p:txBody>
          <a:bodyPr/>
          <a:lstStyle/>
          <a:p>
            <a:fld id="{C379B6A5-B988-47B2-90DA-5CA16796A363}" type="slidenum">
              <a:rPr lang="en-US" smtClean="0"/>
              <a:t>3</a:t>
            </a:fld>
            <a:endParaRPr lang="en-US"/>
          </a:p>
        </p:txBody>
      </p:sp>
    </p:spTree>
    <p:extLst>
      <p:ext uri="{BB962C8B-B14F-4D97-AF65-F5344CB8AC3E}">
        <p14:creationId xmlns:p14="http://schemas.microsoft.com/office/powerpoint/2010/main" val="530520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Jim introduces the demographic question</a:t>
            </a:r>
          </a:p>
          <a:p>
            <a:endParaRPr lang="en-US" dirty="0"/>
          </a:p>
        </p:txBody>
      </p:sp>
      <p:sp>
        <p:nvSpPr>
          <p:cNvPr id="4" name="Slide Number Placeholder 3"/>
          <p:cNvSpPr>
            <a:spLocks noGrp="1"/>
          </p:cNvSpPr>
          <p:nvPr>
            <p:ph type="sldNum" sz="quarter" idx="5"/>
          </p:nvPr>
        </p:nvSpPr>
        <p:spPr/>
        <p:txBody>
          <a:bodyPr/>
          <a:lstStyle/>
          <a:p>
            <a:fld id="{C379B6A5-B988-47B2-90DA-5CA16796A363}" type="slidenum">
              <a:rPr lang="en-US" smtClean="0"/>
              <a:t>4</a:t>
            </a:fld>
            <a:endParaRPr lang="en-US"/>
          </a:p>
        </p:txBody>
      </p:sp>
    </p:spTree>
    <p:extLst>
      <p:ext uri="{BB962C8B-B14F-4D97-AF65-F5344CB8AC3E}">
        <p14:creationId xmlns:p14="http://schemas.microsoft.com/office/powerpoint/2010/main" val="11236884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Theresa: Any new profession goes through a series of infrastructure development tasks on its way to recognition as a distinct career. Often the new profession breaks away from an existing discipline as it gets more specialized. Grants Management has evolved from Financial Management.</a:t>
            </a:r>
          </a:p>
          <a:p>
            <a:endParaRPr lang="en-US" dirty="0"/>
          </a:p>
          <a:p>
            <a:r>
              <a:rPr lang="en-US" dirty="0"/>
              <a:t>To build a new career path, the skills needed to perform the job at various levels needs to be defined. That information evolves to a recognized competency model separate with more specificity that that of its parent occupation.</a:t>
            </a:r>
          </a:p>
          <a:p>
            <a:endParaRPr lang="en-US" dirty="0"/>
          </a:p>
          <a:p>
            <a:r>
              <a:rPr lang="en-US" dirty="0"/>
              <a:t>To support this competency model, a curriculum needs to be developed that addresses as the individual  skills at the at least three levels. Each skill needs to be defined in a progressively more complex mastery at each level.</a:t>
            </a:r>
          </a:p>
          <a:p>
            <a:endParaRPr lang="en-US" dirty="0"/>
          </a:p>
          <a:p>
            <a:r>
              <a:rPr lang="en-US" dirty="0"/>
              <a:t>Once all of this is in place, an authority can chose among available training and mandate a body of information that defines a professional in the field so that a certificate, then certification credentials, then accreditation can be achieved meeting a standard like ANSI ICE Standard 1100</a:t>
            </a:r>
          </a:p>
        </p:txBody>
      </p:sp>
      <p:sp>
        <p:nvSpPr>
          <p:cNvPr id="4" name="Slide Number Placeholder 3"/>
          <p:cNvSpPr>
            <a:spLocks noGrp="1"/>
          </p:cNvSpPr>
          <p:nvPr>
            <p:ph type="sldNum" sz="quarter" idx="5"/>
          </p:nvPr>
        </p:nvSpPr>
        <p:spPr/>
        <p:txBody>
          <a:bodyPr/>
          <a:lstStyle/>
          <a:p>
            <a:fld id="{C379B6A5-B988-47B2-90DA-5CA16796A363}" type="slidenum">
              <a:rPr lang="en-US" smtClean="0"/>
              <a:t>5</a:t>
            </a:fld>
            <a:endParaRPr lang="en-US"/>
          </a:p>
        </p:txBody>
      </p:sp>
    </p:spTree>
    <p:extLst>
      <p:ext uri="{BB962C8B-B14F-4D97-AF65-F5344CB8AC3E}">
        <p14:creationId xmlns:p14="http://schemas.microsoft.com/office/powerpoint/2010/main" val="25914543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Theresa: So given this information…read the polling question</a:t>
            </a:r>
          </a:p>
        </p:txBody>
      </p:sp>
      <p:sp>
        <p:nvSpPr>
          <p:cNvPr id="4" name="Slide Number Placeholder 3"/>
          <p:cNvSpPr>
            <a:spLocks noGrp="1"/>
          </p:cNvSpPr>
          <p:nvPr>
            <p:ph type="sldNum" sz="quarter" idx="5"/>
          </p:nvPr>
        </p:nvSpPr>
        <p:spPr/>
        <p:txBody>
          <a:bodyPr/>
          <a:lstStyle/>
          <a:p>
            <a:fld id="{C379B6A5-B988-47B2-90DA-5CA16796A363}" type="slidenum">
              <a:rPr lang="en-US" smtClean="0"/>
              <a:t>6</a:t>
            </a:fld>
            <a:endParaRPr lang="en-US"/>
          </a:p>
        </p:txBody>
      </p:sp>
    </p:spTree>
    <p:extLst>
      <p:ext uri="{BB962C8B-B14F-4D97-AF65-F5344CB8AC3E}">
        <p14:creationId xmlns:p14="http://schemas.microsoft.com/office/powerpoint/2010/main" val="21254603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Mike responds to the polling question using the points on the slide</a:t>
            </a:r>
          </a:p>
        </p:txBody>
      </p:sp>
      <p:sp>
        <p:nvSpPr>
          <p:cNvPr id="4" name="Slide Number Placeholder 3"/>
          <p:cNvSpPr>
            <a:spLocks noGrp="1"/>
          </p:cNvSpPr>
          <p:nvPr>
            <p:ph type="sldNum" sz="quarter" idx="5"/>
          </p:nvPr>
        </p:nvSpPr>
        <p:spPr/>
        <p:txBody>
          <a:bodyPr/>
          <a:lstStyle/>
          <a:p>
            <a:fld id="{C379B6A5-B988-47B2-90DA-5CA16796A363}" type="slidenum">
              <a:rPr lang="en-US" smtClean="0"/>
              <a:t>7</a:t>
            </a:fld>
            <a:endParaRPr lang="en-US"/>
          </a:p>
        </p:txBody>
      </p:sp>
    </p:spTree>
    <p:extLst>
      <p:ext uri="{BB962C8B-B14F-4D97-AF65-F5344CB8AC3E}">
        <p14:creationId xmlns:p14="http://schemas.microsoft.com/office/powerpoint/2010/main" val="6811110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Mike reads the Polling Question</a:t>
            </a:r>
          </a:p>
        </p:txBody>
      </p:sp>
      <p:sp>
        <p:nvSpPr>
          <p:cNvPr id="4" name="Slide Number Placeholder 3"/>
          <p:cNvSpPr>
            <a:spLocks noGrp="1"/>
          </p:cNvSpPr>
          <p:nvPr>
            <p:ph type="sldNum" sz="quarter" idx="5"/>
          </p:nvPr>
        </p:nvSpPr>
        <p:spPr/>
        <p:txBody>
          <a:bodyPr/>
          <a:lstStyle/>
          <a:p>
            <a:fld id="{C379B6A5-B988-47B2-90DA-5CA16796A363}" type="slidenum">
              <a:rPr lang="en-US" smtClean="0"/>
              <a:t>8</a:t>
            </a:fld>
            <a:endParaRPr lang="en-US"/>
          </a:p>
        </p:txBody>
      </p:sp>
    </p:spTree>
    <p:extLst>
      <p:ext uri="{BB962C8B-B14F-4D97-AF65-F5344CB8AC3E}">
        <p14:creationId xmlns:p14="http://schemas.microsoft.com/office/powerpoint/2010/main" val="37047203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Andrea provides a history of Grants Workforce Development and gives a summary of its current state</a:t>
            </a:r>
          </a:p>
        </p:txBody>
      </p:sp>
      <p:sp>
        <p:nvSpPr>
          <p:cNvPr id="4" name="Slide Number Placeholder 3"/>
          <p:cNvSpPr>
            <a:spLocks noGrp="1"/>
          </p:cNvSpPr>
          <p:nvPr>
            <p:ph type="sldNum" sz="quarter" idx="5"/>
          </p:nvPr>
        </p:nvSpPr>
        <p:spPr/>
        <p:txBody>
          <a:bodyPr/>
          <a:lstStyle/>
          <a:p>
            <a:fld id="{C379B6A5-B988-47B2-90DA-5CA16796A363}" type="slidenum">
              <a:rPr lang="en-US" smtClean="0"/>
              <a:t>9</a:t>
            </a:fld>
            <a:endParaRPr lang="en-US"/>
          </a:p>
        </p:txBody>
      </p:sp>
    </p:spTree>
    <p:extLst>
      <p:ext uri="{BB962C8B-B14F-4D97-AF65-F5344CB8AC3E}">
        <p14:creationId xmlns:p14="http://schemas.microsoft.com/office/powerpoint/2010/main" val="491007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C765078-15A6-4CCE-87DA-7AECB6ADFFEE}" type="datetime1">
              <a:rPr lang="en-US" smtClean="0"/>
              <a:t>12/22/2020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ED113-39D5-4C95-9DFB-E8B93AF3CA3D}" type="slidenum">
              <a:rPr lang="en-US" smtClean="0"/>
              <a:t>‹#›</a:t>
            </a:fld>
            <a:endParaRPr lang="en-US" dirty="0"/>
          </a:p>
        </p:txBody>
      </p:sp>
    </p:spTree>
    <p:extLst>
      <p:ext uri="{BB962C8B-B14F-4D97-AF65-F5344CB8AC3E}">
        <p14:creationId xmlns:p14="http://schemas.microsoft.com/office/powerpoint/2010/main" val="4221704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300">
                <a:solidFill>
                  <a:schemeClr val="accent1">
                    <a:lumMod val="50000"/>
                  </a:schemeClr>
                </a:solidFill>
                <a:latin typeface="Segoe UI Semibold" panose="020B0702040204020203" pitchFamily="34" charset="0"/>
                <a:cs typeface="Segoe UI Semibold" panose="020B0702040204020203"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buClr>
                <a:schemeClr val="accent4">
                  <a:lumMod val="75000"/>
                </a:schemeClr>
              </a:buClr>
              <a:buFont typeface="Wingdings 3" panose="05040102010807070707" pitchFamily="18" charset="2"/>
              <a:buChar char="~"/>
              <a:defRPr sz="2400"/>
            </a:lvl1pPr>
            <a:lvl2pPr>
              <a:buClr>
                <a:schemeClr val="accent1">
                  <a:lumMod val="50000"/>
                </a:schemeClr>
              </a:buClr>
              <a:buSzPct val="85000"/>
              <a:buFont typeface="Wingdings" panose="05000000000000000000" pitchFamily="2" charset="2"/>
              <a:buChar char="n"/>
              <a:defRPr>
                <a:latin typeface="Segoe UI Semilight" panose="020B0402040204020203" pitchFamily="34" charset="0"/>
                <a:cs typeface="Segoe UI Semilight" panose="020B0402040204020203" pitchFamily="34" charset="0"/>
              </a:defRPr>
            </a:lvl2pPr>
            <a:lvl3pPr>
              <a:buClr>
                <a:schemeClr val="accent4">
                  <a:lumMod val="50000"/>
                </a:schemeClr>
              </a:buClr>
              <a:buSzPct val="85000"/>
              <a:buFont typeface="Wingdings" panose="05000000000000000000" pitchFamily="2" charset="2"/>
              <a:buChar char="l"/>
              <a:defRPr>
                <a:latin typeface="Segoe UI Semilight" panose="020B0402040204020203" pitchFamily="34" charset="0"/>
                <a:cs typeface="Segoe UI Semilight" panose="020B0402040204020203" pitchFamily="34" charset="0"/>
              </a:defRPr>
            </a:lvl3pPr>
            <a:lvl4pPr>
              <a:buFont typeface="Segoe UI Semilight" panose="020B0402040204020203" pitchFamily="34" charset="0"/>
              <a:buChar char="►"/>
              <a:defRPr>
                <a:latin typeface="Segoe UI Semilight" panose="020B0402040204020203" pitchFamily="34" charset="0"/>
                <a:cs typeface="Segoe UI Semilight" panose="020B0402040204020203" pitchFamily="34" charset="0"/>
              </a:defRPr>
            </a:lvl4pPr>
            <a:lvl5pPr>
              <a:buClr>
                <a:schemeClr val="accent4">
                  <a:lumMod val="75000"/>
                </a:schemeClr>
              </a:buClr>
              <a:buSzPct val="120000"/>
              <a:defRPr>
                <a:latin typeface="Segoe UI Semilight" panose="020B0402040204020203" pitchFamily="34" charset="0"/>
                <a:cs typeface="Segoe UI Semilight" panose="020B04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24EF0CA-DDF0-4047-B1FD-761CB0C4D22C}" type="datetime1">
              <a:rPr lang="en-US" smtClean="0"/>
              <a:t>12/22/2020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lvl1pPr>
          </a:lstStyle>
          <a:p>
            <a:fld id="{75691C28-6860-41AB-B807-7F9F8C647861}" type="slidenum">
              <a:rPr lang="en-US" smtClean="0"/>
              <a:pPr/>
              <a:t>‹#›</a:t>
            </a:fld>
            <a:endParaRPr lang="en-US" dirty="0"/>
          </a:p>
        </p:txBody>
      </p:sp>
      <p:sp>
        <p:nvSpPr>
          <p:cNvPr id="7" name="Rectangle 6">
            <a:extLst>
              <a:ext uri="{FF2B5EF4-FFF2-40B4-BE49-F238E27FC236}">
                <a16:creationId xmlns:a16="http://schemas.microsoft.com/office/drawing/2014/main" id="{61A3CA63-52CF-4105-B928-B36AE47C510D}"/>
              </a:ext>
            </a:extLst>
          </p:cNvPr>
          <p:cNvSpPr/>
          <p:nvPr userDrawn="1"/>
        </p:nvSpPr>
        <p:spPr>
          <a:xfrm>
            <a:off x="628650" y="6131244"/>
            <a:ext cx="7886700"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dirty="0"/>
          </a:p>
        </p:txBody>
      </p:sp>
      <p:sp>
        <p:nvSpPr>
          <p:cNvPr id="8" name="Rectangle 7">
            <a:extLst>
              <a:ext uri="{FF2B5EF4-FFF2-40B4-BE49-F238E27FC236}">
                <a16:creationId xmlns:a16="http://schemas.microsoft.com/office/drawing/2014/main" id="{830D670C-69B1-453F-A8B1-0F773CDA2ED5}"/>
              </a:ext>
            </a:extLst>
          </p:cNvPr>
          <p:cNvSpPr/>
          <p:nvPr userDrawn="1"/>
        </p:nvSpPr>
        <p:spPr>
          <a:xfrm>
            <a:off x="762945" y="1222757"/>
            <a:ext cx="6619208" cy="495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dirty="0"/>
          </a:p>
        </p:txBody>
      </p:sp>
      <p:pic>
        <p:nvPicPr>
          <p:cNvPr id="10" name="Picture 9" descr="A close up of a sign&#10;&#10;Description automatically generated">
            <a:extLst>
              <a:ext uri="{FF2B5EF4-FFF2-40B4-BE49-F238E27FC236}">
                <a16:creationId xmlns:a16="http://schemas.microsoft.com/office/drawing/2014/main" id="{510B7FE7-E0B1-4F2A-9319-3BA6DB5CDF7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79288" y="764608"/>
            <a:ext cx="1265423" cy="580148"/>
          </a:xfrm>
          <a:prstGeom prst="rect">
            <a:avLst/>
          </a:prstGeom>
        </p:spPr>
      </p:pic>
    </p:spTree>
    <p:extLst>
      <p:ext uri="{BB962C8B-B14F-4D97-AF65-F5344CB8AC3E}">
        <p14:creationId xmlns:p14="http://schemas.microsoft.com/office/powerpoint/2010/main" val="1958120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flip="none" rotWithShape="1">
          <a:gsLst>
            <a:gs pos="46000">
              <a:srgbClr val="D1DCF0"/>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75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296447"/>
            <a:ext cx="7886700" cy="2852737"/>
          </a:xfrm>
        </p:spPr>
        <p:txBody>
          <a:bodyPr anchor="b"/>
          <a:lstStyle>
            <a:lvl1pPr>
              <a:defRPr lang="en-US" sz="4000" kern="1200" dirty="0">
                <a:solidFill>
                  <a:srgbClr val="9F811E"/>
                </a:solidFill>
                <a:latin typeface="Segoe UI Semibold" panose="020B0702040204020203" pitchFamily="34" charset="0"/>
                <a:ea typeface="+mj-ea"/>
                <a:cs typeface="Segoe UI Semibold" panose="020B0702040204020203" pitchFamily="34" charset="0"/>
              </a:defRPr>
            </a:lvl1pPr>
          </a:lstStyle>
          <a:p>
            <a:r>
              <a:rPr lang="en-US" dirty="0"/>
              <a:t>Click to edit Master title style</a:t>
            </a:r>
          </a:p>
        </p:txBody>
      </p:sp>
      <p:sp>
        <p:nvSpPr>
          <p:cNvPr id="3" name="Text Placeholder 2"/>
          <p:cNvSpPr>
            <a:spLocks noGrp="1"/>
          </p:cNvSpPr>
          <p:nvPr>
            <p:ph type="body" idx="1"/>
          </p:nvPr>
        </p:nvSpPr>
        <p:spPr>
          <a:xfrm>
            <a:off x="623888" y="3177126"/>
            <a:ext cx="7886700" cy="1500187"/>
          </a:xfrm>
        </p:spPr>
        <p:txBody>
          <a:bodyPr/>
          <a:lstStyle>
            <a:lvl1pPr marL="0" indent="0">
              <a:buNone/>
              <a:defRPr sz="2400">
                <a:solidFill>
                  <a:schemeClr val="accent1">
                    <a:lumMod val="50000"/>
                  </a:schemeClr>
                </a:solidFill>
                <a:latin typeface="Segoe UI Semilight" panose="020B0402040204020203" pitchFamily="34" charset="0"/>
                <a:cs typeface="Segoe UI Semilight" panose="020B04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7" name="Rectangle 6">
            <a:extLst>
              <a:ext uri="{FF2B5EF4-FFF2-40B4-BE49-F238E27FC236}">
                <a16:creationId xmlns:a16="http://schemas.microsoft.com/office/drawing/2014/main" id="{61A3CA63-52CF-4105-B928-B36AE47C510D}"/>
              </a:ext>
            </a:extLst>
          </p:cNvPr>
          <p:cNvSpPr/>
          <p:nvPr userDrawn="1"/>
        </p:nvSpPr>
        <p:spPr>
          <a:xfrm>
            <a:off x="633412" y="3095054"/>
            <a:ext cx="7886700" cy="541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dirty="0"/>
          </a:p>
        </p:txBody>
      </p:sp>
      <p:pic>
        <p:nvPicPr>
          <p:cNvPr id="9" name="Picture 8">
            <a:extLst>
              <a:ext uri="{FF2B5EF4-FFF2-40B4-BE49-F238E27FC236}">
                <a16:creationId xmlns:a16="http://schemas.microsoft.com/office/drawing/2014/main" id="{FBB1A506-B768-4692-B117-640FF8083B8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4364" y="706403"/>
            <a:ext cx="3095625" cy="1419225"/>
          </a:xfrm>
          <a:prstGeom prst="rect">
            <a:avLst/>
          </a:prstGeom>
        </p:spPr>
      </p:pic>
    </p:spTree>
    <p:extLst>
      <p:ext uri="{BB962C8B-B14F-4D97-AF65-F5344CB8AC3E}">
        <p14:creationId xmlns:p14="http://schemas.microsoft.com/office/powerpoint/2010/main" val="1070901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739397"/>
          </a:xfrm>
        </p:spPr>
        <p:txBody>
          <a:bodyPr/>
          <a:lstStyle>
            <a:lvl1pPr>
              <a:defRPr lang="en-US" sz="3300" kern="1200" dirty="0">
                <a:solidFill>
                  <a:schemeClr val="accent1">
                    <a:lumMod val="50000"/>
                  </a:schemeClr>
                </a:solidFill>
                <a:latin typeface="Segoe UI Semibold" panose="020B0702040204020203" pitchFamily="34" charset="0"/>
                <a:ea typeface="+mj-ea"/>
                <a:cs typeface="Segoe UI Semibold" panose="020B0702040204020203" pitchFamily="34" charset="0"/>
              </a:defRPr>
            </a:lvl1pPr>
          </a:lstStyle>
          <a:p>
            <a:r>
              <a:rPr lang="en-US" dirty="0"/>
              <a:t>Click to edit Master title style</a:t>
            </a:r>
          </a:p>
        </p:txBody>
      </p:sp>
      <p:sp>
        <p:nvSpPr>
          <p:cNvPr id="3" name="Content Placeholder 2"/>
          <p:cNvSpPr>
            <a:spLocks noGrp="1"/>
          </p:cNvSpPr>
          <p:nvPr>
            <p:ph sz="half" idx="1"/>
          </p:nvPr>
        </p:nvSpPr>
        <p:spPr>
          <a:xfrm>
            <a:off x="685800" y="1445380"/>
            <a:ext cx="3886200" cy="4351338"/>
          </a:xfrm>
        </p:spPr>
        <p:txBody>
          <a:bodyPr/>
          <a:lstStyle>
            <a:lvl1pPr>
              <a:buClr>
                <a:srgbClr val="9F811E"/>
              </a:buClr>
              <a:buFont typeface="Wingdings 3" panose="05040102010807070707" pitchFamily="18" charset="2"/>
              <a:buChar char="~"/>
              <a:defRPr sz="2000"/>
            </a:lvl1pPr>
            <a:lvl2pPr>
              <a:buClr>
                <a:schemeClr val="accent1">
                  <a:lumMod val="75000"/>
                </a:schemeClr>
              </a:buClr>
              <a:buSzPct val="85000"/>
              <a:buFont typeface="Wingdings" panose="05000000000000000000" pitchFamily="2" charset="2"/>
              <a:buChar char="n"/>
              <a:defRPr sz="1800">
                <a:latin typeface="Segoe UI Semilight" panose="020B0402040204020203" pitchFamily="34" charset="0"/>
                <a:cs typeface="Segoe UI Semilight" panose="020B0402040204020203" pitchFamily="34" charset="0"/>
              </a:defRPr>
            </a:lvl2pPr>
            <a:lvl3pPr>
              <a:buClr>
                <a:srgbClr val="9F811E"/>
              </a:buClr>
              <a:buSzPct val="100000"/>
              <a:buFont typeface="Wingdings" panose="05000000000000000000" pitchFamily="2" charset="2"/>
              <a:buChar char="§"/>
              <a:defRPr sz="1800">
                <a:latin typeface="Segoe UI Semilight" panose="020B0402040204020203" pitchFamily="34" charset="0"/>
                <a:cs typeface="Segoe UI Semilight" panose="020B0402040204020203" pitchFamily="34" charset="0"/>
              </a:defRPr>
            </a:lvl3pPr>
            <a:lvl4pPr>
              <a:buClr>
                <a:srgbClr val="9F811E"/>
              </a:buClr>
              <a:buSzPct val="100000"/>
              <a:buFont typeface="Wingdings" panose="05000000000000000000" pitchFamily="2" charset="2"/>
              <a:buChar char="§"/>
              <a:defRPr sz="1800">
                <a:latin typeface="Segoe UI Semilight" panose="020B0402040204020203" pitchFamily="34" charset="0"/>
                <a:cs typeface="Segoe UI Semilight" panose="020B0402040204020203" pitchFamily="34" charset="0"/>
              </a:defRPr>
            </a:lvl4pPr>
            <a:lvl5pPr>
              <a:buClr>
                <a:srgbClr val="9F811E"/>
              </a:buClr>
              <a:buSzPct val="100000"/>
              <a:buFont typeface="Wingdings" panose="05000000000000000000" pitchFamily="2" charset="2"/>
              <a:buChar char="§"/>
              <a:defRPr sz="1800">
                <a:latin typeface="Segoe UI Semilight" panose="020B0402040204020203" pitchFamily="34" charset="0"/>
                <a:cs typeface="Segoe UI Semilight" panose="020B04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445380"/>
            <a:ext cx="3886200" cy="4351338"/>
          </a:xfrm>
        </p:spPr>
        <p:txBody>
          <a:bodyPr/>
          <a:lstStyle>
            <a:lvl1pPr>
              <a:buClr>
                <a:srgbClr val="9F811E"/>
              </a:buClr>
              <a:buFont typeface="Wingdings 3" panose="05040102010807070707" pitchFamily="18" charset="2"/>
              <a:buChar char=""/>
              <a:defRPr sz="2000"/>
            </a:lvl1pPr>
            <a:lvl2pPr>
              <a:buClr>
                <a:schemeClr val="accent1">
                  <a:lumMod val="75000"/>
                </a:schemeClr>
              </a:buClr>
              <a:buSzPct val="85000"/>
              <a:buFont typeface="Wingdings" panose="05000000000000000000" pitchFamily="2" charset="2"/>
              <a:buChar char="n"/>
              <a:defRPr sz="1800">
                <a:latin typeface="Segoe UI Semilight" panose="020B0402040204020203" pitchFamily="34" charset="0"/>
                <a:cs typeface="Segoe UI Semilight" panose="020B0402040204020203" pitchFamily="34" charset="0"/>
              </a:defRPr>
            </a:lvl2pPr>
            <a:lvl3pPr>
              <a:buClr>
                <a:srgbClr val="9F811E"/>
              </a:buClr>
              <a:buSzPct val="100000"/>
              <a:buFont typeface="Wingdings" panose="05000000000000000000" pitchFamily="2" charset="2"/>
              <a:buChar char="§"/>
              <a:defRPr sz="1800">
                <a:latin typeface="Segoe UI Semilight" panose="020B0402040204020203" pitchFamily="34" charset="0"/>
                <a:cs typeface="Segoe UI Semilight" panose="020B0402040204020203" pitchFamily="34" charset="0"/>
              </a:defRPr>
            </a:lvl3pPr>
            <a:lvl4pPr>
              <a:buClr>
                <a:srgbClr val="9F811E"/>
              </a:buClr>
              <a:buSzPct val="100000"/>
              <a:buFont typeface="Wingdings" panose="05000000000000000000" pitchFamily="2" charset="2"/>
              <a:buChar char="§"/>
              <a:defRPr sz="1800">
                <a:latin typeface="Segoe UI Semilight" panose="020B0402040204020203" pitchFamily="34" charset="0"/>
                <a:cs typeface="Segoe UI Semilight" panose="020B0402040204020203" pitchFamily="34" charset="0"/>
              </a:defRPr>
            </a:lvl4pPr>
            <a:lvl5pPr>
              <a:buClr>
                <a:srgbClr val="9F811E"/>
              </a:buClr>
              <a:buSzPct val="100000"/>
              <a:buFont typeface="Wingdings" panose="05000000000000000000" pitchFamily="2" charset="2"/>
              <a:buChar char="§"/>
              <a:defRPr sz="1800">
                <a:latin typeface="Segoe UI Semilight" panose="020B0402040204020203" pitchFamily="34" charset="0"/>
                <a:cs typeface="Segoe UI Semilight" panose="020B040204020402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7CC2735-3DE4-40D7-B5E4-5F5854E6F3D7}" type="datetime1">
              <a:rPr lang="en-US" smtClean="0"/>
              <a:t>12/22/2020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ED113-39D5-4C95-9DFB-E8B93AF3CA3D}" type="slidenum">
              <a:rPr lang="en-US" smtClean="0"/>
              <a:t>‹#›</a:t>
            </a:fld>
            <a:endParaRPr lang="en-US" dirty="0"/>
          </a:p>
        </p:txBody>
      </p:sp>
    </p:spTree>
    <p:extLst>
      <p:ext uri="{BB962C8B-B14F-4D97-AF65-F5344CB8AC3E}">
        <p14:creationId xmlns:p14="http://schemas.microsoft.com/office/powerpoint/2010/main" val="3327166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5325D8-6F74-4BA2-B707-B0FD3F68C58D}" type="datetime1">
              <a:rPr lang="en-US" smtClean="0"/>
              <a:t>12/22/2020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5BED113-39D5-4C95-9DFB-E8B93AF3CA3D}" type="slidenum">
              <a:rPr lang="en-US" smtClean="0"/>
              <a:t>‹#›</a:t>
            </a:fld>
            <a:endParaRPr lang="en-US" dirty="0"/>
          </a:p>
        </p:txBody>
      </p:sp>
    </p:spTree>
    <p:extLst>
      <p:ext uri="{BB962C8B-B14F-4D97-AF65-F5344CB8AC3E}">
        <p14:creationId xmlns:p14="http://schemas.microsoft.com/office/powerpoint/2010/main" val="1291286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sz="3300" kern="1200" dirty="0">
                <a:solidFill>
                  <a:schemeClr val="accent1">
                    <a:lumMod val="50000"/>
                  </a:schemeClr>
                </a:solidFill>
                <a:latin typeface="Segoe UI Semibold" panose="020B0702040204020203" pitchFamily="34" charset="0"/>
                <a:ea typeface="+mj-ea"/>
                <a:cs typeface="Segoe UI Semibold" panose="020B0702040204020203"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EC449FED-6F18-4E01-ACB6-DEDB7D54ACB6}" type="datetime1">
              <a:rPr lang="en-US" smtClean="0"/>
              <a:t>12/22/2020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5BED113-39D5-4C95-9DFB-E8B93AF3CA3D}" type="slidenum">
              <a:rPr lang="en-US" smtClean="0"/>
              <a:t>‹#›</a:t>
            </a:fld>
            <a:endParaRPr lang="en-US" dirty="0"/>
          </a:p>
        </p:txBody>
      </p:sp>
    </p:spTree>
    <p:extLst>
      <p:ext uri="{BB962C8B-B14F-4D97-AF65-F5344CB8AC3E}">
        <p14:creationId xmlns:p14="http://schemas.microsoft.com/office/powerpoint/2010/main" val="1864414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3150E9-9FEC-4129-8E02-A672E65CCE86}" type="datetime1">
              <a:rPr lang="en-US" smtClean="0"/>
              <a:t>12/22/2020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5BED113-39D5-4C95-9DFB-E8B93AF3CA3D}" type="slidenum">
              <a:rPr lang="en-US" smtClean="0"/>
              <a:t>‹#›</a:t>
            </a:fld>
            <a:endParaRPr lang="en-US" dirty="0"/>
          </a:p>
        </p:txBody>
      </p:sp>
    </p:spTree>
    <p:extLst>
      <p:ext uri="{BB962C8B-B14F-4D97-AF65-F5344CB8AC3E}">
        <p14:creationId xmlns:p14="http://schemas.microsoft.com/office/powerpoint/2010/main" val="3026188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5A1CA83-8A42-427C-BEE7-494F7E9300D9}" type="datetime1">
              <a:rPr lang="en-US" smtClean="0"/>
              <a:t>12/22/2020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ED113-39D5-4C95-9DFB-E8B93AF3CA3D}" type="slidenum">
              <a:rPr lang="en-US" smtClean="0"/>
              <a:t>‹#›</a:t>
            </a:fld>
            <a:endParaRPr lang="en-US" dirty="0"/>
          </a:p>
        </p:txBody>
      </p:sp>
    </p:spTree>
    <p:extLst>
      <p:ext uri="{BB962C8B-B14F-4D97-AF65-F5344CB8AC3E}">
        <p14:creationId xmlns:p14="http://schemas.microsoft.com/office/powerpoint/2010/main" val="792440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789962-730A-47B9-916A-1A994E30E107}" type="datetime1">
              <a:rPr lang="en-US" smtClean="0"/>
              <a:t>12/22/2020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ED113-39D5-4C95-9DFB-E8B93AF3CA3D}" type="slidenum">
              <a:rPr lang="en-US" smtClean="0"/>
              <a:t>‹#›</a:t>
            </a:fld>
            <a:endParaRPr lang="en-US" dirty="0"/>
          </a:p>
        </p:txBody>
      </p:sp>
    </p:spTree>
    <p:extLst>
      <p:ext uri="{BB962C8B-B14F-4D97-AF65-F5344CB8AC3E}">
        <p14:creationId xmlns:p14="http://schemas.microsoft.com/office/powerpoint/2010/main" val="3382296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3E77A4-13E8-40F3-B8BB-DED68B866F1A}" type="datetime1">
              <a:rPr lang="en-US" smtClean="0"/>
              <a:t>12/22/2020</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ED113-39D5-4C95-9DFB-E8B93AF3CA3D}" type="slidenum">
              <a:rPr lang="en-US" smtClean="0"/>
              <a:t>‹#›</a:t>
            </a:fld>
            <a:endParaRPr lang="en-US" dirty="0"/>
          </a:p>
        </p:txBody>
      </p:sp>
    </p:spTree>
    <p:extLst>
      <p:ext uri="{BB962C8B-B14F-4D97-AF65-F5344CB8AC3E}">
        <p14:creationId xmlns:p14="http://schemas.microsoft.com/office/powerpoint/2010/main" val="27893006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Semibold" panose="020B0702040204020203" pitchFamily="34" charset="0"/>
          <a:ea typeface="+mn-ea"/>
          <a:cs typeface="Segoe UI Semibold" panose="020B07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Semibold" panose="020B0702040204020203" pitchFamily="34" charset="0"/>
          <a:ea typeface="+mn-ea"/>
          <a:cs typeface="Segoe UI Semibold" panose="020B07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Semibold" panose="020B0702040204020203" pitchFamily="34" charset="0"/>
          <a:ea typeface="+mn-ea"/>
          <a:cs typeface="Segoe UI Semibold" panose="020B07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Semibold" panose="020B0702040204020203" pitchFamily="34" charset="0"/>
          <a:ea typeface="+mn-ea"/>
          <a:cs typeface="Segoe UI Semibold" panose="020B07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Semibold" panose="020B0702040204020203" pitchFamily="34" charset="0"/>
          <a:ea typeface="+mn-ea"/>
          <a:cs typeface="Segoe UI Semibold" panose="020B07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de.wikipedia.org/wiki/Datei:Gold_question_mark_3d.pn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de.wikipedia.org/wiki/Datei:Gold_question_mark_3d.pn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de.wikipedia.org/wiki/Datei:Gold_question_mark_3d.png"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de.wikipedia.org/wiki/Datei:Gold_question_mark_3d.pn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de.wikipedia.org/wiki/Datei:Gold_question_mark_3d.pn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C9035C74-3014-49C9-9C06-8D5B7F1D75A2}"/>
              </a:ext>
            </a:extLst>
          </p:cNvPr>
          <p:cNvSpPr/>
          <p:nvPr/>
        </p:nvSpPr>
        <p:spPr>
          <a:xfrm>
            <a:off x="623888" y="5129784"/>
            <a:ext cx="8520112" cy="4385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itle 14">
            <a:extLst>
              <a:ext uri="{FF2B5EF4-FFF2-40B4-BE49-F238E27FC236}">
                <a16:creationId xmlns:a16="http://schemas.microsoft.com/office/drawing/2014/main" id="{1BF74BBA-A885-427A-A9DA-8DA687F9B27C}"/>
              </a:ext>
            </a:extLst>
          </p:cNvPr>
          <p:cNvSpPr>
            <a:spLocks noGrp="1"/>
          </p:cNvSpPr>
          <p:nvPr>
            <p:ph type="title"/>
          </p:nvPr>
        </p:nvSpPr>
        <p:spPr/>
        <p:txBody>
          <a:bodyPr/>
          <a:lstStyle/>
          <a:p>
            <a:r>
              <a:rPr lang="en-US" sz="2400" dirty="0"/>
              <a:t>Government Accountability in a Virtual World</a:t>
            </a:r>
            <a:endParaRPr lang="en-US" dirty="0"/>
          </a:p>
        </p:txBody>
      </p:sp>
      <p:sp>
        <p:nvSpPr>
          <p:cNvPr id="16" name="Text Placeholder 15">
            <a:extLst>
              <a:ext uri="{FF2B5EF4-FFF2-40B4-BE49-F238E27FC236}">
                <a16:creationId xmlns:a16="http://schemas.microsoft.com/office/drawing/2014/main" id="{9227D2C7-2F06-4E68-A55A-0C6C2FFEEB86}"/>
              </a:ext>
            </a:extLst>
          </p:cNvPr>
          <p:cNvSpPr>
            <a:spLocks noGrp="1"/>
          </p:cNvSpPr>
          <p:nvPr>
            <p:ph type="body" idx="1"/>
          </p:nvPr>
        </p:nvSpPr>
        <p:spPr/>
        <p:txBody>
          <a:bodyPr/>
          <a:lstStyle/>
          <a:p>
            <a:r>
              <a:rPr lang="en-US" dirty="0"/>
              <a:t>25th Annual AGA Commonwealth of Virginia</a:t>
            </a:r>
            <a:br>
              <a:rPr lang="en-US" dirty="0"/>
            </a:br>
            <a:r>
              <a:rPr lang="en-US" dirty="0"/>
              <a:t>Professional Development Training (PDT)</a:t>
            </a:r>
          </a:p>
        </p:txBody>
      </p:sp>
      <p:sp>
        <p:nvSpPr>
          <p:cNvPr id="17" name="TextBox 16">
            <a:extLst>
              <a:ext uri="{FF2B5EF4-FFF2-40B4-BE49-F238E27FC236}">
                <a16:creationId xmlns:a16="http://schemas.microsoft.com/office/drawing/2014/main" id="{A1389AAE-4A7E-46BD-A9B1-C4E46099C0EB}"/>
              </a:ext>
            </a:extLst>
          </p:cNvPr>
          <p:cNvSpPr txBox="1"/>
          <p:nvPr/>
        </p:nvSpPr>
        <p:spPr>
          <a:xfrm>
            <a:off x="749808" y="5164407"/>
            <a:ext cx="6193234" cy="369332"/>
          </a:xfrm>
          <a:prstGeom prst="rect">
            <a:avLst/>
          </a:prstGeom>
          <a:noFill/>
        </p:spPr>
        <p:txBody>
          <a:bodyPr wrap="none" rtlCol="0">
            <a:spAutoFit/>
          </a:bodyPr>
          <a:lstStyle/>
          <a:p>
            <a:r>
              <a:rPr lang="en-US" dirty="0">
                <a:solidFill>
                  <a:schemeClr val="accent1">
                    <a:lumMod val="50000"/>
                  </a:schemeClr>
                </a:solidFill>
                <a:latin typeface="Segoe UI Semibold" panose="020B0702040204020203" pitchFamily="34" charset="0"/>
                <a:ea typeface="Segoe UI Black" panose="020B0A02040204020203" pitchFamily="34" charset="0"/>
                <a:cs typeface="Segoe UI Semibold" panose="020B0702040204020203" pitchFamily="34" charset="0"/>
              </a:rPr>
              <a:t>Panel Discussion: </a:t>
            </a:r>
            <a:r>
              <a:rPr lang="en-US" i="1" dirty="0">
                <a:solidFill>
                  <a:schemeClr val="accent1">
                    <a:lumMod val="50000"/>
                  </a:schemeClr>
                </a:solidFill>
                <a:latin typeface="Segoe UI Semibold" panose="020B0702040204020203" pitchFamily="34" charset="0"/>
                <a:ea typeface="Segoe UI Black" panose="020B0A02040204020203" pitchFamily="34" charset="0"/>
                <a:cs typeface="Segoe UI Semibold" panose="020B0702040204020203" pitchFamily="34" charset="0"/>
              </a:rPr>
              <a:t>Professionalizing Grants Management</a:t>
            </a:r>
          </a:p>
        </p:txBody>
      </p:sp>
      <p:pic>
        <p:nvPicPr>
          <p:cNvPr id="19" name="Picture 18" descr="Text, logo&#10;&#10;Description automatically generated">
            <a:extLst>
              <a:ext uri="{FF2B5EF4-FFF2-40B4-BE49-F238E27FC236}">
                <a16:creationId xmlns:a16="http://schemas.microsoft.com/office/drawing/2014/main" id="{ABBBE71A-E713-4AF8-9F0C-B10F53E7E6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88936" y="5053526"/>
            <a:ext cx="1655064" cy="591094"/>
          </a:xfrm>
          <a:prstGeom prst="rect">
            <a:avLst/>
          </a:prstGeom>
        </p:spPr>
      </p:pic>
      <p:cxnSp>
        <p:nvCxnSpPr>
          <p:cNvPr id="25" name="Straight Connector 24">
            <a:extLst>
              <a:ext uri="{FF2B5EF4-FFF2-40B4-BE49-F238E27FC236}">
                <a16:creationId xmlns:a16="http://schemas.microsoft.com/office/drawing/2014/main" id="{0F1F2B2C-532C-4B59-B868-05BA5DF50A5B}"/>
              </a:ext>
            </a:extLst>
          </p:cNvPr>
          <p:cNvCxnSpPr/>
          <p:nvPr/>
        </p:nvCxnSpPr>
        <p:spPr>
          <a:xfrm>
            <a:off x="623888" y="5568363"/>
            <a:ext cx="8520112" cy="0"/>
          </a:xfrm>
          <a:prstGeom prst="line">
            <a:avLst/>
          </a:prstGeom>
          <a:ln w="28575">
            <a:solidFill>
              <a:srgbClr val="9F811E"/>
            </a:solidFill>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2747644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4EC82-A61D-4884-B0B7-38AE042F9C87}"/>
              </a:ext>
            </a:extLst>
          </p:cNvPr>
          <p:cNvSpPr>
            <a:spLocks noGrp="1"/>
          </p:cNvSpPr>
          <p:nvPr>
            <p:ph type="title"/>
          </p:nvPr>
        </p:nvSpPr>
        <p:spPr/>
        <p:txBody>
          <a:bodyPr/>
          <a:lstStyle/>
          <a:p>
            <a:r>
              <a:rPr lang="en-US" dirty="0"/>
              <a:t>Polling Question 4.</a:t>
            </a:r>
          </a:p>
        </p:txBody>
      </p:sp>
      <p:sp>
        <p:nvSpPr>
          <p:cNvPr id="3" name="Content Placeholder 2">
            <a:extLst>
              <a:ext uri="{FF2B5EF4-FFF2-40B4-BE49-F238E27FC236}">
                <a16:creationId xmlns:a16="http://schemas.microsoft.com/office/drawing/2014/main" id="{1369DD7E-CA1B-4730-BE3B-03DC9196A271}"/>
              </a:ext>
            </a:extLst>
          </p:cNvPr>
          <p:cNvSpPr>
            <a:spLocks noGrp="1"/>
          </p:cNvSpPr>
          <p:nvPr>
            <p:ph idx="1"/>
          </p:nvPr>
        </p:nvSpPr>
        <p:spPr>
          <a:xfrm>
            <a:off x="628650" y="1478153"/>
            <a:ext cx="6174542" cy="4351338"/>
          </a:xfrm>
        </p:spPr>
        <p:txBody>
          <a:bodyPr>
            <a:normAutofit lnSpcReduction="10000"/>
          </a:bodyPr>
          <a:lstStyle/>
          <a:p>
            <a:r>
              <a:rPr lang="en-US" dirty="0"/>
              <a:t>Which of the following skill development tools does your organization use to develop Grants Managers?</a:t>
            </a:r>
          </a:p>
          <a:p>
            <a:pPr lvl="1"/>
            <a:r>
              <a:rPr lang="en-US" sz="2000" dirty="0"/>
              <a:t>(A) Grants.gov and other Federal Resources</a:t>
            </a:r>
          </a:p>
          <a:p>
            <a:pPr lvl="1"/>
            <a:r>
              <a:rPr lang="en-US" sz="2000" dirty="0"/>
              <a:t>(B) Customized Training Programs</a:t>
            </a:r>
            <a:br>
              <a:rPr lang="en-US" sz="2000" dirty="0"/>
            </a:br>
            <a:r>
              <a:rPr lang="en-US" sz="2000" dirty="0"/>
              <a:t>designed in-house</a:t>
            </a:r>
          </a:p>
          <a:p>
            <a:pPr lvl="1"/>
            <a:r>
              <a:rPr lang="en-US" sz="2000" dirty="0"/>
              <a:t>(C) Customized Training Programs developed by a vendor</a:t>
            </a:r>
          </a:p>
          <a:p>
            <a:pPr lvl="1"/>
            <a:r>
              <a:rPr lang="en-US" sz="2000" dirty="0"/>
              <a:t>(D) Private sector training programs such </a:t>
            </a:r>
            <a:br>
              <a:rPr lang="en-US" sz="2000" dirty="0"/>
            </a:br>
            <a:r>
              <a:rPr lang="en-US" sz="2000" dirty="0"/>
              <a:t>as Management Concepts or USA Graduate School</a:t>
            </a:r>
          </a:p>
          <a:p>
            <a:pPr lvl="1"/>
            <a:r>
              <a:rPr lang="en-US" sz="2000" dirty="0"/>
              <a:t>(E) Professional Associations like AGA, AICPA, NGMA</a:t>
            </a:r>
          </a:p>
          <a:p>
            <a:pPr lvl="1"/>
            <a:r>
              <a:rPr lang="en-US" sz="2000" dirty="0"/>
              <a:t>(F) None currently</a:t>
            </a:r>
          </a:p>
        </p:txBody>
      </p:sp>
      <p:pic>
        <p:nvPicPr>
          <p:cNvPr id="4" name="Picture 3" descr="A picture containing cup, table, sitting, banana&#10;&#10;Description automatically generated">
            <a:extLst>
              <a:ext uri="{FF2B5EF4-FFF2-40B4-BE49-F238E27FC236}">
                <a16:creationId xmlns:a16="http://schemas.microsoft.com/office/drawing/2014/main" id="{94FFE4DA-4B3F-46C9-8662-E08E4F65708E}"/>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291072" y="1981073"/>
            <a:ext cx="703604" cy="1359544"/>
          </a:xfrm>
          <a:prstGeom prst="rect">
            <a:avLst/>
          </a:prstGeom>
          <a:effectLst>
            <a:outerShdw blurRad="50800" dist="76200" dir="2700000" sx="103000" sy="103000" algn="tl" rotWithShape="0">
              <a:prstClr val="black">
                <a:alpha val="40000"/>
              </a:prstClr>
            </a:outerShdw>
            <a:reflection blurRad="6350" stA="50000" endA="295" endPos="92000" dist="101600" dir="5400000" sy="-100000" algn="bl" rotWithShape="0"/>
          </a:effectLst>
        </p:spPr>
      </p:pic>
      <p:pic>
        <p:nvPicPr>
          <p:cNvPr id="5" name="Picture 4" descr="A picture containing cup, table, sitting, banana&#10;&#10;Description automatically generated">
            <a:extLst>
              <a:ext uri="{FF2B5EF4-FFF2-40B4-BE49-F238E27FC236}">
                <a16:creationId xmlns:a16="http://schemas.microsoft.com/office/drawing/2014/main" id="{02AC471C-4D80-46BC-8BA6-38D01F04E128}"/>
              </a:ext>
            </a:extLst>
          </p:cNvPr>
          <p:cNvPicPr>
            <a:picLocks noChangeAspect="1"/>
          </p:cNvPicPr>
          <p:nvPr/>
        </p:nvPicPr>
        <p:blipFill>
          <a:blip r:embed="rId3">
            <a:duotone>
              <a:prstClr val="black"/>
              <a:schemeClr val="accent5">
                <a:tint val="45000"/>
                <a:satMod val="400000"/>
              </a:schemeClr>
            </a:duotone>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803192" y="2197472"/>
            <a:ext cx="703604" cy="1359544"/>
          </a:xfrm>
          <a:prstGeom prst="rect">
            <a:avLst/>
          </a:prstGeom>
          <a:effectLst>
            <a:outerShdw blurRad="50800" dist="76200" dir="2700000" sx="103000" sy="103000" algn="tl" rotWithShape="0">
              <a:prstClr val="black">
                <a:alpha val="40000"/>
              </a:prstClr>
            </a:outerShdw>
            <a:reflection blurRad="6350" stA="50000" endA="295" endPos="92000" dist="101600" dir="5400000" sy="-100000" algn="bl" rotWithShape="0"/>
          </a:effectLst>
        </p:spPr>
      </p:pic>
      <p:pic>
        <p:nvPicPr>
          <p:cNvPr id="6" name="Picture 5" descr="A picture containing cup, table, sitting, banana&#10;&#10;Description automatically generated">
            <a:extLst>
              <a:ext uri="{FF2B5EF4-FFF2-40B4-BE49-F238E27FC236}">
                <a16:creationId xmlns:a16="http://schemas.microsoft.com/office/drawing/2014/main" id="{75821AA8-75C4-4FF2-97C5-33F93502A5D1}"/>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154994" y="2601225"/>
            <a:ext cx="703604" cy="1359544"/>
          </a:xfrm>
          <a:prstGeom prst="rect">
            <a:avLst/>
          </a:prstGeom>
          <a:effectLst>
            <a:outerShdw blurRad="50800" dist="76200" dir="2700000" sx="103000" sy="103000" algn="tl" rotWithShape="0">
              <a:prstClr val="black">
                <a:alpha val="40000"/>
              </a:prstClr>
            </a:outerShdw>
            <a:reflection blurRad="6350" stA="50000" endA="295" endPos="92000" dist="101600" dir="5400000" sy="-100000" algn="bl" rotWithShape="0"/>
          </a:effectLst>
        </p:spPr>
      </p:pic>
      <p:sp>
        <p:nvSpPr>
          <p:cNvPr id="7" name="Slide Number Placeholder 6">
            <a:extLst>
              <a:ext uri="{FF2B5EF4-FFF2-40B4-BE49-F238E27FC236}">
                <a16:creationId xmlns:a16="http://schemas.microsoft.com/office/drawing/2014/main" id="{7FBBFD55-CB65-4ACD-83F6-A641968F4B20}"/>
              </a:ext>
            </a:extLst>
          </p:cNvPr>
          <p:cNvSpPr>
            <a:spLocks noGrp="1"/>
          </p:cNvSpPr>
          <p:nvPr>
            <p:ph type="sldNum" sz="quarter" idx="12"/>
          </p:nvPr>
        </p:nvSpPr>
        <p:spPr/>
        <p:txBody>
          <a:bodyPr/>
          <a:lstStyle/>
          <a:p>
            <a:fld id="{75691C28-6860-41AB-B807-7F9F8C647861}" type="slidenum">
              <a:rPr lang="en-US" smtClean="0"/>
              <a:pPr/>
              <a:t>10</a:t>
            </a:fld>
            <a:endParaRPr lang="en-US" dirty="0"/>
          </a:p>
        </p:txBody>
      </p:sp>
    </p:spTree>
    <p:extLst>
      <p:ext uri="{BB962C8B-B14F-4D97-AF65-F5344CB8AC3E}">
        <p14:creationId xmlns:p14="http://schemas.microsoft.com/office/powerpoint/2010/main" val="1703585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F9D47EC-5426-48B9-9CA9-ADFA7BF07C75}"/>
              </a:ext>
            </a:extLst>
          </p:cNvPr>
          <p:cNvSpPr>
            <a:spLocks noGrp="1"/>
          </p:cNvSpPr>
          <p:nvPr>
            <p:ph type="title"/>
          </p:nvPr>
        </p:nvSpPr>
        <p:spPr/>
        <p:txBody>
          <a:bodyPr/>
          <a:lstStyle/>
          <a:p>
            <a:r>
              <a:rPr lang="en-US" dirty="0"/>
              <a:t>Ask the Experts</a:t>
            </a:r>
          </a:p>
        </p:txBody>
      </p:sp>
      <p:sp>
        <p:nvSpPr>
          <p:cNvPr id="4" name="Content Placeholder 3">
            <a:extLst>
              <a:ext uri="{FF2B5EF4-FFF2-40B4-BE49-F238E27FC236}">
                <a16:creationId xmlns:a16="http://schemas.microsoft.com/office/drawing/2014/main" id="{EDFC7454-A63A-4299-B047-86B092EA01AC}"/>
              </a:ext>
            </a:extLst>
          </p:cNvPr>
          <p:cNvSpPr>
            <a:spLocks noGrp="1"/>
          </p:cNvSpPr>
          <p:nvPr>
            <p:ph idx="1"/>
          </p:nvPr>
        </p:nvSpPr>
        <p:spPr>
          <a:xfrm>
            <a:off x="871532" y="2445044"/>
            <a:ext cx="7886700" cy="3023068"/>
          </a:xfrm>
        </p:spPr>
        <p:txBody>
          <a:bodyPr/>
          <a:lstStyle/>
          <a:p>
            <a:r>
              <a:rPr lang="en-US" dirty="0"/>
              <a:t>Polling Summary</a:t>
            </a:r>
          </a:p>
          <a:p>
            <a:r>
              <a:rPr lang="en-US" dirty="0"/>
              <a:t>Questions </a:t>
            </a:r>
            <a:br>
              <a:rPr lang="en-US" dirty="0"/>
            </a:br>
            <a:r>
              <a:rPr lang="en-US" dirty="0"/>
              <a:t>for the Panel?</a:t>
            </a:r>
          </a:p>
        </p:txBody>
      </p:sp>
      <p:pic>
        <p:nvPicPr>
          <p:cNvPr id="3075" name="Picture 3074" descr="A picture containing cup, table, sitting, banana&#10;&#10;Description automatically generated">
            <a:extLst>
              <a:ext uri="{FF2B5EF4-FFF2-40B4-BE49-F238E27FC236}">
                <a16:creationId xmlns:a16="http://schemas.microsoft.com/office/drawing/2014/main" id="{C87CAE15-45C5-4B23-88AB-5C5619462F46}"/>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3955253" y="1920485"/>
            <a:ext cx="1233493" cy="2383427"/>
          </a:xfrm>
          <a:prstGeom prst="rect">
            <a:avLst/>
          </a:prstGeom>
          <a:effectLst>
            <a:outerShdw blurRad="50800" dist="76200" dir="2700000" sx="103000" sy="103000" algn="tl" rotWithShape="0">
              <a:prstClr val="black">
                <a:alpha val="40000"/>
              </a:prstClr>
            </a:outerShdw>
          </a:effectLst>
        </p:spPr>
      </p:pic>
      <p:pic>
        <p:nvPicPr>
          <p:cNvPr id="37" name="Picture 36" descr="A picture containing cup, table, sitting, banana&#10;&#10;Description automatically generated">
            <a:extLst>
              <a:ext uri="{FF2B5EF4-FFF2-40B4-BE49-F238E27FC236}">
                <a16:creationId xmlns:a16="http://schemas.microsoft.com/office/drawing/2014/main" id="{FE804A77-551C-4EDD-A6FE-5F4561924F41}"/>
              </a:ext>
            </a:extLst>
          </p:cNvPr>
          <p:cNvPicPr>
            <a:picLocks noChangeAspect="1"/>
          </p:cNvPicPr>
          <p:nvPr/>
        </p:nvPicPr>
        <p:blipFill>
          <a:blip r:embed="rId3">
            <a:duotone>
              <a:prstClr val="black"/>
              <a:schemeClr val="accent5">
                <a:tint val="45000"/>
                <a:satMod val="400000"/>
              </a:schemeClr>
            </a:duotone>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818980" y="2206104"/>
            <a:ext cx="1233493" cy="2383427"/>
          </a:xfrm>
          <a:prstGeom prst="rect">
            <a:avLst/>
          </a:prstGeom>
          <a:effectLst>
            <a:outerShdw blurRad="50800" dist="76200" dir="2700000" sx="103000" sy="103000" algn="tl" rotWithShape="0">
              <a:prstClr val="black">
                <a:alpha val="40000"/>
              </a:prstClr>
            </a:outerShdw>
          </a:effectLst>
        </p:spPr>
      </p:pic>
      <p:pic>
        <p:nvPicPr>
          <p:cNvPr id="38" name="Picture 37" descr="A picture containing cup, table, sitting, banana&#10;&#10;Description automatically generated">
            <a:extLst>
              <a:ext uri="{FF2B5EF4-FFF2-40B4-BE49-F238E27FC236}">
                <a16:creationId xmlns:a16="http://schemas.microsoft.com/office/drawing/2014/main" id="{91FCB01D-9E46-4E92-9471-E3240A77EA45}"/>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5557162" y="2522905"/>
            <a:ext cx="1233493" cy="2383427"/>
          </a:xfrm>
          <a:prstGeom prst="rect">
            <a:avLst/>
          </a:prstGeom>
          <a:effectLst>
            <a:outerShdw blurRad="50800" dist="76200" dir="2700000" sx="103000" sy="103000" algn="tl" rotWithShape="0">
              <a:prstClr val="black">
                <a:alpha val="40000"/>
              </a:prstClr>
            </a:outerShdw>
          </a:effectLst>
        </p:spPr>
      </p:pic>
      <p:sp>
        <p:nvSpPr>
          <p:cNvPr id="2" name="Slide Number Placeholder 1">
            <a:extLst>
              <a:ext uri="{FF2B5EF4-FFF2-40B4-BE49-F238E27FC236}">
                <a16:creationId xmlns:a16="http://schemas.microsoft.com/office/drawing/2014/main" id="{B29A85BD-39A1-44A3-AF6B-833D860C78E3}"/>
              </a:ext>
            </a:extLst>
          </p:cNvPr>
          <p:cNvSpPr>
            <a:spLocks noGrp="1"/>
          </p:cNvSpPr>
          <p:nvPr>
            <p:ph type="sldNum" sz="quarter" idx="12"/>
          </p:nvPr>
        </p:nvSpPr>
        <p:spPr/>
        <p:txBody>
          <a:bodyPr/>
          <a:lstStyle/>
          <a:p>
            <a:fld id="{75691C28-6860-41AB-B807-7F9F8C647861}" type="slidenum">
              <a:rPr lang="en-US" smtClean="0"/>
              <a:pPr/>
              <a:t>11</a:t>
            </a:fld>
            <a:endParaRPr lang="en-US" dirty="0"/>
          </a:p>
        </p:txBody>
      </p:sp>
    </p:spTree>
    <p:extLst>
      <p:ext uri="{BB962C8B-B14F-4D97-AF65-F5344CB8AC3E}">
        <p14:creationId xmlns:p14="http://schemas.microsoft.com/office/powerpoint/2010/main" val="2160436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3B5E5-3493-489F-82FD-00E319C03184}"/>
              </a:ext>
            </a:extLst>
          </p:cNvPr>
          <p:cNvSpPr>
            <a:spLocks noGrp="1"/>
          </p:cNvSpPr>
          <p:nvPr>
            <p:ph type="title"/>
          </p:nvPr>
        </p:nvSpPr>
        <p:spPr/>
        <p:txBody>
          <a:bodyPr>
            <a:normAutofit/>
          </a:bodyPr>
          <a:lstStyle/>
          <a:p>
            <a:r>
              <a:rPr lang="en-US" sz="2400" dirty="0"/>
              <a:t>Professionalizing Grants Management</a:t>
            </a:r>
          </a:p>
        </p:txBody>
      </p:sp>
      <p:pic>
        <p:nvPicPr>
          <p:cNvPr id="1026" name="Picture 2" descr="Building skills concept, SKILLS word, representing development in sports ,recreation , or work place Stock Photo - 11083850">
            <a:extLst>
              <a:ext uri="{FF2B5EF4-FFF2-40B4-BE49-F238E27FC236}">
                <a16:creationId xmlns:a16="http://schemas.microsoft.com/office/drawing/2014/main" id="{E4625C90-20D5-4791-B034-1119E32F463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16791"/>
          <a:stretch/>
        </p:blipFill>
        <p:spPr bwMode="auto">
          <a:xfrm>
            <a:off x="4721288" y="3937959"/>
            <a:ext cx="3509575" cy="1946858"/>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A96515DF-BC15-40B4-A080-08990972835B}"/>
              </a:ext>
            </a:extLst>
          </p:cNvPr>
          <p:cNvSpPr>
            <a:spLocks noGrp="1"/>
          </p:cNvSpPr>
          <p:nvPr>
            <p:ph idx="1"/>
          </p:nvPr>
        </p:nvSpPr>
        <p:spPr>
          <a:xfrm>
            <a:off x="628650" y="2774521"/>
            <a:ext cx="7886700" cy="2618359"/>
          </a:xfrm>
        </p:spPr>
        <p:txBody>
          <a:bodyPr/>
          <a:lstStyle/>
          <a:p>
            <a:r>
              <a:rPr lang="en-US" dirty="0"/>
              <a:t>Agenda</a:t>
            </a:r>
          </a:p>
          <a:p>
            <a:pPr lvl="1"/>
            <a:r>
              <a:rPr lang="en-US" dirty="0"/>
              <a:t>Components of professionalizing any career skillset</a:t>
            </a:r>
          </a:p>
          <a:p>
            <a:pPr lvl="1"/>
            <a:r>
              <a:rPr lang="en-US" dirty="0"/>
              <a:t>The need for Grants Management career professionalization</a:t>
            </a:r>
          </a:p>
          <a:p>
            <a:pPr lvl="1"/>
            <a:r>
              <a:rPr lang="en-US" dirty="0"/>
              <a:t>Current Federal Government</a:t>
            </a:r>
            <a:br>
              <a:rPr lang="en-US" dirty="0"/>
            </a:br>
            <a:r>
              <a:rPr lang="en-US" dirty="0"/>
              <a:t>professionalization </a:t>
            </a:r>
            <a:br>
              <a:rPr lang="en-US" dirty="0"/>
            </a:br>
            <a:r>
              <a:rPr lang="en-US" dirty="0"/>
              <a:t>activities</a:t>
            </a:r>
          </a:p>
        </p:txBody>
      </p:sp>
      <p:sp>
        <p:nvSpPr>
          <p:cNvPr id="4" name="TextBox 3">
            <a:extLst>
              <a:ext uri="{FF2B5EF4-FFF2-40B4-BE49-F238E27FC236}">
                <a16:creationId xmlns:a16="http://schemas.microsoft.com/office/drawing/2014/main" id="{83BF45E8-28FE-40D9-B9AA-689CCFB13372}"/>
              </a:ext>
            </a:extLst>
          </p:cNvPr>
          <p:cNvSpPr txBox="1"/>
          <p:nvPr/>
        </p:nvSpPr>
        <p:spPr>
          <a:xfrm>
            <a:off x="704088" y="1350463"/>
            <a:ext cx="7068312" cy="1249701"/>
          </a:xfrm>
          <a:prstGeom prst="rect">
            <a:avLst/>
          </a:prstGeom>
          <a:noFill/>
        </p:spPr>
        <p:txBody>
          <a:bodyPr wrap="square" rtlCol="0">
            <a:spAutoFit/>
          </a:bodyPr>
          <a:lstStyle/>
          <a:p>
            <a:pPr>
              <a:lnSpc>
                <a:spcPts val="1800"/>
              </a:lnSpc>
            </a:pPr>
            <a:r>
              <a:rPr lang="en-US" b="1" dirty="0"/>
              <a:t>December 10—2:05 to 2:55. </a:t>
            </a:r>
            <a:r>
              <a:rPr lang="en-US" dirty="0"/>
              <a:t>This panel discussion brings together three panelists who have been working in different roles to help professionalize grants management as a job function that is within Federal Financial Management but demands its own separate and unique skill set to ensure successful stewardship of $</a:t>
            </a:r>
            <a:r>
              <a:rPr lang="en-US" dirty="0" err="1"/>
              <a:t>800B</a:t>
            </a:r>
            <a:r>
              <a:rPr lang="en-US" dirty="0"/>
              <a:t>+ in public funding. </a:t>
            </a:r>
          </a:p>
        </p:txBody>
      </p:sp>
      <p:sp>
        <p:nvSpPr>
          <p:cNvPr id="5" name="Slide Number Placeholder 4">
            <a:extLst>
              <a:ext uri="{FF2B5EF4-FFF2-40B4-BE49-F238E27FC236}">
                <a16:creationId xmlns:a16="http://schemas.microsoft.com/office/drawing/2014/main" id="{A07684DD-B423-44B3-983A-8530978BBF26}"/>
              </a:ext>
            </a:extLst>
          </p:cNvPr>
          <p:cNvSpPr>
            <a:spLocks noGrp="1"/>
          </p:cNvSpPr>
          <p:nvPr>
            <p:ph type="sldNum" sz="quarter" idx="12"/>
          </p:nvPr>
        </p:nvSpPr>
        <p:spPr/>
        <p:txBody>
          <a:bodyPr/>
          <a:lstStyle/>
          <a:p>
            <a:fld id="{75691C28-6860-41AB-B807-7F9F8C647861}" type="slidenum">
              <a:rPr lang="en-US" smtClean="0"/>
              <a:pPr/>
              <a:t>2</a:t>
            </a:fld>
            <a:endParaRPr lang="en-US" dirty="0"/>
          </a:p>
        </p:txBody>
      </p:sp>
    </p:spTree>
    <p:extLst>
      <p:ext uri="{BB962C8B-B14F-4D97-AF65-F5344CB8AC3E}">
        <p14:creationId xmlns:p14="http://schemas.microsoft.com/office/powerpoint/2010/main" val="641213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11219-74BC-4C1D-9949-2E2DF64AB34C}"/>
              </a:ext>
            </a:extLst>
          </p:cNvPr>
          <p:cNvSpPr>
            <a:spLocks noGrp="1"/>
          </p:cNvSpPr>
          <p:nvPr>
            <p:ph type="title"/>
          </p:nvPr>
        </p:nvSpPr>
        <p:spPr/>
        <p:txBody>
          <a:bodyPr/>
          <a:lstStyle/>
          <a:p>
            <a:r>
              <a:rPr lang="en-US" dirty="0"/>
              <a:t>Panelists</a:t>
            </a:r>
          </a:p>
        </p:txBody>
      </p:sp>
      <p:sp>
        <p:nvSpPr>
          <p:cNvPr id="3" name="Content Placeholder 2">
            <a:extLst>
              <a:ext uri="{FF2B5EF4-FFF2-40B4-BE49-F238E27FC236}">
                <a16:creationId xmlns:a16="http://schemas.microsoft.com/office/drawing/2014/main" id="{9ADB291E-C639-4D9A-9A98-2F725E599F48}"/>
              </a:ext>
            </a:extLst>
          </p:cNvPr>
          <p:cNvSpPr>
            <a:spLocks noGrp="1"/>
          </p:cNvSpPr>
          <p:nvPr>
            <p:ph idx="1"/>
          </p:nvPr>
        </p:nvSpPr>
        <p:spPr>
          <a:xfrm>
            <a:off x="496252" y="1371600"/>
            <a:ext cx="7886700" cy="4937760"/>
          </a:xfrm>
        </p:spPr>
        <p:txBody>
          <a:bodyPr>
            <a:normAutofit fontScale="70000" lnSpcReduction="20000"/>
          </a:bodyPr>
          <a:lstStyle/>
          <a:p>
            <a:r>
              <a:rPr lang="en-US" sz="2000" dirty="0"/>
              <a:t>Theresa Falance, MBA, PMP, SPHR</a:t>
            </a:r>
          </a:p>
          <a:p>
            <a:pPr lvl="1">
              <a:lnSpc>
                <a:spcPts val="2100"/>
              </a:lnSpc>
              <a:spcBef>
                <a:spcPts val="0"/>
              </a:spcBef>
              <a:spcAft>
                <a:spcPts val="1000"/>
              </a:spcAft>
            </a:pPr>
            <a:r>
              <a:rPr lang="en-US" sz="2200" dirty="0"/>
              <a:t>ManTech Research and Economic Division, </a:t>
            </a:r>
            <a:br>
              <a:rPr lang="en-US" sz="2200" dirty="0"/>
            </a:br>
            <a:r>
              <a:rPr lang="en-US" sz="2200" dirty="0"/>
              <a:t>Senior Principal Subject Matter Expert, </a:t>
            </a:r>
            <a:br>
              <a:rPr lang="en-US" sz="2200" dirty="0"/>
            </a:br>
            <a:r>
              <a:rPr lang="en-US" sz="2200" dirty="0"/>
              <a:t>Grants Workforce Development</a:t>
            </a:r>
          </a:p>
          <a:p>
            <a:r>
              <a:rPr lang="en-US" sz="2000" dirty="0"/>
              <a:t>Mike Peckham, </a:t>
            </a:r>
            <a:r>
              <a:rPr lang="en-US" sz="2000" dirty="0" err="1"/>
              <a:t>ICAgile</a:t>
            </a:r>
            <a:r>
              <a:rPr lang="en-US" sz="2000" dirty="0"/>
              <a:t> Certified Professional</a:t>
            </a:r>
          </a:p>
          <a:p>
            <a:pPr lvl="1">
              <a:lnSpc>
                <a:spcPts val="1900"/>
              </a:lnSpc>
              <a:spcBef>
                <a:spcPts val="0"/>
              </a:spcBef>
              <a:spcAft>
                <a:spcPts val="1000"/>
              </a:spcAft>
            </a:pPr>
            <a:r>
              <a:rPr lang="en-US" sz="2100" dirty="0"/>
              <a:t>ReInvent Grants Management Lead for the Department– wide</a:t>
            </a:r>
            <a:br>
              <a:rPr lang="en-US" sz="2100" dirty="0"/>
            </a:br>
            <a:r>
              <a:rPr lang="en-US" sz="2100" dirty="0"/>
              <a:t>ReImagine Health and Human Services (HHS) initiative and</a:t>
            </a:r>
            <a:br>
              <a:rPr lang="en-US" sz="2100" dirty="0"/>
            </a:br>
            <a:r>
              <a:rPr lang="en-US" sz="2100" dirty="0"/>
              <a:t>currently the Acting CFO of. HHS's Program Support Center (PSC).</a:t>
            </a:r>
          </a:p>
          <a:p>
            <a:r>
              <a:rPr lang="en-US" sz="2000" dirty="0"/>
              <a:t>Andrea Brandon, MA Public Administration, Masters in Legal Studies</a:t>
            </a:r>
          </a:p>
          <a:p>
            <a:pPr lvl="1">
              <a:lnSpc>
                <a:spcPts val="1900"/>
              </a:lnSpc>
              <a:spcBef>
                <a:spcPts val="0"/>
              </a:spcBef>
              <a:spcAft>
                <a:spcPts val="1000"/>
              </a:spcAft>
            </a:pPr>
            <a:r>
              <a:rPr lang="en-US" sz="2100" dirty="0"/>
              <a:t>Deputy Assistant Secretary (DAS)</a:t>
            </a:r>
            <a:br>
              <a:rPr lang="en-US" sz="2100" dirty="0"/>
            </a:br>
            <a:r>
              <a:rPr lang="en-US" sz="2100" dirty="0"/>
              <a:t>for Budget, Finance, Grants and Acquisition</a:t>
            </a:r>
            <a:br>
              <a:rPr lang="en-US" sz="2100" dirty="0"/>
            </a:br>
            <a:r>
              <a:rPr lang="en-US" sz="2100" dirty="0"/>
              <a:t>within the Department of the Interior)</a:t>
            </a:r>
          </a:p>
          <a:p>
            <a:pPr>
              <a:spcBef>
                <a:spcPts val="3000"/>
              </a:spcBef>
            </a:pPr>
            <a:r>
              <a:rPr lang="en-US" sz="2000" dirty="0"/>
              <a:t>Moderator: James McKay, MBA, CICA, CGMS</a:t>
            </a:r>
          </a:p>
          <a:p>
            <a:pPr lvl="1">
              <a:lnSpc>
                <a:spcPts val="2100"/>
              </a:lnSpc>
              <a:spcBef>
                <a:spcPts val="0"/>
              </a:spcBef>
              <a:spcAft>
                <a:spcPts val="1000"/>
              </a:spcAft>
            </a:pPr>
            <a:r>
              <a:rPr lang="en-US" sz="2200" dirty="0"/>
              <a:t>ManTech Research and Economic Division,</a:t>
            </a:r>
            <a:br>
              <a:rPr lang="en-US" sz="2200" dirty="0"/>
            </a:br>
            <a:r>
              <a:rPr lang="en-US" sz="2200" dirty="0"/>
              <a:t>Senior Principal Subject Matter Expert, </a:t>
            </a:r>
            <a:br>
              <a:rPr lang="en-US" sz="2200" dirty="0"/>
            </a:br>
            <a:r>
              <a:rPr lang="en-US" sz="2200" dirty="0"/>
              <a:t>Grants Management</a:t>
            </a:r>
          </a:p>
          <a:p>
            <a:endParaRPr lang="en-US" dirty="0"/>
          </a:p>
          <a:p>
            <a:endParaRPr lang="en-US" dirty="0"/>
          </a:p>
        </p:txBody>
      </p:sp>
      <p:pic>
        <p:nvPicPr>
          <p:cNvPr id="6" name="Picture 5" descr="Text, logo&#10;&#10;Description automatically generated">
            <a:extLst>
              <a:ext uri="{FF2B5EF4-FFF2-40B4-BE49-F238E27FC236}">
                <a16:creationId xmlns:a16="http://schemas.microsoft.com/office/drawing/2014/main" id="{64176FD1-7899-4168-A88D-3E19A20A4EA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38199" y="5486400"/>
            <a:ext cx="1499616" cy="535577"/>
          </a:xfrm>
          <a:prstGeom prst="rect">
            <a:avLst/>
          </a:prstGeom>
        </p:spPr>
      </p:pic>
      <p:pic>
        <p:nvPicPr>
          <p:cNvPr id="7" name="Picture 6" descr="Text, logo&#10;&#10;Description automatically generated">
            <a:extLst>
              <a:ext uri="{FF2B5EF4-FFF2-40B4-BE49-F238E27FC236}">
                <a16:creationId xmlns:a16="http://schemas.microsoft.com/office/drawing/2014/main" id="{B3714B84-79AE-4A8B-9D40-EF17CF8D54B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35440" y="1546453"/>
            <a:ext cx="1499616" cy="535577"/>
          </a:xfrm>
          <a:prstGeom prst="rect">
            <a:avLst/>
          </a:prstGeom>
        </p:spPr>
      </p:pic>
      <p:cxnSp>
        <p:nvCxnSpPr>
          <p:cNvPr id="8" name="Straight Connector 7">
            <a:extLst>
              <a:ext uri="{FF2B5EF4-FFF2-40B4-BE49-F238E27FC236}">
                <a16:creationId xmlns:a16="http://schemas.microsoft.com/office/drawing/2014/main" id="{6B41C0CB-5BF0-4694-9596-C07A5C1C429A}"/>
              </a:ext>
            </a:extLst>
          </p:cNvPr>
          <p:cNvCxnSpPr>
            <a:cxnSpLocks/>
          </p:cNvCxnSpPr>
          <p:nvPr/>
        </p:nvCxnSpPr>
        <p:spPr>
          <a:xfrm>
            <a:off x="761048" y="4844872"/>
            <a:ext cx="7754302" cy="333"/>
          </a:xfrm>
          <a:prstGeom prst="line">
            <a:avLst/>
          </a:prstGeom>
          <a:ln w="28575">
            <a:solidFill>
              <a:srgbClr val="9F811E"/>
            </a:solidFill>
          </a:ln>
        </p:spPr>
        <p:style>
          <a:lnRef idx="1">
            <a:schemeClr val="accent3"/>
          </a:lnRef>
          <a:fillRef idx="0">
            <a:schemeClr val="accent3"/>
          </a:fillRef>
          <a:effectRef idx="0">
            <a:schemeClr val="accent3"/>
          </a:effectRef>
          <a:fontRef idx="minor">
            <a:schemeClr val="tx1"/>
          </a:fontRef>
        </p:style>
      </p:cxnSp>
      <p:pic>
        <p:nvPicPr>
          <p:cNvPr id="10" name="Picture 9" descr="Logo&#10;&#10;Description automatically generated">
            <a:extLst>
              <a:ext uri="{FF2B5EF4-FFF2-40B4-BE49-F238E27FC236}">
                <a16:creationId xmlns:a16="http://schemas.microsoft.com/office/drawing/2014/main" id="{D2C38A26-BF65-4E5D-81E3-A2542BBE090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24506" y="2767709"/>
            <a:ext cx="695742" cy="695742"/>
          </a:xfrm>
          <a:prstGeom prst="rect">
            <a:avLst/>
          </a:prstGeom>
        </p:spPr>
      </p:pic>
      <p:pic>
        <p:nvPicPr>
          <p:cNvPr id="11" name="Picture 10" descr="A close up of a sign&#10;&#10;Description automatically generated">
            <a:extLst>
              <a:ext uri="{FF2B5EF4-FFF2-40B4-BE49-F238E27FC236}">
                <a16:creationId xmlns:a16="http://schemas.microsoft.com/office/drawing/2014/main" id="{797FA94E-64A1-4350-9696-ECBB2C03DCC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10362" y="3864081"/>
            <a:ext cx="709886" cy="709886"/>
          </a:xfrm>
          <a:prstGeom prst="rect">
            <a:avLst/>
          </a:prstGeom>
        </p:spPr>
      </p:pic>
      <p:sp>
        <p:nvSpPr>
          <p:cNvPr id="4" name="Slide Number Placeholder 3">
            <a:extLst>
              <a:ext uri="{FF2B5EF4-FFF2-40B4-BE49-F238E27FC236}">
                <a16:creationId xmlns:a16="http://schemas.microsoft.com/office/drawing/2014/main" id="{CE688DA7-A72E-4317-9CE6-63AA4C6D645B}"/>
              </a:ext>
            </a:extLst>
          </p:cNvPr>
          <p:cNvSpPr>
            <a:spLocks noGrp="1"/>
          </p:cNvSpPr>
          <p:nvPr>
            <p:ph type="sldNum" sz="quarter" idx="12"/>
          </p:nvPr>
        </p:nvSpPr>
        <p:spPr/>
        <p:txBody>
          <a:bodyPr/>
          <a:lstStyle/>
          <a:p>
            <a:fld id="{75691C28-6860-41AB-B807-7F9F8C647861}" type="slidenum">
              <a:rPr lang="en-US" smtClean="0"/>
              <a:pPr/>
              <a:t>3</a:t>
            </a:fld>
            <a:endParaRPr lang="en-US" dirty="0"/>
          </a:p>
        </p:txBody>
      </p:sp>
    </p:spTree>
    <p:extLst>
      <p:ext uri="{BB962C8B-B14F-4D97-AF65-F5344CB8AC3E}">
        <p14:creationId xmlns:p14="http://schemas.microsoft.com/office/powerpoint/2010/main" val="1610103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4EC82-A61D-4884-B0B7-38AE042F9C87}"/>
              </a:ext>
            </a:extLst>
          </p:cNvPr>
          <p:cNvSpPr>
            <a:spLocks noGrp="1"/>
          </p:cNvSpPr>
          <p:nvPr>
            <p:ph type="title"/>
          </p:nvPr>
        </p:nvSpPr>
        <p:spPr/>
        <p:txBody>
          <a:bodyPr/>
          <a:lstStyle/>
          <a:p>
            <a:r>
              <a:rPr lang="en-US" dirty="0"/>
              <a:t>Polling Question 1.</a:t>
            </a:r>
          </a:p>
        </p:txBody>
      </p:sp>
      <p:sp>
        <p:nvSpPr>
          <p:cNvPr id="3" name="Content Placeholder 2">
            <a:extLst>
              <a:ext uri="{FF2B5EF4-FFF2-40B4-BE49-F238E27FC236}">
                <a16:creationId xmlns:a16="http://schemas.microsoft.com/office/drawing/2014/main" id="{1369DD7E-CA1B-4730-BE3B-03DC9196A271}"/>
              </a:ext>
            </a:extLst>
          </p:cNvPr>
          <p:cNvSpPr>
            <a:spLocks noGrp="1"/>
          </p:cNvSpPr>
          <p:nvPr>
            <p:ph idx="1"/>
          </p:nvPr>
        </p:nvSpPr>
        <p:spPr>
          <a:xfrm>
            <a:off x="628650" y="1478153"/>
            <a:ext cx="5186934" cy="4351338"/>
          </a:xfrm>
        </p:spPr>
        <p:txBody>
          <a:bodyPr>
            <a:normAutofit fontScale="92500"/>
          </a:bodyPr>
          <a:lstStyle/>
          <a:p>
            <a:r>
              <a:rPr lang="en-US" dirty="0"/>
              <a:t>Which role do you play in Grant Management?</a:t>
            </a:r>
          </a:p>
          <a:p>
            <a:pPr lvl="1"/>
            <a:r>
              <a:rPr lang="en-US" dirty="0"/>
              <a:t>(A) GS 1109 Grants Manager</a:t>
            </a:r>
          </a:p>
          <a:p>
            <a:pPr lvl="1"/>
            <a:r>
              <a:rPr lang="en-US" dirty="0"/>
              <a:t>(B) GS 500 Series Financial Manager</a:t>
            </a:r>
          </a:p>
          <a:p>
            <a:pPr lvl="1"/>
            <a:r>
              <a:rPr lang="en-US" dirty="0"/>
              <a:t>(C) GS 511 Auditor</a:t>
            </a:r>
          </a:p>
          <a:p>
            <a:pPr lvl="1"/>
            <a:r>
              <a:rPr lang="en-US" dirty="0"/>
              <a:t>(D) GS 0340 Program Manager</a:t>
            </a:r>
          </a:p>
          <a:p>
            <a:pPr lvl="1"/>
            <a:r>
              <a:rPr lang="en-US" dirty="0"/>
              <a:t>(E) Private Sector Advisory Services</a:t>
            </a:r>
          </a:p>
          <a:p>
            <a:pPr lvl="1"/>
            <a:r>
              <a:rPr lang="en-US" dirty="0"/>
              <a:t>(F) Private Sector Audit Services</a:t>
            </a:r>
          </a:p>
          <a:p>
            <a:pPr lvl="1"/>
            <a:r>
              <a:rPr lang="en-US" dirty="0"/>
              <a:t>(G) Recipient Grant Administrator</a:t>
            </a:r>
          </a:p>
          <a:p>
            <a:pPr lvl="1"/>
            <a:r>
              <a:rPr lang="en-US" dirty="0"/>
              <a:t>(H) Other (Scientist, Researcher, Educator, etc.)</a:t>
            </a:r>
          </a:p>
        </p:txBody>
      </p:sp>
      <p:pic>
        <p:nvPicPr>
          <p:cNvPr id="4" name="Picture 3" descr="A picture containing cup, table, sitting, banana&#10;&#10;Description automatically generated">
            <a:extLst>
              <a:ext uri="{FF2B5EF4-FFF2-40B4-BE49-F238E27FC236}">
                <a16:creationId xmlns:a16="http://schemas.microsoft.com/office/drawing/2014/main" id="{94FFE4DA-4B3F-46C9-8662-E08E4F65708E}"/>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291072" y="1981073"/>
            <a:ext cx="703604" cy="1359544"/>
          </a:xfrm>
          <a:prstGeom prst="rect">
            <a:avLst/>
          </a:prstGeom>
          <a:effectLst>
            <a:outerShdw blurRad="50800" dist="76200" dir="2700000" sx="103000" sy="103000" algn="tl" rotWithShape="0">
              <a:prstClr val="black">
                <a:alpha val="40000"/>
              </a:prstClr>
            </a:outerShdw>
            <a:reflection blurRad="6350" stA="50000" endA="295" endPos="92000" dist="101600" dir="5400000" sy="-100000" algn="bl" rotWithShape="0"/>
          </a:effectLst>
        </p:spPr>
      </p:pic>
      <p:pic>
        <p:nvPicPr>
          <p:cNvPr id="5" name="Picture 4" descr="A picture containing cup, table, sitting, banana&#10;&#10;Description automatically generated">
            <a:extLst>
              <a:ext uri="{FF2B5EF4-FFF2-40B4-BE49-F238E27FC236}">
                <a16:creationId xmlns:a16="http://schemas.microsoft.com/office/drawing/2014/main" id="{02AC471C-4D80-46BC-8BA6-38D01F04E128}"/>
              </a:ext>
            </a:extLst>
          </p:cNvPr>
          <p:cNvPicPr>
            <a:picLocks noChangeAspect="1"/>
          </p:cNvPicPr>
          <p:nvPr/>
        </p:nvPicPr>
        <p:blipFill>
          <a:blip r:embed="rId3">
            <a:duotone>
              <a:prstClr val="black"/>
              <a:schemeClr val="accent5">
                <a:tint val="45000"/>
                <a:satMod val="400000"/>
              </a:schemeClr>
            </a:duotone>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803192" y="2197472"/>
            <a:ext cx="703604" cy="1359544"/>
          </a:xfrm>
          <a:prstGeom prst="rect">
            <a:avLst/>
          </a:prstGeom>
          <a:effectLst>
            <a:outerShdw blurRad="50800" dist="76200" dir="2700000" sx="103000" sy="103000" algn="tl" rotWithShape="0">
              <a:prstClr val="black">
                <a:alpha val="40000"/>
              </a:prstClr>
            </a:outerShdw>
            <a:reflection blurRad="6350" stA="50000" endA="295" endPos="92000" dist="101600" dir="5400000" sy="-100000" algn="bl" rotWithShape="0"/>
          </a:effectLst>
        </p:spPr>
      </p:pic>
      <p:pic>
        <p:nvPicPr>
          <p:cNvPr id="6" name="Picture 5" descr="A picture containing cup, table, sitting, banana&#10;&#10;Description automatically generated">
            <a:extLst>
              <a:ext uri="{FF2B5EF4-FFF2-40B4-BE49-F238E27FC236}">
                <a16:creationId xmlns:a16="http://schemas.microsoft.com/office/drawing/2014/main" id="{75821AA8-75C4-4FF2-97C5-33F93502A5D1}"/>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154994" y="2601225"/>
            <a:ext cx="703604" cy="1359544"/>
          </a:xfrm>
          <a:prstGeom prst="rect">
            <a:avLst/>
          </a:prstGeom>
          <a:effectLst>
            <a:outerShdw blurRad="50800" dist="76200" dir="2700000" sx="103000" sy="103000" algn="tl" rotWithShape="0">
              <a:prstClr val="black">
                <a:alpha val="40000"/>
              </a:prstClr>
            </a:outerShdw>
            <a:reflection blurRad="6350" stA="50000" endA="295" endPos="92000" dist="101600" dir="5400000" sy="-100000" algn="bl" rotWithShape="0"/>
          </a:effectLst>
        </p:spPr>
      </p:pic>
      <p:sp>
        <p:nvSpPr>
          <p:cNvPr id="7" name="Slide Number Placeholder 6">
            <a:extLst>
              <a:ext uri="{FF2B5EF4-FFF2-40B4-BE49-F238E27FC236}">
                <a16:creationId xmlns:a16="http://schemas.microsoft.com/office/drawing/2014/main" id="{27B9D076-CC69-4EC8-B0AD-19D6886FC36F}"/>
              </a:ext>
            </a:extLst>
          </p:cNvPr>
          <p:cNvSpPr>
            <a:spLocks noGrp="1"/>
          </p:cNvSpPr>
          <p:nvPr>
            <p:ph type="sldNum" sz="quarter" idx="12"/>
          </p:nvPr>
        </p:nvSpPr>
        <p:spPr/>
        <p:txBody>
          <a:bodyPr/>
          <a:lstStyle/>
          <a:p>
            <a:fld id="{75691C28-6860-41AB-B807-7F9F8C647861}" type="slidenum">
              <a:rPr lang="en-US" smtClean="0"/>
              <a:pPr/>
              <a:t>4</a:t>
            </a:fld>
            <a:endParaRPr lang="en-US" dirty="0"/>
          </a:p>
        </p:txBody>
      </p:sp>
    </p:spTree>
    <p:extLst>
      <p:ext uri="{BB962C8B-B14F-4D97-AF65-F5344CB8AC3E}">
        <p14:creationId xmlns:p14="http://schemas.microsoft.com/office/powerpoint/2010/main" val="1833455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FFE52-F890-4C96-B5B9-260B0F45186C}"/>
              </a:ext>
            </a:extLst>
          </p:cNvPr>
          <p:cNvSpPr>
            <a:spLocks noGrp="1"/>
          </p:cNvSpPr>
          <p:nvPr>
            <p:ph type="title"/>
          </p:nvPr>
        </p:nvSpPr>
        <p:spPr/>
        <p:txBody>
          <a:bodyPr>
            <a:normAutofit/>
          </a:bodyPr>
          <a:lstStyle/>
          <a:p>
            <a:r>
              <a:rPr lang="en-US" sz="2400" dirty="0"/>
              <a:t>Grants Management Professionalization</a:t>
            </a:r>
          </a:p>
        </p:txBody>
      </p:sp>
      <p:sp>
        <p:nvSpPr>
          <p:cNvPr id="3" name="Content Placeholder 2">
            <a:extLst>
              <a:ext uri="{FF2B5EF4-FFF2-40B4-BE49-F238E27FC236}">
                <a16:creationId xmlns:a16="http://schemas.microsoft.com/office/drawing/2014/main" id="{26FE2667-9799-495E-AD13-5DE595A8CBF1}"/>
              </a:ext>
            </a:extLst>
          </p:cNvPr>
          <p:cNvSpPr>
            <a:spLocks noGrp="1"/>
          </p:cNvSpPr>
          <p:nvPr>
            <p:ph idx="1"/>
          </p:nvPr>
        </p:nvSpPr>
        <p:spPr>
          <a:xfrm>
            <a:off x="2651760" y="1487297"/>
            <a:ext cx="5863590" cy="4351338"/>
          </a:xfrm>
        </p:spPr>
        <p:txBody>
          <a:bodyPr/>
          <a:lstStyle/>
          <a:p>
            <a:r>
              <a:rPr lang="en-US" dirty="0"/>
              <a:t>Components of professionalizing any career skillset</a:t>
            </a:r>
          </a:p>
          <a:p>
            <a:pPr lvl="1">
              <a:lnSpc>
                <a:spcPts val="2500"/>
              </a:lnSpc>
              <a:spcAft>
                <a:spcPts val="800"/>
              </a:spcAft>
            </a:pPr>
            <a:r>
              <a:rPr lang="en-US" dirty="0"/>
              <a:t>Define the skillset </a:t>
            </a:r>
          </a:p>
          <a:p>
            <a:pPr lvl="1">
              <a:lnSpc>
                <a:spcPts val="2500"/>
              </a:lnSpc>
              <a:spcAft>
                <a:spcPts val="800"/>
              </a:spcAft>
            </a:pPr>
            <a:r>
              <a:rPr lang="en-US" dirty="0"/>
              <a:t>Specify a competency model</a:t>
            </a:r>
          </a:p>
          <a:p>
            <a:pPr lvl="1">
              <a:lnSpc>
                <a:spcPts val="2500"/>
              </a:lnSpc>
              <a:spcAft>
                <a:spcPts val="800"/>
              </a:spcAft>
            </a:pPr>
            <a:r>
              <a:rPr lang="en-US" dirty="0"/>
              <a:t>Develop a curriculum</a:t>
            </a:r>
          </a:p>
          <a:p>
            <a:pPr lvl="1">
              <a:lnSpc>
                <a:spcPts val="2500"/>
              </a:lnSpc>
              <a:spcAft>
                <a:spcPts val="800"/>
              </a:spcAft>
            </a:pPr>
            <a:r>
              <a:rPr lang="en-US" dirty="0"/>
              <a:t>Certify professionals</a:t>
            </a:r>
          </a:p>
          <a:p>
            <a:pPr lvl="1">
              <a:lnSpc>
                <a:spcPts val="2500"/>
              </a:lnSpc>
              <a:spcAft>
                <a:spcPts val="800"/>
              </a:spcAft>
            </a:pPr>
            <a:r>
              <a:rPr lang="en-US" dirty="0"/>
              <a:t>Polling question</a:t>
            </a:r>
          </a:p>
          <a:p>
            <a:pPr lvl="1"/>
            <a:endParaRPr lang="en-US" dirty="0"/>
          </a:p>
        </p:txBody>
      </p:sp>
      <p:pic>
        <p:nvPicPr>
          <p:cNvPr id="5" name="Picture 4" descr="A person smiling for the camera&#10;&#10;Description automatically generated">
            <a:extLst>
              <a:ext uri="{FF2B5EF4-FFF2-40B4-BE49-F238E27FC236}">
                <a16:creationId xmlns:a16="http://schemas.microsoft.com/office/drawing/2014/main" id="{185B5464-12B6-4D87-84E3-963F2A4034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7239" y="1581721"/>
            <a:ext cx="1614855" cy="1938719"/>
          </a:xfrm>
          <a:prstGeom prst="rect">
            <a:avLst/>
          </a:prstGeom>
          <a:ln>
            <a:noFill/>
          </a:ln>
          <a:effectLst>
            <a:outerShdw blurRad="292100" dist="139700" dir="2700000" algn="tl" rotWithShape="0">
              <a:srgbClr val="333333">
                <a:alpha val="65000"/>
              </a:srgbClr>
            </a:outerShdw>
          </a:effectLst>
        </p:spPr>
      </p:pic>
      <p:sp>
        <p:nvSpPr>
          <p:cNvPr id="6" name="TextBox 5">
            <a:extLst>
              <a:ext uri="{FF2B5EF4-FFF2-40B4-BE49-F238E27FC236}">
                <a16:creationId xmlns:a16="http://schemas.microsoft.com/office/drawing/2014/main" id="{C4EB6A71-C477-4EE6-8B62-41ADA2B936AE}"/>
              </a:ext>
            </a:extLst>
          </p:cNvPr>
          <p:cNvSpPr txBox="1"/>
          <p:nvPr/>
        </p:nvSpPr>
        <p:spPr>
          <a:xfrm flipH="1">
            <a:off x="628650" y="3579996"/>
            <a:ext cx="1883665" cy="369332"/>
          </a:xfrm>
          <a:prstGeom prst="rect">
            <a:avLst/>
          </a:prstGeom>
          <a:noFill/>
        </p:spPr>
        <p:txBody>
          <a:bodyPr wrap="square" rtlCol="0">
            <a:spAutoFit/>
          </a:bodyPr>
          <a:lstStyle/>
          <a:p>
            <a:r>
              <a:rPr lang="en-US" dirty="0"/>
              <a:t>Theresa Falance</a:t>
            </a:r>
          </a:p>
        </p:txBody>
      </p:sp>
      <p:sp>
        <p:nvSpPr>
          <p:cNvPr id="4" name="Arrow: Right 3">
            <a:extLst>
              <a:ext uri="{FF2B5EF4-FFF2-40B4-BE49-F238E27FC236}">
                <a16:creationId xmlns:a16="http://schemas.microsoft.com/office/drawing/2014/main" id="{9B792F6B-9762-4298-8C4C-95C8E0BF005A}"/>
              </a:ext>
            </a:extLst>
          </p:cNvPr>
          <p:cNvSpPr/>
          <p:nvPr/>
        </p:nvSpPr>
        <p:spPr>
          <a:xfrm>
            <a:off x="5660136" y="4187952"/>
            <a:ext cx="2322576" cy="329184"/>
          </a:xfrm>
          <a:prstGeom prst="rightArrow">
            <a:avLst/>
          </a:prstGeom>
          <a:solidFill>
            <a:srgbClr val="C7B7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a:extLst>
              <a:ext uri="{FF2B5EF4-FFF2-40B4-BE49-F238E27FC236}">
                <a16:creationId xmlns:a16="http://schemas.microsoft.com/office/drawing/2014/main" id="{CB605895-2EA3-417A-8432-5955DFA23704}"/>
              </a:ext>
            </a:extLst>
          </p:cNvPr>
          <p:cNvSpPr>
            <a:spLocks noGrp="1"/>
          </p:cNvSpPr>
          <p:nvPr>
            <p:ph type="sldNum" sz="quarter" idx="12"/>
          </p:nvPr>
        </p:nvSpPr>
        <p:spPr/>
        <p:txBody>
          <a:bodyPr/>
          <a:lstStyle/>
          <a:p>
            <a:fld id="{75691C28-6860-41AB-B807-7F9F8C647861}" type="slidenum">
              <a:rPr lang="en-US" smtClean="0"/>
              <a:pPr/>
              <a:t>5</a:t>
            </a:fld>
            <a:endParaRPr lang="en-US" dirty="0"/>
          </a:p>
        </p:txBody>
      </p:sp>
    </p:spTree>
    <p:extLst>
      <p:ext uri="{BB962C8B-B14F-4D97-AF65-F5344CB8AC3E}">
        <p14:creationId xmlns:p14="http://schemas.microsoft.com/office/powerpoint/2010/main" val="4279237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7767D-4F44-445E-B5FA-9EA49AE8F924}"/>
              </a:ext>
            </a:extLst>
          </p:cNvPr>
          <p:cNvSpPr>
            <a:spLocks noGrp="1"/>
          </p:cNvSpPr>
          <p:nvPr>
            <p:ph type="title"/>
          </p:nvPr>
        </p:nvSpPr>
        <p:spPr/>
        <p:txBody>
          <a:bodyPr/>
          <a:lstStyle/>
          <a:p>
            <a:r>
              <a:rPr lang="en-US" dirty="0"/>
              <a:t>Polling Question 2.</a:t>
            </a:r>
          </a:p>
        </p:txBody>
      </p:sp>
      <p:sp>
        <p:nvSpPr>
          <p:cNvPr id="5" name="Content Placeholder 2">
            <a:extLst>
              <a:ext uri="{FF2B5EF4-FFF2-40B4-BE49-F238E27FC236}">
                <a16:creationId xmlns:a16="http://schemas.microsoft.com/office/drawing/2014/main" id="{983446AC-4956-4E45-84CB-D593E877C85F}"/>
              </a:ext>
            </a:extLst>
          </p:cNvPr>
          <p:cNvSpPr txBox="1">
            <a:spLocks noGrp="1"/>
          </p:cNvSpPr>
          <p:nvPr>
            <p:ph idx="1"/>
          </p:nvPr>
        </p:nvSpPr>
        <p:spPr>
          <a:xfrm>
            <a:off x="628650" y="1825625"/>
            <a:ext cx="5561838"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chemeClr val="accent4">
                  <a:lumMod val="75000"/>
                </a:schemeClr>
              </a:buClr>
              <a:buFont typeface="Wingdings 3" panose="05040102010807070707" pitchFamily="18" charset="2"/>
              <a:buChar char="~"/>
              <a:defRPr sz="2400" kern="1200">
                <a:solidFill>
                  <a:schemeClr val="tx1"/>
                </a:solidFill>
                <a:latin typeface="Segoe UI Semibold" panose="020B0702040204020203" pitchFamily="34" charset="0"/>
                <a:ea typeface="+mn-ea"/>
                <a:cs typeface="Segoe UI Semibold" panose="020B0702040204020203" pitchFamily="34" charset="0"/>
              </a:defRPr>
            </a:lvl1pPr>
            <a:lvl2pPr marL="685800" indent="-228600" algn="l" defTabSz="914400" rtl="0" eaLnBrk="1" latinLnBrk="0" hangingPunct="1">
              <a:lnSpc>
                <a:spcPct val="90000"/>
              </a:lnSpc>
              <a:spcBef>
                <a:spcPts val="500"/>
              </a:spcBef>
              <a:buClr>
                <a:schemeClr val="accent1">
                  <a:lumMod val="50000"/>
                </a:schemeClr>
              </a:buClr>
              <a:buSzPct val="85000"/>
              <a:buFont typeface="Wingdings" panose="05000000000000000000" pitchFamily="2" charset="2"/>
              <a:buChar char="n"/>
              <a:defRPr sz="2400" kern="1200">
                <a:solidFill>
                  <a:schemeClr val="tx1"/>
                </a:solidFill>
                <a:latin typeface="Segoe UI Semilight" panose="020B0402040204020203" pitchFamily="34" charset="0"/>
                <a:ea typeface="+mn-ea"/>
                <a:cs typeface="Segoe UI Semilight" panose="020B0402040204020203" pitchFamily="34" charset="0"/>
              </a:defRPr>
            </a:lvl2pPr>
            <a:lvl3pPr marL="1143000" indent="-228600" algn="l" defTabSz="914400" rtl="0" eaLnBrk="1" latinLnBrk="0" hangingPunct="1">
              <a:lnSpc>
                <a:spcPct val="90000"/>
              </a:lnSpc>
              <a:spcBef>
                <a:spcPts val="500"/>
              </a:spcBef>
              <a:buClr>
                <a:schemeClr val="accent4">
                  <a:lumMod val="50000"/>
                </a:schemeClr>
              </a:buClr>
              <a:buSzPct val="85000"/>
              <a:buFont typeface="Wingdings" panose="05000000000000000000" pitchFamily="2" charset="2"/>
              <a:buChar char="l"/>
              <a:defRPr sz="2000" kern="1200">
                <a:solidFill>
                  <a:schemeClr val="tx1"/>
                </a:solidFill>
                <a:latin typeface="Segoe UI Semilight" panose="020B0402040204020203" pitchFamily="34" charset="0"/>
                <a:ea typeface="+mn-ea"/>
                <a:cs typeface="Segoe UI Semilight" panose="020B0402040204020203" pitchFamily="34" charset="0"/>
              </a:defRPr>
            </a:lvl3pPr>
            <a:lvl4pPr marL="1600200" indent="-228600" algn="l" defTabSz="914400" rtl="0" eaLnBrk="1" latinLnBrk="0" hangingPunct="1">
              <a:lnSpc>
                <a:spcPct val="90000"/>
              </a:lnSpc>
              <a:spcBef>
                <a:spcPts val="500"/>
              </a:spcBef>
              <a:buFont typeface="Segoe UI Semilight" panose="020B0402040204020203" pitchFamily="34" charset="0"/>
              <a:buChar char="►"/>
              <a:defRPr sz="1800" kern="1200">
                <a:solidFill>
                  <a:schemeClr val="tx1"/>
                </a:solidFill>
                <a:latin typeface="Segoe UI Semilight" panose="020B0402040204020203" pitchFamily="34" charset="0"/>
                <a:ea typeface="+mn-ea"/>
                <a:cs typeface="Segoe UI Semilight" panose="020B0402040204020203" pitchFamily="34" charset="0"/>
              </a:defRPr>
            </a:lvl4pPr>
            <a:lvl5pPr marL="2057400" indent="-228600" algn="l" defTabSz="914400" rtl="0" eaLnBrk="1" latinLnBrk="0" hangingPunct="1">
              <a:lnSpc>
                <a:spcPct val="90000"/>
              </a:lnSpc>
              <a:spcBef>
                <a:spcPts val="500"/>
              </a:spcBef>
              <a:buClr>
                <a:schemeClr val="accent4">
                  <a:lumMod val="75000"/>
                </a:schemeClr>
              </a:buClr>
              <a:buSzPct val="120000"/>
              <a:buFont typeface="Arial" panose="020B0604020202020204" pitchFamily="34" charset="0"/>
              <a:buChar char="•"/>
              <a:defRPr sz="1800" kern="1200">
                <a:solidFill>
                  <a:schemeClr val="tx1"/>
                </a:solidFill>
                <a:latin typeface="Segoe UI Semilight" panose="020B0402040204020203" pitchFamily="34" charset="0"/>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Question</a:t>
            </a:r>
          </a:p>
          <a:p>
            <a:pPr lvl="1"/>
            <a:r>
              <a:rPr lang="en-US" dirty="0"/>
              <a:t>Whose responsibility is it to define and build the infrastructure for Grants Management?</a:t>
            </a:r>
          </a:p>
          <a:p>
            <a:pPr lvl="2"/>
            <a:r>
              <a:rPr lang="en-US" dirty="0"/>
              <a:t>(A) Federal Government for all practitioners</a:t>
            </a:r>
          </a:p>
          <a:p>
            <a:pPr lvl="2"/>
            <a:r>
              <a:rPr lang="en-US" dirty="0"/>
              <a:t>(B) Professional Association for all practitioners</a:t>
            </a:r>
          </a:p>
          <a:p>
            <a:pPr lvl="2"/>
            <a:r>
              <a:rPr lang="en-US" dirty="0"/>
              <a:t>(C) Federal Government for public servants and Associations for grantees </a:t>
            </a:r>
          </a:p>
        </p:txBody>
      </p:sp>
      <p:pic>
        <p:nvPicPr>
          <p:cNvPr id="6" name="Picture 5" descr="A picture containing cup, table, sitting, banana&#10;&#10;Description automatically generated">
            <a:extLst>
              <a:ext uri="{FF2B5EF4-FFF2-40B4-BE49-F238E27FC236}">
                <a16:creationId xmlns:a16="http://schemas.microsoft.com/office/drawing/2014/main" id="{55D4FD5B-A0AA-4ACF-A68C-0C2526115C6E}"/>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291072" y="1981073"/>
            <a:ext cx="703604" cy="1359544"/>
          </a:xfrm>
          <a:prstGeom prst="rect">
            <a:avLst/>
          </a:prstGeom>
          <a:effectLst>
            <a:outerShdw blurRad="50800" dist="76200" dir="2700000" sx="103000" sy="103000" algn="tl" rotWithShape="0">
              <a:prstClr val="black">
                <a:alpha val="40000"/>
              </a:prstClr>
            </a:outerShdw>
            <a:reflection blurRad="6350" stA="50000" endA="295" endPos="92000" dist="101600" dir="5400000" sy="-100000" algn="bl" rotWithShape="0"/>
          </a:effectLst>
        </p:spPr>
      </p:pic>
      <p:pic>
        <p:nvPicPr>
          <p:cNvPr id="7" name="Picture 6" descr="A picture containing cup, table, sitting, banana&#10;&#10;Description automatically generated">
            <a:extLst>
              <a:ext uri="{FF2B5EF4-FFF2-40B4-BE49-F238E27FC236}">
                <a16:creationId xmlns:a16="http://schemas.microsoft.com/office/drawing/2014/main" id="{8285A67C-95A6-4560-8E66-3CA45131D74D}"/>
              </a:ext>
            </a:extLst>
          </p:cNvPr>
          <p:cNvPicPr>
            <a:picLocks noChangeAspect="1"/>
          </p:cNvPicPr>
          <p:nvPr/>
        </p:nvPicPr>
        <p:blipFill>
          <a:blip r:embed="rId3">
            <a:duotone>
              <a:prstClr val="black"/>
              <a:schemeClr val="accent5">
                <a:tint val="45000"/>
                <a:satMod val="400000"/>
              </a:schemeClr>
            </a:duotone>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803192" y="2197472"/>
            <a:ext cx="703604" cy="1359544"/>
          </a:xfrm>
          <a:prstGeom prst="rect">
            <a:avLst/>
          </a:prstGeom>
          <a:effectLst>
            <a:outerShdw blurRad="50800" dist="76200" dir="2700000" sx="103000" sy="103000" algn="tl" rotWithShape="0">
              <a:prstClr val="black">
                <a:alpha val="40000"/>
              </a:prstClr>
            </a:outerShdw>
            <a:reflection blurRad="6350" stA="50000" endA="295" endPos="92000" dist="101600" dir="5400000" sy="-100000" algn="bl" rotWithShape="0"/>
          </a:effectLst>
        </p:spPr>
      </p:pic>
      <p:pic>
        <p:nvPicPr>
          <p:cNvPr id="8" name="Picture 7" descr="A picture containing cup, table, sitting, banana&#10;&#10;Description automatically generated">
            <a:extLst>
              <a:ext uri="{FF2B5EF4-FFF2-40B4-BE49-F238E27FC236}">
                <a16:creationId xmlns:a16="http://schemas.microsoft.com/office/drawing/2014/main" id="{4123FF57-6272-471D-BEA8-394B0803AE55}"/>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154994" y="2601225"/>
            <a:ext cx="703604" cy="1359544"/>
          </a:xfrm>
          <a:prstGeom prst="rect">
            <a:avLst/>
          </a:prstGeom>
          <a:effectLst>
            <a:outerShdw blurRad="50800" dist="76200" dir="2700000" sx="103000" sy="103000" algn="tl" rotWithShape="0">
              <a:prstClr val="black">
                <a:alpha val="40000"/>
              </a:prstClr>
            </a:outerShdw>
            <a:reflection blurRad="6350" stA="50000" endA="295" endPos="92000" dist="101600" dir="5400000" sy="-100000" algn="bl" rotWithShape="0"/>
          </a:effectLst>
        </p:spPr>
      </p:pic>
      <p:sp>
        <p:nvSpPr>
          <p:cNvPr id="3" name="Slide Number Placeholder 2">
            <a:extLst>
              <a:ext uri="{FF2B5EF4-FFF2-40B4-BE49-F238E27FC236}">
                <a16:creationId xmlns:a16="http://schemas.microsoft.com/office/drawing/2014/main" id="{8F1D44A6-4333-4CF4-829C-1B6D3209ACFD}"/>
              </a:ext>
            </a:extLst>
          </p:cNvPr>
          <p:cNvSpPr>
            <a:spLocks noGrp="1"/>
          </p:cNvSpPr>
          <p:nvPr>
            <p:ph type="sldNum" sz="quarter" idx="12"/>
          </p:nvPr>
        </p:nvSpPr>
        <p:spPr/>
        <p:txBody>
          <a:bodyPr/>
          <a:lstStyle/>
          <a:p>
            <a:fld id="{75691C28-6860-41AB-B807-7F9F8C647861}" type="slidenum">
              <a:rPr lang="en-US" smtClean="0"/>
              <a:pPr/>
              <a:t>6</a:t>
            </a:fld>
            <a:endParaRPr lang="en-US" dirty="0"/>
          </a:p>
        </p:txBody>
      </p:sp>
    </p:spTree>
    <p:extLst>
      <p:ext uri="{BB962C8B-B14F-4D97-AF65-F5344CB8AC3E}">
        <p14:creationId xmlns:p14="http://schemas.microsoft.com/office/powerpoint/2010/main" val="3327151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FFE52-F890-4C96-B5B9-260B0F45186C}"/>
              </a:ext>
            </a:extLst>
          </p:cNvPr>
          <p:cNvSpPr>
            <a:spLocks noGrp="1"/>
          </p:cNvSpPr>
          <p:nvPr>
            <p:ph type="title"/>
          </p:nvPr>
        </p:nvSpPr>
        <p:spPr/>
        <p:txBody>
          <a:bodyPr>
            <a:normAutofit/>
          </a:bodyPr>
          <a:lstStyle/>
          <a:p>
            <a:r>
              <a:rPr lang="en-US" sz="2400" dirty="0"/>
              <a:t>Targeting a Multidisciplinary Future Workforce</a:t>
            </a:r>
          </a:p>
        </p:txBody>
      </p:sp>
      <p:sp>
        <p:nvSpPr>
          <p:cNvPr id="3" name="Content Placeholder 2">
            <a:extLst>
              <a:ext uri="{FF2B5EF4-FFF2-40B4-BE49-F238E27FC236}">
                <a16:creationId xmlns:a16="http://schemas.microsoft.com/office/drawing/2014/main" id="{26FE2667-9799-495E-AD13-5DE595A8CBF1}"/>
              </a:ext>
            </a:extLst>
          </p:cNvPr>
          <p:cNvSpPr>
            <a:spLocks noGrp="1"/>
          </p:cNvSpPr>
          <p:nvPr>
            <p:ph idx="1"/>
          </p:nvPr>
        </p:nvSpPr>
        <p:spPr>
          <a:xfrm>
            <a:off x="2651760" y="1588992"/>
            <a:ext cx="5863590" cy="4510056"/>
          </a:xfrm>
        </p:spPr>
        <p:txBody>
          <a:bodyPr>
            <a:normAutofit fontScale="92500"/>
          </a:bodyPr>
          <a:lstStyle/>
          <a:p>
            <a:r>
              <a:rPr lang="en-US" dirty="0"/>
              <a:t>Mandating Workforce Development</a:t>
            </a:r>
          </a:p>
          <a:p>
            <a:pPr lvl="1">
              <a:lnSpc>
                <a:spcPts val="2500"/>
              </a:lnSpc>
              <a:spcAft>
                <a:spcPts val="800"/>
              </a:spcAft>
            </a:pPr>
            <a:r>
              <a:rPr lang="en-US" dirty="0"/>
              <a:t>Deficit in existing Federal Grants Manager Training today</a:t>
            </a:r>
          </a:p>
          <a:p>
            <a:pPr lvl="1">
              <a:lnSpc>
                <a:spcPts val="2500"/>
              </a:lnSpc>
              <a:spcAft>
                <a:spcPts val="800"/>
              </a:spcAft>
            </a:pPr>
            <a:r>
              <a:rPr lang="en-US" dirty="0"/>
              <a:t>HHS Initiative on modeling the Federal Grants Manager competencies</a:t>
            </a:r>
          </a:p>
          <a:p>
            <a:pPr lvl="1">
              <a:lnSpc>
                <a:spcPts val="2500"/>
              </a:lnSpc>
              <a:spcAft>
                <a:spcPts val="800"/>
              </a:spcAft>
            </a:pPr>
            <a:r>
              <a:rPr lang="en-US" dirty="0"/>
              <a:t>Consider accountability in demonstrating skills</a:t>
            </a:r>
          </a:p>
          <a:p>
            <a:pPr lvl="1">
              <a:lnSpc>
                <a:spcPts val="2500"/>
              </a:lnSpc>
              <a:spcAft>
                <a:spcPts val="800"/>
              </a:spcAft>
            </a:pPr>
            <a:r>
              <a:rPr lang="en-US" dirty="0"/>
              <a:t>Building the foundation for Accreditation</a:t>
            </a:r>
          </a:p>
          <a:p>
            <a:pPr lvl="1">
              <a:lnSpc>
                <a:spcPts val="2500"/>
              </a:lnSpc>
              <a:spcAft>
                <a:spcPts val="800"/>
              </a:spcAft>
            </a:pPr>
            <a:endParaRPr lang="en-US" dirty="0"/>
          </a:p>
          <a:p>
            <a:pPr marL="457200" lvl="1" indent="0">
              <a:lnSpc>
                <a:spcPts val="2500"/>
              </a:lnSpc>
              <a:spcAft>
                <a:spcPts val="800"/>
              </a:spcAft>
              <a:buNone/>
            </a:pPr>
            <a:r>
              <a:rPr lang="en-US" dirty="0"/>
              <a:t> </a:t>
            </a:r>
          </a:p>
          <a:p>
            <a:pPr lvl="1"/>
            <a:endParaRPr lang="en-US" dirty="0"/>
          </a:p>
        </p:txBody>
      </p:sp>
      <p:pic>
        <p:nvPicPr>
          <p:cNvPr id="2050" name="Picture 2" descr="Michael Peckham">
            <a:extLst>
              <a:ext uri="{FF2B5EF4-FFF2-40B4-BE49-F238E27FC236}">
                <a16:creationId xmlns:a16="http://schemas.microsoft.com/office/drawing/2014/main" id="{7D387C56-0B69-4676-95B3-41B743B7E386}"/>
              </a:ext>
            </a:extLst>
          </p:cNvPr>
          <p:cNvPicPr>
            <a:picLocks noChangeAspect="1" noChangeArrowheads="1"/>
          </p:cNvPicPr>
          <p:nvPr/>
        </p:nvPicPr>
        <p:blipFill rotWithShape="1">
          <a:blip r:embed="rId3">
            <a:extLst>
              <a:ext uri="{BEBA8EAE-BF5A-486C-A8C5-ECC9F3942E4B}">
                <a14:imgProps xmlns:a14="http://schemas.microsoft.com/office/drawing/2010/main">
                  <a14:imgLayer r:embed="rId4">
                    <a14:imgEffect>
                      <a14:sharpenSoften amount="50000"/>
                    </a14:imgEffect>
                    <a14:imgEffect>
                      <a14:colorTemperature colorTemp="4533"/>
                    </a14:imgEffect>
                    <a14:imgEffect>
                      <a14:brightnessContrast bright="9000"/>
                    </a14:imgEffect>
                  </a14:imgLayer>
                </a14:imgProps>
              </a:ext>
              <a:ext uri="{28A0092B-C50C-407E-A947-70E740481C1C}">
                <a14:useLocalDpi xmlns:a14="http://schemas.microsoft.com/office/drawing/2010/main" val="0"/>
              </a:ext>
            </a:extLst>
          </a:blip>
          <a:srcRect r="15413"/>
          <a:stretch/>
        </p:blipFill>
        <p:spPr bwMode="auto">
          <a:xfrm>
            <a:off x="699517" y="1621536"/>
            <a:ext cx="1812798" cy="21431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CA463C76-FB64-4CA4-8FC4-CB42C3E7BD92}"/>
              </a:ext>
            </a:extLst>
          </p:cNvPr>
          <p:cNvSpPr txBox="1"/>
          <p:nvPr/>
        </p:nvSpPr>
        <p:spPr>
          <a:xfrm flipH="1">
            <a:off x="628650" y="3922776"/>
            <a:ext cx="1883665" cy="369332"/>
          </a:xfrm>
          <a:prstGeom prst="rect">
            <a:avLst/>
          </a:prstGeom>
          <a:noFill/>
        </p:spPr>
        <p:txBody>
          <a:bodyPr wrap="square" rtlCol="0">
            <a:spAutoFit/>
          </a:bodyPr>
          <a:lstStyle/>
          <a:p>
            <a:r>
              <a:rPr lang="en-US" dirty="0"/>
              <a:t>Mike Peckham</a:t>
            </a:r>
          </a:p>
        </p:txBody>
      </p:sp>
      <p:sp>
        <p:nvSpPr>
          <p:cNvPr id="4" name="Slide Number Placeholder 3">
            <a:extLst>
              <a:ext uri="{FF2B5EF4-FFF2-40B4-BE49-F238E27FC236}">
                <a16:creationId xmlns:a16="http://schemas.microsoft.com/office/drawing/2014/main" id="{7F3B9D52-4B7F-4718-9286-458890E236E2}"/>
              </a:ext>
            </a:extLst>
          </p:cNvPr>
          <p:cNvSpPr>
            <a:spLocks noGrp="1"/>
          </p:cNvSpPr>
          <p:nvPr>
            <p:ph type="sldNum" sz="quarter" idx="12"/>
          </p:nvPr>
        </p:nvSpPr>
        <p:spPr/>
        <p:txBody>
          <a:bodyPr/>
          <a:lstStyle/>
          <a:p>
            <a:fld id="{75691C28-6860-41AB-B807-7F9F8C647861}" type="slidenum">
              <a:rPr lang="en-US" smtClean="0"/>
              <a:pPr/>
              <a:t>7</a:t>
            </a:fld>
            <a:endParaRPr lang="en-US" dirty="0"/>
          </a:p>
        </p:txBody>
      </p:sp>
    </p:spTree>
    <p:extLst>
      <p:ext uri="{BB962C8B-B14F-4D97-AF65-F5344CB8AC3E}">
        <p14:creationId xmlns:p14="http://schemas.microsoft.com/office/powerpoint/2010/main" val="4264079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4EC82-A61D-4884-B0B7-38AE042F9C87}"/>
              </a:ext>
            </a:extLst>
          </p:cNvPr>
          <p:cNvSpPr>
            <a:spLocks noGrp="1"/>
          </p:cNvSpPr>
          <p:nvPr>
            <p:ph type="title"/>
          </p:nvPr>
        </p:nvSpPr>
        <p:spPr/>
        <p:txBody>
          <a:bodyPr/>
          <a:lstStyle/>
          <a:p>
            <a:r>
              <a:rPr lang="en-US" dirty="0"/>
              <a:t>Polling Question 3.</a:t>
            </a:r>
          </a:p>
        </p:txBody>
      </p:sp>
      <p:sp>
        <p:nvSpPr>
          <p:cNvPr id="3" name="Content Placeholder 2">
            <a:extLst>
              <a:ext uri="{FF2B5EF4-FFF2-40B4-BE49-F238E27FC236}">
                <a16:creationId xmlns:a16="http://schemas.microsoft.com/office/drawing/2014/main" id="{1369DD7E-CA1B-4730-BE3B-03DC9196A271}"/>
              </a:ext>
            </a:extLst>
          </p:cNvPr>
          <p:cNvSpPr>
            <a:spLocks noGrp="1"/>
          </p:cNvSpPr>
          <p:nvPr>
            <p:ph idx="1"/>
          </p:nvPr>
        </p:nvSpPr>
        <p:spPr>
          <a:xfrm>
            <a:off x="628650" y="1478153"/>
            <a:ext cx="5186934" cy="4351338"/>
          </a:xfrm>
        </p:spPr>
        <p:txBody>
          <a:bodyPr/>
          <a:lstStyle/>
          <a:p>
            <a:r>
              <a:rPr lang="en-US" dirty="0"/>
              <a:t>Question</a:t>
            </a:r>
          </a:p>
          <a:p>
            <a:pPr lvl="1"/>
            <a:r>
              <a:rPr lang="en-US" dirty="0"/>
              <a:t>How important is it to require a base skill set to have an effective career in federal government grants management</a:t>
            </a:r>
          </a:p>
          <a:p>
            <a:pPr lvl="2"/>
            <a:r>
              <a:rPr lang="en-US" dirty="0"/>
              <a:t>(A) Yes, because the importance speaks to accountability</a:t>
            </a:r>
          </a:p>
          <a:p>
            <a:pPr lvl="2"/>
            <a:r>
              <a:rPr lang="en-US" dirty="0"/>
              <a:t>(B) Yes, we because need to be able to measure performance</a:t>
            </a:r>
          </a:p>
          <a:p>
            <a:pPr lvl="2"/>
            <a:r>
              <a:rPr lang="en-US" dirty="0"/>
              <a:t>(C) Both A&amp;B</a:t>
            </a:r>
          </a:p>
          <a:p>
            <a:pPr lvl="2"/>
            <a:r>
              <a:rPr lang="en-US" dirty="0"/>
              <a:t>(D) No, audit results takes care of it</a:t>
            </a:r>
          </a:p>
          <a:p>
            <a:pPr lvl="2"/>
            <a:r>
              <a:rPr lang="en-US" dirty="0"/>
              <a:t>(E) No, just get the money out quickly</a:t>
            </a:r>
          </a:p>
        </p:txBody>
      </p:sp>
      <p:pic>
        <p:nvPicPr>
          <p:cNvPr id="4" name="Picture 3" descr="A picture containing cup, table, sitting, banana&#10;&#10;Description automatically generated">
            <a:extLst>
              <a:ext uri="{FF2B5EF4-FFF2-40B4-BE49-F238E27FC236}">
                <a16:creationId xmlns:a16="http://schemas.microsoft.com/office/drawing/2014/main" id="{94FFE4DA-4B3F-46C9-8662-E08E4F65708E}"/>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291072" y="1981073"/>
            <a:ext cx="703604" cy="1359544"/>
          </a:xfrm>
          <a:prstGeom prst="rect">
            <a:avLst/>
          </a:prstGeom>
          <a:effectLst>
            <a:outerShdw blurRad="50800" dist="76200" dir="2700000" sx="103000" sy="103000" algn="tl" rotWithShape="0">
              <a:prstClr val="black">
                <a:alpha val="40000"/>
              </a:prstClr>
            </a:outerShdw>
            <a:reflection blurRad="6350" stA="50000" endA="295" endPos="92000" dist="101600" dir="5400000" sy="-100000" algn="bl" rotWithShape="0"/>
          </a:effectLst>
        </p:spPr>
      </p:pic>
      <p:pic>
        <p:nvPicPr>
          <p:cNvPr id="5" name="Picture 4" descr="A picture containing cup, table, sitting, banana&#10;&#10;Description automatically generated">
            <a:extLst>
              <a:ext uri="{FF2B5EF4-FFF2-40B4-BE49-F238E27FC236}">
                <a16:creationId xmlns:a16="http://schemas.microsoft.com/office/drawing/2014/main" id="{02AC471C-4D80-46BC-8BA6-38D01F04E128}"/>
              </a:ext>
            </a:extLst>
          </p:cNvPr>
          <p:cNvPicPr>
            <a:picLocks noChangeAspect="1"/>
          </p:cNvPicPr>
          <p:nvPr/>
        </p:nvPicPr>
        <p:blipFill>
          <a:blip r:embed="rId3">
            <a:duotone>
              <a:prstClr val="black"/>
              <a:schemeClr val="accent5">
                <a:tint val="45000"/>
                <a:satMod val="400000"/>
              </a:schemeClr>
            </a:duotone>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803192" y="2197472"/>
            <a:ext cx="703604" cy="1359544"/>
          </a:xfrm>
          <a:prstGeom prst="rect">
            <a:avLst/>
          </a:prstGeom>
          <a:effectLst>
            <a:outerShdw blurRad="50800" dist="76200" dir="2700000" sx="103000" sy="103000" algn="tl" rotWithShape="0">
              <a:prstClr val="black">
                <a:alpha val="40000"/>
              </a:prstClr>
            </a:outerShdw>
            <a:reflection blurRad="6350" stA="50000" endA="295" endPos="92000" dist="101600" dir="5400000" sy="-100000" algn="bl" rotWithShape="0"/>
          </a:effectLst>
        </p:spPr>
      </p:pic>
      <p:pic>
        <p:nvPicPr>
          <p:cNvPr id="6" name="Picture 5" descr="A picture containing cup, table, sitting, banana&#10;&#10;Description automatically generated">
            <a:extLst>
              <a:ext uri="{FF2B5EF4-FFF2-40B4-BE49-F238E27FC236}">
                <a16:creationId xmlns:a16="http://schemas.microsoft.com/office/drawing/2014/main" id="{75821AA8-75C4-4FF2-97C5-33F93502A5D1}"/>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154994" y="2601225"/>
            <a:ext cx="703604" cy="1359544"/>
          </a:xfrm>
          <a:prstGeom prst="rect">
            <a:avLst/>
          </a:prstGeom>
          <a:effectLst>
            <a:outerShdw blurRad="50800" dist="76200" dir="2700000" sx="103000" sy="103000" algn="tl" rotWithShape="0">
              <a:prstClr val="black">
                <a:alpha val="40000"/>
              </a:prstClr>
            </a:outerShdw>
            <a:reflection blurRad="6350" stA="50000" endA="295" endPos="92000" dist="101600" dir="5400000" sy="-100000" algn="bl" rotWithShape="0"/>
          </a:effectLst>
        </p:spPr>
      </p:pic>
      <p:sp>
        <p:nvSpPr>
          <p:cNvPr id="7" name="Slide Number Placeholder 6">
            <a:extLst>
              <a:ext uri="{FF2B5EF4-FFF2-40B4-BE49-F238E27FC236}">
                <a16:creationId xmlns:a16="http://schemas.microsoft.com/office/drawing/2014/main" id="{4773B72A-05AE-4962-AF45-E65039D94951}"/>
              </a:ext>
            </a:extLst>
          </p:cNvPr>
          <p:cNvSpPr>
            <a:spLocks noGrp="1"/>
          </p:cNvSpPr>
          <p:nvPr>
            <p:ph type="sldNum" sz="quarter" idx="12"/>
          </p:nvPr>
        </p:nvSpPr>
        <p:spPr/>
        <p:txBody>
          <a:bodyPr/>
          <a:lstStyle/>
          <a:p>
            <a:fld id="{75691C28-6860-41AB-B807-7F9F8C647861}" type="slidenum">
              <a:rPr lang="en-US" smtClean="0"/>
              <a:pPr/>
              <a:t>8</a:t>
            </a:fld>
            <a:endParaRPr lang="en-US" dirty="0"/>
          </a:p>
        </p:txBody>
      </p:sp>
    </p:spTree>
    <p:extLst>
      <p:ext uri="{BB962C8B-B14F-4D97-AF65-F5344CB8AC3E}">
        <p14:creationId xmlns:p14="http://schemas.microsoft.com/office/powerpoint/2010/main" val="4265909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FFE52-F890-4C96-B5B9-260B0F45186C}"/>
              </a:ext>
            </a:extLst>
          </p:cNvPr>
          <p:cNvSpPr>
            <a:spLocks noGrp="1"/>
          </p:cNvSpPr>
          <p:nvPr>
            <p:ph type="title"/>
          </p:nvPr>
        </p:nvSpPr>
        <p:spPr/>
        <p:txBody>
          <a:bodyPr>
            <a:normAutofit/>
          </a:bodyPr>
          <a:lstStyle/>
          <a:p>
            <a:r>
              <a:rPr lang="en-US" sz="2800" dirty="0"/>
              <a:t>Defining the Federal Grants Manager</a:t>
            </a:r>
          </a:p>
        </p:txBody>
      </p:sp>
      <p:sp>
        <p:nvSpPr>
          <p:cNvPr id="3" name="Content Placeholder 2">
            <a:extLst>
              <a:ext uri="{FF2B5EF4-FFF2-40B4-BE49-F238E27FC236}">
                <a16:creationId xmlns:a16="http://schemas.microsoft.com/office/drawing/2014/main" id="{26FE2667-9799-495E-AD13-5DE595A8CBF1}"/>
              </a:ext>
            </a:extLst>
          </p:cNvPr>
          <p:cNvSpPr>
            <a:spLocks noGrp="1"/>
          </p:cNvSpPr>
          <p:nvPr>
            <p:ph idx="1"/>
          </p:nvPr>
        </p:nvSpPr>
        <p:spPr>
          <a:xfrm>
            <a:off x="2564751" y="1542160"/>
            <a:ext cx="6309375" cy="5078095"/>
          </a:xfrm>
        </p:spPr>
        <p:txBody>
          <a:bodyPr>
            <a:normAutofit/>
          </a:bodyPr>
          <a:lstStyle/>
          <a:p>
            <a:r>
              <a:rPr lang="en-US" dirty="0"/>
              <a:t>Defining the Position </a:t>
            </a:r>
          </a:p>
          <a:p>
            <a:pPr lvl="1">
              <a:lnSpc>
                <a:spcPts val="2400"/>
              </a:lnSpc>
              <a:spcBef>
                <a:spcPts val="0"/>
              </a:spcBef>
              <a:spcAft>
                <a:spcPts val="800"/>
              </a:spcAft>
            </a:pPr>
            <a:r>
              <a:rPr lang="en-US" dirty="0"/>
              <a:t>Beyond Financial Management, the Grants Manager’s universe of skills</a:t>
            </a:r>
          </a:p>
          <a:p>
            <a:pPr lvl="1">
              <a:lnSpc>
                <a:spcPts val="2400"/>
              </a:lnSpc>
              <a:spcBef>
                <a:spcPts val="0"/>
              </a:spcBef>
              <a:spcAft>
                <a:spcPts val="800"/>
              </a:spcAft>
            </a:pPr>
            <a:r>
              <a:rPr lang="en-US" dirty="0"/>
              <a:t>Grants Management Workforce Development Federal Government history</a:t>
            </a:r>
          </a:p>
          <a:p>
            <a:pPr lvl="1">
              <a:lnSpc>
                <a:spcPts val="2400"/>
              </a:lnSpc>
              <a:spcBef>
                <a:spcPts val="0"/>
              </a:spcBef>
              <a:spcAft>
                <a:spcPts val="800"/>
              </a:spcAft>
            </a:pPr>
            <a:r>
              <a:rPr lang="en-US" dirty="0"/>
              <a:t>Quick comparison between Acquisitions and Grants-making Workforces</a:t>
            </a:r>
          </a:p>
          <a:p>
            <a:pPr lvl="1">
              <a:lnSpc>
                <a:spcPts val="2400"/>
              </a:lnSpc>
              <a:spcBef>
                <a:spcPts val="0"/>
              </a:spcBef>
              <a:spcAft>
                <a:spcPts val="800"/>
              </a:spcAft>
            </a:pPr>
            <a:r>
              <a:rPr lang="en-US" dirty="0"/>
              <a:t>The current state of industry training</a:t>
            </a:r>
          </a:p>
          <a:p>
            <a:pPr lvl="1">
              <a:lnSpc>
                <a:spcPts val="2400"/>
              </a:lnSpc>
              <a:spcBef>
                <a:spcPts val="0"/>
              </a:spcBef>
              <a:spcAft>
                <a:spcPts val="800"/>
              </a:spcAft>
            </a:pPr>
            <a:r>
              <a:rPr lang="en-US" dirty="0"/>
              <a:t>The importance defining training competencies to Federal Government so that the skill sets ensure reciprocity across multiple agencies</a:t>
            </a:r>
          </a:p>
        </p:txBody>
      </p:sp>
      <p:pic>
        <p:nvPicPr>
          <p:cNvPr id="6" name="Picture 5" descr="A person smiling for the camera&#10;&#10;Description automatically generated">
            <a:extLst>
              <a:ext uri="{FF2B5EF4-FFF2-40B4-BE49-F238E27FC236}">
                <a16:creationId xmlns:a16="http://schemas.microsoft.com/office/drawing/2014/main" id="{2E61F9C1-EE5C-4676-A074-F36240303B3F}"/>
              </a:ext>
            </a:extLst>
          </p:cNvPr>
          <p:cNvPicPr>
            <a:picLocks noChangeAspect="1"/>
          </p:cNvPicPr>
          <p:nvPr/>
        </p:nvPicPr>
        <p:blipFill rotWithShape="1">
          <a:blip r:embed="rId3">
            <a:extLst>
              <a:ext uri="{28A0092B-C50C-407E-A947-70E740481C1C}">
                <a14:useLocalDpi xmlns:a14="http://schemas.microsoft.com/office/drawing/2010/main" val="0"/>
              </a:ext>
            </a:extLst>
          </a:blip>
          <a:srcRect b="8487"/>
          <a:stretch/>
        </p:blipFill>
        <p:spPr>
          <a:xfrm>
            <a:off x="748242" y="1615313"/>
            <a:ext cx="1696917" cy="2243455"/>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04B7381A-14A0-48AD-8461-AE3B135C1051}"/>
              </a:ext>
            </a:extLst>
          </p:cNvPr>
          <p:cNvSpPr txBox="1"/>
          <p:nvPr/>
        </p:nvSpPr>
        <p:spPr>
          <a:xfrm flipH="1">
            <a:off x="628650" y="3922776"/>
            <a:ext cx="1883665" cy="369332"/>
          </a:xfrm>
          <a:prstGeom prst="rect">
            <a:avLst/>
          </a:prstGeom>
          <a:noFill/>
        </p:spPr>
        <p:txBody>
          <a:bodyPr wrap="square" rtlCol="0">
            <a:spAutoFit/>
          </a:bodyPr>
          <a:lstStyle/>
          <a:p>
            <a:r>
              <a:rPr lang="en-US" dirty="0"/>
              <a:t>Andrea Brandon</a:t>
            </a:r>
          </a:p>
        </p:txBody>
      </p:sp>
      <p:sp>
        <p:nvSpPr>
          <p:cNvPr id="4" name="Slide Number Placeholder 3">
            <a:extLst>
              <a:ext uri="{FF2B5EF4-FFF2-40B4-BE49-F238E27FC236}">
                <a16:creationId xmlns:a16="http://schemas.microsoft.com/office/drawing/2014/main" id="{CAEA183E-2C9D-4057-9FD2-42DC847A0C66}"/>
              </a:ext>
            </a:extLst>
          </p:cNvPr>
          <p:cNvSpPr>
            <a:spLocks noGrp="1"/>
          </p:cNvSpPr>
          <p:nvPr>
            <p:ph type="sldNum" sz="quarter" idx="12"/>
          </p:nvPr>
        </p:nvSpPr>
        <p:spPr/>
        <p:txBody>
          <a:bodyPr/>
          <a:lstStyle/>
          <a:p>
            <a:fld id="{75691C28-6860-41AB-B807-7F9F8C647861}" type="slidenum">
              <a:rPr lang="en-US" smtClean="0"/>
              <a:pPr/>
              <a:t>9</a:t>
            </a:fld>
            <a:endParaRPr lang="en-US" dirty="0"/>
          </a:p>
        </p:txBody>
      </p:sp>
    </p:spTree>
    <p:extLst>
      <p:ext uri="{BB962C8B-B14F-4D97-AF65-F5344CB8AC3E}">
        <p14:creationId xmlns:p14="http://schemas.microsoft.com/office/powerpoint/2010/main" val="69007849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470</TotalTime>
  <Words>1340</Words>
  <Application>Microsoft Office PowerPoint</Application>
  <PresentationFormat>On-screen Show (4:3)</PresentationFormat>
  <Paragraphs>118</Paragraphs>
  <Slides>11</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Calibri</vt:lpstr>
      <vt:lpstr>Calibri Light</vt:lpstr>
      <vt:lpstr>Segoe UI Semibold</vt:lpstr>
      <vt:lpstr>Segoe UI Semilight</vt:lpstr>
      <vt:lpstr>Wingdings</vt:lpstr>
      <vt:lpstr>Wingdings 3</vt:lpstr>
      <vt:lpstr>Office Theme</vt:lpstr>
      <vt:lpstr>Government Accountability in a Virtual World</vt:lpstr>
      <vt:lpstr>Professionalizing Grants Management</vt:lpstr>
      <vt:lpstr>Panelists</vt:lpstr>
      <vt:lpstr>Polling Question 1.</vt:lpstr>
      <vt:lpstr>Grants Management Professionalization</vt:lpstr>
      <vt:lpstr>Polling Question 2.</vt:lpstr>
      <vt:lpstr>Targeting a Multidisciplinary Future Workforce</vt:lpstr>
      <vt:lpstr>Polling Question 3.</vt:lpstr>
      <vt:lpstr>Defining the Federal Grants Manager</vt:lpstr>
      <vt:lpstr>Polling Question 4.</vt:lpstr>
      <vt:lpstr>Ask the Experts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Theresa Falance</dc:creator>
  <cp:lastModifiedBy> </cp:lastModifiedBy>
  <cp:revision>6</cp:revision>
  <dcterms:created xsi:type="dcterms:W3CDTF">2020-11-28T15:43:38Z</dcterms:created>
  <dcterms:modified xsi:type="dcterms:W3CDTF">2020-12-22T12:08:06Z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D0077206-556E-4F56-8FF2-63EF9ED8FBE5</vt:lpwstr>
  </property>
  <property fmtid="{D5CDD505-2E9C-101B-9397-08002B2CF9AE}" pid="3" name="ArticulatePath">
    <vt:lpwstr>https://falanceconsulting-my.sharepoint.com/personal/tfalance_falanceconsulting_onmicrosoft_com/Documents/1_ManTech Backup 11_7_20/Grants Stategy/AGA Panel Discussion/Panel Presentation Dec 2020_TF</vt:lpwstr>
  </property>
</Properties>
</file>