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58" r:id="rId6"/>
    <p:sldId id="257" r:id="rId7"/>
    <p:sldId id="262" r:id="rId8"/>
    <p:sldId id="745" r:id="rId9"/>
    <p:sldId id="261" r:id="rId10"/>
    <p:sldId id="742" r:id="rId11"/>
    <p:sldId id="263" r:id="rId12"/>
    <p:sldId id="260" r:id="rId13"/>
    <p:sldId id="259" r:id="rId14"/>
    <p:sldId id="264" r:id="rId15"/>
    <p:sldId id="743" r:id="rId16"/>
    <p:sldId id="267" r:id="rId17"/>
    <p:sldId id="265" r:id="rId18"/>
    <p:sldId id="266" r:id="rId19"/>
    <p:sldId id="269" r:id="rId20"/>
    <p:sldId id="270" r:id="rId21"/>
    <p:sldId id="271" r:id="rId22"/>
    <p:sldId id="273" r:id="rId23"/>
    <p:sldId id="274" r:id="rId24"/>
    <p:sldId id="272" r:id="rId25"/>
    <p:sldId id="744" r:id="rId26"/>
    <p:sldId id="275" r:id="rId27"/>
    <p:sldId id="278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samine Vince Cruz" initials="DVC" lastIdx="1" clrIdx="0">
    <p:extLst>
      <p:ext uri="{19B8F6BF-5375-455C-9EA6-DF929625EA0E}">
        <p15:presenceInfo xmlns:p15="http://schemas.microsoft.com/office/powerpoint/2012/main" userId="S::dvincecruz@agacgfm.org::5174108a-8dfe-4151-a189-dc2e0aa633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F7F03-69C8-45D9-947D-1991C0A9E80E}" v="9" dt="2019-11-07T13:52:04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0" autoAdjust="0"/>
    <p:restoredTop sz="94729"/>
  </p:normalViewPr>
  <p:slideViewPr>
    <p:cSldViewPr snapToGrid="0" snapToObjects="1">
      <p:cViewPr varScale="1">
        <p:scale>
          <a:sx n="48" d="100"/>
          <a:sy n="48" d="100"/>
        </p:scale>
        <p:origin x="6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samine Vince Cruz" userId="5174108a-8dfe-4151-a189-dc2e0aa633a5" providerId="ADAL" clId="{DB20F23C-38C8-4EE6-ABB1-017C8C42BFD9}"/>
    <pc:docChg chg="custSel addSld delSld modSld">
      <pc:chgData name="Dessamine Vince Cruz" userId="5174108a-8dfe-4151-a189-dc2e0aa633a5" providerId="ADAL" clId="{DB20F23C-38C8-4EE6-ABB1-017C8C42BFD9}" dt="2019-11-07T13:52:26.265" v="39" actId="1076"/>
      <pc:docMkLst>
        <pc:docMk/>
      </pc:docMkLst>
      <pc:sldChg chg="addSp delSp modSp mod">
        <pc:chgData name="Dessamine Vince Cruz" userId="5174108a-8dfe-4151-a189-dc2e0aa633a5" providerId="ADAL" clId="{DB20F23C-38C8-4EE6-ABB1-017C8C42BFD9}" dt="2019-11-07T13:52:22.003" v="38" actId="1076"/>
        <pc:sldMkLst>
          <pc:docMk/>
          <pc:sldMk cId="188714818" sldId="742"/>
        </pc:sldMkLst>
        <pc:spChg chg="del">
          <ac:chgData name="Dessamine Vince Cruz" userId="5174108a-8dfe-4151-a189-dc2e0aa633a5" providerId="ADAL" clId="{DB20F23C-38C8-4EE6-ABB1-017C8C42BFD9}" dt="2019-11-07T13:51:51.644" v="32" actId="478"/>
          <ac:spMkLst>
            <pc:docMk/>
            <pc:sldMk cId="188714818" sldId="742"/>
            <ac:spMk id="18" creationId="{4E689815-7440-45FB-9D42-693CF08C1469}"/>
          </ac:spMkLst>
        </pc:spChg>
        <pc:spChg chg="add mod">
          <ac:chgData name="Dessamine Vince Cruz" userId="5174108a-8dfe-4151-a189-dc2e0aa633a5" providerId="ADAL" clId="{DB20F23C-38C8-4EE6-ABB1-017C8C42BFD9}" dt="2019-11-07T13:52:22.003" v="38" actId="1076"/>
          <ac:spMkLst>
            <pc:docMk/>
            <pc:sldMk cId="188714818" sldId="742"/>
            <ac:spMk id="19" creationId="{5BFAEAC7-10EB-494B-A713-B9EDEE98239B}"/>
          </ac:spMkLst>
        </pc:spChg>
      </pc:sldChg>
      <pc:sldChg chg="del">
        <pc:chgData name="Dessamine Vince Cruz" userId="5174108a-8dfe-4151-a189-dc2e0aa633a5" providerId="ADAL" clId="{DB20F23C-38C8-4EE6-ABB1-017C8C42BFD9}" dt="2019-11-07T13:52:08.414" v="36" actId="47"/>
        <pc:sldMkLst>
          <pc:docMk/>
          <pc:sldMk cId="2447854509" sldId="743"/>
        </pc:sldMkLst>
      </pc:sldChg>
      <pc:sldChg chg="addSp delSp modSp add mod modAnim addCm">
        <pc:chgData name="Dessamine Vince Cruz" userId="5174108a-8dfe-4151-a189-dc2e0aa633a5" providerId="ADAL" clId="{DB20F23C-38C8-4EE6-ABB1-017C8C42BFD9}" dt="2019-11-07T13:52:26.265" v="39" actId="1076"/>
        <pc:sldMkLst>
          <pc:docMk/>
          <pc:sldMk cId="1261393798" sldId="744"/>
        </pc:sldMkLst>
        <pc:spChg chg="del">
          <ac:chgData name="Dessamine Vince Cruz" userId="5174108a-8dfe-4151-a189-dc2e0aa633a5" providerId="ADAL" clId="{DB20F23C-38C8-4EE6-ABB1-017C8C42BFD9}" dt="2019-11-07T13:49:21.319" v="4" actId="478"/>
          <ac:spMkLst>
            <pc:docMk/>
            <pc:sldMk cId="1261393798" sldId="744"/>
            <ac:spMk id="2" creationId="{2DB76F4E-16C5-4747-B082-BD2E356BA38C}"/>
          </ac:spMkLst>
        </pc:spChg>
        <pc:spChg chg="del">
          <ac:chgData name="Dessamine Vince Cruz" userId="5174108a-8dfe-4151-a189-dc2e0aa633a5" providerId="ADAL" clId="{DB20F23C-38C8-4EE6-ABB1-017C8C42BFD9}" dt="2019-11-07T13:49:14.099" v="1"/>
          <ac:spMkLst>
            <pc:docMk/>
            <pc:sldMk cId="1261393798" sldId="744"/>
            <ac:spMk id="3" creationId="{F32B9992-41C8-4FC5-9B31-2FCBA2759CF6}"/>
          </ac:spMkLst>
        </pc:spChg>
        <pc:spChg chg="add del mod">
          <ac:chgData name="Dessamine Vince Cruz" userId="5174108a-8dfe-4151-a189-dc2e0aa633a5" providerId="ADAL" clId="{DB20F23C-38C8-4EE6-ABB1-017C8C42BFD9}" dt="2019-11-07T13:50:20.947" v="15"/>
          <ac:spMkLst>
            <pc:docMk/>
            <pc:sldMk cId="1261393798" sldId="744"/>
            <ac:spMk id="5" creationId="{332D346A-993C-487B-BEDA-24A9CEAB60F7}"/>
          </ac:spMkLst>
        </pc:spChg>
        <pc:spChg chg="add mod">
          <ac:chgData name="Dessamine Vince Cruz" userId="5174108a-8dfe-4151-a189-dc2e0aa633a5" providerId="ADAL" clId="{DB20F23C-38C8-4EE6-ABB1-017C8C42BFD9}" dt="2019-11-07T13:52:26.265" v="39" actId="1076"/>
          <ac:spMkLst>
            <pc:docMk/>
            <pc:sldMk cId="1261393798" sldId="744"/>
            <ac:spMk id="6" creationId="{D4355605-2F61-4DA5-9BDF-E05B0B2F510C}"/>
          </ac:spMkLst>
        </pc:spChg>
        <pc:picChg chg="add mod">
          <ac:chgData name="Dessamine Vince Cruz" userId="5174108a-8dfe-4151-a189-dc2e0aa633a5" providerId="ADAL" clId="{DB20F23C-38C8-4EE6-ABB1-017C8C42BFD9}" dt="2019-11-07T13:51:29.673" v="27" actId="1076"/>
          <ac:picMkLst>
            <pc:docMk/>
            <pc:sldMk cId="1261393798" sldId="744"/>
            <ac:picMk id="4" creationId="{BAA79690-AC90-404E-A67C-68FA485875B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5-48E3-BF20-7464922240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15-48E3-BF20-7464922240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15-48E3-BF20-7464922240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15-48E3-BF20-7464922240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15-48E3-BF20-7464922240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15-48E3-BF20-7464922240C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15-48E3-BF20-7464922240C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15-48E3-BF20-7464922240C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915-48E3-BF20-7464922240C2}"/>
              </c:ext>
            </c:extLst>
          </c:dPt>
          <c:cat>
            <c:strRef>
              <c:f>Sheet1!$A$2:$A$10</c:f>
              <c:strCache>
                <c:ptCount val="9"/>
                <c:pt idx="0">
                  <c:v>Retired (8%)</c:v>
                </c:pt>
                <c:pt idx="1">
                  <c:v>State (29%)</c:v>
                </c:pt>
                <c:pt idx="2">
                  <c:v>Federal (25%)</c:v>
                </c:pt>
                <c:pt idx="3">
                  <c:v>Private (19%)</c:v>
                </c:pt>
                <c:pt idx="4">
                  <c:v>City (8%)</c:v>
                </c:pt>
                <c:pt idx="5">
                  <c:v>County (7%)</c:v>
                </c:pt>
                <c:pt idx="6">
                  <c:v>Student (1%)</c:v>
                </c:pt>
                <c:pt idx="7">
                  <c:v>Academic (2%)</c:v>
                </c:pt>
                <c:pt idx="8">
                  <c:v>Other (1%)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</c:v>
                </c:pt>
                <c:pt idx="1">
                  <c:v>29</c:v>
                </c:pt>
                <c:pt idx="2">
                  <c:v>25</c:v>
                </c:pt>
                <c:pt idx="3">
                  <c:v>19</c:v>
                </c:pt>
                <c:pt idx="4">
                  <c:v>8</c:v>
                </c:pt>
                <c:pt idx="5">
                  <c:v>7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A-4E37-9B14-A7585BBCA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48257570593178"/>
          <c:y val="3.5576329313142953E-2"/>
          <c:w val="0.24413644418917921"/>
          <c:h val="0.89014987064358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1F285D"/>
    </a:solidFill>
    <a:ln w="28575"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0.80551</cdr:x>
      <cdr:y>0.89253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21653" y="3163907"/>
          <a:ext cx="1647099" cy="380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                As of 12/5/19</a:t>
          </a:r>
          <a:endParaRPr lang="en-US" sz="12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716C-0720-4714-B58F-BCE545F13201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E8300-26FC-4446-ACDD-A3B4C395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7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873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3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44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56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41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96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147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53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744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54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440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22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10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29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293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7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44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10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92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F285D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000" kern="1200">
          <a:solidFill>
            <a:srgbClr val="1F285D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rgbClr val="1F285D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rgbClr val="1F285D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rgbClr val="1F285D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rgbClr val="1F285D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://www.gartner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acgfm.org/home.asp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acgfm.org/home.aspx" TargetMode="External"/><Relationship Id="rId2" Type="http://schemas.openxmlformats.org/officeDocument/2006/relationships/hyperlink" Target="http://www.agacgf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s://www.agacgfm.org/CGFM-Certification.aspx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Legacy, Leadership </a:t>
            </a:r>
            <a:br>
              <a:rPr lang="en-US" sz="8000" dirty="0"/>
            </a:br>
            <a:r>
              <a:rPr lang="en-US" sz="8000" dirty="0"/>
              <a:t>and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99271-00F8-4A73-947C-6A5A34509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Wendy Morton-Huddleston, CGFM, PMP</a:t>
            </a:r>
          </a:p>
          <a:p>
            <a:r>
              <a:rPr lang="en-US" dirty="0">
                <a:solidFill>
                  <a:srgbClr val="00B0F0"/>
                </a:solidFill>
              </a:rPr>
              <a:t>AGA 2019-2020 President-Elect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December </a:t>
            </a:r>
            <a:r>
              <a:rPr lang="en-US" dirty="0">
                <a:solidFill>
                  <a:srgbClr val="00B0F0"/>
                </a:solidFill>
              </a:rPr>
              <a:t>12, 2019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73" y="347478"/>
            <a:ext cx="10515600" cy="1325563"/>
          </a:xfrm>
        </p:spPr>
        <p:txBody>
          <a:bodyPr/>
          <a:lstStyle/>
          <a:p>
            <a:r>
              <a:rPr lang="en-US" b="1" dirty="0"/>
              <a:t>Leadership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506" y="16730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Diverse Traits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Leader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Status quo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Follower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Blind spots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Motivated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Alpha</a:t>
            </a:r>
          </a:p>
          <a:p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40673DE-AB3B-4B94-B3ED-741D03C0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38" y="1673041"/>
            <a:ext cx="6924168" cy="3725863"/>
          </a:xfrm>
          <a:prstGeom prst="rect">
            <a:avLst/>
          </a:prstGeom>
          <a:noFill/>
          <a:ln w="28575">
            <a:solidFill>
              <a:srgbClr val="1F28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18" y="365125"/>
            <a:ext cx="10515600" cy="1325563"/>
          </a:xfrm>
        </p:spPr>
        <p:txBody>
          <a:bodyPr/>
          <a:lstStyle/>
          <a:p>
            <a:r>
              <a:rPr lang="en-US" b="1" dirty="0"/>
              <a:t>Servant Leaders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FEFFF-8082-44DE-8866-CF445C0CD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2" y="1601635"/>
            <a:ext cx="2664125" cy="4028924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93787-EE45-40D7-9432-9500B5CE7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64" y="1601632"/>
            <a:ext cx="2863472" cy="402892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23151-B658-4638-9D8B-C348871D2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70" y="1601633"/>
            <a:ext cx="3245630" cy="40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18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Podcast Insights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3" y="1982954"/>
            <a:ext cx="2785485" cy="2774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70" y="1690687"/>
            <a:ext cx="3046872" cy="3170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11" y="1690687"/>
            <a:ext cx="2851985" cy="31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a Diverse and Inclusive Culture</a:t>
            </a:r>
          </a:p>
        </p:txBody>
      </p:sp>
    </p:spTree>
    <p:extLst>
      <p:ext uri="{BB962C8B-B14F-4D97-AF65-F5344CB8AC3E}">
        <p14:creationId xmlns:p14="http://schemas.microsoft.com/office/powerpoint/2010/main" val="31324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42" y="258799"/>
            <a:ext cx="11100758" cy="1325563"/>
          </a:xfrm>
        </p:spPr>
        <p:txBody>
          <a:bodyPr/>
          <a:lstStyle/>
          <a:p>
            <a:r>
              <a:rPr lang="en-US" b="1" dirty="0"/>
              <a:t>Promote a Diverse and Inclusive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20" y="1594886"/>
            <a:ext cx="5615262" cy="452167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entury Gothic" panose="020B0502020202020204" pitchFamily="34" charset="0"/>
              </a:rPr>
              <a:t>"A diverse workforce in an inclusive environment will improve individual and organizational performance and result in better value to customers, clients, taxpayers, and other stakeholders" – OPM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www.OPM.gov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67BDA-545F-41A5-B3CF-0916411D0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21" y="1584362"/>
            <a:ext cx="4521679" cy="45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46" y="330313"/>
            <a:ext cx="11066253" cy="1325563"/>
          </a:xfrm>
        </p:spPr>
        <p:txBody>
          <a:bodyPr/>
          <a:lstStyle/>
          <a:p>
            <a:r>
              <a:rPr lang="en-US" b="1" dirty="0"/>
              <a:t>Promote a Diverse and Inclusive Culture</a:t>
            </a:r>
          </a:p>
        </p:txBody>
      </p:sp>
      <p:pic>
        <p:nvPicPr>
          <p:cNvPr id="4" name="Picture Placeholder 8">
            <a:extLst>
              <a:ext uri="{FF2B5EF4-FFF2-40B4-BE49-F238E27FC236}">
                <a16:creationId xmlns:a16="http://schemas.microsoft.com/office/drawing/2014/main" id="{76F4AF05-FF4A-4198-9905-B5456EDC6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-3315" r="13778" b="3315"/>
          <a:stretch/>
        </p:blipFill>
        <p:spPr>
          <a:xfrm>
            <a:off x="7891194" y="3068864"/>
            <a:ext cx="4300806" cy="3649436"/>
          </a:xfrm>
          <a:custGeom>
            <a:avLst/>
            <a:gdLst>
              <a:gd name="connsiteX0" fmla="*/ 0 w 5751512"/>
              <a:gd name="connsiteY0" fmla="*/ 0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0 w 5751512"/>
              <a:gd name="connsiteY4" fmla="*/ 0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185476 w 5898059"/>
              <a:gd name="connsiteY0" fmla="*/ 145143 h 3946525"/>
              <a:gd name="connsiteX1" fmla="*/ 5898059 w 5898059"/>
              <a:gd name="connsiteY1" fmla="*/ 0 h 3946525"/>
              <a:gd name="connsiteX2" fmla="*/ 5898059 w 5898059"/>
              <a:gd name="connsiteY2" fmla="*/ 3946525 h 3946525"/>
              <a:gd name="connsiteX3" fmla="*/ 146547 w 5898059"/>
              <a:gd name="connsiteY3" fmla="*/ 3946525 h 3946525"/>
              <a:gd name="connsiteX4" fmla="*/ 3185476 w 5898059"/>
              <a:gd name="connsiteY4" fmla="*/ 145143 h 3946525"/>
              <a:gd name="connsiteX0" fmla="*/ 4670912 w 5779285"/>
              <a:gd name="connsiteY0" fmla="*/ 53092 h 3946525"/>
              <a:gd name="connsiteX1" fmla="*/ 5779285 w 5779285"/>
              <a:gd name="connsiteY1" fmla="*/ 0 h 3946525"/>
              <a:gd name="connsiteX2" fmla="*/ 5779285 w 5779285"/>
              <a:gd name="connsiteY2" fmla="*/ 3946525 h 3946525"/>
              <a:gd name="connsiteX3" fmla="*/ 27773 w 5779285"/>
              <a:gd name="connsiteY3" fmla="*/ 3946525 h 3946525"/>
              <a:gd name="connsiteX4" fmla="*/ 4670912 w 5779285"/>
              <a:gd name="connsiteY4" fmla="*/ 53092 h 3946525"/>
              <a:gd name="connsiteX0" fmla="*/ 4661785 w 5770158"/>
              <a:gd name="connsiteY0" fmla="*/ 53092 h 3946525"/>
              <a:gd name="connsiteX1" fmla="*/ 5770158 w 5770158"/>
              <a:gd name="connsiteY1" fmla="*/ 0 h 3946525"/>
              <a:gd name="connsiteX2" fmla="*/ 5770158 w 5770158"/>
              <a:gd name="connsiteY2" fmla="*/ 3946525 h 3946525"/>
              <a:gd name="connsiteX3" fmla="*/ 18646 w 5770158"/>
              <a:gd name="connsiteY3" fmla="*/ 3946525 h 3946525"/>
              <a:gd name="connsiteX4" fmla="*/ 4661785 w 5770158"/>
              <a:gd name="connsiteY4" fmla="*/ 53092 h 3946525"/>
              <a:gd name="connsiteX0" fmla="*/ 4357352 w 5465725"/>
              <a:gd name="connsiteY0" fmla="*/ 53092 h 3946525"/>
              <a:gd name="connsiteX1" fmla="*/ 5465725 w 5465725"/>
              <a:gd name="connsiteY1" fmla="*/ 0 h 3946525"/>
              <a:gd name="connsiteX2" fmla="*/ 5465725 w 5465725"/>
              <a:gd name="connsiteY2" fmla="*/ 3946525 h 3946525"/>
              <a:gd name="connsiteX3" fmla="*/ 21686 w 5465725"/>
              <a:gd name="connsiteY3" fmla="*/ 3936297 h 3946525"/>
              <a:gd name="connsiteX4" fmla="*/ 4357352 w 5465725"/>
              <a:gd name="connsiteY4" fmla="*/ 53092 h 3946525"/>
              <a:gd name="connsiteX0" fmla="*/ 4337247 w 5445620"/>
              <a:gd name="connsiteY0" fmla="*/ 53092 h 3946525"/>
              <a:gd name="connsiteX1" fmla="*/ 5445620 w 5445620"/>
              <a:gd name="connsiteY1" fmla="*/ 0 h 3946525"/>
              <a:gd name="connsiteX2" fmla="*/ 5445620 w 5445620"/>
              <a:gd name="connsiteY2" fmla="*/ 3946525 h 3946525"/>
              <a:gd name="connsiteX3" fmla="*/ 1581 w 5445620"/>
              <a:gd name="connsiteY3" fmla="*/ 3936297 h 3946525"/>
              <a:gd name="connsiteX4" fmla="*/ 4337247 w 5445620"/>
              <a:gd name="connsiteY4" fmla="*/ 53092 h 3946525"/>
              <a:gd name="connsiteX0" fmla="*/ 5432791 w 5444953"/>
              <a:gd name="connsiteY0" fmla="*/ 12179 h 3946525"/>
              <a:gd name="connsiteX1" fmla="*/ 5444953 w 5444953"/>
              <a:gd name="connsiteY1" fmla="*/ 0 h 3946525"/>
              <a:gd name="connsiteX2" fmla="*/ 5444953 w 5444953"/>
              <a:gd name="connsiteY2" fmla="*/ 3946525 h 3946525"/>
              <a:gd name="connsiteX3" fmla="*/ 914 w 5444953"/>
              <a:gd name="connsiteY3" fmla="*/ 3936297 h 3946525"/>
              <a:gd name="connsiteX4" fmla="*/ 5432791 w 5444953"/>
              <a:gd name="connsiteY4" fmla="*/ 12179 h 3946525"/>
              <a:gd name="connsiteX0" fmla="*/ 5433450 w 5445612"/>
              <a:gd name="connsiteY0" fmla="*/ 12179 h 3946525"/>
              <a:gd name="connsiteX1" fmla="*/ 5445612 w 5445612"/>
              <a:gd name="connsiteY1" fmla="*/ 0 h 3946525"/>
              <a:gd name="connsiteX2" fmla="*/ 5445612 w 5445612"/>
              <a:gd name="connsiteY2" fmla="*/ 3946525 h 3946525"/>
              <a:gd name="connsiteX3" fmla="*/ 1573 w 5445612"/>
              <a:gd name="connsiteY3" fmla="*/ 3936297 h 3946525"/>
              <a:gd name="connsiteX4" fmla="*/ 5433450 w 5445612"/>
              <a:gd name="connsiteY4" fmla="*/ 12179 h 3946525"/>
              <a:gd name="connsiteX0" fmla="*/ 5380034 w 5392196"/>
              <a:gd name="connsiteY0" fmla="*/ 12179 h 3946525"/>
              <a:gd name="connsiteX1" fmla="*/ 5392196 w 5392196"/>
              <a:gd name="connsiteY1" fmla="*/ 0 h 3946525"/>
              <a:gd name="connsiteX2" fmla="*/ 5392196 w 5392196"/>
              <a:gd name="connsiteY2" fmla="*/ 3946525 h 3946525"/>
              <a:gd name="connsiteX3" fmla="*/ 1631 w 5392196"/>
              <a:gd name="connsiteY3" fmla="*/ 3721509 h 3946525"/>
              <a:gd name="connsiteX4" fmla="*/ 5380034 w 5392196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2257" h="3946525">
                <a:moveTo>
                  <a:pt x="5420095" y="12179"/>
                </a:moveTo>
                <a:lnTo>
                  <a:pt x="5432257" y="0"/>
                </a:lnTo>
                <a:lnTo>
                  <a:pt x="5432257" y="3946525"/>
                </a:lnTo>
                <a:lnTo>
                  <a:pt x="1587" y="3946525"/>
                </a:lnTo>
                <a:cubicBezTo>
                  <a:pt x="-54433" y="2778027"/>
                  <a:pt x="1365326" y="84261"/>
                  <a:pt x="5420095" y="12179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73" y="15494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Promote a foundation of diversity: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Develop a </a:t>
            </a:r>
            <a:r>
              <a:rPr lang="en-US" b="1" dirty="0">
                <a:solidFill>
                  <a:srgbClr val="00B0F0"/>
                </a:solidFill>
              </a:rPr>
              <a:t>diversity strategy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B0F0"/>
                </a:solidFill>
              </a:rPr>
              <a:t>plan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Assess the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impact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of a diverse culture using   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>
                <a:solidFill>
                  <a:srgbClr val="002060"/>
                </a:solidFill>
              </a:rPr>
              <a:t>quantitative/qualitative measures 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Consider a </a:t>
            </a:r>
            <a:r>
              <a:rPr lang="en-US" b="1" dirty="0">
                <a:solidFill>
                  <a:srgbClr val="00B0F0"/>
                </a:solidFill>
              </a:rPr>
              <a:t>succession planning </a:t>
            </a:r>
            <a:r>
              <a:rPr lang="en-US" dirty="0"/>
              <a:t>process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Promote a </a:t>
            </a:r>
            <a:r>
              <a:rPr lang="en-US" b="1" dirty="0">
                <a:solidFill>
                  <a:srgbClr val="002060"/>
                </a:solidFill>
              </a:rPr>
              <a:t>diverse recruitment </a:t>
            </a:r>
            <a:r>
              <a:rPr lang="en-US" dirty="0"/>
              <a:t>process 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Engage employees </a:t>
            </a:r>
            <a:r>
              <a:rPr lang="en-US" dirty="0"/>
              <a:t>through </a:t>
            </a:r>
            <a:br>
              <a:rPr lang="en-US" dirty="0"/>
            </a:br>
            <a:r>
              <a:rPr lang="en-US" dirty="0"/>
              <a:t>  unconscious bias training programs</a:t>
            </a:r>
          </a:p>
        </p:txBody>
      </p:sp>
    </p:spTree>
    <p:extLst>
      <p:ext uri="{BB962C8B-B14F-4D97-AF65-F5344CB8AC3E}">
        <p14:creationId xmlns:p14="http://schemas.microsoft.com/office/powerpoint/2010/main" val="734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86" y="365125"/>
            <a:ext cx="10515600" cy="1325563"/>
          </a:xfrm>
        </p:spPr>
        <p:txBody>
          <a:bodyPr/>
          <a:lstStyle/>
          <a:p>
            <a:r>
              <a:rPr lang="en-US" b="1" dirty="0"/>
              <a:t>Washington Women Speak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517E3-B547-4EF7-ADDE-C5364ED4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8" y="1478031"/>
            <a:ext cx="5303808" cy="4201103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CCB67-57F5-4491-92DD-5A8877180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45" y="1478032"/>
            <a:ext cx="5601470" cy="4201103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3615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Demonstrate Sound Business Acumen</a:t>
            </a:r>
          </a:p>
        </p:txBody>
      </p:sp>
    </p:spTree>
    <p:extLst>
      <p:ext uri="{BB962C8B-B14F-4D97-AF65-F5344CB8AC3E}">
        <p14:creationId xmlns:p14="http://schemas.microsoft.com/office/powerpoint/2010/main" val="17913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03" y="365125"/>
            <a:ext cx="10515600" cy="1325563"/>
          </a:xfrm>
        </p:spPr>
        <p:txBody>
          <a:bodyPr/>
          <a:lstStyle/>
          <a:p>
            <a:r>
              <a:rPr lang="en-US" b="1" dirty="0"/>
              <a:t>Demonstrate Sound Business Acumen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378" y="1690689"/>
            <a:ext cx="4307958" cy="3689386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Management</a:t>
            </a:r>
          </a:p>
          <a:p>
            <a:pPr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Business</a:t>
            </a:r>
          </a:p>
          <a:p>
            <a:pPr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Strategic Thinker</a:t>
            </a:r>
          </a:p>
          <a:p>
            <a:pPr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Discernment </a:t>
            </a:r>
          </a:p>
          <a:p>
            <a:pPr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Analytical</a:t>
            </a:r>
          </a:p>
          <a:p>
            <a:pPr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Creative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FE3E2-B09A-4D99-85B9-B65EE1BA0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70" y="1690688"/>
            <a:ext cx="6089144" cy="405943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439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02" y="365125"/>
            <a:ext cx="10515600" cy="1325563"/>
          </a:xfrm>
        </p:spPr>
        <p:txBody>
          <a:bodyPr/>
          <a:lstStyle/>
          <a:p>
            <a:r>
              <a:rPr lang="en-US" b="1" dirty="0"/>
              <a:t>Demonstrate Sound Business Acumen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96" y="1602341"/>
            <a:ext cx="10515600" cy="27782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Partnership for Public Service's Excellence in Government Fellows Program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GS-14 and GS-15 professionals</a:t>
            </a:r>
          </a:p>
          <a:p>
            <a:pPr lvl="1">
              <a:buSzPct val="100000"/>
              <a:buFont typeface="Wingdings" panose="05000000000000000000" pitchFamily="2" charset="2"/>
              <a:buChar char=""/>
            </a:pPr>
            <a:r>
              <a:rPr lang="en-US" dirty="0"/>
              <a:t> Prepares leaders to cultivate sound decision making, critical thinking and judicious business acumen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E6317-B93B-42F8-B143-5AE8CF0B59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20" y="3932791"/>
            <a:ext cx="2560084" cy="25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788" y="250974"/>
            <a:ext cx="10515600" cy="1325563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2611" y="1378320"/>
            <a:ext cx="938677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1   Celebrate Legacy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2   Practice Servant Leadership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3   Promote a Diverse and Inclusive Culture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4   Demonstrate Sound Business Acumen</a:t>
            </a:r>
          </a:p>
          <a:p>
            <a:pPr marL="514350" indent="-514350">
              <a:lnSpc>
                <a:spcPct val="150000"/>
              </a:lnSpc>
              <a:buAutoNum type="arabicPlain" startAt="5"/>
            </a:pPr>
            <a:r>
              <a:rPr lang="en-US" sz="3200" dirty="0"/>
              <a:t>Embrace Transformation &amp; Innovation</a:t>
            </a:r>
          </a:p>
          <a:p>
            <a:pPr marL="514350" indent="-514350">
              <a:lnSpc>
                <a:spcPct val="150000"/>
              </a:lnSpc>
              <a:buAutoNum type="arabicPlain" startAt="5"/>
            </a:pPr>
            <a:r>
              <a:rPr lang="en-US" sz="3200" dirty="0"/>
              <a:t>Concluding Thoughts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E8DA1F-933D-4071-8391-C7F2DEDC5E1E}"/>
              </a:ext>
            </a:extLst>
          </p:cNvPr>
          <p:cNvSpPr/>
          <p:nvPr/>
        </p:nvSpPr>
        <p:spPr>
          <a:xfrm>
            <a:off x="1308295" y="1437771"/>
            <a:ext cx="543776" cy="554551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82296" bIns="64008" rtlCol="0" anchor="ctr"/>
          <a:lstStyle/>
          <a:p>
            <a:pPr algn="ctr"/>
            <a:endParaRPr lang="en-US" sz="1600" dirty="0">
              <a:solidFill>
                <a:srgbClr val="4F2D7F"/>
              </a:solidFill>
              <a:latin typeface="GT Walsheim Medium" panose="02000603040000020003" pitchFamily="50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675B2F-A0D2-47DB-89CB-270B05A7858B}"/>
              </a:ext>
            </a:extLst>
          </p:cNvPr>
          <p:cNvSpPr/>
          <p:nvPr/>
        </p:nvSpPr>
        <p:spPr>
          <a:xfrm>
            <a:off x="1308295" y="2174489"/>
            <a:ext cx="539618" cy="554551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82296" bIns="64008" rtlCol="0" anchor="ctr"/>
          <a:lstStyle/>
          <a:p>
            <a:pPr algn="ctr"/>
            <a:endParaRPr lang="en-US" sz="1600" dirty="0">
              <a:solidFill>
                <a:srgbClr val="4F2D7F"/>
              </a:solidFill>
              <a:latin typeface="GT Walsheim Medium" panose="02000603040000020003" pitchFamily="50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74C599-5749-4868-8D11-BB5443178C25}"/>
              </a:ext>
            </a:extLst>
          </p:cNvPr>
          <p:cNvSpPr/>
          <p:nvPr/>
        </p:nvSpPr>
        <p:spPr>
          <a:xfrm>
            <a:off x="1308295" y="5044340"/>
            <a:ext cx="543776" cy="554551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82296" bIns="64008" rtlCol="0" anchor="ctr"/>
          <a:lstStyle/>
          <a:p>
            <a:pPr algn="ctr"/>
            <a:endParaRPr lang="en-US" sz="1600" dirty="0">
              <a:solidFill>
                <a:srgbClr val="4F2D7F"/>
              </a:solidFill>
              <a:latin typeface="GT Walsheim Medium" panose="02000603040000020003" pitchFamily="50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EB334B-563C-4E91-AA14-A34EC3415D6C}"/>
              </a:ext>
            </a:extLst>
          </p:cNvPr>
          <p:cNvSpPr/>
          <p:nvPr/>
        </p:nvSpPr>
        <p:spPr>
          <a:xfrm>
            <a:off x="1304137" y="2910791"/>
            <a:ext cx="543776" cy="554551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82296" bIns="64008" rtlCol="0" anchor="ctr"/>
          <a:lstStyle/>
          <a:p>
            <a:pPr algn="ctr"/>
            <a:endParaRPr lang="en-US" sz="1600" dirty="0">
              <a:solidFill>
                <a:srgbClr val="4F2D7F"/>
              </a:solidFill>
              <a:latin typeface="GT Walsheim Medium" panose="02000603040000020003" pitchFamily="50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3B67C3-D69E-4571-8D84-772DED7E7C9A}"/>
              </a:ext>
            </a:extLst>
          </p:cNvPr>
          <p:cNvSpPr/>
          <p:nvPr/>
        </p:nvSpPr>
        <p:spPr>
          <a:xfrm>
            <a:off x="1304137" y="3647093"/>
            <a:ext cx="543776" cy="554551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82296" bIns="64008" rtlCol="0" anchor="ctr"/>
          <a:lstStyle/>
          <a:p>
            <a:pPr algn="ctr"/>
            <a:endParaRPr lang="en-US" sz="1600" dirty="0">
              <a:solidFill>
                <a:srgbClr val="4F2D7F"/>
              </a:solidFill>
              <a:latin typeface="GT Walsheim Medium" panose="02000603040000020003" pitchFamily="50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7ED3D00-C030-409C-8471-16AB4B914086}"/>
              </a:ext>
            </a:extLst>
          </p:cNvPr>
          <p:cNvSpPr/>
          <p:nvPr/>
        </p:nvSpPr>
        <p:spPr>
          <a:xfrm>
            <a:off x="1304137" y="4359022"/>
            <a:ext cx="543776" cy="554551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82296" bIns="64008" rtlCol="0" anchor="ctr"/>
          <a:lstStyle/>
          <a:p>
            <a:pPr algn="ctr"/>
            <a:endParaRPr lang="en-US" sz="1600" dirty="0">
              <a:solidFill>
                <a:srgbClr val="4F2D7F"/>
              </a:solidFill>
              <a:latin typeface="GT Walsheim Medium" panose="02000603040000020003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Transformation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8897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368743"/>
            <a:ext cx="10515600" cy="1325563"/>
          </a:xfrm>
        </p:spPr>
        <p:txBody>
          <a:bodyPr/>
          <a:lstStyle/>
          <a:p>
            <a:r>
              <a:rPr lang="en-US" b="1" dirty="0"/>
              <a:t>Embrace Transformation &amp;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52" y="15254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"Becoming innovative and adaptive is an ongoing journey of modernization" – Harvard Business Review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www.AICPA.org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0804E-A829-4DE6-8898-D0A295550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1" y="2593352"/>
            <a:ext cx="6961628" cy="2384357"/>
          </a:xfrm>
          <a:prstGeom prst="rect">
            <a:avLst/>
          </a:prstGeom>
          <a:ln w="2857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5026F-8EB2-48E3-B8AB-A2DCE258FB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4209" y="2593352"/>
            <a:ext cx="2995043" cy="368451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5603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149581"/>
            <a:ext cx="11596500" cy="1325563"/>
          </a:xfrm>
        </p:spPr>
        <p:txBody>
          <a:bodyPr/>
          <a:lstStyle/>
          <a:p>
            <a:r>
              <a:rPr lang="en-US" b="1" dirty="0" smtClean="0"/>
              <a:t>2020 Digital Trends &amp; Strategic Predictions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51" y="1311965"/>
            <a:ext cx="11137137" cy="45647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sz="3500" dirty="0" smtClean="0"/>
              <a:t>T</a:t>
            </a:r>
            <a:r>
              <a:rPr lang="en-US" sz="3500" dirty="0" smtClean="0"/>
              <a:t>echnology </a:t>
            </a:r>
            <a:r>
              <a:rPr lang="en-US" sz="3500" dirty="0"/>
              <a:t>priorities must be established in the context of business trends such as </a:t>
            </a:r>
            <a:r>
              <a:rPr lang="en-US" sz="3500" dirty="0" smtClean="0"/>
              <a:t>ethics </a:t>
            </a:r>
            <a:r>
              <a:rPr lang="en-US" sz="3500" dirty="0"/>
              <a:t>and </a:t>
            </a:r>
            <a:r>
              <a:rPr lang="en-US" sz="3500" dirty="0" smtClean="0"/>
              <a:t>privacy” - Rick Howard, </a:t>
            </a:r>
            <a:r>
              <a:rPr lang="en-US" sz="3500" b="1" dirty="0" smtClean="0"/>
              <a:t>Gartner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Agent interfaces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Facial recognition payment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AI oversight &amp; ethics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1" dirty="0" smtClean="0">
                <a:hlinkClick r:id="rId2"/>
              </a:rPr>
              <a:t>www.gartner.com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u="sng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83" y="3246783"/>
            <a:ext cx="4675505" cy="262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05" y="261338"/>
            <a:ext cx="10515600" cy="1325563"/>
          </a:xfrm>
        </p:spPr>
        <p:txBody>
          <a:bodyPr/>
          <a:lstStyle/>
          <a:p>
            <a:r>
              <a:rPr lang="en-US" b="1" dirty="0"/>
              <a:t>Concluding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8" y="1586901"/>
            <a:ext cx="12019472" cy="3498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Your legacy is every life that you touch – </a:t>
            </a:r>
            <a:r>
              <a:rPr lang="en-US" sz="2400" i="1" dirty="0"/>
              <a:t>Oprah Winfrey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00B0F0"/>
                </a:solidFill>
              </a:rPr>
              <a:t>AGA service has no expiration date </a:t>
            </a:r>
            <a:r>
              <a:rPr lang="en-US" sz="2400" dirty="0"/>
              <a:t>– </a:t>
            </a:r>
            <a:r>
              <a:rPr lang="en-US" sz="2400" i="1" dirty="0"/>
              <a:t>Wendy Morton-Huddleston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Inclusive workplace = different people, cultures and perspectives – </a:t>
            </a:r>
            <a:r>
              <a:rPr lang="en-US" sz="2400" i="1" dirty="0"/>
              <a:t>AICPA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Ideas, questions, acumen = viewed as a valuable contributor – </a:t>
            </a:r>
            <a:r>
              <a:rPr lang="en-US" sz="2400" i="1" dirty="0"/>
              <a:t>Kevin Cope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Create legacies that will take the next generation to another level – </a:t>
            </a:r>
            <a:r>
              <a:rPr lang="en-US" sz="2400" i="1" dirty="0"/>
              <a:t>Jim Rohn</a:t>
            </a:r>
          </a:p>
        </p:txBody>
      </p:sp>
    </p:spTree>
    <p:extLst>
      <p:ext uri="{BB962C8B-B14F-4D97-AF65-F5344CB8AC3E}">
        <p14:creationId xmlns:p14="http://schemas.microsoft.com/office/powerpoint/2010/main" val="29337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32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72" y="365125"/>
            <a:ext cx="10515600" cy="1325563"/>
          </a:xfrm>
        </p:spPr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900" y="1972056"/>
            <a:ext cx="8826500" cy="400366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Wendy Morton-Huddleston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b="1" dirty="0" smtClean="0"/>
              <a:t>  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b="1" dirty="0" smtClean="0"/>
              <a:t>E</a:t>
            </a:r>
            <a:r>
              <a:rPr lang="en-US" b="1" dirty="0"/>
              <a:t>:  </a:t>
            </a:r>
            <a:r>
              <a:rPr lang="en-US" dirty="0"/>
              <a:t>Wendy.Morton-Huddleston@us.gt.com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    @WMHUDDLES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     Wendy Morton-Huddleston, CGFM, PMP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C22B2-922F-4EA3-831C-96CE0479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36" y="3585097"/>
            <a:ext cx="444500" cy="444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8B8718-D5D3-426C-B101-DAAE3DA7707A}"/>
              </a:ext>
            </a:extLst>
          </p:cNvPr>
          <p:cNvSpPr/>
          <p:nvPr/>
        </p:nvSpPr>
        <p:spPr>
          <a:xfrm>
            <a:off x="4332027" y="4058760"/>
            <a:ext cx="7652045" cy="56119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0AA96-92C6-4874-89CA-E09C48943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81" y="4129408"/>
            <a:ext cx="475018" cy="419900"/>
          </a:xfrm>
          <a:prstGeom prst="rect">
            <a:avLst/>
          </a:prstGeom>
        </p:spPr>
      </p:pic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DBEEA14E-FEA3-4302-BED0-0A9E6CE6FC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" b="13012"/>
          <a:stretch/>
        </p:blipFill>
        <p:spPr>
          <a:xfrm>
            <a:off x="520723" y="2092325"/>
            <a:ext cx="2673350" cy="2673350"/>
          </a:xfrm>
          <a:prstGeom prst="ellipse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605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Celebrate Legacy</a:t>
            </a:r>
          </a:p>
        </p:txBody>
      </p:sp>
    </p:spTree>
    <p:extLst>
      <p:ext uri="{BB962C8B-B14F-4D97-AF65-F5344CB8AC3E}">
        <p14:creationId xmlns:p14="http://schemas.microsoft.com/office/powerpoint/2010/main" val="10463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811" y="251340"/>
            <a:ext cx="11241432" cy="1460500"/>
          </a:xfrm>
        </p:spPr>
        <p:txBody>
          <a:bodyPr>
            <a:normAutofit/>
          </a:bodyPr>
          <a:lstStyle/>
          <a:p>
            <a:r>
              <a:rPr lang="en-US" b="1" dirty="0"/>
              <a:t>Celebrate Legacy – Decades of Service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800" y="1532699"/>
            <a:ext cx="11836400" cy="608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AGA will celebrate its </a:t>
            </a:r>
            <a:r>
              <a:rPr lang="en-US" sz="2800" b="1" u="sng" dirty="0">
                <a:solidFill>
                  <a:srgbClr val="00B0F0"/>
                </a:solidFill>
              </a:rPr>
              <a:t>70-year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milestone in 2020 “Vision to Reality”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3A799-3612-4D0B-AF1E-3A971376E8B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3956" y="2236844"/>
            <a:ext cx="7650799" cy="3960756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 descr="AGA Logo">
            <a:hlinkClick r:id="rId3"/>
            <a:extLst>
              <a:ext uri="{FF2B5EF4-FFF2-40B4-BE49-F238E27FC236}">
                <a16:creationId xmlns:a16="http://schemas.microsoft.com/office/drawing/2014/main" id="{3D61EF88-25FC-4D73-8581-AACB6C2362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24" y="2954830"/>
            <a:ext cx="2363165" cy="11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58963-6978-478E-99B2-5202BFB2E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426" y="4412227"/>
            <a:ext cx="2363166" cy="6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811" y="251340"/>
            <a:ext cx="11241432" cy="1460500"/>
          </a:xfrm>
        </p:spPr>
        <p:txBody>
          <a:bodyPr>
            <a:normAutofit/>
          </a:bodyPr>
          <a:lstStyle/>
          <a:p>
            <a:r>
              <a:rPr lang="en-US" b="1" dirty="0" smtClean="0"/>
              <a:t>Mission </a:t>
            </a:r>
            <a:r>
              <a:rPr lang="en-US" b="1" dirty="0" smtClean="0"/>
              <a:t>and</a:t>
            </a:r>
            <a:r>
              <a:rPr lang="en-US" b="1" dirty="0" smtClean="0"/>
              <a:t> Vision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800" y="1532699"/>
            <a:ext cx="11836400" cy="4311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Mission:  </a:t>
            </a:r>
            <a:r>
              <a:rPr lang="en-US" dirty="0" smtClean="0">
                <a:solidFill>
                  <a:schemeClr val="tx1"/>
                </a:solidFill>
              </a:rPr>
              <a:t>AGA is a professional association advancing accountability, transparency and leadership by promoting education, certification, innovation and collaboration across all levels of government and to stakeholders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Vision:  </a:t>
            </a:r>
            <a:r>
              <a:rPr lang="en-US" dirty="0" smtClean="0">
                <a:solidFill>
                  <a:schemeClr val="tx1"/>
                </a:solidFill>
              </a:rPr>
              <a:t>To be the premiere association for advancing government accountability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hlinkClick r:id="rId2"/>
              </a:rPr>
              <a:t>www.agacgfm.org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AGA Logo">
            <a:hlinkClick r:id="rId3"/>
            <a:extLst>
              <a:ext uri="{FF2B5EF4-FFF2-40B4-BE49-F238E27FC236}">
                <a16:creationId xmlns:a16="http://schemas.microsoft.com/office/drawing/2014/main" id="{3D61EF88-25FC-4D73-8581-AACB6C2362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35" y="251340"/>
            <a:ext cx="2048565" cy="914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5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294" y="241185"/>
            <a:ext cx="10515600" cy="1325563"/>
          </a:xfrm>
        </p:spPr>
        <p:txBody>
          <a:bodyPr/>
          <a:lstStyle/>
          <a:p>
            <a:r>
              <a:rPr lang="en-US" b="1" dirty="0"/>
              <a:t>Transformational Demographics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0294" y="1275446"/>
            <a:ext cx="11083506" cy="2297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AGA is the </a:t>
            </a:r>
            <a:r>
              <a:rPr lang="en-US" b="1" i="1" dirty="0">
                <a:solidFill>
                  <a:srgbClr val="00B0F0"/>
                </a:solidFill>
              </a:rPr>
              <a:t>only</a:t>
            </a:r>
            <a:r>
              <a:rPr lang="en-US" dirty="0"/>
              <a:t> association supporting government financial professionals working at all levels of government - federal, state &amp; local, as well as the private sector, nonprofits and the academic community</a:t>
            </a:r>
          </a:p>
          <a:p>
            <a:endParaRPr lang="en-US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A299D442-AFAD-4AD3-8420-0515E6B2B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621664"/>
              </p:ext>
            </p:extLst>
          </p:nvPr>
        </p:nvGraphicFramePr>
        <p:xfrm>
          <a:off x="3326345" y="3077159"/>
          <a:ext cx="8468752" cy="354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7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294" y="265801"/>
            <a:ext cx="10515600" cy="1325563"/>
          </a:xfrm>
        </p:spPr>
        <p:txBody>
          <a:bodyPr/>
          <a:lstStyle/>
          <a:p>
            <a:r>
              <a:rPr lang="en-US" b="1" dirty="0" smtClean="0"/>
              <a:t>AGA Strategic Goal - Certification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603B2-EBC2-42BE-8365-44BDB850E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7" y="2117225"/>
            <a:ext cx="3586273" cy="1050373"/>
          </a:xfrm>
          <a:prstGeom prst="rect">
            <a:avLst/>
          </a:prstGeom>
        </p:spPr>
      </p:pic>
      <p:pic>
        <p:nvPicPr>
          <p:cNvPr id="9" name="Picture 2" descr="Image result for cpa logo aicpa">
            <a:extLst>
              <a:ext uri="{FF2B5EF4-FFF2-40B4-BE49-F238E27FC236}">
                <a16:creationId xmlns:a16="http://schemas.microsoft.com/office/drawing/2014/main" id="{BBF735BB-BF26-4963-816F-6A53E82A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854" y="2313815"/>
            <a:ext cx="1544109" cy="6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ia logo iia">
            <a:extLst>
              <a:ext uri="{FF2B5EF4-FFF2-40B4-BE49-F238E27FC236}">
                <a16:creationId xmlns:a16="http://schemas.microsoft.com/office/drawing/2014/main" id="{EAACB052-A44F-46B9-ABF6-9BD3DA9D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8094" y="2140065"/>
            <a:ext cx="1544108" cy="10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cgma logo">
            <a:extLst>
              <a:ext uri="{FF2B5EF4-FFF2-40B4-BE49-F238E27FC236}">
                <a16:creationId xmlns:a16="http://schemas.microsoft.com/office/drawing/2014/main" id="{A06294EE-D644-4936-A079-A2D799CAA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3333" y="1766288"/>
            <a:ext cx="2968409" cy="13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cfp logo certified financial planner">
            <a:extLst>
              <a:ext uri="{FF2B5EF4-FFF2-40B4-BE49-F238E27FC236}">
                <a16:creationId xmlns:a16="http://schemas.microsoft.com/office/drawing/2014/main" id="{05FE830E-6D79-498B-AE30-4475E576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90" y="3648514"/>
            <a:ext cx="1488915" cy="13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pmp logo">
            <a:extLst>
              <a:ext uri="{FF2B5EF4-FFF2-40B4-BE49-F238E27FC236}">
                <a16:creationId xmlns:a16="http://schemas.microsoft.com/office/drawing/2014/main" id="{355D1E2D-FA2E-4651-A200-135B9F13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216" y="3516508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Image result for cisa logo">
            <a:extLst>
              <a:ext uri="{FF2B5EF4-FFF2-40B4-BE49-F238E27FC236}">
                <a16:creationId xmlns:a16="http://schemas.microsoft.com/office/drawing/2014/main" id="{BD5E47D5-2C77-49E8-90F0-F05DD2BF2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7428" y="3648514"/>
            <a:ext cx="3426463" cy="14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Image result for cica logo certified internal">
            <a:extLst>
              <a:ext uri="{FF2B5EF4-FFF2-40B4-BE49-F238E27FC236}">
                <a16:creationId xmlns:a16="http://schemas.microsoft.com/office/drawing/2014/main" id="{6B763F3F-A00F-4C85-9E19-8CC20A8B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1742" y="1612916"/>
            <a:ext cx="2002842" cy="20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cfe logo fraud examiner">
            <a:extLst>
              <a:ext uri="{FF2B5EF4-FFF2-40B4-BE49-F238E27FC236}">
                <a16:creationId xmlns:a16="http://schemas.microsoft.com/office/drawing/2014/main" id="{29903618-82DC-4DCA-B8D0-4CF3B104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45" y="3648514"/>
            <a:ext cx="3548784" cy="14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4E023D-8554-4EC6-8B2C-6FE886A80B9F}"/>
              </a:ext>
            </a:extLst>
          </p:cNvPr>
          <p:cNvSpPr txBox="1"/>
          <p:nvPr/>
        </p:nvSpPr>
        <p:spPr>
          <a:xfrm>
            <a:off x="2330892" y="5231083"/>
            <a:ext cx="7530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Each certification/license logo is owned by its sponsoring organization.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FAEAC7-10EB-494B-A713-B9EDEE98239B}"/>
              </a:ext>
            </a:extLst>
          </p:cNvPr>
          <p:cNvSpPr txBox="1"/>
          <p:nvPr/>
        </p:nvSpPr>
        <p:spPr>
          <a:xfrm>
            <a:off x="9121178" y="6222867"/>
            <a:ext cx="332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285D"/>
                </a:solidFill>
                <a:latin typeface="Century Gothic" panose="020B0502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AGA - CGFM Certification</a:t>
            </a:r>
            <a:endParaRPr lang="en-US" b="1" dirty="0">
              <a:solidFill>
                <a:srgbClr val="1F285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Servant Leadership</a:t>
            </a:r>
          </a:p>
        </p:txBody>
      </p:sp>
    </p:spTree>
    <p:extLst>
      <p:ext uri="{BB962C8B-B14F-4D97-AF65-F5344CB8AC3E}">
        <p14:creationId xmlns:p14="http://schemas.microsoft.com/office/powerpoint/2010/main" val="3769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97655"/>
            <a:ext cx="10515600" cy="1325563"/>
          </a:xfrm>
        </p:spPr>
        <p:txBody>
          <a:bodyPr/>
          <a:lstStyle/>
          <a:p>
            <a:r>
              <a:rPr lang="en-US" b="1" dirty="0"/>
              <a:t>Practice Servant Leadership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0364" y="1429267"/>
            <a:ext cx="10269279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"Servant leadership is a philosophy and set of practices that enriches the lives of individuals, builds better organizations, and ultimately creates a more just and caring world" – Robert Greenleaf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Principles: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"/>
            </a:pPr>
            <a:r>
              <a:rPr lang="en-US" sz="2400" dirty="0"/>
              <a:t> Stewardship        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"/>
            </a:pPr>
            <a:r>
              <a:rPr lang="en-US" sz="2400" dirty="0"/>
              <a:t> Empathy 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"/>
            </a:pPr>
            <a:r>
              <a:rPr lang="en-US" sz="2400" dirty="0"/>
              <a:t> Awareness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"/>
            </a:pPr>
            <a:r>
              <a:rPr lang="en-US" sz="2400" dirty="0"/>
              <a:t> Foresight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"/>
            </a:pPr>
            <a:r>
              <a:rPr lang="en-US" sz="2400" dirty="0"/>
              <a:t> Development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"/>
            </a:pPr>
            <a:r>
              <a:rPr lang="en-US" sz="2400" dirty="0"/>
              <a:t> Community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"/>
            </a:pPr>
            <a:r>
              <a:rPr lang="en-US" sz="2400" dirty="0"/>
              <a:t> Persuasion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8365E-52B7-4379-9AA0-95D63F436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44" y="2248303"/>
            <a:ext cx="2878756" cy="4341225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2803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43F0EA273644B9D0DE87BB9972408" ma:contentTypeVersion="8" ma:contentTypeDescription="Create a new document." ma:contentTypeScope="" ma:versionID="3d9dd6ffb4e6ddd435a06c6000d20d28">
  <xsd:schema xmlns:xsd="http://www.w3.org/2001/XMLSchema" xmlns:xs="http://www.w3.org/2001/XMLSchema" xmlns:p="http://schemas.microsoft.com/office/2006/metadata/properties" xmlns:ns3="9de46725-6229-452a-89fb-594497286d81" targetNamespace="http://schemas.microsoft.com/office/2006/metadata/properties" ma:root="true" ma:fieldsID="fdf42b34267974f793884179799b9c66" ns3:_="">
    <xsd:import namespace="9de46725-6229-452a-89fb-594497286d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46725-6229-452a-89fb-594497286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182D49-25EB-436C-8CA1-C742FE751AD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de46725-6229-452a-89fb-594497286d8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8B7314-409A-44AA-BA1B-58F400441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BEFD7-A50B-4128-8A3E-1A90E68A2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e46725-6229-452a-89fb-594497286d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522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GT Walsheim Medium</vt:lpstr>
      <vt:lpstr>Wingdings</vt:lpstr>
      <vt:lpstr>Office Theme</vt:lpstr>
      <vt:lpstr>Legacy, Leadership  and Transformation</vt:lpstr>
      <vt:lpstr>Overview</vt:lpstr>
      <vt:lpstr>Celebrate Legacy</vt:lpstr>
      <vt:lpstr>Celebrate Legacy – Decades of Service</vt:lpstr>
      <vt:lpstr>Mission and Vision</vt:lpstr>
      <vt:lpstr>Transformational Demographics</vt:lpstr>
      <vt:lpstr>AGA Strategic Goal - Certification</vt:lpstr>
      <vt:lpstr>Practice Servant Leadership</vt:lpstr>
      <vt:lpstr>Practice Servant Leadership</vt:lpstr>
      <vt:lpstr>Leadership Dynamics</vt:lpstr>
      <vt:lpstr>Servant Leaders</vt:lpstr>
      <vt:lpstr>Podcast Insights </vt:lpstr>
      <vt:lpstr>Promote a Diverse and Inclusive Culture</vt:lpstr>
      <vt:lpstr>Promote a Diverse and Inclusive Culture</vt:lpstr>
      <vt:lpstr>Promote a Diverse and Inclusive Culture</vt:lpstr>
      <vt:lpstr>Washington Women Speak 2019</vt:lpstr>
      <vt:lpstr>Demonstrate Sound Business Acumen</vt:lpstr>
      <vt:lpstr>Demonstrate Sound Business Acumen</vt:lpstr>
      <vt:lpstr>Demonstrate Sound Business Acumen</vt:lpstr>
      <vt:lpstr>Embrace Transformation and Innovation</vt:lpstr>
      <vt:lpstr>Embrace Transformation &amp; Innovation</vt:lpstr>
      <vt:lpstr>2020 Digital Trends &amp; Strategic Predictions</vt:lpstr>
      <vt:lpstr>Concluding Thoughts</vt:lpstr>
      <vt:lpstr>Questions?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 Master Presentation Template</dc:title>
  <dc:creator>Lyndsay McKeown</dc:creator>
  <cp:lastModifiedBy>Morton-Huddleston, Wendy</cp:lastModifiedBy>
  <cp:revision>52</cp:revision>
  <dcterms:created xsi:type="dcterms:W3CDTF">2017-10-11T20:32:10Z</dcterms:created>
  <dcterms:modified xsi:type="dcterms:W3CDTF">2019-12-08T22:46:56Z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0x0101005DD43F0EA273644B9D0DE87BB9972408</vt:lpwstr>
  </property>
</Properties>
</file>