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747" r:id="rId2"/>
    <p:sldId id="392" r:id="rId3"/>
    <p:sldId id="422" r:id="rId4"/>
    <p:sldId id="416" r:id="rId5"/>
    <p:sldId id="261" r:id="rId6"/>
    <p:sldId id="265" r:id="rId7"/>
    <p:sldId id="380" r:id="rId8"/>
    <p:sldId id="379" r:id="rId9"/>
    <p:sldId id="268" r:id="rId10"/>
    <p:sldId id="737" r:id="rId11"/>
    <p:sldId id="413" r:id="rId12"/>
    <p:sldId id="738" r:id="rId13"/>
    <p:sldId id="736" r:id="rId14"/>
    <p:sldId id="271" r:id="rId15"/>
    <p:sldId id="409" r:id="rId16"/>
    <p:sldId id="273" r:id="rId17"/>
    <p:sldId id="744" r:id="rId18"/>
    <p:sldId id="299" r:id="rId19"/>
    <p:sldId id="363" r:id="rId20"/>
    <p:sldId id="305" r:id="rId21"/>
    <p:sldId id="297" r:id="rId22"/>
    <p:sldId id="310" r:id="rId23"/>
    <p:sldId id="274" r:id="rId24"/>
    <p:sldId id="300" r:id="rId25"/>
    <p:sldId id="757" r:id="rId26"/>
    <p:sldId id="282" r:id="rId27"/>
    <p:sldId id="749" r:id="rId28"/>
    <p:sldId id="750" r:id="rId29"/>
    <p:sldId id="290" r:id="rId30"/>
    <p:sldId id="304" r:id="rId31"/>
    <p:sldId id="291" r:id="rId32"/>
    <p:sldId id="751" r:id="rId33"/>
    <p:sldId id="760" r:id="rId34"/>
    <p:sldId id="753" r:id="rId35"/>
    <p:sldId id="752" r:id="rId36"/>
    <p:sldId id="741" r:id="rId37"/>
    <p:sldId id="740" r:id="rId38"/>
    <p:sldId id="309" r:id="rId39"/>
    <p:sldId id="759" r:id="rId40"/>
    <p:sldId id="764" r:id="rId41"/>
    <p:sldId id="289" r:id="rId42"/>
    <p:sldId id="742" r:id="rId43"/>
    <p:sldId id="743" r:id="rId44"/>
    <p:sldId id="745" r:id="rId45"/>
    <p:sldId id="294" r:id="rId46"/>
    <p:sldId id="755" r:id="rId47"/>
    <p:sldId id="387"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rphy, Mike" initials="MM" lastIdx="1" clrIdx="0">
    <p:extLst>
      <p:ext uri="{19B8F6BF-5375-455C-9EA6-DF929625EA0E}">
        <p15:presenceInfo xmlns:p15="http://schemas.microsoft.com/office/powerpoint/2012/main" userId="S-1-5-21-977535827-1769231281-1231754661-1799" providerId="AD"/>
      </p:ext>
    </p:extLst>
  </p:cmAuthor>
  <p:cmAuthor id="2" name="Daniel W. Glad" initials="DWG" lastIdx="13" clrIdx="1">
    <p:extLst>
      <p:ext uri="{19B8F6BF-5375-455C-9EA6-DF929625EA0E}">
        <p15:presenceInfo xmlns:p15="http://schemas.microsoft.com/office/powerpoint/2012/main" userId="Daniel W. Glad" providerId="None"/>
      </p:ext>
    </p:extLst>
  </p:cmAuthor>
  <p:cmAuthor id="3" name="Hellings, Richard" initials="HR" lastIdx="0" clrIdx="2">
    <p:extLst>
      <p:ext uri="{19B8F6BF-5375-455C-9EA6-DF929625EA0E}">
        <p15:presenceInfo xmlns:p15="http://schemas.microsoft.com/office/powerpoint/2012/main" userId="S-1-5-21-977535827-1769231281-1231754661-20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F8A"/>
    <a:srgbClr val="003760"/>
    <a:srgbClr val="003366"/>
    <a:srgbClr val="000066"/>
    <a:srgbClr val="003E6C"/>
    <a:srgbClr val="001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8" autoAdjust="0"/>
    <p:restoredTop sz="82529" autoAdjust="0"/>
  </p:normalViewPr>
  <p:slideViewPr>
    <p:cSldViewPr snapToGrid="0">
      <p:cViewPr varScale="1">
        <p:scale>
          <a:sx n="71" d="100"/>
          <a:sy n="71"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8A60E18-0540-4092-9784-880A1B5588B3}" type="datetimeFigureOut">
              <a:rPr lang="en-US" smtClean="0"/>
              <a:t>10/26/2020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50F623D-C1A5-410C-AAF3-A74CF0172D1E}" type="slidenum">
              <a:rPr lang="en-US" smtClean="0"/>
              <a:t>‹#›</a:t>
            </a:fld>
            <a:endParaRPr lang="en-US"/>
          </a:p>
        </p:txBody>
      </p:sp>
    </p:spTree>
    <p:extLst>
      <p:ext uri="{BB962C8B-B14F-4D97-AF65-F5344CB8AC3E}">
        <p14:creationId xmlns:p14="http://schemas.microsoft.com/office/powerpoint/2010/main" val="304614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1</a:t>
            </a:fld>
            <a:endParaRPr lang="en-US"/>
          </a:p>
        </p:txBody>
      </p:sp>
    </p:spTree>
    <p:extLst>
      <p:ext uri="{BB962C8B-B14F-4D97-AF65-F5344CB8AC3E}">
        <p14:creationId xmlns:p14="http://schemas.microsoft.com/office/powerpoint/2010/main" val="3311491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48" indent="-181148">
              <a:buFontTx/>
              <a:buChar char="-"/>
            </a:pPr>
            <a:endParaRPr lang="en-US" sz="1500" dirty="0"/>
          </a:p>
        </p:txBody>
      </p:sp>
      <p:sp>
        <p:nvSpPr>
          <p:cNvPr id="4" name="Slide Number Placeholder 3"/>
          <p:cNvSpPr>
            <a:spLocks noGrp="1"/>
          </p:cNvSpPr>
          <p:nvPr>
            <p:ph type="sldNum" sz="quarter" idx="10"/>
          </p:nvPr>
        </p:nvSpPr>
        <p:spPr/>
        <p:txBody>
          <a:bodyPr/>
          <a:lstStyle/>
          <a:p>
            <a:fld id="{650F623D-C1A5-410C-AAF3-A74CF0172D1E}" type="slidenum">
              <a:rPr lang="en-US" smtClean="0"/>
              <a:t>10</a:t>
            </a:fld>
            <a:endParaRPr lang="en-US"/>
          </a:p>
        </p:txBody>
      </p:sp>
    </p:spTree>
    <p:extLst>
      <p:ext uri="{BB962C8B-B14F-4D97-AF65-F5344CB8AC3E}">
        <p14:creationId xmlns:p14="http://schemas.microsoft.com/office/powerpoint/2010/main" val="2752025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endParaRPr lang="en-US" sz="1500" dirty="0"/>
          </a:p>
          <a:p>
            <a:pPr lvl="0"/>
            <a:endParaRPr lang="en-US" sz="1500" dirty="0"/>
          </a:p>
        </p:txBody>
      </p:sp>
      <p:sp>
        <p:nvSpPr>
          <p:cNvPr id="4" name="Slide Number Placeholder 3"/>
          <p:cNvSpPr>
            <a:spLocks noGrp="1"/>
          </p:cNvSpPr>
          <p:nvPr>
            <p:ph type="sldNum" sz="quarter" idx="5"/>
          </p:nvPr>
        </p:nvSpPr>
        <p:spPr/>
        <p:txBody>
          <a:bodyPr/>
          <a:lstStyle/>
          <a:p>
            <a:fld id="{650F623D-C1A5-410C-AAF3-A74CF0172D1E}" type="slidenum">
              <a:rPr lang="en-US" smtClean="0"/>
              <a:t>11</a:t>
            </a:fld>
            <a:endParaRPr lang="en-US" dirty="0"/>
          </a:p>
        </p:txBody>
      </p:sp>
    </p:spTree>
    <p:extLst>
      <p:ext uri="{BB962C8B-B14F-4D97-AF65-F5344CB8AC3E}">
        <p14:creationId xmlns:p14="http://schemas.microsoft.com/office/powerpoint/2010/main" val="278069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650F623D-C1A5-410C-AAF3-A74CF0172D1E}" type="slidenum">
              <a:rPr lang="en-US" smtClean="0"/>
              <a:t>12</a:t>
            </a:fld>
            <a:endParaRPr lang="en-US"/>
          </a:p>
        </p:txBody>
      </p:sp>
    </p:spTree>
    <p:extLst>
      <p:ext uri="{BB962C8B-B14F-4D97-AF65-F5344CB8AC3E}">
        <p14:creationId xmlns:p14="http://schemas.microsoft.com/office/powerpoint/2010/main" val="983394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25">
              <a:defRPr/>
            </a:pPr>
            <a:endParaRPr lang="en-US" sz="2100" dirty="0"/>
          </a:p>
        </p:txBody>
      </p:sp>
      <p:sp>
        <p:nvSpPr>
          <p:cNvPr id="4" name="Slide Number Placeholder 3"/>
          <p:cNvSpPr>
            <a:spLocks noGrp="1"/>
          </p:cNvSpPr>
          <p:nvPr>
            <p:ph type="sldNum" sz="quarter" idx="10"/>
          </p:nvPr>
        </p:nvSpPr>
        <p:spPr/>
        <p:txBody>
          <a:bodyPr/>
          <a:lstStyle/>
          <a:p>
            <a:fld id="{650F623D-C1A5-410C-AAF3-A74CF0172D1E}" type="slidenum">
              <a:rPr lang="en-US" smtClean="0"/>
              <a:t>13</a:t>
            </a:fld>
            <a:endParaRPr lang="en-US"/>
          </a:p>
        </p:txBody>
      </p:sp>
    </p:spTree>
    <p:extLst>
      <p:ext uri="{BB962C8B-B14F-4D97-AF65-F5344CB8AC3E}">
        <p14:creationId xmlns:p14="http://schemas.microsoft.com/office/powerpoint/2010/main" val="539300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602" indent="-181602">
              <a:buFontTx/>
              <a:buChar char="-"/>
            </a:pPr>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14</a:t>
            </a:fld>
            <a:endParaRPr lang="en-US"/>
          </a:p>
        </p:txBody>
      </p:sp>
    </p:spTree>
    <p:extLst>
      <p:ext uri="{BB962C8B-B14F-4D97-AF65-F5344CB8AC3E}">
        <p14:creationId xmlns:p14="http://schemas.microsoft.com/office/powerpoint/2010/main" val="243905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pPr defTabSz="950689">
              <a:defRPr/>
            </a:pPr>
            <a:endParaRPr lang="en-US" sz="1700" dirty="0">
              <a:cs typeface="Arial" panose="020B0604020202020204" pitchFamily="34" charset="0"/>
            </a:endParaRPr>
          </a:p>
          <a:p>
            <a:pPr defTabSz="950689">
              <a:defRPr/>
            </a:pPr>
            <a:endParaRPr lang="en-US" dirty="0">
              <a:latin typeface="Arial" panose="020B0604020202020204" pitchFamily="34" charset="0"/>
              <a:cs typeface="Arial" panose="020B0604020202020204" pitchFamily="34" charset="0"/>
            </a:endParaRPr>
          </a:p>
          <a:p>
            <a:pPr defTabSz="950689">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15</a:t>
            </a:fld>
            <a:endParaRPr lang="en-US" dirty="0"/>
          </a:p>
        </p:txBody>
      </p:sp>
    </p:spTree>
    <p:extLst>
      <p:ext uri="{BB962C8B-B14F-4D97-AF65-F5344CB8AC3E}">
        <p14:creationId xmlns:p14="http://schemas.microsoft.com/office/powerpoint/2010/main" val="16802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25">
              <a:defRPr/>
            </a:pPr>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16</a:t>
            </a:fld>
            <a:endParaRPr lang="en-US"/>
          </a:p>
        </p:txBody>
      </p:sp>
    </p:spTree>
    <p:extLst>
      <p:ext uri="{BB962C8B-B14F-4D97-AF65-F5344CB8AC3E}">
        <p14:creationId xmlns:p14="http://schemas.microsoft.com/office/powerpoint/2010/main" val="316472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685">
              <a:defRPr/>
            </a:pP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17</a:t>
            </a:fld>
            <a:endParaRPr lang="en-US"/>
          </a:p>
        </p:txBody>
      </p:sp>
    </p:spTree>
    <p:extLst>
      <p:ext uri="{BB962C8B-B14F-4D97-AF65-F5344CB8AC3E}">
        <p14:creationId xmlns:p14="http://schemas.microsoft.com/office/powerpoint/2010/main" val="35458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685">
              <a:defRPr/>
            </a:pPr>
            <a:endParaRPr lang="en-US" dirty="0"/>
          </a:p>
          <a:p>
            <a:pPr defTabSz="984685">
              <a:defRPr/>
            </a:pPr>
            <a:endParaRPr lang="en-US" dirty="0"/>
          </a:p>
          <a:p>
            <a:pPr defTabSz="966325">
              <a:defRPr/>
            </a:pPr>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18</a:t>
            </a:fld>
            <a:endParaRPr lang="en-US"/>
          </a:p>
        </p:txBody>
      </p:sp>
    </p:spTree>
    <p:extLst>
      <p:ext uri="{BB962C8B-B14F-4D97-AF65-F5344CB8AC3E}">
        <p14:creationId xmlns:p14="http://schemas.microsoft.com/office/powerpoint/2010/main" val="3890373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0F623D-C1A5-410C-AAF3-A74CF0172D1E}" type="slidenum">
              <a:rPr lang="en-US" smtClean="0"/>
              <a:t>19</a:t>
            </a:fld>
            <a:endParaRPr lang="en-US"/>
          </a:p>
        </p:txBody>
      </p:sp>
    </p:spTree>
    <p:extLst>
      <p:ext uri="{BB962C8B-B14F-4D97-AF65-F5344CB8AC3E}">
        <p14:creationId xmlns:p14="http://schemas.microsoft.com/office/powerpoint/2010/main" val="137499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0F623D-C1A5-410C-AAF3-A74CF0172D1E}" type="slidenum">
              <a:rPr lang="en-US" smtClean="0"/>
              <a:t>2</a:t>
            </a:fld>
            <a:endParaRPr lang="en-US" dirty="0"/>
          </a:p>
        </p:txBody>
      </p:sp>
    </p:spTree>
    <p:extLst>
      <p:ext uri="{BB962C8B-B14F-4D97-AF65-F5344CB8AC3E}">
        <p14:creationId xmlns:p14="http://schemas.microsoft.com/office/powerpoint/2010/main" val="896805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0F623D-C1A5-410C-AAF3-A74CF0172D1E}" type="slidenum">
              <a:rPr lang="en-US" smtClean="0"/>
              <a:t>20</a:t>
            </a:fld>
            <a:endParaRPr lang="en-US" dirty="0"/>
          </a:p>
        </p:txBody>
      </p:sp>
    </p:spTree>
    <p:extLst>
      <p:ext uri="{BB962C8B-B14F-4D97-AF65-F5344CB8AC3E}">
        <p14:creationId xmlns:p14="http://schemas.microsoft.com/office/powerpoint/2010/main" val="2746076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pPr defTabSz="950488">
              <a:defRPr/>
            </a:pPr>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21</a:t>
            </a:fld>
            <a:endParaRPr lang="en-US" dirty="0"/>
          </a:p>
        </p:txBody>
      </p:sp>
    </p:spTree>
    <p:extLst>
      <p:ext uri="{BB962C8B-B14F-4D97-AF65-F5344CB8AC3E}">
        <p14:creationId xmlns:p14="http://schemas.microsoft.com/office/powerpoint/2010/main" val="3931345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22</a:t>
            </a:fld>
            <a:endParaRPr lang="en-US" dirty="0"/>
          </a:p>
        </p:txBody>
      </p:sp>
    </p:spTree>
    <p:extLst>
      <p:ext uri="{BB962C8B-B14F-4D97-AF65-F5344CB8AC3E}">
        <p14:creationId xmlns:p14="http://schemas.microsoft.com/office/powerpoint/2010/main" val="2890539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23</a:t>
            </a:fld>
            <a:endParaRPr lang="en-US" dirty="0"/>
          </a:p>
        </p:txBody>
      </p:sp>
    </p:spTree>
    <p:extLst>
      <p:ext uri="{BB962C8B-B14F-4D97-AF65-F5344CB8AC3E}">
        <p14:creationId xmlns:p14="http://schemas.microsoft.com/office/powerpoint/2010/main" val="135541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24</a:t>
            </a:fld>
            <a:endParaRPr lang="en-US"/>
          </a:p>
        </p:txBody>
      </p:sp>
    </p:spTree>
    <p:extLst>
      <p:ext uri="{BB962C8B-B14F-4D97-AF65-F5344CB8AC3E}">
        <p14:creationId xmlns:p14="http://schemas.microsoft.com/office/powerpoint/2010/main" val="407132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34"/>
              </a:spcAft>
            </a:pPr>
            <a:endParaRPr lang="en-US" sz="1100" dirty="0"/>
          </a:p>
        </p:txBody>
      </p:sp>
      <p:sp>
        <p:nvSpPr>
          <p:cNvPr id="4" name="Slide Number Placeholder 3"/>
          <p:cNvSpPr>
            <a:spLocks noGrp="1"/>
          </p:cNvSpPr>
          <p:nvPr>
            <p:ph type="sldNum" sz="quarter" idx="10"/>
          </p:nvPr>
        </p:nvSpPr>
        <p:spPr/>
        <p:txBody>
          <a:bodyPr/>
          <a:lstStyle/>
          <a:p>
            <a:fld id="{650F623D-C1A5-410C-AAF3-A74CF0172D1E}" type="slidenum">
              <a:rPr lang="en-US" smtClean="0"/>
              <a:t>25</a:t>
            </a:fld>
            <a:endParaRPr lang="en-US"/>
          </a:p>
        </p:txBody>
      </p:sp>
    </p:spTree>
    <p:extLst>
      <p:ext uri="{BB962C8B-B14F-4D97-AF65-F5344CB8AC3E}">
        <p14:creationId xmlns:p14="http://schemas.microsoft.com/office/powerpoint/2010/main" val="583865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26</a:t>
            </a:fld>
            <a:endParaRPr lang="en-US"/>
          </a:p>
        </p:txBody>
      </p:sp>
    </p:spTree>
    <p:extLst>
      <p:ext uri="{BB962C8B-B14F-4D97-AF65-F5344CB8AC3E}">
        <p14:creationId xmlns:p14="http://schemas.microsoft.com/office/powerpoint/2010/main" val="1058307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22"/>
            <a:endParaRPr lang="en-US" sz="2100" dirty="0"/>
          </a:p>
        </p:txBody>
      </p:sp>
      <p:sp>
        <p:nvSpPr>
          <p:cNvPr id="4" name="Slide Number Placeholder 3"/>
          <p:cNvSpPr>
            <a:spLocks noGrp="1"/>
          </p:cNvSpPr>
          <p:nvPr>
            <p:ph type="sldNum" sz="quarter" idx="10"/>
          </p:nvPr>
        </p:nvSpPr>
        <p:spPr/>
        <p:txBody>
          <a:bodyPr/>
          <a:lstStyle/>
          <a:p>
            <a:fld id="{650F623D-C1A5-410C-AAF3-A74CF0172D1E}" type="slidenum">
              <a:rPr lang="en-US" smtClean="0"/>
              <a:t>27</a:t>
            </a:fld>
            <a:endParaRPr lang="en-US"/>
          </a:p>
        </p:txBody>
      </p:sp>
    </p:spTree>
    <p:extLst>
      <p:ext uri="{BB962C8B-B14F-4D97-AF65-F5344CB8AC3E}">
        <p14:creationId xmlns:p14="http://schemas.microsoft.com/office/powerpoint/2010/main" val="3514023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3265" lvl="1"/>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28</a:t>
            </a:fld>
            <a:endParaRPr lang="en-US"/>
          </a:p>
        </p:txBody>
      </p:sp>
    </p:spTree>
    <p:extLst>
      <p:ext uri="{BB962C8B-B14F-4D97-AF65-F5344CB8AC3E}">
        <p14:creationId xmlns:p14="http://schemas.microsoft.com/office/powerpoint/2010/main" val="1653480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29</a:t>
            </a:fld>
            <a:endParaRPr lang="en-US"/>
          </a:p>
        </p:txBody>
      </p:sp>
    </p:spTree>
    <p:extLst>
      <p:ext uri="{BB962C8B-B14F-4D97-AF65-F5344CB8AC3E}">
        <p14:creationId xmlns:p14="http://schemas.microsoft.com/office/powerpoint/2010/main" val="224154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0F623D-C1A5-410C-AAF3-A74CF0172D1E}" type="slidenum">
              <a:rPr lang="en-US" smtClean="0"/>
              <a:t>3</a:t>
            </a:fld>
            <a:endParaRPr lang="en-US" dirty="0"/>
          </a:p>
        </p:txBody>
      </p:sp>
    </p:spTree>
    <p:extLst>
      <p:ext uri="{BB962C8B-B14F-4D97-AF65-F5344CB8AC3E}">
        <p14:creationId xmlns:p14="http://schemas.microsoft.com/office/powerpoint/2010/main" val="275267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650F623D-C1A5-410C-AAF3-A74CF0172D1E}" type="slidenum">
              <a:rPr lang="en-US" smtClean="0"/>
              <a:t>30</a:t>
            </a:fld>
            <a:endParaRPr lang="en-US"/>
          </a:p>
        </p:txBody>
      </p:sp>
    </p:spTree>
    <p:extLst>
      <p:ext uri="{BB962C8B-B14F-4D97-AF65-F5344CB8AC3E}">
        <p14:creationId xmlns:p14="http://schemas.microsoft.com/office/powerpoint/2010/main" val="2155751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p>
        </p:txBody>
      </p:sp>
      <p:sp>
        <p:nvSpPr>
          <p:cNvPr id="4" name="Slide Number Placeholder 3"/>
          <p:cNvSpPr>
            <a:spLocks noGrp="1"/>
          </p:cNvSpPr>
          <p:nvPr>
            <p:ph type="sldNum" sz="quarter" idx="10"/>
          </p:nvPr>
        </p:nvSpPr>
        <p:spPr/>
        <p:txBody>
          <a:bodyPr/>
          <a:lstStyle/>
          <a:p>
            <a:fld id="{650F623D-C1A5-410C-AAF3-A74CF0172D1E}" type="slidenum">
              <a:rPr lang="en-US" smtClean="0"/>
              <a:t>31</a:t>
            </a:fld>
            <a:endParaRPr lang="en-US"/>
          </a:p>
        </p:txBody>
      </p:sp>
    </p:spTree>
    <p:extLst>
      <p:ext uri="{BB962C8B-B14F-4D97-AF65-F5344CB8AC3E}">
        <p14:creationId xmlns:p14="http://schemas.microsoft.com/office/powerpoint/2010/main" val="4012438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32</a:t>
            </a:fld>
            <a:endParaRPr lang="en-US"/>
          </a:p>
        </p:txBody>
      </p:sp>
    </p:spTree>
    <p:extLst>
      <p:ext uri="{BB962C8B-B14F-4D97-AF65-F5344CB8AC3E}">
        <p14:creationId xmlns:p14="http://schemas.microsoft.com/office/powerpoint/2010/main" val="1400670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33</a:t>
            </a:fld>
            <a:endParaRPr lang="en-US"/>
          </a:p>
        </p:txBody>
      </p:sp>
    </p:spTree>
    <p:extLst>
      <p:ext uri="{BB962C8B-B14F-4D97-AF65-F5344CB8AC3E}">
        <p14:creationId xmlns:p14="http://schemas.microsoft.com/office/powerpoint/2010/main" val="41119987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34</a:t>
            </a:fld>
            <a:endParaRPr lang="en-US"/>
          </a:p>
        </p:txBody>
      </p:sp>
    </p:spTree>
    <p:extLst>
      <p:ext uri="{BB962C8B-B14F-4D97-AF65-F5344CB8AC3E}">
        <p14:creationId xmlns:p14="http://schemas.microsoft.com/office/powerpoint/2010/main" val="3319384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35</a:t>
            </a:fld>
            <a:endParaRPr lang="en-US"/>
          </a:p>
        </p:txBody>
      </p:sp>
    </p:spTree>
    <p:extLst>
      <p:ext uri="{BB962C8B-B14F-4D97-AF65-F5344CB8AC3E}">
        <p14:creationId xmlns:p14="http://schemas.microsoft.com/office/powerpoint/2010/main" val="3646210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36</a:t>
            </a:fld>
            <a:endParaRPr lang="en-US"/>
          </a:p>
        </p:txBody>
      </p:sp>
    </p:spTree>
    <p:extLst>
      <p:ext uri="{BB962C8B-B14F-4D97-AF65-F5344CB8AC3E}">
        <p14:creationId xmlns:p14="http://schemas.microsoft.com/office/powerpoint/2010/main" val="812702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0"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37</a:t>
            </a:fld>
            <a:endParaRPr lang="en-US"/>
          </a:p>
        </p:txBody>
      </p:sp>
    </p:spTree>
    <p:extLst>
      <p:ext uri="{BB962C8B-B14F-4D97-AF65-F5344CB8AC3E}">
        <p14:creationId xmlns:p14="http://schemas.microsoft.com/office/powerpoint/2010/main" val="332247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38</a:t>
            </a:fld>
            <a:endParaRPr lang="en-US" dirty="0"/>
          </a:p>
        </p:txBody>
      </p:sp>
    </p:spTree>
    <p:extLst>
      <p:ext uri="{BB962C8B-B14F-4D97-AF65-F5344CB8AC3E}">
        <p14:creationId xmlns:p14="http://schemas.microsoft.com/office/powerpoint/2010/main" val="3418896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34"/>
              </a:spcAft>
            </a:pPr>
            <a:endParaRPr lang="en-US" sz="1100" dirty="0"/>
          </a:p>
        </p:txBody>
      </p:sp>
      <p:sp>
        <p:nvSpPr>
          <p:cNvPr id="4" name="Slide Number Placeholder 3"/>
          <p:cNvSpPr>
            <a:spLocks noGrp="1"/>
          </p:cNvSpPr>
          <p:nvPr>
            <p:ph type="sldNum" sz="quarter" idx="10"/>
          </p:nvPr>
        </p:nvSpPr>
        <p:spPr/>
        <p:txBody>
          <a:bodyPr/>
          <a:lstStyle/>
          <a:p>
            <a:fld id="{650F623D-C1A5-410C-AAF3-A74CF0172D1E}" type="slidenum">
              <a:rPr lang="en-US" smtClean="0"/>
              <a:t>39</a:t>
            </a:fld>
            <a:endParaRPr lang="en-US"/>
          </a:p>
        </p:txBody>
      </p:sp>
    </p:spTree>
    <p:extLst>
      <p:ext uri="{BB962C8B-B14F-4D97-AF65-F5344CB8AC3E}">
        <p14:creationId xmlns:p14="http://schemas.microsoft.com/office/powerpoint/2010/main" val="209839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34"/>
              </a:spcAft>
            </a:pPr>
            <a:endParaRPr lang="en-US" sz="1100" dirty="0"/>
          </a:p>
        </p:txBody>
      </p:sp>
      <p:sp>
        <p:nvSpPr>
          <p:cNvPr id="4" name="Slide Number Placeholder 3"/>
          <p:cNvSpPr>
            <a:spLocks noGrp="1"/>
          </p:cNvSpPr>
          <p:nvPr>
            <p:ph type="sldNum" sz="quarter" idx="10"/>
          </p:nvPr>
        </p:nvSpPr>
        <p:spPr/>
        <p:txBody>
          <a:bodyPr/>
          <a:lstStyle/>
          <a:p>
            <a:fld id="{650F623D-C1A5-410C-AAF3-A74CF0172D1E}" type="slidenum">
              <a:rPr lang="en-US" smtClean="0"/>
              <a:t>4</a:t>
            </a:fld>
            <a:endParaRPr lang="en-US"/>
          </a:p>
        </p:txBody>
      </p:sp>
    </p:spTree>
    <p:extLst>
      <p:ext uri="{BB962C8B-B14F-4D97-AF65-F5344CB8AC3E}">
        <p14:creationId xmlns:p14="http://schemas.microsoft.com/office/powerpoint/2010/main" val="2510098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40</a:t>
            </a:fld>
            <a:endParaRPr lang="en-US"/>
          </a:p>
        </p:txBody>
      </p:sp>
    </p:spTree>
    <p:extLst>
      <p:ext uri="{BB962C8B-B14F-4D97-AF65-F5344CB8AC3E}">
        <p14:creationId xmlns:p14="http://schemas.microsoft.com/office/powerpoint/2010/main" val="2743945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25">
              <a:defRPr/>
            </a:pPr>
            <a:endParaRPr lang="en-US" sz="2100" dirty="0">
              <a:solidFill>
                <a:srgbClr val="FF0000"/>
              </a:solidFill>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41</a:t>
            </a:fld>
            <a:endParaRPr lang="en-US"/>
          </a:p>
        </p:txBody>
      </p:sp>
    </p:spTree>
    <p:extLst>
      <p:ext uri="{BB962C8B-B14F-4D97-AF65-F5344CB8AC3E}">
        <p14:creationId xmlns:p14="http://schemas.microsoft.com/office/powerpoint/2010/main" val="3247902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42</a:t>
            </a:fld>
            <a:endParaRPr lang="en-US"/>
          </a:p>
        </p:txBody>
      </p:sp>
    </p:spTree>
    <p:extLst>
      <p:ext uri="{BB962C8B-B14F-4D97-AF65-F5344CB8AC3E}">
        <p14:creationId xmlns:p14="http://schemas.microsoft.com/office/powerpoint/2010/main" val="3311966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43</a:t>
            </a:fld>
            <a:endParaRPr lang="en-US"/>
          </a:p>
        </p:txBody>
      </p:sp>
    </p:spTree>
    <p:extLst>
      <p:ext uri="{BB962C8B-B14F-4D97-AF65-F5344CB8AC3E}">
        <p14:creationId xmlns:p14="http://schemas.microsoft.com/office/powerpoint/2010/main" val="4196058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44</a:t>
            </a:fld>
            <a:endParaRPr lang="en-US"/>
          </a:p>
        </p:txBody>
      </p:sp>
    </p:spTree>
    <p:extLst>
      <p:ext uri="{BB962C8B-B14F-4D97-AF65-F5344CB8AC3E}">
        <p14:creationId xmlns:p14="http://schemas.microsoft.com/office/powerpoint/2010/main" val="1460673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45</a:t>
            </a:fld>
            <a:endParaRPr lang="en-US"/>
          </a:p>
        </p:txBody>
      </p:sp>
    </p:spTree>
    <p:extLst>
      <p:ext uri="{BB962C8B-B14F-4D97-AF65-F5344CB8AC3E}">
        <p14:creationId xmlns:p14="http://schemas.microsoft.com/office/powerpoint/2010/main" val="1776542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46</a:t>
            </a:fld>
            <a:endParaRPr lang="en-US"/>
          </a:p>
        </p:txBody>
      </p:sp>
    </p:spTree>
    <p:extLst>
      <p:ext uri="{BB962C8B-B14F-4D97-AF65-F5344CB8AC3E}">
        <p14:creationId xmlns:p14="http://schemas.microsoft.com/office/powerpoint/2010/main" val="2723631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634"/>
              </a:spcAft>
            </a:pPr>
            <a:endParaRPr lang="en-US" sz="1100" dirty="0"/>
          </a:p>
          <a:p>
            <a:pPr>
              <a:lnSpc>
                <a:spcPct val="120000"/>
              </a:lnSpc>
              <a:spcAft>
                <a:spcPts val="634"/>
              </a:spcAft>
            </a:pPr>
            <a:endParaRPr lang="en-US" sz="1100" dirty="0"/>
          </a:p>
        </p:txBody>
      </p:sp>
      <p:sp>
        <p:nvSpPr>
          <p:cNvPr id="4" name="Slide Number Placeholder 3"/>
          <p:cNvSpPr>
            <a:spLocks noGrp="1"/>
          </p:cNvSpPr>
          <p:nvPr>
            <p:ph type="sldNum" sz="quarter" idx="10"/>
          </p:nvPr>
        </p:nvSpPr>
        <p:spPr/>
        <p:txBody>
          <a:bodyPr/>
          <a:lstStyle/>
          <a:p>
            <a:fld id="{650F623D-C1A5-410C-AAF3-A74CF0172D1E}" type="slidenum">
              <a:rPr lang="en-US" smtClean="0"/>
              <a:t>47</a:t>
            </a:fld>
            <a:endParaRPr lang="en-US"/>
          </a:p>
        </p:txBody>
      </p:sp>
    </p:spTree>
    <p:extLst>
      <p:ext uri="{BB962C8B-B14F-4D97-AF65-F5344CB8AC3E}">
        <p14:creationId xmlns:p14="http://schemas.microsoft.com/office/powerpoint/2010/main" val="323098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5</a:t>
            </a:fld>
            <a:endParaRPr lang="en-US" dirty="0"/>
          </a:p>
        </p:txBody>
      </p:sp>
    </p:spTree>
    <p:extLst>
      <p:ext uri="{BB962C8B-B14F-4D97-AF65-F5344CB8AC3E}">
        <p14:creationId xmlns:p14="http://schemas.microsoft.com/office/powerpoint/2010/main" val="418361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11113"/>
            <a:ext cx="6805613" cy="3827462"/>
          </a:xfrm>
        </p:spPr>
      </p:sp>
      <p:sp>
        <p:nvSpPr>
          <p:cNvPr id="3" name="Notes Placeholder 2"/>
          <p:cNvSpPr>
            <a:spLocks noGrp="1"/>
          </p:cNvSpPr>
          <p:nvPr>
            <p:ph type="body" idx="1"/>
          </p:nvPr>
        </p:nvSpPr>
        <p:spPr/>
        <p:txBody>
          <a:bodyPr/>
          <a:lstStyle/>
          <a:p>
            <a:pPr defTabSz="950488">
              <a:defRPr/>
            </a:pPr>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6</a:t>
            </a:fld>
            <a:endParaRPr lang="en-US" dirty="0"/>
          </a:p>
        </p:txBody>
      </p:sp>
    </p:spTree>
    <p:extLst>
      <p:ext uri="{BB962C8B-B14F-4D97-AF65-F5344CB8AC3E}">
        <p14:creationId xmlns:p14="http://schemas.microsoft.com/office/powerpoint/2010/main" val="2232510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spcBef>
                <a:spcPct val="0"/>
              </a:spcBef>
              <a:buFontTx/>
              <a:buNone/>
            </a:pPr>
            <a:endParaRPr lang="en-US" dirty="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50F623D-C1A5-410C-AAF3-A74CF0172D1E}" type="slidenum">
              <a:rPr lang="en-US" smtClean="0"/>
              <a:t>7</a:t>
            </a:fld>
            <a:endParaRPr lang="en-US"/>
          </a:p>
        </p:txBody>
      </p:sp>
    </p:spTree>
    <p:extLst>
      <p:ext uri="{BB962C8B-B14F-4D97-AF65-F5344CB8AC3E}">
        <p14:creationId xmlns:p14="http://schemas.microsoft.com/office/powerpoint/2010/main" val="364042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50F623D-C1A5-410C-AAF3-A74CF0172D1E}" type="slidenum">
              <a:rPr lang="en-US" smtClean="0"/>
              <a:t>8</a:t>
            </a:fld>
            <a:endParaRPr lang="en-US"/>
          </a:p>
        </p:txBody>
      </p:sp>
    </p:spTree>
    <p:extLst>
      <p:ext uri="{BB962C8B-B14F-4D97-AF65-F5344CB8AC3E}">
        <p14:creationId xmlns:p14="http://schemas.microsoft.com/office/powerpoint/2010/main" val="2241867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48" indent="-181148">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650F623D-C1A5-410C-AAF3-A74CF0172D1E}" type="slidenum">
              <a:rPr lang="en-US" smtClean="0"/>
              <a:t>9</a:t>
            </a:fld>
            <a:endParaRPr lang="en-US"/>
          </a:p>
        </p:txBody>
      </p:sp>
    </p:spTree>
    <p:extLst>
      <p:ext uri="{BB962C8B-B14F-4D97-AF65-F5344CB8AC3E}">
        <p14:creationId xmlns:p14="http://schemas.microsoft.com/office/powerpoint/2010/main" val="99035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43700F-E5A2-4A62-9ED8-5AE479D93E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168183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3700F-E5A2-4A62-9ED8-5AE479D93E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257069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3700F-E5A2-4A62-9ED8-5AE479D93E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127313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3700F-E5A2-4A62-9ED8-5AE479D93E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210513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43700F-E5A2-4A62-9ED8-5AE479D93E2F}" type="datetimeFigureOut">
              <a:rPr lang="en-US" smtClean="0"/>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291720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43700F-E5A2-4A62-9ED8-5AE479D93E2F}"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425628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43700F-E5A2-4A62-9ED8-5AE479D93E2F}" type="datetimeFigureOut">
              <a:rPr lang="en-US" smtClean="0"/>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180584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43700F-E5A2-4A62-9ED8-5AE479D93E2F}" type="datetimeFigureOut">
              <a:rPr lang="en-US" smtClean="0"/>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318215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3700F-E5A2-4A62-9ED8-5AE479D93E2F}" type="datetimeFigureOut">
              <a:rPr lang="en-US" smtClean="0"/>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151219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43700F-E5A2-4A62-9ED8-5AE479D93E2F}"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3521443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43700F-E5A2-4A62-9ED8-5AE479D93E2F}" type="datetimeFigureOut">
              <a:rPr lang="en-US" smtClean="0"/>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4FD2F-4AEB-46EC-B50E-4D04AB1A1AB7}" type="slidenum">
              <a:rPr lang="en-US" smtClean="0"/>
              <a:t>‹#›</a:t>
            </a:fld>
            <a:endParaRPr lang="en-US"/>
          </a:p>
        </p:txBody>
      </p:sp>
    </p:spTree>
    <p:extLst>
      <p:ext uri="{BB962C8B-B14F-4D97-AF65-F5344CB8AC3E}">
        <p14:creationId xmlns:p14="http://schemas.microsoft.com/office/powerpoint/2010/main" val="174652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3700F-E5A2-4A62-9ED8-5AE479D93E2F}" type="datetimeFigureOut">
              <a:rPr lang="en-US" smtClean="0"/>
              <a:t>10/26/2020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4FD2F-4AEB-46EC-B50E-4D04AB1A1AB7}" type="slidenum">
              <a:rPr lang="en-US" smtClean="0"/>
              <a:t>‹#›</a:t>
            </a:fld>
            <a:endParaRPr lang="en-US"/>
          </a:p>
        </p:txBody>
      </p:sp>
    </p:spTree>
    <p:extLst>
      <p:ext uri="{BB962C8B-B14F-4D97-AF65-F5344CB8AC3E}">
        <p14:creationId xmlns:p14="http://schemas.microsoft.com/office/powerpoint/2010/main" val="87596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mailto:Justin@govtcontracto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mailto:Sallyprocurementofficer@mail.mi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8.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image" Target="../media/image5.jpeg"/><Relationship Id="rId5" Type="http://schemas.openxmlformats.org/officeDocument/2006/relationships/oleObject" Target="../embeddings/oleObject1.bin"/><Relationship Id="rId10" Type="http://schemas.openxmlformats.org/officeDocument/2006/relationships/image" Target="../media/image15.wmf"/><Relationship Id="rId4" Type="http://schemas.openxmlformats.org/officeDocument/2006/relationships/image" Target="../media/image4.jpeg"/><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ixabay.com/en/red-flag-capture-signal-sport-308663/" TargetMode="Externa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ixabay.com/en/red-flag-capture-signal-sport-308663/"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ixabay.com/en/red-flag-capture-signal-sport-308663/" TargetMode="Externa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ixabay.com/en/red-flag-capture-signal-sport-308663/"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ixabay.com/en/red-flag-capture-signal-sport-308663/" TargetMode="Externa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ixabay.com/en/red-flag-capture-signal-sport-308663/" TargetMode="Externa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pixabay.com/en/red-flag-capture-signal-sport-308663/" TargetMode="Externa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jpeg"/><Relationship Id="rId7"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justice.gov/procurement-collusion-strike-force" TargetMode="Externa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hyperlink" Target="mailto:pcsf@usdoj.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 y="0"/>
            <a:ext cx="12188954" cy="6858000"/>
          </a:xfrm>
          <a:prstGeom prst="rect">
            <a:avLst/>
          </a:prstGeom>
        </p:spPr>
      </p:pic>
      <p:sp>
        <p:nvSpPr>
          <p:cNvPr id="11" name="Rectangle 10"/>
          <p:cNvSpPr/>
          <p:nvPr/>
        </p:nvSpPr>
        <p:spPr>
          <a:xfrm>
            <a:off x="390525" y="0"/>
            <a:ext cx="795337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ctrTitle"/>
          </p:nvPr>
        </p:nvSpPr>
        <p:spPr>
          <a:xfrm>
            <a:off x="719179" y="327639"/>
            <a:ext cx="7200813" cy="12412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l"/>
            <a:r>
              <a:rPr lang="en-US" sz="2000" cap="small" dirty="0">
                <a:latin typeface="Georgia" panose="02040502050405020303" pitchFamily="18" charset="0"/>
              </a:rPr>
              <a:t>U.S. Department of Justice</a:t>
            </a:r>
            <a:br>
              <a:rPr lang="en-US" sz="1200" cap="small" dirty="0">
                <a:latin typeface="Georgia" panose="02040502050405020303" pitchFamily="18" charset="0"/>
              </a:rPr>
            </a:br>
            <a:r>
              <a:rPr lang="en-US" sz="4000" cap="small" dirty="0">
                <a:latin typeface="Georgia" panose="02040502050405020303" pitchFamily="18" charset="0"/>
              </a:rPr>
              <a:t>Antitrust Division</a:t>
            </a:r>
          </a:p>
        </p:txBody>
      </p:sp>
      <p:sp>
        <p:nvSpPr>
          <p:cNvPr id="5" name="Subtitle 4"/>
          <p:cNvSpPr>
            <a:spLocks noGrp="1"/>
          </p:cNvSpPr>
          <p:nvPr>
            <p:ph type="subTitle" idx="1"/>
          </p:nvPr>
        </p:nvSpPr>
        <p:spPr>
          <a:xfrm>
            <a:off x="719179" y="4016830"/>
            <a:ext cx="7443746" cy="267788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32500" lnSpcReduction="20000"/>
          </a:bodyPr>
          <a:lstStyle/>
          <a:p>
            <a:pPr algn="l">
              <a:lnSpc>
                <a:spcPct val="120000"/>
              </a:lnSpc>
              <a:spcBef>
                <a:spcPts val="0"/>
              </a:spcBef>
            </a:pPr>
            <a:r>
              <a:rPr lang="en-US" sz="9800" dirty="0">
                <a:latin typeface="Georgia" panose="02040502050405020303" pitchFamily="18" charset="0"/>
              </a:rPr>
              <a:t>COVID-19: Safeguarding the Procurement System from Increased Collusion &amp; Criminal Antitrust Risks </a:t>
            </a:r>
          </a:p>
          <a:p>
            <a:pPr algn="l">
              <a:lnSpc>
                <a:spcPct val="120000"/>
              </a:lnSpc>
              <a:spcBef>
                <a:spcPts val="0"/>
              </a:spcBef>
            </a:pPr>
            <a:endParaRPr lang="en-US" sz="4000" dirty="0">
              <a:latin typeface="Georgia" panose="02040502050405020303" pitchFamily="18" charset="0"/>
            </a:endParaRPr>
          </a:p>
          <a:p>
            <a:pPr algn="l">
              <a:lnSpc>
                <a:spcPct val="120000"/>
              </a:lnSpc>
              <a:spcBef>
                <a:spcPts val="0"/>
              </a:spcBef>
            </a:pPr>
            <a:endParaRPr lang="en-US" sz="4000" dirty="0">
              <a:latin typeface="Georgia" panose="02040502050405020303" pitchFamily="18" charset="0"/>
            </a:endParaRPr>
          </a:p>
          <a:p>
            <a:pPr algn="l"/>
            <a:r>
              <a:rPr lang="en-US" sz="4900" dirty="0">
                <a:latin typeface="Georgia" panose="02040502050405020303" pitchFamily="18" charset="0"/>
              </a:rPr>
              <a:t>Danielle Garten, Trial Attorney, WAS1</a:t>
            </a:r>
          </a:p>
          <a:p>
            <a:pPr algn="l"/>
            <a:r>
              <a:rPr lang="en-US" sz="4900" dirty="0">
                <a:latin typeface="Georgia" panose="02040502050405020303" pitchFamily="18" charset="0"/>
              </a:rPr>
              <a:t>Jason D. Jones, Trial Attorney, WAS1</a:t>
            </a:r>
          </a:p>
          <a:p>
            <a:pPr algn="l">
              <a:lnSpc>
                <a:spcPct val="120000"/>
              </a:lnSpc>
              <a:spcBef>
                <a:spcPts val="0"/>
              </a:spcBef>
            </a:pPr>
            <a:endParaRPr lang="en-US" sz="4000" dirty="0">
              <a:latin typeface="Georgia" panose="02040502050405020303"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01" y="1896491"/>
            <a:ext cx="1920188" cy="1920188"/>
          </a:xfrm>
          <a:prstGeom prst="rect">
            <a:avLst/>
          </a:prstGeom>
        </p:spPr>
      </p:pic>
      <p:pic>
        <p:nvPicPr>
          <p:cNvPr id="7" name="Picture 6">
            <a:extLst>
              <a:ext uri="{FF2B5EF4-FFF2-40B4-BE49-F238E27FC236}">
                <a16:creationId xmlns:a16="http://schemas.microsoft.com/office/drawing/2014/main" id="{3846B5ED-C60E-4FE4-8362-E845E770252C}"/>
              </a:ext>
            </a:extLst>
          </p:cNvPr>
          <p:cNvPicPr>
            <a:picLocks noChangeAspect="1"/>
          </p:cNvPicPr>
          <p:nvPr/>
        </p:nvPicPr>
        <p:blipFill>
          <a:blip r:embed="rId5"/>
          <a:stretch>
            <a:fillRect/>
          </a:stretch>
        </p:blipFill>
        <p:spPr>
          <a:xfrm>
            <a:off x="3067050" y="2096735"/>
            <a:ext cx="5276850" cy="1590675"/>
          </a:xfrm>
          <a:prstGeom prst="rect">
            <a:avLst/>
          </a:prstGeom>
        </p:spPr>
      </p:pic>
    </p:spTree>
    <p:extLst>
      <p:ext uri="{BB962C8B-B14F-4D97-AF65-F5344CB8AC3E}">
        <p14:creationId xmlns:p14="http://schemas.microsoft.com/office/powerpoint/2010/main" val="3959102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672" y="1405892"/>
            <a:ext cx="10876128" cy="497236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Price Fixing Example</a:t>
            </a:r>
          </a:p>
        </p:txBody>
      </p:sp>
      <p:sp>
        <p:nvSpPr>
          <p:cNvPr id="12" name="Rectangle: Rounded Corners 11">
            <a:extLst>
              <a:ext uri="{FF2B5EF4-FFF2-40B4-BE49-F238E27FC236}">
                <a16:creationId xmlns:a16="http://schemas.microsoft.com/office/drawing/2014/main" id="{84A39997-DE43-490F-9B97-A0E798B52FA2}"/>
              </a:ext>
            </a:extLst>
          </p:cNvPr>
          <p:cNvSpPr/>
          <p:nvPr/>
        </p:nvSpPr>
        <p:spPr>
          <a:xfrm>
            <a:off x="477672" y="1357852"/>
            <a:ext cx="6869430" cy="71320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Justin@competitor1 – Rachel, do you want to come up to our prices or should we come down to yours?</a:t>
            </a:r>
          </a:p>
        </p:txBody>
      </p:sp>
      <p:sp>
        <p:nvSpPr>
          <p:cNvPr id="13" name="Rectangle: Rounded Corners 12">
            <a:extLst>
              <a:ext uri="{FF2B5EF4-FFF2-40B4-BE49-F238E27FC236}">
                <a16:creationId xmlns:a16="http://schemas.microsoft.com/office/drawing/2014/main" id="{F1CFE272-6593-4E65-978F-F042539736BA}"/>
              </a:ext>
            </a:extLst>
          </p:cNvPr>
          <p:cNvSpPr/>
          <p:nvPr/>
        </p:nvSpPr>
        <p:spPr>
          <a:xfrm>
            <a:off x="4453178" y="2240281"/>
            <a:ext cx="6665741" cy="902969"/>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Billy@competitor2 – Yeah, we stopped undercutting each other last year and agreed on prices.  We got tired of the customer winning.</a:t>
            </a:r>
          </a:p>
        </p:txBody>
      </p:sp>
      <p:sp>
        <p:nvSpPr>
          <p:cNvPr id="14" name="Rectangle: Rounded Corners 13">
            <a:extLst>
              <a:ext uri="{FF2B5EF4-FFF2-40B4-BE49-F238E27FC236}">
                <a16:creationId xmlns:a16="http://schemas.microsoft.com/office/drawing/2014/main" id="{A63B5F43-17E6-4FC0-B524-5963587556B2}"/>
              </a:ext>
            </a:extLst>
          </p:cNvPr>
          <p:cNvSpPr/>
          <p:nvPr/>
        </p:nvSpPr>
        <p:spPr>
          <a:xfrm>
            <a:off x="477672" y="3312479"/>
            <a:ext cx="6492240" cy="93451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Justin@competitor1 – Since we started our “friendly” competition, we’ve only just been increasing prices.</a:t>
            </a:r>
          </a:p>
        </p:txBody>
      </p:sp>
      <p:sp>
        <p:nvSpPr>
          <p:cNvPr id="15" name="Rectangle: Rounded Corners 14">
            <a:extLst>
              <a:ext uri="{FF2B5EF4-FFF2-40B4-BE49-F238E27FC236}">
                <a16:creationId xmlns:a16="http://schemas.microsoft.com/office/drawing/2014/main" id="{0B932B87-BB75-42BF-B04D-CDF2F60CC240}"/>
              </a:ext>
            </a:extLst>
          </p:cNvPr>
          <p:cNvSpPr/>
          <p:nvPr/>
        </p:nvSpPr>
        <p:spPr>
          <a:xfrm>
            <a:off x="4503420" y="4448429"/>
            <a:ext cx="6195060" cy="82416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Billy@competitor2 – Let’s get past this competition stuff.</a:t>
            </a:r>
            <a:endParaRPr lang="en-US" dirty="0"/>
          </a:p>
        </p:txBody>
      </p:sp>
      <p:sp>
        <p:nvSpPr>
          <p:cNvPr id="16" name="Rectangle: Rounded Corners 15">
            <a:extLst>
              <a:ext uri="{FF2B5EF4-FFF2-40B4-BE49-F238E27FC236}">
                <a16:creationId xmlns:a16="http://schemas.microsoft.com/office/drawing/2014/main" id="{ABB72BA1-ECC8-453F-920F-256E71792DBE}"/>
              </a:ext>
            </a:extLst>
          </p:cNvPr>
          <p:cNvSpPr/>
          <p:nvPr/>
        </p:nvSpPr>
        <p:spPr>
          <a:xfrm>
            <a:off x="4503420" y="5500148"/>
            <a:ext cx="4951576" cy="8241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Rachel@competitor3 – Alright, I’m in.</a:t>
            </a:r>
            <a:endParaRPr lang="en-US" dirty="0"/>
          </a:p>
        </p:txBody>
      </p:sp>
      <p:pic>
        <p:nvPicPr>
          <p:cNvPr id="18" name="Picture 17">
            <a:extLst>
              <a:ext uri="{FF2B5EF4-FFF2-40B4-BE49-F238E27FC236}">
                <a16:creationId xmlns:a16="http://schemas.microsoft.com/office/drawing/2014/main" id="{35F1E95E-38C0-41BD-BE7A-93801EE6A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70895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315386-F9F0-4DC9-972A-EE3AD896E491}"/>
              </a:ext>
            </a:extLst>
          </p:cNvPr>
          <p:cNvSpPr>
            <a:spLocks noGrp="1"/>
          </p:cNvSpPr>
          <p:nvPr>
            <p:ph type="title"/>
          </p:nvPr>
        </p:nvSpPr>
        <p:spPr/>
        <p:txBody>
          <a:bodyPr/>
          <a:lstStyle/>
          <a:p>
            <a:r>
              <a:rPr lang="en-US" sz="4000" dirty="0">
                <a:solidFill>
                  <a:srgbClr val="775F55"/>
                </a:solidFill>
                <a:latin typeface="Georgia"/>
              </a:rPr>
              <a:t>Case Study</a:t>
            </a:r>
            <a:endParaRPr lang="en-US" dirty="0"/>
          </a:p>
        </p:txBody>
      </p:sp>
      <p:pic>
        <p:nvPicPr>
          <p:cNvPr id="9" name="Picture 8">
            <a:extLst>
              <a:ext uri="{FF2B5EF4-FFF2-40B4-BE49-F238E27FC236}">
                <a16:creationId xmlns:a16="http://schemas.microsoft.com/office/drawing/2014/main" id="{5C7C276F-EEFC-4363-8C3E-9FF775ADB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13" name="Picture 12">
            <a:extLst>
              <a:ext uri="{FF2B5EF4-FFF2-40B4-BE49-F238E27FC236}">
                <a16:creationId xmlns:a16="http://schemas.microsoft.com/office/drawing/2014/main" id="{ADEDC526-E09D-429F-BB01-98BAD9DDFEF2}"/>
              </a:ext>
            </a:extLst>
          </p:cNvPr>
          <p:cNvPicPr>
            <a:picLocks noChangeAspect="1"/>
          </p:cNvPicPr>
          <p:nvPr/>
        </p:nvPicPr>
        <p:blipFill>
          <a:blip r:embed="rId4"/>
          <a:stretch>
            <a:fillRect/>
          </a:stretch>
        </p:blipFill>
        <p:spPr>
          <a:xfrm>
            <a:off x="150827" y="1489111"/>
            <a:ext cx="5615061" cy="2177915"/>
          </a:xfrm>
          <a:prstGeom prst="rect">
            <a:avLst/>
          </a:prstGeom>
        </p:spPr>
      </p:pic>
      <p:pic>
        <p:nvPicPr>
          <p:cNvPr id="16" name="Content Placeholder 15">
            <a:extLst>
              <a:ext uri="{FF2B5EF4-FFF2-40B4-BE49-F238E27FC236}">
                <a16:creationId xmlns:a16="http://schemas.microsoft.com/office/drawing/2014/main" id="{4F5E726E-E69C-46FD-AA1E-1C23026BDCB4}"/>
              </a:ext>
            </a:extLst>
          </p:cNvPr>
          <p:cNvPicPr>
            <a:picLocks noGrp="1" noChangeAspect="1"/>
          </p:cNvPicPr>
          <p:nvPr>
            <p:ph idx="1"/>
          </p:nvPr>
        </p:nvPicPr>
        <p:blipFill>
          <a:blip r:embed="rId5"/>
          <a:stretch>
            <a:fillRect/>
          </a:stretch>
        </p:blipFill>
        <p:spPr>
          <a:xfrm>
            <a:off x="150827" y="3896959"/>
            <a:ext cx="5615061" cy="2620362"/>
          </a:xfrm>
          <a:prstGeom prst="rect">
            <a:avLst/>
          </a:prstGeom>
        </p:spPr>
      </p:pic>
      <p:sp>
        <p:nvSpPr>
          <p:cNvPr id="19" name="TextBox 18">
            <a:extLst>
              <a:ext uri="{FF2B5EF4-FFF2-40B4-BE49-F238E27FC236}">
                <a16:creationId xmlns:a16="http://schemas.microsoft.com/office/drawing/2014/main" id="{EEB94068-E1FA-42A9-97DC-E968C27CA9AC}"/>
              </a:ext>
            </a:extLst>
          </p:cNvPr>
          <p:cNvSpPr txBox="1"/>
          <p:nvPr/>
        </p:nvSpPr>
        <p:spPr>
          <a:xfrm>
            <a:off x="6163263" y="1117104"/>
            <a:ext cx="5705082" cy="6309420"/>
          </a:xfrm>
          <a:prstGeom prst="rect">
            <a:avLst/>
          </a:prstGeom>
          <a:noFill/>
        </p:spPr>
        <p:txBody>
          <a:bodyPr wrap="square" rtlCol="0">
            <a:spAutoFit/>
          </a:bodyPr>
          <a:lstStyle/>
          <a:p>
            <a:pPr algn="ctr"/>
            <a:r>
              <a:rPr lang="en-US" sz="3200" b="1" dirty="0">
                <a:latin typeface="+mj-lt"/>
              </a:rPr>
              <a:t>Packaged Seafood Investigation</a:t>
            </a:r>
          </a:p>
          <a:p>
            <a:pPr algn="ctr"/>
            <a:endParaRPr lang="en-US" sz="1200" b="1" dirty="0">
              <a:latin typeface="+mj-lt"/>
            </a:endParaRPr>
          </a:p>
          <a:p>
            <a:pPr marL="285750" indent="-285750">
              <a:buFont typeface="Arial" panose="020B0604020202020204" pitchFamily="34" charset="0"/>
              <a:buChar char="•"/>
            </a:pPr>
            <a:r>
              <a:rPr lang="en-US" sz="2400" dirty="0">
                <a:latin typeface="+mj-lt"/>
              </a:rPr>
              <a:t>Price-fixing conspiracy involving three largest canned seafood suppliers in the United States</a:t>
            </a:r>
          </a:p>
          <a:p>
            <a:pPr marL="285750" indent="-285750">
              <a:spcBef>
                <a:spcPts val="600"/>
              </a:spcBef>
              <a:buFont typeface="Arial" panose="020B0604020202020204" pitchFamily="34" charset="0"/>
              <a:buChar char="•"/>
            </a:pPr>
            <a:r>
              <a:rPr lang="en-US" sz="2400" dirty="0">
                <a:latin typeface="+mj-lt"/>
              </a:rPr>
              <a:t>Charged 2 corporations</a:t>
            </a:r>
          </a:p>
          <a:p>
            <a:pPr marL="742950" lvl="1" indent="-285750">
              <a:buFont typeface="Arial" panose="020B0604020202020204" pitchFamily="34" charset="0"/>
              <a:buChar char="•"/>
            </a:pPr>
            <a:r>
              <a:rPr lang="en-US" sz="2400" dirty="0">
                <a:latin typeface="+mj-lt"/>
              </a:rPr>
              <a:t>$125 million in fines</a:t>
            </a:r>
          </a:p>
          <a:p>
            <a:pPr marL="285750" indent="-285750">
              <a:spcBef>
                <a:spcPts val="600"/>
              </a:spcBef>
              <a:buFont typeface="Arial" panose="020B0604020202020204" pitchFamily="34" charset="0"/>
              <a:buChar char="•"/>
            </a:pPr>
            <a:r>
              <a:rPr lang="en-US" sz="2400" dirty="0">
                <a:latin typeface="+mj-lt"/>
              </a:rPr>
              <a:t>Charged 4 high-level executives </a:t>
            </a:r>
          </a:p>
          <a:p>
            <a:pPr marL="742950" lvl="1" indent="-285750">
              <a:buFont typeface="Arial" panose="020B0604020202020204" pitchFamily="34" charset="0"/>
              <a:buChar char="•"/>
            </a:pPr>
            <a:r>
              <a:rPr lang="en-US" sz="2400" dirty="0">
                <a:latin typeface="+mj-lt"/>
              </a:rPr>
              <a:t>3 pleaded guilty</a:t>
            </a:r>
          </a:p>
          <a:p>
            <a:pPr marL="742950" lvl="1" indent="-285750">
              <a:buFont typeface="Arial" panose="020B0604020202020204" pitchFamily="34" charset="0"/>
              <a:buChar char="•"/>
            </a:pPr>
            <a:r>
              <a:rPr lang="en-US" sz="2400" dirty="0">
                <a:latin typeface="+mj-lt"/>
              </a:rPr>
              <a:t>Former CEO of Bumble Bee Foods convicted after four-week trial</a:t>
            </a:r>
          </a:p>
          <a:p>
            <a:pPr marL="742950" lvl="1" indent="-285750">
              <a:buFont typeface="Arial" panose="020B0604020202020204" pitchFamily="34" charset="0"/>
              <a:buChar char="•"/>
            </a:pPr>
            <a:r>
              <a:rPr lang="en-US" sz="2400" dirty="0">
                <a:latin typeface="+mj-lt"/>
              </a:rPr>
              <a:t>Defendants are awaiting sentencing</a:t>
            </a:r>
          </a:p>
          <a:p>
            <a:endParaRPr lang="en-US" sz="2400" dirty="0">
              <a:solidFill>
                <a:schemeClr val="tx2"/>
              </a:solidFill>
            </a:endParaRPr>
          </a:p>
          <a:p>
            <a:endParaRPr lang="en-US" dirty="0"/>
          </a:p>
        </p:txBody>
      </p:sp>
      <p:pic>
        <p:nvPicPr>
          <p:cNvPr id="8" name="Picture 7">
            <a:extLst>
              <a:ext uri="{FF2B5EF4-FFF2-40B4-BE49-F238E27FC236}">
                <a16:creationId xmlns:a16="http://schemas.microsoft.com/office/drawing/2014/main" id="{65830F5A-421B-46C8-922F-3A7D73CC3B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320451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Bid Rigging Agreements</a:t>
            </a:r>
          </a:p>
        </p:txBody>
      </p:sp>
      <p:sp>
        <p:nvSpPr>
          <p:cNvPr id="3" name="Content Placeholder 2"/>
          <p:cNvSpPr>
            <a:spLocks noGrp="1"/>
          </p:cNvSpPr>
          <p:nvPr>
            <p:ph idx="1"/>
          </p:nvPr>
        </p:nvSpPr>
        <p:spPr>
          <a:xfrm>
            <a:off x="838200" y="1725048"/>
            <a:ext cx="10515600" cy="4472552"/>
          </a:xfrm>
        </p:spPr>
        <p:txBody>
          <a:bodyPr>
            <a:normAutofit/>
          </a:bodyPr>
          <a:lstStyle/>
          <a:p>
            <a:r>
              <a:rPr lang="en-US" sz="2600" b="1" dirty="0">
                <a:latin typeface="+mj-lt"/>
              </a:rPr>
              <a:t>Competitors agree in advance who will win the bid. </a:t>
            </a:r>
          </a:p>
          <a:p>
            <a:pPr marL="0" indent="0">
              <a:buNone/>
            </a:pPr>
            <a:endParaRPr lang="en-US" sz="2600" dirty="0">
              <a:latin typeface="+mj-lt"/>
            </a:endParaRPr>
          </a:p>
          <a:p>
            <a:r>
              <a:rPr lang="en-US" sz="2600" b="1" dirty="0">
                <a:latin typeface="+mj-lt"/>
              </a:rPr>
              <a:t>Types of Bid Rigging</a:t>
            </a:r>
            <a:r>
              <a:rPr lang="en-US" sz="2600" dirty="0">
                <a:latin typeface="+mj-lt"/>
              </a:rPr>
              <a:t>:</a:t>
            </a:r>
          </a:p>
          <a:p>
            <a:pPr marL="457200" indent="-457200">
              <a:buNone/>
            </a:pPr>
            <a:endParaRPr lang="en-US" sz="2600" dirty="0">
              <a:latin typeface="+mj-lt"/>
            </a:endParaRPr>
          </a:p>
          <a:p>
            <a:pPr lvl="1"/>
            <a:r>
              <a:rPr lang="en-US" sz="2300" u="sng" dirty="0">
                <a:latin typeface="+mj-lt"/>
              </a:rPr>
              <a:t>Bid Rotation or Allocation</a:t>
            </a:r>
            <a:r>
              <a:rPr lang="en-US" sz="2300" dirty="0">
                <a:latin typeface="+mj-lt"/>
              </a:rPr>
              <a:t>—competitors agree to take turns winning bids</a:t>
            </a:r>
          </a:p>
          <a:p>
            <a:pPr lvl="1"/>
            <a:endParaRPr lang="en-US" sz="2300" dirty="0">
              <a:latin typeface="+mj-lt"/>
            </a:endParaRPr>
          </a:p>
          <a:p>
            <a:pPr lvl="1"/>
            <a:r>
              <a:rPr lang="en-US" sz="2300" u="sng" dirty="0">
                <a:latin typeface="+mj-lt"/>
              </a:rPr>
              <a:t>“Complementary” or “Cover” Bids</a:t>
            </a:r>
            <a:r>
              <a:rPr lang="en-US" sz="2300" dirty="0">
                <a:latin typeface="+mj-lt"/>
              </a:rPr>
              <a:t>—competitors agree to submit intentionally high bids, or otherwise unacceptable bids</a:t>
            </a:r>
          </a:p>
          <a:p>
            <a:pPr lvl="1"/>
            <a:endParaRPr lang="en-US" sz="2300" dirty="0">
              <a:latin typeface="+mj-lt"/>
            </a:endParaRPr>
          </a:p>
          <a:p>
            <a:pPr lvl="1"/>
            <a:r>
              <a:rPr lang="en-US" sz="2300" u="sng" dirty="0">
                <a:latin typeface="+mj-lt"/>
              </a:rPr>
              <a:t>Bid Suppression or Limitation</a:t>
            </a:r>
            <a:r>
              <a:rPr lang="en-US" sz="2300" dirty="0">
                <a:latin typeface="+mj-lt"/>
              </a:rPr>
              <a:t>—competitors agree to refrain from bidding</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EDB85273-18B6-402A-85AF-AE2644480D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78557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90688"/>
            <a:ext cx="10306049" cy="4687571"/>
          </a:xfrm>
        </p:spPr>
        <p:txBody>
          <a:bodyPr>
            <a:normAutofit/>
          </a:bodyPr>
          <a:lstStyle/>
          <a:p>
            <a:pPr marL="0" indent="0">
              <a:buNone/>
            </a:pPr>
            <a:r>
              <a:rPr lang="en-US" sz="2400" dirty="0">
                <a:latin typeface="+mj-lt"/>
              </a:rPr>
              <a:t>From:  </a:t>
            </a:r>
            <a:r>
              <a:rPr lang="en-US" sz="2400" dirty="0">
                <a:latin typeface="+mj-lt"/>
                <a:hlinkClick r:id="rId3">
                  <a:extLst>
                    <a:ext uri="{A12FA001-AC4F-418D-AE19-62706E023703}">
                      <ahyp:hlinkClr xmlns:ahyp="http://schemas.microsoft.com/office/drawing/2018/hyperlinkcolor" val="tx"/>
                    </a:ext>
                  </a:extLst>
                </a:hlinkClick>
              </a:rPr>
              <a:t>Justin@govtcontractor.com</a:t>
            </a:r>
            <a:endParaRPr lang="en-US" sz="2400" dirty="0">
              <a:latin typeface="+mj-lt"/>
            </a:endParaRPr>
          </a:p>
          <a:p>
            <a:pPr marL="0" indent="0">
              <a:buNone/>
            </a:pPr>
            <a:r>
              <a:rPr lang="en-US" sz="2400" dirty="0">
                <a:latin typeface="+mj-lt"/>
              </a:rPr>
              <a:t>To:  </a:t>
            </a:r>
            <a:r>
              <a:rPr lang="en-US" sz="2400" dirty="0">
                <a:latin typeface="+mj-lt"/>
                <a:hlinkClick r:id="rId4">
                  <a:extLst>
                    <a:ext uri="{A12FA001-AC4F-418D-AE19-62706E023703}">
                      <ahyp:hlinkClr xmlns:ahyp="http://schemas.microsoft.com/office/drawing/2018/hyperlinkcolor" val="tx"/>
                    </a:ext>
                  </a:extLst>
                </a:hlinkClick>
              </a:rPr>
              <a:t>Sallyprocurementofficer@mail.mil</a:t>
            </a:r>
            <a:endParaRPr lang="en-US" sz="2400" dirty="0">
              <a:latin typeface="+mj-lt"/>
            </a:endParaRPr>
          </a:p>
          <a:p>
            <a:pPr marL="0" indent="0">
              <a:buNone/>
            </a:pPr>
            <a:r>
              <a:rPr lang="en-US" sz="2400" dirty="0">
                <a:latin typeface="+mj-lt"/>
              </a:rPr>
              <a:t>Subject: Quotes</a:t>
            </a:r>
          </a:p>
          <a:p>
            <a:pPr marL="0" indent="0">
              <a:buNone/>
            </a:pPr>
            <a:endParaRPr lang="en-US" sz="2400" dirty="0">
              <a:latin typeface="+mj-lt"/>
            </a:endParaRPr>
          </a:p>
          <a:p>
            <a:pPr marL="0" indent="0">
              <a:buNone/>
            </a:pPr>
            <a:r>
              <a:rPr lang="en-US" sz="2400" dirty="0">
                <a:latin typeface="+mj-lt"/>
              </a:rPr>
              <a:t>Sally:</a:t>
            </a:r>
          </a:p>
          <a:p>
            <a:pPr marL="0" indent="0">
              <a:buNone/>
            </a:pPr>
            <a:r>
              <a:rPr lang="en-US" sz="2400" dirty="0">
                <a:latin typeface="+mj-lt"/>
              </a:rPr>
              <a:t>Here are the 4 quotes to use.  If these are ok with you, let me know.  Then I’ll send you the other quotes.</a:t>
            </a:r>
          </a:p>
          <a:p>
            <a:pPr marL="0" indent="0">
              <a:buNone/>
            </a:pPr>
            <a:r>
              <a:rPr lang="en-US" sz="2400" dirty="0">
                <a:latin typeface="+mj-lt"/>
              </a:rPr>
              <a:t>Thanks for your business.</a:t>
            </a:r>
          </a:p>
          <a:p>
            <a:pPr marL="0" indent="0">
              <a:buNone/>
            </a:pPr>
            <a:r>
              <a:rPr lang="en-US" sz="2400" dirty="0">
                <a:latin typeface="+mj-lt"/>
              </a:rPr>
              <a:t>Justin</a:t>
            </a:r>
          </a:p>
          <a:p>
            <a:pPr marL="0" indent="0">
              <a:buNone/>
            </a:pPr>
            <a:endParaRPr lang="en-US" sz="3200" dirty="0">
              <a:latin typeface="+mj-lt"/>
            </a:endParaRPr>
          </a:p>
          <a:p>
            <a:pPr marL="0" indent="0">
              <a:buNone/>
            </a:pPr>
            <a:endParaRPr lang="en-US" sz="3200" dirty="0">
              <a:latin typeface="+mj-lt"/>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600" dirty="0">
                <a:solidFill>
                  <a:schemeClr val="tx2"/>
                </a:solidFill>
              </a:rPr>
              <a:t>Bid Rigging Example</a:t>
            </a:r>
          </a:p>
        </p:txBody>
      </p:sp>
      <p:pic>
        <p:nvPicPr>
          <p:cNvPr id="7" name="Picture 6">
            <a:extLst>
              <a:ext uri="{FF2B5EF4-FFF2-40B4-BE49-F238E27FC236}">
                <a16:creationId xmlns:a16="http://schemas.microsoft.com/office/drawing/2014/main" id="{D6EE667D-E375-4555-8461-74D74E682B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31782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3710" y="3073536"/>
            <a:ext cx="5138006" cy="33965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Cover Bid Example</a:t>
            </a:r>
          </a:p>
        </p:txBody>
      </p:sp>
      <p:sp>
        <p:nvSpPr>
          <p:cNvPr id="3" name="Content Placeholder 2"/>
          <p:cNvSpPr>
            <a:spLocks noGrp="1"/>
          </p:cNvSpPr>
          <p:nvPr>
            <p:ph idx="1"/>
          </p:nvPr>
        </p:nvSpPr>
        <p:spPr>
          <a:xfrm>
            <a:off x="838200" y="1690688"/>
            <a:ext cx="7471410" cy="4687571"/>
          </a:xfrm>
        </p:spPr>
        <p:txBody>
          <a:bodyPr>
            <a:normAutofit/>
          </a:bodyPr>
          <a:lstStyle/>
          <a:p>
            <a:pPr marL="1720850" indent="-1720850">
              <a:buNone/>
            </a:pPr>
            <a:r>
              <a:rPr lang="en-US" sz="2600" dirty="0">
                <a:latin typeface="+mj-lt"/>
              </a:rPr>
              <a:t>Bidder 1:   “I’d like to win the bid to demolish the Water Street Bridge. If I get the job for $850,000, I can make some good money. Can you submit a bid above mine?”</a:t>
            </a:r>
          </a:p>
          <a:p>
            <a:pPr marL="457200" indent="-457200">
              <a:buNone/>
            </a:pPr>
            <a:endParaRPr lang="en-US" sz="2600" dirty="0">
              <a:latin typeface="+mj-lt"/>
            </a:endParaRPr>
          </a:p>
          <a:p>
            <a:pPr marL="1720850" indent="-1720850">
              <a:buNone/>
            </a:pPr>
            <a:r>
              <a:rPr lang="en-US" sz="2600" dirty="0">
                <a:latin typeface="+mj-lt"/>
              </a:rPr>
              <a:t>Bidder 2:   “Sure. I’ll come in at $900,000 if you’ll let me have the next one.”</a:t>
            </a:r>
          </a:p>
          <a:p>
            <a:pPr marL="0" indent="0">
              <a:buNone/>
            </a:pPr>
            <a:endParaRPr lang="en-US" sz="2600" dirty="0">
              <a:latin typeface="+mj-lt"/>
            </a:endParaRPr>
          </a:p>
          <a:p>
            <a:pPr marL="1654175" indent="-1654175">
              <a:buNone/>
            </a:pPr>
            <a:r>
              <a:rPr lang="en-US" sz="2600" dirty="0">
                <a:latin typeface="+mj-lt"/>
              </a:rPr>
              <a:t>Bidder 1:   “Okay. I’ll plan on it.”</a:t>
            </a:r>
          </a:p>
        </p:txBody>
      </p:sp>
      <p:sp>
        <p:nvSpPr>
          <p:cNvPr id="12" name="TextBox 11"/>
          <p:cNvSpPr txBox="1"/>
          <p:nvPr/>
        </p:nvSpPr>
        <p:spPr>
          <a:xfrm>
            <a:off x="8417169" y="6166339"/>
            <a:ext cx="2965206" cy="246221"/>
          </a:xfrm>
          <a:prstGeom prst="rect">
            <a:avLst/>
          </a:prstGeom>
          <a:noFill/>
        </p:spPr>
        <p:txBody>
          <a:bodyPr wrap="square" rtlCol="0">
            <a:spAutoFit/>
          </a:bodyPr>
          <a:lstStyle/>
          <a:p>
            <a:r>
              <a:rPr lang="en-US" sz="1000" dirty="0">
                <a:solidFill>
                  <a:schemeClr val="bg1">
                    <a:lumMod val="65000"/>
                  </a:schemeClr>
                </a:solidFill>
              </a:rPr>
              <a:t>Photo credit: Nomadsoul1/</a:t>
            </a:r>
            <a:r>
              <a:rPr lang="en-US" sz="1000" dirty="0" err="1">
                <a:solidFill>
                  <a:schemeClr val="bg1">
                    <a:lumMod val="65000"/>
                  </a:schemeClr>
                </a:solidFill>
              </a:rPr>
              <a:t>iStock</a:t>
            </a:r>
            <a:r>
              <a:rPr lang="en-US" sz="1000" dirty="0">
                <a:solidFill>
                  <a:schemeClr val="bg1">
                    <a:lumMod val="65000"/>
                  </a:schemeClr>
                </a:solidFill>
              </a:rPr>
              <a:t>/Getty Images Plus</a:t>
            </a:r>
          </a:p>
        </p:txBody>
      </p:sp>
      <p:pic>
        <p:nvPicPr>
          <p:cNvPr id="9" name="Picture 8">
            <a:extLst>
              <a:ext uri="{FF2B5EF4-FFF2-40B4-BE49-F238E27FC236}">
                <a16:creationId xmlns:a16="http://schemas.microsoft.com/office/drawing/2014/main" id="{F00641B9-69D3-4235-A5F7-99AC621CC9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06141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4404"/>
            <a:ext cx="10515600" cy="1086284"/>
          </a:xfrm>
        </p:spPr>
        <p:txBody>
          <a:bodyPr>
            <a:normAutofit/>
          </a:bodyPr>
          <a:lstStyle/>
          <a:p>
            <a:r>
              <a:rPr lang="en-US" sz="4000" dirty="0">
                <a:solidFill>
                  <a:schemeClr val="tx2"/>
                </a:solidFill>
              </a:rPr>
              <a:t>Bid Rigging: Real Example</a:t>
            </a:r>
          </a:p>
        </p:txBody>
      </p:sp>
      <p:sp>
        <p:nvSpPr>
          <p:cNvPr id="25" name="Rectangle 3">
            <a:extLst>
              <a:ext uri="{FF2B5EF4-FFF2-40B4-BE49-F238E27FC236}">
                <a16:creationId xmlns:a16="http://schemas.microsoft.com/office/drawing/2014/main" id="{241DAE93-05AD-412A-8F88-75AFEF05B7D5}"/>
              </a:ext>
            </a:extLst>
          </p:cNvPr>
          <p:cNvSpPr>
            <a:spLocks noGrp="1" noChangeArrowheads="1"/>
          </p:cNvSpPr>
          <p:nvPr>
            <p:ph idx="1"/>
          </p:nvPr>
        </p:nvSpPr>
        <p:spPr>
          <a:xfrm>
            <a:off x="685800" y="1490777"/>
            <a:ext cx="10668000" cy="4686186"/>
          </a:xfrm>
        </p:spPr>
        <p:txBody>
          <a:bodyPr>
            <a:normAutofit/>
          </a:bodyPr>
          <a:lstStyle/>
          <a:p>
            <a:pPr marL="0" indent="0" algn="ctr">
              <a:buNone/>
              <a:defRPr/>
            </a:pPr>
            <a:r>
              <a:rPr lang="en-US" b="1" dirty="0">
                <a:latin typeface="+mj-lt"/>
              </a:rPr>
              <a:t>Real Estate Auctions</a:t>
            </a:r>
          </a:p>
          <a:p>
            <a:pPr algn="ctr">
              <a:defRPr/>
            </a:pPr>
            <a:endParaRPr lang="en-US" sz="2400" dirty="0">
              <a:latin typeface="+mj-lt"/>
            </a:endParaRPr>
          </a:p>
          <a:p>
            <a:pPr algn="ctr">
              <a:defRPr/>
            </a:pPr>
            <a:endParaRPr lang="en-US" sz="2400" dirty="0">
              <a:latin typeface="+mj-lt"/>
            </a:endParaRPr>
          </a:p>
          <a:p>
            <a:pPr algn="ctr">
              <a:defRPr/>
            </a:pPr>
            <a:endParaRPr lang="en-US" sz="2400" dirty="0">
              <a:latin typeface="+mj-lt"/>
            </a:endParaRPr>
          </a:p>
          <a:p>
            <a:pPr algn="ctr">
              <a:defRPr/>
            </a:pPr>
            <a:endParaRPr lang="en-US" sz="2400" dirty="0">
              <a:latin typeface="+mj-lt"/>
            </a:endParaRPr>
          </a:p>
          <a:p>
            <a:pPr algn="ctr">
              <a:defRPr/>
            </a:pPr>
            <a:endParaRPr lang="en-US" sz="2400" dirty="0">
              <a:latin typeface="+mj-lt"/>
            </a:endParaRPr>
          </a:p>
          <a:p>
            <a:pPr algn="ctr">
              <a:defRPr/>
            </a:pPr>
            <a:endParaRPr lang="en-US" sz="2400" dirty="0">
              <a:latin typeface="+mj-lt"/>
            </a:endParaRPr>
          </a:p>
          <a:p>
            <a:pPr algn="ctr">
              <a:defRPr/>
            </a:pPr>
            <a:endParaRPr lang="en-US" sz="2400" dirty="0">
              <a:latin typeface="+mj-lt"/>
            </a:endParaRPr>
          </a:p>
          <a:p>
            <a:pPr>
              <a:defRPr/>
            </a:pPr>
            <a:r>
              <a:rPr lang="en-US" sz="2400" dirty="0">
                <a:latin typeface="+mj-lt"/>
              </a:rPr>
              <a:t>100+ Individuals</a:t>
            </a:r>
          </a:p>
          <a:p>
            <a:pPr algn="l">
              <a:defRPr/>
            </a:pPr>
            <a:endParaRPr lang="en-US" sz="2400" dirty="0"/>
          </a:p>
          <a:p>
            <a:pPr algn="l">
              <a:buSzPct val="150000"/>
              <a:defRPr/>
            </a:pPr>
            <a:endParaRPr lang="en-US" sz="2400" spc="100" dirty="0"/>
          </a:p>
        </p:txBody>
      </p:sp>
      <p:pic>
        <p:nvPicPr>
          <p:cNvPr id="26" name="Picture 3">
            <a:extLst>
              <a:ext uri="{FF2B5EF4-FFF2-40B4-BE49-F238E27FC236}">
                <a16:creationId xmlns:a16="http://schemas.microsoft.com/office/drawing/2014/main" id="{26995733-1897-47B9-A853-A1A12BA6B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027" y="2005356"/>
            <a:ext cx="45434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005F0B2-9132-4DE7-AA6A-47C876F54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10" name="Picture 9">
            <a:extLst>
              <a:ext uri="{FF2B5EF4-FFF2-40B4-BE49-F238E27FC236}">
                <a16:creationId xmlns:a16="http://schemas.microsoft.com/office/drawing/2014/main" id="{ABDE5026-0C26-4974-99CC-1B5EB0B919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4861" y="199091"/>
            <a:ext cx="914402" cy="914402"/>
          </a:xfrm>
          <a:prstGeom prst="rect">
            <a:avLst/>
          </a:prstGeom>
        </p:spPr>
      </p:pic>
    </p:spTree>
    <p:extLst>
      <p:ext uri="{BB962C8B-B14F-4D97-AF65-F5344CB8AC3E}">
        <p14:creationId xmlns:p14="http://schemas.microsoft.com/office/powerpoint/2010/main" val="426805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1316" y="4183380"/>
            <a:ext cx="2362404" cy="1830071"/>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Allocation Agreements</a:t>
            </a:r>
          </a:p>
        </p:txBody>
      </p:sp>
      <p:sp>
        <p:nvSpPr>
          <p:cNvPr id="3" name="Content Placeholder 2"/>
          <p:cNvSpPr>
            <a:spLocks noGrp="1"/>
          </p:cNvSpPr>
          <p:nvPr>
            <p:ph idx="1"/>
          </p:nvPr>
        </p:nvSpPr>
        <p:spPr>
          <a:xfrm>
            <a:off x="838200" y="1724989"/>
            <a:ext cx="8694420" cy="4687571"/>
          </a:xfrm>
        </p:spPr>
        <p:txBody>
          <a:bodyPr>
            <a:normAutofit/>
          </a:bodyPr>
          <a:lstStyle/>
          <a:p>
            <a:pPr marL="0" indent="0">
              <a:lnSpc>
                <a:spcPct val="120000"/>
              </a:lnSpc>
              <a:buNone/>
            </a:pPr>
            <a:r>
              <a:rPr lang="en-US" dirty="0">
                <a:latin typeface="+mj-lt"/>
              </a:rPr>
              <a:t>Competitors agree to divide up a market, usually by:</a:t>
            </a:r>
          </a:p>
          <a:p>
            <a:pPr marL="0" indent="0">
              <a:lnSpc>
                <a:spcPct val="120000"/>
              </a:lnSpc>
              <a:buNone/>
            </a:pPr>
            <a:endParaRPr lang="en-US" sz="1400" dirty="0">
              <a:latin typeface="+mj-lt"/>
            </a:endParaRPr>
          </a:p>
          <a:p>
            <a:pPr lvl="1">
              <a:lnSpc>
                <a:spcPct val="120000"/>
              </a:lnSpc>
            </a:pPr>
            <a:r>
              <a:rPr lang="en-US" sz="2800" dirty="0">
                <a:latin typeface="+mj-lt"/>
              </a:rPr>
              <a:t>Geographic area (north of Hwy 1/ south of Hwy 1)</a:t>
            </a:r>
          </a:p>
          <a:p>
            <a:pPr lvl="1">
              <a:lnSpc>
                <a:spcPct val="120000"/>
              </a:lnSpc>
            </a:pPr>
            <a:r>
              <a:rPr lang="en-US" sz="2800" dirty="0">
                <a:latin typeface="+mj-lt"/>
              </a:rPr>
              <a:t>Customer (big customers / small customers)</a:t>
            </a:r>
          </a:p>
          <a:p>
            <a:pPr lvl="1">
              <a:lnSpc>
                <a:spcPct val="120000"/>
              </a:lnSpc>
            </a:pPr>
            <a:r>
              <a:rPr lang="en-US" sz="2800" dirty="0">
                <a:latin typeface="+mj-lt"/>
              </a:rPr>
              <a:t>Product (men’s uniforms / women’s uniforms)</a:t>
            </a:r>
          </a:p>
          <a:p>
            <a:pPr marL="0" indent="0">
              <a:buNone/>
            </a:pPr>
            <a:endParaRPr lang="en-US" sz="2700" dirty="0">
              <a:latin typeface="+mj-lt"/>
            </a:endParaRPr>
          </a:p>
          <a:p>
            <a:pPr marL="0" indent="0">
              <a:buNone/>
            </a:pPr>
            <a:r>
              <a:rPr lang="en-US" sz="2700" dirty="0">
                <a:latin typeface="+mj-lt"/>
              </a:rPr>
              <a:t>May also include a bid rigging component to implement the allocation scheme. </a:t>
            </a:r>
          </a:p>
        </p:txBody>
      </p:sp>
      <p:pic>
        <p:nvPicPr>
          <p:cNvPr id="8" name="Picture 7">
            <a:extLst>
              <a:ext uri="{FF2B5EF4-FFF2-40B4-BE49-F238E27FC236}">
                <a16:creationId xmlns:a16="http://schemas.microsoft.com/office/drawing/2014/main" id="{0055D729-4E4B-4428-A5A9-569AA678C1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11" name="Picture 10">
            <a:extLst>
              <a:ext uri="{FF2B5EF4-FFF2-40B4-BE49-F238E27FC236}">
                <a16:creationId xmlns:a16="http://schemas.microsoft.com/office/drawing/2014/main" id="{C35163FD-43C0-4DE3-A524-8C4A37B7A6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889915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600" dirty="0">
                <a:solidFill>
                  <a:schemeClr val="tx2"/>
                </a:solidFill>
              </a:rPr>
              <a:t>What Market Allocation Sounds Like</a:t>
            </a:r>
          </a:p>
        </p:txBody>
      </p:sp>
      <p:sp>
        <p:nvSpPr>
          <p:cNvPr id="3" name="Content Placeholder 2"/>
          <p:cNvSpPr>
            <a:spLocks noGrp="1"/>
          </p:cNvSpPr>
          <p:nvPr>
            <p:ph idx="1"/>
          </p:nvPr>
        </p:nvSpPr>
        <p:spPr>
          <a:xfrm>
            <a:off x="838200" y="1690688"/>
            <a:ext cx="10515600" cy="4687571"/>
          </a:xfrm>
        </p:spPr>
        <p:txBody>
          <a:bodyPr>
            <a:normAutofit/>
          </a:bodyPr>
          <a:lstStyle/>
          <a:p>
            <a:r>
              <a:rPr lang="en-US" dirty="0">
                <a:latin typeface="+mj-lt"/>
              </a:rPr>
              <a:t>“We can’t sell to you”</a:t>
            </a:r>
          </a:p>
          <a:p>
            <a:pPr marL="0" indent="0">
              <a:buNone/>
            </a:pPr>
            <a:endParaRPr lang="en-US" dirty="0">
              <a:latin typeface="+mj-lt"/>
            </a:endParaRPr>
          </a:p>
          <a:p>
            <a:r>
              <a:rPr lang="en-US" dirty="0">
                <a:latin typeface="+mj-lt"/>
              </a:rPr>
              <a:t>“You aren’t in our area”</a:t>
            </a:r>
          </a:p>
          <a:p>
            <a:pPr marL="0" indent="0">
              <a:buNone/>
            </a:pPr>
            <a:endParaRPr lang="en-US" dirty="0">
              <a:latin typeface="+mj-lt"/>
            </a:endParaRPr>
          </a:p>
          <a:p>
            <a:r>
              <a:rPr lang="en-US" dirty="0">
                <a:latin typeface="+mj-lt"/>
              </a:rPr>
              <a:t>“We don’t sell in that area – you will need to call Company X”</a:t>
            </a:r>
          </a:p>
          <a:p>
            <a:pPr marL="0" indent="0">
              <a:buNone/>
            </a:pPr>
            <a:endParaRPr lang="en-US" dirty="0">
              <a:latin typeface="+mj-lt"/>
            </a:endParaRPr>
          </a:p>
          <a:p>
            <a:r>
              <a:rPr lang="en-US" dirty="0">
                <a:latin typeface="+mj-lt"/>
              </a:rPr>
              <a:t>“Company Y should not be calling you for that product”</a:t>
            </a:r>
          </a:p>
        </p:txBody>
      </p:sp>
      <p:pic>
        <p:nvPicPr>
          <p:cNvPr id="7" name="Picture 6">
            <a:extLst>
              <a:ext uri="{FF2B5EF4-FFF2-40B4-BE49-F238E27FC236}">
                <a16:creationId xmlns:a16="http://schemas.microsoft.com/office/drawing/2014/main" id="{454F2816-B66D-4150-B5E1-6A9C82097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50693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graphicFrame>
        <p:nvGraphicFramePr>
          <p:cNvPr id="31" name="Object 30">
            <a:extLst>
              <a:ext uri="{FF2B5EF4-FFF2-40B4-BE49-F238E27FC236}">
                <a16:creationId xmlns:a16="http://schemas.microsoft.com/office/drawing/2014/main" id="{33F682D5-352C-4374-ABD7-06EDBA4D8F11}"/>
              </a:ext>
            </a:extLst>
          </p:cNvPr>
          <p:cNvGraphicFramePr>
            <a:graphicFrameLocks noChangeAspect="1"/>
          </p:cNvGraphicFramePr>
          <p:nvPr>
            <p:extLst/>
          </p:nvPr>
        </p:nvGraphicFramePr>
        <p:xfrm>
          <a:off x="7315200" y="1994541"/>
          <a:ext cx="3524832" cy="4307040"/>
        </p:xfrm>
        <a:graphic>
          <a:graphicData uri="http://schemas.openxmlformats.org/presentationml/2006/ole">
            <mc:AlternateContent xmlns:mc="http://schemas.openxmlformats.org/markup-compatibility/2006">
              <mc:Choice xmlns:v="urn:schemas-microsoft-com:vml" Requires="v">
                <p:oleObj spid="_x0000_s1092" r:id="rId5" imgW="4406040" imgH="5383800" progId="">
                  <p:embed/>
                </p:oleObj>
              </mc:Choice>
              <mc:Fallback>
                <p:oleObj r:id="rId5" imgW="4406040" imgH="5383800" progId="">
                  <p:embed/>
                  <p:pic>
                    <p:nvPicPr>
                      <p:cNvPr id="31" name="Object 30">
                        <a:extLst>
                          <a:ext uri="{FF2B5EF4-FFF2-40B4-BE49-F238E27FC236}">
                            <a16:creationId xmlns:a16="http://schemas.microsoft.com/office/drawing/2014/main" id="{33F682D5-352C-4374-ABD7-06EDBA4D8F11}"/>
                          </a:ext>
                        </a:extLst>
                      </p:cNvPr>
                      <p:cNvPicPr/>
                      <p:nvPr/>
                    </p:nvPicPr>
                    <p:blipFill>
                      <a:blip r:embed="rId6"/>
                      <a:stretch>
                        <a:fillRect/>
                      </a:stretch>
                    </p:blipFill>
                    <p:spPr>
                      <a:xfrm>
                        <a:off x="7315200" y="1994541"/>
                        <a:ext cx="3524832" cy="430704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669940E6-8EC3-40DD-A36E-CB0CF10E16DB}"/>
              </a:ext>
            </a:extLst>
          </p:cNvPr>
          <p:cNvGraphicFramePr>
            <a:graphicFrameLocks noChangeAspect="1"/>
          </p:cNvGraphicFramePr>
          <p:nvPr>
            <p:extLst/>
          </p:nvPr>
        </p:nvGraphicFramePr>
        <p:xfrm>
          <a:off x="3587387" y="1994541"/>
          <a:ext cx="3524832" cy="4307040"/>
        </p:xfrm>
        <a:graphic>
          <a:graphicData uri="http://schemas.openxmlformats.org/presentationml/2006/ole">
            <mc:AlternateContent xmlns:mc="http://schemas.openxmlformats.org/markup-compatibility/2006">
              <mc:Choice xmlns:v="urn:schemas-microsoft-com:vml" Requires="v">
                <p:oleObj spid="_x0000_s1093" r:id="rId7" imgW="4406040" imgH="5383800" progId="">
                  <p:embed/>
                </p:oleObj>
              </mc:Choice>
              <mc:Fallback>
                <p:oleObj r:id="rId7" imgW="4406040" imgH="5383800" progId="">
                  <p:embed/>
                  <p:pic>
                    <p:nvPicPr>
                      <p:cNvPr id="32" name="Object 31">
                        <a:extLst>
                          <a:ext uri="{FF2B5EF4-FFF2-40B4-BE49-F238E27FC236}">
                            <a16:creationId xmlns:a16="http://schemas.microsoft.com/office/drawing/2014/main" id="{669940E6-8EC3-40DD-A36E-CB0CF10E16DB}"/>
                          </a:ext>
                        </a:extLst>
                      </p:cNvPr>
                      <p:cNvPicPr/>
                      <p:nvPr/>
                    </p:nvPicPr>
                    <p:blipFill>
                      <a:blip r:embed="rId6"/>
                      <a:stretch>
                        <a:fillRect/>
                      </a:stretch>
                    </p:blipFill>
                    <p:spPr>
                      <a:xfrm>
                        <a:off x="3587387" y="1994541"/>
                        <a:ext cx="3524832" cy="4307040"/>
                      </a:xfrm>
                      <a:prstGeom prst="rect">
                        <a:avLst/>
                      </a:prstGeom>
                    </p:spPr>
                  </p:pic>
                </p:oleObj>
              </mc:Fallback>
            </mc:AlternateContent>
          </a:graphicData>
        </a:graphic>
      </p:graphicFrame>
      <p:sp>
        <p:nvSpPr>
          <p:cNvPr id="33" name="Text Box 6">
            <a:extLst>
              <a:ext uri="{FF2B5EF4-FFF2-40B4-BE49-F238E27FC236}">
                <a16:creationId xmlns:a16="http://schemas.microsoft.com/office/drawing/2014/main" id="{420FA5E5-5591-4038-B1DF-DB8DD35C0753}"/>
              </a:ext>
            </a:extLst>
          </p:cNvPr>
          <p:cNvSpPr txBox="1">
            <a:spLocks noChangeArrowheads="1"/>
          </p:cNvSpPr>
          <p:nvPr/>
        </p:nvSpPr>
        <p:spPr bwMode="auto">
          <a:xfrm>
            <a:off x="3872304" y="2637993"/>
            <a:ext cx="9973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eaLnBrk="1" hangingPunct="1">
              <a:lnSpc>
                <a:spcPct val="100000"/>
              </a:lnSpc>
            </a:pPr>
            <a:r>
              <a:rPr lang="en-US" altLang="en-US" sz="1600" dirty="0">
                <a:solidFill>
                  <a:schemeClr val="tx1"/>
                </a:solidFill>
                <a:latin typeface="Arial Narrow" panose="020B0606020202030204" pitchFamily="34" charset="0"/>
              </a:rPr>
              <a:t>Existing</a:t>
            </a:r>
          </a:p>
          <a:p>
            <a:pPr algn="l" eaLnBrk="1" hangingPunct="1">
              <a:lnSpc>
                <a:spcPct val="100000"/>
              </a:lnSpc>
            </a:pPr>
            <a:r>
              <a:rPr lang="en-US" altLang="en-US" sz="1600" dirty="0">
                <a:solidFill>
                  <a:schemeClr val="tx1"/>
                </a:solidFill>
                <a:latin typeface="Arial Narrow" panose="020B0606020202030204" pitchFamily="34" charset="0"/>
              </a:rPr>
              <a:t>Customers</a:t>
            </a:r>
          </a:p>
        </p:txBody>
      </p:sp>
      <p:sp>
        <p:nvSpPr>
          <p:cNvPr id="34" name="Text Box 9">
            <a:extLst>
              <a:ext uri="{FF2B5EF4-FFF2-40B4-BE49-F238E27FC236}">
                <a16:creationId xmlns:a16="http://schemas.microsoft.com/office/drawing/2014/main" id="{742483FD-FD84-4166-87C0-C90CCF4F2439}"/>
              </a:ext>
            </a:extLst>
          </p:cNvPr>
          <p:cNvSpPr txBox="1">
            <a:spLocks noChangeArrowheads="1"/>
          </p:cNvSpPr>
          <p:nvPr/>
        </p:nvSpPr>
        <p:spPr bwMode="auto">
          <a:xfrm>
            <a:off x="1524000" y="4292600"/>
            <a:ext cx="1720849" cy="1631216"/>
          </a:xfrm>
          <a:prstGeom prst="rect">
            <a:avLst/>
          </a:prstGeom>
          <a:solidFill>
            <a:schemeClr val="bg1">
              <a:lumMod val="65000"/>
            </a:schemeClr>
          </a:solidFill>
          <a:ln>
            <a:noFill/>
          </a:ln>
        </p:spPr>
        <p:txBody>
          <a:bodyPr wrap="square">
            <a:spAutoFit/>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eaLnBrk="1" hangingPunct="1">
              <a:lnSpc>
                <a:spcPct val="100000"/>
              </a:lnSpc>
            </a:pPr>
            <a:r>
              <a:rPr lang="en-US" altLang="en-US" sz="2000" b="1" dirty="0">
                <a:solidFill>
                  <a:srgbClr val="FFFF00"/>
                </a:solidFill>
              </a:rPr>
              <a:t>Company A</a:t>
            </a:r>
          </a:p>
          <a:p>
            <a:pPr algn="l" eaLnBrk="1" hangingPunct="1">
              <a:lnSpc>
                <a:spcPct val="100000"/>
              </a:lnSpc>
            </a:pPr>
            <a:endParaRPr lang="en-US" altLang="en-US" sz="2000" b="1" dirty="0">
              <a:solidFill>
                <a:srgbClr val="FFFF00"/>
              </a:solidFill>
            </a:endParaRPr>
          </a:p>
          <a:p>
            <a:pPr algn="l" eaLnBrk="1" hangingPunct="1">
              <a:lnSpc>
                <a:spcPct val="100000"/>
              </a:lnSpc>
            </a:pPr>
            <a:r>
              <a:rPr lang="en-US" altLang="en-US" sz="2000" b="1" dirty="0">
                <a:solidFill>
                  <a:srgbClr val="31F982"/>
                </a:solidFill>
              </a:rPr>
              <a:t>Company B</a:t>
            </a:r>
          </a:p>
          <a:p>
            <a:pPr algn="l" eaLnBrk="1" hangingPunct="1">
              <a:lnSpc>
                <a:spcPct val="100000"/>
              </a:lnSpc>
            </a:pPr>
            <a:endParaRPr lang="en-US" altLang="en-US" sz="2000" b="1" dirty="0">
              <a:solidFill>
                <a:schemeClr val="tx1"/>
              </a:solidFill>
            </a:endParaRPr>
          </a:p>
          <a:p>
            <a:pPr algn="l" eaLnBrk="1" hangingPunct="1">
              <a:lnSpc>
                <a:spcPct val="100000"/>
              </a:lnSpc>
            </a:pPr>
            <a:r>
              <a:rPr lang="en-US" altLang="en-US" sz="2000" b="1" dirty="0">
                <a:solidFill>
                  <a:srgbClr val="00FFFF"/>
                </a:solidFill>
              </a:rPr>
              <a:t>Company C</a:t>
            </a:r>
          </a:p>
        </p:txBody>
      </p:sp>
      <p:pic>
        <p:nvPicPr>
          <p:cNvPr id="35" name="Picture 34">
            <a:extLst>
              <a:ext uri="{FF2B5EF4-FFF2-40B4-BE49-F238E27FC236}">
                <a16:creationId xmlns:a16="http://schemas.microsoft.com/office/drawing/2014/main" id="{63228791-63CE-4778-B905-B5AF2B347E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4625181"/>
            <a:ext cx="381000"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a:extLst>
              <a:ext uri="{FF2B5EF4-FFF2-40B4-BE49-F238E27FC236}">
                <a16:creationId xmlns:a16="http://schemas.microsoft.com/office/drawing/2014/main" id="{1D6C4815-D992-407C-860F-DB2BFC955A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4625181"/>
            <a:ext cx="15319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a:extLst>
              <a:ext uri="{FF2B5EF4-FFF2-40B4-BE49-F238E27FC236}">
                <a16:creationId xmlns:a16="http://schemas.microsoft.com/office/drawing/2014/main" id="{623D0609-194A-478C-A7BC-393AE96DC4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35447" y="4625181"/>
            <a:ext cx="1684338"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Box 8">
            <a:extLst>
              <a:ext uri="{FF2B5EF4-FFF2-40B4-BE49-F238E27FC236}">
                <a16:creationId xmlns:a16="http://schemas.microsoft.com/office/drawing/2014/main" id="{02C2DAB4-4E93-493F-A1EB-CD4980FB907B}"/>
              </a:ext>
            </a:extLst>
          </p:cNvPr>
          <p:cNvSpPr txBox="1">
            <a:spLocks noChangeArrowheads="1"/>
          </p:cNvSpPr>
          <p:nvPr/>
        </p:nvSpPr>
        <p:spPr bwMode="auto">
          <a:xfrm>
            <a:off x="7613211" y="2637993"/>
            <a:ext cx="9973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eaLnBrk="1" hangingPunct="1">
              <a:lnSpc>
                <a:spcPct val="100000"/>
              </a:lnSpc>
            </a:pPr>
            <a:r>
              <a:rPr lang="en-US" altLang="en-US" sz="1600" dirty="0">
                <a:solidFill>
                  <a:schemeClr val="tx1"/>
                </a:solidFill>
                <a:latin typeface="Arial Narrow" panose="020B0606020202030204" pitchFamily="34" charset="0"/>
              </a:rPr>
              <a:t>New </a:t>
            </a:r>
          </a:p>
          <a:p>
            <a:pPr algn="l" eaLnBrk="1" hangingPunct="1">
              <a:lnSpc>
                <a:spcPct val="100000"/>
              </a:lnSpc>
            </a:pPr>
            <a:r>
              <a:rPr lang="en-US" altLang="en-US" sz="1600" dirty="0">
                <a:solidFill>
                  <a:schemeClr val="tx1"/>
                </a:solidFill>
                <a:latin typeface="Arial Narrow" panose="020B0606020202030204" pitchFamily="34" charset="0"/>
              </a:rPr>
              <a:t>Customers</a:t>
            </a:r>
          </a:p>
        </p:txBody>
      </p:sp>
      <p:sp>
        <p:nvSpPr>
          <p:cNvPr id="39" name="Title 1">
            <a:extLst>
              <a:ext uri="{FF2B5EF4-FFF2-40B4-BE49-F238E27FC236}">
                <a16:creationId xmlns:a16="http://schemas.microsoft.com/office/drawing/2014/main" id="{6ADF28BE-AD50-49B8-B81D-6164FFEE9C57}"/>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Geographic Allocation Example</a:t>
            </a:r>
          </a:p>
        </p:txBody>
      </p:sp>
      <p:pic>
        <p:nvPicPr>
          <p:cNvPr id="14" name="Picture 13">
            <a:extLst>
              <a:ext uri="{FF2B5EF4-FFF2-40B4-BE49-F238E27FC236}">
                <a16:creationId xmlns:a16="http://schemas.microsoft.com/office/drawing/2014/main" id="{692EF765-1E5B-4DDF-89CD-AA56FB3C786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45857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Allocation in the Digital Age </a:t>
            </a:r>
          </a:p>
        </p:txBody>
      </p:sp>
      <p:pic>
        <p:nvPicPr>
          <p:cNvPr id="8" name="Picture 7">
            <a:extLst>
              <a:ext uri="{FF2B5EF4-FFF2-40B4-BE49-F238E27FC236}">
                <a16:creationId xmlns:a16="http://schemas.microsoft.com/office/drawing/2014/main" id="{D4F5F5A1-9F96-4A89-998D-34CCFE96912A}"/>
              </a:ext>
            </a:extLst>
          </p:cNvPr>
          <p:cNvPicPr>
            <a:picLocks noChangeAspect="1"/>
          </p:cNvPicPr>
          <p:nvPr/>
        </p:nvPicPr>
        <p:blipFill rotWithShape="1">
          <a:blip r:embed="rId4"/>
          <a:srcRect b="32287"/>
          <a:stretch/>
        </p:blipFill>
        <p:spPr>
          <a:xfrm>
            <a:off x="1874522" y="1573981"/>
            <a:ext cx="3673676" cy="4309746"/>
          </a:xfrm>
          <a:prstGeom prst="rect">
            <a:avLst/>
          </a:prstGeom>
          <a:ln>
            <a:solidFill>
              <a:schemeClr val="tx1"/>
            </a:solidFill>
          </a:ln>
        </p:spPr>
      </p:pic>
      <p:pic>
        <p:nvPicPr>
          <p:cNvPr id="11" name="Picture 10">
            <a:extLst>
              <a:ext uri="{FF2B5EF4-FFF2-40B4-BE49-F238E27FC236}">
                <a16:creationId xmlns:a16="http://schemas.microsoft.com/office/drawing/2014/main" id="{293A499B-A5D3-4A78-AAD6-BAB9CCED8159}"/>
              </a:ext>
            </a:extLst>
          </p:cNvPr>
          <p:cNvPicPr>
            <a:picLocks noChangeAspect="1"/>
          </p:cNvPicPr>
          <p:nvPr/>
        </p:nvPicPr>
        <p:blipFill rotWithShape="1">
          <a:blip r:embed="rId5"/>
          <a:srcRect b="33353"/>
          <a:stretch/>
        </p:blipFill>
        <p:spPr>
          <a:xfrm>
            <a:off x="6584517" y="1552140"/>
            <a:ext cx="3732963" cy="4284431"/>
          </a:xfrm>
          <a:prstGeom prst="rect">
            <a:avLst/>
          </a:prstGeom>
          <a:ln>
            <a:solidFill>
              <a:schemeClr val="tx1"/>
            </a:solidFill>
          </a:ln>
        </p:spPr>
      </p:pic>
      <p:pic>
        <p:nvPicPr>
          <p:cNvPr id="9" name="Picture 8">
            <a:extLst>
              <a:ext uri="{FF2B5EF4-FFF2-40B4-BE49-F238E27FC236}">
                <a16:creationId xmlns:a16="http://schemas.microsoft.com/office/drawing/2014/main" id="{084D02A2-A511-4099-ACCF-598ABB48C1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90407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9651"/>
          </a:xfrm>
        </p:spPr>
        <p:txBody>
          <a:bodyPr>
            <a:normAutofit/>
          </a:bodyPr>
          <a:lstStyle/>
          <a:p>
            <a:r>
              <a:rPr lang="en-US" sz="4000" dirty="0">
                <a:solidFill>
                  <a:schemeClr val="tx2"/>
                </a:solidFill>
              </a:rPr>
              <a:t>Disclaimer</a:t>
            </a:r>
          </a:p>
        </p:txBody>
      </p:sp>
      <p:sp>
        <p:nvSpPr>
          <p:cNvPr id="3" name="Content Placeholder 2"/>
          <p:cNvSpPr>
            <a:spLocks noGrp="1"/>
          </p:cNvSpPr>
          <p:nvPr>
            <p:ph idx="1"/>
          </p:nvPr>
        </p:nvSpPr>
        <p:spPr>
          <a:xfrm>
            <a:off x="838200" y="2133599"/>
            <a:ext cx="10515600" cy="4043363"/>
          </a:xfrm>
        </p:spPr>
        <p:txBody>
          <a:bodyPr>
            <a:normAutofit/>
          </a:bodyPr>
          <a:lstStyle/>
          <a:p>
            <a:pPr marL="0" indent="0">
              <a:buNone/>
            </a:pPr>
            <a:r>
              <a:rPr lang="en-US" sz="3200" dirty="0">
                <a:latin typeface="+mj-lt"/>
              </a:rPr>
              <a:t>The views expressed herein do not necessarily reflect those of the Department of Justice.  </a:t>
            </a:r>
          </a:p>
          <a:p>
            <a:pPr marL="0" indent="0">
              <a:buNone/>
            </a:pPr>
            <a:endParaRPr lang="en-US" sz="3200" dirty="0">
              <a:latin typeface="+mj-lt"/>
            </a:endParaRPr>
          </a:p>
          <a:p>
            <a:pPr marL="0" indent="0">
              <a:buNone/>
            </a:pPr>
            <a:r>
              <a:rPr lang="en-US" altLang="en-US" sz="3200" dirty="0">
                <a:latin typeface="+mj-lt"/>
                <a:ea typeface="Helvetica 57 Condensed" charset="0"/>
                <a:cs typeface="Calibri" panose="020F0502020204030204" pitchFamily="34" charset="0"/>
              </a:rPr>
              <a:t>This presentation is for informational purposes only and does not constitute legal advice. For legal advice on any issue, you should consult with an attorney.</a:t>
            </a:r>
          </a:p>
          <a:p>
            <a:pPr marL="0" indent="0">
              <a:buNone/>
            </a:pPr>
            <a:endParaRPr lang="en-US" sz="3200" dirty="0"/>
          </a:p>
        </p:txBody>
      </p:sp>
      <p:pic>
        <p:nvPicPr>
          <p:cNvPr id="7" name="Picture 6">
            <a:extLst>
              <a:ext uri="{FF2B5EF4-FFF2-40B4-BE49-F238E27FC236}">
                <a16:creationId xmlns:a16="http://schemas.microsoft.com/office/drawing/2014/main" id="{3BFA60D1-1553-4D78-BE4B-6CD37E0BC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9" name="Picture 8">
            <a:extLst>
              <a:ext uri="{FF2B5EF4-FFF2-40B4-BE49-F238E27FC236}">
                <a16:creationId xmlns:a16="http://schemas.microsoft.com/office/drawing/2014/main" id="{BC3A52F1-CFE6-4466-BE53-D5137C177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49033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93C11C1-9F9A-4069-AC24-0DEF553DCF38}"/>
              </a:ext>
            </a:extLst>
          </p:cNvPr>
          <p:cNvSpPr txBox="1">
            <a:spLocks/>
          </p:cNvSpPr>
          <p:nvPr/>
        </p:nvSpPr>
        <p:spPr>
          <a:xfrm>
            <a:off x="838200" y="681037"/>
            <a:ext cx="10515600"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i="1" dirty="0">
                <a:solidFill>
                  <a:schemeClr val="tx2"/>
                </a:solidFill>
              </a:rPr>
              <a:t>Per Se </a:t>
            </a:r>
            <a:r>
              <a:rPr lang="en-US" sz="4000" dirty="0">
                <a:solidFill>
                  <a:schemeClr val="tx2"/>
                </a:solidFill>
              </a:rPr>
              <a:t>Violations – Don’t Have to Prove</a:t>
            </a:r>
          </a:p>
        </p:txBody>
      </p:sp>
      <p:sp>
        <p:nvSpPr>
          <p:cNvPr id="12" name="Content Placeholder 2">
            <a:extLst>
              <a:ext uri="{FF2B5EF4-FFF2-40B4-BE49-F238E27FC236}">
                <a16:creationId xmlns:a16="http://schemas.microsoft.com/office/drawing/2014/main" id="{A4B40CA2-0B70-42CE-86F6-DB7089FA7710}"/>
              </a:ext>
            </a:extLst>
          </p:cNvPr>
          <p:cNvSpPr txBox="1">
            <a:spLocks/>
          </p:cNvSpPr>
          <p:nvPr/>
        </p:nvSpPr>
        <p:spPr>
          <a:xfrm>
            <a:off x="838200" y="2183904"/>
            <a:ext cx="10820400" cy="4485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 That the agreement was successful	</a:t>
            </a:r>
          </a:p>
          <a:p>
            <a:endParaRPr lang="en-US" dirty="0">
              <a:latin typeface="+mj-lt"/>
            </a:endParaRPr>
          </a:p>
          <a:p>
            <a:r>
              <a:rPr lang="en-US" dirty="0">
                <a:latin typeface="+mj-lt"/>
              </a:rPr>
              <a:t> Loss or harm as a result of the agreement</a:t>
            </a:r>
          </a:p>
          <a:p>
            <a:endParaRPr lang="en-US" b="1" dirty="0">
              <a:latin typeface="+mj-lt"/>
            </a:endParaRPr>
          </a:p>
          <a:p>
            <a:r>
              <a:rPr lang="en-US" dirty="0">
                <a:latin typeface="+mj-lt"/>
              </a:rPr>
              <a:t> That conduct was unreasonable or lacked economic justification</a:t>
            </a:r>
          </a:p>
        </p:txBody>
      </p:sp>
      <p:pic>
        <p:nvPicPr>
          <p:cNvPr id="7" name="Picture 6">
            <a:extLst>
              <a:ext uri="{FF2B5EF4-FFF2-40B4-BE49-F238E27FC236}">
                <a16:creationId xmlns:a16="http://schemas.microsoft.com/office/drawing/2014/main" id="{CEEEF1DE-5EF9-4611-8FBE-CB22291309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9" name="Picture 8">
            <a:extLst>
              <a:ext uri="{FF2B5EF4-FFF2-40B4-BE49-F238E27FC236}">
                <a16:creationId xmlns:a16="http://schemas.microsoft.com/office/drawing/2014/main" id="{404EEF78-B4E0-4661-8E74-BCE731867D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466237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E5C068FF-9538-4E7E-B4F3-150A1B5967E4}"/>
              </a:ext>
            </a:extLst>
          </p:cNvPr>
          <p:cNvSpPr>
            <a:spLocks noGrp="1"/>
          </p:cNvSpPr>
          <p:nvPr/>
        </p:nvSpPr>
        <p:spPr bwMode="auto">
          <a:xfrm>
            <a:off x="923925" y="2014329"/>
            <a:ext cx="9956110" cy="42809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buSzPct val="100000"/>
              <a:buFont typeface="Arial" panose="020B0604020202020204" pitchFamily="34" charset="0"/>
              <a:buChar char="•"/>
            </a:pPr>
            <a:r>
              <a:rPr lang="en-US" sz="2800" dirty="0">
                <a:latin typeface="+mj-lt"/>
              </a:rPr>
              <a:t>Victims: overcharged &amp; defrauded</a:t>
            </a:r>
          </a:p>
          <a:p>
            <a:pPr>
              <a:buClrTx/>
              <a:buSzPct val="100000"/>
              <a:buFont typeface="Arial" panose="020B0604020202020204" pitchFamily="34" charset="0"/>
              <a:buChar char="•"/>
            </a:pPr>
            <a:endParaRPr lang="en-US" sz="2800" dirty="0">
              <a:latin typeface="+mj-lt"/>
            </a:endParaRPr>
          </a:p>
          <a:p>
            <a:pPr>
              <a:buClrTx/>
              <a:buSzPct val="100000"/>
              <a:buFont typeface="Arial" panose="020B0604020202020204" pitchFamily="34" charset="0"/>
              <a:buChar char="•"/>
            </a:pPr>
            <a:r>
              <a:rPr lang="en-US" sz="2800" dirty="0">
                <a:latin typeface="+mj-lt"/>
              </a:rPr>
              <a:t>Victims:  aggregate harm in $$$ and number of victims</a:t>
            </a:r>
          </a:p>
          <a:p>
            <a:pPr>
              <a:buClrTx/>
              <a:buSzPct val="100000"/>
              <a:buFont typeface="Arial" panose="020B0604020202020204" pitchFamily="34" charset="0"/>
              <a:buChar char="•"/>
            </a:pPr>
            <a:endParaRPr lang="en-US" sz="2800" dirty="0">
              <a:latin typeface="+mj-lt"/>
            </a:endParaRPr>
          </a:p>
          <a:p>
            <a:pPr>
              <a:buClrTx/>
              <a:buSzPct val="100000"/>
              <a:buFont typeface="Arial" panose="020B0604020202020204" pitchFamily="34" charset="0"/>
              <a:buChar char="•"/>
            </a:pPr>
            <a:r>
              <a:rPr lang="en-US" sz="2800" dirty="0">
                <a:latin typeface="+mj-lt"/>
              </a:rPr>
              <a:t>Conspiracies: lengthy in time and effect</a:t>
            </a:r>
          </a:p>
          <a:p>
            <a:pPr>
              <a:buClrTx/>
              <a:buSzPct val="100000"/>
              <a:buFont typeface="Arial" panose="020B0604020202020204" pitchFamily="34" charset="0"/>
              <a:buChar char="•"/>
            </a:pPr>
            <a:endParaRPr lang="en-US" sz="2800" dirty="0">
              <a:latin typeface="+mj-lt"/>
            </a:endParaRPr>
          </a:p>
          <a:p>
            <a:pPr>
              <a:buClrTx/>
              <a:buSzPct val="100000"/>
              <a:buFont typeface="Arial" panose="020B0604020202020204" pitchFamily="34" charset="0"/>
              <a:buChar char="•"/>
            </a:pPr>
            <a:r>
              <a:rPr lang="en-US" sz="2800" dirty="0">
                <a:latin typeface="+mj-lt"/>
              </a:rPr>
              <a:t>Conspiracies: often spread to other related goods/services</a:t>
            </a:r>
          </a:p>
          <a:p>
            <a:endParaRPr lang="en-US" dirty="0">
              <a:latin typeface="+mj-lt"/>
            </a:endParaRPr>
          </a:p>
        </p:txBody>
      </p:sp>
      <p:sp>
        <p:nvSpPr>
          <p:cNvPr id="13" name="Title 1">
            <a:extLst>
              <a:ext uri="{FF2B5EF4-FFF2-40B4-BE49-F238E27FC236}">
                <a16:creationId xmlns:a16="http://schemas.microsoft.com/office/drawing/2014/main" id="{7A0F6648-9A89-40E5-83EA-DA76A5366356}"/>
              </a:ext>
            </a:extLst>
          </p:cNvPr>
          <p:cNvSpPr>
            <a:spLocks noGrp="1"/>
          </p:cNvSpPr>
          <p:nvPr>
            <p:ph type="title"/>
          </p:nvPr>
        </p:nvSpPr>
        <p:spPr>
          <a:xfrm>
            <a:off x="838200" y="773110"/>
            <a:ext cx="10515600" cy="1103191"/>
          </a:xfrm>
        </p:spPr>
        <p:txBody>
          <a:bodyPr>
            <a:normAutofit/>
          </a:bodyPr>
          <a:lstStyle/>
          <a:p>
            <a:r>
              <a:rPr lang="en-US" sz="4000" dirty="0">
                <a:solidFill>
                  <a:schemeClr val="tx2"/>
                </a:solidFill>
              </a:rPr>
              <a:t>The Costs of Collusion: Why Do We Care?</a:t>
            </a:r>
          </a:p>
        </p:txBody>
      </p:sp>
      <p:pic>
        <p:nvPicPr>
          <p:cNvPr id="6" name="Picture 5">
            <a:extLst>
              <a:ext uri="{FF2B5EF4-FFF2-40B4-BE49-F238E27FC236}">
                <a16:creationId xmlns:a16="http://schemas.microsoft.com/office/drawing/2014/main" id="{D5EBBA3D-670D-460E-B81A-B60F2E9B6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8" name="Picture 7">
            <a:extLst>
              <a:ext uri="{FF2B5EF4-FFF2-40B4-BE49-F238E27FC236}">
                <a16:creationId xmlns:a16="http://schemas.microsoft.com/office/drawing/2014/main" id="{FE2D3EF8-F6A7-4E1B-AEDD-004DBA46F9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34011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Auto Parts Targeted by the Conspirators">
            <a:extLst>
              <a:ext uri="{FF2B5EF4-FFF2-40B4-BE49-F238E27FC236}">
                <a16:creationId xmlns:a16="http://schemas.microsoft.com/office/drawing/2014/main" id="{7C928B2A-7BFA-42E5-BD09-53A10EE35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700" y="955741"/>
            <a:ext cx="6832600" cy="494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76A5114-4068-43C6-8517-60442ED8F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6" name="Picture 5">
            <a:extLst>
              <a:ext uri="{FF2B5EF4-FFF2-40B4-BE49-F238E27FC236}">
                <a16:creationId xmlns:a16="http://schemas.microsoft.com/office/drawing/2014/main" id="{235DC041-D45D-4D78-9B8E-5749B56074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894075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85701"/>
            <a:ext cx="10942983" cy="1104987"/>
          </a:xfrm>
        </p:spPr>
        <p:txBody>
          <a:bodyPr>
            <a:normAutofit/>
          </a:bodyPr>
          <a:lstStyle/>
          <a:p>
            <a:r>
              <a:rPr lang="en-US" sz="3600" dirty="0">
                <a:solidFill>
                  <a:schemeClr val="tx2"/>
                </a:solidFill>
              </a:rPr>
              <a:t>The Outcome of Collusion: Penalties Are Significant</a:t>
            </a:r>
          </a:p>
        </p:txBody>
      </p:sp>
      <p:sp>
        <p:nvSpPr>
          <p:cNvPr id="3" name="Content Placeholder 2"/>
          <p:cNvSpPr>
            <a:spLocks noGrp="1"/>
          </p:cNvSpPr>
          <p:nvPr>
            <p:ph idx="1"/>
          </p:nvPr>
        </p:nvSpPr>
        <p:spPr>
          <a:xfrm>
            <a:off x="838200" y="1713476"/>
            <a:ext cx="4847492" cy="4664783"/>
          </a:xfrm>
        </p:spPr>
        <p:txBody>
          <a:bodyPr>
            <a:normAutofit/>
          </a:bodyPr>
          <a:lstStyle/>
          <a:p>
            <a:pPr marL="0" indent="0">
              <a:buNone/>
            </a:pPr>
            <a:r>
              <a:rPr lang="en-US" sz="2700" b="1" u="sng" dirty="0">
                <a:latin typeface="+mj-lt"/>
              </a:rPr>
              <a:t>Criminal Penalties</a:t>
            </a:r>
          </a:p>
          <a:p>
            <a:r>
              <a:rPr lang="en-US" sz="2700" dirty="0">
                <a:latin typeface="+mj-lt"/>
              </a:rPr>
              <a:t>Individuals: Incarceration up to 10 years</a:t>
            </a:r>
          </a:p>
          <a:p>
            <a:r>
              <a:rPr lang="en-US" sz="2700" dirty="0">
                <a:latin typeface="+mj-lt"/>
              </a:rPr>
              <a:t>Corporations: Fines up to $100 million or twice gain/loss</a:t>
            </a:r>
          </a:p>
          <a:p>
            <a:r>
              <a:rPr lang="en-US" sz="2700" dirty="0">
                <a:latin typeface="+mj-lt"/>
              </a:rPr>
              <a:t>Volume of commerce drives the sentence for both individuals and corporations</a:t>
            </a:r>
          </a:p>
          <a:p>
            <a:pPr marL="0" indent="0">
              <a:buNone/>
            </a:pPr>
            <a:endParaRPr lang="en-US" b="1" dirty="0">
              <a:latin typeface="+mj-lt"/>
            </a:endParaRPr>
          </a:p>
        </p:txBody>
      </p:sp>
      <p:sp>
        <p:nvSpPr>
          <p:cNvPr id="8" name="Content Placeholder 2"/>
          <p:cNvSpPr txBox="1">
            <a:spLocks/>
          </p:cNvSpPr>
          <p:nvPr/>
        </p:nvSpPr>
        <p:spPr>
          <a:xfrm>
            <a:off x="6095999" y="1690688"/>
            <a:ext cx="5286375" cy="4581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u="sng" dirty="0">
                <a:latin typeface="+mj-lt"/>
              </a:rPr>
              <a:t>Other Penalties</a:t>
            </a:r>
          </a:p>
          <a:p>
            <a:r>
              <a:rPr lang="en-US" sz="2700" dirty="0">
                <a:latin typeface="+mj-lt"/>
              </a:rPr>
              <a:t>Restitution paid to identified victims</a:t>
            </a:r>
          </a:p>
          <a:p>
            <a:r>
              <a:rPr lang="en-US" sz="2700" dirty="0">
                <a:latin typeface="+mj-lt"/>
              </a:rPr>
              <a:t>Civil lawsuits for three times the damages</a:t>
            </a:r>
          </a:p>
          <a:p>
            <a:r>
              <a:rPr lang="en-US" sz="2700" dirty="0">
                <a:latin typeface="+mj-lt"/>
              </a:rPr>
              <a:t>Because plea or conviction is based on beyond a reasonable doubt standard, debarment from federal and other contracts is often a foregone conclusion</a:t>
            </a:r>
          </a:p>
        </p:txBody>
      </p:sp>
      <p:pic>
        <p:nvPicPr>
          <p:cNvPr id="7" name="Picture 6">
            <a:extLst>
              <a:ext uri="{FF2B5EF4-FFF2-40B4-BE49-F238E27FC236}">
                <a16:creationId xmlns:a16="http://schemas.microsoft.com/office/drawing/2014/main" id="{BCEB3C8E-F752-4C55-8E88-AB0AE06C4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10" name="Picture 9">
            <a:extLst>
              <a:ext uri="{FF2B5EF4-FFF2-40B4-BE49-F238E27FC236}">
                <a16:creationId xmlns:a16="http://schemas.microsoft.com/office/drawing/2014/main" id="{0D36AE6D-5B27-4C94-ABC9-8CB51DF76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73721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13" name="Content Placeholder 1">
            <a:extLst>
              <a:ext uri="{FF2B5EF4-FFF2-40B4-BE49-F238E27FC236}">
                <a16:creationId xmlns:a16="http://schemas.microsoft.com/office/drawing/2014/main" id="{A749E5BA-87E7-4BF3-BDA2-73CF33127CA3}"/>
              </a:ext>
            </a:extLst>
          </p:cNvPr>
          <p:cNvSpPr>
            <a:spLocks noGrp="1"/>
          </p:cNvSpPr>
          <p:nvPr/>
        </p:nvSpPr>
        <p:spPr bwMode="auto">
          <a:xfrm>
            <a:off x="1981200" y="1248492"/>
            <a:ext cx="8229600" cy="5016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endParaRPr lang="en-US" dirty="0"/>
          </a:p>
        </p:txBody>
      </p:sp>
      <p:sp>
        <p:nvSpPr>
          <p:cNvPr id="15" name="AutoShape 3">
            <a:extLst>
              <a:ext uri="{FF2B5EF4-FFF2-40B4-BE49-F238E27FC236}">
                <a16:creationId xmlns:a16="http://schemas.microsoft.com/office/drawing/2014/main" id="{40DF4C27-FB6E-4658-9552-709B54E7DB5E}"/>
              </a:ext>
            </a:extLst>
          </p:cNvPr>
          <p:cNvSpPr>
            <a:spLocks noChangeArrowheads="1"/>
          </p:cNvSpPr>
          <p:nvPr/>
        </p:nvSpPr>
        <p:spPr bwMode="auto">
          <a:xfrm>
            <a:off x="5029200" y="4067892"/>
            <a:ext cx="2362200" cy="914400"/>
          </a:xfrm>
          <a:prstGeom prst="roundRect">
            <a:avLst>
              <a:gd name="adj" fmla="val 16667"/>
            </a:avLst>
          </a:prstGeom>
          <a:solidFill>
            <a:schemeClr val="accent1"/>
          </a:solidFill>
          <a:ln w="12700">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US" sz="2400" dirty="0">
                <a:solidFill>
                  <a:schemeClr val="bg1"/>
                </a:solidFill>
                <a:latin typeface="Arial Narrow" panose="020B0606020202030204" pitchFamily="34" charset="0"/>
              </a:rPr>
              <a:t>*Antitrust Crimes</a:t>
            </a:r>
          </a:p>
        </p:txBody>
      </p:sp>
      <p:sp>
        <p:nvSpPr>
          <p:cNvPr id="16" name="AutoShape 5">
            <a:extLst>
              <a:ext uri="{FF2B5EF4-FFF2-40B4-BE49-F238E27FC236}">
                <a16:creationId xmlns:a16="http://schemas.microsoft.com/office/drawing/2014/main" id="{DBFB2B14-2969-4AC8-B5DE-D9AF4898B642}"/>
              </a:ext>
            </a:extLst>
          </p:cNvPr>
          <p:cNvSpPr>
            <a:spLocks noChangeArrowheads="1"/>
          </p:cNvSpPr>
          <p:nvPr/>
        </p:nvSpPr>
        <p:spPr bwMode="auto">
          <a:xfrm>
            <a:off x="3124200" y="2543892"/>
            <a:ext cx="1524000" cy="914400"/>
          </a:xfrm>
          <a:prstGeom prst="roundRect">
            <a:avLst>
              <a:gd name="adj" fmla="val 16667"/>
            </a:avLst>
          </a:prstGeom>
          <a:solidFill>
            <a:schemeClr val="accent1"/>
          </a:solidFill>
          <a:ln w="12700">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US" sz="2400" dirty="0">
                <a:solidFill>
                  <a:schemeClr val="bg1"/>
                </a:solidFill>
                <a:latin typeface="Arial Narrow" panose="020B0606020202030204" pitchFamily="34" charset="0"/>
              </a:rPr>
              <a:t>Kickbacks</a:t>
            </a:r>
          </a:p>
        </p:txBody>
      </p:sp>
      <p:sp>
        <p:nvSpPr>
          <p:cNvPr id="17" name="AutoShape 7">
            <a:extLst>
              <a:ext uri="{FF2B5EF4-FFF2-40B4-BE49-F238E27FC236}">
                <a16:creationId xmlns:a16="http://schemas.microsoft.com/office/drawing/2014/main" id="{A323CDF4-7F26-47DF-A2AC-AC564D9AC634}"/>
              </a:ext>
            </a:extLst>
          </p:cNvPr>
          <p:cNvSpPr>
            <a:spLocks noChangeArrowheads="1"/>
          </p:cNvSpPr>
          <p:nvPr/>
        </p:nvSpPr>
        <p:spPr bwMode="auto">
          <a:xfrm>
            <a:off x="5524500" y="2492946"/>
            <a:ext cx="1524000" cy="914400"/>
          </a:xfrm>
          <a:prstGeom prst="roundRect">
            <a:avLst>
              <a:gd name="adj" fmla="val 16667"/>
            </a:avLst>
          </a:prstGeom>
          <a:solidFill>
            <a:schemeClr val="accent1"/>
          </a:solidFill>
          <a:ln w="12700">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US" sz="2400" dirty="0">
                <a:solidFill>
                  <a:schemeClr val="bg1"/>
                </a:solidFill>
                <a:latin typeface="Arial Narrow" panose="020B0606020202030204" pitchFamily="34" charset="0"/>
              </a:rPr>
              <a:t>Mail/Wire </a:t>
            </a:r>
          </a:p>
          <a:p>
            <a:r>
              <a:rPr lang="en-US" sz="2400" dirty="0">
                <a:solidFill>
                  <a:schemeClr val="bg1"/>
                </a:solidFill>
                <a:latin typeface="Arial Narrow" panose="020B0606020202030204" pitchFamily="34" charset="0"/>
              </a:rPr>
              <a:t>Fraud</a:t>
            </a:r>
          </a:p>
        </p:txBody>
      </p:sp>
      <p:sp>
        <p:nvSpPr>
          <p:cNvPr id="18" name="AutoShape 8">
            <a:extLst>
              <a:ext uri="{FF2B5EF4-FFF2-40B4-BE49-F238E27FC236}">
                <a16:creationId xmlns:a16="http://schemas.microsoft.com/office/drawing/2014/main" id="{F1B63938-46ED-4EDB-A7E7-DB68804CF4C6}"/>
              </a:ext>
            </a:extLst>
          </p:cNvPr>
          <p:cNvSpPr>
            <a:spLocks noChangeArrowheads="1"/>
          </p:cNvSpPr>
          <p:nvPr/>
        </p:nvSpPr>
        <p:spPr bwMode="auto">
          <a:xfrm>
            <a:off x="7924799" y="2543892"/>
            <a:ext cx="3305167" cy="914400"/>
          </a:xfrm>
          <a:prstGeom prst="roundRect">
            <a:avLst>
              <a:gd name="adj" fmla="val 16667"/>
            </a:avLst>
          </a:prstGeom>
          <a:solidFill>
            <a:schemeClr val="accent1"/>
          </a:solidFill>
          <a:ln w="12700">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US" sz="2400" dirty="0">
                <a:solidFill>
                  <a:schemeClr val="bg1"/>
                </a:solidFill>
                <a:latin typeface="Arial Narrow" panose="020B0606020202030204" pitchFamily="34" charset="0"/>
              </a:rPr>
              <a:t>Public Procurement Statutes</a:t>
            </a:r>
          </a:p>
        </p:txBody>
      </p:sp>
      <p:sp>
        <p:nvSpPr>
          <p:cNvPr id="19" name="AutoShape 9">
            <a:extLst>
              <a:ext uri="{FF2B5EF4-FFF2-40B4-BE49-F238E27FC236}">
                <a16:creationId xmlns:a16="http://schemas.microsoft.com/office/drawing/2014/main" id="{CE13C7FF-0FF2-439E-AE02-58A355F45BF1}"/>
              </a:ext>
            </a:extLst>
          </p:cNvPr>
          <p:cNvSpPr>
            <a:spLocks noChangeArrowheads="1"/>
          </p:cNvSpPr>
          <p:nvPr/>
        </p:nvSpPr>
        <p:spPr bwMode="auto">
          <a:xfrm>
            <a:off x="2590800" y="4753692"/>
            <a:ext cx="1752600" cy="914400"/>
          </a:xfrm>
          <a:prstGeom prst="roundRect">
            <a:avLst>
              <a:gd name="adj" fmla="val 16667"/>
            </a:avLst>
          </a:prstGeom>
          <a:solidFill>
            <a:schemeClr val="accent1"/>
          </a:solidFill>
          <a:ln w="12700">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US" sz="2400" dirty="0">
                <a:solidFill>
                  <a:schemeClr val="bg1"/>
                </a:solidFill>
                <a:latin typeface="Arial Narrow" panose="020B0606020202030204" pitchFamily="34" charset="0"/>
              </a:rPr>
              <a:t>Money</a:t>
            </a:r>
          </a:p>
          <a:p>
            <a:r>
              <a:rPr lang="en-US" sz="2400" dirty="0">
                <a:solidFill>
                  <a:schemeClr val="bg1"/>
                </a:solidFill>
                <a:latin typeface="Arial Narrow" panose="020B0606020202030204" pitchFamily="34" charset="0"/>
              </a:rPr>
              <a:t>Laundering</a:t>
            </a:r>
          </a:p>
        </p:txBody>
      </p:sp>
      <p:sp>
        <p:nvSpPr>
          <p:cNvPr id="20" name="Text Box 11">
            <a:extLst>
              <a:ext uri="{FF2B5EF4-FFF2-40B4-BE49-F238E27FC236}">
                <a16:creationId xmlns:a16="http://schemas.microsoft.com/office/drawing/2014/main" id="{A2EB5FA4-64BE-4CB8-8612-E87D58BE5629}"/>
              </a:ext>
            </a:extLst>
          </p:cNvPr>
          <p:cNvSpPr txBox="1">
            <a:spLocks noChangeArrowheads="1"/>
          </p:cNvSpPr>
          <p:nvPr/>
        </p:nvSpPr>
        <p:spPr bwMode="auto">
          <a:xfrm>
            <a:off x="3085176" y="5617584"/>
            <a:ext cx="6605847" cy="707886"/>
          </a:xfrm>
          <a:prstGeom prst="rect">
            <a:avLst/>
          </a:prstGeom>
          <a:noFill/>
          <a:ln w="12700">
            <a:noFill/>
            <a:miter lim="800000"/>
            <a:headEnd type="none" w="sm" len="sm"/>
            <a:tailEnd type="none" w="sm" len="sm"/>
          </a:ln>
        </p:spPr>
        <p:txBody>
          <a:bodyPr wrap="none">
            <a:spAutoFit/>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US" sz="2000" dirty="0">
                <a:solidFill>
                  <a:schemeClr val="bg1"/>
                </a:solidFill>
              </a:rPr>
              <a:t>* If antitrust activity is part of a larger white-collar conspiracy,</a:t>
            </a:r>
          </a:p>
          <a:p>
            <a:r>
              <a:rPr lang="en-US" sz="2000" dirty="0">
                <a:latin typeface="Arial Narrow" panose="020B0606020202030204" pitchFamily="34" charset="0"/>
              </a:rPr>
              <a:t>  Antitrust Division may prosecute </a:t>
            </a:r>
            <a:r>
              <a:rPr lang="en-US" sz="2000" u="sng" dirty="0">
                <a:latin typeface="Arial Narrow" panose="020B0606020202030204" pitchFamily="34" charset="0"/>
              </a:rPr>
              <a:t>all</a:t>
            </a:r>
            <a:r>
              <a:rPr lang="en-US" sz="2000" dirty="0">
                <a:latin typeface="Arial Narrow" panose="020B0606020202030204" pitchFamily="34" charset="0"/>
              </a:rPr>
              <a:t> related conspiratorial conduct.</a:t>
            </a:r>
            <a:endParaRPr lang="en-US" sz="2000" u="sng" dirty="0">
              <a:latin typeface="Arial Narrow" panose="020B0606020202030204" pitchFamily="34" charset="0"/>
            </a:endParaRPr>
          </a:p>
        </p:txBody>
      </p:sp>
      <p:sp>
        <p:nvSpPr>
          <p:cNvPr id="21" name="Line 12">
            <a:extLst>
              <a:ext uri="{FF2B5EF4-FFF2-40B4-BE49-F238E27FC236}">
                <a16:creationId xmlns:a16="http://schemas.microsoft.com/office/drawing/2014/main" id="{C155E6FC-4DD0-43BA-8BD5-3D273CE391AF}"/>
              </a:ext>
            </a:extLst>
          </p:cNvPr>
          <p:cNvSpPr>
            <a:spLocks noChangeShapeType="1"/>
          </p:cNvSpPr>
          <p:nvPr/>
        </p:nvSpPr>
        <p:spPr bwMode="auto">
          <a:xfrm>
            <a:off x="4419600" y="3458292"/>
            <a:ext cx="914400" cy="609600"/>
          </a:xfrm>
          <a:prstGeom prst="line">
            <a:avLst/>
          </a:prstGeom>
          <a:ln w="95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wrap="none"/>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2" name="Line 13">
            <a:extLst>
              <a:ext uri="{FF2B5EF4-FFF2-40B4-BE49-F238E27FC236}">
                <a16:creationId xmlns:a16="http://schemas.microsoft.com/office/drawing/2014/main" id="{3A1B2E13-E0AB-4B58-82D6-212E7FFA9D41}"/>
              </a:ext>
            </a:extLst>
          </p:cNvPr>
          <p:cNvSpPr>
            <a:spLocks noChangeShapeType="1"/>
          </p:cNvSpPr>
          <p:nvPr/>
        </p:nvSpPr>
        <p:spPr bwMode="auto">
          <a:xfrm>
            <a:off x="6248400" y="3458292"/>
            <a:ext cx="0" cy="609600"/>
          </a:xfrm>
          <a:prstGeom prst="line">
            <a:avLst/>
          </a:prstGeom>
          <a:ln w="95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wrap="none"/>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3" name="Line 14">
            <a:extLst>
              <a:ext uri="{FF2B5EF4-FFF2-40B4-BE49-F238E27FC236}">
                <a16:creationId xmlns:a16="http://schemas.microsoft.com/office/drawing/2014/main" id="{E6C302A4-8936-4607-9B28-477AB5854C4B}"/>
              </a:ext>
            </a:extLst>
          </p:cNvPr>
          <p:cNvSpPr>
            <a:spLocks noChangeShapeType="1"/>
          </p:cNvSpPr>
          <p:nvPr/>
        </p:nvSpPr>
        <p:spPr bwMode="auto">
          <a:xfrm flipH="1">
            <a:off x="7086600" y="3458292"/>
            <a:ext cx="1219200" cy="609600"/>
          </a:xfrm>
          <a:prstGeom prst="line">
            <a:avLst/>
          </a:prstGeom>
          <a:ln w="95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wrap="none"/>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4" name="Line 16">
            <a:extLst>
              <a:ext uri="{FF2B5EF4-FFF2-40B4-BE49-F238E27FC236}">
                <a16:creationId xmlns:a16="http://schemas.microsoft.com/office/drawing/2014/main" id="{EC89EA98-6E0E-4549-88EC-954D52B9DACD}"/>
              </a:ext>
            </a:extLst>
          </p:cNvPr>
          <p:cNvSpPr>
            <a:spLocks noChangeShapeType="1"/>
          </p:cNvSpPr>
          <p:nvPr/>
        </p:nvSpPr>
        <p:spPr bwMode="auto">
          <a:xfrm flipV="1">
            <a:off x="4343400" y="4753692"/>
            <a:ext cx="685800" cy="304800"/>
          </a:xfrm>
          <a:prstGeom prst="line">
            <a:avLst/>
          </a:prstGeom>
          <a:ln w="95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wrap="none"/>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5" name="Line 17">
            <a:extLst>
              <a:ext uri="{FF2B5EF4-FFF2-40B4-BE49-F238E27FC236}">
                <a16:creationId xmlns:a16="http://schemas.microsoft.com/office/drawing/2014/main" id="{16658F82-BD0C-445B-BF5B-25317231FEEE}"/>
              </a:ext>
            </a:extLst>
          </p:cNvPr>
          <p:cNvSpPr>
            <a:spLocks noChangeShapeType="1"/>
          </p:cNvSpPr>
          <p:nvPr/>
        </p:nvSpPr>
        <p:spPr bwMode="auto">
          <a:xfrm>
            <a:off x="7391400" y="4906092"/>
            <a:ext cx="533400" cy="304800"/>
          </a:xfrm>
          <a:prstGeom prst="line">
            <a:avLst/>
          </a:prstGeom>
          <a:ln w="95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wrap="none"/>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6" name="AutoShape 10">
            <a:extLst>
              <a:ext uri="{FF2B5EF4-FFF2-40B4-BE49-F238E27FC236}">
                <a16:creationId xmlns:a16="http://schemas.microsoft.com/office/drawing/2014/main" id="{CC0C29CC-06D9-42BB-8AFE-3DF35B74B01F}"/>
              </a:ext>
            </a:extLst>
          </p:cNvPr>
          <p:cNvSpPr>
            <a:spLocks noChangeArrowheads="1"/>
          </p:cNvSpPr>
          <p:nvPr/>
        </p:nvSpPr>
        <p:spPr bwMode="auto">
          <a:xfrm>
            <a:off x="8001000" y="4766605"/>
            <a:ext cx="1524000" cy="914400"/>
          </a:xfrm>
          <a:prstGeom prst="roundRect">
            <a:avLst>
              <a:gd name="adj" fmla="val 16667"/>
            </a:avLst>
          </a:prstGeom>
          <a:solidFill>
            <a:schemeClr val="accent1"/>
          </a:solidFill>
          <a:ln w="12700">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US" sz="2400" dirty="0">
                <a:solidFill>
                  <a:schemeClr val="bg1"/>
                </a:solidFill>
                <a:latin typeface="Arial Narrow" panose="020B0606020202030204" pitchFamily="34" charset="0"/>
              </a:rPr>
              <a:t>Tax Fraud</a:t>
            </a:r>
          </a:p>
        </p:txBody>
      </p:sp>
      <p:sp>
        <p:nvSpPr>
          <p:cNvPr id="27" name="Title 1">
            <a:extLst>
              <a:ext uri="{FF2B5EF4-FFF2-40B4-BE49-F238E27FC236}">
                <a16:creationId xmlns:a16="http://schemas.microsoft.com/office/drawing/2014/main" id="{49A8DB76-0B90-46D5-B9B2-3F512A0A8147}"/>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Other Relevant Statutes</a:t>
            </a:r>
          </a:p>
        </p:txBody>
      </p:sp>
      <p:sp>
        <p:nvSpPr>
          <p:cNvPr id="2" name="Rectangle: Rounded Corners 1">
            <a:extLst>
              <a:ext uri="{FF2B5EF4-FFF2-40B4-BE49-F238E27FC236}">
                <a16:creationId xmlns:a16="http://schemas.microsoft.com/office/drawing/2014/main" id="{80745575-F4D3-4D8E-8459-BACA429BC377}"/>
              </a:ext>
            </a:extLst>
          </p:cNvPr>
          <p:cNvSpPr/>
          <p:nvPr/>
        </p:nvSpPr>
        <p:spPr>
          <a:xfrm>
            <a:off x="1094704" y="3580327"/>
            <a:ext cx="19904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Narrow" panose="020B0606020202030204" pitchFamily="34" charset="0"/>
              </a:rPr>
              <a:t>Obstruction Statutes</a:t>
            </a:r>
          </a:p>
        </p:txBody>
      </p:sp>
      <p:cxnSp>
        <p:nvCxnSpPr>
          <p:cNvPr id="7" name="Straight Arrow Connector 6">
            <a:extLst>
              <a:ext uri="{FF2B5EF4-FFF2-40B4-BE49-F238E27FC236}">
                <a16:creationId xmlns:a16="http://schemas.microsoft.com/office/drawing/2014/main" id="{CCE0A64E-FE40-4B04-9271-C8BA39B7C175}"/>
              </a:ext>
            </a:extLst>
          </p:cNvPr>
          <p:cNvCxnSpPr>
            <a:stCxn id="2" idx="3"/>
          </p:cNvCxnSpPr>
          <p:nvPr/>
        </p:nvCxnSpPr>
        <p:spPr>
          <a:xfrm>
            <a:off x="3085176" y="4037527"/>
            <a:ext cx="1944024" cy="341290"/>
          </a:xfrm>
          <a:prstGeom prst="straightConnector1">
            <a:avLst/>
          </a:prstGeom>
          <a:ln w="95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29" name="Picture 28">
            <a:extLst>
              <a:ext uri="{FF2B5EF4-FFF2-40B4-BE49-F238E27FC236}">
                <a16:creationId xmlns:a16="http://schemas.microsoft.com/office/drawing/2014/main" id="{D1D0A207-320D-4B71-8A5C-99294C6BAF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522680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1944"/>
            <a:ext cx="10603230" cy="4393269"/>
          </a:xfrm>
        </p:spPr>
        <p:txBody>
          <a:bodyPr>
            <a:normAutofit/>
          </a:bodyPr>
          <a:lstStyle/>
          <a:p>
            <a:pPr marL="514350" indent="-514350">
              <a:buFont typeface="+mj-lt"/>
              <a:buAutoNum type="arabicPeriod"/>
            </a:pPr>
            <a:endParaRPr lang="en-US" dirty="0">
              <a:latin typeface="+mj-lt"/>
            </a:endParaRPr>
          </a:p>
          <a:p>
            <a:pPr marL="971550" lvl="1" indent="-514350">
              <a:buFont typeface="+mj-lt"/>
              <a:buAutoNum type="arabicPeriod"/>
            </a:pPr>
            <a:r>
              <a:rPr lang="en-US" sz="2800" dirty="0">
                <a:latin typeface="+mj-lt"/>
              </a:rPr>
              <a:t>  Antitrust 101</a:t>
            </a:r>
          </a:p>
          <a:p>
            <a:pPr marL="971550" lvl="1" indent="-514350">
              <a:buFont typeface="+mj-lt"/>
              <a:buAutoNum type="arabicPeriod"/>
            </a:pPr>
            <a:endParaRPr lang="en-US" sz="2800" dirty="0">
              <a:latin typeface="+mj-lt"/>
            </a:endParaRPr>
          </a:p>
          <a:p>
            <a:pPr marL="971550" lvl="1" indent="-514350">
              <a:buFont typeface="+mj-lt"/>
              <a:buAutoNum type="arabicPeriod"/>
            </a:pPr>
            <a:r>
              <a:rPr lang="en-US" sz="2800" dirty="0">
                <a:solidFill>
                  <a:srgbClr val="FF0000"/>
                </a:solidFill>
                <a:latin typeface="+mj-lt"/>
              </a:rPr>
              <a:t>  Detecting Antitrust Violations</a:t>
            </a:r>
          </a:p>
          <a:p>
            <a:pPr marL="971550" lvl="1" indent="-514350">
              <a:buFont typeface="+mj-lt"/>
              <a:buAutoNum type="arabicPeriod"/>
            </a:pPr>
            <a:endParaRPr lang="en-US" sz="2800" dirty="0">
              <a:latin typeface="+mj-lt"/>
            </a:endParaRPr>
          </a:p>
          <a:p>
            <a:pPr marL="971550" lvl="1" indent="-514350">
              <a:buFont typeface="+mj-lt"/>
              <a:buAutoNum type="arabicPeriod"/>
            </a:pPr>
            <a:r>
              <a:rPr lang="en-US" sz="2800" dirty="0">
                <a:latin typeface="+mj-lt"/>
              </a:rPr>
              <a:t>  What Can You Do?</a:t>
            </a:r>
          </a:p>
        </p:txBody>
      </p:sp>
      <p:sp>
        <p:nvSpPr>
          <p:cNvPr id="2" name="Title 1"/>
          <p:cNvSpPr>
            <a:spLocks noGrp="1"/>
          </p:cNvSpPr>
          <p:nvPr>
            <p:ph type="title"/>
          </p:nvPr>
        </p:nvSpPr>
        <p:spPr>
          <a:xfrm>
            <a:off x="925830" y="815835"/>
            <a:ext cx="10515600" cy="1325563"/>
          </a:xfrm>
        </p:spPr>
        <p:txBody>
          <a:bodyPr>
            <a:normAutofit/>
          </a:bodyPr>
          <a:lstStyle/>
          <a:p>
            <a:r>
              <a:rPr lang="en-US" sz="3200" dirty="0">
                <a:solidFill>
                  <a:schemeClr val="tx2"/>
                </a:solidFill>
              </a:rPr>
              <a:t>Roadmap</a:t>
            </a:r>
          </a:p>
        </p:txBody>
      </p:sp>
      <p:pic>
        <p:nvPicPr>
          <p:cNvPr id="6" name="Picture 5">
            <a:extLst>
              <a:ext uri="{FF2B5EF4-FFF2-40B4-BE49-F238E27FC236}">
                <a16:creationId xmlns:a16="http://schemas.microsoft.com/office/drawing/2014/main" id="{03511101-4381-433E-A65E-7F36506C0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9" name="Picture 8">
            <a:extLst>
              <a:ext uri="{FF2B5EF4-FFF2-40B4-BE49-F238E27FC236}">
                <a16:creationId xmlns:a16="http://schemas.microsoft.com/office/drawing/2014/main" id="{FE6ECB92-18F2-4DD0-A41E-F86E75916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077330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4000" dirty="0">
                <a:solidFill>
                  <a:schemeClr val="tx2"/>
                </a:solidFill>
              </a:rPr>
              <a:t>	</a:t>
            </a:r>
            <a:r>
              <a:rPr lang="en-US" sz="3200" dirty="0">
                <a:solidFill>
                  <a:schemeClr val="tx2"/>
                </a:solidFill>
              </a:rPr>
              <a:t>Detecting Antitrust Violations</a:t>
            </a:r>
          </a:p>
        </p:txBody>
      </p:sp>
      <p:sp>
        <p:nvSpPr>
          <p:cNvPr id="3" name="Content Placeholder 2"/>
          <p:cNvSpPr>
            <a:spLocks noGrp="1"/>
          </p:cNvSpPr>
          <p:nvPr>
            <p:ph idx="1"/>
          </p:nvPr>
        </p:nvSpPr>
        <p:spPr/>
        <p:txBody>
          <a:bodyPr>
            <a:normAutofit/>
          </a:bodyPr>
          <a:lstStyle/>
          <a:p>
            <a:r>
              <a:rPr lang="en-US" dirty="0">
                <a:latin typeface="+mj-lt"/>
              </a:rPr>
              <a:t>Favorable Conditions for Collusion</a:t>
            </a:r>
          </a:p>
          <a:p>
            <a:endParaRPr lang="en-US" dirty="0">
              <a:latin typeface="+mj-lt"/>
            </a:endParaRPr>
          </a:p>
          <a:p>
            <a:r>
              <a:rPr lang="en-US" dirty="0">
                <a:latin typeface="+mj-lt"/>
              </a:rPr>
              <a:t>Suspicious Bid Patterns</a:t>
            </a:r>
          </a:p>
          <a:p>
            <a:endParaRPr lang="en-US" dirty="0">
              <a:latin typeface="+mj-lt"/>
            </a:endParaRPr>
          </a:p>
          <a:p>
            <a:r>
              <a:rPr lang="en-US" dirty="0">
                <a:latin typeface="+mj-lt"/>
              </a:rPr>
              <a:t>Warning Signs in Pricing</a:t>
            </a:r>
          </a:p>
          <a:p>
            <a:endParaRPr lang="en-US" dirty="0">
              <a:latin typeface="+mj-lt"/>
            </a:endParaRPr>
          </a:p>
          <a:p>
            <a:r>
              <a:rPr lang="en-US" dirty="0">
                <a:latin typeface="+mj-lt"/>
              </a:rPr>
              <a:t>Suspicious Statements and Conduct</a:t>
            </a:r>
          </a:p>
        </p:txBody>
      </p:sp>
      <p:pic>
        <p:nvPicPr>
          <p:cNvPr id="11" name="Picture 10" descr="A picture containing umbrella, accessory, rain&#10;&#10;Description automatically generated">
            <a:extLst>
              <a:ext uri="{FF2B5EF4-FFF2-40B4-BE49-F238E27FC236}">
                <a16:creationId xmlns:a16="http://schemas.microsoft.com/office/drawing/2014/main" id="{B2BAFD9B-3183-4E85-AE8E-B57E1AFBF0D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4370" y="557865"/>
            <a:ext cx="914402" cy="884905"/>
          </a:xfrm>
          <a:prstGeom prst="rect">
            <a:avLst/>
          </a:prstGeom>
        </p:spPr>
      </p:pic>
      <p:pic>
        <p:nvPicPr>
          <p:cNvPr id="8" name="Picture 7">
            <a:extLst>
              <a:ext uri="{FF2B5EF4-FFF2-40B4-BE49-F238E27FC236}">
                <a16:creationId xmlns:a16="http://schemas.microsoft.com/office/drawing/2014/main" id="{412DF8A6-BFC4-400D-A6D9-9118BD9A11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71727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	Favorable Conditions for Collusion</a:t>
            </a:r>
          </a:p>
        </p:txBody>
      </p:sp>
      <p:sp>
        <p:nvSpPr>
          <p:cNvPr id="3" name="Content Placeholder 2"/>
          <p:cNvSpPr>
            <a:spLocks noGrp="1"/>
          </p:cNvSpPr>
          <p:nvPr>
            <p:ph idx="1"/>
          </p:nvPr>
        </p:nvSpPr>
        <p:spPr>
          <a:xfrm>
            <a:off x="923925" y="1490777"/>
            <a:ext cx="10515600" cy="4687571"/>
          </a:xfrm>
        </p:spPr>
        <p:txBody>
          <a:bodyPr>
            <a:normAutofit fontScale="92500" lnSpcReduction="20000"/>
          </a:bodyPr>
          <a:lstStyle/>
          <a:p>
            <a:r>
              <a:rPr lang="en-US" dirty="0">
                <a:latin typeface="+mj-lt"/>
              </a:rPr>
              <a:t>Few sellers</a:t>
            </a:r>
          </a:p>
          <a:p>
            <a:r>
              <a:rPr lang="en-US" dirty="0">
                <a:latin typeface="+mj-lt"/>
              </a:rPr>
              <a:t>Limited number of qualified bidders</a:t>
            </a:r>
          </a:p>
          <a:p>
            <a:r>
              <a:rPr lang="en-US" dirty="0">
                <a:latin typeface="+mj-lt"/>
              </a:rPr>
              <a:t>Difficult for new competitors to enter the market</a:t>
            </a:r>
          </a:p>
          <a:p>
            <a:r>
              <a:rPr lang="en-US" dirty="0">
                <a:latin typeface="+mj-lt"/>
              </a:rPr>
              <a:t>Few substitute products</a:t>
            </a:r>
          </a:p>
          <a:p>
            <a:r>
              <a:rPr lang="en-US" dirty="0">
                <a:latin typeface="+mj-lt"/>
              </a:rPr>
              <a:t>Standardized products</a:t>
            </a:r>
          </a:p>
          <a:p>
            <a:r>
              <a:rPr lang="en-US" dirty="0">
                <a:latin typeface="+mj-lt"/>
              </a:rPr>
              <a:t>Repetitive or regularly scheduled purchases</a:t>
            </a:r>
          </a:p>
          <a:p>
            <a:r>
              <a:rPr lang="en-US" dirty="0">
                <a:latin typeface="+mj-lt"/>
              </a:rPr>
              <a:t>Rush or emergency work</a:t>
            </a:r>
          </a:p>
          <a:p>
            <a:r>
              <a:rPr lang="en-US" dirty="0">
                <a:latin typeface="+mj-lt"/>
              </a:rPr>
              <a:t>Competitors meet at conventions, trade association meetings, etc.</a:t>
            </a:r>
          </a:p>
          <a:p>
            <a:r>
              <a:rPr lang="en-US" dirty="0">
                <a:latin typeface="+mj-lt"/>
              </a:rPr>
              <a:t>Competitors have joint ventures, teaming arrangements, prime/sub-contractor relationships, etc.</a:t>
            </a:r>
          </a:p>
          <a:p>
            <a:r>
              <a:rPr lang="en-US" dirty="0">
                <a:latin typeface="+mj-lt"/>
              </a:rPr>
              <a:t>Revolving door for employees</a:t>
            </a:r>
          </a:p>
          <a:p>
            <a:endParaRPr lang="en-US" dirty="0">
              <a:latin typeface="+mj-lt"/>
            </a:endParaRPr>
          </a:p>
        </p:txBody>
      </p:sp>
      <p:pic>
        <p:nvPicPr>
          <p:cNvPr id="11" name="Picture 10" descr="A picture containing umbrella, accessory, rain&#10;&#10;Description automatically generated">
            <a:extLst>
              <a:ext uri="{FF2B5EF4-FFF2-40B4-BE49-F238E27FC236}">
                <a16:creationId xmlns:a16="http://schemas.microsoft.com/office/drawing/2014/main" id="{F33095C7-1D9A-42EB-A1AF-3326B58C55A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7249" y="557865"/>
            <a:ext cx="914402" cy="884905"/>
          </a:xfrm>
          <a:prstGeom prst="rect">
            <a:avLst/>
          </a:prstGeom>
        </p:spPr>
      </p:pic>
      <p:pic>
        <p:nvPicPr>
          <p:cNvPr id="8" name="Picture 7">
            <a:extLst>
              <a:ext uri="{FF2B5EF4-FFF2-40B4-BE49-F238E27FC236}">
                <a16:creationId xmlns:a16="http://schemas.microsoft.com/office/drawing/2014/main" id="{F8A7FEA1-F8DE-4FBB-8F23-C5ADB26468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743236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19" name="Rectangle 18">
            <a:extLst>
              <a:ext uri="{FF2B5EF4-FFF2-40B4-BE49-F238E27FC236}">
                <a16:creationId xmlns:a16="http://schemas.microsoft.com/office/drawing/2014/main" id="{A3637215-B75F-49D1-9082-592F0CFAA7F8}"/>
              </a:ext>
            </a:extLst>
          </p:cNvPr>
          <p:cNvSpPr>
            <a:spLocks noGrp="1" noChangeArrowheads="1"/>
          </p:cNvSpPr>
          <p:nvPr/>
        </p:nvSpPr>
        <p:spPr bwMode="auto">
          <a:xfrm>
            <a:off x="857249" y="1704976"/>
            <a:ext cx="104965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Same company always wins or loses</a:t>
            </a:r>
          </a:p>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Certain companies only submit bids in certain geographical areas</a:t>
            </a:r>
          </a:p>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Companies appear to take “turns” winning</a:t>
            </a:r>
          </a:p>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Winning company subcontracts to losing company</a:t>
            </a:r>
          </a:p>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Regular suppliers/vendors fail to bid for work they typically perform, but continue to bid for other work</a:t>
            </a:r>
          </a:p>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Bids are much higher than estimates or previous bids</a:t>
            </a:r>
          </a:p>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Large differences between price of winning bid and other bids</a:t>
            </a:r>
          </a:p>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All companies end up winning same amount of work over a series of bids</a:t>
            </a:r>
          </a:p>
          <a:p>
            <a:pPr eaLnBrk="1" hangingPunct="1">
              <a:lnSpc>
                <a:spcPct val="90000"/>
              </a:lnSpc>
              <a:spcBef>
                <a:spcPts val="1200"/>
              </a:spcBef>
              <a:buClrTx/>
              <a:buSzPct val="100000"/>
              <a:buFont typeface="Arial" charset="0"/>
              <a:buChar char="•"/>
            </a:pPr>
            <a:r>
              <a:rPr lang="en-US" sz="2200" dirty="0">
                <a:latin typeface="+mj-lt"/>
                <a:cs typeface="Times New Roman" pitchFamily="18" charset="0"/>
              </a:rPr>
              <a:t>No-chance, Betting, or Loud-Mouth Bidders</a:t>
            </a:r>
          </a:p>
        </p:txBody>
      </p:sp>
      <p:sp>
        <p:nvSpPr>
          <p:cNvPr id="13" name="Title 1">
            <a:extLst>
              <a:ext uri="{FF2B5EF4-FFF2-40B4-BE49-F238E27FC236}">
                <a16:creationId xmlns:a16="http://schemas.microsoft.com/office/drawing/2014/main" id="{417E1A04-E373-4561-B73B-D7EFF6F4C823}"/>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	What to Watch For: Suspicious Bid Patterns</a:t>
            </a:r>
          </a:p>
        </p:txBody>
      </p:sp>
      <p:pic>
        <p:nvPicPr>
          <p:cNvPr id="14" name="Picture 13" descr="A picture containing umbrella, accessory, rain&#10;&#10;Description automatically generated">
            <a:extLst>
              <a:ext uri="{FF2B5EF4-FFF2-40B4-BE49-F238E27FC236}">
                <a16:creationId xmlns:a16="http://schemas.microsoft.com/office/drawing/2014/main" id="{2392862B-6EA0-4F37-8DDE-DFD0304B82E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7249" y="557865"/>
            <a:ext cx="914402" cy="884905"/>
          </a:xfrm>
          <a:prstGeom prst="rect">
            <a:avLst/>
          </a:prstGeom>
        </p:spPr>
      </p:pic>
      <p:pic>
        <p:nvPicPr>
          <p:cNvPr id="8" name="Picture 7">
            <a:extLst>
              <a:ext uri="{FF2B5EF4-FFF2-40B4-BE49-F238E27FC236}">
                <a16:creationId xmlns:a16="http://schemas.microsoft.com/office/drawing/2014/main" id="{C9F0A204-BBB6-4946-A9F7-27942DDF48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813417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	What to Watch For: Warning Signs in Pricing</a:t>
            </a:r>
          </a:p>
        </p:txBody>
      </p:sp>
      <p:sp>
        <p:nvSpPr>
          <p:cNvPr id="3" name="Content Placeholder 2"/>
          <p:cNvSpPr>
            <a:spLocks noGrp="1"/>
          </p:cNvSpPr>
          <p:nvPr>
            <p:ph idx="1"/>
          </p:nvPr>
        </p:nvSpPr>
        <p:spPr>
          <a:xfrm>
            <a:off x="838199" y="1690688"/>
            <a:ext cx="10216661" cy="4687572"/>
          </a:xfrm>
        </p:spPr>
        <p:txBody>
          <a:bodyPr>
            <a:normAutofit/>
          </a:bodyPr>
          <a:lstStyle/>
          <a:p>
            <a:pPr>
              <a:lnSpc>
                <a:spcPct val="70000"/>
              </a:lnSpc>
            </a:pPr>
            <a:r>
              <a:rPr lang="en-US" dirty="0">
                <a:latin typeface="+mj-lt"/>
              </a:rPr>
              <a:t>Sudden and identical increases in price or price ranges that cannot be explained by cost increases</a:t>
            </a:r>
          </a:p>
          <a:p>
            <a:pPr>
              <a:lnSpc>
                <a:spcPct val="70000"/>
              </a:lnSpc>
            </a:pPr>
            <a:endParaRPr lang="en-US" dirty="0">
              <a:latin typeface="+mj-lt"/>
            </a:endParaRPr>
          </a:p>
          <a:p>
            <a:pPr>
              <a:lnSpc>
                <a:spcPct val="70000"/>
              </a:lnSpc>
            </a:pPr>
            <a:r>
              <a:rPr lang="en-US" dirty="0">
                <a:latin typeface="+mj-lt"/>
              </a:rPr>
              <a:t>Anticipated discounts or rebates disappear unexpectedly </a:t>
            </a:r>
          </a:p>
          <a:p>
            <a:pPr>
              <a:lnSpc>
                <a:spcPct val="70000"/>
              </a:lnSpc>
            </a:pPr>
            <a:endParaRPr lang="en-US" dirty="0">
              <a:latin typeface="+mj-lt"/>
            </a:endParaRPr>
          </a:p>
          <a:p>
            <a:pPr>
              <a:lnSpc>
                <a:spcPct val="70000"/>
              </a:lnSpc>
            </a:pPr>
            <a:r>
              <a:rPr lang="en-US" dirty="0">
                <a:latin typeface="+mj-lt"/>
              </a:rPr>
              <a:t>Similar transportation costs specified by local and non-local companies</a:t>
            </a:r>
          </a:p>
          <a:p>
            <a:pPr>
              <a:lnSpc>
                <a:spcPct val="70000"/>
              </a:lnSpc>
            </a:pPr>
            <a:endParaRPr lang="en-US" dirty="0">
              <a:latin typeface="+mj-lt"/>
            </a:endParaRPr>
          </a:p>
          <a:p>
            <a:pPr>
              <a:lnSpc>
                <a:spcPct val="70000"/>
              </a:lnSpc>
            </a:pPr>
            <a:r>
              <a:rPr lang="en-US" dirty="0">
                <a:latin typeface="+mj-lt"/>
              </a:rPr>
              <a:t>Attempts to “shop around” stonewalled</a:t>
            </a:r>
          </a:p>
          <a:p>
            <a:pPr marL="0" indent="0">
              <a:buNone/>
            </a:pPr>
            <a:endParaRPr lang="en-US" dirty="0"/>
          </a:p>
        </p:txBody>
      </p:sp>
      <p:pic>
        <p:nvPicPr>
          <p:cNvPr id="10" name="Picture 9" descr="A picture containing umbrella, accessory, rain&#10;&#10;Description automatically generated">
            <a:extLst>
              <a:ext uri="{FF2B5EF4-FFF2-40B4-BE49-F238E27FC236}">
                <a16:creationId xmlns:a16="http://schemas.microsoft.com/office/drawing/2014/main" id="{BA757DA0-93B5-4FFD-9EF5-A3F8AF54350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7249" y="557865"/>
            <a:ext cx="914402" cy="884905"/>
          </a:xfrm>
          <a:prstGeom prst="rect">
            <a:avLst/>
          </a:prstGeom>
        </p:spPr>
      </p:pic>
      <p:pic>
        <p:nvPicPr>
          <p:cNvPr id="8" name="Picture 7">
            <a:extLst>
              <a:ext uri="{FF2B5EF4-FFF2-40B4-BE49-F238E27FC236}">
                <a16:creationId xmlns:a16="http://schemas.microsoft.com/office/drawing/2014/main" id="{3B8C29E2-F149-43C7-8658-1BD35B9448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31856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9651"/>
          </a:xfrm>
        </p:spPr>
        <p:txBody>
          <a:bodyPr>
            <a:normAutofit/>
          </a:bodyPr>
          <a:lstStyle/>
          <a:p>
            <a:r>
              <a:rPr lang="en-US" sz="4000" dirty="0">
                <a:solidFill>
                  <a:schemeClr val="tx2"/>
                </a:solidFill>
              </a:rPr>
              <a:t>Learning Objectives</a:t>
            </a:r>
          </a:p>
        </p:txBody>
      </p:sp>
      <p:sp>
        <p:nvSpPr>
          <p:cNvPr id="3" name="Content Placeholder 2"/>
          <p:cNvSpPr>
            <a:spLocks noGrp="1"/>
          </p:cNvSpPr>
          <p:nvPr>
            <p:ph idx="1"/>
          </p:nvPr>
        </p:nvSpPr>
        <p:spPr>
          <a:xfrm>
            <a:off x="838200" y="2133599"/>
            <a:ext cx="10515600" cy="4043363"/>
          </a:xfrm>
        </p:spPr>
        <p:txBody>
          <a:bodyPr>
            <a:normAutofit fontScale="92500" lnSpcReduction="10000"/>
          </a:bodyPr>
          <a:lstStyle/>
          <a:p>
            <a:pPr marL="514350" indent="-514350">
              <a:buAutoNum type="arabicPeriod"/>
            </a:pPr>
            <a:r>
              <a:rPr lang="en-US" sz="3200" dirty="0">
                <a:latin typeface="+mj-lt"/>
              </a:rPr>
              <a:t>To understand the nuts and bolts of criminal antitrust violations in procurement.</a:t>
            </a:r>
          </a:p>
          <a:p>
            <a:pPr marL="514350" indent="-514350">
              <a:buAutoNum type="arabicPeriod"/>
            </a:pPr>
            <a:r>
              <a:rPr lang="en-US" altLang="en-US" sz="3200" dirty="0">
                <a:latin typeface="+mj-lt"/>
                <a:ea typeface="Helvetica 57 Condensed" charset="0"/>
                <a:cs typeface="Calibri" panose="020F0502020204030204" pitchFamily="34" charset="0"/>
              </a:rPr>
              <a:t>To better identify red flags of potential procurement collusion and fraud.</a:t>
            </a:r>
          </a:p>
          <a:p>
            <a:pPr marL="514350" indent="-514350">
              <a:buAutoNum type="arabicPeriod"/>
            </a:pPr>
            <a:r>
              <a:rPr lang="en-US" sz="3200" dirty="0">
                <a:latin typeface="+mj-lt"/>
              </a:rPr>
              <a:t>To learn “best practices” for maximizing cooperation and safeguarding your procurement system during COVID-19.</a:t>
            </a:r>
          </a:p>
          <a:p>
            <a:pPr marL="514350" indent="-514350">
              <a:buAutoNum type="arabicPeriod"/>
            </a:pPr>
            <a:r>
              <a:rPr lang="en-US" sz="3200" dirty="0">
                <a:latin typeface="+mj-lt"/>
              </a:rPr>
              <a:t>To apply this knowledge to mitigate new risks, detect potential suspicious activity, and protect against new bad actors in your supply chains.</a:t>
            </a:r>
          </a:p>
        </p:txBody>
      </p:sp>
      <p:pic>
        <p:nvPicPr>
          <p:cNvPr id="7" name="Picture 6">
            <a:extLst>
              <a:ext uri="{FF2B5EF4-FFF2-40B4-BE49-F238E27FC236}">
                <a16:creationId xmlns:a16="http://schemas.microsoft.com/office/drawing/2014/main" id="{4B6C2B0C-AFA2-45D5-8F54-96DA5BBB59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9" name="Picture 8">
            <a:extLst>
              <a:ext uri="{FF2B5EF4-FFF2-40B4-BE49-F238E27FC236}">
                <a16:creationId xmlns:a16="http://schemas.microsoft.com/office/drawing/2014/main" id="{140EA6EF-732F-4A51-89FA-ECACDF6228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433418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	What to Watch For: Suspicious Statements</a:t>
            </a:r>
          </a:p>
        </p:txBody>
      </p:sp>
      <p:sp>
        <p:nvSpPr>
          <p:cNvPr id="10" name="Content Placeholder 2"/>
          <p:cNvSpPr txBox="1">
            <a:spLocks/>
          </p:cNvSpPr>
          <p:nvPr/>
        </p:nvSpPr>
        <p:spPr>
          <a:xfrm>
            <a:off x="748811" y="1690687"/>
            <a:ext cx="10306050" cy="4514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j-lt"/>
              </a:rPr>
              <a:t>A customer or territory “belongs” to a supplier</a:t>
            </a:r>
          </a:p>
          <a:p>
            <a:r>
              <a:rPr lang="en-US" dirty="0">
                <a:latin typeface="+mj-lt"/>
              </a:rPr>
              <a:t>References to “respecting” the customers or territories of competitors</a:t>
            </a:r>
          </a:p>
          <a:p>
            <a:r>
              <a:rPr lang="en-US" dirty="0">
                <a:latin typeface="+mj-lt"/>
              </a:rPr>
              <a:t>References to “courtesy” bids or “throwing in a number”</a:t>
            </a:r>
          </a:p>
          <a:p>
            <a:r>
              <a:rPr lang="en-US" dirty="0">
                <a:latin typeface="+mj-lt"/>
              </a:rPr>
              <a:t>Use of same terminology or rationales by companies when explaining price increases</a:t>
            </a:r>
          </a:p>
          <a:p>
            <a:r>
              <a:rPr lang="en-US" dirty="0">
                <a:latin typeface="+mj-lt"/>
              </a:rPr>
              <a:t>Statements indicating advance knowledge of competitor’s pricing</a:t>
            </a:r>
          </a:p>
        </p:txBody>
      </p:sp>
      <p:pic>
        <p:nvPicPr>
          <p:cNvPr id="11" name="Picture 10" descr="A picture containing umbrella, accessory, rain&#10;&#10;Description automatically generated">
            <a:extLst>
              <a:ext uri="{FF2B5EF4-FFF2-40B4-BE49-F238E27FC236}">
                <a16:creationId xmlns:a16="http://schemas.microsoft.com/office/drawing/2014/main" id="{CDB9A622-3A48-4E6C-ADE6-0A9C8C786C4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4370" y="557865"/>
            <a:ext cx="914402" cy="884905"/>
          </a:xfrm>
          <a:prstGeom prst="rect">
            <a:avLst/>
          </a:prstGeom>
        </p:spPr>
      </p:pic>
      <p:pic>
        <p:nvPicPr>
          <p:cNvPr id="8" name="Picture 7">
            <a:extLst>
              <a:ext uri="{FF2B5EF4-FFF2-40B4-BE49-F238E27FC236}">
                <a16:creationId xmlns:a16="http://schemas.microsoft.com/office/drawing/2014/main" id="{C46AD764-1F0E-4C6D-BB4E-066DC2239D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922686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	Other Suspicious Conduct and Behavior</a:t>
            </a:r>
          </a:p>
        </p:txBody>
      </p:sp>
      <p:sp>
        <p:nvSpPr>
          <p:cNvPr id="3" name="Content Placeholder 2"/>
          <p:cNvSpPr>
            <a:spLocks noGrp="1"/>
          </p:cNvSpPr>
          <p:nvPr>
            <p:ph idx="1"/>
          </p:nvPr>
        </p:nvSpPr>
        <p:spPr>
          <a:xfrm>
            <a:off x="838200" y="1587506"/>
            <a:ext cx="10515600" cy="4790754"/>
          </a:xfrm>
        </p:spPr>
        <p:txBody>
          <a:bodyPr>
            <a:normAutofit/>
          </a:bodyPr>
          <a:lstStyle/>
          <a:p>
            <a:r>
              <a:rPr lang="en-US" dirty="0">
                <a:latin typeface="+mj-lt"/>
              </a:rPr>
              <a:t>Companies meet privately before bids</a:t>
            </a:r>
          </a:p>
          <a:p>
            <a:pPr marL="0" indent="0">
              <a:buNone/>
            </a:pPr>
            <a:endParaRPr lang="en-US" dirty="0">
              <a:latin typeface="+mj-lt"/>
            </a:endParaRPr>
          </a:p>
          <a:p>
            <a:r>
              <a:rPr lang="en-US" dirty="0">
                <a:latin typeface="+mj-lt"/>
              </a:rPr>
              <a:t>Procurement official regularly exempts competitive bidding because of “emergency” work</a:t>
            </a:r>
          </a:p>
          <a:p>
            <a:endParaRPr lang="en-US" dirty="0">
              <a:latin typeface="+mj-lt"/>
            </a:endParaRPr>
          </a:p>
          <a:p>
            <a:r>
              <a:rPr lang="en-US" dirty="0">
                <a:latin typeface="+mj-lt"/>
              </a:rPr>
              <a:t>Invoicing for work awarded contains charges for “consulting” work (when not reasonably within scope of work)</a:t>
            </a:r>
          </a:p>
          <a:p>
            <a:endParaRPr lang="en-US" dirty="0">
              <a:latin typeface="+mj-lt"/>
            </a:endParaRPr>
          </a:p>
          <a:p>
            <a:r>
              <a:rPr lang="en-US" dirty="0">
                <a:latin typeface="+mj-lt"/>
              </a:rPr>
              <a:t>Procurement officials associated with “consulting” vendors</a:t>
            </a:r>
          </a:p>
        </p:txBody>
      </p:sp>
      <p:pic>
        <p:nvPicPr>
          <p:cNvPr id="11" name="Picture 10" descr="A picture containing umbrella, accessory, rain&#10;&#10;Description automatically generated">
            <a:extLst>
              <a:ext uri="{FF2B5EF4-FFF2-40B4-BE49-F238E27FC236}">
                <a16:creationId xmlns:a16="http://schemas.microsoft.com/office/drawing/2014/main" id="{18DB5CA5-0E74-4FC5-A6CC-83458214DE7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7249" y="557865"/>
            <a:ext cx="914402" cy="884905"/>
          </a:xfrm>
          <a:prstGeom prst="rect">
            <a:avLst/>
          </a:prstGeom>
        </p:spPr>
      </p:pic>
      <p:pic>
        <p:nvPicPr>
          <p:cNvPr id="8" name="Picture 7">
            <a:extLst>
              <a:ext uri="{FF2B5EF4-FFF2-40B4-BE49-F238E27FC236}">
                <a16:creationId xmlns:a16="http://schemas.microsoft.com/office/drawing/2014/main" id="{778F4B86-20C1-401F-9195-060ED5E8A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833957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14" name="TextBox 13">
            <a:extLst>
              <a:ext uri="{FF2B5EF4-FFF2-40B4-BE49-F238E27FC236}">
                <a16:creationId xmlns:a16="http://schemas.microsoft.com/office/drawing/2014/main" id="{78213D16-B69C-40B5-AF1F-EB01453C6239}"/>
              </a:ext>
            </a:extLst>
          </p:cNvPr>
          <p:cNvSpPr txBox="1">
            <a:spLocks noChangeArrowheads="1"/>
          </p:cNvSpPr>
          <p:nvPr/>
        </p:nvSpPr>
        <p:spPr bwMode="auto">
          <a:xfrm>
            <a:off x="1562100" y="1692085"/>
            <a:ext cx="8229600" cy="4343400"/>
          </a:xfrm>
          <a:prstGeom prst="rect">
            <a:avLst/>
          </a:prstGeom>
          <a:noFill/>
          <a:ln w="9525">
            <a:noFill/>
            <a:miter lim="800000"/>
            <a:headEnd/>
            <a:tailEnd/>
          </a:ln>
        </p:spPr>
        <p:txBody>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342900" indent="-342900" algn="l" eaLnBrk="0" hangingPunct="0">
              <a:spcBef>
                <a:spcPct val="20000"/>
              </a:spcBef>
              <a:buFontTx/>
              <a:buChar char="•"/>
              <a:defRPr/>
            </a:pPr>
            <a:r>
              <a:rPr lang="en-US" sz="3000" kern="0" dirty="0">
                <a:latin typeface="+mj-lt"/>
                <a:cs typeface="Times New Roman" pitchFamily="18" charset="0"/>
              </a:rPr>
              <a:t>Similar applications – handwriting; typeface; stationery; typos; mathematical errors</a:t>
            </a:r>
          </a:p>
          <a:p>
            <a:pPr marL="342900" indent="-342900" algn="l" eaLnBrk="0" hangingPunct="0">
              <a:spcBef>
                <a:spcPct val="20000"/>
              </a:spcBef>
              <a:buFontTx/>
              <a:buChar char="•"/>
              <a:defRPr/>
            </a:pPr>
            <a:endParaRPr lang="en-US" sz="3000" kern="0" dirty="0">
              <a:latin typeface="+mj-lt"/>
              <a:cs typeface="Times New Roman" pitchFamily="18" charset="0"/>
            </a:endParaRPr>
          </a:p>
          <a:p>
            <a:pPr marL="342900" indent="-342900" algn="l" eaLnBrk="0" hangingPunct="0">
              <a:spcBef>
                <a:spcPct val="20000"/>
              </a:spcBef>
              <a:buFontTx/>
              <a:buChar char="•"/>
              <a:defRPr/>
            </a:pPr>
            <a:r>
              <a:rPr lang="en-US" sz="3000" kern="0" dirty="0">
                <a:latin typeface="+mj-lt"/>
                <a:cs typeface="Times New Roman" pitchFamily="18" charset="0"/>
              </a:rPr>
              <a:t>Last-minute changes – white-outs or physical alterations to prices</a:t>
            </a:r>
          </a:p>
          <a:p>
            <a:pPr marL="342900" indent="-342900" algn="l" eaLnBrk="0" hangingPunct="0">
              <a:spcBef>
                <a:spcPct val="20000"/>
              </a:spcBef>
              <a:buFontTx/>
              <a:buChar char="•"/>
              <a:defRPr/>
            </a:pPr>
            <a:endParaRPr lang="en-US" sz="3000" kern="0" dirty="0">
              <a:latin typeface="+mj-lt"/>
              <a:cs typeface="Times New Roman" pitchFamily="18" charset="0"/>
            </a:endParaRPr>
          </a:p>
          <a:p>
            <a:pPr marL="342900" indent="-342900" algn="l" eaLnBrk="0" hangingPunct="0">
              <a:spcBef>
                <a:spcPct val="20000"/>
              </a:spcBef>
              <a:buFontTx/>
              <a:buChar char="•"/>
              <a:defRPr/>
            </a:pPr>
            <a:r>
              <a:rPr lang="en-US" sz="3000" kern="0" dirty="0">
                <a:latin typeface="+mj-lt"/>
                <a:cs typeface="Times New Roman" pitchFamily="18" charset="0"/>
              </a:rPr>
              <a:t>Vendor picks up an extra bid package for another vendor OR submits a competing vendor’s bid</a:t>
            </a:r>
          </a:p>
        </p:txBody>
      </p:sp>
      <p:sp>
        <p:nvSpPr>
          <p:cNvPr id="11" name="Title 1">
            <a:extLst>
              <a:ext uri="{FF2B5EF4-FFF2-40B4-BE49-F238E27FC236}">
                <a16:creationId xmlns:a16="http://schemas.microsoft.com/office/drawing/2014/main" id="{CD57C9E7-8AFF-40EB-ADB7-7FE24C5F994C}"/>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	The Not-So-Clever Criminal</a:t>
            </a:r>
          </a:p>
        </p:txBody>
      </p:sp>
      <p:pic>
        <p:nvPicPr>
          <p:cNvPr id="12" name="Picture 11" descr="A picture containing umbrella, accessory, rain&#10;&#10;Description automatically generated">
            <a:extLst>
              <a:ext uri="{FF2B5EF4-FFF2-40B4-BE49-F238E27FC236}">
                <a16:creationId xmlns:a16="http://schemas.microsoft.com/office/drawing/2014/main" id="{439CA661-734F-41D1-BB95-66FC937A914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7249" y="557865"/>
            <a:ext cx="914402" cy="884905"/>
          </a:xfrm>
          <a:prstGeom prst="rect">
            <a:avLst/>
          </a:prstGeom>
        </p:spPr>
      </p:pic>
      <p:pic>
        <p:nvPicPr>
          <p:cNvPr id="8" name="Picture 7">
            <a:extLst>
              <a:ext uri="{FF2B5EF4-FFF2-40B4-BE49-F238E27FC236}">
                <a16:creationId xmlns:a16="http://schemas.microsoft.com/office/drawing/2014/main" id="{3309FB72-CB1B-4A87-8310-BB8C0A719E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66921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CC5DB0D-2899-4AD3-BC79-C8E0974E0F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455"/>
            <a:ext cx="12192000" cy="457314"/>
          </a:xfrm>
          <a:prstGeom prst="rect">
            <a:avLst/>
          </a:prstGeom>
        </p:spPr>
      </p:pic>
      <p:pic>
        <p:nvPicPr>
          <p:cNvPr id="11" name="Picture 10">
            <a:extLst>
              <a:ext uri="{FF2B5EF4-FFF2-40B4-BE49-F238E27FC236}">
                <a16:creationId xmlns:a16="http://schemas.microsoft.com/office/drawing/2014/main" id="{56DE30D1-03BA-47A7-8D55-5D767FFA10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
        <p:nvSpPr>
          <p:cNvPr id="14" name="Rectangle 13">
            <a:extLst>
              <a:ext uri="{FF2B5EF4-FFF2-40B4-BE49-F238E27FC236}">
                <a16:creationId xmlns:a16="http://schemas.microsoft.com/office/drawing/2014/main" id="{5F95D139-B95C-4244-BCE8-14059A1126B1}"/>
              </a:ext>
            </a:extLst>
          </p:cNvPr>
          <p:cNvSpPr/>
          <p:nvPr/>
        </p:nvSpPr>
        <p:spPr>
          <a:xfrm>
            <a:off x="2598254" y="687260"/>
            <a:ext cx="6559826" cy="2580564"/>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52899D9-CA51-424E-AAA9-7A816B89B4F9}"/>
              </a:ext>
            </a:extLst>
          </p:cNvPr>
          <p:cNvPicPr>
            <a:picLocks noChangeAspect="1"/>
          </p:cNvPicPr>
          <p:nvPr/>
        </p:nvPicPr>
        <p:blipFill>
          <a:blip r:embed="rId5"/>
          <a:stretch>
            <a:fillRect/>
          </a:stretch>
        </p:blipFill>
        <p:spPr>
          <a:xfrm>
            <a:off x="6457949" y="687260"/>
            <a:ext cx="2466975" cy="761329"/>
          </a:xfrm>
          <a:prstGeom prst="rect">
            <a:avLst/>
          </a:prstGeom>
        </p:spPr>
      </p:pic>
      <p:pic>
        <p:nvPicPr>
          <p:cNvPr id="19" name="Picture 18">
            <a:extLst>
              <a:ext uri="{FF2B5EF4-FFF2-40B4-BE49-F238E27FC236}">
                <a16:creationId xmlns:a16="http://schemas.microsoft.com/office/drawing/2014/main" id="{2557F5E0-69A8-4AC7-AF5A-166C2C048224}"/>
              </a:ext>
            </a:extLst>
          </p:cNvPr>
          <p:cNvPicPr>
            <a:picLocks noChangeAspect="1"/>
          </p:cNvPicPr>
          <p:nvPr/>
        </p:nvPicPr>
        <p:blipFill>
          <a:blip r:embed="rId6"/>
          <a:stretch>
            <a:fillRect/>
          </a:stretch>
        </p:blipFill>
        <p:spPr>
          <a:xfrm>
            <a:off x="6479898" y="3581340"/>
            <a:ext cx="2505075" cy="723900"/>
          </a:xfrm>
          <a:prstGeom prst="rect">
            <a:avLst/>
          </a:prstGeom>
        </p:spPr>
      </p:pic>
      <p:sp>
        <p:nvSpPr>
          <p:cNvPr id="20" name="TextBox 19">
            <a:extLst>
              <a:ext uri="{FF2B5EF4-FFF2-40B4-BE49-F238E27FC236}">
                <a16:creationId xmlns:a16="http://schemas.microsoft.com/office/drawing/2014/main" id="{AC23C724-45C0-4E39-AAB7-19EA2F898386}"/>
              </a:ext>
            </a:extLst>
          </p:cNvPr>
          <p:cNvSpPr txBox="1"/>
          <p:nvPr/>
        </p:nvSpPr>
        <p:spPr>
          <a:xfrm>
            <a:off x="2785027" y="3560104"/>
            <a:ext cx="2466975" cy="1200329"/>
          </a:xfrm>
          <a:prstGeom prst="rect">
            <a:avLst/>
          </a:prstGeom>
          <a:noFill/>
        </p:spPr>
        <p:txBody>
          <a:bodyPr wrap="square" rtlCol="0">
            <a:spAutoFit/>
          </a:bodyPr>
          <a:lstStyle/>
          <a:p>
            <a:r>
              <a:rPr lang="en-US" dirty="0"/>
              <a:t>Gloves For All Co.</a:t>
            </a:r>
          </a:p>
          <a:p>
            <a:r>
              <a:rPr lang="en-US" dirty="0"/>
              <a:t>6789 Tenth Street</a:t>
            </a:r>
          </a:p>
          <a:p>
            <a:r>
              <a:rPr lang="en-US" dirty="0"/>
              <a:t>Philadelphia, PA 19113</a:t>
            </a:r>
          </a:p>
          <a:p>
            <a:endParaRPr lang="en-US" dirty="0"/>
          </a:p>
        </p:txBody>
      </p:sp>
      <p:sp>
        <p:nvSpPr>
          <p:cNvPr id="21" name="TextBox 20">
            <a:extLst>
              <a:ext uri="{FF2B5EF4-FFF2-40B4-BE49-F238E27FC236}">
                <a16:creationId xmlns:a16="http://schemas.microsoft.com/office/drawing/2014/main" id="{94591EA0-089F-4FE7-A1F8-B8EB376F2737}"/>
              </a:ext>
            </a:extLst>
          </p:cNvPr>
          <p:cNvSpPr txBox="1"/>
          <p:nvPr/>
        </p:nvSpPr>
        <p:spPr>
          <a:xfrm>
            <a:off x="5083036" y="1717990"/>
            <a:ext cx="3337633" cy="1200329"/>
          </a:xfrm>
          <a:prstGeom prst="rect">
            <a:avLst/>
          </a:prstGeom>
          <a:noFill/>
        </p:spPr>
        <p:txBody>
          <a:bodyPr wrap="square" rtlCol="0">
            <a:spAutoFit/>
          </a:bodyPr>
          <a:lstStyle/>
          <a:p>
            <a:r>
              <a:rPr lang="en-US" dirty="0"/>
              <a:t>DOD Defense Logistics Agency</a:t>
            </a:r>
          </a:p>
          <a:p>
            <a:r>
              <a:rPr lang="en-US" dirty="0"/>
              <a:t>P.O. Box 1543-11</a:t>
            </a:r>
          </a:p>
          <a:p>
            <a:r>
              <a:rPr lang="en-US" dirty="0"/>
              <a:t>Philadelphia, PA 19111</a:t>
            </a:r>
          </a:p>
          <a:p>
            <a:endParaRPr lang="en-US" dirty="0"/>
          </a:p>
        </p:txBody>
      </p:sp>
      <p:sp>
        <p:nvSpPr>
          <p:cNvPr id="22" name="Rectangle 21">
            <a:extLst>
              <a:ext uri="{FF2B5EF4-FFF2-40B4-BE49-F238E27FC236}">
                <a16:creationId xmlns:a16="http://schemas.microsoft.com/office/drawing/2014/main" id="{6C196025-F08D-46F3-86CF-3C139758ADA5}"/>
              </a:ext>
            </a:extLst>
          </p:cNvPr>
          <p:cNvSpPr/>
          <p:nvPr/>
        </p:nvSpPr>
        <p:spPr>
          <a:xfrm>
            <a:off x="2598254" y="3365596"/>
            <a:ext cx="6559826" cy="2805144"/>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C6AEA3A-3E42-4DE5-AA85-F32113FFBB97}"/>
              </a:ext>
            </a:extLst>
          </p:cNvPr>
          <p:cNvSpPr txBox="1"/>
          <p:nvPr/>
        </p:nvSpPr>
        <p:spPr>
          <a:xfrm>
            <a:off x="2805991" y="773111"/>
            <a:ext cx="3337633" cy="1200329"/>
          </a:xfrm>
          <a:prstGeom prst="rect">
            <a:avLst/>
          </a:prstGeom>
          <a:noFill/>
        </p:spPr>
        <p:txBody>
          <a:bodyPr wrap="square" rtlCol="0">
            <a:spAutoFit/>
          </a:bodyPr>
          <a:lstStyle/>
          <a:p>
            <a:r>
              <a:rPr lang="en-US" dirty="0"/>
              <a:t>All American Gloves, Inc. </a:t>
            </a:r>
          </a:p>
          <a:p>
            <a:r>
              <a:rPr lang="en-US" dirty="0"/>
              <a:t>1234 Fifth Avenue</a:t>
            </a:r>
          </a:p>
          <a:p>
            <a:r>
              <a:rPr lang="en-US" dirty="0"/>
              <a:t>Philadelphia, PA 19112</a:t>
            </a:r>
          </a:p>
          <a:p>
            <a:endParaRPr lang="en-US" dirty="0"/>
          </a:p>
        </p:txBody>
      </p:sp>
      <p:sp>
        <p:nvSpPr>
          <p:cNvPr id="24" name="TextBox 23">
            <a:extLst>
              <a:ext uri="{FF2B5EF4-FFF2-40B4-BE49-F238E27FC236}">
                <a16:creationId xmlns:a16="http://schemas.microsoft.com/office/drawing/2014/main" id="{7AB5213C-14D4-4E1A-8918-08079F8CC7DE}"/>
              </a:ext>
            </a:extLst>
          </p:cNvPr>
          <p:cNvSpPr txBox="1"/>
          <p:nvPr/>
        </p:nvSpPr>
        <p:spPr>
          <a:xfrm>
            <a:off x="5012220" y="4962015"/>
            <a:ext cx="3408449" cy="1477328"/>
          </a:xfrm>
          <a:prstGeom prst="rect">
            <a:avLst/>
          </a:prstGeom>
          <a:noFill/>
        </p:spPr>
        <p:txBody>
          <a:bodyPr wrap="square" rtlCol="0">
            <a:spAutoFit/>
          </a:bodyPr>
          <a:lstStyle/>
          <a:p>
            <a:r>
              <a:rPr lang="en-US" dirty="0"/>
              <a:t>DOD Defense Logistics Agency</a:t>
            </a:r>
          </a:p>
          <a:p>
            <a:r>
              <a:rPr lang="en-US" dirty="0"/>
              <a:t>P.O. Box 1543-11</a:t>
            </a:r>
          </a:p>
          <a:p>
            <a:r>
              <a:rPr lang="en-US" dirty="0"/>
              <a:t>Philadelphia, PA 19111</a:t>
            </a:r>
          </a:p>
          <a:p>
            <a:endParaRPr lang="en-US" dirty="0"/>
          </a:p>
          <a:p>
            <a:endParaRPr lang="en-US" dirty="0"/>
          </a:p>
        </p:txBody>
      </p:sp>
      <p:sp>
        <p:nvSpPr>
          <p:cNvPr id="25" name="Oval 24">
            <a:extLst>
              <a:ext uri="{FF2B5EF4-FFF2-40B4-BE49-F238E27FC236}">
                <a16:creationId xmlns:a16="http://schemas.microsoft.com/office/drawing/2014/main" id="{2BABE8E5-128E-4206-9865-D6E78D11A8B4}"/>
              </a:ext>
            </a:extLst>
          </p:cNvPr>
          <p:cNvSpPr/>
          <p:nvPr/>
        </p:nvSpPr>
        <p:spPr>
          <a:xfrm>
            <a:off x="7947577" y="525278"/>
            <a:ext cx="663023" cy="11905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8B5A821-9193-40E1-9CF0-DF322908F254}"/>
              </a:ext>
            </a:extLst>
          </p:cNvPr>
          <p:cNvSpPr/>
          <p:nvPr/>
        </p:nvSpPr>
        <p:spPr>
          <a:xfrm>
            <a:off x="6873529" y="3370288"/>
            <a:ext cx="663023" cy="10969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D437BE-1AD5-48E2-9683-CC127110D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957" y="981928"/>
            <a:ext cx="7612772" cy="4595600"/>
          </a:xfrm>
          <a:prstGeom prst="rect">
            <a:avLst/>
          </a:prstGeom>
          <a:noFill/>
          <a:ln>
            <a:solidFill>
              <a:schemeClr val="tx1"/>
            </a:solidFill>
          </a:ln>
          <a:extLst/>
        </p:spPr>
      </p:pic>
      <p:sp>
        <p:nvSpPr>
          <p:cNvPr id="13" name="Rounded Rectangular Callout 11">
            <a:extLst>
              <a:ext uri="{FF2B5EF4-FFF2-40B4-BE49-F238E27FC236}">
                <a16:creationId xmlns:a16="http://schemas.microsoft.com/office/drawing/2014/main" id="{E95FA368-CDB2-4A0F-BD33-C873EED7E88D}"/>
              </a:ext>
            </a:extLst>
          </p:cNvPr>
          <p:cNvSpPr/>
          <p:nvPr/>
        </p:nvSpPr>
        <p:spPr bwMode="auto">
          <a:xfrm>
            <a:off x="3618597" y="1959207"/>
            <a:ext cx="1543050" cy="914400"/>
          </a:xfrm>
          <a:prstGeom prst="wedgeRoundRectCallout">
            <a:avLst>
              <a:gd name="adj1" fmla="val 5916"/>
              <a:gd name="adj2" fmla="val 159537"/>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r>
              <a:rPr lang="en-US" dirty="0">
                <a:latin typeface="Times New Roman" pitchFamily="18" charset="0"/>
              </a:rPr>
              <a:t>Bid: $145,850.00</a:t>
            </a:r>
          </a:p>
        </p:txBody>
      </p:sp>
      <p:sp>
        <p:nvSpPr>
          <p:cNvPr id="15" name="Rounded Rectangular Callout 12">
            <a:extLst>
              <a:ext uri="{FF2B5EF4-FFF2-40B4-BE49-F238E27FC236}">
                <a16:creationId xmlns:a16="http://schemas.microsoft.com/office/drawing/2014/main" id="{1EC2DDBA-C799-43D1-855D-AEE8FC01BA74}"/>
              </a:ext>
            </a:extLst>
          </p:cNvPr>
          <p:cNvSpPr/>
          <p:nvPr/>
        </p:nvSpPr>
        <p:spPr bwMode="auto">
          <a:xfrm>
            <a:off x="8359336" y="1803234"/>
            <a:ext cx="1543050" cy="857250"/>
          </a:xfrm>
          <a:prstGeom prst="wedgeRoundRectCallout">
            <a:avLst>
              <a:gd name="adj1" fmla="val -13426"/>
              <a:gd name="adj2" fmla="val 14768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r>
              <a:rPr lang="en-US" dirty="0">
                <a:latin typeface="Times New Roman" pitchFamily="18" charset="0"/>
              </a:rPr>
              <a:t>Bid: $145,350.00</a:t>
            </a:r>
          </a:p>
        </p:txBody>
      </p:sp>
      <p:sp>
        <p:nvSpPr>
          <p:cNvPr id="16" name="Oval Callout 13">
            <a:extLst>
              <a:ext uri="{FF2B5EF4-FFF2-40B4-BE49-F238E27FC236}">
                <a16:creationId xmlns:a16="http://schemas.microsoft.com/office/drawing/2014/main" id="{05464B0F-4BB3-46FC-8953-984E872EDD8F}"/>
              </a:ext>
            </a:extLst>
          </p:cNvPr>
          <p:cNvSpPr/>
          <p:nvPr/>
        </p:nvSpPr>
        <p:spPr bwMode="auto">
          <a:xfrm>
            <a:off x="3389064" y="4504472"/>
            <a:ext cx="2457450" cy="1371600"/>
          </a:xfrm>
          <a:prstGeom prst="wedgeEllipseCallout">
            <a:avLst>
              <a:gd name="adj1" fmla="val -74506"/>
              <a:gd name="adj2" fmla="val -52222"/>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r>
              <a:rPr lang="en-US" sz="1650" dirty="0">
                <a:latin typeface="Times New Roman" pitchFamily="18" charset="0"/>
              </a:rPr>
              <a:t>“Please give </a:t>
            </a:r>
            <a:r>
              <a:rPr lang="en-US" sz="1650" b="1" u="sng" dirty="0">
                <a:solidFill>
                  <a:srgbClr val="FF0000"/>
                </a:solidFill>
                <a:latin typeface="Times New Roman" pitchFamily="18" charset="0"/>
              </a:rPr>
              <a:t>us</a:t>
            </a:r>
            <a:r>
              <a:rPr lang="en-US" sz="1650" dirty="0">
                <a:latin typeface="Times New Roman" pitchFamily="18" charset="0"/>
              </a:rPr>
              <a:t> a call </a:t>
            </a:r>
            <a:r>
              <a:rPr lang="en-US" sz="1650" b="1" u="sng" dirty="0">
                <a:solidFill>
                  <a:srgbClr val="FF0000"/>
                </a:solidFill>
                <a:latin typeface="Times New Roman" pitchFamily="18" charset="0"/>
              </a:rPr>
              <a:t>us</a:t>
            </a:r>
            <a:r>
              <a:rPr lang="en-US" sz="1650" dirty="0">
                <a:latin typeface="Times New Roman" pitchFamily="18" charset="0"/>
              </a:rPr>
              <a:t> if you have any questions.”</a:t>
            </a:r>
          </a:p>
        </p:txBody>
      </p:sp>
      <p:sp>
        <p:nvSpPr>
          <p:cNvPr id="17" name="Oval Callout 14">
            <a:extLst>
              <a:ext uri="{FF2B5EF4-FFF2-40B4-BE49-F238E27FC236}">
                <a16:creationId xmlns:a16="http://schemas.microsoft.com/office/drawing/2014/main" id="{E61FFD68-8193-4454-84A1-0013F308CD7C}"/>
              </a:ext>
            </a:extLst>
          </p:cNvPr>
          <p:cNvSpPr/>
          <p:nvPr/>
        </p:nvSpPr>
        <p:spPr bwMode="auto">
          <a:xfrm>
            <a:off x="7827743" y="4339040"/>
            <a:ext cx="2400300" cy="1257300"/>
          </a:xfrm>
          <a:prstGeom prst="wedgeEllipseCallout">
            <a:avLst>
              <a:gd name="adj1" fmla="val -67737"/>
              <a:gd name="adj2" fmla="val -6533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pPr>
            <a:r>
              <a:rPr lang="en-US" sz="1650" dirty="0">
                <a:latin typeface="Times New Roman" pitchFamily="18" charset="0"/>
              </a:rPr>
              <a:t>“Please give </a:t>
            </a:r>
            <a:r>
              <a:rPr lang="en-US" sz="1650" b="1" u="sng" dirty="0">
                <a:solidFill>
                  <a:srgbClr val="FF0000"/>
                </a:solidFill>
                <a:latin typeface="Times New Roman" pitchFamily="18" charset="0"/>
              </a:rPr>
              <a:t>us</a:t>
            </a:r>
            <a:r>
              <a:rPr lang="en-US" sz="1650" dirty="0">
                <a:latin typeface="Times New Roman" pitchFamily="18" charset="0"/>
              </a:rPr>
              <a:t> a call </a:t>
            </a:r>
            <a:r>
              <a:rPr lang="en-US" sz="1650" b="1" u="sng" dirty="0">
                <a:solidFill>
                  <a:srgbClr val="FF0000"/>
                </a:solidFill>
                <a:latin typeface="Times New Roman" pitchFamily="18" charset="0"/>
              </a:rPr>
              <a:t>us</a:t>
            </a:r>
            <a:r>
              <a:rPr lang="en-US" sz="1650" b="1" dirty="0">
                <a:solidFill>
                  <a:srgbClr val="FF0000"/>
                </a:solidFill>
                <a:latin typeface="Times New Roman" pitchFamily="18" charset="0"/>
              </a:rPr>
              <a:t> </a:t>
            </a:r>
            <a:r>
              <a:rPr lang="en-US" sz="1650" dirty="0">
                <a:latin typeface="Times New Roman" pitchFamily="18" charset="0"/>
              </a:rPr>
              <a:t>if you have any questions.”</a:t>
            </a:r>
          </a:p>
        </p:txBody>
      </p:sp>
      <p:pic>
        <p:nvPicPr>
          <p:cNvPr id="9" name="Picture 8">
            <a:extLst>
              <a:ext uri="{FF2B5EF4-FFF2-40B4-BE49-F238E27FC236}">
                <a16:creationId xmlns:a16="http://schemas.microsoft.com/office/drawing/2014/main" id="{8CC5DB0D-2899-4AD3-BC79-C8E0974E0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11" name="Picture 10">
            <a:extLst>
              <a:ext uri="{FF2B5EF4-FFF2-40B4-BE49-F238E27FC236}">
                <a16:creationId xmlns:a16="http://schemas.microsoft.com/office/drawing/2014/main" id="{56DE30D1-03BA-47A7-8D55-5D767FFA10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902899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18" name="Picture 17">
            <a:extLst>
              <a:ext uri="{FF2B5EF4-FFF2-40B4-BE49-F238E27FC236}">
                <a16:creationId xmlns:a16="http://schemas.microsoft.com/office/drawing/2014/main" id="{F7C04BF9-2905-45BA-999A-38507AC65044}"/>
              </a:ext>
            </a:extLst>
          </p:cNvPr>
          <p:cNvPicPr>
            <a:picLocks noChangeAspect="1"/>
          </p:cNvPicPr>
          <p:nvPr/>
        </p:nvPicPr>
        <p:blipFill>
          <a:blip r:embed="rId4"/>
          <a:stretch>
            <a:fillRect/>
          </a:stretch>
        </p:blipFill>
        <p:spPr>
          <a:xfrm>
            <a:off x="6172201" y="1650134"/>
            <a:ext cx="5660978" cy="4268062"/>
          </a:xfrm>
          <a:prstGeom prst="rect">
            <a:avLst/>
          </a:prstGeom>
        </p:spPr>
      </p:pic>
      <p:pic>
        <p:nvPicPr>
          <p:cNvPr id="19" name="Picture 18">
            <a:extLst>
              <a:ext uri="{FF2B5EF4-FFF2-40B4-BE49-F238E27FC236}">
                <a16:creationId xmlns:a16="http://schemas.microsoft.com/office/drawing/2014/main" id="{14E73B4D-5048-40DE-8322-CEE439863571}"/>
              </a:ext>
            </a:extLst>
          </p:cNvPr>
          <p:cNvPicPr>
            <a:picLocks noChangeAspect="1"/>
          </p:cNvPicPr>
          <p:nvPr/>
        </p:nvPicPr>
        <p:blipFill rotWithShape="1">
          <a:blip r:embed="rId5"/>
          <a:srcRect b="4201"/>
          <a:stretch/>
        </p:blipFill>
        <p:spPr>
          <a:xfrm>
            <a:off x="358822" y="1573934"/>
            <a:ext cx="5660978" cy="4344262"/>
          </a:xfrm>
          <a:prstGeom prst="rect">
            <a:avLst/>
          </a:prstGeom>
        </p:spPr>
      </p:pic>
      <p:sp>
        <p:nvSpPr>
          <p:cNvPr id="20" name="Content Placeholder 3">
            <a:extLst>
              <a:ext uri="{FF2B5EF4-FFF2-40B4-BE49-F238E27FC236}">
                <a16:creationId xmlns:a16="http://schemas.microsoft.com/office/drawing/2014/main" id="{56258357-8B7E-4F3F-AEC8-7F1EB2326091}"/>
              </a:ext>
            </a:extLst>
          </p:cNvPr>
          <p:cNvSpPr>
            <a:spLocks noGrp="1"/>
          </p:cNvSpPr>
          <p:nvPr>
            <p:ph idx="1"/>
          </p:nvPr>
        </p:nvSpPr>
        <p:spPr>
          <a:xfrm>
            <a:off x="632347" y="1339994"/>
            <a:ext cx="5113929" cy="467880"/>
          </a:xfrm>
        </p:spPr>
        <p:txBody>
          <a:bodyPr>
            <a:noAutofit/>
          </a:bodyPr>
          <a:lstStyle/>
          <a:p>
            <a:pPr indent="0">
              <a:buNone/>
            </a:pPr>
            <a:r>
              <a:rPr lang="en-US" sz="2600" dirty="0" err="1">
                <a:latin typeface="+mj-lt"/>
                <a:cs typeface="Arial" panose="020B0604020202020204" pitchFamily="34" charset="0"/>
              </a:rPr>
              <a:t>Dunder</a:t>
            </a:r>
            <a:r>
              <a:rPr lang="en-US" sz="2600" dirty="0">
                <a:latin typeface="+mj-lt"/>
                <a:cs typeface="Arial" panose="020B0604020202020204" pitchFamily="34" charset="0"/>
              </a:rPr>
              <a:t> Mifflin Paper Company</a:t>
            </a:r>
          </a:p>
        </p:txBody>
      </p:sp>
      <p:sp>
        <p:nvSpPr>
          <p:cNvPr id="21" name="Content Placeholder 3">
            <a:extLst>
              <a:ext uri="{FF2B5EF4-FFF2-40B4-BE49-F238E27FC236}">
                <a16:creationId xmlns:a16="http://schemas.microsoft.com/office/drawing/2014/main" id="{FBF01B54-BF11-45C9-A409-349991E7BCAD}"/>
              </a:ext>
            </a:extLst>
          </p:cNvPr>
          <p:cNvSpPr txBox="1">
            <a:spLocks/>
          </p:cNvSpPr>
          <p:nvPr/>
        </p:nvSpPr>
        <p:spPr>
          <a:xfrm>
            <a:off x="6316071" y="1340322"/>
            <a:ext cx="5113929" cy="46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en-US" sz="2600" dirty="0" err="1">
                <a:latin typeface="+mj-lt"/>
                <a:cs typeface="Arial" panose="020B0604020202020204" pitchFamily="34" charset="0"/>
              </a:rPr>
              <a:t>Gladco</a:t>
            </a:r>
            <a:r>
              <a:rPr lang="en-US" sz="2600" dirty="0">
                <a:latin typeface="+mj-lt"/>
                <a:cs typeface="Arial" panose="020B0604020202020204" pitchFamily="34" charset="0"/>
              </a:rPr>
              <a:t> Paper &amp; More</a:t>
            </a:r>
          </a:p>
        </p:txBody>
      </p:sp>
      <p:pic>
        <p:nvPicPr>
          <p:cNvPr id="9" name="Picture 8">
            <a:extLst>
              <a:ext uri="{FF2B5EF4-FFF2-40B4-BE49-F238E27FC236}">
                <a16:creationId xmlns:a16="http://schemas.microsoft.com/office/drawing/2014/main" id="{172B38FD-A491-4F6C-A8B7-404B95E2F3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0494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0" name="Content Placeholder 3">
            <a:extLst>
              <a:ext uri="{FF2B5EF4-FFF2-40B4-BE49-F238E27FC236}">
                <a16:creationId xmlns:a16="http://schemas.microsoft.com/office/drawing/2014/main" id="{56258357-8B7E-4F3F-AEC8-7F1EB2326091}"/>
              </a:ext>
            </a:extLst>
          </p:cNvPr>
          <p:cNvSpPr>
            <a:spLocks noGrp="1"/>
          </p:cNvSpPr>
          <p:nvPr>
            <p:ph idx="1"/>
          </p:nvPr>
        </p:nvSpPr>
        <p:spPr>
          <a:xfrm>
            <a:off x="632347" y="1339994"/>
            <a:ext cx="5113929" cy="467880"/>
          </a:xfrm>
        </p:spPr>
        <p:txBody>
          <a:bodyPr>
            <a:noAutofit/>
          </a:bodyPr>
          <a:lstStyle/>
          <a:p>
            <a:pPr indent="0">
              <a:buNone/>
            </a:pPr>
            <a:r>
              <a:rPr lang="en-US" sz="2600" dirty="0" err="1">
                <a:latin typeface="+mj-lt"/>
                <a:cs typeface="Arial" panose="020B0604020202020204" pitchFamily="34" charset="0"/>
              </a:rPr>
              <a:t>Dunder</a:t>
            </a:r>
            <a:r>
              <a:rPr lang="en-US" sz="2600" dirty="0">
                <a:latin typeface="+mj-lt"/>
                <a:cs typeface="Arial" panose="020B0604020202020204" pitchFamily="34" charset="0"/>
              </a:rPr>
              <a:t> Mifflin Paper Company</a:t>
            </a:r>
          </a:p>
        </p:txBody>
      </p:sp>
      <p:sp>
        <p:nvSpPr>
          <p:cNvPr id="21" name="Content Placeholder 3">
            <a:extLst>
              <a:ext uri="{FF2B5EF4-FFF2-40B4-BE49-F238E27FC236}">
                <a16:creationId xmlns:a16="http://schemas.microsoft.com/office/drawing/2014/main" id="{FBF01B54-BF11-45C9-A409-349991E7BCAD}"/>
              </a:ext>
            </a:extLst>
          </p:cNvPr>
          <p:cNvSpPr txBox="1">
            <a:spLocks/>
          </p:cNvSpPr>
          <p:nvPr/>
        </p:nvSpPr>
        <p:spPr>
          <a:xfrm>
            <a:off x="6316071" y="1340322"/>
            <a:ext cx="5113929" cy="46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en-US" sz="2600" dirty="0" err="1">
                <a:latin typeface="+mj-lt"/>
                <a:cs typeface="Arial" panose="020B0604020202020204" pitchFamily="34" charset="0"/>
              </a:rPr>
              <a:t>Gladco</a:t>
            </a:r>
            <a:r>
              <a:rPr lang="en-US" sz="2600" dirty="0">
                <a:latin typeface="+mj-lt"/>
                <a:cs typeface="Arial" panose="020B0604020202020204" pitchFamily="34" charset="0"/>
              </a:rPr>
              <a:t> Paper &amp; More</a:t>
            </a:r>
          </a:p>
        </p:txBody>
      </p:sp>
      <p:pic>
        <p:nvPicPr>
          <p:cNvPr id="11" name="Picture 10">
            <a:extLst>
              <a:ext uri="{FF2B5EF4-FFF2-40B4-BE49-F238E27FC236}">
                <a16:creationId xmlns:a16="http://schemas.microsoft.com/office/drawing/2014/main" id="{B5F702CA-0FD5-4472-843F-BF1B55DD73CD}"/>
              </a:ext>
            </a:extLst>
          </p:cNvPr>
          <p:cNvPicPr>
            <a:picLocks noChangeAspect="1"/>
          </p:cNvPicPr>
          <p:nvPr/>
        </p:nvPicPr>
        <p:blipFill>
          <a:blip r:embed="rId4"/>
          <a:stretch>
            <a:fillRect/>
          </a:stretch>
        </p:blipFill>
        <p:spPr>
          <a:xfrm>
            <a:off x="154102" y="2253273"/>
            <a:ext cx="5904794" cy="932336"/>
          </a:xfrm>
          <a:prstGeom prst="rect">
            <a:avLst/>
          </a:prstGeom>
        </p:spPr>
      </p:pic>
      <p:pic>
        <p:nvPicPr>
          <p:cNvPr id="12" name="Picture 11">
            <a:extLst>
              <a:ext uri="{FF2B5EF4-FFF2-40B4-BE49-F238E27FC236}">
                <a16:creationId xmlns:a16="http://schemas.microsoft.com/office/drawing/2014/main" id="{6114FFC3-B5A3-46E1-AD43-B680A507D18C}"/>
              </a:ext>
            </a:extLst>
          </p:cNvPr>
          <p:cNvPicPr>
            <a:picLocks noChangeAspect="1"/>
          </p:cNvPicPr>
          <p:nvPr/>
        </p:nvPicPr>
        <p:blipFill>
          <a:blip r:embed="rId5"/>
          <a:stretch>
            <a:fillRect/>
          </a:stretch>
        </p:blipFill>
        <p:spPr>
          <a:xfrm>
            <a:off x="6159883" y="2299340"/>
            <a:ext cx="5878015" cy="1044027"/>
          </a:xfrm>
          <a:prstGeom prst="rect">
            <a:avLst/>
          </a:prstGeom>
        </p:spPr>
      </p:pic>
      <p:pic>
        <p:nvPicPr>
          <p:cNvPr id="13" name="Picture 12">
            <a:extLst>
              <a:ext uri="{FF2B5EF4-FFF2-40B4-BE49-F238E27FC236}">
                <a16:creationId xmlns:a16="http://schemas.microsoft.com/office/drawing/2014/main" id="{70DD9667-DC08-43AC-9C3D-D3CADC421B28}"/>
              </a:ext>
            </a:extLst>
          </p:cNvPr>
          <p:cNvPicPr>
            <a:picLocks noChangeAspect="1"/>
          </p:cNvPicPr>
          <p:nvPr/>
        </p:nvPicPr>
        <p:blipFill>
          <a:blip r:embed="rId6"/>
          <a:stretch>
            <a:fillRect/>
          </a:stretch>
        </p:blipFill>
        <p:spPr>
          <a:xfrm>
            <a:off x="184654" y="3163454"/>
            <a:ext cx="5660978" cy="2443588"/>
          </a:xfrm>
          <a:prstGeom prst="rect">
            <a:avLst/>
          </a:prstGeom>
        </p:spPr>
      </p:pic>
      <p:pic>
        <p:nvPicPr>
          <p:cNvPr id="15" name="Picture 14">
            <a:extLst>
              <a:ext uri="{FF2B5EF4-FFF2-40B4-BE49-F238E27FC236}">
                <a16:creationId xmlns:a16="http://schemas.microsoft.com/office/drawing/2014/main" id="{2E8382A4-5104-43FE-8767-D49591F93FB2}"/>
              </a:ext>
            </a:extLst>
          </p:cNvPr>
          <p:cNvPicPr>
            <a:picLocks noChangeAspect="1"/>
          </p:cNvPicPr>
          <p:nvPr/>
        </p:nvPicPr>
        <p:blipFill>
          <a:blip r:embed="rId7"/>
          <a:stretch>
            <a:fillRect/>
          </a:stretch>
        </p:blipFill>
        <p:spPr>
          <a:xfrm>
            <a:off x="6159883" y="3343367"/>
            <a:ext cx="5735709" cy="2464448"/>
          </a:xfrm>
          <a:prstGeom prst="rect">
            <a:avLst/>
          </a:prstGeom>
        </p:spPr>
      </p:pic>
      <p:pic>
        <p:nvPicPr>
          <p:cNvPr id="17" name="Picture 16">
            <a:extLst>
              <a:ext uri="{FF2B5EF4-FFF2-40B4-BE49-F238E27FC236}">
                <a16:creationId xmlns:a16="http://schemas.microsoft.com/office/drawing/2014/main" id="{D52F5E4F-8C6B-4F1B-AE50-8F2B00E3EF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9526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0" name="Content Placeholder 3">
            <a:extLst>
              <a:ext uri="{FF2B5EF4-FFF2-40B4-BE49-F238E27FC236}">
                <a16:creationId xmlns:a16="http://schemas.microsoft.com/office/drawing/2014/main" id="{56258357-8B7E-4F3F-AEC8-7F1EB2326091}"/>
              </a:ext>
            </a:extLst>
          </p:cNvPr>
          <p:cNvSpPr>
            <a:spLocks noGrp="1"/>
          </p:cNvSpPr>
          <p:nvPr>
            <p:ph idx="1"/>
          </p:nvPr>
        </p:nvSpPr>
        <p:spPr>
          <a:xfrm>
            <a:off x="632347" y="1339994"/>
            <a:ext cx="5113929" cy="467880"/>
          </a:xfrm>
        </p:spPr>
        <p:txBody>
          <a:bodyPr>
            <a:noAutofit/>
          </a:bodyPr>
          <a:lstStyle/>
          <a:p>
            <a:pPr indent="0">
              <a:buNone/>
            </a:pPr>
            <a:r>
              <a:rPr lang="en-US" sz="2600" dirty="0" err="1">
                <a:latin typeface="+mj-lt"/>
                <a:cs typeface="Arial" panose="020B0604020202020204" pitchFamily="34" charset="0"/>
              </a:rPr>
              <a:t>Dunder</a:t>
            </a:r>
            <a:r>
              <a:rPr lang="en-US" sz="2600" dirty="0">
                <a:latin typeface="+mj-lt"/>
                <a:cs typeface="Arial" panose="020B0604020202020204" pitchFamily="34" charset="0"/>
              </a:rPr>
              <a:t> Mifflin Paper Company</a:t>
            </a:r>
          </a:p>
        </p:txBody>
      </p:sp>
      <p:sp>
        <p:nvSpPr>
          <p:cNvPr id="21" name="Content Placeholder 3">
            <a:extLst>
              <a:ext uri="{FF2B5EF4-FFF2-40B4-BE49-F238E27FC236}">
                <a16:creationId xmlns:a16="http://schemas.microsoft.com/office/drawing/2014/main" id="{FBF01B54-BF11-45C9-A409-349991E7BCAD}"/>
              </a:ext>
            </a:extLst>
          </p:cNvPr>
          <p:cNvSpPr txBox="1">
            <a:spLocks/>
          </p:cNvSpPr>
          <p:nvPr/>
        </p:nvSpPr>
        <p:spPr>
          <a:xfrm>
            <a:off x="6316071" y="1340322"/>
            <a:ext cx="5113929" cy="467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en-US" sz="2600" dirty="0" err="1">
                <a:latin typeface="+mj-lt"/>
                <a:cs typeface="Arial" panose="020B0604020202020204" pitchFamily="34" charset="0"/>
              </a:rPr>
              <a:t>Gladco</a:t>
            </a:r>
            <a:r>
              <a:rPr lang="en-US" sz="2600" dirty="0">
                <a:latin typeface="+mj-lt"/>
                <a:cs typeface="Arial" panose="020B0604020202020204" pitchFamily="34" charset="0"/>
              </a:rPr>
              <a:t> Paper &amp; More</a:t>
            </a:r>
          </a:p>
        </p:txBody>
      </p:sp>
      <p:pic>
        <p:nvPicPr>
          <p:cNvPr id="11" name="Picture 10">
            <a:extLst>
              <a:ext uri="{FF2B5EF4-FFF2-40B4-BE49-F238E27FC236}">
                <a16:creationId xmlns:a16="http://schemas.microsoft.com/office/drawing/2014/main" id="{AE270DA3-3E98-47BB-9E1B-C6B3D29747C7}"/>
              </a:ext>
            </a:extLst>
          </p:cNvPr>
          <p:cNvPicPr>
            <a:picLocks noChangeAspect="1"/>
          </p:cNvPicPr>
          <p:nvPr/>
        </p:nvPicPr>
        <p:blipFill>
          <a:blip r:embed="rId4"/>
          <a:stretch>
            <a:fillRect/>
          </a:stretch>
        </p:blipFill>
        <p:spPr>
          <a:xfrm>
            <a:off x="98846" y="2501046"/>
            <a:ext cx="6116293" cy="2800297"/>
          </a:xfrm>
          <a:prstGeom prst="rect">
            <a:avLst/>
          </a:prstGeom>
        </p:spPr>
      </p:pic>
      <p:pic>
        <p:nvPicPr>
          <p:cNvPr id="12" name="Picture 11">
            <a:extLst>
              <a:ext uri="{FF2B5EF4-FFF2-40B4-BE49-F238E27FC236}">
                <a16:creationId xmlns:a16="http://schemas.microsoft.com/office/drawing/2014/main" id="{294FEF98-FD96-4ABA-9189-457A7313D61E}"/>
              </a:ext>
            </a:extLst>
          </p:cNvPr>
          <p:cNvPicPr>
            <a:picLocks noChangeAspect="1"/>
          </p:cNvPicPr>
          <p:nvPr/>
        </p:nvPicPr>
        <p:blipFill>
          <a:blip r:embed="rId5"/>
          <a:stretch>
            <a:fillRect/>
          </a:stretch>
        </p:blipFill>
        <p:spPr>
          <a:xfrm>
            <a:off x="6067688" y="2535406"/>
            <a:ext cx="6025466" cy="2800297"/>
          </a:xfrm>
          <a:prstGeom prst="rect">
            <a:avLst/>
          </a:prstGeom>
        </p:spPr>
      </p:pic>
      <p:pic>
        <p:nvPicPr>
          <p:cNvPr id="9" name="Picture 8">
            <a:extLst>
              <a:ext uri="{FF2B5EF4-FFF2-40B4-BE49-F238E27FC236}">
                <a16:creationId xmlns:a16="http://schemas.microsoft.com/office/drawing/2014/main" id="{93A10061-70BF-468D-AFA9-10CB05FC86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17956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600" dirty="0">
                <a:solidFill>
                  <a:schemeClr val="tx2"/>
                </a:solidFill>
              </a:rPr>
              <a:t>Case Study</a:t>
            </a:r>
          </a:p>
        </p:txBody>
      </p:sp>
      <p:sp>
        <p:nvSpPr>
          <p:cNvPr id="4" name="Slide Number Placeholder 3"/>
          <p:cNvSpPr>
            <a:spLocks noGrp="1"/>
          </p:cNvSpPr>
          <p:nvPr>
            <p:ph type="sldNum" sz="quarter" idx="12"/>
          </p:nvPr>
        </p:nvSpPr>
        <p:spPr>
          <a:xfrm>
            <a:off x="8610600" y="6470086"/>
            <a:ext cx="2743200" cy="365125"/>
          </a:xfrm>
        </p:spPr>
        <p:txBody>
          <a:bodyPr/>
          <a:lstStyle/>
          <a:p>
            <a:fld id="{9684FD2F-4AEB-46EC-B50E-4D04AB1A1AB7}" type="slidenum">
              <a:rPr lang="en-US" smtClean="0">
                <a:solidFill>
                  <a:schemeClr val="tx1"/>
                </a:solidFill>
              </a:rPr>
              <a:t>38</a:t>
            </a:fld>
            <a:endParaRPr lang="en-US" dirty="0">
              <a:solidFill>
                <a:schemeClr val="tx1"/>
              </a:solidFill>
            </a:endParaRPr>
          </a:p>
        </p:txBody>
      </p:sp>
      <p:cxnSp>
        <p:nvCxnSpPr>
          <p:cNvPr id="9" name="Straight Connector 8"/>
          <p:cNvCxnSpPr/>
          <p:nvPr/>
        </p:nvCxnSpPr>
        <p:spPr>
          <a:xfrm>
            <a:off x="923925" y="6435725"/>
            <a:ext cx="10306050" cy="0"/>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3E1F431B-BCA3-41D2-91B1-CF091F33E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349" y="1496989"/>
            <a:ext cx="5339746" cy="2209800"/>
          </a:xfrm>
          <a:prstGeom prst="rect">
            <a:avLst/>
          </a:prstGeom>
        </p:spPr>
      </p:pic>
      <p:pic>
        <p:nvPicPr>
          <p:cNvPr id="17" name="Picture 16">
            <a:extLst>
              <a:ext uri="{FF2B5EF4-FFF2-40B4-BE49-F238E27FC236}">
                <a16:creationId xmlns:a16="http://schemas.microsoft.com/office/drawing/2014/main" id="{E29357DB-077D-4F33-AB99-D8584BF35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349" y="3871110"/>
            <a:ext cx="5329812" cy="2564614"/>
          </a:xfrm>
          <a:prstGeom prst="rect">
            <a:avLst/>
          </a:prstGeom>
        </p:spPr>
      </p:pic>
      <p:sp>
        <p:nvSpPr>
          <p:cNvPr id="3" name="TextBox 2">
            <a:extLst>
              <a:ext uri="{FF2B5EF4-FFF2-40B4-BE49-F238E27FC236}">
                <a16:creationId xmlns:a16="http://schemas.microsoft.com/office/drawing/2014/main" id="{741F2375-8FE3-44DA-BEBE-548937C94E5C}"/>
              </a:ext>
            </a:extLst>
          </p:cNvPr>
          <p:cNvSpPr txBox="1"/>
          <p:nvPr/>
        </p:nvSpPr>
        <p:spPr>
          <a:xfrm>
            <a:off x="6219825" y="1281188"/>
            <a:ext cx="5219700" cy="5432256"/>
          </a:xfrm>
          <a:prstGeom prst="rect">
            <a:avLst/>
          </a:prstGeom>
          <a:noFill/>
        </p:spPr>
        <p:txBody>
          <a:bodyPr wrap="square" rtlCol="0">
            <a:spAutoFit/>
          </a:bodyPr>
          <a:lstStyle/>
          <a:p>
            <a:pPr algn="ctr"/>
            <a:r>
              <a:rPr lang="en-US" sz="3200" b="1" dirty="0">
                <a:latin typeface="Georgia" panose="02040502050405020303" pitchFamily="18" charset="0"/>
              </a:rPr>
              <a:t>Korea Fuel Supply Case</a:t>
            </a:r>
          </a:p>
          <a:p>
            <a:pPr algn="ct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Price-fixing, bid-rigging and allocation conspiracy</a:t>
            </a:r>
          </a:p>
          <a:p>
            <a:pPr marL="285750" indent="-285750">
              <a:spcBef>
                <a:spcPts val="600"/>
              </a:spcBef>
              <a:buFont typeface="Arial" panose="020B0604020202020204" pitchFamily="34" charset="0"/>
              <a:buChar char="•"/>
            </a:pPr>
            <a:r>
              <a:rPr lang="en-US" sz="2400" dirty="0">
                <a:latin typeface="Georgia" panose="02040502050405020303" pitchFamily="18" charset="0"/>
              </a:rPr>
              <a:t>Indictment alleged conspiracy caused over $100,000,000 in losses </a:t>
            </a:r>
          </a:p>
          <a:p>
            <a:pPr marL="285750" indent="-285750">
              <a:spcBef>
                <a:spcPts val="600"/>
              </a:spcBef>
              <a:buFont typeface="Arial" panose="020B0604020202020204" pitchFamily="34" charset="0"/>
              <a:buChar char="•"/>
            </a:pPr>
            <a:r>
              <a:rPr lang="en-US" sz="2400" dirty="0">
                <a:latin typeface="Georgia" panose="02040502050405020303" pitchFamily="18" charset="0"/>
              </a:rPr>
              <a:t>Brought charges against:</a:t>
            </a:r>
          </a:p>
          <a:p>
            <a:pPr marL="742950" lvl="1" indent="-285750">
              <a:buFont typeface="Arial" panose="020B0604020202020204" pitchFamily="34" charset="0"/>
              <a:buChar char="•"/>
            </a:pPr>
            <a:r>
              <a:rPr lang="en-US" sz="2400" dirty="0">
                <a:latin typeface="Georgia" panose="02040502050405020303" pitchFamily="18" charset="0"/>
              </a:rPr>
              <a:t>4 oil refineries</a:t>
            </a:r>
          </a:p>
          <a:p>
            <a:pPr marL="742950" lvl="1" indent="-285750">
              <a:buFont typeface="Arial" panose="020B0604020202020204" pitchFamily="34" charset="0"/>
              <a:buChar char="•"/>
            </a:pPr>
            <a:r>
              <a:rPr lang="en-US" sz="2400" dirty="0">
                <a:latin typeface="Georgia" panose="02040502050405020303" pitchFamily="18" charset="0"/>
              </a:rPr>
              <a:t>1 logistics company</a:t>
            </a:r>
          </a:p>
          <a:p>
            <a:pPr marL="742950" lvl="1" indent="-285750">
              <a:buFont typeface="Arial" panose="020B0604020202020204" pitchFamily="34" charset="0"/>
              <a:buChar char="•"/>
            </a:pPr>
            <a:r>
              <a:rPr lang="en-US" sz="2400" dirty="0">
                <a:latin typeface="Georgia" panose="02040502050405020303" pitchFamily="18" charset="0"/>
              </a:rPr>
              <a:t>7 individuals</a:t>
            </a:r>
          </a:p>
          <a:p>
            <a:pPr marL="285750" indent="-285750">
              <a:spcBef>
                <a:spcPts val="600"/>
              </a:spcBef>
              <a:buFont typeface="Arial" panose="020B0604020202020204" pitchFamily="34" charset="0"/>
              <a:buChar char="•"/>
            </a:pPr>
            <a:r>
              <a:rPr lang="en-US" sz="2400" dirty="0">
                <a:latin typeface="Georgia" panose="02040502050405020303" pitchFamily="18" charset="0"/>
              </a:rPr>
              <a:t>Over $150 million in criminal fines</a:t>
            </a:r>
          </a:p>
          <a:p>
            <a:endParaRPr lang="en-US" dirty="0"/>
          </a:p>
          <a:p>
            <a:endParaRPr lang="en-US" dirty="0"/>
          </a:p>
        </p:txBody>
      </p:sp>
      <p:pic>
        <p:nvPicPr>
          <p:cNvPr id="13" name="Picture 12">
            <a:extLst>
              <a:ext uri="{FF2B5EF4-FFF2-40B4-BE49-F238E27FC236}">
                <a16:creationId xmlns:a16="http://schemas.microsoft.com/office/drawing/2014/main" id="{61A6FA9E-8051-466F-ADEB-2C7C2D9E9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686870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1944"/>
            <a:ext cx="10603230" cy="4393269"/>
          </a:xfrm>
        </p:spPr>
        <p:txBody>
          <a:bodyPr>
            <a:normAutofit/>
          </a:bodyPr>
          <a:lstStyle/>
          <a:p>
            <a:pPr marL="514350" indent="-514350">
              <a:buFont typeface="+mj-lt"/>
              <a:buAutoNum type="arabicPeriod"/>
            </a:pPr>
            <a:endParaRPr lang="en-US" dirty="0">
              <a:latin typeface="+mj-lt"/>
            </a:endParaRPr>
          </a:p>
          <a:p>
            <a:pPr marL="971550" lvl="1" indent="-514350">
              <a:buFont typeface="+mj-lt"/>
              <a:buAutoNum type="arabicPeriod"/>
            </a:pPr>
            <a:r>
              <a:rPr lang="en-US" sz="2800" dirty="0">
                <a:latin typeface="+mj-lt"/>
              </a:rPr>
              <a:t>  Antitrust 101</a:t>
            </a:r>
          </a:p>
          <a:p>
            <a:pPr marL="971550" lvl="1" indent="-514350">
              <a:buFont typeface="+mj-lt"/>
              <a:buAutoNum type="arabicPeriod"/>
            </a:pPr>
            <a:endParaRPr lang="en-US" sz="2800" dirty="0">
              <a:latin typeface="+mj-lt"/>
            </a:endParaRPr>
          </a:p>
          <a:p>
            <a:pPr marL="971550" lvl="1" indent="-514350">
              <a:buFont typeface="+mj-lt"/>
              <a:buAutoNum type="arabicPeriod"/>
            </a:pPr>
            <a:r>
              <a:rPr lang="en-US" sz="2800" dirty="0">
                <a:latin typeface="+mj-lt"/>
              </a:rPr>
              <a:t>  Detecting Antitrust Violations</a:t>
            </a:r>
          </a:p>
          <a:p>
            <a:pPr marL="971550" lvl="1" indent="-514350">
              <a:buFont typeface="+mj-lt"/>
              <a:buAutoNum type="arabicPeriod"/>
            </a:pPr>
            <a:endParaRPr lang="en-US" sz="2800" dirty="0">
              <a:latin typeface="+mj-lt"/>
            </a:endParaRPr>
          </a:p>
          <a:p>
            <a:pPr marL="971550" lvl="1" indent="-514350">
              <a:buFont typeface="+mj-lt"/>
              <a:buAutoNum type="arabicPeriod"/>
            </a:pPr>
            <a:r>
              <a:rPr lang="en-US" sz="2800" dirty="0">
                <a:solidFill>
                  <a:srgbClr val="FF0000"/>
                </a:solidFill>
                <a:latin typeface="+mj-lt"/>
              </a:rPr>
              <a:t>  What Can You Do?</a:t>
            </a:r>
          </a:p>
        </p:txBody>
      </p:sp>
      <p:sp>
        <p:nvSpPr>
          <p:cNvPr id="2" name="Title 1"/>
          <p:cNvSpPr>
            <a:spLocks noGrp="1"/>
          </p:cNvSpPr>
          <p:nvPr>
            <p:ph type="title"/>
          </p:nvPr>
        </p:nvSpPr>
        <p:spPr>
          <a:xfrm>
            <a:off x="925830" y="815835"/>
            <a:ext cx="10515600" cy="1325563"/>
          </a:xfrm>
        </p:spPr>
        <p:txBody>
          <a:bodyPr>
            <a:normAutofit/>
          </a:bodyPr>
          <a:lstStyle/>
          <a:p>
            <a:r>
              <a:rPr lang="en-US" sz="3200" dirty="0">
                <a:solidFill>
                  <a:schemeClr val="tx2"/>
                </a:solidFill>
              </a:rPr>
              <a:t>Roadmap</a:t>
            </a:r>
          </a:p>
        </p:txBody>
      </p:sp>
      <p:pic>
        <p:nvPicPr>
          <p:cNvPr id="6" name="Picture 5">
            <a:extLst>
              <a:ext uri="{FF2B5EF4-FFF2-40B4-BE49-F238E27FC236}">
                <a16:creationId xmlns:a16="http://schemas.microsoft.com/office/drawing/2014/main" id="{03511101-4381-433E-A65E-7F36506C0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9" name="Picture 8">
            <a:extLst>
              <a:ext uri="{FF2B5EF4-FFF2-40B4-BE49-F238E27FC236}">
                <a16:creationId xmlns:a16="http://schemas.microsoft.com/office/drawing/2014/main" id="{2C7EE1B6-93E9-49A0-B23D-E47059228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98271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1944"/>
            <a:ext cx="10603230" cy="4393269"/>
          </a:xfrm>
        </p:spPr>
        <p:txBody>
          <a:bodyPr>
            <a:normAutofit/>
          </a:bodyPr>
          <a:lstStyle/>
          <a:p>
            <a:pPr marL="514350" indent="-514350">
              <a:buFont typeface="+mj-lt"/>
              <a:buAutoNum type="arabicPeriod"/>
            </a:pPr>
            <a:endParaRPr lang="en-US" dirty="0">
              <a:solidFill>
                <a:srgbClr val="FF0000"/>
              </a:solidFill>
              <a:latin typeface="+mj-lt"/>
            </a:endParaRPr>
          </a:p>
          <a:p>
            <a:pPr marL="971550" lvl="1" indent="-514350">
              <a:buFont typeface="+mj-lt"/>
              <a:buAutoNum type="arabicPeriod"/>
            </a:pPr>
            <a:r>
              <a:rPr lang="en-US" sz="2800" dirty="0">
                <a:solidFill>
                  <a:srgbClr val="FF0000"/>
                </a:solidFill>
                <a:latin typeface="+mj-lt"/>
              </a:rPr>
              <a:t>  Antitrust 101</a:t>
            </a:r>
          </a:p>
          <a:p>
            <a:pPr marL="971550" lvl="1" indent="-514350">
              <a:buFont typeface="+mj-lt"/>
              <a:buAutoNum type="arabicPeriod"/>
            </a:pPr>
            <a:endParaRPr lang="en-US" sz="2800" dirty="0">
              <a:latin typeface="+mj-lt"/>
            </a:endParaRPr>
          </a:p>
          <a:p>
            <a:pPr marL="971550" lvl="1" indent="-514350">
              <a:buFont typeface="+mj-lt"/>
              <a:buAutoNum type="arabicPeriod"/>
            </a:pPr>
            <a:r>
              <a:rPr lang="en-US" sz="2800" dirty="0">
                <a:latin typeface="+mj-lt"/>
              </a:rPr>
              <a:t>  Detecting Antitrust Violations</a:t>
            </a:r>
          </a:p>
          <a:p>
            <a:pPr marL="971550" lvl="1" indent="-514350">
              <a:buFont typeface="+mj-lt"/>
              <a:buAutoNum type="arabicPeriod"/>
            </a:pPr>
            <a:endParaRPr lang="en-US" sz="2800" dirty="0">
              <a:latin typeface="+mj-lt"/>
            </a:endParaRPr>
          </a:p>
          <a:p>
            <a:pPr marL="971550" lvl="1" indent="-514350">
              <a:buFont typeface="+mj-lt"/>
              <a:buAutoNum type="arabicPeriod"/>
            </a:pPr>
            <a:r>
              <a:rPr lang="en-US" sz="2800" dirty="0">
                <a:latin typeface="+mj-lt"/>
              </a:rPr>
              <a:t>  What Can You Do?</a:t>
            </a:r>
          </a:p>
        </p:txBody>
      </p:sp>
      <p:sp>
        <p:nvSpPr>
          <p:cNvPr id="2" name="Title 1"/>
          <p:cNvSpPr>
            <a:spLocks noGrp="1"/>
          </p:cNvSpPr>
          <p:nvPr>
            <p:ph type="title"/>
          </p:nvPr>
        </p:nvSpPr>
        <p:spPr>
          <a:xfrm>
            <a:off x="925830" y="815835"/>
            <a:ext cx="10515600" cy="1325563"/>
          </a:xfrm>
        </p:spPr>
        <p:txBody>
          <a:bodyPr>
            <a:normAutofit/>
          </a:bodyPr>
          <a:lstStyle/>
          <a:p>
            <a:r>
              <a:rPr lang="en-US" sz="3200" dirty="0">
                <a:solidFill>
                  <a:schemeClr val="tx2"/>
                </a:solidFill>
              </a:rPr>
              <a:t>Roadmap</a:t>
            </a:r>
          </a:p>
        </p:txBody>
      </p:sp>
      <p:pic>
        <p:nvPicPr>
          <p:cNvPr id="6" name="Picture 5">
            <a:extLst>
              <a:ext uri="{FF2B5EF4-FFF2-40B4-BE49-F238E27FC236}">
                <a16:creationId xmlns:a16="http://schemas.microsoft.com/office/drawing/2014/main" id="{03511101-4381-433E-A65E-7F36506C05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9" name="Picture 8">
            <a:extLst>
              <a:ext uri="{FF2B5EF4-FFF2-40B4-BE49-F238E27FC236}">
                <a16:creationId xmlns:a16="http://schemas.microsoft.com/office/drawing/2014/main" id="{786C8519-F1D2-4B1F-A7D5-6E8E14FF28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463696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14" name="TextBox 13">
            <a:extLst>
              <a:ext uri="{FF2B5EF4-FFF2-40B4-BE49-F238E27FC236}">
                <a16:creationId xmlns:a16="http://schemas.microsoft.com/office/drawing/2014/main" id="{78213D16-B69C-40B5-AF1F-EB01453C6239}"/>
              </a:ext>
            </a:extLst>
          </p:cNvPr>
          <p:cNvSpPr txBox="1">
            <a:spLocks noChangeArrowheads="1"/>
          </p:cNvSpPr>
          <p:nvPr/>
        </p:nvSpPr>
        <p:spPr bwMode="auto">
          <a:xfrm>
            <a:off x="1313645" y="1908723"/>
            <a:ext cx="8478055" cy="4126762"/>
          </a:xfrm>
          <a:prstGeom prst="rect">
            <a:avLst/>
          </a:prstGeom>
          <a:noFill/>
          <a:ln w="9525">
            <a:noFill/>
            <a:miter lim="800000"/>
            <a:headEnd/>
            <a:tailEnd/>
          </a:ln>
        </p:spPr>
        <p:txBody>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342900" indent="-342900" algn="l" eaLnBrk="0" hangingPunct="0">
              <a:spcBef>
                <a:spcPct val="20000"/>
              </a:spcBef>
              <a:buFontTx/>
              <a:buChar char="•"/>
              <a:defRPr/>
            </a:pPr>
            <a:r>
              <a:rPr lang="en-US" sz="3200" kern="0" dirty="0">
                <a:latin typeface="+mj-lt"/>
                <a:cs typeface="Times New Roman" pitchFamily="18" charset="0"/>
              </a:rPr>
              <a:t>Require “no collusion,” “independent price,” “independent bid” or “no contact” certifications</a:t>
            </a:r>
          </a:p>
        </p:txBody>
      </p:sp>
      <p:sp>
        <p:nvSpPr>
          <p:cNvPr id="11" name="Title 1">
            <a:extLst>
              <a:ext uri="{FF2B5EF4-FFF2-40B4-BE49-F238E27FC236}">
                <a16:creationId xmlns:a16="http://schemas.microsoft.com/office/drawing/2014/main" id="{CD57C9E7-8AFF-40EB-ADB7-7FE24C5F994C}"/>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What Can You Do?</a:t>
            </a:r>
          </a:p>
        </p:txBody>
      </p:sp>
      <p:pic>
        <p:nvPicPr>
          <p:cNvPr id="7" name="Picture 6">
            <a:extLst>
              <a:ext uri="{FF2B5EF4-FFF2-40B4-BE49-F238E27FC236}">
                <a16:creationId xmlns:a16="http://schemas.microsoft.com/office/drawing/2014/main" id="{62913E8B-60EB-42B5-A10A-9B4BEC9C7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365544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725048"/>
            <a:ext cx="11252200" cy="4710676"/>
          </a:xfrm>
        </p:spPr>
        <p:txBody>
          <a:bodyPr>
            <a:noAutofit/>
          </a:bodyPr>
          <a:lstStyle/>
          <a:p>
            <a:pPr marL="0" indent="0">
              <a:buNone/>
            </a:pPr>
            <a:r>
              <a:rPr lang="en-US" sz="2400" dirty="0">
                <a:latin typeface="+mj-lt"/>
              </a:rPr>
              <a:t>Bid offeror must certify that:</a:t>
            </a:r>
          </a:p>
          <a:p>
            <a:pPr marL="514350" indent="-514350">
              <a:buAutoNum type="arabicParenBoth"/>
            </a:pPr>
            <a:r>
              <a:rPr lang="en-US" sz="2400" dirty="0">
                <a:latin typeface="+mj-lt"/>
              </a:rPr>
              <a:t>Prices in the offer have been arrived at independently without consultation, communication, or agreement with any other competitor;</a:t>
            </a:r>
          </a:p>
          <a:p>
            <a:pPr marL="514350" indent="-514350">
              <a:buAutoNum type="arabicParenBoth"/>
            </a:pPr>
            <a:endParaRPr lang="en-US" sz="2400" dirty="0">
              <a:latin typeface="+mj-lt"/>
            </a:endParaRPr>
          </a:p>
          <a:p>
            <a:pPr marL="514350" indent="-514350">
              <a:buAutoNum type="arabicParenBoth"/>
            </a:pPr>
            <a:r>
              <a:rPr lang="en-US" sz="2400" dirty="0">
                <a:latin typeface="+mj-lt"/>
              </a:rPr>
              <a:t>Prices in the offer have not been and will not be knowingly disclosed by the offeror, directly or indirectly, to any other competitor before bid opening or contract award unless otherwise required by law; and</a:t>
            </a:r>
          </a:p>
          <a:p>
            <a:pPr marL="514350" indent="-514350">
              <a:buAutoNum type="arabicParenBoth"/>
            </a:pPr>
            <a:endParaRPr lang="en-US" sz="2400" dirty="0">
              <a:latin typeface="+mj-lt"/>
            </a:endParaRPr>
          </a:p>
          <a:p>
            <a:pPr marL="514350" indent="-514350">
              <a:buAutoNum type="arabicParenBoth"/>
            </a:pPr>
            <a:r>
              <a:rPr lang="en-US" sz="2400" dirty="0">
                <a:latin typeface="+mj-lt"/>
              </a:rPr>
              <a:t>No attempt has been made or will be made by the offeror to induce any other competitor to/not to submit an offer for the purpose of restricting competition.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Federal Acquisition Regulation </a:t>
            </a:r>
            <a:br>
              <a:rPr lang="en-US" sz="3200" dirty="0">
                <a:solidFill>
                  <a:schemeClr val="tx2"/>
                </a:solidFill>
              </a:rPr>
            </a:br>
            <a:r>
              <a:rPr lang="en-US" sz="3200" dirty="0">
                <a:solidFill>
                  <a:schemeClr val="tx2"/>
                </a:solidFill>
              </a:rPr>
              <a:t>(FAR 48 C.F.R. § 52.203-2)</a:t>
            </a:r>
          </a:p>
        </p:txBody>
      </p:sp>
      <p:pic>
        <p:nvPicPr>
          <p:cNvPr id="7" name="Picture 6">
            <a:extLst>
              <a:ext uri="{FF2B5EF4-FFF2-40B4-BE49-F238E27FC236}">
                <a16:creationId xmlns:a16="http://schemas.microsoft.com/office/drawing/2014/main" id="{D7322B79-2A9D-4187-BF62-3E398A62B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2237734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14" name="TextBox 13">
            <a:extLst>
              <a:ext uri="{FF2B5EF4-FFF2-40B4-BE49-F238E27FC236}">
                <a16:creationId xmlns:a16="http://schemas.microsoft.com/office/drawing/2014/main" id="{78213D16-B69C-40B5-AF1F-EB01453C6239}"/>
              </a:ext>
            </a:extLst>
          </p:cNvPr>
          <p:cNvSpPr txBox="1">
            <a:spLocks noChangeArrowheads="1"/>
          </p:cNvSpPr>
          <p:nvPr/>
        </p:nvSpPr>
        <p:spPr bwMode="auto">
          <a:xfrm>
            <a:off x="1313644" y="1602438"/>
            <a:ext cx="8478055" cy="4343400"/>
          </a:xfrm>
          <a:prstGeom prst="rect">
            <a:avLst/>
          </a:prstGeom>
          <a:noFill/>
          <a:ln w="9525">
            <a:noFill/>
            <a:miter lim="800000"/>
            <a:headEnd/>
            <a:tailEnd/>
          </a:ln>
        </p:spPr>
        <p:txBody>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342900" indent="-342900" algn="l" eaLnBrk="0" hangingPunct="0">
              <a:spcBef>
                <a:spcPct val="20000"/>
              </a:spcBef>
              <a:buFontTx/>
              <a:buChar char="•"/>
              <a:defRPr/>
            </a:pPr>
            <a:r>
              <a:rPr lang="en-US" sz="2600" kern="0" dirty="0">
                <a:latin typeface="+mj-lt"/>
                <a:cs typeface="Times New Roman" pitchFamily="18" charset="0"/>
              </a:rPr>
              <a:t>Maximize size of bidding pool – actively seek out new bidders</a:t>
            </a:r>
          </a:p>
          <a:p>
            <a:pPr marL="342900" indent="-342900" algn="l" eaLnBrk="0" hangingPunct="0">
              <a:spcBef>
                <a:spcPct val="20000"/>
              </a:spcBef>
              <a:buFontTx/>
              <a:buChar char="•"/>
              <a:defRPr/>
            </a:pPr>
            <a:r>
              <a:rPr lang="en-US" sz="2600" kern="0" dirty="0">
                <a:latin typeface="+mj-lt"/>
                <a:cs typeface="Times New Roman" pitchFamily="18" charset="0"/>
              </a:rPr>
              <a:t>Be familiar with suppliers and their typical pricing – not just list prices</a:t>
            </a:r>
          </a:p>
          <a:p>
            <a:pPr marL="342900" indent="-342900" algn="l" eaLnBrk="0" hangingPunct="0">
              <a:spcBef>
                <a:spcPct val="20000"/>
              </a:spcBef>
              <a:buFontTx/>
              <a:buChar char="•"/>
              <a:defRPr/>
            </a:pPr>
            <a:r>
              <a:rPr lang="en-US" sz="2600" kern="0" dirty="0">
                <a:latin typeface="+mj-lt"/>
                <a:cs typeface="Times New Roman" pitchFamily="18" charset="0"/>
              </a:rPr>
              <a:t>Awareness of industry developments and changes in price and supply</a:t>
            </a:r>
          </a:p>
          <a:p>
            <a:pPr marL="342900" indent="-342900" algn="l" eaLnBrk="0" hangingPunct="0">
              <a:spcBef>
                <a:spcPct val="20000"/>
              </a:spcBef>
              <a:buFontTx/>
              <a:buChar char="•"/>
              <a:defRPr/>
            </a:pPr>
            <a:r>
              <a:rPr lang="en-US" sz="2600" kern="0" dirty="0">
                <a:latin typeface="+mj-lt"/>
                <a:cs typeface="Times New Roman" pitchFamily="18" charset="0"/>
              </a:rPr>
              <a:t>Know what prices are being paid by purchasers similar to you</a:t>
            </a:r>
          </a:p>
          <a:p>
            <a:pPr marL="342900" indent="-342900" algn="l" eaLnBrk="0" hangingPunct="0">
              <a:spcBef>
                <a:spcPct val="20000"/>
              </a:spcBef>
              <a:buFontTx/>
              <a:buChar char="•"/>
              <a:defRPr/>
            </a:pPr>
            <a:r>
              <a:rPr lang="en-US" sz="2600" kern="0" dirty="0">
                <a:latin typeface="+mj-lt"/>
                <a:cs typeface="Times New Roman" pitchFamily="18" charset="0"/>
              </a:rPr>
              <a:t>Keep bids (and identity of other bidders) confidential until opened </a:t>
            </a:r>
          </a:p>
        </p:txBody>
      </p:sp>
      <p:sp>
        <p:nvSpPr>
          <p:cNvPr id="11" name="Title 1">
            <a:extLst>
              <a:ext uri="{FF2B5EF4-FFF2-40B4-BE49-F238E27FC236}">
                <a16:creationId xmlns:a16="http://schemas.microsoft.com/office/drawing/2014/main" id="{CD57C9E7-8AFF-40EB-ADB7-7FE24C5F994C}"/>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What Can You Do?</a:t>
            </a:r>
          </a:p>
        </p:txBody>
      </p:sp>
      <p:pic>
        <p:nvPicPr>
          <p:cNvPr id="7" name="Picture 6">
            <a:extLst>
              <a:ext uri="{FF2B5EF4-FFF2-40B4-BE49-F238E27FC236}">
                <a16:creationId xmlns:a16="http://schemas.microsoft.com/office/drawing/2014/main" id="{9D46B557-7DF3-4FF7-96D5-7B2D50D12D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873258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14" name="TextBox 13">
            <a:extLst>
              <a:ext uri="{FF2B5EF4-FFF2-40B4-BE49-F238E27FC236}">
                <a16:creationId xmlns:a16="http://schemas.microsoft.com/office/drawing/2014/main" id="{78213D16-B69C-40B5-AF1F-EB01453C6239}"/>
              </a:ext>
            </a:extLst>
          </p:cNvPr>
          <p:cNvSpPr txBox="1">
            <a:spLocks noChangeArrowheads="1"/>
          </p:cNvSpPr>
          <p:nvPr/>
        </p:nvSpPr>
        <p:spPr bwMode="auto">
          <a:xfrm>
            <a:off x="1313645" y="1541721"/>
            <a:ext cx="8478055" cy="4493764"/>
          </a:xfrm>
          <a:prstGeom prst="rect">
            <a:avLst/>
          </a:prstGeom>
          <a:noFill/>
          <a:ln w="9525">
            <a:noFill/>
            <a:miter lim="800000"/>
            <a:headEnd/>
            <a:tailEnd/>
          </a:ln>
        </p:spPr>
        <p:txBody>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marL="342900" indent="-342900" algn="l" eaLnBrk="0" hangingPunct="0">
              <a:spcBef>
                <a:spcPct val="20000"/>
              </a:spcBef>
              <a:buFontTx/>
              <a:buChar char="•"/>
              <a:defRPr/>
            </a:pPr>
            <a:r>
              <a:rPr lang="en-US" sz="2400" kern="0" dirty="0">
                <a:latin typeface="+mj-lt"/>
                <a:cs typeface="Times New Roman" pitchFamily="18" charset="0"/>
              </a:rPr>
              <a:t>Don’t allow vendors to pick up extra bid packages for another vendor OR submit a competing vendor’s bid</a:t>
            </a:r>
          </a:p>
          <a:p>
            <a:pPr marL="342900" indent="-342900" algn="l" eaLnBrk="0" hangingPunct="0">
              <a:spcBef>
                <a:spcPct val="20000"/>
              </a:spcBef>
              <a:buFontTx/>
              <a:buChar char="•"/>
              <a:defRPr/>
            </a:pPr>
            <a:r>
              <a:rPr lang="en-US" sz="2400" kern="0" dirty="0">
                <a:latin typeface="+mj-lt"/>
                <a:cs typeface="Times New Roman" pitchFamily="18" charset="0"/>
              </a:rPr>
              <a:t>Don’t allow subcontracting to losing bidders</a:t>
            </a:r>
          </a:p>
          <a:p>
            <a:pPr marL="342900" indent="-342900" algn="l" eaLnBrk="0" hangingPunct="0">
              <a:spcBef>
                <a:spcPct val="20000"/>
              </a:spcBef>
              <a:buFontTx/>
              <a:buChar char="•"/>
              <a:defRPr/>
            </a:pPr>
            <a:r>
              <a:rPr lang="en-US" sz="2400" kern="0" dirty="0">
                <a:latin typeface="+mj-lt"/>
                <a:cs typeface="Times New Roman" pitchFamily="18" charset="0"/>
              </a:rPr>
              <a:t>Write specifications with an eye towards inclusion</a:t>
            </a:r>
          </a:p>
          <a:p>
            <a:pPr marL="342900" indent="-342900" algn="l" eaLnBrk="0" hangingPunct="0">
              <a:spcBef>
                <a:spcPct val="20000"/>
              </a:spcBef>
              <a:buFontTx/>
              <a:buChar char="•"/>
              <a:defRPr/>
            </a:pPr>
            <a:r>
              <a:rPr lang="en-US" sz="2400" kern="0" dirty="0">
                <a:latin typeface="+mj-lt"/>
                <a:cs typeface="Times New Roman" pitchFamily="18" charset="0"/>
              </a:rPr>
              <a:t>Examine bid files</a:t>
            </a:r>
          </a:p>
          <a:p>
            <a:pPr marL="800100" lvl="1" indent="-342900" algn="l" eaLnBrk="0" hangingPunct="0">
              <a:spcBef>
                <a:spcPct val="20000"/>
              </a:spcBef>
              <a:buFontTx/>
              <a:buChar char="•"/>
              <a:defRPr/>
            </a:pPr>
            <a:r>
              <a:rPr lang="en-US" sz="2400" kern="0" dirty="0">
                <a:latin typeface="+mj-lt"/>
                <a:cs typeface="Times New Roman" pitchFamily="18" charset="0"/>
              </a:rPr>
              <a:t>Same phrasing</a:t>
            </a:r>
          </a:p>
          <a:p>
            <a:pPr marL="800100" lvl="1" indent="-342900" algn="l" eaLnBrk="0" hangingPunct="0">
              <a:spcBef>
                <a:spcPct val="20000"/>
              </a:spcBef>
              <a:buFontTx/>
              <a:buChar char="•"/>
              <a:defRPr/>
            </a:pPr>
            <a:r>
              <a:rPr lang="en-US" sz="2400" kern="0" dirty="0">
                <a:latin typeface="+mj-lt"/>
                <a:cs typeface="Times New Roman" pitchFamily="18" charset="0"/>
              </a:rPr>
              <a:t>Same return address</a:t>
            </a:r>
          </a:p>
          <a:p>
            <a:pPr marL="800100" lvl="1" indent="-342900" algn="l" eaLnBrk="0" hangingPunct="0">
              <a:spcBef>
                <a:spcPct val="20000"/>
              </a:spcBef>
              <a:buFontTx/>
              <a:buChar char="•"/>
              <a:defRPr/>
            </a:pPr>
            <a:r>
              <a:rPr lang="en-US" sz="2400" kern="0" dirty="0">
                <a:latin typeface="+mj-lt"/>
                <a:cs typeface="Times New Roman" pitchFamily="18" charset="0"/>
              </a:rPr>
              <a:t>Same price calculations or errors</a:t>
            </a:r>
          </a:p>
          <a:p>
            <a:pPr marL="342900" indent="-342900" algn="l" eaLnBrk="0" hangingPunct="0">
              <a:spcBef>
                <a:spcPct val="20000"/>
              </a:spcBef>
              <a:buFontTx/>
              <a:buChar char="•"/>
              <a:defRPr/>
            </a:pPr>
            <a:r>
              <a:rPr lang="en-US" sz="2400" kern="0" dirty="0">
                <a:latin typeface="+mj-lt"/>
                <a:cs typeface="Times New Roman" pitchFamily="18" charset="0"/>
              </a:rPr>
              <a:t>Maintain procurement records</a:t>
            </a:r>
          </a:p>
        </p:txBody>
      </p:sp>
      <p:sp>
        <p:nvSpPr>
          <p:cNvPr id="11" name="Title 1">
            <a:extLst>
              <a:ext uri="{FF2B5EF4-FFF2-40B4-BE49-F238E27FC236}">
                <a16:creationId xmlns:a16="http://schemas.microsoft.com/office/drawing/2014/main" id="{CD57C9E7-8AFF-40EB-ADB7-7FE24C5F994C}"/>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What Can You Do?</a:t>
            </a:r>
          </a:p>
        </p:txBody>
      </p:sp>
      <p:pic>
        <p:nvPicPr>
          <p:cNvPr id="7" name="Picture 6">
            <a:extLst>
              <a:ext uri="{FF2B5EF4-FFF2-40B4-BE49-F238E27FC236}">
                <a16:creationId xmlns:a16="http://schemas.microsoft.com/office/drawing/2014/main" id="{62913E8B-60EB-42B5-A10A-9B4BEC9C7C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541268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14" name="TextBox 13">
            <a:extLst>
              <a:ext uri="{FF2B5EF4-FFF2-40B4-BE49-F238E27FC236}">
                <a16:creationId xmlns:a16="http://schemas.microsoft.com/office/drawing/2014/main" id="{78213D16-B69C-40B5-AF1F-EB01453C6239}"/>
              </a:ext>
            </a:extLst>
          </p:cNvPr>
          <p:cNvSpPr txBox="1">
            <a:spLocks noChangeArrowheads="1"/>
          </p:cNvSpPr>
          <p:nvPr/>
        </p:nvSpPr>
        <p:spPr bwMode="auto">
          <a:xfrm>
            <a:off x="756031" y="1839714"/>
            <a:ext cx="5533352" cy="815051"/>
          </a:xfrm>
          <a:prstGeom prst="rect">
            <a:avLst/>
          </a:prstGeom>
          <a:noFill/>
          <a:ln w="9525">
            <a:noFill/>
            <a:miter lim="800000"/>
            <a:headEnd/>
            <a:tailEnd/>
          </a:ln>
        </p:spPr>
        <p:txBody>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eaLnBrk="0" hangingPunct="0">
              <a:spcBef>
                <a:spcPct val="20000"/>
              </a:spcBef>
              <a:defRPr/>
            </a:pPr>
            <a:r>
              <a:rPr lang="en-US" sz="4000" b="1" kern="0" dirty="0">
                <a:latin typeface="+mj-lt"/>
                <a:cs typeface="Times New Roman" pitchFamily="18" charset="0"/>
              </a:rPr>
              <a:t>Listen and Report!!!</a:t>
            </a:r>
          </a:p>
        </p:txBody>
      </p:sp>
      <p:sp>
        <p:nvSpPr>
          <p:cNvPr id="11" name="Title 1">
            <a:extLst>
              <a:ext uri="{FF2B5EF4-FFF2-40B4-BE49-F238E27FC236}">
                <a16:creationId xmlns:a16="http://schemas.microsoft.com/office/drawing/2014/main" id="{CD57C9E7-8AFF-40EB-ADB7-7FE24C5F994C}"/>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What Can You Do?</a:t>
            </a:r>
          </a:p>
        </p:txBody>
      </p:sp>
      <p:pic>
        <p:nvPicPr>
          <p:cNvPr id="7" name="Picture 6">
            <a:extLst>
              <a:ext uri="{FF2B5EF4-FFF2-40B4-BE49-F238E27FC236}">
                <a16:creationId xmlns:a16="http://schemas.microsoft.com/office/drawing/2014/main" id="{4CEBEE79-9EB8-4664-978B-2157FD1AF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
        <p:nvSpPr>
          <p:cNvPr id="3" name="Rectangle 2">
            <a:extLst>
              <a:ext uri="{FF2B5EF4-FFF2-40B4-BE49-F238E27FC236}">
                <a16:creationId xmlns:a16="http://schemas.microsoft.com/office/drawing/2014/main" id="{5AF97D72-30C4-461B-AB1D-99C267943FBE}"/>
              </a:ext>
            </a:extLst>
          </p:cNvPr>
          <p:cNvSpPr/>
          <p:nvPr/>
        </p:nvSpPr>
        <p:spPr>
          <a:xfrm>
            <a:off x="838200" y="2992067"/>
            <a:ext cx="4965710" cy="2062103"/>
          </a:xfrm>
          <a:prstGeom prst="rect">
            <a:avLst/>
          </a:prstGeom>
        </p:spPr>
        <p:txBody>
          <a:bodyPr wrap="square">
            <a:spAutoFit/>
          </a:bodyPr>
          <a:lstStyle/>
          <a:p>
            <a:pPr algn="ctr"/>
            <a:r>
              <a:rPr lang="en-US" sz="3200" dirty="0">
                <a:latin typeface="+mj-lt"/>
                <a:ea typeface="Calibri" panose="020F0502020204030204" pitchFamily="34" charset="0"/>
                <a:hlinkClick r:id="rId5"/>
              </a:rPr>
              <a:t>https://www.justice.gov/</a:t>
            </a:r>
          </a:p>
          <a:p>
            <a:pPr algn="ctr"/>
            <a:r>
              <a:rPr lang="en-US" sz="3200" dirty="0">
                <a:latin typeface="+mj-lt"/>
                <a:ea typeface="Calibri" panose="020F0502020204030204" pitchFamily="34" charset="0"/>
                <a:hlinkClick r:id="rId5"/>
              </a:rPr>
              <a:t>procurement-collusion-strike-force</a:t>
            </a:r>
            <a:endParaRPr lang="en-US" sz="3200" dirty="0">
              <a:latin typeface="+mj-lt"/>
              <a:ea typeface="Calibri" panose="020F0502020204030204" pitchFamily="34" charset="0"/>
            </a:endParaRPr>
          </a:p>
          <a:p>
            <a:pPr algn="ctr"/>
            <a:endParaRPr lang="en-US" sz="3200" dirty="0">
              <a:latin typeface="+mj-lt"/>
            </a:endParaRPr>
          </a:p>
        </p:txBody>
      </p:sp>
      <p:pic>
        <p:nvPicPr>
          <p:cNvPr id="4" name="Picture 3">
            <a:extLst>
              <a:ext uri="{FF2B5EF4-FFF2-40B4-BE49-F238E27FC236}">
                <a16:creationId xmlns:a16="http://schemas.microsoft.com/office/drawing/2014/main" id="{A44F0032-299A-4CCE-913B-00A252474198}"/>
              </a:ext>
            </a:extLst>
          </p:cNvPr>
          <p:cNvPicPr>
            <a:picLocks noChangeAspect="1"/>
          </p:cNvPicPr>
          <p:nvPr/>
        </p:nvPicPr>
        <p:blipFill rotWithShape="1">
          <a:blip r:embed="rId6"/>
          <a:srcRect b="4889"/>
          <a:stretch/>
        </p:blipFill>
        <p:spPr>
          <a:xfrm>
            <a:off x="6774855" y="932360"/>
            <a:ext cx="5276850" cy="5761745"/>
          </a:xfrm>
          <a:prstGeom prst="rect">
            <a:avLst/>
          </a:prstGeom>
        </p:spPr>
      </p:pic>
    </p:spTree>
    <p:extLst>
      <p:ext uri="{BB962C8B-B14F-4D97-AF65-F5344CB8AC3E}">
        <p14:creationId xmlns:p14="http://schemas.microsoft.com/office/powerpoint/2010/main" val="2897948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891260" y="1725048"/>
            <a:ext cx="5059440" cy="43227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2" name="Title 1"/>
          <p:cNvSpPr>
            <a:spLocks noGrp="1"/>
          </p:cNvSpPr>
          <p:nvPr>
            <p:ph type="title"/>
          </p:nvPr>
        </p:nvSpPr>
        <p:spPr/>
        <p:txBody>
          <a:bodyPr>
            <a:normAutofit/>
          </a:bodyPr>
          <a:lstStyle/>
          <a:p>
            <a:r>
              <a:rPr lang="en-US" sz="3200" dirty="0">
                <a:solidFill>
                  <a:schemeClr val="tx2"/>
                </a:solidFill>
              </a:rPr>
              <a:t>Other Resources</a:t>
            </a:r>
          </a:p>
        </p:txBody>
      </p:sp>
      <p:sp>
        <p:nvSpPr>
          <p:cNvPr id="3" name="Content Placeholder 2"/>
          <p:cNvSpPr>
            <a:spLocks noGrp="1"/>
          </p:cNvSpPr>
          <p:nvPr>
            <p:ph idx="1"/>
          </p:nvPr>
        </p:nvSpPr>
        <p:spPr>
          <a:xfrm>
            <a:off x="241300" y="1434010"/>
            <a:ext cx="11849100" cy="4944250"/>
          </a:xfrm>
        </p:spPr>
        <p:txBody>
          <a:bodyPr>
            <a:normAutofit/>
          </a:bodyPr>
          <a:lstStyle/>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r>
              <a:rPr lang="en-US" dirty="0">
                <a:latin typeface="+mj-lt"/>
              </a:rPr>
              <a:t>Antitrust Primer for</a:t>
            </a:r>
          </a:p>
          <a:p>
            <a:pPr marL="0" indent="0">
              <a:lnSpc>
                <a:spcPct val="100000"/>
              </a:lnSpc>
              <a:spcBef>
                <a:spcPts val="0"/>
              </a:spcBef>
              <a:buNone/>
            </a:pPr>
            <a:r>
              <a:rPr lang="en-US" dirty="0">
                <a:latin typeface="+mj-lt"/>
              </a:rPr>
              <a:t>Federal Law Enforcement Personnel:</a:t>
            </a:r>
          </a:p>
          <a:p>
            <a:pPr marL="0" indent="0">
              <a:buNone/>
            </a:pPr>
            <a:r>
              <a:rPr lang="en-US" dirty="0">
                <a:latin typeface="+mj-lt"/>
              </a:rPr>
              <a:t>www.justice.gov/atr/criminal-enforcement</a:t>
            </a:r>
          </a:p>
          <a:p>
            <a:pPr marL="0" indent="0">
              <a:buNone/>
            </a:pPr>
            <a:endParaRPr lang="en-US" dirty="0"/>
          </a:p>
        </p:txBody>
      </p:sp>
      <p:pic>
        <p:nvPicPr>
          <p:cNvPr id="8" name="Picture 7">
            <a:extLst>
              <a:ext uri="{FF2B5EF4-FFF2-40B4-BE49-F238E27FC236}">
                <a16:creationId xmlns:a16="http://schemas.microsoft.com/office/drawing/2014/main" id="{7CDAD8DB-B624-4CF0-B0F1-665D142F47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769097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sp>
        <p:nvSpPr>
          <p:cNvPr id="14" name="TextBox 13">
            <a:extLst>
              <a:ext uri="{FF2B5EF4-FFF2-40B4-BE49-F238E27FC236}">
                <a16:creationId xmlns:a16="http://schemas.microsoft.com/office/drawing/2014/main" id="{78213D16-B69C-40B5-AF1F-EB01453C6239}"/>
              </a:ext>
            </a:extLst>
          </p:cNvPr>
          <p:cNvSpPr txBox="1">
            <a:spLocks noChangeArrowheads="1"/>
          </p:cNvSpPr>
          <p:nvPr/>
        </p:nvSpPr>
        <p:spPr bwMode="auto">
          <a:xfrm>
            <a:off x="923925" y="1490777"/>
            <a:ext cx="10344150" cy="4544708"/>
          </a:xfrm>
          <a:prstGeom prst="rect">
            <a:avLst/>
          </a:prstGeom>
          <a:noFill/>
          <a:ln w="9525">
            <a:noFill/>
            <a:miter lim="800000"/>
            <a:headEnd/>
            <a:tailEnd/>
          </a:ln>
        </p:spPr>
        <p:txBody>
          <a:bodyPr/>
          <a:ls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r>
              <a:rPr lang="en-US" sz="2800" b="1" dirty="0">
                <a:latin typeface="+mj-lt"/>
              </a:rPr>
              <a:t>						Suspected Antitrust 							Violations against the 							Government?	</a:t>
            </a:r>
          </a:p>
          <a:p>
            <a:pPr algn="l"/>
            <a:r>
              <a:rPr lang="en-US" sz="2800" b="1" dirty="0">
                <a:latin typeface="+mj-lt"/>
              </a:rPr>
              <a:t>		</a:t>
            </a:r>
          </a:p>
          <a:p>
            <a:r>
              <a:rPr lang="en-US" sz="2400" dirty="0">
                <a:latin typeface="+mj-lt"/>
              </a:rPr>
              <a:t>To report suspected violations affecting government procurement, grant </a:t>
            </a:r>
          </a:p>
          <a:p>
            <a:r>
              <a:rPr lang="en-US" sz="2400" dirty="0">
                <a:latin typeface="+mj-lt"/>
              </a:rPr>
              <a:t>and/or program funding contact the </a:t>
            </a:r>
          </a:p>
          <a:p>
            <a:r>
              <a:rPr lang="en-US" sz="2400" b="1" dirty="0">
                <a:latin typeface="+mj-lt"/>
              </a:rPr>
              <a:t>Procurement Collusion Strike Force </a:t>
            </a:r>
            <a:r>
              <a:rPr lang="en-US" sz="2400" dirty="0">
                <a:latin typeface="+mj-lt"/>
              </a:rPr>
              <a:t>at </a:t>
            </a:r>
            <a:r>
              <a:rPr lang="en-US" sz="2400" dirty="0">
                <a:latin typeface="+mj-lt"/>
                <a:hlinkClick r:id="rId4"/>
              </a:rPr>
              <a:t>pcsf@usdoj.gov</a:t>
            </a:r>
            <a:endParaRPr lang="en-US" sz="2400" dirty="0">
              <a:latin typeface="+mj-lt"/>
            </a:endParaRPr>
          </a:p>
          <a:p>
            <a:pPr algn="l"/>
            <a:endParaRPr lang="en-US" sz="2400" kern="0" dirty="0">
              <a:latin typeface="+mj-lt"/>
              <a:cs typeface="Times New Roman" pitchFamily="18" charset="0"/>
            </a:endParaRPr>
          </a:p>
          <a:p>
            <a:pPr algn="l"/>
            <a:r>
              <a:rPr lang="en-US" sz="2400" kern="0" dirty="0">
                <a:latin typeface="+mj-lt"/>
                <a:cs typeface="Times New Roman" pitchFamily="18" charset="0"/>
              </a:rPr>
              <a:t>Danielle Garten				Jason D. Jones</a:t>
            </a:r>
          </a:p>
          <a:p>
            <a:pPr algn="l"/>
            <a:r>
              <a:rPr lang="en-US" sz="2400" kern="0" dirty="0">
                <a:latin typeface="+mj-lt"/>
                <a:cs typeface="Times New Roman" pitchFamily="18" charset="0"/>
              </a:rPr>
              <a:t>Danielle.Garten@usdoj.gov		Jason.Jones3@usdoj.gov</a:t>
            </a:r>
          </a:p>
          <a:p>
            <a:pPr algn="l"/>
            <a:r>
              <a:rPr lang="en-US" sz="2400" kern="0" dirty="0">
                <a:latin typeface="+mj-lt"/>
                <a:cs typeface="Times New Roman" pitchFamily="18" charset="0"/>
              </a:rPr>
              <a:t>202-514-4687				202-203-0040</a:t>
            </a:r>
          </a:p>
        </p:txBody>
      </p:sp>
      <p:sp>
        <p:nvSpPr>
          <p:cNvPr id="11" name="Title 1">
            <a:extLst>
              <a:ext uri="{FF2B5EF4-FFF2-40B4-BE49-F238E27FC236}">
                <a16:creationId xmlns:a16="http://schemas.microsoft.com/office/drawing/2014/main" id="{CD57C9E7-8AFF-40EB-ADB7-7FE24C5F994C}"/>
              </a:ext>
            </a:extLst>
          </p:cNvPr>
          <p:cNvSpPr>
            <a:spLocks noGrp="1"/>
          </p:cNvSpPr>
          <p:nvPr>
            <p:ph type="title"/>
          </p:nvPr>
        </p:nvSpPr>
        <p:spPr>
          <a:xfrm>
            <a:off x="838200" y="365125"/>
            <a:ext cx="10515600" cy="1325563"/>
          </a:xfrm>
        </p:spPr>
        <p:txBody>
          <a:bodyPr>
            <a:normAutofit/>
          </a:bodyPr>
          <a:lstStyle/>
          <a:p>
            <a:r>
              <a:rPr lang="en-US" sz="3200" dirty="0">
                <a:solidFill>
                  <a:schemeClr val="tx2"/>
                </a:solidFill>
              </a:rPr>
              <a:t>Reporting Suspected Antitrust Violations</a:t>
            </a:r>
          </a:p>
        </p:txBody>
      </p:sp>
      <p:pic>
        <p:nvPicPr>
          <p:cNvPr id="13" name="Picture 12">
            <a:extLst>
              <a:ext uri="{FF2B5EF4-FFF2-40B4-BE49-F238E27FC236}">
                <a16:creationId xmlns:a16="http://schemas.microsoft.com/office/drawing/2014/main" id="{103222F6-3359-4F06-BC92-E9B67B718F85}"/>
              </a:ext>
            </a:extLst>
          </p:cNvPr>
          <p:cNvPicPr>
            <a:picLocks noChangeAspect="1"/>
          </p:cNvPicPr>
          <p:nvPr/>
        </p:nvPicPr>
        <p:blipFill>
          <a:blip r:embed="rId5"/>
          <a:stretch>
            <a:fillRect/>
          </a:stretch>
        </p:blipFill>
        <p:spPr>
          <a:xfrm>
            <a:off x="923925" y="1441533"/>
            <a:ext cx="5276850" cy="1590675"/>
          </a:xfrm>
          <a:prstGeom prst="rect">
            <a:avLst/>
          </a:prstGeom>
        </p:spPr>
      </p:pic>
      <p:pic>
        <p:nvPicPr>
          <p:cNvPr id="8" name="Picture 7">
            <a:extLst>
              <a:ext uri="{FF2B5EF4-FFF2-40B4-BE49-F238E27FC236}">
                <a16:creationId xmlns:a16="http://schemas.microsoft.com/office/drawing/2014/main" id="{84FBEA23-201D-4C75-8477-A1C8B09931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642344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15" y="2103437"/>
            <a:ext cx="10515600" cy="1325563"/>
          </a:xfrm>
        </p:spPr>
        <p:txBody>
          <a:bodyPr>
            <a:normAutofit/>
          </a:bodyPr>
          <a:lstStyle/>
          <a:p>
            <a:pPr algn="ctr"/>
            <a:r>
              <a:rPr lang="en-US" sz="3200" dirty="0">
                <a:solidFill>
                  <a:schemeClr val="tx2"/>
                </a:solidFill>
              </a:rPr>
              <a:t>Questions?</a:t>
            </a:r>
          </a:p>
        </p:txBody>
      </p:sp>
      <p:pic>
        <p:nvPicPr>
          <p:cNvPr id="6" name="Picture 5">
            <a:extLst>
              <a:ext uri="{FF2B5EF4-FFF2-40B4-BE49-F238E27FC236}">
                <a16:creationId xmlns:a16="http://schemas.microsoft.com/office/drawing/2014/main" id="{B1371932-D99A-4BB4-A1EE-497149D8AC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8" name="Picture 7">
            <a:extLst>
              <a:ext uri="{FF2B5EF4-FFF2-40B4-BE49-F238E27FC236}">
                <a16:creationId xmlns:a16="http://schemas.microsoft.com/office/drawing/2014/main" id="{A43752C5-CEA0-4935-8D04-12BF8C0E47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24008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60549"/>
            <a:ext cx="10810461" cy="1009651"/>
          </a:xfrm>
        </p:spPr>
        <p:txBody>
          <a:bodyPr>
            <a:noAutofit/>
          </a:bodyPr>
          <a:lstStyle/>
          <a:p>
            <a:pPr algn="ctr"/>
            <a:r>
              <a:rPr lang="en-US" sz="4000" dirty="0">
                <a:solidFill>
                  <a:schemeClr val="tx2"/>
                </a:solidFill>
              </a:rPr>
              <a:t>Criminal Antitrust Violations (Antitrust 101)</a:t>
            </a:r>
          </a:p>
        </p:txBody>
      </p:sp>
      <p:sp>
        <p:nvSpPr>
          <p:cNvPr id="3" name="Content Placeholder 2"/>
          <p:cNvSpPr>
            <a:spLocks noGrp="1"/>
          </p:cNvSpPr>
          <p:nvPr>
            <p:ph idx="1"/>
          </p:nvPr>
        </p:nvSpPr>
        <p:spPr>
          <a:xfrm>
            <a:off x="838200" y="2133599"/>
            <a:ext cx="10515600" cy="4043363"/>
          </a:xfrm>
        </p:spPr>
        <p:txBody>
          <a:bodyPr/>
          <a:lstStyle/>
          <a:p>
            <a:pPr marL="0" indent="0" algn="ctr">
              <a:buNone/>
            </a:pPr>
            <a:r>
              <a:rPr lang="en-US" sz="3400" dirty="0">
                <a:latin typeface="+mj-lt"/>
              </a:rPr>
              <a:t>The Antitrust Division</a:t>
            </a:r>
          </a:p>
          <a:p>
            <a:pPr marL="0" indent="0" algn="ctr">
              <a:buNone/>
            </a:pPr>
            <a:endParaRPr lang="en-US" sz="3400" dirty="0">
              <a:latin typeface="+mj-lt"/>
            </a:endParaRPr>
          </a:p>
          <a:p>
            <a:pPr marL="0" indent="0" algn="ctr">
              <a:buNone/>
            </a:pPr>
            <a:r>
              <a:rPr lang="en-US" sz="3400" dirty="0">
                <a:latin typeface="+mj-lt"/>
              </a:rPr>
              <a:t>Our mission is the promotion and maintenance of competition in the American economy.</a:t>
            </a:r>
          </a:p>
        </p:txBody>
      </p:sp>
      <p:pic>
        <p:nvPicPr>
          <p:cNvPr id="7" name="Picture 6">
            <a:extLst>
              <a:ext uri="{FF2B5EF4-FFF2-40B4-BE49-F238E27FC236}">
                <a16:creationId xmlns:a16="http://schemas.microsoft.com/office/drawing/2014/main" id="{F293FB15-F0FF-4F5F-8616-662343D6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9" name="Picture 8">
            <a:extLst>
              <a:ext uri="{FF2B5EF4-FFF2-40B4-BE49-F238E27FC236}">
                <a16:creationId xmlns:a16="http://schemas.microsoft.com/office/drawing/2014/main" id="{D9828EB8-0B57-412B-B25C-A8F08D20A4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75843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6405"/>
            <a:ext cx="10515600" cy="1055006"/>
          </a:xfrm>
        </p:spPr>
        <p:txBody>
          <a:bodyPr>
            <a:normAutofit/>
          </a:bodyPr>
          <a:lstStyle/>
          <a:p>
            <a:r>
              <a:rPr lang="en-US" sz="4000" dirty="0">
                <a:solidFill>
                  <a:schemeClr val="tx2"/>
                </a:solidFill>
              </a:rPr>
              <a:t>The Sherman Act: 15 U.S.C. § 1</a:t>
            </a:r>
          </a:p>
        </p:txBody>
      </p:sp>
      <p:sp>
        <p:nvSpPr>
          <p:cNvPr id="3" name="Content Placeholder 2"/>
          <p:cNvSpPr>
            <a:spLocks noGrp="1"/>
          </p:cNvSpPr>
          <p:nvPr>
            <p:ph idx="1"/>
          </p:nvPr>
        </p:nvSpPr>
        <p:spPr>
          <a:xfrm>
            <a:off x="838200" y="1458032"/>
            <a:ext cx="10515600" cy="4351338"/>
          </a:xfrm>
        </p:spPr>
        <p:txBody>
          <a:bodyPr>
            <a:normAutofit/>
          </a:bodyPr>
          <a:lstStyle/>
          <a:p>
            <a:pPr marL="0" indent="0" algn="ctr">
              <a:buNone/>
            </a:pPr>
            <a:endParaRPr lang="en-US" sz="3200" dirty="0"/>
          </a:p>
          <a:p>
            <a:pPr marL="0" indent="0" algn="ctr">
              <a:buNone/>
            </a:pPr>
            <a:r>
              <a:rPr lang="en-US" sz="3200" dirty="0">
                <a:latin typeface="+mj-lt"/>
              </a:rPr>
              <a:t>“Every contract, combination in the form of trust or otherwise, or conspiracy, in restraint of trade or commerce among the several States, or with foreign nations, is declared to be illegal.”</a:t>
            </a:r>
          </a:p>
        </p:txBody>
      </p:sp>
      <p:pic>
        <p:nvPicPr>
          <p:cNvPr id="7" name="Picture 6">
            <a:extLst>
              <a:ext uri="{FF2B5EF4-FFF2-40B4-BE49-F238E27FC236}">
                <a16:creationId xmlns:a16="http://schemas.microsoft.com/office/drawing/2014/main" id="{56F1B29B-162F-4F4E-9ACD-A0ABA401F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9" name="Picture 8">
            <a:extLst>
              <a:ext uri="{FF2B5EF4-FFF2-40B4-BE49-F238E27FC236}">
                <a16:creationId xmlns:a16="http://schemas.microsoft.com/office/drawing/2014/main" id="{762B4434-689D-461E-A021-C4C9F32AB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375337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78618"/>
            <a:ext cx="10603230" cy="4922746"/>
          </a:xfrm>
        </p:spPr>
        <p:txBody>
          <a:bodyPr>
            <a:normAutofit fontScale="77500" lnSpcReduction="20000"/>
          </a:bodyPr>
          <a:lstStyle/>
          <a:p>
            <a:pPr>
              <a:lnSpc>
                <a:spcPct val="120000"/>
              </a:lnSpc>
              <a:spcBef>
                <a:spcPts val="0"/>
              </a:spcBef>
              <a:spcAft>
                <a:spcPts val="600"/>
              </a:spcAft>
            </a:pPr>
            <a:r>
              <a:rPr lang="en-US" sz="4400" b="1" dirty="0">
                <a:latin typeface="+mj-lt"/>
              </a:rPr>
              <a:t>Unreasonable restraint of trade/conspiracy</a:t>
            </a:r>
          </a:p>
          <a:p>
            <a:pPr marL="457200">
              <a:lnSpc>
                <a:spcPct val="120000"/>
              </a:lnSpc>
              <a:spcBef>
                <a:spcPts val="0"/>
              </a:spcBef>
              <a:spcAft>
                <a:spcPts val="600"/>
              </a:spcAft>
              <a:buSzPct val="66000"/>
              <a:buFont typeface="Courier New" panose="02070309020205020404" pitchFamily="49" charset="0"/>
              <a:buChar char="o"/>
            </a:pPr>
            <a:r>
              <a:rPr lang="en-US" sz="4400" dirty="0">
                <a:latin typeface="+mj-lt"/>
              </a:rPr>
              <a:t>Price Fixing</a:t>
            </a:r>
          </a:p>
          <a:p>
            <a:pPr marL="457200">
              <a:lnSpc>
                <a:spcPct val="120000"/>
              </a:lnSpc>
              <a:spcBef>
                <a:spcPts val="0"/>
              </a:spcBef>
              <a:spcAft>
                <a:spcPts val="600"/>
              </a:spcAft>
              <a:buSzPct val="66000"/>
              <a:buFont typeface="Courier New" panose="02070309020205020404" pitchFamily="49" charset="0"/>
              <a:buChar char="o"/>
            </a:pPr>
            <a:r>
              <a:rPr lang="en-US" sz="4400" dirty="0">
                <a:latin typeface="+mj-lt"/>
              </a:rPr>
              <a:t>Customer/Market Allocation</a:t>
            </a:r>
          </a:p>
          <a:p>
            <a:pPr marL="457200">
              <a:lnSpc>
                <a:spcPct val="120000"/>
              </a:lnSpc>
              <a:spcBef>
                <a:spcPts val="0"/>
              </a:spcBef>
              <a:spcAft>
                <a:spcPts val="600"/>
              </a:spcAft>
              <a:buSzPct val="66000"/>
              <a:buFont typeface="Courier New" panose="02070309020205020404" pitchFamily="49" charset="0"/>
              <a:buChar char="o"/>
            </a:pPr>
            <a:r>
              <a:rPr lang="en-US" sz="4400" dirty="0">
                <a:latin typeface="+mj-lt"/>
              </a:rPr>
              <a:t>Bid Rigging</a:t>
            </a:r>
          </a:p>
          <a:p>
            <a:pPr>
              <a:lnSpc>
                <a:spcPct val="120000"/>
              </a:lnSpc>
              <a:spcBef>
                <a:spcPts val="0"/>
              </a:spcBef>
              <a:spcAft>
                <a:spcPts val="600"/>
              </a:spcAft>
            </a:pPr>
            <a:r>
              <a:rPr lang="en-US" sz="4400" b="1" dirty="0">
                <a:latin typeface="+mj-lt"/>
              </a:rPr>
              <a:t>Knowingly joined—intended to agree</a:t>
            </a:r>
          </a:p>
          <a:p>
            <a:pPr>
              <a:lnSpc>
                <a:spcPct val="120000"/>
              </a:lnSpc>
              <a:spcBef>
                <a:spcPts val="0"/>
              </a:spcBef>
              <a:spcAft>
                <a:spcPts val="600"/>
              </a:spcAft>
            </a:pPr>
            <a:r>
              <a:rPr lang="en-US" sz="4400" b="1" dirty="0">
                <a:latin typeface="+mj-lt"/>
              </a:rPr>
              <a:t>Interstate or foreign commerce</a:t>
            </a:r>
          </a:p>
          <a:p>
            <a:pPr>
              <a:lnSpc>
                <a:spcPct val="120000"/>
              </a:lnSpc>
              <a:spcBef>
                <a:spcPts val="0"/>
              </a:spcBef>
              <a:spcAft>
                <a:spcPts val="600"/>
              </a:spcAft>
            </a:pPr>
            <a:r>
              <a:rPr lang="en-US" sz="4400" b="1" dirty="0">
                <a:latin typeface="+mj-lt"/>
              </a:rPr>
              <a:t>Statute of limitations: </a:t>
            </a:r>
            <a:r>
              <a:rPr lang="en-US" sz="4400" dirty="0">
                <a:latin typeface="+mj-lt"/>
              </a:rPr>
              <a:t>Generally 5 years</a:t>
            </a:r>
          </a:p>
          <a:p>
            <a:pPr marL="0" indent="0">
              <a:buNone/>
            </a:pPr>
            <a:endParaRPr lang="en-US" dirty="0"/>
          </a:p>
        </p:txBody>
      </p:sp>
      <p:sp>
        <p:nvSpPr>
          <p:cNvPr id="2" name="Title 1"/>
          <p:cNvSpPr>
            <a:spLocks noGrp="1"/>
          </p:cNvSpPr>
          <p:nvPr>
            <p:ph type="title"/>
          </p:nvPr>
        </p:nvSpPr>
        <p:spPr/>
        <p:txBody>
          <a:bodyPr>
            <a:normAutofit/>
          </a:bodyPr>
          <a:lstStyle/>
          <a:p>
            <a:r>
              <a:rPr lang="en-US" sz="3200" dirty="0">
                <a:solidFill>
                  <a:schemeClr val="tx2"/>
                </a:solidFill>
              </a:rPr>
              <a:t>Elements of a Sherman Act Violation</a:t>
            </a:r>
          </a:p>
        </p:txBody>
      </p:sp>
      <p:pic>
        <p:nvPicPr>
          <p:cNvPr id="6" name="Picture 5">
            <a:extLst>
              <a:ext uri="{FF2B5EF4-FFF2-40B4-BE49-F238E27FC236}">
                <a16:creationId xmlns:a16="http://schemas.microsoft.com/office/drawing/2014/main" id="{FDE007D0-E27D-4EF3-99CF-29BC80AAE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8" name="Picture 7">
            <a:extLst>
              <a:ext uri="{FF2B5EF4-FFF2-40B4-BE49-F238E27FC236}">
                <a16:creationId xmlns:a16="http://schemas.microsoft.com/office/drawing/2014/main" id="{5186637C-8486-4DBF-A743-DA6EC0A7E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943348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rPr>
              <a:t>Criminal Antitrust Violations</a:t>
            </a:r>
          </a:p>
        </p:txBody>
      </p:sp>
      <p:sp>
        <p:nvSpPr>
          <p:cNvPr id="3" name="Content Placeholder 2"/>
          <p:cNvSpPr>
            <a:spLocks noGrp="1"/>
          </p:cNvSpPr>
          <p:nvPr>
            <p:ph idx="1"/>
          </p:nvPr>
        </p:nvSpPr>
        <p:spPr/>
        <p:txBody>
          <a:bodyPr>
            <a:normAutofit/>
          </a:bodyPr>
          <a:lstStyle/>
          <a:p>
            <a:pPr marL="971550" lvl="1" indent="-514350">
              <a:buFont typeface="+mj-lt"/>
              <a:buAutoNum type="arabicPeriod"/>
            </a:pPr>
            <a:r>
              <a:rPr lang="en-US" sz="3200" dirty="0">
                <a:latin typeface="+mj-lt"/>
              </a:rPr>
              <a:t>Price Fixing Agreements</a:t>
            </a:r>
          </a:p>
          <a:p>
            <a:pPr marL="971550" lvl="1" indent="-514350">
              <a:buFont typeface="+mj-lt"/>
              <a:buAutoNum type="arabicPeriod"/>
            </a:pPr>
            <a:endParaRPr lang="en-US" sz="3200" dirty="0">
              <a:latin typeface="+mj-lt"/>
            </a:endParaRPr>
          </a:p>
          <a:p>
            <a:pPr marL="971550" lvl="1" indent="-514350">
              <a:buFont typeface="+mj-lt"/>
              <a:buAutoNum type="arabicPeriod"/>
            </a:pPr>
            <a:r>
              <a:rPr lang="en-US" sz="3200" dirty="0">
                <a:latin typeface="+mj-lt"/>
              </a:rPr>
              <a:t>Bid Rigging Agreements</a:t>
            </a:r>
          </a:p>
          <a:p>
            <a:pPr marL="971550" lvl="1" indent="-514350">
              <a:buFont typeface="+mj-lt"/>
              <a:buAutoNum type="arabicPeriod"/>
            </a:pPr>
            <a:endParaRPr lang="en-US" sz="3200" dirty="0">
              <a:latin typeface="+mj-lt"/>
            </a:endParaRPr>
          </a:p>
          <a:p>
            <a:pPr marL="971550" lvl="1" indent="-514350">
              <a:buFont typeface="+mj-lt"/>
              <a:buAutoNum type="arabicPeriod"/>
            </a:pPr>
            <a:r>
              <a:rPr lang="en-US" sz="3200" dirty="0">
                <a:latin typeface="+mj-lt"/>
              </a:rPr>
              <a:t>Allocation Agreements</a:t>
            </a:r>
          </a:p>
        </p:txBody>
      </p:sp>
      <p:pic>
        <p:nvPicPr>
          <p:cNvPr id="6" name="Picture 5">
            <a:extLst>
              <a:ext uri="{FF2B5EF4-FFF2-40B4-BE49-F238E27FC236}">
                <a16:creationId xmlns:a16="http://schemas.microsoft.com/office/drawing/2014/main" id="{A6FCA406-9EB6-444A-8C11-A511AAD7D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8" name="Picture 7">
            <a:extLst>
              <a:ext uri="{FF2B5EF4-FFF2-40B4-BE49-F238E27FC236}">
                <a16:creationId xmlns:a16="http://schemas.microsoft.com/office/drawing/2014/main" id="{A289A2E0-4BAE-44CC-9B73-D0C5F61C9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167646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solidFill>
              </a:rPr>
              <a:t>Price Fixing Agreements</a:t>
            </a:r>
          </a:p>
        </p:txBody>
      </p:sp>
      <p:sp>
        <p:nvSpPr>
          <p:cNvPr id="3" name="Content Placeholder 2"/>
          <p:cNvSpPr>
            <a:spLocks noGrp="1"/>
          </p:cNvSpPr>
          <p:nvPr>
            <p:ph idx="1"/>
          </p:nvPr>
        </p:nvSpPr>
        <p:spPr>
          <a:xfrm>
            <a:off x="838200" y="1490778"/>
            <a:ext cx="10515600" cy="4887482"/>
          </a:xfrm>
        </p:spPr>
        <p:txBody>
          <a:bodyPr>
            <a:normAutofit/>
          </a:bodyPr>
          <a:lstStyle/>
          <a:p>
            <a:pPr marL="0" indent="0">
              <a:buNone/>
            </a:pPr>
            <a:r>
              <a:rPr lang="en-US" sz="2400" b="1" dirty="0">
                <a:solidFill>
                  <a:srgbClr val="000000"/>
                </a:solidFill>
                <a:latin typeface="+mj-lt"/>
              </a:rPr>
              <a:t>Competitors agree to fix or otherwise determine the prices at which their products or services are sold</a:t>
            </a:r>
            <a:r>
              <a:rPr lang="en-US" sz="2400" dirty="0">
                <a:solidFill>
                  <a:srgbClr val="000000"/>
                </a:solidFill>
                <a:latin typeface="+mj-lt"/>
              </a:rPr>
              <a:t>.</a:t>
            </a:r>
          </a:p>
          <a:p>
            <a:pPr marL="0" indent="0">
              <a:buNone/>
            </a:pPr>
            <a:endParaRPr lang="en-US" sz="1200" b="1" dirty="0">
              <a:solidFill>
                <a:srgbClr val="000000"/>
              </a:solidFill>
              <a:latin typeface="+mj-lt"/>
            </a:endParaRPr>
          </a:p>
          <a:p>
            <a:pPr marL="0" indent="0">
              <a:buNone/>
            </a:pPr>
            <a:r>
              <a:rPr lang="en-US" sz="2400" b="1" dirty="0">
                <a:solidFill>
                  <a:srgbClr val="000000"/>
                </a:solidFill>
                <a:latin typeface="+mj-lt"/>
              </a:rPr>
              <a:t>Include agreements to:</a:t>
            </a:r>
          </a:p>
          <a:p>
            <a:pPr marL="571500" indent="-342900">
              <a:buSzPts val="2400"/>
            </a:pPr>
            <a:r>
              <a:rPr lang="en-US" sz="2400" dirty="0">
                <a:solidFill>
                  <a:srgbClr val="000000"/>
                </a:solidFill>
                <a:latin typeface="+mj-lt"/>
              </a:rPr>
              <a:t>Charge the same price or raise prices together</a:t>
            </a:r>
          </a:p>
          <a:p>
            <a:pPr marL="571500" indent="-342900">
              <a:buSzPts val="2400"/>
            </a:pPr>
            <a:r>
              <a:rPr lang="en-US" sz="2400" dirty="0">
                <a:solidFill>
                  <a:srgbClr val="000000"/>
                </a:solidFill>
                <a:latin typeface="+mj-lt"/>
              </a:rPr>
              <a:t>Add fees or other surcharges</a:t>
            </a:r>
          </a:p>
          <a:p>
            <a:pPr marL="571500" indent="-342900">
              <a:buSzPts val="2400"/>
            </a:pPr>
            <a:r>
              <a:rPr lang="en-US" sz="2400" dirty="0">
                <a:solidFill>
                  <a:srgbClr val="000000"/>
                </a:solidFill>
                <a:latin typeface="+mj-lt"/>
              </a:rPr>
              <a:t>Eliminate discounts or have uniform discounts</a:t>
            </a:r>
          </a:p>
          <a:p>
            <a:pPr marL="571500" indent="-342900">
              <a:buSzPts val="2400"/>
            </a:pPr>
            <a:r>
              <a:rPr lang="en-US" sz="2400" dirty="0">
                <a:solidFill>
                  <a:srgbClr val="000000"/>
                </a:solidFill>
                <a:latin typeface="+mj-lt"/>
              </a:rPr>
              <a:t>Establish minimum or floor prices</a:t>
            </a:r>
          </a:p>
          <a:p>
            <a:pPr marL="571500" indent="-342900">
              <a:buSzPts val="2400"/>
            </a:pPr>
            <a:r>
              <a:rPr lang="en-US" sz="2400" dirty="0">
                <a:solidFill>
                  <a:srgbClr val="000000"/>
                </a:solidFill>
                <a:latin typeface="+mj-lt"/>
              </a:rPr>
              <a:t>Establish a standard pricing formula</a:t>
            </a:r>
          </a:p>
          <a:p>
            <a:pPr marL="571500" indent="-342900">
              <a:buSzPts val="2400"/>
            </a:pPr>
            <a:r>
              <a:rPr lang="en-US" sz="2400" dirty="0">
                <a:solidFill>
                  <a:srgbClr val="000000"/>
                </a:solidFill>
                <a:latin typeface="+mj-lt"/>
              </a:rPr>
              <a:t>Coordinate and not compete on other commercial terms (i.e., credit terms, warranties, etc.) </a:t>
            </a:r>
          </a:p>
          <a:p>
            <a:pPr marL="0" indent="0">
              <a:buNone/>
            </a:pPr>
            <a:endParaRPr lang="en-US" dirty="0"/>
          </a:p>
        </p:txBody>
      </p:sp>
      <p:pic>
        <p:nvPicPr>
          <p:cNvPr id="6" name="Picture 5">
            <a:extLst>
              <a:ext uri="{FF2B5EF4-FFF2-40B4-BE49-F238E27FC236}">
                <a16:creationId xmlns:a16="http://schemas.microsoft.com/office/drawing/2014/main" id="{F255D52E-CB8A-4B1C-93C9-0562BF4B9F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59"/>
            <a:ext cx="12192000" cy="457314"/>
          </a:xfrm>
          <a:prstGeom prst="rect">
            <a:avLst/>
          </a:prstGeom>
        </p:spPr>
      </p:pic>
      <p:pic>
        <p:nvPicPr>
          <p:cNvPr id="8" name="Picture 7">
            <a:extLst>
              <a:ext uri="{FF2B5EF4-FFF2-40B4-BE49-F238E27FC236}">
                <a16:creationId xmlns:a16="http://schemas.microsoft.com/office/drawing/2014/main" id="{F17AEC72-6547-4128-95DF-39E26FBF12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2870" y="147090"/>
            <a:ext cx="2158910" cy="626021"/>
          </a:xfrm>
          <a:prstGeom prst="rect">
            <a:avLst/>
          </a:prstGeom>
        </p:spPr>
      </p:pic>
    </p:spTree>
    <p:extLst>
      <p:ext uri="{BB962C8B-B14F-4D97-AF65-F5344CB8AC3E}">
        <p14:creationId xmlns:p14="http://schemas.microsoft.com/office/powerpoint/2010/main" val="698034663"/>
      </p:ext>
    </p:extLst>
  </p:cSld>
  <p:clrMapOvr>
    <a:masterClrMapping/>
  </p:clrMapOvr>
</p:sld>
</file>

<file path=ppt/theme/theme1.xml><?xml version="1.0" encoding="utf-8"?>
<a:theme xmlns:a="http://schemas.openxmlformats.org/drawingml/2006/main" name="Office Theme">
  <a:themeElements>
    <a:clrScheme name="atr-them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tr">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4956</TotalTime>
  <Words>2023</Words>
  <Application>Microsoft Office PowerPoint</Application>
  <PresentationFormat>Widescreen</PresentationFormat>
  <Paragraphs>374</Paragraphs>
  <Slides>47</Slides>
  <Notes>47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47</vt:i4>
      </vt:variant>
    </vt:vector>
  </HeadingPairs>
  <TitlesOfParts>
    <vt:vector size="56" baseType="lpstr">
      <vt:lpstr>Arial</vt:lpstr>
      <vt:lpstr>Arial Narrow</vt:lpstr>
      <vt:lpstr>Calibri</vt:lpstr>
      <vt:lpstr>Courier New</vt:lpstr>
      <vt:lpstr>Georgia</vt:lpstr>
      <vt:lpstr>Helvetica 57 Condensed</vt:lpstr>
      <vt:lpstr>Times New Roman</vt:lpstr>
      <vt:lpstr>Wingdings 3</vt:lpstr>
      <vt:lpstr>Office Theme</vt:lpstr>
      <vt:lpstr>U.S. Department of Justice Antitrust Division</vt:lpstr>
      <vt:lpstr>Disclaimer</vt:lpstr>
      <vt:lpstr>Learning Objectives</vt:lpstr>
      <vt:lpstr>Roadmap</vt:lpstr>
      <vt:lpstr>Criminal Antitrust Violations (Antitrust 101)</vt:lpstr>
      <vt:lpstr>The Sherman Act: 15 U.S.C. § 1</vt:lpstr>
      <vt:lpstr>Elements of a Sherman Act Violation</vt:lpstr>
      <vt:lpstr>Criminal Antitrust Violations</vt:lpstr>
      <vt:lpstr>Price Fixing Agreements</vt:lpstr>
      <vt:lpstr>Price Fixing Example</vt:lpstr>
      <vt:lpstr>Case Study</vt:lpstr>
      <vt:lpstr>Bid Rigging Agreements</vt:lpstr>
      <vt:lpstr>Bid Rigging Example</vt:lpstr>
      <vt:lpstr>Cover Bid Example</vt:lpstr>
      <vt:lpstr>Bid Rigging: Real Example</vt:lpstr>
      <vt:lpstr>Allocation Agreements</vt:lpstr>
      <vt:lpstr>What Market Allocation Sounds Like</vt:lpstr>
      <vt:lpstr>Geographic Allocation Example</vt:lpstr>
      <vt:lpstr>Allocation in the Digital Age </vt:lpstr>
      <vt:lpstr>PowerPoint Presentation</vt:lpstr>
      <vt:lpstr>The Costs of Collusion: Why Do We Care?</vt:lpstr>
      <vt:lpstr>PowerPoint Presentation</vt:lpstr>
      <vt:lpstr>The Outcome of Collusion: Penalties Are Significant</vt:lpstr>
      <vt:lpstr>Other Relevant Statutes</vt:lpstr>
      <vt:lpstr>Roadmap</vt:lpstr>
      <vt:lpstr> Detecting Antitrust Violations</vt:lpstr>
      <vt:lpstr> Favorable Conditions for Collusion</vt:lpstr>
      <vt:lpstr> What to Watch For: Suspicious Bid Patterns</vt:lpstr>
      <vt:lpstr> What to Watch For: Warning Signs in Pricing</vt:lpstr>
      <vt:lpstr> What to Watch For: Suspicious Statements</vt:lpstr>
      <vt:lpstr> Other Suspicious Conduct and Behavior</vt:lpstr>
      <vt:lpstr> The Not-So-Clever Criminal</vt:lpstr>
      <vt:lpstr>PowerPoint Presentation</vt:lpstr>
      <vt:lpstr>PowerPoint Presentation</vt:lpstr>
      <vt:lpstr>PowerPoint Presentation</vt:lpstr>
      <vt:lpstr>PowerPoint Presentation</vt:lpstr>
      <vt:lpstr>PowerPoint Presentation</vt:lpstr>
      <vt:lpstr>Case Study</vt:lpstr>
      <vt:lpstr>Roadmap</vt:lpstr>
      <vt:lpstr>What Can You Do?</vt:lpstr>
      <vt:lpstr>Federal Acquisition Regulation  (FAR 48 C.F.R. § 52.203-2)</vt:lpstr>
      <vt:lpstr>What Can You Do?</vt:lpstr>
      <vt:lpstr>What Can You Do?</vt:lpstr>
      <vt:lpstr>What Can You Do?</vt:lpstr>
      <vt:lpstr>Other Resources</vt:lpstr>
      <vt:lpstr>Reporting Suspected Antitrust Violations</vt:lpstr>
      <vt:lpstr>Questions?</vt:lpstr>
    </vt:vector>
  </TitlesOfParts>
  <Company>Antitrust Division, U.S. Department of Justice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Justice</dc:title>
  <dc:creator>Murphy, Mike</dc:creator>
  <cp:lastModifiedBy>Jones, Jason (ATR)</cp:lastModifiedBy>
  <cp:revision>303</cp:revision>
  <cp:lastPrinted>2020-05-28T19:33:08Z</cp:lastPrinted>
  <dcterms:created xsi:type="dcterms:W3CDTF">2019-04-11T14:59:20Z</dcterms:created>
  <dcterms:modified xsi:type="dcterms:W3CDTF">2020-10-26T14:13:32Z</dcterms:modified>
</cp:coreProperties>
</file>