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5" r:id="rId5"/>
    <p:sldMasterId id="2147483839" r:id="rId6"/>
  </p:sldMasterIdLst>
  <p:notesMasterIdLst>
    <p:notesMasterId r:id="rId55"/>
  </p:notesMasterIdLst>
  <p:handoutMasterIdLst>
    <p:handoutMasterId r:id="rId56"/>
  </p:handoutMasterIdLst>
  <p:sldIdLst>
    <p:sldId id="2141412875" r:id="rId7"/>
    <p:sldId id="406" r:id="rId8"/>
    <p:sldId id="368" r:id="rId9"/>
    <p:sldId id="397" r:id="rId10"/>
    <p:sldId id="421" r:id="rId11"/>
    <p:sldId id="414" r:id="rId12"/>
    <p:sldId id="422" r:id="rId13"/>
    <p:sldId id="440" r:id="rId14"/>
    <p:sldId id="441" r:id="rId15"/>
    <p:sldId id="446" r:id="rId16"/>
    <p:sldId id="417" r:id="rId17"/>
    <p:sldId id="426" r:id="rId18"/>
    <p:sldId id="425" r:id="rId19"/>
    <p:sldId id="430" r:id="rId20"/>
    <p:sldId id="431" r:id="rId21"/>
    <p:sldId id="432" r:id="rId22"/>
    <p:sldId id="434" r:id="rId23"/>
    <p:sldId id="435" r:id="rId24"/>
    <p:sldId id="436" r:id="rId25"/>
    <p:sldId id="437" r:id="rId26"/>
    <p:sldId id="416" r:id="rId27"/>
    <p:sldId id="418" r:id="rId28"/>
    <p:sldId id="443" r:id="rId29"/>
    <p:sldId id="444" r:id="rId30"/>
    <p:sldId id="415" r:id="rId31"/>
    <p:sldId id="419" r:id="rId32"/>
    <p:sldId id="451" r:id="rId33"/>
    <p:sldId id="452" r:id="rId34"/>
    <p:sldId id="454" r:id="rId35"/>
    <p:sldId id="447" r:id="rId36"/>
    <p:sldId id="450" r:id="rId37"/>
    <p:sldId id="455" r:id="rId38"/>
    <p:sldId id="456" r:id="rId39"/>
    <p:sldId id="448" r:id="rId40"/>
    <p:sldId id="449" r:id="rId41"/>
    <p:sldId id="457" r:id="rId42"/>
    <p:sldId id="458" r:id="rId43"/>
    <p:sldId id="413" r:id="rId44"/>
    <p:sldId id="420" r:id="rId45"/>
    <p:sldId id="459" r:id="rId46"/>
    <p:sldId id="460" r:id="rId47"/>
    <p:sldId id="461" r:id="rId48"/>
    <p:sldId id="462" r:id="rId49"/>
    <p:sldId id="2141412876" r:id="rId50"/>
    <p:sldId id="464" r:id="rId51"/>
    <p:sldId id="2141412877" r:id="rId52"/>
    <p:sldId id="412" r:id="rId53"/>
    <p:sldId id="214141287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userDrawn="1">
          <p15:clr>
            <a:srgbClr val="A4A3A4"/>
          </p15:clr>
        </p15:guide>
        <p15:guide id="6" pos="7680" userDrawn="1">
          <p15:clr>
            <a:srgbClr val="A4A3A4"/>
          </p15:clr>
        </p15:guide>
        <p15:guide id="7" orient="horz"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413A99-2C99-244C-1C72-7248DA970100}" name="Johnson, Lindsey" initials="JL" userId="S::lindsey.johnson@bakertilly.com::79d3359b-1642-4232-b5b7-6b873b24c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373"/>
    <a:srgbClr val="979797"/>
    <a:srgbClr val="612638"/>
    <a:srgbClr val="FF5959"/>
    <a:srgbClr val="45484E"/>
    <a:srgbClr val="CD6C54"/>
    <a:srgbClr val="FF6C54"/>
    <a:srgbClr val="25BAA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F6C25F-94F1-4641-8E48-A256CD5F6EC1}" v="2" dt="2025-03-14T13:15:04.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272"/>
      </p:cViewPr>
      <p:guideLst>
        <p:guide/>
        <p:guide pos="7680"/>
        <p:guide orient="horz"/>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afatis, Chris" userId="fadf5901-b69e-4c03-8786-c806bd3e8643" providerId="ADAL" clId="{85F6C25F-94F1-4641-8E48-A256CD5F6EC1}"/>
    <pc:docChg chg="modSld">
      <pc:chgData name="Kalafatis, Chris" userId="fadf5901-b69e-4c03-8786-c806bd3e8643" providerId="ADAL" clId="{85F6C25F-94F1-4641-8E48-A256CD5F6EC1}" dt="2025-03-14T13:15:21.434" v="7" actId="14100"/>
      <pc:docMkLst>
        <pc:docMk/>
      </pc:docMkLst>
      <pc:sldChg chg="addSp delSp modSp mod">
        <pc:chgData name="Kalafatis, Chris" userId="fadf5901-b69e-4c03-8786-c806bd3e8643" providerId="ADAL" clId="{85F6C25F-94F1-4641-8E48-A256CD5F6EC1}" dt="2025-03-14T13:15:21.434" v="7" actId="14100"/>
        <pc:sldMkLst>
          <pc:docMk/>
          <pc:sldMk cId="1123047072" sldId="2141412878"/>
        </pc:sldMkLst>
        <pc:picChg chg="del">
          <ac:chgData name="Kalafatis, Chris" userId="fadf5901-b69e-4c03-8786-c806bd3e8643" providerId="ADAL" clId="{85F6C25F-94F1-4641-8E48-A256CD5F6EC1}" dt="2025-03-14T13:15:03.210" v="0" actId="478"/>
          <ac:picMkLst>
            <pc:docMk/>
            <pc:sldMk cId="1123047072" sldId="2141412878"/>
            <ac:picMk id="5" creationId="{307897D9-3549-3DAE-F529-5AAB1B1B7727}"/>
          </ac:picMkLst>
        </pc:picChg>
        <pc:picChg chg="add mod">
          <ac:chgData name="Kalafatis, Chris" userId="fadf5901-b69e-4c03-8786-c806bd3e8643" providerId="ADAL" clId="{85F6C25F-94F1-4641-8E48-A256CD5F6EC1}" dt="2025-03-14T13:15:21.434" v="7" actId="14100"/>
          <ac:picMkLst>
            <pc:docMk/>
            <pc:sldMk cId="1123047072" sldId="2141412878"/>
            <ac:picMk id="10" creationId="{1AA34FF9-BCE9-F959-A410-E92A7F8D845C}"/>
          </ac:picMkLst>
        </pc:picChg>
      </pc:sldChg>
    </pc:docChg>
  </pc:docChgLst>
  <pc:docChgLst>
    <pc:chgData name="Kalafatis, Chris" userId="fadf5901-b69e-4c03-8786-c806bd3e8643" providerId="ADAL" clId="{A71E3909-C6D7-48A6-8097-1837D0FD221F}"/>
    <pc:docChg chg="addSld delSld modSld">
      <pc:chgData name="Kalafatis, Chris" userId="fadf5901-b69e-4c03-8786-c806bd3e8643" providerId="ADAL" clId="{A71E3909-C6D7-48A6-8097-1837D0FD221F}" dt="2025-02-27T17:32:52.450" v="87" actId="47"/>
      <pc:docMkLst>
        <pc:docMk/>
      </pc:docMkLst>
      <pc:sldChg chg="del">
        <pc:chgData name="Kalafatis, Chris" userId="fadf5901-b69e-4c03-8786-c806bd3e8643" providerId="ADAL" clId="{A71E3909-C6D7-48A6-8097-1837D0FD221F}" dt="2025-02-27T17:32:52.450" v="87" actId="47"/>
        <pc:sldMkLst>
          <pc:docMk/>
          <pc:sldMk cId="2745804637" sldId="340"/>
        </pc:sldMkLst>
      </pc:sldChg>
      <pc:sldChg chg="add del">
        <pc:chgData name="Kalafatis, Chris" userId="fadf5901-b69e-4c03-8786-c806bd3e8643" providerId="ADAL" clId="{A71E3909-C6D7-48A6-8097-1837D0FD221F}" dt="2025-02-27T17:32:49.749" v="86"/>
        <pc:sldMkLst>
          <pc:docMk/>
          <pc:sldMk cId="4119643854" sldId="412"/>
        </pc:sldMkLst>
      </pc:sldChg>
      <pc:sldChg chg="modSp mod">
        <pc:chgData name="Kalafatis, Chris" userId="fadf5901-b69e-4c03-8786-c806bd3e8643" providerId="ADAL" clId="{A71E3909-C6D7-48A6-8097-1837D0FD221F}" dt="2025-02-27T17:32:01.647" v="84" actId="255"/>
        <pc:sldMkLst>
          <pc:docMk/>
          <pc:sldMk cId="3063876607" sldId="2141412875"/>
        </pc:sldMkLst>
        <pc:spChg chg="mod">
          <ac:chgData name="Kalafatis, Chris" userId="fadf5901-b69e-4c03-8786-c806bd3e8643" providerId="ADAL" clId="{A71E3909-C6D7-48A6-8097-1837D0FD221F}" dt="2025-02-27T17:32:01.647" v="84" actId="255"/>
          <ac:spMkLst>
            <pc:docMk/>
            <pc:sldMk cId="3063876607" sldId="2141412875"/>
            <ac:spMk id="6" creationId="{CC334DC8-418C-277A-9B77-CF9ED903A35D}"/>
          </ac:spMkLst>
        </pc:spChg>
      </pc:sldChg>
      <pc:sldChg chg="add">
        <pc:chgData name="Kalafatis, Chris" userId="fadf5901-b69e-4c03-8786-c806bd3e8643" providerId="ADAL" clId="{A71E3909-C6D7-48A6-8097-1837D0FD221F}" dt="2025-02-27T17:32:49.749" v="86"/>
        <pc:sldMkLst>
          <pc:docMk/>
          <pc:sldMk cId="1123047072" sldId="2141412878"/>
        </pc:sldMkLst>
      </pc:sldChg>
      <pc:sldMasterChg chg="delSldLayout">
        <pc:chgData name="Kalafatis, Chris" userId="fadf5901-b69e-4c03-8786-c806bd3e8643" providerId="ADAL" clId="{A71E3909-C6D7-48A6-8097-1837D0FD221F}" dt="2025-02-27T17:32:37.366" v="85" actId="47"/>
        <pc:sldMasterMkLst>
          <pc:docMk/>
          <pc:sldMasterMk cId="822985553" sldId="2147483648"/>
        </pc:sldMasterMkLst>
        <pc:sldLayoutChg chg="del">
          <pc:chgData name="Kalafatis, Chris" userId="fadf5901-b69e-4c03-8786-c806bd3e8643" providerId="ADAL" clId="{A71E3909-C6D7-48A6-8097-1837D0FD221F}" dt="2025-02-27T17:32:37.366" v="85" actId="47"/>
          <pc:sldLayoutMkLst>
            <pc:docMk/>
            <pc:sldMasterMk cId="822985553" sldId="2147483648"/>
            <pc:sldLayoutMk cId="1939770563" sldId="214748383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58339C-D037-4DAF-9262-2577D9843B01}" type="datetimeFigureOut">
              <a:rPr lang="en-US" smtClean="0"/>
              <a:t>3/14/2025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7C1208-6AA4-40A4-A083-3DF542E963C5}" type="slidenum">
              <a:rPr lang="en-US" smtClean="0"/>
              <a:t>‹#›</a:t>
            </a:fld>
            <a:endParaRPr lang="en-US"/>
          </a:p>
        </p:txBody>
      </p:sp>
    </p:spTree>
    <p:extLst>
      <p:ext uri="{BB962C8B-B14F-4D97-AF65-F5344CB8AC3E}">
        <p14:creationId xmlns:p14="http://schemas.microsoft.com/office/powerpoint/2010/main" val="3552218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5B092-E384-4A75-AD07-4A55D9181AB9}"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04033-38F8-491D-9D8F-F35C487CC4CE}" type="slidenum">
              <a:rPr lang="en-US" smtClean="0"/>
              <a:t>‹#›</a:t>
            </a:fld>
            <a:endParaRPr lang="en-US"/>
          </a:p>
        </p:txBody>
      </p:sp>
    </p:spTree>
    <p:extLst>
      <p:ext uri="{BB962C8B-B14F-4D97-AF65-F5344CB8AC3E}">
        <p14:creationId xmlns:p14="http://schemas.microsoft.com/office/powerpoint/2010/main" val="344770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6F319-B59C-4CA2-B676-B7148038FAC8}" type="slidenum">
              <a:rPr lang="en-US" smtClean="0"/>
              <a:t>1</a:t>
            </a:fld>
            <a:endParaRPr lang="en-US"/>
          </a:p>
        </p:txBody>
      </p:sp>
    </p:spTree>
    <p:extLst>
      <p:ext uri="{BB962C8B-B14F-4D97-AF65-F5344CB8AC3E}">
        <p14:creationId xmlns:p14="http://schemas.microsoft.com/office/powerpoint/2010/main" val="176008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2139232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4026144236"/>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92141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06778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23012533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621060166"/>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6" name="Picture 5">
            <a:extLst>
              <a:ext uri="{FF2B5EF4-FFF2-40B4-BE49-F238E27FC236}">
                <a16:creationId xmlns:a16="http://schemas.microsoft.com/office/drawing/2014/main" id="{9F239AB7-A87C-3C85-D868-8C88012E9B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108374042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7" name="Picture 6">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2102669412"/>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4568795B-F707-2E54-7916-1D45E1C6A4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469322974"/>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358972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26633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966811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51742755"/>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63947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609102185"/>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749251132"/>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2425487387"/>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889948553"/>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409935171"/>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957350015"/>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093771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6913417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304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3157044109"/>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49506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6755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243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76457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86273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4987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6">
    <p:spTree>
      <p:nvGrpSpPr>
        <p:cNvPr id="1" name=""/>
        <p:cNvGrpSpPr/>
        <p:nvPr/>
      </p:nvGrpSpPr>
      <p:grpSpPr>
        <a:xfrm>
          <a:off x="0" y="0"/>
          <a:ext cx="0" cy="0"/>
          <a:chOff x="0" y="0"/>
          <a:chExt cx="0" cy="0"/>
        </a:xfrm>
      </p:grpSpPr>
      <p:pic>
        <p:nvPicPr>
          <p:cNvPr id="4" name="Picture 3" descr="A black and white swirly logo&#10;&#10;Description automatically generated">
            <a:extLst>
              <a:ext uri="{FF2B5EF4-FFF2-40B4-BE49-F238E27FC236}">
                <a16:creationId xmlns:a16="http://schemas.microsoft.com/office/drawing/2014/main" id="{56A749ED-F01D-2A18-5458-1187E0075F4C}"/>
              </a:ext>
            </a:extLst>
          </p:cNvPr>
          <p:cNvPicPr>
            <a:picLocks noChangeAspect="1"/>
          </p:cNvPicPr>
          <p:nvPr userDrawn="1"/>
        </p:nvPicPr>
        <p:blipFill rotWithShape="1">
          <a:blip r:embed="rId2" cstate="email">
            <a:duotone>
              <a:prstClr val="black"/>
              <a:schemeClr val="accent2">
                <a:tint val="45000"/>
                <a:satMod val="400000"/>
              </a:schemeClr>
            </a:duotone>
            <a:alphaModFix amt="23000"/>
            <a:extLst>
              <a:ext uri="{28A0092B-C50C-407E-A947-70E740481C1C}">
                <a14:useLocalDpi xmlns:a14="http://schemas.microsoft.com/office/drawing/2010/main" val="0"/>
              </a:ext>
            </a:extLst>
          </a:blip>
          <a:srcRect l="-596" t="8870" r="7814" b="21660"/>
          <a:stretch/>
        </p:blipFill>
        <p:spPr>
          <a:xfrm>
            <a:off x="3856563" y="-1"/>
            <a:ext cx="8335438" cy="6858001"/>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48161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522357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714709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994600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74514265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8679377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9427"/>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66415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3694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875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3818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298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72732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890960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5329408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296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4167726678"/>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396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0550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9427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4331801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4FDFB-96E0-FC30-4581-90C0C220DEC2}"/>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information provided here is of a general nature and is not intended to address the specific circumstances of any individual or entity. In specific circumstances, the services of a professional should be sought. Tax information, if any, contained in this communication was not intended or written to be used by any person for the purpose of avoiding penalties, nor should such information be construed as an opinion upon which any person may rely. The intended recipients of this communication and any attachments are not subject to any limitation on the disclosure of the tax treatment or tax structure of any transaction or matter that is the subject of this communication and any attachments. Baker Tilly US, LLP, trading as Baker Tilly, is a member of the global network of Baker Tilly International Ltd., the members of which are separate and independent legal entities. © 2023 Baker Tilly US, LLP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9416"/>
            <a:ext cx="1821233" cy="479169"/>
          </a:xfrm>
          <a:prstGeom prst="rect">
            <a:avLst/>
          </a:prstGeom>
          <a:ln w="12700">
            <a:miter lim="400000"/>
          </a:ln>
        </p:spPr>
      </p:pic>
    </p:spTree>
    <p:extLst>
      <p:ext uri="{BB962C8B-B14F-4D97-AF65-F5344CB8AC3E}">
        <p14:creationId xmlns:p14="http://schemas.microsoft.com/office/powerpoint/2010/main" val="326684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accent4"/>
                </a:solidFill>
                <a:latin typeface="Roboto" panose="02000000000000000000" pitchFamily="2" charset="0"/>
                <a:ea typeface="Roboto" panose="02000000000000000000" pitchFamily="2" charset="0"/>
              </a:defRPr>
            </a:lvl1pPr>
          </a:lstStyle>
          <a:p>
            <a:fld id="{494CC374-5B5C-4239-8882-20E34C91937D}" type="datetimeFigureOut">
              <a:rPr lang="en-US" smtClean="0"/>
              <a:pPr/>
              <a:t>3/14/2025</a:t>
            </a:fld>
            <a:endParaRPr lang="en-US"/>
          </a:p>
        </p:txBody>
      </p:sp>
      <p:sp>
        <p:nvSpPr>
          <p:cNvPr id="4" name="Footer Placeholder 3"/>
          <p:cNvSpPr>
            <a:spLocks noGrp="1"/>
          </p:cNvSpPr>
          <p:nvPr>
            <p:ph type="ftr" sz="quarter" idx="11"/>
          </p:nvPr>
        </p:nvSpPr>
        <p:spPr/>
        <p:txBody>
          <a:bodyPr/>
          <a:lstStyle>
            <a:lvl1pPr>
              <a:defRPr>
                <a:solidFill>
                  <a:schemeClr val="accent4"/>
                </a:solidFill>
                <a:latin typeface="Roboto" panose="02000000000000000000" pitchFamily="2" charset="0"/>
                <a:ea typeface="Roboto" panose="02000000000000000000" pitchFamily="2" charset="0"/>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accent4"/>
                </a:solidFill>
                <a:latin typeface="Roboto" panose="02000000000000000000" pitchFamily="2" charset="0"/>
                <a:ea typeface="Roboto" panose="02000000000000000000" pitchFamily="2" charset="0"/>
              </a:defRPr>
            </a:lvl1pPr>
          </a:lstStyle>
          <a:p>
            <a:fld id="{CCA5DAB4-D1C3-43E2-894E-08E04629CF53}" type="slidenum">
              <a:rPr lang="en-US" smtClean="0"/>
              <a:pPr/>
              <a:t>‹#›</a:t>
            </a:fld>
            <a:endParaRPr lang="en-US"/>
          </a:p>
        </p:txBody>
      </p:sp>
    </p:spTree>
    <p:extLst>
      <p:ext uri="{BB962C8B-B14F-4D97-AF65-F5344CB8AC3E}">
        <p14:creationId xmlns:p14="http://schemas.microsoft.com/office/powerpoint/2010/main" val="296333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67946664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6643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618492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78204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910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53574813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6385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79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1318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087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81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781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32477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48976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484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69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6" name="Picture 5">
            <a:extLst>
              <a:ext uri="{FF2B5EF4-FFF2-40B4-BE49-F238E27FC236}">
                <a16:creationId xmlns:a16="http://schemas.microsoft.com/office/drawing/2014/main" id="{9F239AB7-A87C-3C85-D868-8C88012E9B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91237228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69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71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40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30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4918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2855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6373091" y="0"/>
            <a:ext cx="581890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241496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3856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906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91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7" name="Picture 6">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0014943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784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883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209032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321287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ISK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26799-93A9-0F19-7029-C92C013BDF7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12" r="12"/>
          <a:stretch/>
        </p:blipFill>
        <p:spPr>
          <a:xfrm flipH="1">
            <a:off x="3048" y="0"/>
            <a:ext cx="12188952" cy="6858000"/>
          </a:xfrm>
          <a:prstGeom prst="rect">
            <a:avLst/>
          </a:prstGeom>
        </p:spPr>
      </p:pic>
      <p:sp>
        <p:nvSpPr>
          <p:cNvPr id="2" name="Rectangle 1">
            <a:extLst>
              <a:ext uri="{FF2B5EF4-FFF2-40B4-BE49-F238E27FC236}">
                <a16:creationId xmlns:a16="http://schemas.microsoft.com/office/drawing/2014/main" id="{E0EC7A2B-15A6-66F7-FB56-5999FAC85631}"/>
              </a:ext>
            </a:extLst>
          </p:cNvPr>
          <p:cNvSpPr/>
          <p:nvPr userDrawn="1"/>
        </p:nvSpPr>
        <p:spPr>
          <a:xfrm>
            <a:off x="-3048" y="0"/>
            <a:ext cx="12192000" cy="6858000"/>
          </a:xfrm>
          <a:prstGeom prst="rect">
            <a:avLst/>
          </a:prstGeom>
          <a:solidFill>
            <a:schemeClr val="tx1">
              <a:lumMod val="75000"/>
              <a:lumOff val="25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5E37F1B-1388-7968-1606-7F321F528888}"/>
              </a:ext>
            </a:extLst>
          </p:cNvPr>
          <p:cNvGrpSpPr>
            <a:grpSpLocks noChangeAspect="1"/>
          </p:cNvGrpSpPr>
          <p:nvPr userDrawn="1"/>
        </p:nvGrpSpPr>
        <p:grpSpPr>
          <a:xfrm>
            <a:off x="4154983" y="0"/>
            <a:ext cx="8037017" cy="6858000"/>
            <a:chOff x="4165600" y="3175"/>
            <a:chExt cx="8029576" cy="6851651"/>
          </a:xfrm>
          <a:solidFill>
            <a:schemeClr val="bg1">
              <a:alpha val="22000"/>
            </a:schemeClr>
          </a:solidFill>
        </p:grpSpPr>
        <p:sp>
          <p:nvSpPr>
            <p:cNvPr id="11" name="Freeform 9">
              <a:extLst>
                <a:ext uri="{FF2B5EF4-FFF2-40B4-BE49-F238E27FC236}">
                  <a16:creationId xmlns:a16="http://schemas.microsoft.com/office/drawing/2014/main" id="{208DF54D-9638-CE26-2023-BD4DFAAF0897}"/>
                </a:ext>
              </a:extLst>
            </p:cNvPr>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13" name="Freeform 10">
              <a:extLst>
                <a:ext uri="{FF2B5EF4-FFF2-40B4-BE49-F238E27FC236}">
                  <a16:creationId xmlns:a16="http://schemas.microsoft.com/office/drawing/2014/main" id="{15C19F2B-9E66-5C07-4A90-8769EAD4F1C0}"/>
                </a:ext>
              </a:extLst>
            </p:cNvPr>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14" name="Freeform 11">
              <a:extLst>
                <a:ext uri="{FF2B5EF4-FFF2-40B4-BE49-F238E27FC236}">
                  <a16:creationId xmlns:a16="http://schemas.microsoft.com/office/drawing/2014/main" id="{0CB8838F-59BD-7C83-D2A7-A82C33B5879A}"/>
                </a:ext>
              </a:extLst>
            </p:cNvPr>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a:p>
          </p:txBody>
        </p:sp>
      </p:grpSp>
      <p:sp>
        <p:nvSpPr>
          <p:cNvPr id="19" name="Title 1">
            <a:extLst>
              <a:ext uri="{FF2B5EF4-FFF2-40B4-BE49-F238E27FC236}">
                <a16:creationId xmlns:a16="http://schemas.microsoft.com/office/drawing/2014/main" id="{DB25B21A-BF2B-50D2-E757-B80DF56918C7}"/>
              </a:ext>
            </a:extLst>
          </p:cNvPr>
          <p:cNvSpPr>
            <a:spLocks noGrp="1"/>
          </p:cNvSpPr>
          <p:nvPr>
            <p:ph type="title" hasCustomPrompt="1"/>
          </p:nvPr>
        </p:nvSpPr>
        <p:spPr>
          <a:xfrm>
            <a:off x="457200" y="329784"/>
            <a:ext cx="7555832" cy="3994370"/>
          </a:xfrm>
        </p:spPr>
        <p:txBody>
          <a:bodyPr wrap="square" lIns="0" tIns="0" rIns="0" bIns="0" anchor="b">
            <a:noAutofit/>
          </a:bodyPr>
          <a:lstStyle>
            <a:lvl1pPr>
              <a:defRPr sz="7200">
                <a:solidFill>
                  <a:schemeClr val="bg1"/>
                </a:solidFill>
                <a:latin typeface="Arial Black" panose="020B0A04020102020204" pitchFamily="34" charset="0"/>
              </a:defRPr>
            </a:lvl1pPr>
          </a:lstStyle>
          <a:p>
            <a:r>
              <a:rPr lang="en-US"/>
              <a:t>Title slide</a:t>
            </a:r>
          </a:p>
        </p:txBody>
      </p:sp>
      <p:sp>
        <p:nvSpPr>
          <p:cNvPr id="20" name="Subtitle 2">
            <a:extLst>
              <a:ext uri="{FF2B5EF4-FFF2-40B4-BE49-F238E27FC236}">
                <a16:creationId xmlns:a16="http://schemas.microsoft.com/office/drawing/2014/main" id="{32119A97-22EF-82DE-56AC-99B56563A381}"/>
              </a:ext>
            </a:extLst>
          </p:cNvPr>
          <p:cNvSpPr>
            <a:spLocks noGrp="1"/>
          </p:cNvSpPr>
          <p:nvPr>
            <p:ph type="subTitle" idx="1" hasCustomPrompt="1"/>
          </p:nvPr>
        </p:nvSpPr>
        <p:spPr>
          <a:xfrm>
            <a:off x="457200" y="4483488"/>
            <a:ext cx="7555832" cy="915852"/>
          </a:xfrm>
        </p:spPr>
        <p:txBody>
          <a:bodyPr lIns="0" tIns="0" rIns="0" bIns="0">
            <a:noAutofit/>
          </a:bodyPr>
          <a:lstStyle>
            <a:lvl1pPr marL="0" indent="0" algn="l">
              <a:buNone/>
              <a:defRPr sz="20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cxnSp>
        <p:nvCxnSpPr>
          <p:cNvPr id="22" name="Straight Connector 21">
            <a:extLst>
              <a:ext uri="{FF2B5EF4-FFF2-40B4-BE49-F238E27FC236}">
                <a16:creationId xmlns:a16="http://schemas.microsoft.com/office/drawing/2014/main" id="{753EAC75-431A-00A4-3B47-48FDE4CE4187}"/>
              </a:ext>
            </a:extLst>
          </p:cNvPr>
          <p:cNvCxnSpPr>
            <a:cxnSpLocks/>
          </p:cNvCxnSpPr>
          <p:nvPr userDrawn="1"/>
        </p:nvCxnSpPr>
        <p:spPr>
          <a:xfrm>
            <a:off x="0" y="4327454"/>
            <a:ext cx="667512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3" name="Image">
            <a:extLst>
              <a:ext uri="{FF2B5EF4-FFF2-40B4-BE49-F238E27FC236}">
                <a16:creationId xmlns:a16="http://schemas.microsoft.com/office/drawing/2014/main" id="{47DC1CD7-8B87-5A31-B9DA-865207BFB65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9416"/>
            <a:ext cx="1821233" cy="479169"/>
          </a:xfrm>
          <a:prstGeom prst="rect">
            <a:avLst/>
          </a:prstGeom>
          <a:ln w="12700">
            <a:miter lim="400000"/>
          </a:ln>
        </p:spPr>
      </p:pic>
    </p:spTree>
    <p:extLst>
      <p:ext uri="{BB962C8B-B14F-4D97-AF65-F5344CB8AC3E}">
        <p14:creationId xmlns:p14="http://schemas.microsoft.com/office/powerpoint/2010/main" val="412358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6">
    <p:spTree>
      <p:nvGrpSpPr>
        <p:cNvPr id="1" name=""/>
        <p:cNvGrpSpPr/>
        <p:nvPr/>
      </p:nvGrpSpPr>
      <p:grpSpPr>
        <a:xfrm>
          <a:off x="0" y="0"/>
          <a:ext cx="0" cy="0"/>
          <a:chOff x="0" y="0"/>
          <a:chExt cx="0" cy="0"/>
        </a:xfrm>
      </p:grpSpPr>
      <p:sp>
        <p:nvSpPr>
          <p:cNvPr id="5" name="Rectangle 4"/>
          <p:cNvSpPr/>
          <p:nvPr userDrawn="1"/>
        </p:nvSpPr>
        <p:spPr>
          <a:xfrm>
            <a:off x="0" y="0"/>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r="11127" b="18"/>
          <a:stretch/>
        </p:blipFill>
        <p:spPr>
          <a:xfrm>
            <a:off x="-1" y="1"/>
            <a:ext cx="12192000" cy="6857999"/>
          </a:xfrm>
          <a:prstGeom prst="rect">
            <a:avLst/>
          </a:prstGeom>
        </p:spPr>
      </p:pic>
      <p:sp>
        <p:nvSpPr>
          <p:cNvPr id="12" name="Title 1"/>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683581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p:cNvSpPr/>
          <p:nvPr userDrawn="1"/>
        </p:nvSpPr>
        <p:spPr>
          <a:xfrm>
            <a:off x="7617489" y="0"/>
            <a:ext cx="45745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C539209-AB5D-ADF8-2336-EE818E2C587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A93CEA64-6AF7-8C06-5040-7EEB1ED7083C}"/>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4E3B0C8A-D24A-0450-3665-C74DE2AF0A8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7" name="Rectangle 6">
            <a:extLst>
              <a:ext uri="{FF2B5EF4-FFF2-40B4-BE49-F238E27FC236}">
                <a16:creationId xmlns:a16="http://schemas.microsoft.com/office/drawing/2014/main" id="{965C903F-1664-69E1-D38B-45754E425792}"/>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13" name="Picture 12">
            <a:extLst>
              <a:ext uri="{FF2B5EF4-FFF2-40B4-BE49-F238E27FC236}">
                <a16:creationId xmlns:a16="http://schemas.microsoft.com/office/drawing/2014/main" id="{6A22F544-8400-08A1-DDD0-FD3CB3E476BE}"/>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1573784440"/>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3" name="Rectangle 12"/>
          <p:cNvSpPr/>
          <p:nvPr userDrawn="1"/>
        </p:nvSpPr>
        <p:spPr>
          <a:xfrm>
            <a:off x="7619999" y="0"/>
            <a:ext cx="4572001" cy="6858000"/>
          </a:xfrm>
          <a:prstGeom prst="rect">
            <a:avLst/>
          </a:prstGeom>
          <a:solidFill>
            <a:srgbClr val="00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21A451-06B4-939C-11FD-48400C6C6762}"/>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8E327FF9-1070-E023-D282-F0CED8D24A82}"/>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0341A0B3-A896-7211-794F-C616453EA88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7A36AF51-3905-1FB0-C3B2-5EFDC6635FBA}"/>
              </a:ext>
            </a:extLst>
          </p:cNvPr>
          <p:cNvSpPr/>
          <p:nvPr userDrawn="1"/>
        </p:nvSpPr>
        <p:spPr>
          <a:xfrm>
            <a:off x="457199"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2" name="Picture 1">
            <a:extLst>
              <a:ext uri="{FF2B5EF4-FFF2-40B4-BE49-F238E27FC236}">
                <a16:creationId xmlns:a16="http://schemas.microsoft.com/office/drawing/2014/main" id="{1A6A1BA6-0D0C-6937-D0C8-40158B8AADB2}"/>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Tree>
    <p:extLst>
      <p:ext uri="{BB962C8B-B14F-4D97-AF65-F5344CB8AC3E}">
        <p14:creationId xmlns:p14="http://schemas.microsoft.com/office/powerpoint/2010/main" val="174494519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3">
    <p:spTree>
      <p:nvGrpSpPr>
        <p:cNvPr id="1" name=""/>
        <p:cNvGrpSpPr/>
        <p:nvPr/>
      </p:nvGrpSpPr>
      <p:grpSpPr>
        <a:xfrm>
          <a:off x="0" y="0"/>
          <a:ext cx="0" cy="0"/>
          <a:chOff x="0" y="0"/>
          <a:chExt cx="0" cy="0"/>
        </a:xfrm>
      </p:grpSpPr>
      <p:sp>
        <p:nvSpPr>
          <p:cNvPr id="10" name="Rectangle 9"/>
          <p:cNvSpPr/>
          <p:nvPr userDrawn="1"/>
        </p:nvSpPr>
        <p:spPr>
          <a:xfrm>
            <a:off x="761748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3" name="Subtitle 2"/>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12" name="Rectangle 11"/>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4" name="Picture 3">
            <a:extLst>
              <a:ext uri="{FF2B5EF4-FFF2-40B4-BE49-F238E27FC236}">
                <a16:creationId xmlns:a16="http://schemas.microsoft.com/office/drawing/2014/main" id="{8ECF6BEB-3251-31ED-828B-37E97979300C}"/>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27756584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
        <p:nvSpPr>
          <p:cNvPr id="4" name="Title 1">
            <a:extLst>
              <a:ext uri="{FF2B5EF4-FFF2-40B4-BE49-F238E27FC236}">
                <a16:creationId xmlns:a16="http://schemas.microsoft.com/office/drawing/2014/main" id="{4FA6A0F9-FA2C-E128-11D7-41CC97060F5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BB3C994C-AC7C-68A9-A866-C16A0503C103}"/>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B0AD0490-2713-384A-1524-B87FDFEF562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6EB0E01D-9697-DC0D-EF4F-8972BF7D399D}"/>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spTree>
    <p:extLst>
      <p:ext uri="{BB962C8B-B14F-4D97-AF65-F5344CB8AC3E}">
        <p14:creationId xmlns:p14="http://schemas.microsoft.com/office/powerpoint/2010/main" val="3614511020"/>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4568795B-F707-2E54-7916-1D45E1C6A4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141245215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9FBA44DE-A9AE-7510-CF81-958F25C9759A}"/>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4263144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10C4C24A-2A32-D901-88FE-05C78A52C4E4}"/>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24045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AE12E8A6-A1BD-CAB2-475D-88271629FDF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325648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0"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l="61" t="5192" r="-1" b="5644"/>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60176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1" y="-11979"/>
            <a:ext cx="12192001" cy="686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21826" b="21826"/>
          <a:stretch/>
        </p:blipFill>
        <p:spPr>
          <a:xfrm>
            <a:off x="-1" y="-14288"/>
            <a:ext cx="12192000" cy="6869977"/>
          </a:xfrm>
          <a:prstGeom prst="rect">
            <a:avLst/>
          </a:prstGeom>
        </p:spPr>
      </p:pic>
      <p:sp>
        <p:nvSpPr>
          <p:cNvPr id="4" name="Title 1">
            <a:extLst>
              <a:ext uri="{FF2B5EF4-FFF2-40B4-BE49-F238E27FC236}">
                <a16:creationId xmlns:a16="http://schemas.microsoft.com/office/drawing/2014/main" id="{0CE58378-8BA7-828B-D909-69E7D28C5973}"/>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788161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5" name="Rectangle 4"/>
          <p:cNvSpPr/>
          <p:nvPr userDrawn="1"/>
        </p:nvSpPr>
        <p:spPr>
          <a:xfrm>
            <a:off x="0" y="0"/>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r="11127" b="18"/>
          <a:stretch/>
        </p:blipFill>
        <p:spPr>
          <a:xfrm>
            <a:off x="-1" y="1"/>
            <a:ext cx="12192000" cy="6857999"/>
          </a:xfrm>
          <a:prstGeom prst="rect">
            <a:avLst/>
          </a:prstGeom>
        </p:spPr>
      </p:pic>
      <p:sp>
        <p:nvSpPr>
          <p:cNvPr id="12" name="Title 1"/>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1752056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491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297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760064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6951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317105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145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536279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grayscl/>
            <a:extLst>
              <a:ext uri="{28A0092B-C50C-407E-A947-70E740481C1C}">
                <a14:useLocalDpi xmlns:a14="http://schemas.microsoft.com/office/drawing/2010/main" val="0"/>
              </a:ext>
            </a:extLst>
          </a:blip>
          <a:srcRect l="27119" t="5237" r="6694" b="5369"/>
          <a:stretch/>
        </p:blipFill>
        <p:spPr>
          <a:xfrm>
            <a:off x="8889" y="0"/>
            <a:ext cx="7620000" cy="6847860"/>
          </a:xfrm>
          <a:prstGeom prst="rect">
            <a:avLst/>
          </a:prstGeom>
        </p:spPr>
      </p:pic>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0796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r="16666"/>
          <a:stretch/>
        </p:blipFill>
        <p:spPr>
          <a:xfrm>
            <a:off x="0" y="0"/>
            <a:ext cx="7620001" cy="6858000"/>
          </a:xfrm>
          <a:prstGeom prst="rect">
            <a:avLst/>
          </a:prstGeom>
        </p:spPr>
      </p:pic>
    </p:spTree>
    <p:extLst>
      <p:ext uri="{BB962C8B-B14F-4D97-AF65-F5344CB8AC3E}">
        <p14:creationId xmlns:p14="http://schemas.microsoft.com/office/powerpoint/2010/main" val="2456716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l="16606" t="5537" r="11965" b="8749"/>
          <a:stretch/>
        </p:blipFill>
        <p:spPr>
          <a:xfrm>
            <a:off x="0" y="0"/>
            <a:ext cx="7620001" cy="6858000"/>
          </a:xfrm>
          <a:prstGeom prst="rect">
            <a:avLst/>
          </a:prstGeom>
        </p:spPr>
      </p:pic>
    </p:spTree>
    <p:extLst>
      <p:ext uri="{BB962C8B-B14F-4D97-AF65-F5344CB8AC3E}">
        <p14:creationId xmlns:p14="http://schemas.microsoft.com/office/powerpoint/2010/main" val="2701376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act or Last Slide 1">
    <p:spTree>
      <p:nvGrpSpPr>
        <p:cNvPr id="1" name=""/>
        <p:cNvGrpSpPr/>
        <p:nvPr/>
      </p:nvGrpSpPr>
      <p:grpSpPr>
        <a:xfrm>
          <a:off x="0" y="0"/>
          <a:ext cx="0" cy="0"/>
          <a:chOff x="0" y="0"/>
          <a:chExt cx="0" cy="0"/>
        </a:xfrm>
      </p:grpSpPr>
      <p:sp>
        <p:nvSpPr>
          <p:cNvPr id="10" name="Rectangle 9"/>
          <p:cNvSpPr/>
          <p:nvPr userDrawn="1"/>
        </p:nvSpPr>
        <p:spPr>
          <a:xfrm>
            <a:off x="7620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19F0FEB-6608-DC96-8216-EA8E5901DF4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7E4CC8B3-00B0-440F-07CF-E4ACD6426486}"/>
              </a:ext>
            </a:extLst>
          </p:cNvPr>
          <p:cNvSpPr/>
          <p:nvPr userDrawn="1"/>
        </p:nvSpPr>
        <p:spPr>
          <a:xfrm>
            <a:off x="459410" y="5886724"/>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2DDF34D-3140-54C6-283C-7CA59D65B8A4}"/>
              </a:ext>
            </a:extLst>
          </p:cNvPr>
          <p:cNvPicPr>
            <a:picLocks noChangeAspect="1"/>
          </p:cNvPicPr>
          <p:nvPr userDrawn="1"/>
        </p:nvPicPr>
        <p:blipFill rotWithShape="1">
          <a:blip r:embed="rId3" cstate="email">
            <a:grayscl/>
            <a:alphaModFix amt="15000"/>
            <a:extLst>
              <a:ext uri="{28A0092B-C50C-407E-A947-70E740481C1C}">
                <a14:useLocalDpi xmlns:a14="http://schemas.microsoft.com/office/drawing/2010/main" val="0"/>
              </a:ext>
            </a:extLst>
          </a:blip>
          <a:srcRect l="25812" r="10738"/>
          <a:stretch/>
        </p:blipFill>
        <p:spPr>
          <a:xfrm flipH="1">
            <a:off x="7620000" y="0"/>
            <a:ext cx="4572001" cy="6858000"/>
          </a:xfrm>
          <a:prstGeom prst="rect">
            <a:avLst/>
          </a:prstGeom>
          <a:ln>
            <a:noFill/>
          </a:ln>
        </p:spPr>
      </p:pic>
    </p:spTree>
    <p:extLst>
      <p:ext uri="{BB962C8B-B14F-4D97-AF65-F5344CB8AC3E}">
        <p14:creationId xmlns:p14="http://schemas.microsoft.com/office/powerpoint/2010/main" val="362147112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grayscl/>
            <a:alphaModFix amt="15000"/>
            <a:extLst>
              <a:ext uri="{28A0092B-C50C-407E-A947-70E740481C1C}">
                <a14:useLocalDpi xmlns:a14="http://schemas.microsoft.com/office/drawing/2010/main" val="0"/>
              </a:ext>
            </a:extLst>
          </a:blip>
          <a:srcRect l="25812" r="10738"/>
          <a:stretch/>
        </p:blipFill>
        <p:spPr>
          <a:xfrm flipH="1">
            <a:off x="7619997"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9410" y="5877488"/>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84618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2725746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207170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164146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778736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903761367"/>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479274946"/>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1544560018"/>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151345661"/>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2069095367"/>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40093215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endParaRPr lang="en-US"/>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693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9175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0895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126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4076060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1638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17944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037936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78862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7199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92270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6147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4132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4635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01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1641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976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9107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0685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013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067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2809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251806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82433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1512382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300185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theme" Target="../theme/theme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theme" Target="../theme/theme3.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8" Type="http://schemas.openxmlformats.org/officeDocument/2006/relationships/slideLayout" Target="../slideLayouts/slideLayout109.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20" Type="http://schemas.openxmlformats.org/officeDocument/2006/relationships/slideLayout" Target="../slideLayouts/slideLayout121.xml"/><Relationship Id="rId41"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US"/>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822985553"/>
      </p:ext>
    </p:extLst>
  </p:cSld>
  <p:clrMap bg1="lt1" tx1="dk1" bg2="lt2" tx2="dk2" accent1="accent1" accent2="accent2" accent3="accent3" accent4="accent4" accent5="accent5" accent6="accent6" hlink="hlink" folHlink="folHlink"/>
  <p:sldLayoutIdLst>
    <p:sldLayoutId id="2147483655" r:id="rId1"/>
    <p:sldLayoutId id="2147483726" r:id="rId2"/>
    <p:sldLayoutId id="2147483727" r:id="rId3"/>
    <p:sldLayoutId id="2147483724" r:id="rId4"/>
    <p:sldLayoutId id="2147483725" r:id="rId5"/>
    <p:sldLayoutId id="2147483661" r:id="rId6"/>
    <p:sldLayoutId id="2147483715" r:id="rId7"/>
    <p:sldLayoutId id="2147483717" r:id="rId8"/>
    <p:sldLayoutId id="2147483698" r:id="rId9"/>
    <p:sldLayoutId id="2147483720" r:id="rId10"/>
    <p:sldLayoutId id="2147483721" r:id="rId11"/>
    <p:sldLayoutId id="2147483723" r:id="rId12"/>
    <p:sldLayoutId id="2147483751" r:id="rId13"/>
    <p:sldLayoutId id="2147483752" r:id="rId14"/>
    <p:sldLayoutId id="2147483722" r:id="rId15"/>
    <p:sldLayoutId id="2147483690" r:id="rId16"/>
    <p:sldLayoutId id="2147483719" r:id="rId17"/>
    <p:sldLayoutId id="2147483718" r:id="rId18"/>
    <p:sldLayoutId id="2147483665" r:id="rId19"/>
    <p:sldLayoutId id="2147483728" r:id="rId20"/>
    <p:sldLayoutId id="2147483729" r:id="rId21"/>
    <p:sldLayoutId id="2147483730" r:id="rId22"/>
    <p:sldLayoutId id="2147483731" r:id="rId23"/>
    <p:sldLayoutId id="2147483745" r:id="rId24"/>
    <p:sldLayoutId id="2147483732" r:id="rId25"/>
    <p:sldLayoutId id="2147483733" r:id="rId26"/>
    <p:sldLayoutId id="2147483734" r:id="rId27"/>
    <p:sldLayoutId id="2147483735" r:id="rId28"/>
    <p:sldLayoutId id="2147483736" r:id="rId29"/>
    <p:sldLayoutId id="2147483737" r:id="rId30"/>
    <p:sldLayoutId id="2147483738" r:id="rId31"/>
    <p:sldLayoutId id="2147483740" r:id="rId32"/>
    <p:sldLayoutId id="2147483741" r:id="rId33"/>
    <p:sldLayoutId id="2147483742" r:id="rId34"/>
    <p:sldLayoutId id="2147483743" r:id="rId35"/>
    <p:sldLayoutId id="2147483885" r:id="rId36"/>
    <p:sldLayoutId id="2147483744" r:id="rId37"/>
    <p:sldLayoutId id="2147483747" r:id="rId38"/>
    <p:sldLayoutId id="2147483748" r:id="rId39"/>
    <p:sldLayoutId id="2147483749" r:id="rId40"/>
    <p:sldLayoutId id="2147483750" r:id="rId41"/>
    <p:sldLayoutId id="2147483739" r:id="rId42"/>
    <p:sldLayoutId id="2147483686" r:id="rId43"/>
    <p:sldLayoutId id="2147483884" r:id="rId44"/>
    <p:sldLayoutId id="2147483887" r:id="rId45"/>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457200"/>
            <a:ext cx="11277601" cy="914400"/>
          </a:xfrm>
          <a:prstGeom prst="rect">
            <a:avLst/>
          </a:prstGeom>
        </p:spPr>
        <p:txBody>
          <a:bodyPr vert="horz" lIns="0" tIns="0" rIns="0" bIns="0" rtlCol="0" anchor="ctr">
            <a:normAutofit/>
          </a:bodyPr>
          <a:lstStyle/>
          <a:p>
            <a:r>
              <a:rPr lang="en-US"/>
              <a:t>Slide title</a:t>
            </a:r>
          </a:p>
        </p:txBody>
      </p:sp>
      <p:sp>
        <p:nvSpPr>
          <p:cNvPr id="3" name="Text Placeholder 2"/>
          <p:cNvSpPr>
            <a:spLocks noGrp="1"/>
          </p:cNvSpPr>
          <p:nvPr>
            <p:ph type="body" idx="1"/>
          </p:nvPr>
        </p:nvSpPr>
        <p:spPr>
          <a:xfrm>
            <a:off x="457199" y="1601788"/>
            <a:ext cx="11277601" cy="4570412"/>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2662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779" r:id="rId5"/>
    <p:sldLayoutId id="2147483780" r:id="rId6"/>
    <p:sldLayoutId id="2147483781" r:id="rId7"/>
    <p:sldLayoutId id="2147483772" r:id="rId8"/>
    <p:sldLayoutId id="2147483773" r:id="rId9"/>
    <p:sldLayoutId id="2147483774"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836" r:id="rId20"/>
    <p:sldLayoutId id="2147483837"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23" r:id="rId52"/>
    <p:sldLayoutId id="2147483824" r:id="rId53"/>
    <p:sldLayoutId id="2147483825" r:id="rId54"/>
    <p:sldLayoutId id="2147483826" r:id="rId55"/>
    <p:sldLayoutId id="2147483827" r:id="rId56"/>
  </p:sldLayoutIdLst>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US"/>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340723998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86"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40.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39.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32.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hyperlink" Target="https://www.linkedin.com/company/bakertillyus/" TargetMode="External"/><Relationship Id="rId7" Type="http://schemas.openxmlformats.org/officeDocument/2006/relationships/image" Target="../media/image107.png"/><Relationship Id="rId2" Type="http://schemas.openxmlformats.org/officeDocument/2006/relationships/hyperlink" Target="https://twitter.com/bakertillyus?lang=en" TargetMode="External"/><Relationship Id="rId1" Type="http://schemas.openxmlformats.org/officeDocument/2006/relationships/slideLayout" Target="../slideLayouts/slideLayout34.xml"/><Relationship Id="rId6" Type="http://schemas.openxmlformats.org/officeDocument/2006/relationships/image" Target="../media/image106.png"/><Relationship Id="rId5" Type="http://schemas.openxmlformats.org/officeDocument/2006/relationships/hyperlink" Target="https://www.bakertilly.com/contact" TargetMode="External"/><Relationship Id="rId4" Type="http://schemas.openxmlformats.org/officeDocument/2006/relationships/hyperlink" Target="https://www.bakertilly.com/page/baker-tilly-compas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0.xml"/><Relationship Id="rId5" Type="http://schemas.openxmlformats.org/officeDocument/2006/relationships/image" Target="../media/image58.jpe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44DE222-7E1E-127E-513E-EFFAF514D8BB}"/>
              </a:ext>
            </a:extLst>
          </p:cNvPr>
          <p:cNvCxnSpPr/>
          <p:nvPr/>
        </p:nvCxnSpPr>
        <p:spPr>
          <a:xfrm>
            <a:off x="0" y="0"/>
            <a:ext cx="914400" cy="0"/>
          </a:xfrm>
          <a:prstGeom prst="line">
            <a:avLst/>
          </a:prstGeom>
          <a:ln w="0" cap="sq"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97C953-F8DB-37FF-0E34-7C8D898526EB}"/>
              </a:ext>
            </a:extLst>
          </p:cNvPr>
          <p:cNvSpPr>
            <a:spLocks noGrp="1"/>
          </p:cNvSpPr>
          <p:nvPr>
            <p:ph type="title"/>
          </p:nvPr>
        </p:nvSpPr>
        <p:spPr>
          <a:xfrm>
            <a:off x="457199" y="329784"/>
            <a:ext cx="9834465" cy="3729031"/>
          </a:xfrm>
        </p:spPr>
        <p:txBody>
          <a:bodyPr/>
          <a:lstStyle/>
          <a:p>
            <a:r>
              <a:rPr lang="en-US" sz="6600" dirty="0">
                <a:latin typeface="Arial Black"/>
              </a:rPr>
              <a:t>Fraud: From good </a:t>
            </a:r>
            <a:br>
              <a:rPr lang="en-US" sz="6600" dirty="0">
                <a:latin typeface="Arial Black"/>
              </a:rPr>
            </a:br>
            <a:r>
              <a:rPr lang="en-US" sz="6600" dirty="0">
                <a:latin typeface="Arial Black"/>
              </a:rPr>
              <a:t>to guilty</a:t>
            </a:r>
            <a:endParaRPr lang="en-US" sz="6600" dirty="0"/>
          </a:p>
        </p:txBody>
      </p:sp>
      <p:sp>
        <p:nvSpPr>
          <p:cNvPr id="6" name="Subtitle 5">
            <a:extLst>
              <a:ext uri="{FF2B5EF4-FFF2-40B4-BE49-F238E27FC236}">
                <a16:creationId xmlns:a16="http://schemas.microsoft.com/office/drawing/2014/main" id="{CC334DC8-418C-277A-9B77-CF9ED903A35D}"/>
              </a:ext>
            </a:extLst>
          </p:cNvPr>
          <p:cNvSpPr>
            <a:spLocks noGrp="1"/>
          </p:cNvSpPr>
          <p:nvPr>
            <p:ph type="subTitle" idx="1"/>
          </p:nvPr>
        </p:nvSpPr>
        <p:spPr/>
        <p:txBody>
          <a:bodyPr vert="horz" lIns="0" tIns="0" rIns="0" bIns="0" rtlCol="0" anchor="t">
            <a:noAutofit/>
          </a:bodyPr>
          <a:lstStyle/>
          <a:p>
            <a:r>
              <a:rPr lang="en-US" sz="3200" dirty="0">
                <a:latin typeface="Arial"/>
                <a:cs typeface="Arial"/>
              </a:rPr>
              <a:t>South Dakota AGA</a:t>
            </a:r>
          </a:p>
          <a:p>
            <a:r>
              <a:rPr lang="en-US" dirty="0">
                <a:latin typeface="Arial"/>
                <a:cs typeface="Arial"/>
              </a:rPr>
              <a:t>April 2025</a:t>
            </a:r>
          </a:p>
        </p:txBody>
      </p:sp>
    </p:spTree>
    <p:extLst>
      <p:ext uri="{BB962C8B-B14F-4D97-AF65-F5344CB8AC3E}">
        <p14:creationId xmlns:p14="http://schemas.microsoft.com/office/powerpoint/2010/main" val="3063876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C8B8759-6BD0-DAB2-A741-644F2326D61D}"/>
              </a:ext>
            </a:extLst>
          </p:cNvPr>
          <p:cNvSpPr/>
          <p:nvPr/>
        </p:nvSpPr>
        <p:spPr>
          <a:xfrm>
            <a:off x="7877120" y="2340121"/>
            <a:ext cx="981225" cy="981225"/>
          </a:xfrm>
          <a:prstGeom prst="ellipse">
            <a:avLst/>
          </a:prstGeom>
          <a:solidFill>
            <a:schemeClr val="accent4"/>
          </a:solidFill>
          <a:ln>
            <a:noFill/>
          </a:ln>
          <a:effectLst/>
        </p:spPr>
        <p:style>
          <a:lnRef idx="0">
            <a:scrgbClr r="0" g="0" b="0"/>
          </a:lnRef>
          <a:fillRef idx="1">
            <a:scrgbClr r="0" g="0" b="0"/>
          </a:fillRef>
          <a:effectRef idx="0">
            <a:scrgbClr r="0" g="0" b="0"/>
          </a:effectRef>
          <a:fontRef idx="minor"/>
        </p:style>
        <p:txBody>
          <a:bodyPr/>
          <a:lstStyle/>
          <a:p>
            <a:endParaRPr lang="en-US">
              <a:solidFill>
                <a:schemeClr val="bg2">
                  <a:lumMod val="50000"/>
                </a:schemeClr>
              </a:solidFill>
            </a:endParaRPr>
          </a:p>
        </p:txBody>
      </p:sp>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High frequency frauds</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Recipe for fraud</a:t>
            </a:r>
          </a:p>
        </p:txBody>
      </p:sp>
      <p:sp>
        <p:nvSpPr>
          <p:cNvPr id="13" name="Oval 12">
            <a:extLst>
              <a:ext uri="{FF2B5EF4-FFF2-40B4-BE49-F238E27FC236}">
                <a16:creationId xmlns:a16="http://schemas.microsoft.com/office/drawing/2014/main" id="{06793876-7958-3D7E-06DD-55AFE37E4DDF}"/>
              </a:ext>
            </a:extLst>
          </p:cNvPr>
          <p:cNvSpPr/>
          <p:nvPr/>
        </p:nvSpPr>
        <p:spPr>
          <a:xfrm>
            <a:off x="918688" y="2350058"/>
            <a:ext cx="981225" cy="981225"/>
          </a:xfrm>
          <a:prstGeom prst="ellipse">
            <a:avLst/>
          </a:prstGeom>
          <a:solidFill>
            <a:schemeClr val="accent1"/>
          </a:solidFill>
          <a:ln>
            <a:noFill/>
          </a:ln>
          <a:effectLst/>
        </p:spPr>
        <p:style>
          <a:lnRef idx="0">
            <a:scrgbClr r="0" g="0" b="0"/>
          </a:lnRef>
          <a:fillRef idx="1">
            <a:scrgbClr r="0" g="0" b="0"/>
          </a:fillRef>
          <a:effectRef idx="0">
            <a:scrgbClr r="0" g="0" b="0"/>
          </a:effectRef>
          <a:fontRef idx="minor"/>
        </p:style>
        <p:txBody>
          <a:bodyPr/>
          <a:lstStyle/>
          <a:p>
            <a:endParaRPr lang="en-US">
              <a:solidFill>
                <a:schemeClr val="bg2">
                  <a:lumMod val="50000"/>
                </a:schemeClr>
              </a:solidFill>
            </a:endParaRPr>
          </a:p>
        </p:txBody>
      </p:sp>
      <p:sp>
        <p:nvSpPr>
          <p:cNvPr id="14" name="Rectangle 13" descr="Books">
            <a:extLst>
              <a:ext uri="{FF2B5EF4-FFF2-40B4-BE49-F238E27FC236}">
                <a16:creationId xmlns:a16="http://schemas.microsoft.com/office/drawing/2014/main" id="{2D4DBBBE-60B4-707A-D208-557C5139D05A}"/>
              </a:ext>
            </a:extLst>
          </p:cNvPr>
          <p:cNvSpPr/>
          <p:nvPr/>
        </p:nvSpPr>
        <p:spPr>
          <a:xfrm>
            <a:off x="1124745" y="2556115"/>
            <a:ext cx="569110" cy="569110"/>
          </a:xfrm>
          <a:prstGeom prst="rect">
            <a:avLst/>
          </a:prstGeom>
          <a: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solidFill>
                <a:schemeClr val="bg2">
                  <a:lumMod val="50000"/>
                </a:schemeClr>
              </a:solidFill>
            </a:endParaRPr>
          </a:p>
        </p:txBody>
      </p:sp>
      <p:sp>
        <p:nvSpPr>
          <p:cNvPr id="15" name="Freeform: Shape 14">
            <a:extLst>
              <a:ext uri="{FF2B5EF4-FFF2-40B4-BE49-F238E27FC236}">
                <a16:creationId xmlns:a16="http://schemas.microsoft.com/office/drawing/2014/main" id="{7D891C43-3605-AE1B-423D-8C12125791F2}"/>
              </a:ext>
            </a:extLst>
          </p:cNvPr>
          <p:cNvSpPr/>
          <p:nvPr/>
        </p:nvSpPr>
        <p:spPr>
          <a:xfrm>
            <a:off x="2199249" y="2513804"/>
            <a:ext cx="1540940" cy="653732"/>
          </a:xfrm>
          <a:custGeom>
            <a:avLst/>
            <a:gdLst>
              <a:gd name="connsiteX0" fmla="*/ 0 w 1540940"/>
              <a:gd name="connsiteY0" fmla="*/ 0 h 653732"/>
              <a:gd name="connsiteX1" fmla="*/ 1540940 w 1540940"/>
              <a:gd name="connsiteY1" fmla="*/ 0 h 653732"/>
              <a:gd name="connsiteX2" fmla="*/ 1540940 w 1540940"/>
              <a:gd name="connsiteY2" fmla="*/ 653732 h 653732"/>
              <a:gd name="connsiteX3" fmla="*/ 0 w 1540940"/>
              <a:gd name="connsiteY3" fmla="*/ 653732 h 653732"/>
              <a:gd name="connsiteX4" fmla="*/ 0 w 1540940"/>
              <a:gd name="connsiteY4" fmla="*/ 0 h 65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0" h="653732">
                <a:moveTo>
                  <a:pt x="0" y="0"/>
                </a:moveTo>
                <a:lnTo>
                  <a:pt x="1540940" y="0"/>
                </a:lnTo>
                <a:lnTo>
                  <a:pt x="1540940" y="653732"/>
                </a:lnTo>
                <a:lnTo>
                  <a:pt x="0" y="65373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2800" kern="1200">
                <a:solidFill>
                  <a:schemeClr val="bg2">
                    <a:lumMod val="50000"/>
                  </a:schemeClr>
                </a:solidFill>
                <a:latin typeface="+mj-lt"/>
                <a:ea typeface="+mn-ea"/>
                <a:cs typeface="+mn-cs"/>
              </a:rPr>
              <a:t>Inventory</a:t>
            </a:r>
          </a:p>
        </p:txBody>
      </p:sp>
      <p:sp>
        <p:nvSpPr>
          <p:cNvPr id="16" name="Oval 15">
            <a:extLst>
              <a:ext uri="{FF2B5EF4-FFF2-40B4-BE49-F238E27FC236}">
                <a16:creationId xmlns:a16="http://schemas.microsoft.com/office/drawing/2014/main" id="{F7260F21-6158-9463-CE03-241443ACDB82}"/>
              </a:ext>
            </a:extLst>
          </p:cNvPr>
          <p:cNvSpPr/>
          <p:nvPr/>
        </p:nvSpPr>
        <p:spPr>
          <a:xfrm>
            <a:off x="4475638" y="2350058"/>
            <a:ext cx="981225" cy="981225"/>
          </a:xfrm>
          <a:prstGeom prst="ellipse">
            <a:avLst/>
          </a:prstGeom>
          <a:solidFill>
            <a:schemeClr val="accent2"/>
          </a:solidFill>
          <a:ln>
            <a:noFill/>
          </a:ln>
          <a:effectLst/>
        </p:spPr>
        <p:style>
          <a:lnRef idx="0">
            <a:scrgbClr r="0" g="0" b="0"/>
          </a:lnRef>
          <a:fillRef idx="1">
            <a:scrgbClr r="0" g="0" b="0"/>
          </a:fillRef>
          <a:effectRef idx="0">
            <a:scrgbClr r="0" g="0" b="0"/>
          </a:effectRef>
          <a:fontRef idx="minor"/>
        </p:style>
        <p:txBody>
          <a:bodyPr/>
          <a:lstStyle/>
          <a:p>
            <a:endParaRPr lang="en-US">
              <a:solidFill>
                <a:schemeClr val="bg2">
                  <a:lumMod val="50000"/>
                </a:schemeClr>
              </a:solidFill>
            </a:endParaRPr>
          </a:p>
        </p:txBody>
      </p:sp>
      <p:sp>
        <p:nvSpPr>
          <p:cNvPr id="17" name="Rectangle 16" descr="Money">
            <a:extLst>
              <a:ext uri="{FF2B5EF4-FFF2-40B4-BE49-F238E27FC236}">
                <a16:creationId xmlns:a16="http://schemas.microsoft.com/office/drawing/2014/main" id="{BE37E21C-8194-942B-385F-1EF991435DCE}"/>
              </a:ext>
            </a:extLst>
          </p:cNvPr>
          <p:cNvSpPr/>
          <p:nvPr/>
        </p:nvSpPr>
        <p:spPr>
          <a:xfrm>
            <a:off x="8083177" y="2532466"/>
            <a:ext cx="569110" cy="569110"/>
          </a:xfrm>
          <a:prstGeom prst="rect">
            <a:avLst/>
          </a:prstGeom>
          <a: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solidFill>
                <a:schemeClr val="bg2">
                  <a:lumMod val="50000"/>
                </a:schemeClr>
              </a:solidFill>
            </a:endParaRPr>
          </a:p>
        </p:txBody>
      </p:sp>
      <p:sp>
        <p:nvSpPr>
          <p:cNvPr id="18" name="Freeform: Shape 17">
            <a:extLst>
              <a:ext uri="{FF2B5EF4-FFF2-40B4-BE49-F238E27FC236}">
                <a16:creationId xmlns:a16="http://schemas.microsoft.com/office/drawing/2014/main" id="{F1BF0873-AE2B-617A-B762-78EAF1FDF518}"/>
              </a:ext>
            </a:extLst>
          </p:cNvPr>
          <p:cNvSpPr/>
          <p:nvPr/>
        </p:nvSpPr>
        <p:spPr>
          <a:xfrm>
            <a:off x="5766831" y="2503868"/>
            <a:ext cx="2167768" cy="653732"/>
          </a:xfrm>
          <a:custGeom>
            <a:avLst/>
            <a:gdLst>
              <a:gd name="connsiteX0" fmla="*/ 0 w 1540940"/>
              <a:gd name="connsiteY0" fmla="*/ 0 h 653732"/>
              <a:gd name="connsiteX1" fmla="*/ 1540940 w 1540940"/>
              <a:gd name="connsiteY1" fmla="*/ 0 h 653732"/>
              <a:gd name="connsiteX2" fmla="*/ 1540940 w 1540940"/>
              <a:gd name="connsiteY2" fmla="*/ 653732 h 653732"/>
              <a:gd name="connsiteX3" fmla="*/ 0 w 1540940"/>
              <a:gd name="connsiteY3" fmla="*/ 653732 h 653732"/>
              <a:gd name="connsiteX4" fmla="*/ 0 w 1540940"/>
              <a:gd name="connsiteY4" fmla="*/ 0 h 65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0" h="653732">
                <a:moveTo>
                  <a:pt x="0" y="0"/>
                </a:moveTo>
                <a:lnTo>
                  <a:pt x="1540940" y="0"/>
                </a:lnTo>
                <a:lnTo>
                  <a:pt x="1540940" y="653732"/>
                </a:lnTo>
                <a:lnTo>
                  <a:pt x="0" y="65373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2800" kern="1200">
                <a:solidFill>
                  <a:schemeClr val="bg2">
                    <a:lumMod val="50000"/>
                  </a:schemeClr>
                </a:solidFill>
                <a:latin typeface="+mj-lt"/>
                <a:ea typeface="+mn-ea"/>
                <a:cs typeface="+mn-cs"/>
              </a:rPr>
              <a:t>Overtime</a:t>
            </a:r>
          </a:p>
        </p:txBody>
      </p:sp>
      <p:sp>
        <p:nvSpPr>
          <p:cNvPr id="21" name="Freeform: Shape 20">
            <a:extLst>
              <a:ext uri="{FF2B5EF4-FFF2-40B4-BE49-F238E27FC236}">
                <a16:creationId xmlns:a16="http://schemas.microsoft.com/office/drawing/2014/main" id="{2A8FFAF0-E414-F759-0BED-6852E7268B28}"/>
              </a:ext>
            </a:extLst>
          </p:cNvPr>
          <p:cNvSpPr/>
          <p:nvPr/>
        </p:nvSpPr>
        <p:spPr>
          <a:xfrm>
            <a:off x="9151096" y="2503868"/>
            <a:ext cx="1540940" cy="653732"/>
          </a:xfrm>
          <a:custGeom>
            <a:avLst/>
            <a:gdLst>
              <a:gd name="connsiteX0" fmla="*/ 0 w 1540940"/>
              <a:gd name="connsiteY0" fmla="*/ 0 h 653732"/>
              <a:gd name="connsiteX1" fmla="*/ 1540940 w 1540940"/>
              <a:gd name="connsiteY1" fmla="*/ 0 h 653732"/>
              <a:gd name="connsiteX2" fmla="*/ 1540940 w 1540940"/>
              <a:gd name="connsiteY2" fmla="*/ 653732 h 653732"/>
              <a:gd name="connsiteX3" fmla="*/ 0 w 1540940"/>
              <a:gd name="connsiteY3" fmla="*/ 653732 h 653732"/>
              <a:gd name="connsiteX4" fmla="*/ 0 w 1540940"/>
              <a:gd name="connsiteY4" fmla="*/ 0 h 65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0" h="653732">
                <a:moveTo>
                  <a:pt x="0" y="0"/>
                </a:moveTo>
                <a:lnTo>
                  <a:pt x="1540940" y="0"/>
                </a:lnTo>
                <a:lnTo>
                  <a:pt x="1540940" y="653732"/>
                </a:lnTo>
                <a:lnTo>
                  <a:pt x="0" y="65373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2800" kern="1200">
                <a:solidFill>
                  <a:schemeClr val="bg2">
                    <a:lumMod val="50000"/>
                  </a:schemeClr>
                </a:solidFill>
                <a:latin typeface="+mj-lt"/>
                <a:ea typeface="+mn-ea"/>
                <a:cs typeface="+mn-cs"/>
              </a:rPr>
              <a:t>Accounts payable</a:t>
            </a:r>
          </a:p>
        </p:txBody>
      </p:sp>
      <p:sp>
        <p:nvSpPr>
          <p:cNvPr id="22" name="Oval 21">
            <a:extLst>
              <a:ext uri="{FF2B5EF4-FFF2-40B4-BE49-F238E27FC236}">
                <a16:creationId xmlns:a16="http://schemas.microsoft.com/office/drawing/2014/main" id="{7DB570C9-8FBA-A515-CC83-E33FA4F92FAA}"/>
              </a:ext>
            </a:extLst>
          </p:cNvPr>
          <p:cNvSpPr/>
          <p:nvPr/>
        </p:nvSpPr>
        <p:spPr>
          <a:xfrm>
            <a:off x="2420914" y="3909760"/>
            <a:ext cx="981225" cy="981225"/>
          </a:xfrm>
          <a:prstGeom prst="ellipse">
            <a:avLst/>
          </a:prstGeom>
          <a:solidFill>
            <a:schemeClr val="accent6"/>
          </a:solidFill>
          <a:ln>
            <a:noFill/>
          </a:ln>
          <a:effectLst/>
        </p:spPr>
        <p:style>
          <a:lnRef idx="0">
            <a:scrgbClr r="0" g="0" b="0"/>
          </a:lnRef>
          <a:fillRef idx="1">
            <a:scrgbClr r="0" g="0" b="0"/>
          </a:fillRef>
          <a:effectRef idx="0">
            <a:scrgbClr r="0" g="0" b="0"/>
          </a:effectRef>
          <a:fontRef idx="minor"/>
        </p:style>
        <p:txBody>
          <a:bodyPr/>
          <a:lstStyle/>
          <a:p>
            <a:endParaRPr lang="en-US">
              <a:solidFill>
                <a:schemeClr val="bg2">
                  <a:lumMod val="50000"/>
                </a:schemeClr>
              </a:solidFill>
            </a:endParaRPr>
          </a:p>
        </p:txBody>
      </p:sp>
      <p:sp>
        <p:nvSpPr>
          <p:cNvPr id="24" name="Freeform: Shape 23">
            <a:extLst>
              <a:ext uri="{FF2B5EF4-FFF2-40B4-BE49-F238E27FC236}">
                <a16:creationId xmlns:a16="http://schemas.microsoft.com/office/drawing/2014/main" id="{078A99DD-7761-B854-A28C-495F2E98DBBD}"/>
              </a:ext>
            </a:extLst>
          </p:cNvPr>
          <p:cNvSpPr/>
          <p:nvPr/>
        </p:nvSpPr>
        <p:spPr>
          <a:xfrm>
            <a:off x="3701475" y="4080383"/>
            <a:ext cx="2296264" cy="653732"/>
          </a:xfrm>
          <a:custGeom>
            <a:avLst/>
            <a:gdLst>
              <a:gd name="connsiteX0" fmla="*/ 0 w 1540940"/>
              <a:gd name="connsiteY0" fmla="*/ 0 h 653732"/>
              <a:gd name="connsiteX1" fmla="*/ 1540940 w 1540940"/>
              <a:gd name="connsiteY1" fmla="*/ 0 h 653732"/>
              <a:gd name="connsiteX2" fmla="*/ 1540940 w 1540940"/>
              <a:gd name="connsiteY2" fmla="*/ 653732 h 653732"/>
              <a:gd name="connsiteX3" fmla="*/ 0 w 1540940"/>
              <a:gd name="connsiteY3" fmla="*/ 653732 h 653732"/>
              <a:gd name="connsiteX4" fmla="*/ 0 w 1540940"/>
              <a:gd name="connsiteY4" fmla="*/ 0 h 65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0" h="653732">
                <a:moveTo>
                  <a:pt x="0" y="0"/>
                </a:moveTo>
                <a:lnTo>
                  <a:pt x="1540940" y="0"/>
                </a:lnTo>
                <a:lnTo>
                  <a:pt x="1540940" y="653732"/>
                </a:lnTo>
                <a:lnTo>
                  <a:pt x="0" y="65373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2800" kern="1200">
                <a:solidFill>
                  <a:schemeClr val="bg2">
                    <a:lumMod val="50000"/>
                  </a:schemeClr>
                </a:solidFill>
                <a:latin typeface="+mj-lt"/>
                <a:ea typeface="+mn-ea"/>
                <a:cs typeface="+mn-cs"/>
              </a:rPr>
              <a:t>Credit cards/</a:t>
            </a:r>
            <a:br>
              <a:rPr lang="en-US" sz="2800" kern="1200">
                <a:solidFill>
                  <a:schemeClr val="bg2">
                    <a:lumMod val="50000"/>
                  </a:schemeClr>
                </a:solidFill>
                <a:latin typeface="+mj-lt"/>
                <a:ea typeface="+mn-ea"/>
                <a:cs typeface="+mn-cs"/>
              </a:rPr>
            </a:br>
            <a:r>
              <a:rPr lang="en-US" sz="2800" kern="1200">
                <a:solidFill>
                  <a:schemeClr val="bg2">
                    <a:lumMod val="50000"/>
                  </a:schemeClr>
                </a:solidFill>
                <a:latin typeface="+mj-lt"/>
                <a:ea typeface="+mn-ea"/>
                <a:cs typeface="+mn-cs"/>
              </a:rPr>
              <a:t>P-cards</a:t>
            </a:r>
          </a:p>
        </p:txBody>
      </p:sp>
      <p:sp>
        <p:nvSpPr>
          <p:cNvPr id="25" name="Oval 24">
            <a:extLst>
              <a:ext uri="{FF2B5EF4-FFF2-40B4-BE49-F238E27FC236}">
                <a16:creationId xmlns:a16="http://schemas.microsoft.com/office/drawing/2014/main" id="{8C145177-FF96-5900-C095-750FBBB04E0C}"/>
              </a:ext>
            </a:extLst>
          </p:cNvPr>
          <p:cNvSpPr/>
          <p:nvPr/>
        </p:nvSpPr>
        <p:spPr>
          <a:xfrm>
            <a:off x="6229793" y="3909760"/>
            <a:ext cx="981224" cy="981224"/>
          </a:xfrm>
          <a:prstGeom prst="ellipse">
            <a:avLst/>
          </a:prstGeom>
          <a:solidFill>
            <a:schemeClr val="accent5"/>
          </a:solidFill>
          <a:ln>
            <a:noFill/>
          </a:ln>
          <a:effectLst/>
        </p:spPr>
        <p:style>
          <a:lnRef idx="0">
            <a:scrgbClr r="0" g="0" b="0"/>
          </a:lnRef>
          <a:fillRef idx="1">
            <a:scrgbClr r="0" g="0" b="0"/>
          </a:fillRef>
          <a:effectRef idx="0">
            <a:scrgbClr r="0" g="0" b="0"/>
          </a:effectRef>
          <a:fontRef idx="minor"/>
        </p:style>
        <p:txBody>
          <a:bodyPr/>
          <a:lstStyle/>
          <a:p>
            <a:endParaRPr lang="en-US">
              <a:solidFill>
                <a:schemeClr val="bg2">
                  <a:lumMod val="50000"/>
                </a:schemeClr>
              </a:solidFill>
            </a:endParaRPr>
          </a:p>
        </p:txBody>
      </p:sp>
      <p:sp>
        <p:nvSpPr>
          <p:cNvPr id="27" name="Freeform: Shape 26">
            <a:extLst>
              <a:ext uri="{FF2B5EF4-FFF2-40B4-BE49-F238E27FC236}">
                <a16:creationId xmlns:a16="http://schemas.microsoft.com/office/drawing/2014/main" id="{CC6483EB-F460-95E7-F0AF-E75C10686CA7}"/>
              </a:ext>
            </a:extLst>
          </p:cNvPr>
          <p:cNvSpPr/>
          <p:nvPr/>
        </p:nvSpPr>
        <p:spPr>
          <a:xfrm>
            <a:off x="7520986" y="4080383"/>
            <a:ext cx="1938264" cy="653732"/>
          </a:xfrm>
          <a:custGeom>
            <a:avLst/>
            <a:gdLst>
              <a:gd name="connsiteX0" fmla="*/ 0 w 1540940"/>
              <a:gd name="connsiteY0" fmla="*/ 0 h 653732"/>
              <a:gd name="connsiteX1" fmla="*/ 1540940 w 1540940"/>
              <a:gd name="connsiteY1" fmla="*/ 0 h 653732"/>
              <a:gd name="connsiteX2" fmla="*/ 1540940 w 1540940"/>
              <a:gd name="connsiteY2" fmla="*/ 653732 h 653732"/>
              <a:gd name="connsiteX3" fmla="*/ 0 w 1540940"/>
              <a:gd name="connsiteY3" fmla="*/ 653732 h 653732"/>
              <a:gd name="connsiteX4" fmla="*/ 0 w 1540940"/>
              <a:gd name="connsiteY4" fmla="*/ 0 h 65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0" h="653732">
                <a:moveTo>
                  <a:pt x="0" y="0"/>
                </a:moveTo>
                <a:lnTo>
                  <a:pt x="1540940" y="0"/>
                </a:lnTo>
                <a:lnTo>
                  <a:pt x="1540940" y="653732"/>
                </a:lnTo>
                <a:lnTo>
                  <a:pt x="0" y="65373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2800">
                <a:solidFill>
                  <a:schemeClr val="bg2">
                    <a:lumMod val="50000"/>
                  </a:schemeClr>
                </a:solidFill>
                <a:latin typeface="+mj-lt"/>
              </a:rPr>
              <a:t>Gift cards</a:t>
            </a:r>
            <a:endParaRPr lang="en-US" sz="2800" kern="1200">
              <a:solidFill>
                <a:schemeClr val="bg2">
                  <a:lumMod val="50000"/>
                </a:schemeClr>
              </a:solidFill>
              <a:latin typeface="+mj-lt"/>
              <a:ea typeface="+mn-ea"/>
              <a:cs typeface="+mn-cs"/>
            </a:endParaRPr>
          </a:p>
        </p:txBody>
      </p:sp>
      <p:pic>
        <p:nvPicPr>
          <p:cNvPr id="33" name="Graphic 32">
            <a:extLst>
              <a:ext uri="{FF2B5EF4-FFF2-40B4-BE49-F238E27FC236}">
                <a16:creationId xmlns:a16="http://schemas.microsoft.com/office/drawing/2014/main" id="{B2DFBDC7-D6C6-E447-6721-097D2C08E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3146" y="2572024"/>
            <a:ext cx="552450" cy="552450"/>
          </a:xfrm>
          <a:prstGeom prst="rect">
            <a:avLst/>
          </a:prstGeom>
        </p:spPr>
      </p:pic>
      <p:pic>
        <p:nvPicPr>
          <p:cNvPr id="34" name="Graphic 33">
            <a:extLst>
              <a:ext uri="{FF2B5EF4-FFF2-40B4-BE49-F238E27FC236}">
                <a16:creationId xmlns:a16="http://schemas.microsoft.com/office/drawing/2014/main" id="{F0EC418B-8803-7564-DF6B-1567F90B35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7824" y="4147389"/>
            <a:ext cx="465161" cy="505965"/>
          </a:xfrm>
          <a:prstGeom prst="rect">
            <a:avLst/>
          </a:prstGeom>
        </p:spPr>
      </p:pic>
      <p:pic>
        <p:nvPicPr>
          <p:cNvPr id="35" name="Graphic 34">
            <a:extLst>
              <a:ext uri="{FF2B5EF4-FFF2-40B4-BE49-F238E27FC236}">
                <a16:creationId xmlns:a16="http://schemas.microsoft.com/office/drawing/2014/main" id="{02E4EFB0-4E1D-DAF5-E62B-65DA717524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59626" y="4147389"/>
            <a:ext cx="503799" cy="553353"/>
          </a:xfrm>
          <a:prstGeom prst="rect">
            <a:avLst/>
          </a:prstGeom>
        </p:spPr>
      </p:pic>
    </p:spTree>
    <p:extLst>
      <p:ext uri="{BB962C8B-B14F-4D97-AF65-F5344CB8AC3E}">
        <p14:creationId xmlns:p14="http://schemas.microsoft.com/office/powerpoint/2010/main" val="2434279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a:xfrm>
            <a:off x="420075" y="679133"/>
            <a:ext cx="2206319" cy="1031133"/>
          </a:xfrm>
        </p:spPr>
        <p:txBody>
          <a:bodyPr/>
          <a:lstStyle/>
          <a:p>
            <a:r>
              <a:rPr lang="en-US"/>
              <a:t>Recipe for fraud</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ACFE Fraud Tree</a:t>
            </a:r>
          </a:p>
        </p:txBody>
      </p:sp>
      <p:sp>
        <p:nvSpPr>
          <p:cNvPr id="11" name="TextBox 10">
            <a:extLst>
              <a:ext uri="{FF2B5EF4-FFF2-40B4-BE49-F238E27FC236}">
                <a16:creationId xmlns:a16="http://schemas.microsoft.com/office/drawing/2014/main" id="{5919D15A-6563-E937-62DA-38A5A3F4A359}"/>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pic>
        <p:nvPicPr>
          <p:cNvPr id="15" name="Picture 14">
            <a:extLst>
              <a:ext uri="{FF2B5EF4-FFF2-40B4-BE49-F238E27FC236}">
                <a16:creationId xmlns:a16="http://schemas.microsoft.com/office/drawing/2014/main" id="{C89FC7B8-9C77-A712-E6B7-03FCC2A9A46A}"/>
              </a:ext>
            </a:extLst>
          </p:cNvPr>
          <p:cNvPicPr>
            <a:picLocks noChangeAspect="1"/>
          </p:cNvPicPr>
          <p:nvPr/>
        </p:nvPicPr>
        <p:blipFill rotWithShape="1">
          <a:blip r:embed="rId2"/>
          <a:srcRect t="2469"/>
          <a:stretch/>
        </p:blipFill>
        <p:spPr>
          <a:xfrm>
            <a:off x="3334484" y="575532"/>
            <a:ext cx="7946782" cy="5997221"/>
          </a:xfrm>
          <a:prstGeom prst="rect">
            <a:avLst/>
          </a:prstGeom>
        </p:spPr>
      </p:pic>
    </p:spTree>
    <p:extLst>
      <p:ext uri="{BB962C8B-B14F-4D97-AF65-F5344CB8AC3E}">
        <p14:creationId xmlns:p14="http://schemas.microsoft.com/office/powerpoint/2010/main" val="3064425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3FF14CD-616D-0560-A68C-C97BAAE3FC23}"/>
              </a:ext>
            </a:extLst>
          </p:cNvPr>
          <p:cNvSpPr>
            <a:spLocks noGrp="1"/>
          </p:cNvSpPr>
          <p:nvPr>
            <p:ph type="title"/>
          </p:nvPr>
        </p:nvSpPr>
        <p:spPr>
          <a:xfrm>
            <a:off x="456361" y="691228"/>
            <a:ext cx="2202864" cy="535531"/>
          </a:xfrm>
        </p:spPr>
        <p:txBody>
          <a:bodyPr/>
          <a:lstStyle/>
          <a:p>
            <a:r>
              <a:rPr lang="en-US"/>
              <a:t>Recipe for fraud</a:t>
            </a:r>
          </a:p>
        </p:txBody>
      </p:sp>
      <p:pic>
        <p:nvPicPr>
          <p:cNvPr id="3" name="Content Placeholder 2" descr="A graph of a graph with numbers and a chart of money&#10;&#10;Description automatically generated with medium confidence">
            <a:extLst>
              <a:ext uri="{FF2B5EF4-FFF2-40B4-BE49-F238E27FC236}">
                <a16:creationId xmlns:a16="http://schemas.microsoft.com/office/drawing/2014/main" id="{22E0327D-85AE-4535-E9F0-E1D5D512A164}"/>
              </a:ext>
            </a:extLst>
          </p:cNvPr>
          <p:cNvPicPr>
            <a:picLocks noGrp="1" noChangeAspect="1"/>
          </p:cNvPicPr>
          <p:nvPr>
            <p:ph sz="quarter" idx="14"/>
          </p:nvPr>
        </p:nvPicPr>
        <p:blipFill>
          <a:blip r:embed="rId2" cstate="email">
            <a:extLst>
              <a:ext uri="{28A0092B-C50C-407E-A947-70E740481C1C}">
                <a14:useLocalDpi xmlns:a14="http://schemas.microsoft.com/office/drawing/2010/main" val="0"/>
              </a:ext>
            </a:extLst>
          </a:blip>
          <a:stretch>
            <a:fillRect/>
          </a:stretch>
        </p:blipFill>
        <p:spPr>
          <a:xfrm>
            <a:off x="3956179" y="0"/>
            <a:ext cx="5984211" cy="6856910"/>
          </a:xfrm>
        </p:spPr>
      </p:pic>
      <p:sp>
        <p:nvSpPr>
          <p:cNvPr id="8" name="TextBox 7">
            <a:extLst>
              <a:ext uri="{FF2B5EF4-FFF2-40B4-BE49-F238E27FC236}">
                <a16:creationId xmlns:a16="http://schemas.microsoft.com/office/drawing/2014/main" id="{B43D4014-E643-85F9-8075-991D0D7DE4D2}"/>
              </a:ext>
            </a:extLst>
          </p:cNvPr>
          <p:cNvSpPr txBox="1"/>
          <p:nvPr/>
        </p:nvSpPr>
        <p:spPr>
          <a:xfrm>
            <a:off x="456360" y="6022082"/>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134292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DE4600D-D51F-DB53-844F-96CA9ED34EEA}"/>
              </a:ext>
            </a:extLst>
          </p:cNvPr>
          <p:cNvSpPr>
            <a:spLocks noGrp="1"/>
          </p:cNvSpPr>
          <p:nvPr>
            <p:ph type="title"/>
          </p:nvPr>
        </p:nvSpPr>
        <p:spPr>
          <a:xfrm>
            <a:off x="456360" y="691228"/>
            <a:ext cx="2156211" cy="1314854"/>
          </a:xfrm>
        </p:spPr>
        <p:txBody>
          <a:bodyPr/>
          <a:lstStyle/>
          <a:p>
            <a:r>
              <a:rPr lang="en-US"/>
              <a:t>Recipe for fraud</a:t>
            </a:r>
          </a:p>
        </p:txBody>
      </p:sp>
      <p:pic>
        <p:nvPicPr>
          <p:cNvPr id="3" name="Content Placeholder 2" descr="A graph with green squares and numbers&#10;&#10;Description automatically generated with medium confidence">
            <a:extLst>
              <a:ext uri="{FF2B5EF4-FFF2-40B4-BE49-F238E27FC236}">
                <a16:creationId xmlns:a16="http://schemas.microsoft.com/office/drawing/2014/main" id="{34F6814A-5DC1-7592-7FDC-7DEFA35288D8}"/>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val="0"/>
              </a:ext>
            </a:extLst>
          </a:blip>
          <a:stretch/>
        </p:blipFill>
        <p:spPr>
          <a:xfrm>
            <a:off x="3209732" y="350061"/>
            <a:ext cx="8083180" cy="6314985"/>
          </a:xfrm>
        </p:spPr>
      </p:pic>
      <p:sp>
        <p:nvSpPr>
          <p:cNvPr id="8" name="TextBox 7">
            <a:extLst>
              <a:ext uri="{FF2B5EF4-FFF2-40B4-BE49-F238E27FC236}">
                <a16:creationId xmlns:a16="http://schemas.microsoft.com/office/drawing/2014/main" id="{A733007B-E9B5-7090-AE8D-EBDF7C93B886}"/>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239370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452B5BDD-56AE-0302-4202-22D753C3FB56}"/>
              </a:ext>
            </a:extLst>
          </p:cNvPr>
          <p:cNvSpPr>
            <a:spLocks noGrp="1"/>
          </p:cNvSpPr>
          <p:nvPr>
            <p:ph type="title"/>
          </p:nvPr>
        </p:nvSpPr>
        <p:spPr/>
        <p:txBody>
          <a:bodyPr/>
          <a:lstStyle/>
          <a:p>
            <a:r>
              <a:rPr lang="en-US"/>
              <a:t>Recipe for fraud</a:t>
            </a:r>
          </a:p>
        </p:txBody>
      </p:sp>
      <p:pic>
        <p:nvPicPr>
          <p:cNvPr id="3" name="Content Placeholder 2" descr="A green circle with numbers and a few green circles&#10;&#10;Description automatically generated">
            <a:extLst>
              <a:ext uri="{FF2B5EF4-FFF2-40B4-BE49-F238E27FC236}">
                <a16:creationId xmlns:a16="http://schemas.microsoft.com/office/drawing/2014/main" id="{57454633-5935-E1B0-981C-8F5D91E168E8}"/>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val="0"/>
              </a:ext>
            </a:extLst>
          </a:blip>
          <a:srcRect/>
          <a:stretch/>
        </p:blipFill>
        <p:spPr>
          <a:xfrm>
            <a:off x="6188778" y="1361999"/>
            <a:ext cx="5862319" cy="4579938"/>
          </a:xfrm>
        </p:spPr>
      </p:pic>
      <p:pic>
        <p:nvPicPr>
          <p:cNvPr id="8" name="Picture 7" descr="A green circle with numbers and a white background&#10;&#10;Description automatically generated">
            <a:extLst>
              <a:ext uri="{FF2B5EF4-FFF2-40B4-BE49-F238E27FC236}">
                <a16:creationId xmlns:a16="http://schemas.microsoft.com/office/drawing/2014/main" id="{F99BBA85-A673-211C-1EBE-194512D0BD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949" y="1361998"/>
            <a:ext cx="5862319" cy="4579937"/>
          </a:xfrm>
          <a:prstGeom prst="rect">
            <a:avLst/>
          </a:prstGeom>
        </p:spPr>
      </p:pic>
      <p:sp>
        <p:nvSpPr>
          <p:cNvPr id="9" name="TextBox 8">
            <a:extLst>
              <a:ext uri="{FF2B5EF4-FFF2-40B4-BE49-F238E27FC236}">
                <a16:creationId xmlns:a16="http://schemas.microsoft.com/office/drawing/2014/main" id="{67D2519A-817A-5CF5-3F90-995B9A176FB6}"/>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12282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381274EC-D610-2885-649E-7ADDC9E4FD8C}"/>
              </a:ext>
            </a:extLst>
          </p:cNvPr>
          <p:cNvSpPr>
            <a:spLocks noGrp="1"/>
          </p:cNvSpPr>
          <p:nvPr>
            <p:ph type="title"/>
          </p:nvPr>
        </p:nvSpPr>
        <p:spPr>
          <a:xfrm>
            <a:off x="456360" y="691228"/>
            <a:ext cx="2230856" cy="811001"/>
          </a:xfrm>
        </p:spPr>
        <p:txBody>
          <a:bodyPr/>
          <a:lstStyle/>
          <a:p>
            <a:r>
              <a:rPr lang="en-US"/>
              <a:t>Recipe for fraud</a:t>
            </a:r>
          </a:p>
        </p:txBody>
      </p:sp>
      <p:pic>
        <p:nvPicPr>
          <p:cNvPr id="3" name="Content Placeholder 2" descr="A graph of a number of people&#10;&#10;Description automatically generated with medium confidence">
            <a:extLst>
              <a:ext uri="{FF2B5EF4-FFF2-40B4-BE49-F238E27FC236}">
                <a16:creationId xmlns:a16="http://schemas.microsoft.com/office/drawing/2014/main" id="{2A6CEA60-104E-3CCF-024D-E5675C57CAC4}"/>
              </a:ext>
            </a:extLst>
          </p:cNvPr>
          <p:cNvPicPr>
            <a:picLocks noGrp="1" noChangeAspect="1"/>
          </p:cNvPicPr>
          <p:nvPr>
            <p:ph sz="quarter" idx="14"/>
          </p:nvPr>
        </p:nvPicPr>
        <p:blipFill>
          <a:blip r:embed="rId2" cstate="email">
            <a:extLst>
              <a:ext uri="{28A0092B-C50C-407E-A947-70E740481C1C}">
                <a14:useLocalDpi xmlns:a14="http://schemas.microsoft.com/office/drawing/2010/main" val="0"/>
              </a:ext>
            </a:extLst>
          </a:blip>
          <a:stretch>
            <a:fillRect/>
          </a:stretch>
        </p:blipFill>
        <p:spPr>
          <a:xfrm>
            <a:off x="3569786" y="0"/>
            <a:ext cx="6858000" cy="6858000"/>
          </a:xfrm>
        </p:spPr>
      </p:pic>
      <p:sp>
        <p:nvSpPr>
          <p:cNvPr id="8" name="TextBox 7">
            <a:extLst>
              <a:ext uri="{FF2B5EF4-FFF2-40B4-BE49-F238E27FC236}">
                <a16:creationId xmlns:a16="http://schemas.microsoft.com/office/drawing/2014/main" id="{2F047017-9863-710C-617E-0722F47838F6}"/>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3662543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0AD6E384-5245-74FF-A1BD-ABAC63A9A6A5}"/>
              </a:ext>
            </a:extLst>
          </p:cNvPr>
          <p:cNvSpPr>
            <a:spLocks noGrp="1"/>
          </p:cNvSpPr>
          <p:nvPr>
            <p:ph type="title"/>
          </p:nvPr>
        </p:nvSpPr>
        <p:spPr/>
        <p:txBody>
          <a:bodyPr/>
          <a:lstStyle/>
          <a:p>
            <a:r>
              <a:rPr lang="en-US"/>
              <a:t>Recipe for fraud</a:t>
            </a:r>
          </a:p>
        </p:txBody>
      </p:sp>
      <p:pic>
        <p:nvPicPr>
          <p:cNvPr id="3" name="Content Placeholder 2" descr="A graph of a graph with numbers and a few green and blue bars&#10;&#10;Description automatically generated with medium confidence">
            <a:extLst>
              <a:ext uri="{FF2B5EF4-FFF2-40B4-BE49-F238E27FC236}">
                <a16:creationId xmlns:a16="http://schemas.microsoft.com/office/drawing/2014/main" id="{399A3451-E710-DCEF-E5EB-CE0C77DB63F9}"/>
              </a:ext>
            </a:extLst>
          </p:cNvPr>
          <p:cNvPicPr>
            <a:picLocks noGrp="1" noChangeAspect="1"/>
          </p:cNvPicPr>
          <p:nvPr>
            <p:ph sz="quarter" idx="14"/>
          </p:nvPr>
        </p:nvPicPr>
        <p:blipFill>
          <a:blip r:embed="rId2" cstate="email">
            <a:extLst>
              <a:ext uri="{28A0092B-C50C-407E-A947-70E740481C1C}">
                <a14:useLocalDpi xmlns:a14="http://schemas.microsoft.com/office/drawing/2010/main" val="0"/>
              </a:ext>
            </a:extLst>
          </a:blip>
          <a:stretch>
            <a:fillRect/>
          </a:stretch>
        </p:blipFill>
        <p:spPr>
          <a:xfrm>
            <a:off x="2911150" y="1345023"/>
            <a:ext cx="8142242" cy="5512977"/>
          </a:xfrm>
        </p:spPr>
      </p:pic>
      <p:sp>
        <p:nvSpPr>
          <p:cNvPr id="8" name="TextBox 7">
            <a:extLst>
              <a:ext uri="{FF2B5EF4-FFF2-40B4-BE49-F238E27FC236}">
                <a16:creationId xmlns:a16="http://schemas.microsoft.com/office/drawing/2014/main" id="{48A74FE1-F650-40A1-5239-AAE1A1D0FDEB}"/>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555965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C82165D-A7A3-56BA-98B6-AA62BA0A0DA6}"/>
              </a:ext>
            </a:extLst>
          </p:cNvPr>
          <p:cNvSpPr>
            <a:spLocks noGrp="1"/>
          </p:cNvSpPr>
          <p:nvPr>
            <p:ph type="title"/>
          </p:nvPr>
        </p:nvSpPr>
        <p:spPr>
          <a:xfrm>
            <a:off x="456360" y="691228"/>
            <a:ext cx="2184203" cy="764348"/>
          </a:xfrm>
        </p:spPr>
        <p:txBody>
          <a:bodyPr/>
          <a:lstStyle/>
          <a:p>
            <a:r>
              <a:rPr lang="en-US"/>
              <a:t>Recipe for fraud</a:t>
            </a:r>
          </a:p>
        </p:txBody>
      </p:sp>
      <p:pic>
        <p:nvPicPr>
          <p:cNvPr id="3" name="Content Placeholder 2" descr="A graph of a number of people&#10;&#10;Description automatically generated with medium confidence">
            <a:extLst>
              <a:ext uri="{FF2B5EF4-FFF2-40B4-BE49-F238E27FC236}">
                <a16:creationId xmlns:a16="http://schemas.microsoft.com/office/drawing/2014/main" id="{77A4976D-37DB-8CB8-C12C-C3E6827B4FED}"/>
              </a:ext>
            </a:extLst>
          </p:cNvPr>
          <p:cNvPicPr>
            <a:picLocks noGrp="1" noChangeAspect="1"/>
          </p:cNvPicPr>
          <p:nvPr>
            <p:ph sz="quarter" idx="14"/>
          </p:nvPr>
        </p:nvPicPr>
        <p:blipFill>
          <a:blip r:embed="rId2" cstate="email">
            <a:extLst>
              <a:ext uri="{28A0092B-C50C-407E-A947-70E740481C1C}">
                <a14:useLocalDpi xmlns:a14="http://schemas.microsoft.com/office/drawing/2010/main" val="0"/>
              </a:ext>
            </a:extLst>
          </a:blip>
          <a:stretch>
            <a:fillRect/>
          </a:stretch>
        </p:blipFill>
        <p:spPr>
          <a:xfrm>
            <a:off x="3442996" y="0"/>
            <a:ext cx="6841055" cy="6841055"/>
          </a:xfrm>
        </p:spPr>
      </p:pic>
      <p:sp>
        <p:nvSpPr>
          <p:cNvPr id="8" name="TextBox 7">
            <a:extLst>
              <a:ext uri="{FF2B5EF4-FFF2-40B4-BE49-F238E27FC236}">
                <a16:creationId xmlns:a16="http://schemas.microsoft.com/office/drawing/2014/main" id="{C2B1A498-96D8-2600-6926-37687717ADE4}"/>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1119382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C10F2162-B384-605D-B3B3-2B181EA4BCEC}"/>
              </a:ext>
            </a:extLst>
          </p:cNvPr>
          <p:cNvSpPr>
            <a:spLocks noGrp="1"/>
          </p:cNvSpPr>
          <p:nvPr>
            <p:ph type="title"/>
          </p:nvPr>
        </p:nvSpPr>
        <p:spPr>
          <a:xfrm>
            <a:off x="456360" y="691228"/>
            <a:ext cx="2191590" cy="1061372"/>
          </a:xfrm>
        </p:spPr>
        <p:txBody>
          <a:bodyPr/>
          <a:lstStyle/>
          <a:p>
            <a:r>
              <a:rPr lang="en-US"/>
              <a:t>Recipe for fraud</a:t>
            </a:r>
          </a:p>
        </p:txBody>
      </p:sp>
      <p:pic>
        <p:nvPicPr>
          <p:cNvPr id="3" name="Content Placeholder 2" descr="A screenshot of a graph&#10;&#10;Description automatically generated">
            <a:extLst>
              <a:ext uri="{FF2B5EF4-FFF2-40B4-BE49-F238E27FC236}">
                <a16:creationId xmlns:a16="http://schemas.microsoft.com/office/drawing/2014/main" id="{6A152881-1CC5-E319-FAB8-42F063FB0942}"/>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val="0"/>
              </a:ext>
            </a:extLst>
          </a:blip>
          <a:srcRect b="5470"/>
          <a:stretch/>
        </p:blipFill>
        <p:spPr>
          <a:xfrm>
            <a:off x="3066194" y="573833"/>
            <a:ext cx="7732196" cy="5710334"/>
          </a:xfrm>
        </p:spPr>
      </p:pic>
      <p:sp>
        <p:nvSpPr>
          <p:cNvPr id="8" name="TextBox 7">
            <a:extLst>
              <a:ext uri="{FF2B5EF4-FFF2-40B4-BE49-F238E27FC236}">
                <a16:creationId xmlns:a16="http://schemas.microsoft.com/office/drawing/2014/main" id="{39AD1AC3-F9CA-51AC-0FAE-DCBECE539045}"/>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265972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BA67A445-D60C-AA20-410C-F08051E756D9}"/>
              </a:ext>
            </a:extLst>
          </p:cNvPr>
          <p:cNvSpPr>
            <a:spLocks noGrp="1"/>
          </p:cNvSpPr>
          <p:nvPr>
            <p:ph type="title"/>
          </p:nvPr>
        </p:nvSpPr>
        <p:spPr>
          <a:xfrm>
            <a:off x="456360" y="691228"/>
            <a:ext cx="2221526" cy="1146903"/>
          </a:xfrm>
        </p:spPr>
        <p:txBody>
          <a:bodyPr/>
          <a:lstStyle/>
          <a:p>
            <a:r>
              <a:rPr lang="en-US"/>
              <a:t>Recipe for fraud</a:t>
            </a:r>
          </a:p>
        </p:txBody>
      </p:sp>
      <p:pic>
        <p:nvPicPr>
          <p:cNvPr id="3" name="Content Placeholder 2" descr="A green circle with blue and green lines&#10;&#10;Description automatically generated">
            <a:extLst>
              <a:ext uri="{FF2B5EF4-FFF2-40B4-BE49-F238E27FC236}">
                <a16:creationId xmlns:a16="http://schemas.microsoft.com/office/drawing/2014/main" id="{803A27E0-9DE7-EE08-249D-C2B86A2898B2}"/>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val="0"/>
              </a:ext>
            </a:extLst>
          </a:blip>
          <a:srcRect b="8428"/>
          <a:stretch/>
        </p:blipFill>
        <p:spPr>
          <a:xfrm>
            <a:off x="3722914" y="542803"/>
            <a:ext cx="6303655" cy="5772394"/>
          </a:xfrm>
        </p:spPr>
      </p:pic>
      <p:sp>
        <p:nvSpPr>
          <p:cNvPr id="8" name="TextBox 7">
            <a:extLst>
              <a:ext uri="{FF2B5EF4-FFF2-40B4-BE49-F238E27FC236}">
                <a16:creationId xmlns:a16="http://schemas.microsoft.com/office/drawing/2014/main" id="{052AFCBA-2C3D-157B-83DB-0DF5557E4BFB}"/>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98145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4F8F18-8513-EAFD-7DC0-5F9F67920924}"/>
              </a:ext>
            </a:extLst>
          </p:cNvPr>
          <p:cNvSpPr>
            <a:spLocks noGrp="1"/>
          </p:cNvSpPr>
          <p:nvPr>
            <p:ph idx="1"/>
          </p:nvPr>
        </p:nvSpPr>
        <p:spPr>
          <a:xfrm>
            <a:off x="1881962" y="2593571"/>
            <a:ext cx="4404538" cy="4047192"/>
          </a:xfrm>
        </p:spPr>
        <p:txBody>
          <a:bodyPr/>
          <a:lstStyle/>
          <a:p>
            <a:r>
              <a:rPr lang="en-US"/>
              <a:t>Key takeaways</a:t>
            </a:r>
          </a:p>
          <a:p>
            <a:r>
              <a:rPr lang="en-US"/>
              <a:t>Recipe for fraud</a:t>
            </a:r>
          </a:p>
          <a:p>
            <a:r>
              <a:rPr lang="en-US"/>
              <a:t>How not to blow the case</a:t>
            </a:r>
          </a:p>
          <a:p>
            <a:r>
              <a:rPr lang="en-US"/>
              <a:t>Case studies</a:t>
            </a:r>
          </a:p>
          <a:p>
            <a:r>
              <a:rPr lang="en-US"/>
              <a:t>Fraud prevention checkup </a:t>
            </a:r>
          </a:p>
          <a:p>
            <a:r>
              <a:rPr lang="en-US"/>
              <a:t>Fraud risk assessment</a:t>
            </a:r>
          </a:p>
          <a:p>
            <a:endParaRPr lang="en-US"/>
          </a:p>
          <a:p>
            <a:endParaRPr lang="en-US"/>
          </a:p>
          <a:p>
            <a:endParaRPr lang="en-US"/>
          </a:p>
        </p:txBody>
      </p:sp>
      <p:sp>
        <p:nvSpPr>
          <p:cNvPr id="3" name="Title 2">
            <a:extLst>
              <a:ext uri="{FF2B5EF4-FFF2-40B4-BE49-F238E27FC236}">
                <a16:creationId xmlns:a16="http://schemas.microsoft.com/office/drawing/2014/main" id="{125F4538-C7C8-77B2-5F8C-4087966B18F4}"/>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2822318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BBCA3F6-86D7-D925-6D7D-2D13A8038858}"/>
              </a:ext>
            </a:extLst>
          </p:cNvPr>
          <p:cNvSpPr>
            <a:spLocks noGrp="1"/>
          </p:cNvSpPr>
          <p:nvPr>
            <p:ph type="title"/>
          </p:nvPr>
        </p:nvSpPr>
        <p:spPr>
          <a:xfrm>
            <a:off x="456360" y="691228"/>
            <a:ext cx="2240187" cy="736356"/>
          </a:xfrm>
        </p:spPr>
        <p:txBody>
          <a:bodyPr/>
          <a:lstStyle/>
          <a:p>
            <a:r>
              <a:rPr lang="en-US"/>
              <a:t>Recipe for fraud</a:t>
            </a:r>
          </a:p>
        </p:txBody>
      </p:sp>
      <p:pic>
        <p:nvPicPr>
          <p:cNvPr id="3" name="Content Placeholder 2" descr="A green and white bar graph&#10;&#10;Description automatically generated">
            <a:extLst>
              <a:ext uri="{FF2B5EF4-FFF2-40B4-BE49-F238E27FC236}">
                <a16:creationId xmlns:a16="http://schemas.microsoft.com/office/drawing/2014/main" id="{E6289A3A-1EF4-8366-50A3-6FF0D74581DB}"/>
              </a:ext>
            </a:extLst>
          </p:cNvPr>
          <p:cNvPicPr>
            <a:picLocks noGrp="1" noChangeAspect="1"/>
          </p:cNvPicPr>
          <p:nvPr>
            <p:ph sz="quarter" idx="14"/>
          </p:nvPr>
        </p:nvPicPr>
        <p:blipFill>
          <a:blip r:embed="rId2" cstate="email">
            <a:extLst>
              <a:ext uri="{28A0092B-C50C-407E-A947-70E740481C1C}">
                <a14:useLocalDpi xmlns:a14="http://schemas.microsoft.com/office/drawing/2010/main" val="0"/>
              </a:ext>
            </a:extLst>
          </a:blip>
          <a:stretch>
            <a:fillRect/>
          </a:stretch>
        </p:blipFill>
        <p:spPr>
          <a:xfrm>
            <a:off x="3097763" y="0"/>
            <a:ext cx="7757000" cy="6868178"/>
          </a:xfrm>
        </p:spPr>
      </p:pic>
      <p:sp>
        <p:nvSpPr>
          <p:cNvPr id="8" name="TextBox 7">
            <a:extLst>
              <a:ext uri="{FF2B5EF4-FFF2-40B4-BE49-F238E27FC236}">
                <a16:creationId xmlns:a16="http://schemas.microsoft.com/office/drawing/2014/main" id="{7186303C-8189-B2D6-E607-BDA9EEEECE27}"/>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802087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A48385-59E7-40DF-9755-31A2FECC3B3E}"/>
              </a:ext>
            </a:extLst>
          </p:cNvPr>
          <p:cNvSpPr>
            <a:spLocks noGrp="1"/>
          </p:cNvSpPr>
          <p:nvPr>
            <p:ph type="subTitle" idx="1"/>
          </p:nvPr>
        </p:nvSpPr>
        <p:spPr>
          <a:xfrm>
            <a:off x="457200" y="3429001"/>
            <a:ext cx="4368800" cy="1441420"/>
          </a:xfrm>
        </p:spPr>
        <p:txBody>
          <a:bodyPr/>
          <a:lstStyle/>
          <a:p>
            <a:r>
              <a:rPr lang="en-US"/>
              <a:t>How not to blow the case</a:t>
            </a:r>
          </a:p>
        </p:txBody>
      </p:sp>
    </p:spTree>
    <p:extLst>
      <p:ext uri="{BB962C8B-B14F-4D97-AF65-F5344CB8AC3E}">
        <p14:creationId xmlns:p14="http://schemas.microsoft.com/office/powerpoint/2010/main" val="2551229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Ensure the proper setup</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How not to not to blow the case</a:t>
            </a:r>
          </a:p>
        </p:txBody>
      </p:sp>
      <p:grpSp>
        <p:nvGrpSpPr>
          <p:cNvPr id="27" name="Group 26">
            <a:extLst>
              <a:ext uri="{FF2B5EF4-FFF2-40B4-BE49-F238E27FC236}">
                <a16:creationId xmlns:a16="http://schemas.microsoft.com/office/drawing/2014/main" id="{07FCC257-72CC-A216-31D3-1D8913C75B42}"/>
              </a:ext>
            </a:extLst>
          </p:cNvPr>
          <p:cNvGrpSpPr/>
          <p:nvPr/>
        </p:nvGrpSpPr>
        <p:grpSpPr>
          <a:xfrm>
            <a:off x="1179670" y="2202025"/>
            <a:ext cx="9615907" cy="3156901"/>
            <a:chOff x="578493" y="2173488"/>
            <a:chExt cx="5302761" cy="1740896"/>
          </a:xfrm>
        </p:grpSpPr>
        <p:grpSp>
          <p:nvGrpSpPr>
            <p:cNvPr id="7" name="Group 6">
              <a:extLst>
                <a:ext uri="{FF2B5EF4-FFF2-40B4-BE49-F238E27FC236}">
                  <a16:creationId xmlns:a16="http://schemas.microsoft.com/office/drawing/2014/main" id="{1CBC99E1-6770-DD99-8C1D-A80A6C0CA9A6}"/>
                </a:ext>
              </a:extLst>
            </p:cNvPr>
            <p:cNvGrpSpPr>
              <a:grpSpLocks noChangeAspect="1"/>
            </p:cNvGrpSpPr>
            <p:nvPr/>
          </p:nvGrpSpPr>
          <p:grpSpPr bwMode="auto">
            <a:xfrm rot="10800000">
              <a:off x="2023623" y="2173488"/>
              <a:ext cx="946820" cy="1142624"/>
              <a:chOff x="347" y="3344"/>
              <a:chExt cx="586" cy="707"/>
            </a:xfrm>
            <a:solidFill>
              <a:schemeClr val="bg2"/>
            </a:solidFill>
          </p:grpSpPr>
          <p:sp>
            <p:nvSpPr>
              <p:cNvPr id="25" name="Oval 24">
                <a:extLst>
                  <a:ext uri="{FF2B5EF4-FFF2-40B4-BE49-F238E27FC236}">
                    <a16:creationId xmlns:a16="http://schemas.microsoft.com/office/drawing/2014/main" id="{F702EA58-A52B-DD9F-5146-A9512872A5E1}"/>
                  </a:ext>
                </a:extLst>
              </p:cNvPr>
              <p:cNvSpPr>
                <a:spLocks noChangeArrowheads="1"/>
              </p:cNvSpPr>
              <p:nvPr/>
            </p:nvSpPr>
            <p:spPr bwMode="auto">
              <a:xfrm rot="10800000">
                <a:off x="347" y="3466"/>
                <a:ext cx="586" cy="58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4800">
                  <a:solidFill>
                    <a:schemeClr val="bg1"/>
                  </a:solidFill>
                  <a:latin typeface="Roboto" panose="02000000000000000000" pitchFamily="2" charset="0"/>
                  <a:ea typeface="Roboto" panose="02000000000000000000" pitchFamily="2" charset="0"/>
                  <a:cs typeface="Droid Serif" panose="02020600060500020200" pitchFamily="18" charset="0"/>
                </a:endParaRPr>
              </a:p>
            </p:txBody>
          </p:sp>
          <p:sp>
            <p:nvSpPr>
              <p:cNvPr id="26" name="Freeform 6">
                <a:extLst>
                  <a:ext uri="{FF2B5EF4-FFF2-40B4-BE49-F238E27FC236}">
                    <a16:creationId xmlns:a16="http://schemas.microsoft.com/office/drawing/2014/main" id="{F6E5EFD0-8A2B-2342-31EF-B283CA78410E}"/>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latin typeface="Droid Serif" panose="02020600060500020200" pitchFamily="18" charset="0"/>
                  <a:ea typeface="Droid Serif" panose="02020600060500020200" pitchFamily="18" charset="0"/>
                  <a:cs typeface="Droid Serif" panose="02020600060500020200" pitchFamily="18" charset="0"/>
                </a:endParaRPr>
              </a:p>
            </p:txBody>
          </p:sp>
        </p:grpSp>
        <p:grpSp>
          <p:nvGrpSpPr>
            <p:cNvPr id="8" name="Group 7">
              <a:extLst>
                <a:ext uri="{FF2B5EF4-FFF2-40B4-BE49-F238E27FC236}">
                  <a16:creationId xmlns:a16="http://schemas.microsoft.com/office/drawing/2014/main" id="{737D1BEA-097A-FF97-7C66-FC41C60D2200}"/>
                </a:ext>
              </a:extLst>
            </p:cNvPr>
            <p:cNvGrpSpPr>
              <a:grpSpLocks noChangeAspect="1"/>
            </p:cNvGrpSpPr>
            <p:nvPr/>
          </p:nvGrpSpPr>
          <p:grpSpPr bwMode="auto">
            <a:xfrm rot="10800000">
              <a:off x="3468751" y="2173488"/>
              <a:ext cx="946820" cy="1142624"/>
              <a:chOff x="347" y="3344"/>
              <a:chExt cx="586" cy="707"/>
            </a:xfrm>
            <a:solidFill>
              <a:schemeClr val="accent2"/>
            </a:solidFill>
          </p:grpSpPr>
          <p:sp>
            <p:nvSpPr>
              <p:cNvPr id="23" name="Oval 22">
                <a:extLst>
                  <a:ext uri="{FF2B5EF4-FFF2-40B4-BE49-F238E27FC236}">
                    <a16:creationId xmlns:a16="http://schemas.microsoft.com/office/drawing/2014/main" id="{91BD0B1A-A454-F027-D305-103E44601155}"/>
                  </a:ext>
                </a:extLst>
              </p:cNvPr>
              <p:cNvSpPr>
                <a:spLocks noChangeArrowheads="1"/>
              </p:cNvSpPr>
              <p:nvPr/>
            </p:nvSpPr>
            <p:spPr bwMode="auto">
              <a:xfrm rot="10800000">
                <a:off x="347" y="3466"/>
                <a:ext cx="586" cy="58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4800">
                  <a:solidFill>
                    <a:schemeClr val="bg1"/>
                  </a:solidFill>
                  <a:latin typeface="Roboto" panose="02000000000000000000" pitchFamily="2" charset="0"/>
                  <a:ea typeface="Roboto" panose="02000000000000000000" pitchFamily="2" charset="0"/>
                  <a:cs typeface="Droid Serif" panose="02020600060500020200" pitchFamily="18" charset="0"/>
                </a:endParaRPr>
              </a:p>
            </p:txBody>
          </p:sp>
          <p:sp>
            <p:nvSpPr>
              <p:cNvPr id="24" name="Freeform 46">
                <a:extLst>
                  <a:ext uri="{FF2B5EF4-FFF2-40B4-BE49-F238E27FC236}">
                    <a16:creationId xmlns:a16="http://schemas.microsoft.com/office/drawing/2014/main" id="{A9506BF0-25D2-F43B-91F1-15BCFD36B9C3}"/>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latin typeface="Droid Serif" panose="02020600060500020200" pitchFamily="18" charset="0"/>
                  <a:ea typeface="Droid Serif" panose="02020600060500020200" pitchFamily="18" charset="0"/>
                  <a:cs typeface="Droid Serif" panose="02020600060500020200" pitchFamily="18" charset="0"/>
                </a:endParaRPr>
              </a:p>
            </p:txBody>
          </p:sp>
        </p:grpSp>
        <p:grpSp>
          <p:nvGrpSpPr>
            <p:cNvPr id="9" name="Group 8">
              <a:extLst>
                <a:ext uri="{FF2B5EF4-FFF2-40B4-BE49-F238E27FC236}">
                  <a16:creationId xmlns:a16="http://schemas.microsoft.com/office/drawing/2014/main" id="{88418EDB-6CF0-7F25-DDB9-4F69C1F289B8}"/>
                </a:ext>
              </a:extLst>
            </p:cNvPr>
            <p:cNvGrpSpPr>
              <a:grpSpLocks noChangeAspect="1"/>
            </p:cNvGrpSpPr>
            <p:nvPr/>
          </p:nvGrpSpPr>
          <p:grpSpPr bwMode="auto">
            <a:xfrm rot="10800000">
              <a:off x="4928420" y="2173488"/>
              <a:ext cx="946820" cy="1131311"/>
              <a:chOff x="338" y="3351"/>
              <a:chExt cx="586" cy="700"/>
            </a:xfrm>
            <a:solidFill>
              <a:schemeClr val="accent2">
                <a:lumMod val="75000"/>
              </a:schemeClr>
            </a:solidFill>
          </p:grpSpPr>
          <p:sp>
            <p:nvSpPr>
              <p:cNvPr id="21" name="Oval 20">
                <a:extLst>
                  <a:ext uri="{FF2B5EF4-FFF2-40B4-BE49-F238E27FC236}">
                    <a16:creationId xmlns:a16="http://schemas.microsoft.com/office/drawing/2014/main" id="{CBADB793-7187-DEEF-02EF-64871D7F0CD6}"/>
                  </a:ext>
                </a:extLst>
              </p:cNvPr>
              <p:cNvSpPr>
                <a:spLocks noChangeArrowheads="1"/>
              </p:cNvSpPr>
              <p:nvPr/>
            </p:nvSpPr>
            <p:spPr bwMode="auto">
              <a:xfrm rot="10800000">
                <a:off x="338" y="3466"/>
                <a:ext cx="586" cy="58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4800">
                  <a:solidFill>
                    <a:schemeClr val="bg1"/>
                  </a:solidFill>
                  <a:latin typeface="Roboto" panose="02000000000000000000" pitchFamily="2" charset="0"/>
                  <a:ea typeface="Roboto" panose="02000000000000000000" pitchFamily="2" charset="0"/>
                  <a:cs typeface="Droid Serif" panose="02020600060500020200" pitchFamily="18" charset="0"/>
                </a:endParaRPr>
              </a:p>
            </p:txBody>
          </p:sp>
          <p:sp>
            <p:nvSpPr>
              <p:cNvPr id="22" name="Freeform 6">
                <a:extLst>
                  <a:ext uri="{FF2B5EF4-FFF2-40B4-BE49-F238E27FC236}">
                    <a16:creationId xmlns:a16="http://schemas.microsoft.com/office/drawing/2014/main" id="{0900E432-4DF1-FFD2-1A1E-E2BB5B41EA70}"/>
                  </a:ext>
                </a:extLst>
              </p:cNvPr>
              <p:cNvSpPr>
                <a:spLocks/>
              </p:cNvSpPr>
              <p:nvPr/>
            </p:nvSpPr>
            <p:spPr bwMode="auto">
              <a:xfrm>
                <a:off x="426" y="3351"/>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latin typeface="Droid Serif" panose="02020600060500020200" pitchFamily="18" charset="0"/>
                  <a:ea typeface="Droid Serif" panose="02020600060500020200" pitchFamily="18" charset="0"/>
                  <a:cs typeface="Droid Serif" panose="02020600060500020200" pitchFamily="18" charset="0"/>
                </a:endParaRPr>
              </a:p>
            </p:txBody>
          </p:sp>
        </p:grpSp>
        <p:grpSp>
          <p:nvGrpSpPr>
            <p:cNvPr id="10" name="Group 9">
              <a:extLst>
                <a:ext uri="{FF2B5EF4-FFF2-40B4-BE49-F238E27FC236}">
                  <a16:creationId xmlns:a16="http://schemas.microsoft.com/office/drawing/2014/main" id="{892B5894-9CF4-23BB-5296-6E49FB3F8C83}"/>
                </a:ext>
              </a:extLst>
            </p:cNvPr>
            <p:cNvGrpSpPr>
              <a:grpSpLocks noChangeAspect="1"/>
            </p:cNvGrpSpPr>
            <p:nvPr/>
          </p:nvGrpSpPr>
          <p:grpSpPr bwMode="auto">
            <a:xfrm rot="10800000">
              <a:off x="578494" y="2173488"/>
              <a:ext cx="946820" cy="1142624"/>
              <a:chOff x="347" y="3344"/>
              <a:chExt cx="586" cy="707"/>
            </a:xfrm>
            <a:solidFill>
              <a:schemeClr val="tx1"/>
            </a:solidFill>
          </p:grpSpPr>
          <p:sp>
            <p:nvSpPr>
              <p:cNvPr id="19" name="Oval 18">
                <a:extLst>
                  <a:ext uri="{FF2B5EF4-FFF2-40B4-BE49-F238E27FC236}">
                    <a16:creationId xmlns:a16="http://schemas.microsoft.com/office/drawing/2014/main" id="{9280390E-2442-7A9C-4517-053F7134515E}"/>
                  </a:ext>
                </a:extLst>
              </p:cNvPr>
              <p:cNvSpPr>
                <a:spLocks noChangeArrowheads="1"/>
              </p:cNvSpPr>
              <p:nvPr/>
            </p:nvSpPr>
            <p:spPr bwMode="auto">
              <a:xfrm rot="10800000">
                <a:off x="347" y="3466"/>
                <a:ext cx="586" cy="58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4800">
                  <a:solidFill>
                    <a:schemeClr val="bg1"/>
                  </a:solidFill>
                  <a:latin typeface="Roboto" panose="02000000000000000000" pitchFamily="2" charset="0"/>
                  <a:ea typeface="Roboto" panose="02000000000000000000" pitchFamily="2" charset="0"/>
                  <a:cs typeface="Droid Serif" panose="02020600060500020200" pitchFamily="18" charset="0"/>
                </a:endParaRPr>
              </a:p>
            </p:txBody>
          </p:sp>
          <p:sp>
            <p:nvSpPr>
              <p:cNvPr id="20" name="Freeform 6">
                <a:extLst>
                  <a:ext uri="{FF2B5EF4-FFF2-40B4-BE49-F238E27FC236}">
                    <a16:creationId xmlns:a16="http://schemas.microsoft.com/office/drawing/2014/main" id="{5D9FAC0E-5A9F-AF87-F28A-D1D0408856B4}"/>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latin typeface="Droid Serif" panose="02020600060500020200" pitchFamily="18" charset="0"/>
                  <a:ea typeface="Droid Serif" panose="02020600060500020200" pitchFamily="18" charset="0"/>
                  <a:cs typeface="Droid Serif" panose="02020600060500020200" pitchFamily="18" charset="0"/>
                </a:endParaRPr>
              </a:p>
            </p:txBody>
          </p:sp>
        </p:grpSp>
        <p:sp>
          <p:nvSpPr>
            <p:cNvPr id="11" name="Oval 10">
              <a:extLst>
                <a:ext uri="{FF2B5EF4-FFF2-40B4-BE49-F238E27FC236}">
                  <a16:creationId xmlns:a16="http://schemas.microsoft.com/office/drawing/2014/main" id="{56A88ECF-6331-2AC8-85E8-5EF977E04F74}"/>
                </a:ext>
              </a:extLst>
            </p:cNvPr>
            <p:cNvSpPr>
              <a:spLocks noChangeAspect="1"/>
            </p:cNvSpPr>
            <p:nvPr/>
          </p:nvSpPr>
          <p:spPr>
            <a:xfrm>
              <a:off x="998344" y="3383877"/>
              <a:ext cx="107121" cy="10658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A270EC11-96A6-FC55-E844-869402040A55}"/>
                </a:ext>
              </a:extLst>
            </p:cNvPr>
            <p:cNvSpPr>
              <a:spLocks noChangeAspect="1"/>
            </p:cNvSpPr>
            <p:nvPr/>
          </p:nvSpPr>
          <p:spPr>
            <a:xfrm>
              <a:off x="2443472" y="3383877"/>
              <a:ext cx="107121" cy="10658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6961A55C-5BC4-DDB2-4670-0AAF0F20145C}"/>
                </a:ext>
              </a:extLst>
            </p:cNvPr>
            <p:cNvSpPr>
              <a:spLocks noChangeAspect="1"/>
            </p:cNvSpPr>
            <p:nvPr/>
          </p:nvSpPr>
          <p:spPr>
            <a:xfrm>
              <a:off x="3888601" y="3383877"/>
              <a:ext cx="107121" cy="1065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8C17587F-2DCC-8802-EAE8-F940AE511659}"/>
                </a:ext>
              </a:extLst>
            </p:cNvPr>
            <p:cNvSpPr>
              <a:spLocks noChangeAspect="1"/>
            </p:cNvSpPr>
            <p:nvPr/>
          </p:nvSpPr>
          <p:spPr>
            <a:xfrm>
              <a:off x="5333729" y="3383877"/>
              <a:ext cx="107121" cy="106588"/>
            </a:xfrm>
            <a:prstGeom prst="ellipse">
              <a:avLst/>
            </a:prstGeom>
            <a:solidFill>
              <a:schemeClr val="accent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D12B4171-E63B-54E9-F93E-8583C0E48BDA}"/>
                </a:ext>
              </a:extLst>
            </p:cNvPr>
            <p:cNvSpPr/>
            <p:nvPr/>
          </p:nvSpPr>
          <p:spPr>
            <a:xfrm>
              <a:off x="578493" y="3591906"/>
              <a:ext cx="946821" cy="18669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2"/>
                  </a:solidFill>
                  <a:latin typeface="Arial Black"/>
                  <a:cs typeface="Arial"/>
                </a:rPr>
                <a:t>Insurance</a:t>
              </a:r>
              <a:endParaRPr lang="en-US" sz="1600" b="1" dirty="0">
                <a:solidFill>
                  <a:schemeClr val="accent2"/>
                </a:solidFill>
                <a:latin typeface="Arial Black" panose="020B0A04020102020204" pitchFamily="34" charset="0"/>
                <a:cs typeface="Arial" pitchFamily="34" charset="0"/>
              </a:endParaRPr>
            </a:p>
          </p:txBody>
        </p:sp>
        <p:sp>
          <p:nvSpPr>
            <p:cNvPr id="16" name="Rectangle 15">
              <a:extLst>
                <a:ext uri="{FF2B5EF4-FFF2-40B4-BE49-F238E27FC236}">
                  <a16:creationId xmlns:a16="http://schemas.microsoft.com/office/drawing/2014/main" id="{83B9BB85-9931-EACD-4768-B698DF933C2A}"/>
                </a:ext>
              </a:extLst>
            </p:cNvPr>
            <p:cNvSpPr/>
            <p:nvPr/>
          </p:nvSpPr>
          <p:spPr>
            <a:xfrm>
              <a:off x="2023624" y="3591906"/>
              <a:ext cx="946820" cy="32247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1"/>
                  </a:solidFill>
                  <a:latin typeface="Arial Black"/>
                  <a:cs typeface="Arial"/>
                </a:rPr>
                <a:t>Legal </a:t>
              </a:r>
            </a:p>
            <a:p>
              <a:pPr algn="ctr"/>
              <a:r>
                <a:rPr lang="en-US" sz="1600" b="1" dirty="0">
                  <a:solidFill>
                    <a:schemeClr val="accent1"/>
                  </a:solidFill>
                  <a:latin typeface="Arial Black"/>
                  <a:cs typeface="Arial"/>
                </a:rPr>
                <a:t>counsel</a:t>
              </a:r>
              <a:endParaRPr lang="en-US" sz="1600" b="1" dirty="0">
                <a:solidFill>
                  <a:schemeClr val="accent1"/>
                </a:solidFill>
                <a:latin typeface="Arial Black"/>
                <a:cs typeface="Arial" pitchFamily="34" charset="0"/>
              </a:endParaRPr>
            </a:p>
          </p:txBody>
        </p:sp>
        <p:sp>
          <p:nvSpPr>
            <p:cNvPr id="17" name="Rectangle 16">
              <a:extLst>
                <a:ext uri="{FF2B5EF4-FFF2-40B4-BE49-F238E27FC236}">
                  <a16:creationId xmlns:a16="http://schemas.microsoft.com/office/drawing/2014/main" id="{553FEAF1-8D0B-97FD-2B1E-51D46155CAED}"/>
                </a:ext>
              </a:extLst>
            </p:cNvPr>
            <p:cNvSpPr/>
            <p:nvPr/>
          </p:nvSpPr>
          <p:spPr>
            <a:xfrm>
              <a:off x="4841187" y="3591906"/>
              <a:ext cx="1040067" cy="32247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solidFill>
                  <a:latin typeface="Arial Black"/>
                  <a:cs typeface="Arial"/>
                </a:rPr>
                <a:t>Response </a:t>
              </a:r>
            </a:p>
            <a:p>
              <a:pPr algn="ctr"/>
              <a:r>
                <a:rPr lang="en-US" sz="1600" b="1" dirty="0">
                  <a:solidFill>
                    <a:schemeClr val="accent3"/>
                  </a:solidFill>
                  <a:latin typeface="Arial Black"/>
                  <a:cs typeface="Arial"/>
                </a:rPr>
                <a:t>plan</a:t>
              </a:r>
            </a:p>
          </p:txBody>
        </p:sp>
        <p:sp>
          <p:nvSpPr>
            <p:cNvPr id="18" name="Rectangle 17">
              <a:extLst>
                <a:ext uri="{FF2B5EF4-FFF2-40B4-BE49-F238E27FC236}">
                  <a16:creationId xmlns:a16="http://schemas.microsoft.com/office/drawing/2014/main" id="{99C17BCE-C1DF-B4C0-6F09-41065CAE0D5B}"/>
                </a:ext>
              </a:extLst>
            </p:cNvPr>
            <p:cNvSpPr/>
            <p:nvPr/>
          </p:nvSpPr>
          <p:spPr>
            <a:xfrm>
              <a:off x="3320294" y="3591906"/>
              <a:ext cx="1242273" cy="32247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atin typeface="Arial Black"/>
                  <a:cs typeface="Arial"/>
                </a:rPr>
                <a:t>Internal</a:t>
              </a:r>
              <a:br>
                <a:rPr lang="en-US" sz="1600" b="1" dirty="0">
                  <a:latin typeface="Arial Black"/>
                  <a:cs typeface="Arial"/>
                </a:rPr>
              </a:br>
              <a:r>
                <a:rPr lang="en-US" sz="1600" b="1" dirty="0">
                  <a:latin typeface="Arial Black"/>
                  <a:cs typeface="Arial"/>
                </a:rPr>
                <a:t>controls</a:t>
              </a:r>
              <a:endParaRPr lang="en-US" sz="1600" b="1" dirty="0">
                <a:latin typeface="Arial Black"/>
                <a:cs typeface="Arial" pitchFamily="34" charset="0"/>
              </a:endParaRPr>
            </a:p>
          </p:txBody>
        </p:sp>
      </p:grpSp>
      <p:pic>
        <p:nvPicPr>
          <p:cNvPr id="30" name="Graphic 29">
            <a:extLst>
              <a:ext uri="{FF2B5EF4-FFF2-40B4-BE49-F238E27FC236}">
                <a16:creationId xmlns:a16="http://schemas.microsoft.com/office/drawing/2014/main" id="{F4E43B3F-13A8-AD5A-FEBB-B33653B4E6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6736" y="2551963"/>
            <a:ext cx="902811" cy="1132940"/>
          </a:xfrm>
          <a:prstGeom prst="rect">
            <a:avLst/>
          </a:prstGeom>
        </p:spPr>
      </p:pic>
      <p:pic>
        <p:nvPicPr>
          <p:cNvPr id="31" name="Graphic 30">
            <a:extLst>
              <a:ext uri="{FF2B5EF4-FFF2-40B4-BE49-F238E27FC236}">
                <a16:creationId xmlns:a16="http://schemas.microsoft.com/office/drawing/2014/main" id="{CE3E09C4-1D65-E635-C23F-9180F7F960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2334" y="2613645"/>
            <a:ext cx="891221" cy="891221"/>
          </a:xfrm>
          <a:prstGeom prst="rect">
            <a:avLst/>
          </a:prstGeom>
        </p:spPr>
      </p:pic>
      <p:pic>
        <p:nvPicPr>
          <p:cNvPr id="32" name="Graphic 31">
            <a:extLst>
              <a:ext uri="{FF2B5EF4-FFF2-40B4-BE49-F238E27FC236}">
                <a16:creationId xmlns:a16="http://schemas.microsoft.com/office/drawing/2014/main" id="{0F5401FE-B81C-416E-86C9-EFC0E37B38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7453" y="2631846"/>
            <a:ext cx="839011" cy="799058"/>
          </a:xfrm>
          <a:prstGeom prst="rect">
            <a:avLst/>
          </a:prstGeom>
        </p:spPr>
      </p:pic>
      <p:pic>
        <p:nvPicPr>
          <p:cNvPr id="33" name="Graphic 32">
            <a:extLst>
              <a:ext uri="{FF2B5EF4-FFF2-40B4-BE49-F238E27FC236}">
                <a16:creationId xmlns:a16="http://schemas.microsoft.com/office/drawing/2014/main" id="{B18A08ED-8694-EB26-7610-1E39B17CD2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93768" y="2675977"/>
            <a:ext cx="929875" cy="845341"/>
          </a:xfrm>
          <a:prstGeom prst="rect">
            <a:avLst/>
          </a:prstGeom>
        </p:spPr>
      </p:pic>
    </p:spTree>
    <p:extLst>
      <p:ext uri="{BB962C8B-B14F-4D97-AF65-F5344CB8AC3E}">
        <p14:creationId xmlns:p14="http://schemas.microsoft.com/office/powerpoint/2010/main" val="2216805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latin typeface="Arial Black"/>
              </a:rPr>
              <a:t>Eight key initial actions</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How not to not to blow the case</a:t>
            </a:r>
          </a:p>
        </p:txBody>
      </p:sp>
      <p:cxnSp>
        <p:nvCxnSpPr>
          <p:cNvPr id="3" name="Straight Connector 2">
            <a:extLst>
              <a:ext uri="{FF2B5EF4-FFF2-40B4-BE49-F238E27FC236}">
                <a16:creationId xmlns:a16="http://schemas.microsoft.com/office/drawing/2014/main" id="{F8BC1765-DE1B-47C6-641D-4810C80047E8}"/>
              </a:ext>
            </a:extLst>
          </p:cNvPr>
          <p:cNvCxnSpPr>
            <a:cxnSpLocks/>
          </p:cNvCxnSpPr>
          <p:nvPr/>
        </p:nvCxnSpPr>
        <p:spPr>
          <a:xfrm>
            <a:off x="1455384" y="1767973"/>
            <a:ext cx="0" cy="795767"/>
          </a:xfrm>
          <a:prstGeom prst="line">
            <a:avLst/>
          </a:prstGeom>
          <a:ln w="28575">
            <a:solidFill>
              <a:srgbClr val="C4E7E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447C106-5824-7C42-D19A-499FB835F68D}"/>
              </a:ext>
            </a:extLst>
          </p:cNvPr>
          <p:cNvSpPr txBox="1"/>
          <p:nvPr/>
        </p:nvSpPr>
        <p:spPr>
          <a:xfrm>
            <a:off x="1657739" y="2006326"/>
            <a:ext cx="4253480" cy="369332"/>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a:solidFill>
                  <a:schemeClr val="accent1"/>
                </a:solidFill>
                <a:latin typeface="Arial"/>
                <a:cs typeface="Arial" panose="020B0604020202020204" pitchFamily="34" charset="0"/>
              </a:rPr>
              <a:t>Protect evidence</a:t>
            </a:r>
          </a:p>
        </p:txBody>
      </p:sp>
      <p:cxnSp>
        <p:nvCxnSpPr>
          <p:cNvPr id="8" name="Straight Connector 7">
            <a:extLst>
              <a:ext uri="{FF2B5EF4-FFF2-40B4-BE49-F238E27FC236}">
                <a16:creationId xmlns:a16="http://schemas.microsoft.com/office/drawing/2014/main" id="{09378328-0E1C-0C69-4B93-A64F607942B0}"/>
              </a:ext>
            </a:extLst>
          </p:cNvPr>
          <p:cNvCxnSpPr>
            <a:cxnSpLocks/>
          </p:cNvCxnSpPr>
          <p:nvPr/>
        </p:nvCxnSpPr>
        <p:spPr>
          <a:xfrm>
            <a:off x="1455384" y="2849708"/>
            <a:ext cx="0" cy="795767"/>
          </a:xfrm>
          <a:prstGeom prst="line">
            <a:avLst/>
          </a:prstGeom>
          <a:ln w="28575">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EF3569-CCD3-02BA-F4BF-0B8DB83029C8}"/>
              </a:ext>
            </a:extLst>
          </p:cNvPr>
          <p:cNvSpPr txBox="1"/>
          <p:nvPr/>
        </p:nvSpPr>
        <p:spPr>
          <a:xfrm>
            <a:off x="1657740" y="3092159"/>
            <a:ext cx="3953409" cy="369332"/>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a:solidFill>
                  <a:schemeClr val="accent2"/>
                </a:solidFill>
                <a:latin typeface="Arial"/>
                <a:cs typeface="Arial" panose="020B0604020202020204" pitchFamily="34" charset="0"/>
              </a:rPr>
              <a:t>Make decisions</a:t>
            </a:r>
          </a:p>
        </p:txBody>
      </p:sp>
      <p:cxnSp>
        <p:nvCxnSpPr>
          <p:cNvPr id="10" name="Straight Connector 9">
            <a:extLst>
              <a:ext uri="{FF2B5EF4-FFF2-40B4-BE49-F238E27FC236}">
                <a16:creationId xmlns:a16="http://schemas.microsoft.com/office/drawing/2014/main" id="{EA64B15A-1D7F-FDC5-48D0-374D45F33EC4}"/>
              </a:ext>
            </a:extLst>
          </p:cNvPr>
          <p:cNvCxnSpPr>
            <a:cxnSpLocks/>
          </p:cNvCxnSpPr>
          <p:nvPr/>
        </p:nvCxnSpPr>
        <p:spPr>
          <a:xfrm>
            <a:off x="1455383" y="3950200"/>
            <a:ext cx="0" cy="795767"/>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349AA7A-E97C-CB70-5345-D2BCE6C32EF9}"/>
              </a:ext>
            </a:extLst>
          </p:cNvPr>
          <p:cNvSpPr txBox="1"/>
          <p:nvPr/>
        </p:nvSpPr>
        <p:spPr>
          <a:xfrm>
            <a:off x="1657739" y="4167497"/>
            <a:ext cx="4523984" cy="369332"/>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a:solidFill>
                  <a:schemeClr val="accent3"/>
                </a:solidFill>
                <a:latin typeface="Arial"/>
                <a:cs typeface="Arial" panose="020B0604020202020204" pitchFamily="34" charset="0"/>
              </a:rPr>
              <a:t>Use the plan</a:t>
            </a:r>
          </a:p>
        </p:txBody>
      </p:sp>
      <p:cxnSp>
        <p:nvCxnSpPr>
          <p:cNvPr id="12" name="Straight Connector 11">
            <a:extLst>
              <a:ext uri="{FF2B5EF4-FFF2-40B4-BE49-F238E27FC236}">
                <a16:creationId xmlns:a16="http://schemas.microsoft.com/office/drawing/2014/main" id="{1ECD96C8-3602-6EB9-6973-6C1B3599A53F}"/>
              </a:ext>
            </a:extLst>
          </p:cNvPr>
          <p:cNvCxnSpPr>
            <a:cxnSpLocks/>
          </p:cNvCxnSpPr>
          <p:nvPr/>
        </p:nvCxnSpPr>
        <p:spPr>
          <a:xfrm>
            <a:off x="1455384" y="5042883"/>
            <a:ext cx="0" cy="795767"/>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4F77AB-2FA7-51EF-670C-895507064019}"/>
              </a:ext>
            </a:extLst>
          </p:cNvPr>
          <p:cNvSpPr txBox="1"/>
          <p:nvPr/>
        </p:nvSpPr>
        <p:spPr>
          <a:xfrm>
            <a:off x="1657739" y="5256101"/>
            <a:ext cx="4253480" cy="369332"/>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a:solidFill>
                  <a:schemeClr val="accent4"/>
                </a:solidFill>
                <a:latin typeface="Arial"/>
                <a:cs typeface="Arial" panose="020B0604020202020204" pitchFamily="34" charset="0"/>
              </a:rPr>
              <a:t>Keep it private</a:t>
            </a:r>
          </a:p>
        </p:txBody>
      </p:sp>
      <p:sp>
        <p:nvSpPr>
          <p:cNvPr id="16" name="Oval 15">
            <a:extLst>
              <a:ext uri="{FF2B5EF4-FFF2-40B4-BE49-F238E27FC236}">
                <a16:creationId xmlns:a16="http://schemas.microsoft.com/office/drawing/2014/main" id="{346C3D14-6EB9-A826-5B11-69F5E8517DF9}"/>
              </a:ext>
            </a:extLst>
          </p:cNvPr>
          <p:cNvSpPr/>
          <p:nvPr/>
        </p:nvSpPr>
        <p:spPr>
          <a:xfrm>
            <a:off x="630965" y="1854742"/>
            <a:ext cx="646642" cy="622228"/>
          </a:xfrm>
          <a:prstGeom prst="ellipse">
            <a:avLst/>
          </a:prstGeom>
          <a:solidFill>
            <a:schemeClr val="accent1"/>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1</a:t>
            </a:r>
          </a:p>
        </p:txBody>
      </p:sp>
      <p:sp>
        <p:nvSpPr>
          <p:cNvPr id="17" name="Oval 16">
            <a:extLst>
              <a:ext uri="{FF2B5EF4-FFF2-40B4-BE49-F238E27FC236}">
                <a16:creationId xmlns:a16="http://schemas.microsoft.com/office/drawing/2014/main" id="{1186760E-DF78-38E4-E9A2-3D12B934DB89}"/>
              </a:ext>
            </a:extLst>
          </p:cNvPr>
          <p:cNvSpPr/>
          <p:nvPr/>
        </p:nvSpPr>
        <p:spPr>
          <a:xfrm>
            <a:off x="630965" y="2936477"/>
            <a:ext cx="646642" cy="622228"/>
          </a:xfrm>
          <a:prstGeom prst="ellipse">
            <a:avLst/>
          </a:prstGeom>
          <a:solidFill>
            <a:schemeClr val="accent2"/>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2</a:t>
            </a:r>
          </a:p>
        </p:txBody>
      </p:sp>
      <p:sp>
        <p:nvSpPr>
          <p:cNvPr id="18" name="Oval 17">
            <a:extLst>
              <a:ext uri="{FF2B5EF4-FFF2-40B4-BE49-F238E27FC236}">
                <a16:creationId xmlns:a16="http://schemas.microsoft.com/office/drawing/2014/main" id="{54DACA09-0582-D179-A665-18C6C7A2DD43}"/>
              </a:ext>
            </a:extLst>
          </p:cNvPr>
          <p:cNvSpPr/>
          <p:nvPr/>
        </p:nvSpPr>
        <p:spPr>
          <a:xfrm>
            <a:off x="630964" y="4036969"/>
            <a:ext cx="646642" cy="622228"/>
          </a:xfrm>
          <a:prstGeom prst="ellipse">
            <a:avLst/>
          </a:prstGeom>
          <a:solidFill>
            <a:schemeClr val="accent3"/>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3</a:t>
            </a:r>
          </a:p>
        </p:txBody>
      </p:sp>
      <p:sp>
        <p:nvSpPr>
          <p:cNvPr id="19" name="Oval 18">
            <a:extLst>
              <a:ext uri="{FF2B5EF4-FFF2-40B4-BE49-F238E27FC236}">
                <a16:creationId xmlns:a16="http://schemas.microsoft.com/office/drawing/2014/main" id="{800B7F78-35A8-1B9F-A5BB-9225684D4D0A}"/>
              </a:ext>
            </a:extLst>
          </p:cNvPr>
          <p:cNvSpPr/>
          <p:nvPr/>
        </p:nvSpPr>
        <p:spPr>
          <a:xfrm>
            <a:off x="630964" y="5129652"/>
            <a:ext cx="646642" cy="622228"/>
          </a:xfrm>
          <a:prstGeom prst="ellipse">
            <a:avLst/>
          </a:prstGeom>
          <a:solidFill>
            <a:schemeClr val="accent4"/>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4</a:t>
            </a:r>
          </a:p>
        </p:txBody>
      </p:sp>
      <p:cxnSp>
        <p:nvCxnSpPr>
          <p:cNvPr id="25" name="Straight Connector 24">
            <a:extLst>
              <a:ext uri="{FF2B5EF4-FFF2-40B4-BE49-F238E27FC236}">
                <a16:creationId xmlns:a16="http://schemas.microsoft.com/office/drawing/2014/main" id="{E8EE62BF-5403-29A8-A5BD-744B94884215}"/>
              </a:ext>
            </a:extLst>
          </p:cNvPr>
          <p:cNvCxnSpPr>
            <a:cxnSpLocks/>
          </p:cNvCxnSpPr>
          <p:nvPr/>
        </p:nvCxnSpPr>
        <p:spPr>
          <a:xfrm>
            <a:off x="7007517" y="1767973"/>
            <a:ext cx="0" cy="79576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0FBA401-DED6-13D7-6B64-8614D1AC7C60}"/>
              </a:ext>
            </a:extLst>
          </p:cNvPr>
          <p:cNvSpPr txBox="1"/>
          <p:nvPr/>
        </p:nvSpPr>
        <p:spPr>
          <a:xfrm>
            <a:off x="7209872" y="2006326"/>
            <a:ext cx="4253480" cy="369332"/>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a:solidFill>
                  <a:schemeClr val="accent5"/>
                </a:solidFill>
                <a:latin typeface="Arial"/>
                <a:cs typeface="Arial" panose="020B0604020202020204" pitchFamily="34" charset="0"/>
              </a:rPr>
              <a:t>Collect additional evidence</a:t>
            </a:r>
          </a:p>
        </p:txBody>
      </p:sp>
      <p:cxnSp>
        <p:nvCxnSpPr>
          <p:cNvPr id="27" name="Straight Connector 26">
            <a:extLst>
              <a:ext uri="{FF2B5EF4-FFF2-40B4-BE49-F238E27FC236}">
                <a16:creationId xmlns:a16="http://schemas.microsoft.com/office/drawing/2014/main" id="{3A7BCA7E-739C-7500-90CA-8F406F82281E}"/>
              </a:ext>
            </a:extLst>
          </p:cNvPr>
          <p:cNvCxnSpPr>
            <a:cxnSpLocks/>
          </p:cNvCxnSpPr>
          <p:nvPr/>
        </p:nvCxnSpPr>
        <p:spPr>
          <a:xfrm>
            <a:off x="7007517" y="2849708"/>
            <a:ext cx="0" cy="79576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3508754-B1EE-B34A-FBA4-1723F020DD4C}"/>
              </a:ext>
            </a:extLst>
          </p:cNvPr>
          <p:cNvSpPr txBox="1"/>
          <p:nvPr/>
        </p:nvSpPr>
        <p:spPr>
          <a:xfrm>
            <a:off x="7209873" y="3092159"/>
            <a:ext cx="3953409" cy="369332"/>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a:solidFill>
                  <a:schemeClr val="accent6"/>
                </a:solidFill>
                <a:latin typeface="Arial"/>
                <a:cs typeface="Arial" panose="020B0604020202020204" pitchFamily="34" charset="0"/>
              </a:rPr>
              <a:t>Preserve chain of custody</a:t>
            </a:r>
          </a:p>
        </p:txBody>
      </p:sp>
      <p:cxnSp>
        <p:nvCxnSpPr>
          <p:cNvPr id="29" name="Straight Connector 28">
            <a:extLst>
              <a:ext uri="{FF2B5EF4-FFF2-40B4-BE49-F238E27FC236}">
                <a16:creationId xmlns:a16="http://schemas.microsoft.com/office/drawing/2014/main" id="{5A0D4E3D-2678-590A-C823-E51BE727ABBD}"/>
              </a:ext>
            </a:extLst>
          </p:cNvPr>
          <p:cNvCxnSpPr>
            <a:cxnSpLocks/>
          </p:cNvCxnSpPr>
          <p:nvPr/>
        </p:nvCxnSpPr>
        <p:spPr>
          <a:xfrm>
            <a:off x="7007516" y="3950200"/>
            <a:ext cx="0" cy="79576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AE0F92C-77CC-8334-545C-9992F626F58F}"/>
              </a:ext>
            </a:extLst>
          </p:cNvPr>
          <p:cNvSpPr txBox="1"/>
          <p:nvPr/>
        </p:nvSpPr>
        <p:spPr>
          <a:xfrm>
            <a:off x="7209872" y="3982831"/>
            <a:ext cx="4523984" cy="738664"/>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a:solidFill>
                  <a:schemeClr val="tx1">
                    <a:lumMod val="50000"/>
                    <a:lumOff val="50000"/>
                  </a:schemeClr>
                </a:solidFill>
                <a:latin typeface="Arial"/>
                <a:cs typeface="Arial" panose="020B0604020202020204" pitchFamily="34" charset="0"/>
              </a:rPr>
              <a:t>Minimize distractions</a:t>
            </a:r>
            <a:br>
              <a:rPr lang="en-US" sz="2400" b="1" kern="0">
                <a:solidFill>
                  <a:schemeClr val="tx1">
                    <a:lumMod val="50000"/>
                    <a:lumOff val="50000"/>
                  </a:schemeClr>
                </a:solidFill>
                <a:latin typeface="Arial"/>
                <a:cs typeface="Arial" panose="020B0604020202020204" pitchFamily="34" charset="0"/>
              </a:rPr>
            </a:br>
            <a:r>
              <a:rPr lang="en-US" sz="2400" b="1" kern="0">
                <a:solidFill>
                  <a:schemeClr val="tx1">
                    <a:lumMod val="50000"/>
                    <a:lumOff val="50000"/>
                  </a:schemeClr>
                </a:solidFill>
                <a:latin typeface="Arial"/>
                <a:cs typeface="Arial" panose="020B0604020202020204" pitchFamily="34" charset="0"/>
              </a:rPr>
              <a:t>to operations</a:t>
            </a:r>
          </a:p>
        </p:txBody>
      </p:sp>
      <p:cxnSp>
        <p:nvCxnSpPr>
          <p:cNvPr id="31" name="Straight Connector 30">
            <a:extLst>
              <a:ext uri="{FF2B5EF4-FFF2-40B4-BE49-F238E27FC236}">
                <a16:creationId xmlns:a16="http://schemas.microsoft.com/office/drawing/2014/main" id="{266EFD9A-1752-2E64-CC21-7602AB0B1C7A}"/>
              </a:ext>
            </a:extLst>
          </p:cNvPr>
          <p:cNvCxnSpPr>
            <a:cxnSpLocks/>
          </p:cNvCxnSpPr>
          <p:nvPr/>
        </p:nvCxnSpPr>
        <p:spPr>
          <a:xfrm>
            <a:off x="7007517" y="5042883"/>
            <a:ext cx="0" cy="795767"/>
          </a:xfrm>
          <a:prstGeom prst="line">
            <a:avLst/>
          </a:prstGeom>
          <a:ln w="28575"/>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AD3EFEB8-D47E-0B44-6AAB-268FC1D4A464}"/>
              </a:ext>
            </a:extLst>
          </p:cNvPr>
          <p:cNvSpPr txBox="1"/>
          <p:nvPr/>
        </p:nvSpPr>
        <p:spPr>
          <a:xfrm>
            <a:off x="7209872" y="5256101"/>
            <a:ext cx="4253480" cy="369332"/>
          </a:xfrm>
          <a:prstGeom prst="rect">
            <a:avLst/>
          </a:prstGeom>
          <a:noFill/>
        </p:spPr>
        <p:txBody>
          <a:bodyPr wrap="square" lIns="0" tIns="0" rIns="0" bIns="0" rtlCol="0" anchor="ctr" anchorCtr="0">
            <a:spAutoFit/>
          </a:bodyPr>
          <a:lstStyle/>
          <a:p>
            <a:pPr defTabSz="820583" eaLnBrk="0" fontAlgn="base" hangingPunct="0">
              <a:spcBef>
                <a:spcPct val="0"/>
              </a:spcBef>
              <a:spcAft>
                <a:spcPct val="0"/>
              </a:spcAft>
              <a:defRPr/>
            </a:pPr>
            <a:r>
              <a:rPr lang="en-US" sz="2400" b="1" kern="0" dirty="0">
                <a:solidFill>
                  <a:schemeClr val="bg2">
                    <a:lumMod val="10000"/>
                  </a:schemeClr>
                </a:solidFill>
                <a:latin typeface="Arial"/>
                <a:cs typeface="Arial"/>
              </a:rPr>
              <a:t>Don't play the hero! Get help</a:t>
            </a:r>
            <a:endParaRPr lang="en-US" sz="2400" b="1" kern="0" dirty="0">
              <a:solidFill>
                <a:schemeClr val="bg2">
                  <a:lumMod val="10000"/>
                </a:schemeClr>
              </a:solidFill>
              <a:latin typeface="Arial"/>
              <a:cs typeface="Arial" panose="020B0604020202020204" pitchFamily="34" charset="0"/>
            </a:endParaRPr>
          </a:p>
        </p:txBody>
      </p:sp>
      <p:sp>
        <p:nvSpPr>
          <p:cNvPr id="33" name="Oval 32">
            <a:extLst>
              <a:ext uri="{FF2B5EF4-FFF2-40B4-BE49-F238E27FC236}">
                <a16:creationId xmlns:a16="http://schemas.microsoft.com/office/drawing/2014/main" id="{0CA51B9F-27A8-2713-0334-D747463F2E4D}"/>
              </a:ext>
            </a:extLst>
          </p:cNvPr>
          <p:cNvSpPr/>
          <p:nvPr/>
        </p:nvSpPr>
        <p:spPr>
          <a:xfrm>
            <a:off x="6183098" y="1854742"/>
            <a:ext cx="646642" cy="622228"/>
          </a:xfrm>
          <a:prstGeom prst="ellipse">
            <a:avLst/>
          </a:prstGeom>
          <a:solidFill>
            <a:schemeClr val="accent5"/>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5</a:t>
            </a:r>
          </a:p>
        </p:txBody>
      </p:sp>
      <p:sp>
        <p:nvSpPr>
          <p:cNvPr id="34" name="Oval 33">
            <a:extLst>
              <a:ext uri="{FF2B5EF4-FFF2-40B4-BE49-F238E27FC236}">
                <a16:creationId xmlns:a16="http://schemas.microsoft.com/office/drawing/2014/main" id="{56EE78B1-DAE7-E5BC-2D92-1E3AFAFA803C}"/>
              </a:ext>
            </a:extLst>
          </p:cNvPr>
          <p:cNvSpPr/>
          <p:nvPr/>
        </p:nvSpPr>
        <p:spPr>
          <a:xfrm>
            <a:off x="6183098" y="2936477"/>
            <a:ext cx="646642" cy="622228"/>
          </a:xfrm>
          <a:prstGeom prst="ellipse">
            <a:avLst/>
          </a:prstGeom>
          <a:solidFill>
            <a:schemeClr val="accent6"/>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6</a:t>
            </a:r>
          </a:p>
        </p:txBody>
      </p:sp>
      <p:sp>
        <p:nvSpPr>
          <p:cNvPr id="35" name="Oval 34">
            <a:extLst>
              <a:ext uri="{FF2B5EF4-FFF2-40B4-BE49-F238E27FC236}">
                <a16:creationId xmlns:a16="http://schemas.microsoft.com/office/drawing/2014/main" id="{1DBDD258-28B1-8D63-5416-E8E9F9FDA59D}"/>
              </a:ext>
            </a:extLst>
          </p:cNvPr>
          <p:cNvSpPr/>
          <p:nvPr/>
        </p:nvSpPr>
        <p:spPr>
          <a:xfrm>
            <a:off x="6183097" y="4036969"/>
            <a:ext cx="646642" cy="622228"/>
          </a:xfrm>
          <a:prstGeom prst="ellipse">
            <a:avLst/>
          </a:prstGeom>
          <a:solidFill>
            <a:schemeClr val="tx1">
              <a:lumMod val="50000"/>
              <a:lumOff val="50000"/>
            </a:schemeClr>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7</a:t>
            </a:r>
          </a:p>
        </p:txBody>
      </p:sp>
      <p:sp>
        <p:nvSpPr>
          <p:cNvPr id="36" name="Oval 35">
            <a:extLst>
              <a:ext uri="{FF2B5EF4-FFF2-40B4-BE49-F238E27FC236}">
                <a16:creationId xmlns:a16="http://schemas.microsoft.com/office/drawing/2014/main" id="{DD68EB4B-DC50-BA65-C436-B7AEB1761C9D}"/>
              </a:ext>
            </a:extLst>
          </p:cNvPr>
          <p:cNvSpPr/>
          <p:nvPr/>
        </p:nvSpPr>
        <p:spPr>
          <a:xfrm>
            <a:off x="6183097" y="5129652"/>
            <a:ext cx="646642" cy="622228"/>
          </a:xfrm>
          <a:prstGeom prst="ellipse">
            <a:avLst/>
          </a:prstGeom>
          <a:solidFill>
            <a:schemeClr val="tx1"/>
          </a:solidFill>
          <a:ln>
            <a:noFill/>
          </a:ln>
          <a:effectLst>
            <a:outerShdw blurRad="1143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8</a:t>
            </a:r>
          </a:p>
        </p:txBody>
      </p:sp>
    </p:spTree>
    <p:extLst>
      <p:ext uri="{BB962C8B-B14F-4D97-AF65-F5344CB8AC3E}">
        <p14:creationId xmlns:p14="http://schemas.microsoft.com/office/powerpoint/2010/main" val="1643027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Key evidence</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How Not To Blow The Case</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a:xfrm>
            <a:off x="5834202" y="4904564"/>
            <a:ext cx="2820240" cy="754441"/>
          </a:xfrm>
        </p:spPr>
        <p:txBody>
          <a:bodyPr>
            <a:normAutofit/>
          </a:bodyPr>
          <a:lstStyle/>
          <a:p>
            <a:pPr marL="457200" lvl="1" indent="0" algn="ctr">
              <a:buNone/>
            </a:pPr>
            <a:r>
              <a:rPr lang="en-US" sz="1800"/>
              <a:t>Email, files, pictures, GPS, etc.</a:t>
            </a:r>
          </a:p>
        </p:txBody>
      </p:sp>
      <p:grpSp>
        <p:nvGrpSpPr>
          <p:cNvPr id="9" name="Group 8">
            <a:extLst>
              <a:ext uri="{FF2B5EF4-FFF2-40B4-BE49-F238E27FC236}">
                <a16:creationId xmlns:a16="http://schemas.microsoft.com/office/drawing/2014/main" id="{76D01666-5211-2B21-977A-AD7DCBADFEB5}"/>
              </a:ext>
            </a:extLst>
          </p:cNvPr>
          <p:cNvGrpSpPr/>
          <p:nvPr/>
        </p:nvGrpSpPr>
        <p:grpSpPr>
          <a:xfrm>
            <a:off x="196625" y="2351697"/>
            <a:ext cx="2899633" cy="2729418"/>
            <a:chOff x="580439" y="1349563"/>
            <a:chExt cx="3204171" cy="3016078"/>
          </a:xfrm>
        </p:grpSpPr>
        <p:sp>
          <p:nvSpPr>
            <p:cNvPr id="21" name="TextBox 20">
              <a:extLst>
                <a:ext uri="{FF2B5EF4-FFF2-40B4-BE49-F238E27FC236}">
                  <a16:creationId xmlns:a16="http://schemas.microsoft.com/office/drawing/2014/main" id="{202F3CBF-B8E9-CEBA-E2D9-882C88373784}"/>
                </a:ext>
              </a:extLst>
            </p:cNvPr>
            <p:cNvSpPr txBox="1"/>
            <p:nvPr/>
          </p:nvSpPr>
          <p:spPr>
            <a:xfrm>
              <a:off x="580439" y="3685439"/>
              <a:ext cx="3204171" cy="680202"/>
            </a:xfrm>
            <a:prstGeom prst="rect">
              <a:avLst/>
            </a:prstGeom>
            <a:noFill/>
          </p:spPr>
          <p:txBody>
            <a:bodyPr wrap="square" lIns="0" tIns="0" rIns="0" bIns="0" rtlCol="0" anchor="ctr" anchorCtr="0">
              <a:spAutoFit/>
            </a:bodyPr>
            <a:lstStyle/>
            <a:p>
              <a:pPr algn="ctr" defTabSz="820583" eaLnBrk="0" fontAlgn="base" hangingPunct="0">
                <a:spcBef>
                  <a:spcPct val="0"/>
                </a:spcBef>
                <a:spcAft>
                  <a:spcPct val="0"/>
                </a:spcAft>
                <a:defRPr/>
              </a:pPr>
              <a:r>
                <a:rPr lang="en-US" sz="2000" b="1" kern="0">
                  <a:solidFill>
                    <a:schemeClr val="accent1"/>
                  </a:solidFill>
                  <a:latin typeface="Arial" panose="020B0604020202020204" pitchFamily="34" charset="0"/>
                  <a:cs typeface="Arial" panose="020B0604020202020204" pitchFamily="34" charset="0"/>
                </a:rPr>
                <a:t>Internal financial records</a:t>
              </a:r>
            </a:p>
          </p:txBody>
        </p:sp>
        <p:grpSp>
          <p:nvGrpSpPr>
            <p:cNvPr id="22" name="Group 21">
              <a:extLst>
                <a:ext uri="{FF2B5EF4-FFF2-40B4-BE49-F238E27FC236}">
                  <a16:creationId xmlns:a16="http://schemas.microsoft.com/office/drawing/2014/main" id="{764589C1-88F3-20DB-CB53-E21841C7D54F}"/>
                </a:ext>
              </a:extLst>
            </p:cNvPr>
            <p:cNvGrpSpPr/>
            <p:nvPr/>
          </p:nvGrpSpPr>
          <p:grpSpPr>
            <a:xfrm>
              <a:off x="1073291" y="1349563"/>
              <a:ext cx="2218467" cy="2137282"/>
              <a:chOff x="914400" y="2085151"/>
              <a:chExt cx="1280160" cy="1280160"/>
            </a:xfrm>
          </p:grpSpPr>
          <p:sp>
            <p:nvSpPr>
              <p:cNvPr id="23" name="Oval 22">
                <a:extLst>
                  <a:ext uri="{FF2B5EF4-FFF2-40B4-BE49-F238E27FC236}">
                    <a16:creationId xmlns:a16="http://schemas.microsoft.com/office/drawing/2014/main" id="{E06B5170-7F64-00A2-0DFE-1A1078A8803F}"/>
                  </a:ext>
                </a:extLst>
              </p:cNvPr>
              <p:cNvSpPr>
                <a:spLocks noChangeAspect="1"/>
              </p:cNvSpPr>
              <p:nvPr/>
            </p:nvSpPr>
            <p:spPr>
              <a:xfrm>
                <a:off x="1005840" y="2176591"/>
                <a:ext cx="1097280" cy="1097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4" name="Oval 23">
                <a:extLst>
                  <a:ext uri="{FF2B5EF4-FFF2-40B4-BE49-F238E27FC236}">
                    <a16:creationId xmlns:a16="http://schemas.microsoft.com/office/drawing/2014/main" id="{9B0DEC38-1273-06F0-B67C-DDD8AD588F7B}"/>
                  </a:ext>
                </a:extLst>
              </p:cNvPr>
              <p:cNvSpPr>
                <a:spLocks noChangeAspect="1"/>
              </p:cNvSpPr>
              <p:nvPr/>
            </p:nvSpPr>
            <p:spPr>
              <a:xfrm>
                <a:off x="914400" y="2085151"/>
                <a:ext cx="1280160" cy="128016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grpSp>
      </p:grpSp>
      <p:grpSp>
        <p:nvGrpSpPr>
          <p:cNvPr id="10" name="Group 9">
            <a:extLst>
              <a:ext uri="{FF2B5EF4-FFF2-40B4-BE49-F238E27FC236}">
                <a16:creationId xmlns:a16="http://schemas.microsoft.com/office/drawing/2014/main" id="{5AC29035-037A-BAD0-D972-A36C6D6D3271}"/>
              </a:ext>
            </a:extLst>
          </p:cNvPr>
          <p:cNvGrpSpPr/>
          <p:nvPr/>
        </p:nvGrpSpPr>
        <p:grpSpPr>
          <a:xfrm>
            <a:off x="6032284" y="2351696"/>
            <a:ext cx="2850786" cy="2552865"/>
            <a:chOff x="8501623" y="1349563"/>
            <a:chExt cx="3150194" cy="2820986"/>
          </a:xfrm>
        </p:grpSpPr>
        <p:sp>
          <p:nvSpPr>
            <p:cNvPr id="16" name="TextBox 15">
              <a:extLst>
                <a:ext uri="{FF2B5EF4-FFF2-40B4-BE49-F238E27FC236}">
                  <a16:creationId xmlns:a16="http://schemas.microsoft.com/office/drawing/2014/main" id="{C7DA4D62-88A8-74BA-6F70-EEA4C94EAF56}"/>
                </a:ext>
              </a:extLst>
            </p:cNvPr>
            <p:cNvSpPr txBox="1"/>
            <p:nvPr/>
          </p:nvSpPr>
          <p:spPr>
            <a:xfrm>
              <a:off x="8501623" y="3830447"/>
              <a:ext cx="3150194" cy="340102"/>
            </a:xfrm>
            <a:prstGeom prst="rect">
              <a:avLst/>
            </a:prstGeom>
            <a:noFill/>
          </p:spPr>
          <p:txBody>
            <a:bodyPr wrap="square" lIns="0" tIns="0" rIns="0" bIns="0" rtlCol="0" anchor="ctr" anchorCtr="0">
              <a:spAutoFit/>
            </a:bodyPr>
            <a:lstStyle/>
            <a:p>
              <a:pPr algn="ctr" defTabSz="820583" eaLnBrk="0" fontAlgn="base" hangingPunct="0">
                <a:spcBef>
                  <a:spcPct val="0"/>
                </a:spcBef>
                <a:spcAft>
                  <a:spcPct val="0"/>
                </a:spcAft>
                <a:defRPr/>
              </a:pPr>
              <a:r>
                <a:rPr lang="en-US" sz="2000" b="1" kern="0">
                  <a:solidFill>
                    <a:schemeClr val="accent4"/>
                  </a:solidFill>
                  <a:latin typeface="Arial" panose="020B0604020202020204" pitchFamily="34" charset="0"/>
                  <a:cs typeface="Arial" panose="020B0604020202020204" pitchFamily="34" charset="0"/>
                </a:rPr>
                <a:t>Digital records</a:t>
              </a:r>
            </a:p>
          </p:txBody>
        </p:sp>
        <p:grpSp>
          <p:nvGrpSpPr>
            <p:cNvPr id="17" name="Group 16">
              <a:extLst>
                <a:ext uri="{FF2B5EF4-FFF2-40B4-BE49-F238E27FC236}">
                  <a16:creationId xmlns:a16="http://schemas.microsoft.com/office/drawing/2014/main" id="{87019A58-18FF-B087-8B02-08DB38A63765}"/>
                </a:ext>
              </a:extLst>
            </p:cNvPr>
            <p:cNvGrpSpPr/>
            <p:nvPr/>
          </p:nvGrpSpPr>
          <p:grpSpPr>
            <a:xfrm>
              <a:off x="8967487" y="1349563"/>
              <a:ext cx="2218467" cy="2137282"/>
              <a:chOff x="914400" y="2085151"/>
              <a:chExt cx="1280160" cy="1280160"/>
            </a:xfrm>
          </p:grpSpPr>
          <p:sp>
            <p:nvSpPr>
              <p:cNvPr id="18" name="Oval 17">
                <a:extLst>
                  <a:ext uri="{FF2B5EF4-FFF2-40B4-BE49-F238E27FC236}">
                    <a16:creationId xmlns:a16="http://schemas.microsoft.com/office/drawing/2014/main" id="{6824BE91-C5C5-B2EB-6597-6692880BED20}"/>
                  </a:ext>
                </a:extLst>
              </p:cNvPr>
              <p:cNvSpPr>
                <a:spLocks noChangeAspect="1"/>
              </p:cNvSpPr>
              <p:nvPr/>
            </p:nvSpPr>
            <p:spPr>
              <a:xfrm>
                <a:off x="1005840" y="2176591"/>
                <a:ext cx="1097280" cy="10972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solidFill>
                  <a:latin typeface="Arial" panose="020B0604020202020204" pitchFamily="34" charset="0"/>
                </a:endParaRPr>
              </a:p>
            </p:txBody>
          </p:sp>
          <p:sp>
            <p:nvSpPr>
              <p:cNvPr id="19" name="Oval 18">
                <a:extLst>
                  <a:ext uri="{FF2B5EF4-FFF2-40B4-BE49-F238E27FC236}">
                    <a16:creationId xmlns:a16="http://schemas.microsoft.com/office/drawing/2014/main" id="{3B1F2EC1-0EA0-71CF-75D9-07D064AA6A66}"/>
                  </a:ext>
                </a:extLst>
              </p:cNvPr>
              <p:cNvSpPr>
                <a:spLocks noChangeAspect="1"/>
              </p:cNvSpPr>
              <p:nvPr/>
            </p:nvSpPr>
            <p:spPr>
              <a:xfrm>
                <a:off x="914400" y="2085151"/>
                <a:ext cx="1280160" cy="1280160"/>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grpSp>
      </p:grpSp>
      <p:grpSp>
        <p:nvGrpSpPr>
          <p:cNvPr id="11" name="Group 10">
            <a:extLst>
              <a:ext uri="{FF2B5EF4-FFF2-40B4-BE49-F238E27FC236}">
                <a16:creationId xmlns:a16="http://schemas.microsoft.com/office/drawing/2014/main" id="{3BF724B4-26AB-9835-0B98-B2E6128B9460}"/>
              </a:ext>
            </a:extLst>
          </p:cNvPr>
          <p:cNvGrpSpPr/>
          <p:nvPr/>
        </p:nvGrpSpPr>
        <p:grpSpPr>
          <a:xfrm>
            <a:off x="3136064" y="2351696"/>
            <a:ext cx="2896220" cy="2552865"/>
            <a:chOff x="4494908" y="1349563"/>
            <a:chExt cx="3200400" cy="2820986"/>
          </a:xfrm>
        </p:grpSpPr>
        <p:sp>
          <p:nvSpPr>
            <p:cNvPr id="12" name="TextBox 11">
              <a:extLst>
                <a:ext uri="{FF2B5EF4-FFF2-40B4-BE49-F238E27FC236}">
                  <a16:creationId xmlns:a16="http://schemas.microsoft.com/office/drawing/2014/main" id="{995B4D51-1B08-7D40-33FF-CFFC3C1A5F00}"/>
                </a:ext>
              </a:extLst>
            </p:cNvPr>
            <p:cNvSpPr txBox="1"/>
            <p:nvPr/>
          </p:nvSpPr>
          <p:spPr>
            <a:xfrm>
              <a:off x="4494908" y="3830447"/>
              <a:ext cx="3200400" cy="340102"/>
            </a:xfrm>
            <a:prstGeom prst="rect">
              <a:avLst/>
            </a:prstGeom>
            <a:noFill/>
          </p:spPr>
          <p:txBody>
            <a:bodyPr wrap="square" lIns="0" tIns="0" rIns="0" bIns="0" rtlCol="0" anchor="ctr" anchorCtr="0">
              <a:spAutoFit/>
            </a:bodyPr>
            <a:lstStyle/>
            <a:p>
              <a:pPr algn="ctr" defTabSz="820583" eaLnBrk="0" fontAlgn="base" hangingPunct="0">
                <a:spcBef>
                  <a:spcPct val="0"/>
                </a:spcBef>
                <a:spcAft>
                  <a:spcPct val="0"/>
                </a:spcAft>
                <a:defRPr/>
              </a:pPr>
              <a:r>
                <a:rPr lang="en-US" sz="2000" b="1" kern="0">
                  <a:solidFill>
                    <a:schemeClr val="accent2"/>
                  </a:solidFill>
                  <a:latin typeface="Arial" panose="020B0604020202020204" pitchFamily="34" charset="0"/>
                  <a:cs typeface="Arial" panose="020B0604020202020204" pitchFamily="34" charset="0"/>
                </a:rPr>
                <a:t>Bank records</a:t>
              </a:r>
            </a:p>
          </p:txBody>
        </p:sp>
        <p:grpSp>
          <p:nvGrpSpPr>
            <p:cNvPr id="13" name="Group 12">
              <a:extLst>
                <a:ext uri="{FF2B5EF4-FFF2-40B4-BE49-F238E27FC236}">
                  <a16:creationId xmlns:a16="http://schemas.microsoft.com/office/drawing/2014/main" id="{229A1283-FF81-077E-A8E8-9A3BAF7B9E9E}"/>
                </a:ext>
              </a:extLst>
            </p:cNvPr>
            <p:cNvGrpSpPr/>
            <p:nvPr/>
          </p:nvGrpSpPr>
          <p:grpSpPr>
            <a:xfrm>
              <a:off x="5020390" y="1349563"/>
              <a:ext cx="2218467" cy="2137282"/>
              <a:chOff x="914400" y="2085151"/>
              <a:chExt cx="1280160" cy="1280160"/>
            </a:xfrm>
          </p:grpSpPr>
          <p:sp>
            <p:nvSpPr>
              <p:cNvPr id="14" name="Oval 13">
                <a:extLst>
                  <a:ext uri="{FF2B5EF4-FFF2-40B4-BE49-F238E27FC236}">
                    <a16:creationId xmlns:a16="http://schemas.microsoft.com/office/drawing/2014/main" id="{353A08A7-54E1-6BF6-FDD5-474A1E1AB35E}"/>
                  </a:ext>
                </a:extLst>
              </p:cNvPr>
              <p:cNvSpPr>
                <a:spLocks noChangeAspect="1"/>
              </p:cNvSpPr>
              <p:nvPr/>
            </p:nvSpPr>
            <p:spPr>
              <a:xfrm>
                <a:off x="1005840" y="2176591"/>
                <a:ext cx="1097280" cy="10972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5" name="Oval 14">
                <a:extLst>
                  <a:ext uri="{FF2B5EF4-FFF2-40B4-BE49-F238E27FC236}">
                    <a16:creationId xmlns:a16="http://schemas.microsoft.com/office/drawing/2014/main" id="{C213CF7A-10DC-19D7-89EC-5D57F8A22328}"/>
                  </a:ext>
                </a:extLst>
              </p:cNvPr>
              <p:cNvSpPr>
                <a:spLocks noChangeAspect="1"/>
              </p:cNvSpPr>
              <p:nvPr/>
            </p:nvSpPr>
            <p:spPr>
              <a:xfrm>
                <a:off x="914400" y="2085151"/>
                <a:ext cx="1280160" cy="128016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grpSp>
      </p:grpSp>
      <p:grpSp>
        <p:nvGrpSpPr>
          <p:cNvPr id="30" name="Group 29">
            <a:extLst>
              <a:ext uri="{FF2B5EF4-FFF2-40B4-BE49-F238E27FC236}">
                <a16:creationId xmlns:a16="http://schemas.microsoft.com/office/drawing/2014/main" id="{225D0B34-403E-FBC2-8C9E-E9ACCE2C02DB}"/>
              </a:ext>
            </a:extLst>
          </p:cNvPr>
          <p:cNvGrpSpPr/>
          <p:nvPr/>
        </p:nvGrpSpPr>
        <p:grpSpPr>
          <a:xfrm>
            <a:off x="8883070" y="2351696"/>
            <a:ext cx="2850786" cy="2706753"/>
            <a:chOff x="8501623" y="1349563"/>
            <a:chExt cx="3150194" cy="2991036"/>
          </a:xfrm>
        </p:grpSpPr>
        <p:sp>
          <p:nvSpPr>
            <p:cNvPr id="31" name="TextBox 30">
              <a:extLst>
                <a:ext uri="{FF2B5EF4-FFF2-40B4-BE49-F238E27FC236}">
                  <a16:creationId xmlns:a16="http://schemas.microsoft.com/office/drawing/2014/main" id="{E78FBEAA-6966-A103-6633-DB432C98E44C}"/>
                </a:ext>
              </a:extLst>
            </p:cNvPr>
            <p:cNvSpPr txBox="1"/>
            <p:nvPr/>
          </p:nvSpPr>
          <p:spPr>
            <a:xfrm>
              <a:off x="8501623" y="3660396"/>
              <a:ext cx="3150194" cy="680203"/>
            </a:xfrm>
            <a:prstGeom prst="rect">
              <a:avLst/>
            </a:prstGeom>
            <a:noFill/>
          </p:spPr>
          <p:txBody>
            <a:bodyPr wrap="square" lIns="0" tIns="0" rIns="0" bIns="0" rtlCol="0" anchor="ctr" anchorCtr="0">
              <a:spAutoFit/>
            </a:bodyPr>
            <a:lstStyle/>
            <a:p>
              <a:pPr algn="ctr" defTabSz="820583" eaLnBrk="0" fontAlgn="base" hangingPunct="0">
                <a:spcBef>
                  <a:spcPct val="0"/>
                </a:spcBef>
                <a:spcAft>
                  <a:spcPct val="0"/>
                </a:spcAft>
                <a:defRPr/>
              </a:pPr>
              <a:r>
                <a:rPr lang="en-US" sz="2000" b="1" kern="0">
                  <a:solidFill>
                    <a:schemeClr val="accent3"/>
                  </a:solidFill>
                  <a:latin typeface="Arial" panose="020B0604020202020204" pitchFamily="34" charset="0"/>
                  <a:cs typeface="Arial" panose="020B0604020202020204" pitchFamily="34" charset="0"/>
                </a:rPr>
                <a:t>Human Resources</a:t>
              </a:r>
              <a:br>
                <a:rPr lang="en-US" sz="2000" b="1" kern="0">
                  <a:solidFill>
                    <a:schemeClr val="accent3"/>
                  </a:solidFill>
                  <a:latin typeface="Arial" panose="020B0604020202020204" pitchFamily="34" charset="0"/>
                  <a:cs typeface="Arial" panose="020B0604020202020204" pitchFamily="34" charset="0"/>
                </a:rPr>
              </a:br>
              <a:r>
                <a:rPr lang="en-US" sz="2000" b="1" kern="0">
                  <a:solidFill>
                    <a:schemeClr val="accent3"/>
                  </a:solidFill>
                  <a:latin typeface="Arial" panose="020B0604020202020204" pitchFamily="34" charset="0"/>
                  <a:cs typeface="Arial" panose="020B0604020202020204" pitchFamily="34" charset="0"/>
                </a:rPr>
                <a:t>(HR) policies</a:t>
              </a:r>
            </a:p>
          </p:txBody>
        </p:sp>
        <p:grpSp>
          <p:nvGrpSpPr>
            <p:cNvPr id="32" name="Group 31">
              <a:extLst>
                <a:ext uri="{FF2B5EF4-FFF2-40B4-BE49-F238E27FC236}">
                  <a16:creationId xmlns:a16="http://schemas.microsoft.com/office/drawing/2014/main" id="{BECAC316-F933-FE3B-9D60-D5084C068C25}"/>
                </a:ext>
              </a:extLst>
            </p:cNvPr>
            <p:cNvGrpSpPr/>
            <p:nvPr/>
          </p:nvGrpSpPr>
          <p:grpSpPr>
            <a:xfrm>
              <a:off x="8967487" y="1349563"/>
              <a:ext cx="2218467" cy="2137282"/>
              <a:chOff x="914400" y="2085151"/>
              <a:chExt cx="1280160" cy="1280160"/>
            </a:xfrm>
          </p:grpSpPr>
          <p:sp>
            <p:nvSpPr>
              <p:cNvPr id="33" name="Oval 32">
                <a:extLst>
                  <a:ext uri="{FF2B5EF4-FFF2-40B4-BE49-F238E27FC236}">
                    <a16:creationId xmlns:a16="http://schemas.microsoft.com/office/drawing/2014/main" id="{7CE62C84-58D8-55D5-43DD-2C83BBDDCD2F}"/>
                  </a:ext>
                </a:extLst>
              </p:cNvPr>
              <p:cNvSpPr>
                <a:spLocks noChangeAspect="1"/>
              </p:cNvSpPr>
              <p:nvPr/>
            </p:nvSpPr>
            <p:spPr>
              <a:xfrm>
                <a:off x="1005840" y="2176591"/>
                <a:ext cx="1097280" cy="10972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solidFill>
                  <a:latin typeface="Arial" panose="020B0604020202020204" pitchFamily="34" charset="0"/>
                </a:endParaRPr>
              </a:p>
            </p:txBody>
          </p:sp>
          <p:sp>
            <p:nvSpPr>
              <p:cNvPr id="34" name="Oval 33">
                <a:extLst>
                  <a:ext uri="{FF2B5EF4-FFF2-40B4-BE49-F238E27FC236}">
                    <a16:creationId xmlns:a16="http://schemas.microsoft.com/office/drawing/2014/main" id="{D18C182E-9704-38FC-CB39-A38B6AFAA34D}"/>
                  </a:ext>
                </a:extLst>
              </p:cNvPr>
              <p:cNvSpPr>
                <a:spLocks noChangeAspect="1"/>
              </p:cNvSpPr>
              <p:nvPr/>
            </p:nvSpPr>
            <p:spPr>
              <a:xfrm>
                <a:off x="914400" y="2085151"/>
                <a:ext cx="1280160" cy="128016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grpSp>
      </p:grpSp>
      <p:pic>
        <p:nvPicPr>
          <p:cNvPr id="37" name="Graphic 36">
            <a:extLst>
              <a:ext uri="{FF2B5EF4-FFF2-40B4-BE49-F238E27FC236}">
                <a16:creationId xmlns:a16="http://schemas.microsoft.com/office/drawing/2014/main" id="{A4DAA940-4604-905D-C062-525A00D303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3515" y="2823469"/>
            <a:ext cx="1073695" cy="948431"/>
          </a:xfrm>
          <a:prstGeom prst="rect">
            <a:avLst/>
          </a:prstGeom>
        </p:spPr>
      </p:pic>
      <p:pic>
        <p:nvPicPr>
          <p:cNvPr id="38" name="Graphic 37">
            <a:extLst>
              <a:ext uri="{FF2B5EF4-FFF2-40B4-BE49-F238E27FC236}">
                <a16:creationId xmlns:a16="http://schemas.microsoft.com/office/drawing/2014/main" id="{A035E05F-173D-EEA8-EEDA-129945AD6D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6724" y="2920463"/>
            <a:ext cx="1097369" cy="754441"/>
          </a:xfrm>
          <a:prstGeom prst="rect">
            <a:avLst/>
          </a:prstGeom>
        </p:spPr>
      </p:pic>
      <p:pic>
        <p:nvPicPr>
          <p:cNvPr id="39" name="Graphic 38">
            <a:extLst>
              <a:ext uri="{FF2B5EF4-FFF2-40B4-BE49-F238E27FC236}">
                <a16:creationId xmlns:a16="http://schemas.microsoft.com/office/drawing/2014/main" id="{F2B5EFAB-FDDA-F80B-6BFB-948E694609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179" y="2842519"/>
            <a:ext cx="905167" cy="861368"/>
          </a:xfrm>
          <a:prstGeom prst="rect">
            <a:avLst/>
          </a:prstGeom>
        </p:spPr>
      </p:pic>
      <p:pic>
        <p:nvPicPr>
          <p:cNvPr id="40" name="Graphic 39">
            <a:extLst>
              <a:ext uri="{FF2B5EF4-FFF2-40B4-BE49-F238E27FC236}">
                <a16:creationId xmlns:a16="http://schemas.microsoft.com/office/drawing/2014/main" id="{B5D5A223-E006-E40E-7CAE-99AC8F3873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3809" y="2968088"/>
            <a:ext cx="1018616" cy="665496"/>
          </a:xfrm>
          <a:prstGeom prst="rect">
            <a:avLst/>
          </a:prstGeom>
        </p:spPr>
      </p:pic>
    </p:spTree>
    <p:extLst>
      <p:ext uri="{BB962C8B-B14F-4D97-AF65-F5344CB8AC3E}">
        <p14:creationId xmlns:p14="http://schemas.microsoft.com/office/powerpoint/2010/main" val="139955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A48385-59E7-40DF-9755-31A2FECC3B3E}"/>
              </a:ext>
            </a:extLst>
          </p:cNvPr>
          <p:cNvSpPr>
            <a:spLocks noGrp="1"/>
          </p:cNvSpPr>
          <p:nvPr>
            <p:ph type="subTitle" idx="1"/>
          </p:nvPr>
        </p:nvSpPr>
        <p:spPr/>
        <p:txBody>
          <a:bodyPr/>
          <a:lstStyle/>
          <a:p>
            <a:r>
              <a:rPr lang="en-US"/>
              <a:t>Case study 1</a:t>
            </a:r>
          </a:p>
        </p:txBody>
      </p:sp>
    </p:spTree>
    <p:extLst>
      <p:ext uri="{BB962C8B-B14F-4D97-AF65-F5344CB8AC3E}">
        <p14:creationId xmlns:p14="http://schemas.microsoft.com/office/powerpoint/2010/main" val="1159840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dirty="0">
                <a:latin typeface="Arial Black"/>
              </a:rPr>
              <a:t>$37,000 desk</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lstStyle/>
          <a:p>
            <a:r>
              <a:rPr lang="en-US"/>
              <a:t>Community center reception desk was built by city employees</a:t>
            </a:r>
          </a:p>
          <a:p>
            <a:r>
              <a:rPr lang="en-US"/>
              <a:t>Significant overtime (OT) by two city employees</a:t>
            </a:r>
          </a:p>
          <a:p>
            <a:r>
              <a:rPr lang="en-US"/>
              <a:t>Hotline complaint about city vehicle usage</a:t>
            </a:r>
          </a:p>
        </p:txBody>
      </p:sp>
    </p:spTree>
    <p:extLst>
      <p:ext uri="{BB962C8B-B14F-4D97-AF65-F5344CB8AC3E}">
        <p14:creationId xmlns:p14="http://schemas.microsoft.com/office/powerpoint/2010/main" val="364318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Extreme and needless costs</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a:bodyPr>
          <a:lstStyle/>
          <a:p>
            <a:r>
              <a:rPr lang="en-US" dirty="0">
                <a:latin typeface="Arial"/>
                <a:cs typeface="Arial"/>
              </a:rPr>
              <a:t>Facility manager requested minor modifications to existing desk</a:t>
            </a:r>
          </a:p>
          <a:p>
            <a:r>
              <a:rPr lang="en-US" dirty="0">
                <a:latin typeface="Arial"/>
                <a:cs typeface="Arial"/>
              </a:rPr>
              <a:t>Trades supervisor decided to use granite </a:t>
            </a:r>
          </a:p>
          <a:p>
            <a:r>
              <a:rPr lang="en-US" dirty="0">
                <a:latin typeface="Arial"/>
                <a:cs typeface="Arial"/>
              </a:rPr>
              <a:t>Incorrectly built five feet tall with 135 OT hours</a:t>
            </a:r>
          </a:p>
          <a:p>
            <a:r>
              <a:rPr lang="en-US" dirty="0">
                <a:latin typeface="Arial"/>
                <a:cs typeface="Arial"/>
              </a:rPr>
              <a:t>Should have been 40-hour project</a:t>
            </a:r>
          </a:p>
          <a:p>
            <a:r>
              <a:rPr lang="en-US" dirty="0">
                <a:latin typeface="Arial"/>
                <a:cs typeface="Arial"/>
              </a:rPr>
              <a:t>OT approved by senior management</a:t>
            </a:r>
          </a:p>
          <a:p>
            <a:r>
              <a:rPr lang="en-US" dirty="0">
                <a:latin typeface="Arial"/>
                <a:cs typeface="Arial"/>
              </a:rPr>
              <a:t>Primary carpenters not asked to perform the job</a:t>
            </a:r>
          </a:p>
          <a:p>
            <a:r>
              <a:rPr lang="en-US" dirty="0">
                <a:latin typeface="Arial"/>
                <a:cs typeface="Arial"/>
              </a:rPr>
              <a:t>$12,000 labor and materials, $25,000 in medical bills </a:t>
            </a:r>
          </a:p>
        </p:txBody>
      </p:sp>
    </p:spTree>
    <p:extLst>
      <p:ext uri="{BB962C8B-B14F-4D97-AF65-F5344CB8AC3E}">
        <p14:creationId xmlns:p14="http://schemas.microsoft.com/office/powerpoint/2010/main" val="1621616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Other concerns</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lstStyle/>
          <a:p>
            <a:r>
              <a:rPr lang="en-US"/>
              <a:t>No design specs</a:t>
            </a:r>
          </a:p>
          <a:p>
            <a:r>
              <a:rPr lang="en-US"/>
              <a:t>Lacked cost estimate from vendor </a:t>
            </a:r>
          </a:p>
          <a:p>
            <a:r>
              <a:rPr lang="en-US"/>
              <a:t>Apparent conflict of interest with granite</a:t>
            </a:r>
          </a:p>
          <a:p>
            <a:r>
              <a:rPr lang="en-US"/>
              <a:t>Spent OT to build when had downtime on normal work schedule</a:t>
            </a:r>
          </a:p>
          <a:p>
            <a:r>
              <a:rPr lang="en-US"/>
              <a:t>Two workers had 550 hours of OT in a year</a:t>
            </a:r>
          </a:p>
          <a:p>
            <a:r>
              <a:rPr lang="en-US"/>
              <a:t>Injured employee had 116 hours of OT when mandated “light duty”</a:t>
            </a:r>
          </a:p>
        </p:txBody>
      </p:sp>
    </p:spTree>
    <p:extLst>
      <p:ext uri="{BB962C8B-B14F-4D97-AF65-F5344CB8AC3E}">
        <p14:creationId xmlns:p14="http://schemas.microsoft.com/office/powerpoint/2010/main" val="3275282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Lack of supervision</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a:bodyPr>
          <a:lstStyle/>
          <a:p>
            <a:r>
              <a:rPr lang="en-US"/>
              <a:t>No documented authorization for supervisor use of the vehicle</a:t>
            </a:r>
          </a:p>
          <a:p>
            <a:r>
              <a:rPr lang="en-US"/>
              <a:t>Taken outside city limits 18 times over 20 workdays sampled</a:t>
            </a:r>
          </a:p>
          <a:p>
            <a:r>
              <a:rPr lang="en-US"/>
              <a:t>Visited potential customers for a side business during work hours</a:t>
            </a:r>
          </a:p>
          <a:p>
            <a:r>
              <a:rPr lang="en-US">
                <a:latin typeface="Arial"/>
                <a:cs typeface="Arial"/>
              </a:rPr>
              <a:t>Injured employee found asleep at work by investigators and later claimed self-diagnosed sleep apnea</a:t>
            </a:r>
          </a:p>
          <a:p>
            <a:r>
              <a:rPr lang="en-US"/>
              <a:t>Defended by the supervisor</a:t>
            </a:r>
          </a:p>
        </p:txBody>
      </p:sp>
    </p:spTree>
    <p:extLst>
      <p:ext uri="{BB962C8B-B14F-4D97-AF65-F5344CB8AC3E}">
        <p14:creationId xmlns:p14="http://schemas.microsoft.com/office/powerpoint/2010/main" val="54957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A48385-59E7-40DF-9755-31A2FECC3B3E}"/>
              </a:ext>
            </a:extLst>
          </p:cNvPr>
          <p:cNvSpPr>
            <a:spLocks noGrp="1"/>
          </p:cNvSpPr>
          <p:nvPr>
            <p:ph type="subTitle" idx="1"/>
          </p:nvPr>
        </p:nvSpPr>
        <p:spPr>
          <a:xfrm>
            <a:off x="457200" y="3429001"/>
            <a:ext cx="4368800" cy="1441420"/>
          </a:xfrm>
        </p:spPr>
        <p:txBody>
          <a:bodyPr/>
          <a:lstStyle/>
          <a:p>
            <a:r>
              <a:rPr lang="en-US"/>
              <a:t>Key takeaways</a:t>
            </a:r>
          </a:p>
        </p:txBody>
      </p:sp>
    </p:spTree>
    <p:extLst>
      <p:ext uri="{BB962C8B-B14F-4D97-AF65-F5344CB8AC3E}">
        <p14:creationId xmlns:p14="http://schemas.microsoft.com/office/powerpoint/2010/main" val="57320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C84F-3829-8BA0-6541-4962854887B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3A48385-59E7-40DF-9755-31A2FECC3B3E}"/>
              </a:ext>
            </a:extLst>
          </p:cNvPr>
          <p:cNvSpPr>
            <a:spLocks noGrp="1"/>
          </p:cNvSpPr>
          <p:nvPr>
            <p:ph type="subTitle" idx="1"/>
          </p:nvPr>
        </p:nvSpPr>
        <p:spPr/>
        <p:txBody>
          <a:bodyPr/>
          <a:lstStyle/>
          <a:p>
            <a:r>
              <a:rPr lang="en-US"/>
              <a:t>Case study 2</a:t>
            </a:r>
          </a:p>
        </p:txBody>
      </p:sp>
    </p:spTree>
    <p:extLst>
      <p:ext uri="{BB962C8B-B14F-4D97-AF65-F5344CB8AC3E}">
        <p14:creationId xmlns:p14="http://schemas.microsoft.com/office/powerpoint/2010/main" val="3730433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dirty="0">
                <a:latin typeface="Arial Black"/>
              </a:rPr>
              <a:t>$200,000+ credit card spend</a:t>
            </a:r>
          </a:p>
        </p:txBody>
      </p:sp>
      <p:sp>
        <p:nvSpPr>
          <p:cNvPr id="2" name="Text Placeholder 1">
            <a:extLst>
              <a:ext uri="{FF2B5EF4-FFF2-40B4-BE49-F238E27FC236}">
                <a16:creationId xmlns:a16="http://schemas.microsoft.com/office/drawing/2014/main" id="{C1F82A74-5D06-7488-2016-E05A2354A93F}"/>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a:bodyPr>
          <a:lstStyle/>
          <a:p>
            <a:r>
              <a:rPr lang="en-US" dirty="0">
                <a:latin typeface="Arial"/>
                <a:cs typeface="Arial"/>
              </a:rPr>
              <a:t>Warehouse club purchases exceeded $200,000 over four years</a:t>
            </a:r>
          </a:p>
          <a:p>
            <a:r>
              <a:rPr lang="en-US" dirty="0">
                <a:latin typeface="Arial"/>
                <a:cs typeface="Arial"/>
              </a:rPr>
              <a:t>900+ purchases, one every 1.5 days</a:t>
            </a:r>
          </a:p>
          <a:p>
            <a:r>
              <a:rPr lang="en-US" dirty="0">
                <a:latin typeface="Arial"/>
                <a:cs typeface="Arial"/>
              </a:rPr>
              <a:t>31 cardholders</a:t>
            </a:r>
          </a:p>
          <a:p>
            <a:r>
              <a:rPr lang="en-US" dirty="0">
                <a:latin typeface="Arial"/>
                <a:cs typeface="Arial"/>
              </a:rPr>
              <a:t>No pre-approvals and rubber stamp payment process</a:t>
            </a:r>
          </a:p>
          <a:p>
            <a:r>
              <a:rPr lang="en-US" dirty="0">
                <a:latin typeface="Arial"/>
                <a:cs typeface="Arial"/>
              </a:rPr>
              <a:t>No listing kept of purchased goods and no physical inventory </a:t>
            </a:r>
          </a:p>
          <a:p>
            <a:r>
              <a:rPr lang="en-US" dirty="0">
                <a:latin typeface="Arial"/>
                <a:cs typeface="Arial"/>
              </a:rPr>
              <a:t>Most purchases were grocery items, but also included $45,000 in electronics and 99 gift cards</a:t>
            </a:r>
          </a:p>
          <a:p>
            <a:r>
              <a:rPr lang="en-US" dirty="0">
                <a:latin typeface="Arial"/>
                <a:cs typeface="Arial"/>
              </a:rPr>
              <a:t>Retirement luncheon – 55 lbs. steak, 120 burgers/hot dogs </a:t>
            </a:r>
          </a:p>
          <a:p>
            <a:pPr marL="0" indent="0">
              <a:buNone/>
            </a:pPr>
            <a:r>
              <a:rPr lang="en-US" dirty="0">
                <a:latin typeface="Arial"/>
                <a:cs typeface="Arial"/>
              </a:rPr>
              <a:t>   for 20 people</a:t>
            </a:r>
            <a:endParaRPr lang="en-US" dirty="0">
              <a:cs typeface="Arial" panose="020B0604020202020204" pitchFamily="34" charset="0"/>
            </a:endParaRPr>
          </a:p>
          <a:p>
            <a:endParaRPr lang="en-US"/>
          </a:p>
        </p:txBody>
      </p:sp>
    </p:spTree>
    <p:extLst>
      <p:ext uri="{BB962C8B-B14F-4D97-AF65-F5344CB8AC3E}">
        <p14:creationId xmlns:p14="http://schemas.microsoft.com/office/powerpoint/2010/main" val="2424143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Missing items &amp; other issues</a:t>
            </a:r>
          </a:p>
        </p:txBody>
      </p:sp>
      <p:sp>
        <p:nvSpPr>
          <p:cNvPr id="2" name="Text Placeholder 1">
            <a:extLst>
              <a:ext uri="{FF2B5EF4-FFF2-40B4-BE49-F238E27FC236}">
                <a16:creationId xmlns:a16="http://schemas.microsoft.com/office/drawing/2014/main" id="{FA0C8D1A-D4D3-522A-3B1B-1894F0739FC9}"/>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normAutofit/>
          </a:bodyPr>
          <a:lstStyle/>
          <a:p>
            <a:r>
              <a:rPr lang="en-US"/>
              <a:t>Sampled 492 inventory items and 157 were missing—including TVs, DVDs, video game systems or games, etc.</a:t>
            </a:r>
          </a:p>
          <a:p>
            <a:r>
              <a:rPr lang="en-US"/>
              <a:t>Unnecessary purchases, could have used existing items for events</a:t>
            </a:r>
          </a:p>
          <a:p>
            <a:r>
              <a:rPr lang="en-US"/>
              <a:t>84 gift cards and 38 electronics were labeled as “gifts” to employees or citizens over two years</a:t>
            </a:r>
          </a:p>
          <a:p>
            <a:r>
              <a:rPr lang="en-US"/>
              <a:t>Gifts were not authorized, no listing of who received them</a:t>
            </a:r>
          </a:p>
          <a:p>
            <a:r>
              <a:rPr lang="en-US"/>
              <a:t>Purchased 30 canopies and 338 folding chairs and no tracking of these items and many could not be located</a:t>
            </a:r>
          </a:p>
          <a:p>
            <a:r>
              <a:rPr lang="en-US"/>
              <a:t>Apparent personal purchase of $19 for sandals</a:t>
            </a:r>
          </a:p>
          <a:p>
            <a:endParaRPr lang="en-US"/>
          </a:p>
        </p:txBody>
      </p:sp>
    </p:spTree>
    <p:extLst>
      <p:ext uri="{BB962C8B-B14F-4D97-AF65-F5344CB8AC3E}">
        <p14:creationId xmlns:p14="http://schemas.microsoft.com/office/powerpoint/2010/main" val="4011063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New internal controls</a:t>
            </a:r>
          </a:p>
        </p:txBody>
      </p:sp>
      <p:sp>
        <p:nvSpPr>
          <p:cNvPr id="2" name="Text Placeholder 1">
            <a:extLst>
              <a:ext uri="{FF2B5EF4-FFF2-40B4-BE49-F238E27FC236}">
                <a16:creationId xmlns:a16="http://schemas.microsoft.com/office/drawing/2014/main" id="{1F533A8A-E088-B65A-C591-EA6884A544BA}"/>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normAutofit/>
          </a:bodyPr>
          <a:lstStyle/>
          <a:p>
            <a:r>
              <a:rPr lang="en-US"/>
              <a:t>All cardholders forfeit their card</a:t>
            </a:r>
          </a:p>
          <a:p>
            <a:r>
              <a:rPr lang="en-US"/>
              <a:t>P&amp;P to govern usage of credit cards</a:t>
            </a:r>
          </a:p>
          <a:p>
            <a:r>
              <a:rPr lang="en-US"/>
              <a:t>Pre-purchase approval and employee check out a card</a:t>
            </a:r>
          </a:p>
          <a:p>
            <a:r>
              <a:rPr lang="en-US"/>
              <a:t>Credit card statement analysis</a:t>
            </a:r>
          </a:p>
          <a:p>
            <a:r>
              <a:rPr lang="en-US"/>
              <a:t>No more “gifts” without documented approval from leadership</a:t>
            </a:r>
          </a:p>
          <a:p>
            <a:r>
              <a:rPr lang="en-US"/>
              <a:t>Physical inventory to be maintained for high dollar items or those with high risk of fraud</a:t>
            </a:r>
          </a:p>
          <a:p>
            <a:r>
              <a:rPr lang="en-US"/>
              <a:t>Transfer existing inventory between locations for events</a:t>
            </a:r>
          </a:p>
          <a:p>
            <a:endParaRPr lang="en-US"/>
          </a:p>
        </p:txBody>
      </p:sp>
    </p:spTree>
    <p:extLst>
      <p:ext uri="{BB962C8B-B14F-4D97-AF65-F5344CB8AC3E}">
        <p14:creationId xmlns:p14="http://schemas.microsoft.com/office/powerpoint/2010/main" val="93089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CE4F8-AEAA-6171-B6C6-D1B4C272974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3A48385-59E7-40DF-9755-31A2FECC3B3E}"/>
              </a:ext>
            </a:extLst>
          </p:cNvPr>
          <p:cNvSpPr>
            <a:spLocks noGrp="1"/>
          </p:cNvSpPr>
          <p:nvPr>
            <p:ph type="subTitle" idx="1"/>
          </p:nvPr>
        </p:nvSpPr>
        <p:spPr/>
        <p:txBody>
          <a:bodyPr/>
          <a:lstStyle/>
          <a:p>
            <a:r>
              <a:rPr lang="en-US"/>
              <a:t>Case study 3</a:t>
            </a:r>
          </a:p>
        </p:txBody>
      </p:sp>
    </p:spTree>
    <p:extLst>
      <p:ext uri="{BB962C8B-B14F-4D97-AF65-F5344CB8AC3E}">
        <p14:creationId xmlns:p14="http://schemas.microsoft.com/office/powerpoint/2010/main" val="186378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Largest U.S. municipal fraud</a:t>
            </a:r>
          </a:p>
        </p:txBody>
      </p:sp>
      <p:sp>
        <p:nvSpPr>
          <p:cNvPr id="2" name="Text Placeholder 1">
            <a:extLst>
              <a:ext uri="{FF2B5EF4-FFF2-40B4-BE49-F238E27FC236}">
                <a16:creationId xmlns:a16="http://schemas.microsoft.com/office/drawing/2014/main" id="{A69F9420-B19A-B883-131A-72DAD218043A}"/>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lstStyle/>
          <a:p>
            <a:r>
              <a:rPr lang="en-US"/>
              <a:t>Dixon, IL, with only 16,000 residents</a:t>
            </a:r>
          </a:p>
          <a:p>
            <a:r>
              <a:rPr lang="en-US"/>
              <a:t>2012—Comptroller Rita Crundwell accused of $53M embezzlement</a:t>
            </a:r>
          </a:p>
          <a:p>
            <a:r>
              <a:rPr lang="en-US"/>
              <a:t>Worked there almost 30 years </a:t>
            </a:r>
          </a:p>
          <a:p>
            <a:r>
              <a:rPr lang="en-US"/>
              <a:t>Last salary was about $80,000 but she owned...</a:t>
            </a:r>
          </a:p>
        </p:txBody>
      </p:sp>
    </p:spTree>
    <p:extLst>
      <p:ext uri="{BB962C8B-B14F-4D97-AF65-F5344CB8AC3E}">
        <p14:creationId xmlns:p14="http://schemas.microsoft.com/office/powerpoint/2010/main" val="3070378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Life of luxury</a:t>
            </a:r>
          </a:p>
        </p:txBody>
      </p:sp>
      <p:sp>
        <p:nvSpPr>
          <p:cNvPr id="2" name="Text Placeholder 1">
            <a:extLst>
              <a:ext uri="{FF2B5EF4-FFF2-40B4-BE49-F238E27FC236}">
                <a16:creationId xmlns:a16="http://schemas.microsoft.com/office/drawing/2014/main" id="{3E6E3E98-78AA-DA82-C42C-8001031453D7}"/>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a:bodyPr>
          <a:lstStyle/>
          <a:p>
            <a:r>
              <a:rPr lang="en-US" dirty="0">
                <a:latin typeface="Arial"/>
                <a:cs typeface="Arial"/>
              </a:rPr>
              <a:t>$2.1M home</a:t>
            </a:r>
          </a:p>
          <a:p>
            <a:r>
              <a:rPr lang="en-US" dirty="0">
                <a:latin typeface="Arial"/>
                <a:cs typeface="Arial"/>
              </a:rPr>
              <a:t>400+ horses in modern facility</a:t>
            </a:r>
          </a:p>
          <a:p>
            <a:r>
              <a:rPr lang="en-US" dirty="0">
                <a:latin typeface="Arial"/>
                <a:cs typeface="Arial"/>
              </a:rPr>
              <a:t>$259,000 horse trailer</a:t>
            </a:r>
          </a:p>
          <a:p>
            <a:r>
              <a:rPr lang="en-US" dirty="0">
                <a:latin typeface="Arial"/>
                <a:cs typeface="Arial"/>
              </a:rPr>
              <a:t>Vacation home in Florida</a:t>
            </a:r>
          </a:p>
          <a:p>
            <a:r>
              <a:rPr lang="en-US" dirty="0">
                <a:latin typeface="Arial"/>
                <a:cs typeface="Arial"/>
              </a:rPr>
              <a:t>Jewelry</a:t>
            </a:r>
          </a:p>
          <a:p>
            <a:r>
              <a:rPr lang="en-US" dirty="0">
                <a:latin typeface="Arial"/>
                <a:cs typeface="Arial"/>
              </a:rPr>
              <a:t>Fur coats</a:t>
            </a:r>
          </a:p>
        </p:txBody>
      </p:sp>
    </p:spTree>
    <p:extLst>
      <p:ext uri="{BB962C8B-B14F-4D97-AF65-F5344CB8AC3E}">
        <p14:creationId xmlns:p14="http://schemas.microsoft.com/office/powerpoint/2010/main" val="2207995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How she did it</a:t>
            </a:r>
          </a:p>
        </p:txBody>
      </p:sp>
      <p:sp>
        <p:nvSpPr>
          <p:cNvPr id="2" name="Text Placeholder 1">
            <a:extLst>
              <a:ext uri="{FF2B5EF4-FFF2-40B4-BE49-F238E27FC236}">
                <a16:creationId xmlns:a16="http://schemas.microsoft.com/office/drawing/2014/main" id="{08179FF5-28D8-7E6E-6D71-94A5AA1A7285}"/>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normAutofit/>
          </a:bodyPr>
          <a:lstStyle/>
          <a:p>
            <a:r>
              <a:rPr lang="en-US"/>
              <a:t>$53M fraud over 22 years</a:t>
            </a:r>
          </a:p>
          <a:p>
            <a:r>
              <a:rPr lang="en-US"/>
              <a:t>Typical cycle: small-to-large over time with confidence and greed </a:t>
            </a:r>
          </a:p>
          <a:p>
            <a:r>
              <a:rPr lang="en-US"/>
              <a:t>Keys to the kingdom and no separation of duties</a:t>
            </a:r>
          </a:p>
          <a:p>
            <a:r>
              <a:rPr lang="en-US"/>
              <a:t>Created fake bank account in the city’s name and transferred funds</a:t>
            </a:r>
          </a:p>
          <a:p>
            <a:r>
              <a:rPr lang="en-US"/>
              <a:t>Fake invoices for capital projects that didn’t exist</a:t>
            </a:r>
          </a:p>
          <a:p>
            <a:r>
              <a:rPr lang="en-US"/>
              <a:t>Auditors didn’t seem to question anything</a:t>
            </a:r>
          </a:p>
          <a:p>
            <a:r>
              <a:rPr lang="en-US"/>
              <a:t>Told her commission budget shortfalls were due</a:t>
            </a:r>
            <a:br>
              <a:rPr lang="en-US"/>
            </a:br>
            <a:r>
              <a:rPr lang="en-US"/>
              <a:t>to timing issues for state disbursements</a:t>
            </a:r>
          </a:p>
          <a:p>
            <a:r>
              <a:rPr lang="en-US"/>
              <a:t>On vacation when caught by city clerk, sentenced to 20 years </a:t>
            </a:r>
          </a:p>
        </p:txBody>
      </p:sp>
    </p:spTree>
    <p:extLst>
      <p:ext uri="{BB962C8B-B14F-4D97-AF65-F5344CB8AC3E}">
        <p14:creationId xmlns:p14="http://schemas.microsoft.com/office/powerpoint/2010/main" val="2227210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A48385-59E7-40DF-9755-31A2FECC3B3E}"/>
              </a:ext>
            </a:extLst>
          </p:cNvPr>
          <p:cNvSpPr>
            <a:spLocks noGrp="1"/>
          </p:cNvSpPr>
          <p:nvPr>
            <p:ph type="subTitle" idx="1"/>
          </p:nvPr>
        </p:nvSpPr>
        <p:spPr>
          <a:xfrm>
            <a:off x="475861" y="2579915"/>
            <a:ext cx="4368800" cy="3454792"/>
          </a:xfrm>
        </p:spPr>
        <p:txBody>
          <a:bodyPr/>
          <a:lstStyle/>
          <a:p>
            <a:r>
              <a:rPr lang="en-US"/>
              <a:t>Fraud prevention checkup and fraud risk assessment</a:t>
            </a:r>
          </a:p>
        </p:txBody>
      </p:sp>
    </p:spTree>
    <p:extLst>
      <p:ext uri="{BB962C8B-B14F-4D97-AF65-F5344CB8AC3E}">
        <p14:creationId xmlns:p14="http://schemas.microsoft.com/office/powerpoint/2010/main" val="235656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Fraud prevention checkup</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a:bodyPr>
          <a:lstStyle/>
          <a:p>
            <a:r>
              <a:rPr lang="en-US" b="1" dirty="0">
                <a:solidFill>
                  <a:schemeClr val="accent1"/>
                </a:solidFill>
                <a:latin typeface="Arial"/>
                <a:cs typeface="Arial"/>
              </a:rPr>
              <a:t>Oversight</a:t>
            </a:r>
          </a:p>
          <a:p>
            <a:pPr lvl="1"/>
            <a:r>
              <a:rPr lang="en-US" dirty="0">
                <a:latin typeface="Arial"/>
                <a:cs typeface="Arial"/>
              </a:rPr>
              <a:t>What governance exists like a board or audit committee?</a:t>
            </a:r>
          </a:p>
          <a:p>
            <a:r>
              <a:rPr lang="en-US" b="1" dirty="0">
                <a:solidFill>
                  <a:schemeClr val="accent6"/>
                </a:solidFill>
                <a:latin typeface="Arial"/>
                <a:cs typeface="Arial"/>
              </a:rPr>
              <a:t>Ownership</a:t>
            </a:r>
          </a:p>
          <a:p>
            <a:pPr lvl="1"/>
            <a:r>
              <a:rPr lang="en-US" dirty="0">
                <a:latin typeface="Arial"/>
                <a:cs typeface="Arial"/>
              </a:rPr>
              <a:t>Is it clear who owns fraud risks? And are business units aware?</a:t>
            </a:r>
          </a:p>
          <a:p>
            <a:pPr lvl="1"/>
            <a:r>
              <a:rPr lang="en-US" dirty="0">
                <a:latin typeface="Arial"/>
                <a:cs typeface="Arial"/>
              </a:rPr>
              <a:t>If a third-party assessor interviews employees, what will they say?</a:t>
            </a:r>
          </a:p>
          <a:p>
            <a:r>
              <a:rPr lang="en-US" b="1" dirty="0">
                <a:solidFill>
                  <a:schemeClr val="accent4"/>
                </a:solidFill>
                <a:latin typeface="Arial"/>
                <a:cs typeface="Arial"/>
              </a:rPr>
              <a:t>Assessment</a:t>
            </a:r>
          </a:p>
          <a:p>
            <a:pPr lvl="1"/>
            <a:r>
              <a:rPr lang="en-US" dirty="0">
                <a:latin typeface="Arial"/>
                <a:cs typeface="Arial"/>
              </a:rPr>
              <a:t>Does a process exist to identify fraud risks in business units?</a:t>
            </a:r>
          </a:p>
        </p:txBody>
      </p:sp>
      <p:sp>
        <p:nvSpPr>
          <p:cNvPr id="3" name="TextBox 2">
            <a:extLst>
              <a:ext uri="{FF2B5EF4-FFF2-40B4-BE49-F238E27FC236}">
                <a16:creationId xmlns:a16="http://schemas.microsoft.com/office/drawing/2014/main" id="{5817F298-AE54-5963-4A98-C02E40600CC9}"/>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1371674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Key takeaways</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lstStyle/>
          <a:p>
            <a:r>
              <a:rPr lang="en-US"/>
              <a:t>Fraudsters aren’t always bad people</a:t>
            </a:r>
          </a:p>
          <a:p>
            <a:r>
              <a:rPr lang="en-US"/>
              <a:t>The combination of several key elements may drive the act of fraud</a:t>
            </a:r>
          </a:p>
          <a:p>
            <a:r>
              <a:rPr lang="en-US"/>
              <a:t>You can’t control someone’s rationalization and internal pressures</a:t>
            </a:r>
          </a:p>
          <a:p>
            <a:r>
              <a:rPr lang="en-US"/>
              <a:t>Focus on the control environment and opportunities, not a person</a:t>
            </a:r>
          </a:p>
          <a:p>
            <a:r>
              <a:rPr lang="en-US"/>
              <a:t>Trust and tenure are not internal controls</a:t>
            </a:r>
          </a:p>
        </p:txBody>
      </p:sp>
    </p:spTree>
    <p:extLst>
      <p:ext uri="{BB962C8B-B14F-4D97-AF65-F5344CB8AC3E}">
        <p14:creationId xmlns:p14="http://schemas.microsoft.com/office/powerpoint/2010/main" val="382989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Fraud prevention checkup</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normAutofit/>
          </a:bodyPr>
          <a:lstStyle/>
          <a:p>
            <a:r>
              <a:rPr lang="en-US"/>
              <a:t>Tolerance and risk management</a:t>
            </a:r>
          </a:p>
          <a:p>
            <a:pPr lvl="1"/>
            <a:r>
              <a:rPr lang="en-US"/>
              <a:t>What fraud risk is acceptable and who approved it?</a:t>
            </a:r>
          </a:p>
          <a:p>
            <a:pPr lvl="1"/>
            <a:r>
              <a:rPr lang="en-US"/>
              <a:t>How does the organization handle fraud risks?</a:t>
            </a:r>
          </a:p>
          <a:p>
            <a:pPr lvl="2"/>
            <a:r>
              <a:rPr lang="en-US"/>
              <a:t>Avoidance = change how it operates (not accept checks)</a:t>
            </a:r>
          </a:p>
          <a:p>
            <a:pPr lvl="2"/>
            <a:r>
              <a:rPr lang="en-US"/>
              <a:t>Acceptance = do nothing (employee takes money bag to bank)</a:t>
            </a:r>
          </a:p>
          <a:p>
            <a:pPr lvl="2"/>
            <a:r>
              <a:rPr lang="en-US"/>
              <a:t>Sharing = purchase insurance</a:t>
            </a:r>
          </a:p>
          <a:p>
            <a:pPr lvl="2"/>
            <a:r>
              <a:rPr lang="en-US"/>
              <a:t>Reduction = implement internal controls</a:t>
            </a:r>
          </a:p>
          <a:p>
            <a:r>
              <a:rPr lang="en-US"/>
              <a:t>Process level controls </a:t>
            </a:r>
          </a:p>
          <a:p>
            <a:pPr lvl="1"/>
            <a:r>
              <a:rPr lang="en-US"/>
              <a:t>Do basic controls exist around authorization, custody and recording?</a:t>
            </a:r>
          </a:p>
          <a:p>
            <a:pPr lvl="1"/>
            <a:r>
              <a:rPr lang="en-US"/>
              <a:t>Controls cost money, but should you implement new ones?</a:t>
            </a:r>
          </a:p>
        </p:txBody>
      </p:sp>
      <p:sp>
        <p:nvSpPr>
          <p:cNvPr id="3" name="TextBox 2">
            <a:extLst>
              <a:ext uri="{FF2B5EF4-FFF2-40B4-BE49-F238E27FC236}">
                <a16:creationId xmlns:a16="http://schemas.microsoft.com/office/drawing/2014/main" id="{BB5FB204-5CB5-8E60-6298-5CA99BDB8BC3}"/>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1731262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Fraud prevention checkup</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normAutofit/>
          </a:bodyPr>
          <a:lstStyle/>
          <a:p>
            <a:r>
              <a:rPr lang="en-US"/>
              <a:t>Environmental level controls </a:t>
            </a:r>
          </a:p>
          <a:p>
            <a:pPr lvl="1"/>
            <a:r>
              <a:rPr lang="en-US"/>
              <a:t>How is the tone at the top?</a:t>
            </a:r>
          </a:p>
          <a:p>
            <a:pPr lvl="1"/>
            <a:r>
              <a:rPr lang="en-US"/>
              <a:t>Does a code of conduct exist and do employees sign it?</a:t>
            </a:r>
          </a:p>
          <a:p>
            <a:pPr lvl="1"/>
            <a:r>
              <a:rPr lang="en-US"/>
              <a:t>Does fraud training occur?</a:t>
            </a:r>
          </a:p>
          <a:p>
            <a:pPr lvl="1"/>
            <a:r>
              <a:rPr lang="en-US"/>
              <a:t>Does a mechanism exist to report fraud concerns?</a:t>
            </a:r>
          </a:p>
          <a:p>
            <a:pPr lvl="1"/>
            <a:r>
              <a:rPr lang="en-US"/>
              <a:t>Is there a formal investigative process that includes HR, legal</a:t>
            </a:r>
            <a:br>
              <a:rPr lang="en-US"/>
            </a:br>
            <a:r>
              <a:rPr lang="en-US"/>
              <a:t>and internal audit (IA)?</a:t>
            </a:r>
          </a:p>
          <a:p>
            <a:r>
              <a:rPr lang="en-US"/>
              <a:t>Proactive fraud detection methods</a:t>
            </a:r>
          </a:p>
          <a:p>
            <a:pPr lvl="1"/>
            <a:r>
              <a:rPr lang="en-US"/>
              <a:t>Does the organization use data analytics, exception reports and other system generated tools to flag suspicious transactions and red flags?</a:t>
            </a:r>
          </a:p>
        </p:txBody>
      </p:sp>
      <p:sp>
        <p:nvSpPr>
          <p:cNvPr id="3" name="TextBox 2">
            <a:extLst>
              <a:ext uri="{FF2B5EF4-FFF2-40B4-BE49-F238E27FC236}">
                <a16:creationId xmlns:a16="http://schemas.microsoft.com/office/drawing/2014/main" id="{8C06B698-5395-3601-3CC1-6CD2458752C5}"/>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3084750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a:xfrm>
            <a:off x="457200" y="994640"/>
            <a:ext cx="6743421" cy="443198"/>
          </a:xfrm>
        </p:spPr>
        <p:txBody>
          <a:bodyPr/>
          <a:lstStyle/>
          <a:p>
            <a:r>
              <a:rPr lang="en-US"/>
              <a:t>Overview and importance</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Fraud Risk Assessment</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a:xfrm>
            <a:off x="459988" y="1846782"/>
            <a:ext cx="11149286" cy="4149626"/>
          </a:xfrm>
        </p:spPr>
        <p:txBody>
          <a:bodyPr vert="horz" lIns="91440" tIns="45720" rIns="91440" bIns="45720" rtlCol="0" anchor="t">
            <a:normAutofit/>
          </a:bodyPr>
          <a:lstStyle/>
          <a:p>
            <a:r>
              <a:rPr lang="en-US" sz="2400" dirty="0">
                <a:latin typeface="Arial"/>
                <a:cs typeface="Arial"/>
              </a:rPr>
              <a:t>15 modules that mostly mirror the ACFE fraud tree on fraud types</a:t>
            </a:r>
            <a:endParaRPr lang="en-US">
              <a:cs typeface="Arial" panose="020B0604020202020204" pitchFamily="34" charset="0"/>
            </a:endParaRPr>
          </a:p>
          <a:p>
            <a:r>
              <a:rPr lang="en-US" sz="2400" dirty="0">
                <a:latin typeface="Arial"/>
                <a:cs typeface="Arial"/>
              </a:rPr>
              <a:t>Determine potential fraud risks inherent to your organization</a:t>
            </a:r>
          </a:p>
          <a:p>
            <a:r>
              <a:rPr lang="en-US" sz="2400" dirty="0">
                <a:latin typeface="Arial"/>
                <a:cs typeface="Arial"/>
              </a:rPr>
              <a:t>Assess significance and likelihood </a:t>
            </a:r>
          </a:p>
          <a:p>
            <a:r>
              <a:rPr lang="en-US" sz="2400" dirty="0">
                <a:latin typeface="Arial"/>
                <a:cs typeface="Arial"/>
              </a:rPr>
              <a:t>Analyze what areas are most susceptible to fraud</a:t>
            </a:r>
          </a:p>
          <a:p>
            <a:r>
              <a:rPr lang="en-US" sz="2400" dirty="0">
                <a:latin typeface="Arial"/>
                <a:cs typeface="Arial"/>
              </a:rPr>
              <a:t>Fraud risks are mapped to internal controls</a:t>
            </a:r>
          </a:p>
          <a:p>
            <a:r>
              <a:rPr lang="en-US" sz="2400" dirty="0">
                <a:latin typeface="Arial"/>
                <a:cs typeface="Arial"/>
              </a:rPr>
              <a:t>Determine if controls are designed effectively and operating properly</a:t>
            </a:r>
          </a:p>
          <a:p>
            <a:r>
              <a:rPr lang="en-US" sz="2400" dirty="0">
                <a:latin typeface="Arial"/>
                <a:cs typeface="Arial"/>
              </a:rPr>
              <a:t>Identify gaps in controls to provide opportunity for fraud</a:t>
            </a:r>
          </a:p>
          <a:p>
            <a:r>
              <a:rPr lang="en-US" sz="2400" dirty="0">
                <a:latin typeface="Arial"/>
                <a:cs typeface="Arial"/>
              </a:rPr>
              <a:t>Enable the organization to respond to residual fraud risks</a:t>
            </a:r>
            <a:endParaRPr lang="en-US" sz="2400" dirty="0">
              <a:latin typeface="Arial"/>
            </a:endParaRPr>
          </a:p>
          <a:p>
            <a:endParaRPr lang="en-US" sz="2400" dirty="0">
              <a:cs typeface="Arial"/>
            </a:endParaRPr>
          </a:p>
          <a:p>
            <a:endParaRPr lang="en-US" sz="2400"/>
          </a:p>
          <a:p>
            <a:pPr lvl="1"/>
            <a:endParaRPr lang="en-US"/>
          </a:p>
        </p:txBody>
      </p:sp>
      <p:sp>
        <p:nvSpPr>
          <p:cNvPr id="3" name="TextBox 2">
            <a:extLst>
              <a:ext uri="{FF2B5EF4-FFF2-40B4-BE49-F238E27FC236}">
                <a16:creationId xmlns:a16="http://schemas.microsoft.com/office/drawing/2014/main" id="{378ED451-1FD4-1A21-B835-ACC65CD2DDAB}"/>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3736026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a:xfrm>
            <a:off x="457200" y="994640"/>
            <a:ext cx="6743421" cy="387798"/>
          </a:xfrm>
        </p:spPr>
        <p:txBody>
          <a:bodyPr/>
          <a:lstStyle/>
          <a:p>
            <a:r>
              <a:rPr lang="en-US" sz="2800" dirty="0">
                <a:latin typeface="Arial Black"/>
              </a:rPr>
              <a:t>Module 1 employee assessment</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Fraud Risk Assessment</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a:bodyPr>
          <a:lstStyle/>
          <a:p>
            <a:pPr marL="0" indent="0">
              <a:buNone/>
            </a:pPr>
            <a:r>
              <a:rPr lang="en-US" dirty="0">
                <a:solidFill>
                  <a:schemeClr val="tx2"/>
                </a:solidFill>
                <a:latin typeface="Arial"/>
                <a:cs typeface="Arial"/>
              </a:rPr>
              <a:t>(34 questions)</a:t>
            </a:r>
          </a:p>
          <a:p>
            <a:r>
              <a:rPr lang="en-US" dirty="0">
                <a:latin typeface="Arial"/>
                <a:cs typeface="Arial"/>
              </a:rPr>
              <a:t>Does the company have written P&amp;P for accounting and purchasing?</a:t>
            </a:r>
          </a:p>
          <a:p>
            <a:r>
              <a:rPr lang="en-US" dirty="0">
                <a:latin typeface="Arial"/>
                <a:cs typeface="Arial"/>
              </a:rPr>
              <a:t>Does senior management exhibit and encourage ethical behavior?</a:t>
            </a:r>
          </a:p>
          <a:p>
            <a:r>
              <a:rPr lang="en-US" dirty="0">
                <a:latin typeface="Arial"/>
                <a:cs typeface="Arial"/>
              </a:rPr>
              <a:t>Does the organization provide an anonymous way to report suspected violations of fraud, waste or abuse?</a:t>
            </a:r>
          </a:p>
          <a:p>
            <a:r>
              <a:rPr lang="en-US" dirty="0">
                <a:latin typeface="Arial"/>
                <a:cs typeface="Arial"/>
              </a:rPr>
              <a:t>Are pre-employment background checks performed?</a:t>
            </a:r>
          </a:p>
          <a:p>
            <a:r>
              <a:rPr lang="en-US" dirty="0">
                <a:latin typeface="Arial"/>
                <a:cs typeface="Arial"/>
              </a:rPr>
              <a:t>Do proper segregation of duties exist?</a:t>
            </a:r>
          </a:p>
          <a:p>
            <a:r>
              <a:rPr lang="en-US" dirty="0">
                <a:latin typeface="Arial"/>
                <a:cs typeface="Arial"/>
              </a:rPr>
              <a:t>Do employees feel they are treated and compensated fairly?</a:t>
            </a:r>
          </a:p>
          <a:p>
            <a:endParaRPr lang="en-US"/>
          </a:p>
          <a:p>
            <a:pPr lvl="1"/>
            <a:endParaRPr lang="en-US"/>
          </a:p>
        </p:txBody>
      </p:sp>
      <p:sp>
        <p:nvSpPr>
          <p:cNvPr id="3" name="TextBox 2">
            <a:extLst>
              <a:ext uri="{FF2B5EF4-FFF2-40B4-BE49-F238E27FC236}">
                <a16:creationId xmlns:a16="http://schemas.microsoft.com/office/drawing/2014/main" id="{2FEAF24A-8F8D-F63E-363C-D20340F5F4FD}"/>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798010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a:xfrm>
            <a:off x="457200" y="994640"/>
            <a:ext cx="6743421" cy="387798"/>
          </a:xfrm>
        </p:spPr>
        <p:txBody>
          <a:bodyPr/>
          <a:lstStyle/>
          <a:p>
            <a:r>
              <a:rPr lang="en-US" sz="2800" dirty="0">
                <a:latin typeface="Arial Black"/>
              </a:rPr>
              <a:t>Module 1 employee assessment</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Fraud Risk Assessment</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fontScale="92500" lnSpcReduction="10000"/>
          </a:bodyPr>
          <a:lstStyle/>
          <a:p>
            <a:pPr marL="0" indent="0">
              <a:buNone/>
            </a:pPr>
            <a:r>
              <a:rPr lang="en-US" dirty="0">
                <a:solidFill>
                  <a:schemeClr val="tx2"/>
                </a:solidFill>
                <a:latin typeface="Arial"/>
                <a:cs typeface="Arial"/>
              </a:rPr>
              <a:t>(34 questions)</a:t>
            </a:r>
          </a:p>
          <a:p>
            <a:r>
              <a:rPr lang="en-US" dirty="0">
                <a:latin typeface="Arial"/>
                <a:cs typeface="Arial"/>
              </a:rPr>
              <a:t>Do any employees appear to be spending far more than they are earning?</a:t>
            </a:r>
          </a:p>
          <a:p>
            <a:r>
              <a:rPr lang="en-US" dirty="0">
                <a:latin typeface="Arial"/>
                <a:cs typeface="Arial"/>
              </a:rPr>
              <a:t>Do any employees resent their superiors?</a:t>
            </a:r>
          </a:p>
          <a:p>
            <a:r>
              <a:rPr lang="en-US" dirty="0">
                <a:latin typeface="Arial"/>
                <a:cs typeface="Arial"/>
              </a:rPr>
              <a:t>Do any employees have outside business interests that might conflict with their duties at the organization?</a:t>
            </a:r>
          </a:p>
          <a:p>
            <a:r>
              <a:rPr lang="en-US" dirty="0">
                <a:latin typeface="Arial"/>
                <a:cs typeface="Arial"/>
              </a:rPr>
              <a:t>Is the organization experiencing high turnover?</a:t>
            </a:r>
          </a:p>
          <a:p>
            <a:r>
              <a:rPr lang="en-US" dirty="0">
                <a:latin typeface="Arial"/>
                <a:cs typeface="Arial"/>
              </a:rPr>
              <a:t>Are employees required to take annual vacations?</a:t>
            </a:r>
          </a:p>
          <a:p>
            <a:r>
              <a:rPr lang="en-US" dirty="0">
                <a:latin typeface="Arial"/>
                <a:cs typeface="Arial"/>
              </a:rPr>
              <a:t>Do unrealistic productivity or financial measurements exist?</a:t>
            </a:r>
          </a:p>
          <a:p>
            <a:r>
              <a:rPr lang="en-US" dirty="0">
                <a:latin typeface="Arial"/>
                <a:cs typeface="Arial"/>
              </a:rPr>
              <a:t>Are employees educated on the importance of ethics?</a:t>
            </a:r>
          </a:p>
        </p:txBody>
      </p:sp>
      <p:sp>
        <p:nvSpPr>
          <p:cNvPr id="3" name="TextBox 2">
            <a:extLst>
              <a:ext uri="{FF2B5EF4-FFF2-40B4-BE49-F238E27FC236}">
                <a16:creationId xmlns:a16="http://schemas.microsoft.com/office/drawing/2014/main" id="{2FEAF24A-8F8D-F63E-363C-D20340F5F4FD}"/>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1842405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sz="2400" dirty="0">
                <a:latin typeface="Arial Black"/>
              </a:rPr>
              <a:t>Module 2 management assessment</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dirty="0"/>
              <a:t>Fraud Risk Assessment</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vert="horz" lIns="91440" tIns="45720" rIns="91440" bIns="45720" rtlCol="0" anchor="t">
            <a:normAutofit fontScale="92500"/>
          </a:bodyPr>
          <a:lstStyle/>
          <a:p>
            <a:pPr marL="0" indent="0">
              <a:buNone/>
            </a:pPr>
            <a:r>
              <a:rPr lang="en-US" dirty="0">
                <a:solidFill>
                  <a:schemeClr val="tx2"/>
                </a:solidFill>
                <a:latin typeface="Arial"/>
                <a:cs typeface="Arial"/>
              </a:rPr>
              <a:t>(41 questions)</a:t>
            </a:r>
          </a:p>
          <a:p>
            <a:r>
              <a:rPr lang="en-US" dirty="0"/>
              <a:t>Is the board of directors or other governance group comprised of mainly officers of the organization or related individuals?</a:t>
            </a:r>
          </a:p>
          <a:p>
            <a:r>
              <a:rPr lang="en-US" dirty="0"/>
              <a:t>Is the organization under pressure to report favorable earnings or results?</a:t>
            </a:r>
          </a:p>
          <a:p>
            <a:r>
              <a:rPr lang="en-US" dirty="0"/>
              <a:t>Do any employees have friends or relatives reporting directly to them?</a:t>
            </a:r>
          </a:p>
          <a:p>
            <a:r>
              <a:rPr lang="en-US" dirty="0"/>
              <a:t>Do any employees have outside business interests that might conflict with their job duties?</a:t>
            </a:r>
          </a:p>
          <a:p>
            <a:r>
              <a:rPr lang="en-US" dirty="0">
                <a:latin typeface="Arial"/>
                <a:cs typeface="Arial"/>
              </a:rPr>
              <a:t>Has the organization recently experienced large operating</a:t>
            </a:r>
            <a:br>
              <a:rPr lang="en-US" dirty="0"/>
            </a:br>
            <a:r>
              <a:rPr lang="en-US" dirty="0">
                <a:latin typeface="Arial"/>
                <a:cs typeface="Arial"/>
              </a:rPr>
              <a:t>or investment losses?</a:t>
            </a:r>
          </a:p>
          <a:p>
            <a:pPr lvl="1"/>
            <a:endParaRPr lang="en-US"/>
          </a:p>
          <a:p>
            <a:pPr lvl="1"/>
            <a:endParaRPr lang="en-US"/>
          </a:p>
        </p:txBody>
      </p:sp>
      <p:sp>
        <p:nvSpPr>
          <p:cNvPr id="3" name="TextBox 2">
            <a:extLst>
              <a:ext uri="{FF2B5EF4-FFF2-40B4-BE49-F238E27FC236}">
                <a16:creationId xmlns:a16="http://schemas.microsoft.com/office/drawing/2014/main" id="{6861A5AF-4246-1867-DA00-AC003446EF07}"/>
              </a:ext>
            </a:extLst>
          </p:cNvPr>
          <p:cNvSpPr txBox="1"/>
          <p:nvPr/>
        </p:nvSpPr>
        <p:spPr>
          <a:xfrm>
            <a:off x="409703" y="6114498"/>
            <a:ext cx="1736337" cy="600164"/>
          </a:xfrm>
          <a:prstGeom prst="rect">
            <a:avLst/>
          </a:prstGeom>
          <a:noFill/>
        </p:spPr>
        <p:txBody>
          <a:bodyPr wrap="square" rtlCol="0">
            <a:spAutoFit/>
          </a:bodyPr>
          <a:lstStyle/>
          <a:p>
            <a:r>
              <a:rPr lang="en-US" sz="1100" b="1" dirty="0">
                <a:solidFill>
                  <a:schemeClr val="bg2">
                    <a:lumMod val="50000"/>
                  </a:schemeClr>
                </a:solidFill>
              </a:rPr>
              <a:t>Source: Association of Certified Fraud Examiners (ACFE)</a:t>
            </a:r>
          </a:p>
        </p:txBody>
      </p:sp>
    </p:spTree>
    <p:extLst>
      <p:ext uri="{BB962C8B-B14F-4D97-AF65-F5344CB8AC3E}">
        <p14:creationId xmlns:p14="http://schemas.microsoft.com/office/powerpoint/2010/main" val="2699077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sz="2400"/>
              <a:t>Module 2 Management Assessment</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Fraud Risk Assessment</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normAutofit/>
          </a:bodyPr>
          <a:lstStyle/>
          <a:p>
            <a:pPr marL="0" indent="0">
              <a:buNone/>
            </a:pPr>
            <a:r>
              <a:rPr lang="en-US"/>
              <a:t>(41 questions)</a:t>
            </a:r>
          </a:p>
          <a:p>
            <a:r>
              <a:rPr lang="en-US"/>
              <a:t>Does the organization change auditors often?</a:t>
            </a:r>
          </a:p>
          <a:p>
            <a:r>
              <a:rPr lang="en-US"/>
              <a:t>Does the organization delay or avoid supplying auditors with the information necessary to complete the audits?</a:t>
            </a:r>
          </a:p>
          <a:p>
            <a:r>
              <a:rPr lang="en-US"/>
              <a:t>Does the organization have poor accounting records?</a:t>
            </a:r>
          </a:p>
          <a:p>
            <a:r>
              <a:rPr lang="en-US"/>
              <a:t>Does the accounting department appear to be inadequately staffed?</a:t>
            </a:r>
          </a:p>
          <a:p>
            <a:r>
              <a:rPr lang="en-US"/>
              <a:t>Does the organization lack an internal control system, or does it fail to enforce existing internal controls?</a:t>
            </a:r>
          </a:p>
          <a:p>
            <a:pPr lvl="1"/>
            <a:endParaRPr lang="en-US"/>
          </a:p>
          <a:p>
            <a:pPr lvl="1"/>
            <a:endParaRPr lang="en-US"/>
          </a:p>
        </p:txBody>
      </p:sp>
      <p:sp>
        <p:nvSpPr>
          <p:cNvPr id="3" name="TextBox 2">
            <a:extLst>
              <a:ext uri="{FF2B5EF4-FFF2-40B4-BE49-F238E27FC236}">
                <a16:creationId xmlns:a16="http://schemas.microsoft.com/office/drawing/2014/main" id="{6861A5AF-4246-1867-DA00-AC003446EF07}"/>
              </a:ext>
            </a:extLst>
          </p:cNvPr>
          <p:cNvSpPr txBox="1"/>
          <p:nvPr/>
        </p:nvSpPr>
        <p:spPr>
          <a:xfrm>
            <a:off x="409703" y="6114498"/>
            <a:ext cx="1736337" cy="600164"/>
          </a:xfrm>
          <a:prstGeom prst="rect">
            <a:avLst/>
          </a:prstGeom>
          <a:noFill/>
        </p:spPr>
        <p:txBody>
          <a:bodyPr wrap="square" rtlCol="0">
            <a:spAutoFit/>
          </a:bodyPr>
          <a:lstStyle/>
          <a:p>
            <a:r>
              <a:rPr lang="en-US" sz="1100" b="1">
                <a:solidFill>
                  <a:schemeClr val="bg2">
                    <a:lumMod val="50000"/>
                  </a:schemeClr>
                </a:solidFill>
              </a:rPr>
              <a:t>Source: Association of Certified Fraud Examiners (ACFE)</a:t>
            </a:r>
          </a:p>
        </p:txBody>
      </p:sp>
    </p:spTree>
    <p:extLst>
      <p:ext uri="{BB962C8B-B14F-4D97-AF65-F5344CB8AC3E}">
        <p14:creationId xmlns:p14="http://schemas.microsoft.com/office/powerpoint/2010/main" val="2508876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A9F1-FE83-0E0C-9CF5-47356740ACF2}"/>
              </a:ext>
            </a:extLst>
          </p:cNvPr>
          <p:cNvSpPr>
            <a:spLocks noGrp="1"/>
          </p:cNvSpPr>
          <p:nvPr>
            <p:ph type="ctrTitle"/>
          </p:nvPr>
        </p:nvSpPr>
        <p:spPr>
          <a:xfrm>
            <a:off x="682293" y="3606814"/>
            <a:ext cx="5413707" cy="830997"/>
          </a:xfrm>
        </p:spPr>
        <p:txBody>
          <a:bodyPr/>
          <a:lstStyle/>
          <a:p>
            <a:r>
              <a:rPr lang="en-US"/>
              <a:t>Questions?</a:t>
            </a:r>
          </a:p>
        </p:txBody>
      </p:sp>
      <p:sp>
        <p:nvSpPr>
          <p:cNvPr id="3" name="TextBox 2">
            <a:extLst>
              <a:ext uri="{FF2B5EF4-FFF2-40B4-BE49-F238E27FC236}">
                <a16:creationId xmlns:a16="http://schemas.microsoft.com/office/drawing/2014/main" id="{789735E4-4CFA-9114-0294-1037CF755F6C}"/>
              </a:ext>
            </a:extLst>
          </p:cNvPr>
          <p:cNvSpPr txBox="1"/>
          <p:nvPr/>
        </p:nvSpPr>
        <p:spPr>
          <a:xfrm>
            <a:off x="682293" y="6064572"/>
            <a:ext cx="10683699" cy="707886"/>
          </a:xfrm>
          <a:prstGeom prst="rect">
            <a:avLst/>
          </a:prstGeom>
          <a:noFill/>
        </p:spPr>
        <p:txBody>
          <a:bodyPr wrap="square" rtlCol="0" anchor="t">
            <a:spAutoFit/>
          </a:bodyPr>
          <a:lstStyle/>
          <a:p>
            <a:r>
              <a:rPr lang="en-US" sz="800">
                <a:solidFill>
                  <a:schemeClr val="bg1"/>
                </a:solidFill>
                <a:latin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latin typeface="Arial" panose="020B0604020202020204" pitchFamily="34" charset="0"/>
            </a:endParaRPr>
          </a:p>
        </p:txBody>
      </p:sp>
    </p:spTree>
    <p:extLst>
      <p:ext uri="{BB962C8B-B14F-4D97-AF65-F5344CB8AC3E}">
        <p14:creationId xmlns:p14="http://schemas.microsoft.com/office/powerpoint/2010/main" val="4119643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B17E1-E125-1C3F-B19B-99B293E3CDB3}"/>
              </a:ext>
            </a:extLst>
          </p:cNvPr>
          <p:cNvSpPr>
            <a:spLocks noGrp="1"/>
          </p:cNvSpPr>
          <p:nvPr>
            <p:ph type="title"/>
          </p:nvPr>
        </p:nvSpPr>
        <p:spPr>
          <a:xfrm>
            <a:off x="457200" y="674294"/>
            <a:ext cx="11338324" cy="535531"/>
          </a:xfrm>
        </p:spPr>
        <p:txBody>
          <a:bodyPr/>
          <a:lstStyle/>
          <a:p>
            <a:r>
              <a:rPr lang="en-US" dirty="0">
                <a:solidFill>
                  <a:schemeClr val="accent1"/>
                </a:solidFill>
              </a:rPr>
              <a:t>Let’s stay in touch!</a:t>
            </a:r>
          </a:p>
        </p:txBody>
      </p:sp>
      <p:sp>
        <p:nvSpPr>
          <p:cNvPr id="7" name="Rectangle 6">
            <a:extLst>
              <a:ext uri="{FF2B5EF4-FFF2-40B4-BE49-F238E27FC236}">
                <a16:creationId xmlns:a16="http://schemas.microsoft.com/office/drawing/2014/main" id="{48B0B601-2906-BFDB-B123-30899CBFF1BE}"/>
              </a:ext>
            </a:extLst>
          </p:cNvPr>
          <p:cNvSpPr/>
          <p:nvPr/>
        </p:nvSpPr>
        <p:spPr>
          <a:xfrm>
            <a:off x="2912920" y="1322249"/>
            <a:ext cx="5475704"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800" b="1"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rPr>
              <a:t>Chris Kalafatis, CPA, CIA, CFE</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Managing Director, Risk Advisory</a:t>
            </a:r>
          </a:p>
          <a:p>
            <a:pPr marL="0" marR="0" lvl="0" indent="0" algn="l" defTabSz="914400" rtl="0" eaLnBrk="1" fontAlgn="auto" latinLnBrk="0" hangingPunct="1">
              <a:lnSpc>
                <a:spcPct val="100000"/>
              </a:lnSpc>
              <a:spcBef>
                <a:spcPts val="0"/>
              </a:spcBef>
              <a:spcAft>
                <a:spcPts val="500"/>
              </a:spcAft>
              <a:buClrTx/>
              <a:buSzTx/>
              <a:buFontTx/>
              <a:buNone/>
              <a:tabLst/>
              <a:defRPr/>
            </a:pPr>
            <a:r>
              <a:rPr lang="en-US" b="1" dirty="0">
                <a:solidFill>
                  <a:prstClr val="black"/>
                </a:solidFill>
                <a:latin typeface="Arial" panose="020B0604020202020204" pitchFamily="34" charset="0"/>
                <a:ea typeface="Roboto" panose="02000000000000000000" pitchFamily="2" charset="0"/>
                <a:cs typeface="Arial" panose="020B0604020202020204" pitchFamily="34" charset="0"/>
              </a:rPr>
              <a:t>Public Sector Leader</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 +1 (804) 307-2610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E: chris.kalafatis@bakertilly.com</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9" name="Rectangle 8">
            <a:extLst>
              <a:ext uri="{FF2B5EF4-FFF2-40B4-BE49-F238E27FC236}">
                <a16:creationId xmlns:a16="http://schemas.microsoft.com/office/drawing/2014/main" id="{AD7D32C7-0994-5E9D-6471-45DCBF008A30}"/>
              </a:ext>
            </a:extLst>
          </p:cNvPr>
          <p:cNvSpPr/>
          <p:nvPr/>
        </p:nvSpPr>
        <p:spPr>
          <a:xfrm>
            <a:off x="5780200" y="2223872"/>
            <a:ext cx="2198236"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2" name="Freeform 11">
            <a:hlinkClick r:id="rId2"/>
            <a:extLst>
              <a:ext uri="{FF2B5EF4-FFF2-40B4-BE49-F238E27FC236}">
                <a16:creationId xmlns:a16="http://schemas.microsoft.com/office/drawing/2014/main" id="{DC6C2D96-1375-2E82-690B-58C143771D81}"/>
              </a:ext>
            </a:extLst>
          </p:cNvPr>
          <p:cNvSpPr>
            <a:spLocks noChangeAspect="1" noEditPoints="1"/>
          </p:cNvSpPr>
          <p:nvPr/>
        </p:nvSpPr>
        <p:spPr bwMode="auto">
          <a:xfrm>
            <a:off x="466119" y="5802809"/>
            <a:ext cx="303084" cy="320040"/>
          </a:xfrm>
          <a:custGeom>
            <a:avLst/>
            <a:gdLst>
              <a:gd name="T0" fmla="*/ 231 w 302"/>
              <a:gd name="T1" fmla="*/ 122 h 317"/>
              <a:gd name="T2" fmla="*/ 231 w 302"/>
              <a:gd name="T3" fmla="*/ 127 h 317"/>
              <a:gd name="T4" fmla="*/ 226 w 302"/>
              <a:gd name="T5" fmla="*/ 162 h 317"/>
              <a:gd name="T6" fmla="*/ 212 w 302"/>
              <a:gd name="T7" fmla="*/ 196 h 317"/>
              <a:gd name="T8" fmla="*/ 188 w 302"/>
              <a:gd name="T9" fmla="*/ 224 h 317"/>
              <a:gd name="T10" fmla="*/ 155 w 302"/>
              <a:gd name="T11" fmla="*/ 244 h 317"/>
              <a:gd name="T12" fmla="*/ 113 w 302"/>
              <a:gd name="T13" fmla="*/ 251 h 317"/>
              <a:gd name="T14" fmla="*/ 50 w 302"/>
              <a:gd name="T15" fmla="*/ 232 h 317"/>
              <a:gd name="T16" fmla="*/ 60 w 302"/>
              <a:gd name="T17" fmla="*/ 232 h 317"/>
              <a:gd name="T18" fmla="*/ 111 w 302"/>
              <a:gd name="T19" fmla="*/ 214 h 317"/>
              <a:gd name="T20" fmla="*/ 87 w 302"/>
              <a:gd name="T21" fmla="*/ 205 h 317"/>
              <a:gd name="T22" fmla="*/ 73 w 302"/>
              <a:gd name="T23" fmla="*/ 183 h 317"/>
              <a:gd name="T24" fmla="*/ 80 w 302"/>
              <a:gd name="T25" fmla="*/ 184 h 317"/>
              <a:gd name="T26" fmla="*/ 90 w 302"/>
              <a:gd name="T27" fmla="*/ 183 h 317"/>
              <a:gd name="T28" fmla="*/ 66 w 302"/>
              <a:gd name="T29" fmla="*/ 168 h 317"/>
              <a:gd name="T30" fmla="*/ 56 w 302"/>
              <a:gd name="T31" fmla="*/ 140 h 317"/>
              <a:gd name="T32" fmla="*/ 56 w 302"/>
              <a:gd name="T33" fmla="*/ 140 h 317"/>
              <a:gd name="T34" fmla="*/ 76 w 302"/>
              <a:gd name="T35" fmla="*/ 145 h 317"/>
              <a:gd name="T36" fmla="*/ 58 w 302"/>
              <a:gd name="T37" fmla="*/ 109 h 317"/>
              <a:gd name="T38" fmla="*/ 64 w 302"/>
              <a:gd name="T39" fmla="*/ 87 h 317"/>
              <a:gd name="T40" fmla="*/ 102 w 302"/>
              <a:gd name="T41" fmla="*/ 119 h 317"/>
              <a:gd name="T42" fmla="*/ 149 w 302"/>
              <a:gd name="T43" fmla="*/ 132 h 317"/>
              <a:gd name="T44" fmla="*/ 148 w 302"/>
              <a:gd name="T45" fmla="*/ 123 h 317"/>
              <a:gd name="T46" fmla="*/ 160 w 302"/>
              <a:gd name="T47" fmla="*/ 92 h 317"/>
              <a:gd name="T48" fmla="*/ 190 w 302"/>
              <a:gd name="T49" fmla="*/ 79 h 317"/>
              <a:gd name="T50" fmla="*/ 220 w 302"/>
              <a:gd name="T51" fmla="*/ 93 h 317"/>
              <a:gd name="T52" fmla="*/ 246 w 302"/>
              <a:gd name="T53" fmla="*/ 82 h 317"/>
              <a:gd name="T54" fmla="*/ 228 w 302"/>
              <a:gd name="T55" fmla="*/ 106 h 317"/>
              <a:gd name="T56" fmla="*/ 252 w 302"/>
              <a:gd name="T57" fmla="*/ 99 h 317"/>
              <a:gd name="T58" fmla="*/ 231 w 302"/>
              <a:gd name="T59" fmla="*/ 122 h 317"/>
              <a:gd name="T60" fmla="*/ 286 w 302"/>
              <a:gd name="T61" fmla="*/ 17 h 317"/>
              <a:gd name="T62" fmla="*/ 245 w 302"/>
              <a:gd name="T63" fmla="*/ 0 h 317"/>
              <a:gd name="T64" fmla="*/ 56 w 302"/>
              <a:gd name="T65" fmla="*/ 0 h 317"/>
              <a:gd name="T66" fmla="*/ 16 w 302"/>
              <a:gd name="T67" fmla="*/ 17 h 317"/>
              <a:gd name="T68" fmla="*/ 0 w 302"/>
              <a:gd name="T69" fmla="*/ 59 h 317"/>
              <a:gd name="T70" fmla="*/ 0 w 302"/>
              <a:gd name="T71" fmla="*/ 258 h 317"/>
              <a:gd name="T72" fmla="*/ 16 w 302"/>
              <a:gd name="T73" fmla="*/ 300 h 317"/>
              <a:gd name="T74" fmla="*/ 56 w 302"/>
              <a:gd name="T75" fmla="*/ 317 h 317"/>
              <a:gd name="T76" fmla="*/ 245 w 302"/>
              <a:gd name="T77" fmla="*/ 317 h 317"/>
              <a:gd name="T78" fmla="*/ 286 w 302"/>
              <a:gd name="T79" fmla="*/ 300 h 317"/>
              <a:gd name="T80" fmla="*/ 302 w 302"/>
              <a:gd name="T81" fmla="*/ 258 h 317"/>
              <a:gd name="T82" fmla="*/ 302 w 302"/>
              <a:gd name="T83" fmla="*/ 59 h 317"/>
              <a:gd name="T84" fmla="*/ 286 w 302"/>
              <a:gd name="T85" fmla="*/ 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17">
                <a:moveTo>
                  <a:pt x="231" y="122"/>
                </a:moveTo>
                <a:cubicBezTo>
                  <a:pt x="231" y="123"/>
                  <a:pt x="231" y="125"/>
                  <a:pt x="231" y="127"/>
                </a:cubicBezTo>
                <a:cubicBezTo>
                  <a:pt x="231" y="139"/>
                  <a:pt x="230" y="151"/>
                  <a:pt x="226" y="162"/>
                </a:cubicBezTo>
                <a:cubicBezTo>
                  <a:pt x="223" y="174"/>
                  <a:pt x="218" y="185"/>
                  <a:pt x="212" y="196"/>
                </a:cubicBezTo>
                <a:cubicBezTo>
                  <a:pt x="205" y="206"/>
                  <a:pt x="197" y="216"/>
                  <a:pt x="188" y="224"/>
                </a:cubicBezTo>
                <a:cubicBezTo>
                  <a:pt x="179" y="232"/>
                  <a:pt x="168" y="239"/>
                  <a:pt x="155" y="244"/>
                </a:cubicBezTo>
                <a:cubicBezTo>
                  <a:pt x="142" y="248"/>
                  <a:pt x="128" y="251"/>
                  <a:pt x="113" y="251"/>
                </a:cubicBezTo>
                <a:cubicBezTo>
                  <a:pt x="91" y="251"/>
                  <a:pt x="69" y="244"/>
                  <a:pt x="50" y="232"/>
                </a:cubicBezTo>
                <a:cubicBezTo>
                  <a:pt x="53" y="232"/>
                  <a:pt x="56" y="232"/>
                  <a:pt x="60" y="232"/>
                </a:cubicBezTo>
                <a:cubicBezTo>
                  <a:pt x="79" y="232"/>
                  <a:pt x="96" y="226"/>
                  <a:pt x="111" y="214"/>
                </a:cubicBezTo>
                <a:cubicBezTo>
                  <a:pt x="102" y="213"/>
                  <a:pt x="94" y="211"/>
                  <a:pt x="87" y="205"/>
                </a:cubicBezTo>
                <a:cubicBezTo>
                  <a:pt x="80" y="199"/>
                  <a:pt x="75" y="192"/>
                  <a:pt x="73" y="183"/>
                </a:cubicBezTo>
                <a:cubicBezTo>
                  <a:pt x="76" y="184"/>
                  <a:pt x="79" y="184"/>
                  <a:pt x="80" y="184"/>
                </a:cubicBezTo>
                <a:cubicBezTo>
                  <a:pt x="83" y="184"/>
                  <a:pt x="87" y="184"/>
                  <a:pt x="90" y="183"/>
                </a:cubicBezTo>
                <a:cubicBezTo>
                  <a:pt x="81" y="181"/>
                  <a:pt x="73" y="176"/>
                  <a:pt x="66" y="168"/>
                </a:cubicBezTo>
                <a:cubicBezTo>
                  <a:pt x="60" y="160"/>
                  <a:pt x="56" y="150"/>
                  <a:pt x="56" y="140"/>
                </a:cubicBezTo>
                <a:cubicBezTo>
                  <a:pt x="56" y="140"/>
                  <a:pt x="56" y="140"/>
                  <a:pt x="56" y="140"/>
                </a:cubicBezTo>
                <a:cubicBezTo>
                  <a:pt x="63" y="143"/>
                  <a:pt x="70" y="145"/>
                  <a:pt x="76" y="145"/>
                </a:cubicBezTo>
                <a:cubicBezTo>
                  <a:pt x="64" y="137"/>
                  <a:pt x="58" y="125"/>
                  <a:pt x="58" y="109"/>
                </a:cubicBezTo>
                <a:cubicBezTo>
                  <a:pt x="58" y="101"/>
                  <a:pt x="60" y="94"/>
                  <a:pt x="64" y="87"/>
                </a:cubicBezTo>
                <a:cubicBezTo>
                  <a:pt x="74" y="100"/>
                  <a:pt x="87" y="111"/>
                  <a:pt x="102" y="119"/>
                </a:cubicBezTo>
                <a:cubicBezTo>
                  <a:pt x="116" y="127"/>
                  <a:pt x="132" y="131"/>
                  <a:pt x="149" y="132"/>
                </a:cubicBezTo>
                <a:cubicBezTo>
                  <a:pt x="149" y="130"/>
                  <a:pt x="148" y="127"/>
                  <a:pt x="148" y="123"/>
                </a:cubicBezTo>
                <a:cubicBezTo>
                  <a:pt x="148" y="111"/>
                  <a:pt x="152" y="100"/>
                  <a:pt x="160" y="92"/>
                </a:cubicBezTo>
                <a:cubicBezTo>
                  <a:pt x="169" y="83"/>
                  <a:pt x="178" y="79"/>
                  <a:pt x="190" y="79"/>
                </a:cubicBezTo>
                <a:cubicBezTo>
                  <a:pt x="202" y="79"/>
                  <a:pt x="212" y="84"/>
                  <a:pt x="220" y="93"/>
                </a:cubicBezTo>
                <a:cubicBezTo>
                  <a:pt x="229" y="91"/>
                  <a:pt x="238" y="88"/>
                  <a:pt x="246" y="82"/>
                </a:cubicBezTo>
                <a:cubicBezTo>
                  <a:pt x="243" y="93"/>
                  <a:pt x="237" y="101"/>
                  <a:pt x="228" y="106"/>
                </a:cubicBezTo>
                <a:cubicBezTo>
                  <a:pt x="236" y="105"/>
                  <a:pt x="244" y="103"/>
                  <a:pt x="252" y="99"/>
                </a:cubicBezTo>
                <a:cubicBezTo>
                  <a:pt x="246" y="108"/>
                  <a:pt x="239" y="116"/>
                  <a:pt x="231" y="122"/>
                </a:cubicBezTo>
                <a:moveTo>
                  <a:pt x="286" y="17"/>
                </a:moveTo>
                <a:cubicBezTo>
                  <a:pt x="274" y="6"/>
                  <a:pt x="261" y="0"/>
                  <a:pt x="245" y="0"/>
                </a:cubicBezTo>
                <a:cubicBezTo>
                  <a:pt x="56" y="0"/>
                  <a:pt x="56" y="0"/>
                  <a:pt x="56" y="0"/>
                </a:cubicBezTo>
                <a:cubicBezTo>
                  <a:pt x="41" y="0"/>
                  <a:pt x="27" y="6"/>
                  <a:pt x="16" y="17"/>
                </a:cubicBezTo>
                <a:cubicBezTo>
                  <a:pt x="5" y="29"/>
                  <a:pt x="0" y="43"/>
                  <a:pt x="0" y="59"/>
                </a:cubicBezTo>
                <a:cubicBezTo>
                  <a:pt x="0" y="258"/>
                  <a:pt x="0" y="258"/>
                  <a:pt x="0" y="258"/>
                </a:cubicBezTo>
                <a:cubicBezTo>
                  <a:pt x="0" y="274"/>
                  <a:pt x="5" y="288"/>
                  <a:pt x="16" y="300"/>
                </a:cubicBezTo>
                <a:cubicBezTo>
                  <a:pt x="27" y="311"/>
                  <a:pt x="41" y="317"/>
                  <a:pt x="56" y="317"/>
                </a:cubicBezTo>
                <a:cubicBezTo>
                  <a:pt x="245" y="317"/>
                  <a:pt x="245" y="317"/>
                  <a:pt x="245" y="317"/>
                </a:cubicBezTo>
                <a:cubicBezTo>
                  <a:pt x="261" y="317"/>
                  <a:pt x="274" y="311"/>
                  <a:pt x="286" y="300"/>
                </a:cubicBezTo>
                <a:cubicBezTo>
                  <a:pt x="297" y="288"/>
                  <a:pt x="302" y="274"/>
                  <a:pt x="302" y="258"/>
                </a:cubicBezTo>
                <a:cubicBezTo>
                  <a:pt x="302" y="59"/>
                  <a:pt x="302" y="59"/>
                  <a:pt x="302" y="59"/>
                </a:cubicBezTo>
                <a:cubicBezTo>
                  <a:pt x="302" y="43"/>
                  <a:pt x="297" y="29"/>
                  <a:pt x="286" y="17"/>
                </a:cubicBezTo>
              </a:path>
            </a:pathLst>
          </a:custGeom>
          <a:solidFill>
            <a:srgbClr val="FF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3" name="Freeform 6">
            <a:hlinkClick r:id="rId3"/>
            <a:extLst>
              <a:ext uri="{FF2B5EF4-FFF2-40B4-BE49-F238E27FC236}">
                <a16:creationId xmlns:a16="http://schemas.microsoft.com/office/drawing/2014/main" id="{8670E89B-C22F-2EBF-619D-E359A75328EA}"/>
              </a:ext>
            </a:extLst>
          </p:cNvPr>
          <p:cNvSpPr>
            <a:spLocks noChangeAspect="1" noEditPoints="1"/>
          </p:cNvSpPr>
          <p:nvPr/>
        </p:nvSpPr>
        <p:spPr bwMode="auto">
          <a:xfrm>
            <a:off x="922194" y="5805844"/>
            <a:ext cx="303984" cy="320040"/>
          </a:xfrm>
          <a:custGeom>
            <a:avLst/>
            <a:gdLst>
              <a:gd name="T0" fmla="*/ 243 w 300"/>
              <a:gd name="T1" fmla="*/ 233 h 314"/>
              <a:gd name="T2" fmla="*/ 206 w 300"/>
              <a:gd name="T3" fmla="*/ 233 h 314"/>
              <a:gd name="T4" fmla="*/ 206 w 300"/>
              <a:gd name="T5" fmla="*/ 149 h 314"/>
              <a:gd name="T6" fmla="*/ 192 w 300"/>
              <a:gd name="T7" fmla="*/ 132 h 314"/>
              <a:gd name="T8" fmla="*/ 169 w 300"/>
              <a:gd name="T9" fmla="*/ 149 h 314"/>
              <a:gd name="T10" fmla="*/ 169 w 300"/>
              <a:gd name="T11" fmla="*/ 233 h 314"/>
              <a:gd name="T12" fmla="*/ 131 w 300"/>
              <a:gd name="T13" fmla="*/ 233 h 314"/>
              <a:gd name="T14" fmla="*/ 131 w 300"/>
              <a:gd name="T15" fmla="*/ 96 h 314"/>
              <a:gd name="T16" fmla="*/ 169 w 300"/>
              <a:gd name="T17" fmla="*/ 96 h 314"/>
              <a:gd name="T18" fmla="*/ 169 w 300"/>
              <a:gd name="T19" fmla="*/ 109 h 314"/>
              <a:gd name="T20" fmla="*/ 206 w 300"/>
              <a:gd name="T21" fmla="*/ 96 h 314"/>
              <a:gd name="T22" fmla="*/ 243 w 300"/>
              <a:gd name="T23" fmla="*/ 150 h 314"/>
              <a:gd name="T24" fmla="*/ 243 w 300"/>
              <a:gd name="T25" fmla="*/ 233 h 314"/>
              <a:gd name="T26" fmla="*/ 95 w 300"/>
              <a:gd name="T27" fmla="*/ 88 h 314"/>
              <a:gd name="T28" fmla="*/ 77 w 300"/>
              <a:gd name="T29" fmla="*/ 69 h 314"/>
              <a:gd name="T30" fmla="*/ 95 w 300"/>
              <a:gd name="T31" fmla="*/ 51 h 314"/>
              <a:gd name="T32" fmla="*/ 112 w 300"/>
              <a:gd name="T33" fmla="*/ 69 h 314"/>
              <a:gd name="T34" fmla="*/ 95 w 300"/>
              <a:gd name="T35" fmla="*/ 88 h 314"/>
              <a:gd name="T36" fmla="*/ 112 w 300"/>
              <a:gd name="T37" fmla="*/ 233 h 314"/>
              <a:gd name="T38" fmla="*/ 75 w 300"/>
              <a:gd name="T39" fmla="*/ 233 h 314"/>
              <a:gd name="T40" fmla="*/ 75 w 300"/>
              <a:gd name="T41" fmla="*/ 96 h 314"/>
              <a:gd name="T42" fmla="*/ 112 w 300"/>
              <a:gd name="T43" fmla="*/ 96 h 314"/>
              <a:gd name="T44" fmla="*/ 112 w 300"/>
              <a:gd name="T45" fmla="*/ 233 h 314"/>
              <a:gd name="T46" fmla="*/ 243 w 300"/>
              <a:gd name="T47" fmla="*/ 0 h 314"/>
              <a:gd name="T48" fmla="*/ 56 w 300"/>
              <a:gd name="T49" fmla="*/ 0 h 314"/>
              <a:gd name="T50" fmla="*/ 0 w 300"/>
              <a:gd name="T51" fmla="*/ 59 h 314"/>
              <a:gd name="T52" fmla="*/ 0 w 300"/>
              <a:gd name="T53" fmla="*/ 256 h 314"/>
              <a:gd name="T54" fmla="*/ 56 w 300"/>
              <a:gd name="T55" fmla="*/ 314 h 314"/>
              <a:gd name="T56" fmla="*/ 243 w 300"/>
              <a:gd name="T57" fmla="*/ 314 h 314"/>
              <a:gd name="T58" fmla="*/ 300 w 300"/>
              <a:gd name="T59" fmla="*/ 256 h 314"/>
              <a:gd name="T60" fmla="*/ 300 w 300"/>
              <a:gd name="T61" fmla="*/ 59 h 314"/>
              <a:gd name="T62" fmla="*/ 243 w 300"/>
              <a:gd name="T63"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0" h="314">
                <a:moveTo>
                  <a:pt x="243" y="233"/>
                </a:moveTo>
                <a:cubicBezTo>
                  <a:pt x="206" y="233"/>
                  <a:pt x="206" y="233"/>
                  <a:pt x="206" y="233"/>
                </a:cubicBezTo>
                <a:cubicBezTo>
                  <a:pt x="206" y="149"/>
                  <a:pt x="206" y="149"/>
                  <a:pt x="206" y="149"/>
                </a:cubicBezTo>
                <a:cubicBezTo>
                  <a:pt x="206" y="139"/>
                  <a:pt x="203" y="132"/>
                  <a:pt x="192" y="132"/>
                </a:cubicBezTo>
                <a:cubicBezTo>
                  <a:pt x="172" y="132"/>
                  <a:pt x="169" y="149"/>
                  <a:pt x="169" y="149"/>
                </a:cubicBezTo>
                <a:cubicBezTo>
                  <a:pt x="169" y="233"/>
                  <a:pt x="169" y="233"/>
                  <a:pt x="169" y="233"/>
                </a:cubicBezTo>
                <a:cubicBezTo>
                  <a:pt x="131" y="233"/>
                  <a:pt x="131" y="233"/>
                  <a:pt x="131" y="233"/>
                </a:cubicBezTo>
                <a:cubicBezTo>
                  <a:pt x="131" y="96"/>
                  <a:pt x="131" y="96"/>
                  <a:pt x="131" y="96"/>
                </a:cubicBezTo>
                <a:cubicBezTo>
                  <a:pt x="169" y="96"/>
                  <a:pt x="169" y="96"/>
                  <a:pt x="169" y="96"/>
                </a:cubicBezTo>
                <a:cubicBezTo>
                  <a:pt x="169" y="109"/>
                  <a:pt x="169" y="109"/>
                  <a:pt x="169" y="109"/>
                </a:cubicBezTo>
                <a:cubicBezTo>
                  <a:pt x="174" y="105"/>
                  <a:pt x="187" y="96"/>
                  <a:pt x="206" y="96"/>
                </a:cubicBezTo>
                <a:cubicBezTo>
                  <a:pt x="218" y="96"/>
                  <a:pt x="243" y="104"/>
                  <a:pt x="243" y="150"/>
                </a:cubicBezTo>
                <a:lnTo>
                  <a:pt x="243" y="233"/>
                </a:lnTo>
                <a:close/>
                <a:moveTo>
                  <a:pt x="95" y="88"/>
                </a:moveTo>
                <a:cubicBezTo>
                  <a:pt x="85" y="88"/>
                  <a:pt x="77" y="79"/>
                  <a:pt x="77" y="69"/>
                </a:cubicBezTo>
                <a:cubicBezTo>
                  <a:pt x="77" y="59"/>
                  <a:pt x="85" y="51"/>
                  <a:pt x="95" y="51"/>
                </a:cubicBezTo>
                <a:cubicBezTo>
                  <a:pt x="105" y="51"/>
                  <a:pt x="112" y="59"/>
                  <a:pt x="112" y="69"/>
                </a:cubicBezTo>
                <a:cubicBezTo>
                  <a:pt x="112" y="79"/>
                  <a:pt x="105" y="88"/>
                  <a:pt x="95" y="88"/>
                </a:cubicBezTo>
                <a:moveTo>
                  <a:pt x="112" y="233"/>
                </a:moveTo>
                <a:cubicBezTo>
                  <a:pt x="75" y="233"/>
                  <a:pt x="75" y="233"/>
                  <a:pt x="75" y="233"/>
                </a:cubicBezTo>
                <a:cubicBezTo>
                  <a:pt x="75" y="96"/>
                  <a:pt x="75" y="96"/>
                  <a:pt x="75" y="96"/>
                </a:cubicBezTo>
                <a:cubicBezTo>
                  <a:pt x="112" y="96"/>
                  <a:pt x="112" y="96"/>
                  <a:pt x="112" y="96"/>
                </a:cubicBezTo>
                <a:lnTo>
                  <a:pt x="112" y="233"/>
                </a:lnTo>
                <a:close/>
                <a:moveTo>
                  <a:pt x="243" y="0"/>
                </a:moveTo>
                <a:cubicBezTo>
                  <a:pt x="56" y="0"/>
                  <a:pt x="56" y="0"/>
                  <a:pt x="56" y="0"/>
                </a:cubicBezTo>
                <a:cubicBezTo>
                  <a:pt x="25" y="0"/>
                  <a:pt x="0" y="27"/>
                  <a:pt x="0" y="59"/>
                </a:cubicBezTo>
                <a:cubicBezTo>
                  <a:pt x="0" y="256"/>
                  <a:pt x="0" y="256"/>
                  <a:pt x="0" y="256"/>
                </a:cubicBezTo>
                <a:cubicBezTo>
                  <a:pt x="0" y="288"/>
                  <a:pt x="25" y="314"/>
                  <a:pt x="56" y="314"/>
                </a:cubicBezTo>
                <a:cubicBezTo>
                  <a:pt x="243" y="314"/>
                  <a:pt x="243" y="314"/>
                  <a:pt x="243" y="314"/>
                </a:cubicBezTo>
                <a:cubicBezTo>
                  <a:pt x="274" y="314"/>
                  <a:pt x="300" y="288"/>
                  <a:pt x="300" y="256"/>
                </a:cubicBezTo>
                <a:cubicBezTo>
                  <a:pt x="300" y="59"/>
                  <a:pt x="300" y="59"/>
                  <a:pt x="300" y="59"/>
                </a:cubicBezTo>
                <a:cubicBezTo>
                  <a:pt x="300" y="27"/>
                  <a:pt x="274" y="0"/>
                  <a:pt x="243" y="0"/>
                </a:cubicBezTo>
              </a:path>
            </a:pathLst>
          </a:custGeom>
          <a:solidFill>
            <a:srgbClr val="FF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4" name="Freeform 8">
            <a:hlinkClick r:id="rId4"/>
            <a:extLst>
              <a:ext uri="{FF2B5EF4-FFF2-40B4-BE49-F238E27FC236}">
                <a16:creationId xmlns:a16="http://schemas.microsoft.com/office/drawing/2014/main" id="{50BA0325-AC04-B509-616E-53F4567E4EEF}"/>
              </a:ext>
            </a:extLst>
          </p:cNvPr>
          <p:cNvSpPr>
            <a:spLocks noChangeAspect="1" noEditPoints="1"/>
          </p:cNvSpPr>
          <p:nvPr/>
        </p:nvSpPr>
        <p:spPr bwMode="auto">
          <a:xfrm>
            <a:off x="1379169" y="5802809"/>
            <a:ext cx="304903" cy="320040"/>
          </a:xfrm>
          <a:custGeom>
            <a:avLst/>
            <a:gdLst>
              <a:gd name="T0" fmla="*/ 222 w 299"/>
              <a:gd name="T1" fmla="*/ 221 h 311"/>
              <a:gd name="T2" fmla="*/ 290 w 299"/>
              <a:gd name="T3" fmla="*/ 160 h 311"/>
              <a:gd name="T4" fmla="*/ 161 w 299"/>
              <a:gd name="T5" fmla="*/ 301 h 311"/>
              <a:gd name="T6" fmla="*/ 252 w 299"/>
              <a:gd name="T7" fmla="*/ 256 h 311"/>
              <a:gd name="T8" fmla="*/ 47 w 299"/>
              <a:gd name="T9" fmla="*/ 256 h 311"/>
              <a:gd name="T10" fmla="*/ 137 w 299"/>
              <a:gd name="T11" fmla="*/ 301 h 311"/>
              <a:gd name="T12" fmla="*/ 8 w 299"/>
              <a:gd name="T13" fmla="*/ 160 h 311"/>
              <a:gd name="T14" fmla="*/ 77 w 299"/>
              <a:gd name="T15" fmla="*/ 221 h 311"/>
              <a:gd name="T16" fmla="*/ 8 w 299"/>
              <a:gd name="T17" fmla="*/ 160 h 311"/>
              <a:gd name="T18" fmla="*/ 77 w 299"/>
              <a:gd name="T19" fmla="*/ 90 h 311"/>
              <a:gd name="T20" fmla="*/ 8 w 299"/>
              <a:gd name="T21" fmla="*/ 151 h 311"/>
              <a:gd name="T22" fmla="*/ 137 w 299"/>
              <a:gd name="T23" fmla="*/ 10 h 311"/>
              <a:gd name="T24" fmla="*/ 47 w 299"/>
              <a:gd name="T25" fmla="*/ 55 h 311"/>
              <a:gd name="T26" fmla="*/ 252 w 299"/>
              <a:gd name="T27" fmla="*/ 55 h 311"/>
              <a:gd name="T28" fmla="*/ 161 w 299"/>
              <a:gd name="T29" fmla="*/ 10 h 311"/>
              <a:gd name="T30" fmla="*/ 214 w 299"/>
              <a:gd name="T31" fmla="*/ 217 h 311"/>
              <a:gd name="T32" fmla="*/ 154 w 299"/>
              <a:gd name="T33" fmla="*/ 160 h 311"/>
              <a:gd name="T34" fmla="*/ 214 w 299"/>
              <a:gd name="T35" fmla="*/ 217 h 311"/>
              <a:gd name="T36" fmla="*/ 211 w 299"/>
              <a:gd name="T37" fmla="*/ 225 h 311"/>
              <a:gd name="T38" fmla="*/ 154 w 299"/>
              <a:gd name="T39" fmla="*/ 211 h 311"/>
              <a:gd name="T40" fmla="*/ 144 w 299"/>
              <a:gd name="T41" fmla="*/ 202 h 311"/>
              <a:gd name="T42" fmla="*/ 74 w 299"/>
              <a:gd name="T43" fmla="*/ 160 h 311"/>
              <a:gd name="T44" fmla="*/ 85 w 299"/>
              <a:gd name="T45" fmla="*/ 94 h 311"/>
              <a:gd name="T46" fmla="*/ 144 w 299"/>
              <a:gd name="T47" fmla="*/ 151 h 311"/>
              <a:gd name="T48" fmla="*/ 85 w 299"/>
              <a:gd name="T49" fmla="*/ 94 h 311"/>
              <a:gd name="T50" fmla="*/ 88 w 299"/>
              <a:gd name="T51" fmla="*/ 86 h 311"/>
              <a:gd name="T52" fmla="*/ 144 w 299"/>
              <a:gd name="T53" fmla="*/ 100 h 311"/>
              <a:gd name="T54" fmla="*/ 154 w 299"/>
              <a:gd name="T55" fmla="*/ 16 h 311"/>
              <a:gd name="T56" fmla="*/ 154 w 299"/>
              <a:gd name="T57" fmla="*/ 100 h 311"/>
              <a:gd name="T58" fmla="*/ 214 w 299"/>
              <a:gd name="T59" fmla="*/ 94 h 311"/>
              <a:gd name="T60" fmla="*/ 154 w 299"/>
              <a:gd name="T61" fmla="*/ 151 h 311"/>
              <a:gd name="T62" fmla="*/ 88 w 299"/>
              <a:gd name="T63" fmla="*/ 225 h 311"/>
              <a:gd name="T64" fmla="*/ 144 w 299"/>
              <a:gd name="T65" fmla="*/ 295 h 311"/>
              <a:gd name="T66" fmla="*/ 290 w 299"/>
              <a:gd name="T67" fmla="*/ 151 h 311"/>
              <a:gd name="T68" fmla="*/ 222 w 299"/>
              <a:gd name="T69" fmla="*/ 90 h 311"/>
              <a:gd name="T70" fmla="*/ 290 w 299"/>
              <a:gd name="T71" fmla="*/ 151 h 311"/>
              <a:gd name="T72" fmla="*/ 299 w 299"/>
              <a:gd name="T73" fmla="*/ 151 h 311"/>
              <a:gd name="T74" fmla="*/ 153 w 299"/>
              <a:gd name="T75" fmla="*/ 0 h 311"/>
              <a:gd name="T76" fmla="*/ 150 w 299"/>
              <a:gd name="T77" fmla="*/ 0 h 311"/>
              <a:gd name="T78" fmla="*/ 146 w 299"/>
              <a:gd name="T79" fmla="*/ 0 h 311"/>
              <a:gd name="T80" fmla="*/ 38 w 299"/>
              <a:gd name="T81" fmla="*/ 52 h 311"/>
              <a:gd name="T82" fmla="*/ 0 w 299"/>
              <a:gd name="T83" fmla="*/ 151 h 311"/>
              <a:gd name="T84" fmla="*/ 0 w 299"/>
              <a:gd name="T85" fmla="*/ 160 h 311"/>
              <a:gd name="T86" fmla="*/ 38 w 299"/>
              <a:gd name="T87" fmla="*/ 259 h 311"/>
              <a:gd name="T88" fmla="*/ 146 w 299"/>
              <a:gd name="T89" fmla="*/ 311 h 311"/>
              <a:gd name="T90" fmla="*/ 150 w 299"/>
              <a:gd name="T91" fmla="*/ 311 h 311"/>
              <a:gd name="T92" fmla="*/ 153 w 299"/>
              <a:gd name="T93" fmla="*/ 311 h 311"/>
              <a:gd name="T94" fmla="*/ 299 w 299"/>
              <a:gd name="T95" fmla="*/ 160 h 311"/>
              <a:gd name="T96" fmla="*/ 299 w 299"/>
              <a:gd name="T97" fmla="*/ 156 h 311"/>
              <a:gd name="T98" fmla="*/ 299 w 299"/>
              <a:gd name="T99" fmla="*/ 15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311">
                <a:moveTo>
                  <a:pt x="257" y="249"/>
                </a:moveTo>
                <a:cubicBezTo>
                  <a:pt x="247" y="238"/>
                  <a:pt x="235" y="228"/>
                  <a:pt x="222" y="221"/>
                </a:cubicBezTo>
                <a:cubicBezTo>
                  <a:pt x="229" y="201"/>
                  <a:pt x="233" y="181"/>
                  <a:pt x="233" y="160"/>
                </a:cubicBezTo>
                <a:cubicBezTo>
                  <a:pt x="290" y="160"/>
                  <a:pt x="290" y="160"/>
                  <a:pt x="290" y="160"/>
                </a:cubicBezTo>
                <a:cubicBezTo>
                  <a:pt x="289" y="193"/>
                  <a:pt x="278" y="224"/>
                  <a:pt x="257" y="249"/>
                </a:cubicBezTo>
                <a:close/>
                <a:moveTo>
                  <a:pt x="161" y="301"/>
                </a:moveTo>
                <a:cubicBezTo>
                  <a:pt x="186" y="284"/>
                  <a:pt x="206" y="259"/>
                  <a:pt x="218" y="229"/>
                </a:cubicBezTo>
                <a:cubicBezTo>
                  <a:pt x="231" y="237"/>
                  <a:pt x="242" y="246"/>
                  <a:pt x="252" y="256"/>
                </a:cubicBezTo>
                <a:cubicBezTo>
                  <a:pt x="228" y="282"/>
                  <a:pt x="196" y="298"/>
                  <a:pt x="161" y="301"/>
                </a:cubicBezTo>
                <a:close/>
                <a:moveTo>
                  <a:pt x="47" y="256"/>
                </a:moveTo>
                <a:cubicBezTo>
                  <a:pt x="57" y="246"/>
                  <a:pt x="68" y="237"/>
                  <a:pt x="80" y="229"/>
                </a:cubicBezTo>
                <a:cubicBezTo>
                  <a:pt x="93" y="259"/>
                  <a:pt x="113" y="284"/>
                  <a:pt x="137" y="301"/>
                </a:cubicBezTo>
                <a:cubicBezTo>
                  <a:pt x="103" y="298"/>
                  <a:pt x="71" y="282"/>
                  <a:pt x="47" y="256"/>
                </a:cubicBezTo>
                <a:close/>
                <a:moveTo>
                  <a:pt x="8" y="160"/>
                </a:moveTo>
                <a:cubicBezTo>
                  <a:pt x="66" y="160"/>
                  <a:pt x="66" y="160"/>
                  <a:pt x="66" y="160"/>
                </a:cubicBezTo>
                <a:cubicBezTo>
                  <a:pt x="66" y="181"/>
                  <a:pt x="70" y="201"/>
                  <a:pt x="77" y="221"/>
                </a:cubicBezTo>
                <a:cubicBezTo>
                  <a:pt x="64" y="228"/>
                  <a:pt x="52" y="238"/>
                  <a:pt x="41" y="249"/>
                </a:cubicBezTo>
                <a:cubicBezTo>
                  <a:pt x="21" y="224"/>
                  <a:pt x="9" y="193"/>
                  <a:pt x="8" y="160"/>
                </a:cubicBezTo>
                <a:close/>
                <a:moveTo>
                  <a:pt x="41" y="62"/>
                </a:moveTo>
                <a:cubicBezTo>
                  <a:pt x="52" y="73"/>
                  <a:pt x="64" y="82"/>
                  <a:pt x="77" y="90"/>
                </a:cubicBezTo>
                <a:cubicBezTo>
                  <a:pt x="70" y="109"/>
                  <a:pt x="66" y="130"/>
                  <a:pt x="65" y="151"/>
                </a:cubicBezTo>
                <a:cubicBezTo>
                  <a:pt x="8" y="151"/>
                  <a:pt x="8" y="151"/>
                  <a:pt x="8" y="151"/>
                </a:cubicBezTo>
                <a:cubicBezTo>
                  <a:pt x="9" y="118"/>
                  <a:pt x="21" y="87"/>
                  <a:pt x="41" y="62"/>
                </a:cubicBezTo>
                <a:close/>
                <a:moveTo>
                  <a:pt x="137" y="10"/>
                </a:moveTo>
                <a:cubicBezTo>
                  <a:pt x="113" y="27"/>
                  <a:pt x="93" y="52"/>
                  <a:pt x="80" y="82"/>
                </a:cubicBezTo>
                <a:cubicBezTo>
                  <a:pt x="68" y="74"/>
                  <a:pt x="57" y="65"/>
                  <a:pt x="47" y="55"/>
                </a:cubicBezTo>
                <a:cubicBezTo>
                  <a:pt x="71" y="29"/>
                  <a:pt x="103" y="13"/>
                  <a:pt x="137" y="10"/>
                </a:cubicBezTo>
                <a:close/>
                <a:moveTo>
                  <a:pt x="252" y="55"/>
                </a:moveTo>
                <a:cubicBezTo>
                  <a:pt x="242" y="65"/>
                  <a:pt x="231" y="74"/>
                  <a:pt x="218" y="82"/>
                </a:cubicBezTo>
                <a:cubicBezTo>
                  <a:pt x="206" y="52"/>
                  <a:pt x="186" y="27"/>
                  <a:pt x="161" y="10"/>
                </a:cubicBezTo>
                <a:cubicBezTo>
                  <a:pt x="196" y="13"/>
                  <a:pt x="228" y="29"/>
                  <a:pt x="252" y="55"/>
                </a:cubicBezTo>
                <a:close/>
                <a:moveTo>
                  <a:pt x="214" y="217"/>
                </a:moveTo>
                <a:cubicBezTo>
                  <a:pt x="195" y="207"/>
                  <a:pt x="175" y="202"/>
                  <a:pt x="154" y="202"/>
                </a:cubicBezTo>
                <a:cubicBezTo>
                  <a:pt x="154" y="160"/>
                  <a:pt x="154" y="160"/>
                  <a:pt x="154" y="160"/>
                </a:cubicBezTo>
                <a:cubicBezTo>
                  <a:pt x="224" y="160"/>
                  <a:pt x="224" y="160"/>
                  <a:pt x="224" y="160"/>
                </a:cubicBezTo>
                <a:cubicBezTo>
                  <a:pt x="224" y="180"/>
                  <a:pt x="220" y="199"/>
                  <a:pt x="214" y="217"/>
                </a:cubicBezTo>
                <a:close/>
                <a:moveTo>
                  <a:pt x="154" y="211"/>
                </a:moveTo>
                <a:cubicBezTo>
                  <a:pt x="174" y="211"/>
                  <a:pt x="193" y="216"/>
                  <a:pt x="211" y="225"/>
                </a:cubicBezTo>
                <a:cubicBezTo>
                  <a:pt x="199" y="254"/>
                  <a:pt x="179" y="279"/>
                  <a:pt x="154" y="295"/>
                </a:cubicBezTo>
                <a:lnTo>
                  <a:pt x="154" y="211"/>
                </a:lnTo>
                <a:close/>
                <a:moveTo>
                  <a:pt x="144" y="160"/>
                </a:moveTo>
                <a:cubicBezTo>
                  <a:pt x="144" y="202"/>
                  <a:pt x="144" y="202"/>
                  <a:pt x="144" y="202"/>
                </a:cubicBezTo>
                <a:cubicBezTo>
                  <a:pt x="123" y="202"/>
                  <a:pt x="103" y="207"/>
                  <a:pt x="85" y="217"/>
                </a:cubicBezTo>
                <a:cubicBezTo>
                  <a:pt x="78" y="199"/>
                  <a:pt x="75" y="180"/>
                  <a:pt x="74" y="160"/>
                </a:cubicBezTo>
                <a:lnTo>
                  <a:pt x="144" y="160"/>
                </a:lnTo>
                <a:close/>
                <a:moveTo>
                  <a:pt x="85" y="94"/>
                </a:moveTo>
                <a:cubicBezTo>
                  <a:pt x="103" y="104"/>
                  <a:pt x="123" y="109"/>
                  <a:pt x="144" y="109"/>
                </a:cubicBezTo>
                <a:cubicBezTo>
                  <a:pt x="144" y="151"/>
                  <a:pt x="144" y="151"/>
                  <a:pt x="144" y="151"/>
                </a:cubicBezTo>
                <a:cubicBezTo>
                  <a:pt x="74" y="151"/>
                  <a:pt x="74" y="151"/>
                  <a:pt x="74" y="151"/>
                </a:cubicBezTo>
                <a:cubicBezTo>
                  <a:pt x="75" y="131"/>
                  <a:pt x="78" y="112"/>
                  <a:pt x="85" y="94"/>
                </a:cubicBezTo>
                <a:close/>
                <a:moveTo>
                  <a:pt x="144" y="100"/>
                </a:moveTo>
                <a:cubicBezTo>
                  <a:pt x="125" y="100"/>
                  <a:pt x="106" y="95"/>
                  <a:pt x="88" y="86"/>
                </a:cubicBezTo>
                <a:cubicBezTo>
                  <a:pt x="100" y="56"/>
                  <a:pt x="120" y="32"/>
                  <a:pt x="144" y="16"/>
                </a:cubicBezTo>
                <a:lnTo>
                  <a:pt x="144" y="100"/>
                </a:lnTo>
                <a:close/>
                <a:moveTo>
                  <a:pt x="154" y="100"/>
                </a:moveTo>
                <a:cubicBezTo>
                  <a:pt x="154" y="16"/>
                  <a:pt x="154" y="16"/>
                  <a:pt x="154" y="16"/>
                </a:cubicBezTo>
                <a:cubicBezTo>
                  <a:pt x="179" y="32"/>
                  <a:pt x="199" y="56"/>
                  <a:pt x="211" y="86"/>
                </a:cubicBezTo>
                <a:cubicBezTo>
                  <a:pt x="193" y="95"/>
                  <a:pt x="174" y="100"/>
                  <a:pt x="154" y="100"/>
                </a:cubicBezTo>
                <a:close/>
                <a:moveTo>
                  <a:pt x="154" y="109"/>
                </a:moveTo>
                <a:cubicBezTo>
                  <a:pt x="175" y="109"/>
                  <a:pt x="195" y="104"/>
                  <a:pt x="214" y="94"/>
                </a:cubicBezTo>
                <a:cubicBezTo>
                  <a:pt x="220" y="112"/>
                  <a:pt x="224" y="131"/>
                  <a:pt x="224" y="151"/>
                </a:cubicBezTo>
                <a:cubicBezTo>
                  <a:pt x="154" y="151"/>
                  <a:pt x="154" y="151"/>
                  <a:pt x="154" y="151"/>
                </a:cubicBezTo>
                <a:lnTo>
                  <a:pt x="154" y="109"/>
                </a:lnTo>
                <a:close/>
                <a:moveTo>
                  <a:pt x="88" y="225"/>
                </a:moveTo>
                <a:cubicBezTo>
                  <a:pt x="106" y="216"/>
                  <a:pt x="125" y="211"/>
                  <a:pt x="144" y="211"/>
                </a:cubicBezTo>
                <a:cubicBezTo>
                  <a:pt x="144" y="295"/>
                  <a:pt x="144" y="295"/>
                  <a:pt x="144" y="295"/>
                </a:cubicBezTo>
                <a:cubicBezTo>
                  <a:pt x="120" y="279"/>
                  <a:pt x="100" y="254"/>
                  <a:pt x="88" y="225"/>
                </a:cubicBezTo>
                <a:close/>
                <a:moveTo>
                  <a:pt x="290" y="151"/>
                </a:moveTo>
                <a:cubicBezTo>
                  <a:pt x="233" y="151"/>
                  <a:pt x="233" y="151"/>
                  <a:pt x="233" y="151"/>
                </a:cubicBezTo>
                <a:cubicBezTo>
                  <a:pt x="233" y="130"/>
                  <a:pt x="229" y="109"/>
                  <a:pt x="222" y="90"/>
                </a:cubicBezTo>
                <a:cubicBezTo>
                  <a:pt x="235" y="82"/>
                  <a:pt x="247" y="73"/>
                  <a:pt x="257" y="62"/>
                </a:cubicBezTo>
                <a:cubicBezTo>
                  <a:pt x="278" y="87"/>
                  <a:pt x="289" y="118"/>
                  <a:pt x="290" y="151"/>
                </a:cubicBezTo>
                <a:close/>
                <a:moveTo>
                  <a:pt x="299" y="151"/>
                </a:moveTo>
                <a:cubicBezTo>
                  <a:pt x="299" y="151"/>
                  <a:pt x="299" y="151"/>
                  <a:pt x="299" y="151"/>
                </a:cubicBezTo>
                <a:cubicBezTo>
                  <a:pt x="298" y="114"/>
                  <a:pt x="285" y="79"/>
                  <a:pt x="261" y="52"/>
                </a:cubicBezTo>
                <a:cubicBezTo>
                  <a:pt x="233" y="20"/>
                  <a:pt x="194" y="1"/>
                  <a:pt x="153" y="0"/>
                </a:cubicBezTo>
                <a:cubicBezTo>
                  <a:pt x="153" y="0"/>
                  <a:pt x="153" y="0"/>
                  <a:pt x="153" y="0"/>
                </a:cubicBezTo>
                <a:cubicBezTo>
                  <a:pt x="150" y="0"/>
                  <a:pt x="150" y="0"/>
                  <a:pt x="150" y="0"/>
                </a:cubicBezTo>
                <a:cubicBezTo>
                  <a:pt x="149" y="0"/>
                  <a:pt x="149" y="0"/>
                  <a:pt x="149" y="0"/>
                </a:cubicBezTo>
                <a:cubicBezTo>
                  <a:pt x="146" y="0"/>
                  <a:pt x="146" y="0"/>
                  <a:pt x="146" y="0"/>
                </a:cubicBezTo>
                <a:cubicBezTo>
                  <a:pt x="146" y="0"/>
                  <a:pt x="146" y="0"/>
                  <a:pt x="146" y="0"/>
                </a:cubicBezTo>
                <a:cubicBezTo>
                  <a:pt x="104" y="1"/>
                  <a:pt x="65" y="20"/>
                  <a:pt x="38" y="52"/>
                </a:cubicBezTo>
                <a:cubicBezTo>
                  <a:pt x="14" y="79"/>
                  <a:pt x="1" y="114"/>
                  <a:pt x="0" y="151"/>
                </a:cubicBezTo>
                <a:cubicBezTo>
                  <a:pt x="0" y="151"/>
                  <a:pt x="0" y="151"/>
                  <a:pt x="0" y="151"/>
                </a:cubicBezTo>
                <a:cubicBezTo>
                  <a:pt x="0" y="155"/>
                  <a:pt x="0" y="155"/>
                  <a:pt x="0" y="155"/>
                </a:cubicBezTo>
                <a:cubicBezTo>
                  <a:pt x="0" y="160"/>
                  <a:pt x="0" y="160"/>
                  <a:pt x="0" y="160"/>
                </a:cubicBezTo>
                <a:cubicBezTo>
                  <a:pt x="0" y="160"/>
                  <a:pt x="0" y="160"/>
                  <a:pt x="0" y="160"/>
                </a:cubicBezTo>
                <a:cubicBezTo>
                  <a:pt x="1" y="197"/>
                  <a:pt x="14" y="232"/>
                  <a:pt x="38" y="259"/>
                </a:cubicBezTo>
                <a:cubicBezTo>
                  <a:pt x="65" y="291"/>
                  <a:pt x="105" y="310"/>
                  <a:pt x="146" y="311"/>
                </a:cubicBezTo>
                <a:cubicBezTo>
                  <a:pt x="146" y="311"/>
                  <a:pt x="146" y="311"/>
                  <a:pt x="146" y="311"/>
                </a:cubicBezTo>
                <a:cubicBezTo>
                  <a:pt x="149" y="311"/>
                  <a:pt x="149" y="311"/>
                  <a:pt x="149" y="311"/>
                </a:cubicBezTo>
                <a:cubicBezTo>
                  <a:pt x="150" y="311"/>
                  <a:pt x="150" y="311"/>
                  <a:pt x="150" y="311"/>
                </a:cubicBezTo>
                <a:cubicBezTo>
                  <a:pt x="153" y="311"/>
                  <a:pt x="153" y="311"/>
                  <a:pt x="153" y="311"/>
                </a:cubicBezTo>
                <a:cubicBezTo>
                  <a:pt x="153" y="311"/>
                  <a:pt x="153" y="311"/>
                  <a:pt x="153" y="311"/>
                </a:cubicBezTo>
                <a:cubicBezTo>
                  <a:pt x="194" y="310"/>
                  <a:pt x="233" y="291"/>
                  <a:pt x="261" y="259"/>
                </a:cubicBezTo>
                <a:cubicBezTo>
                  <a:pt x="285" y="232"/>
                  <a:pt x="298" y="197"/>
                  <a:pt x="299" y="160"/>
                </a:cubicBezTo>
                <a:cubicBezTo>
                  <a:pt x="299" y="160"/>
                  <a:pt x="299" y="160"/>
                  <a:pt x="299" y="160"/>
                </a:cubicBezTo>
                <a:cubicBezTo>
                  <a:pt x="299" y="156"/>
                  <a:pt x="299" y="156"/>
                  <a:pt x="299" y="156"/>
                </a:cubicBezTo>
                <a:cubicBezTo>
                  <a:pt x="299" y="156"/>
                  <a:pt x="299" y="156"/>
                  <a:pt x="299" y="155"/>
                </a:cubicBezTo>
                <a:lnTo>
                  <a:pt x="299" y="151"/>
                </a:lnTo>
                <a:close/>
              </a:path>
            </a:pathLst>
          </a:custGeom>
          <a:noFill/>
          <a:ln w="9525" cap="flat">
            <a:solidFill>
              <a:srgbClr val="FF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5" name="Freeform 9">
            <a:hlinkClick r:id="rId5"/>
            <a:extLst>
              <a:ext uri="{FF2B5EF4-FFF2-40B4-BE49-F238E27FC236}">
                <a16:creationId xmlns:a16="http://schemas.microsoft.com/office/drawing/2014/main" id="{9A97B4FD-C845-70AD-09AD-0817358081F1}"/>
              </a:ext>
            </a:extLst>
          </p:cNvPr>
          <p:cNvSpPr>
            <a:spLocks noChangeAspect="1" noEditPoints="1"/>
          </p:cNvSpPr>
          <p:nvPr/>
        </p:nvSpPr>
        <p:spPr bwMode="auto">
          <a:xfrm>
            <a:off x="1836144" y="5841841"/>
            <a:ext cx="291728" cy="228600"/>
          </a:xfrm>
          <a:custGeom>
            <a:avLst/>
            <a:gdLst>
              <a:gd name="T0" fmla="*/ 317 w 323"/>
              <a:gd name="T1" fmla="*/ 250 h 250"/>
              <a:gd name="T2" fmla="*/ 199 w 323"/>
              <a:gd name="T3" fmla="*/ 125 h 250"/>
              <a:gd name="T4" fmla="*/ 7 w 323"/>
              <a:gd name="T5" fmla="*/ 250 h 250"/>
              <a:gd name="T6" fmla="*/ 125 w 323"/>
              <a:gd name="T7" fmla="*/ 125 h 250"/>
              <a:gd name="T8" fmla="*/ 323 w 323"/>
              <a:gd name="T9" fmla="*/ 9 h 250"/>
              <a:gd name="T10" fmla="*/ 166 w 323"/>
              <a:gd name="T11" fmla="*/ 157 h 250"/>
              <a:gd name="T12" fmla="*/ 157 w 323"/>
              <a:gd name="T13" fmla="*/ 157 h 250"/>
              <a:gd name="T14" fmla="*/ 0 w 323"/>
              <a:gd name="T15" fmla="*/ 9 h 250"/>
              <a:gd name="T16" fmla="*/ 315 w 323"/>
              <a:gd name="T17" fmla="*/ 250 h 250"/>
              <a:gd name="T18" fmla="*/ 7 w 323"/>
              <a:gd name="T19" fmla="*/ 250 h 250"/>
              <a:gd name="T20" fmla="*/ 0 w 323"/>
              <a:gd name="T21" fmla="*/ 242 h 250"/>
              <a:gd name="T22" fmla="*/ 0 w 323"/>
              <a:gd name="T23" fmla="*/ 9 h 250"/>
              <a:gd name="T24" fmla="*/ 7 w 323"/>
              <a:gd name="T25" fmla="*/ 0 h 250"/>
              <a:gd name="T26" fmla="*/ 315 w 323"/>
              <a:gd name="T27" fmla="*/ 0 h 250"/>
              <a:gd name="T28" fmla="*/ 323 w 323"/>
              <a:gd name="T29" fmla="*/ 9 h 250"/>
              <a:gd name="T30" fmla="*/ 323 w 323"/>
              <a:gd name="T31" fmla="*/ 242 h 250"/>
              <a:gd name="T32" fmla="*/ 315 w 323"/>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250">
                <a:moveTo>
                  <a:pt x="317" y="250"/>
                </a:moveTo>
                <a:cubicBezTo>
                  <a:pt x="199" y="125"/>
                  <a:pt x="199" y="125"/>
                  <a:pt x="199" y="125"/>
                </a:cubicBezTo>
                <a:moveTo>
                  <a:pt x="7" y="250"/>
                </a:moveTo>
                <a:cubicBezTo>
                  <a:pt x="125" y="125"/>
                  <a:pt x="125" y="125"/>
                  <a:pt x="125" y="125"/>
                </a:cubicBezTo>
                <a:moveTo>
                  <a:pt x="323" y="9"/>
                </a:moveTo>
                <a:cubicBezTo>
                  <a:pt x="166" y="157"/>
                  <a:pt x="166" y="157"/>
                  <a:pt x="166" y="157"/>
                </a:cubicBezTo>
                <a:cubicBezTo>
                  <a:pt x="163" y="160"/>
                  <a:pt x="159" y="160"/>
                  <a:pt x="157" y="157"/>
                </a:cubicBezTo>
                <a:cubicBezTo>
                  <a:pt x="0" y="9"/>
                  <a:pt x="0" y="9"/>
                  <a:pt x="0" y="9"/>
                </a:cubicBezTo>
                <a:moveTo>
                  <a:pt x="315" y="250"/>
                </a:moveTo>
                <a:cubicBezTo>
                  <a:pt x="7" y="250"/>
                  <a:pt x="7" y="250"/>
                  <a:pt x="7" y="250"/>
                </a:cubicBezTo>
                <a:cubicBezTo>
                  <a:pt x="4" y="250"/>
                  <a:pt x="0" y="247"/>
                  <a:pt x="0" y="242"/>
                </a:cubicBezTo>
                <a:cubicBezTo>
                  <a:pt x="0" y="9"/>
                  <a:pt x="0" y="9"/>
                  <a:pt x="0" y="9"/>
                </a:cubicBezTo>
                <a:cubicBezTo>
                  <a:pt x="0" y="4"/>
                  <a:pt x="4" y="0"/>
                  <a:pt x="7" y="0"/>
                </a:cubicBezTo>
                <a:cubicBezTo>
                  <a:pt x="315" y="0"/>
                  <a:pt x="315" y="0"/>
                  <a:pt x="315" y="0"/>
                </a:cubicBezTo>
                <a:cubicBezTo>
                  <a:pt x="319" y="0"/>
                  <a:pt x="323" y="4"/>
                  <a:pt x="323" y="9"/>
                </a:cubicBezTo>
                <a:cubicBezTo>
                  <a:pt x="323" y="242"/>
                  <a:pt x="323" y="242"/>
                  <a:pt x="323" y="242"/>
                </a:cubicBezTo>
                <a:cubicBezTo>
                  <a:pt x="323" y="247"/>
                  <a:pt x="319" y="250"/>
                  <a:pt x="315" y="250"/>
                </a:cubicBezTo>
                <a:close/>
              </a:path>
            </a:pathLst>
          </a:custGeom>
          <a:noFill/>
          <a:ln w="19050" cap="rnd">
            <a:solidFill>
              <a:srgbClr val="FF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B303A"/>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39B77060-1EBD-8A94-EEB1-99FE4215BE97}"/>
              </a:ext>
            </a:extLst>
          </p:cNvPr>
          <p:cNvSpPr txBox="1"/>
          <p:nvPr/>
        </p:nvSpPr>
        <p:spPr>
          <a:xfrm>
            <a:off x="365382" y="6238308"/>
            <a:ext cx="9918181"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E88F475-2D61-AA7D-06AA-7AEB2E25EC40}"/>
              </a:ext>
            </a:extLst>
          </p:cNvPr>
          <p:cNvPicPr>
            <a:picLocks noChangeAspect="1"/>
          </p:cNvPicPr>
          <p:nvPr/>
        </p:nvPicPr>
        <p:blipFill rotWithShape="1">
          <a:blip r:embed="rId6"/>
          <a:srcRect t="3981" b="11546"/>
          <a:stretch/>
        </p:blipFill>
        <p:spPr>
          <a:xfrm>
            <a:off x="777868" y="1322249"/>
            <a:ext cx="1724864" cy="1725855"/>
          </a:xfrm>
          <a:prstGeom prst="ellipse">
            <a:avLst/>
          </a:prstGeom>
        </p:spPr>
      </p:pic>
      <p:pic>
        <p:nvPicPr>
          <p:cNvPr id="6" name="Picture 5" descr="A qr code with black squares&#10;&#10;Description automatically generated">
            <a:extLst>
              <a:ext uri="{FF2B5EF4-FFF2-40B4-BE49-F238E27FC236}">
                <a16:creationId xmlns:a16="http://schemas.microsoft.com/office/drawing/2014/main" id="{DA88B10B-CC3D-C386-B6FF-006A6612A1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8046" y="1868125"/>
            <a:ext cx="2857500" cy="2857500"/>
          </a:xfrm>
          <a:prstGeom prst="rect">
            <a:avLst/>
          </a:prstGeom>
        </p:spPr>
      </p:pic>
      <p:sp>
        <p:nvSpPr>
          <p:cNvPr id="3" name="Rectangle 2">
            <a:extLst>
              <a:ext uri="{FF2B5EF4-FFF2-40B4-BE49-F238E27FC236}">
                <a16:creationId xmlns:a16="http://schemas.microsoft.com/office/drawing/2014/main" id="{CC19D8A9-0239-DFFD-5167-FB675341F844}"/>
              </a:ext>
            </a:extLst>
          </p:cNvPr>
          <p:cNvSpPr/>
          <p:nvPr/>
        </p:nvSpPr>
        <p:spPr>
          <a:xfrm>
            <a:off x="2912920" y="3694515"/>
            <a:ext cx="5475704" cy="1841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bIns="91440" rtlCol="0" anchor="ctr" anchorCtr="0"/>
          <a:lstStyle/>
          <a:p>
            <a:pPr marL="0" marR="0" lvl="0" indent="0" algn="l" defTabSz="914400" rtl="0" eaLnBrk="1" fontAlgn="auto" latinLnBrk="0" hangingPunct="1">
              <a:lnSpc>
                <a:spcPct val="100000"/>
              </a:lnSpc>
              <a:spcBef>
                <a:spcPts val="500"/>
              </a:spcBef>
              <a:spcAft>
                <a:spcPts val="0"/>
              </a:spcAft>
              <a:buClrTx/>
              <a:buSzTx/>
              <a:buFontTx/>
              <a:buNone/>
              <a:tabLst/>
              <a:defRPr/>
            </a:pPr>
            <a:r>
              <a:rPr lang="en-US" b="1" dirty="0">
                <a:solidFill>
                  <a:srgbClr val="FF5959"/>
                </a:solidFill>
                <a:latin typeface="Arial" panose="020B0604020202020204" pitchFamily="34" charset="0"/>
                <a:ea typeface="Roboto" panose="02000000000000000000" pitchFamily="2" charset="0"/>
                <a:cs typeface="Arial" panose="020B0604020202020204" pitchFamily="34" charset="0"/>
              </a:rPr>
              <a:t>Randy Sherrod</a:t>
            </a:r>
            <a:r>
              <a:rPr kumimoji="0" lang="en-US" sz="1800" b="1"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rPr>
              <a:t>, CPA</a:t>
            </a:r>
            <a:r>
              <a:rPr lang="en-US" b="1" dirty="0">
                <a:solidFill>
                  <a:srgbClr val="FF5959"/>
                </a:solidFill>
                <a:latin typeface="Arial" panose="020B0604020202020204" pitchFamily="34" charset="0"/>
                <a:ea typeface="Roboto" panose="02000000000000000000" pitchFamily="2" charset="0"/>
                <a:cs typeface="Arial" panose="020B0604020202020204" pitchFamily="34" charset="0"/>
              </a:rPr>
              <a:t>, MBA</a:t>
            </a:r>
            <a:endParaRPr kumimoji="0" lang="en-US" sz="1800" b="1" i="0" u="none" strike="noStrike" kern="1200" cap="none" spc="0" normalizeH="0" baseline="0" noProof="0" dirty="0">
              <a:ln>
                <a:noFill/>
              </a:ln>
              <a:solidFill>
                <a:srgbClr val="FF5959"/>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Senior Manager, Risk Advisory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 +1 (804) </a:t>
            </a:r>
            <a:r>
              <a:rPr lang="fr-FR" dirty="0">
                <a:solidFill>
                  <a:prstClr val="black"/>
                </a:solidFill>
                <a:latin typeface="Arial" panose="020B0604020202020204" pitchFamily="34" charset="0"/>
                <a:ea typeface="Roboto" panose="02000000000000000000" pitchFamily="2" charset="0"/>
                <a:cs typeface="Arial" panose="020B0604020202020204" pitchFamily="34" charset="0"/>
              </a:rPr>
              <a:t>728-8339</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E: </a:t>
            </a:r>
            <a:r>
              <a:rPr lang="fr-FR" dirty="0" err="1">
                <a:solidFill>
                  <a:prstClr val="black"/>
                </a:solidFill>
                <a:latin typeface="Arial" panose="020B0604020202020204" pitchFamily="34" charset="0"/>
                <a:ea typeface="Roboto" panose="02000000000000000000" pitchFamily="2" charset="0"/>
                <a:cs typeface="Arial" panose="020B0604020202020204" pitchFamily="34" charset="0"/>
              </a:rPr>
              <a:t>randy.sherrod</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@bakertilly.com</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0" name="Picture 9" descr="A person in a suit smiling&#10;&#10;AI-generated content may be incorrect.">
            <a:extLst>
              <a:ext uri="{FF2B5EF4-FFF2-40B4-BE49-F238E27FC236}">
                <a16:creationId xmlns:a16="http://schemas.microsoft.com/office/drawing/2014/main" id="{1AA34FF9-BCE9-F959-A410-E92A7F8D8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454" y="3765698"/>
            <a:ext cx="1724864" cy="1724864"/>
          </a:xfrm>
          <a:prstGeom prst="rect">
            <a:avLst/>
          </a:prstGeom>
        </p:spPr>
      </p:pic>
    </p:spTree>
    <p:extLst>
      <p:ext uri="{BB962C8B-B14F-4D97-AF65-F5344CB8AC3E}">
        <p14:creationId xmlns:p14="http://schemas.microsoft.com/office/powerpoint/2010/main" val="112304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Key takeaways</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p:txBody>
          <a:bodyPr/>
          <a:lstStyle/>
          <a:p>
            <a:r>
              <a:rPr lang="en-US" dirty="0"/>
              <a:t>Fraud is detected typically from tips and being proactive</a:t>
            </a:r>
          </a:p>
          <a:p>
            <a:r>
              <a:rPr lang="en-US" dirty="0"/>
              <a:t>The steps you take in the first few days of suspecting fraud</a:t>
            </a:r>
            <a:br>
              <a:rPr lang="en-US" dirty="0"/>
            </a:br>
            <a:r>
              <a:rPr lang="en-US" dirty="0"/>
              <a:t>can make or break the case</a:t>
            </a:r>
          </a:p>
          <a:p>
            <a:r>
              <a:rPr lang="en-US" dirty="0"/>
              <a:t>Make everyone think they are being watched and monitored</a:t>
            </a:r>
            <a:br>
              <a:rPr lang="en-US" dirty="0"/>
            </a:br>
            <a:r>
              <a:rPr lang="en-US" dirty="0"/>
              <a:t>even if they aren’t</a:t>
            </a:r>
          </a:p>
          <a:p>
            <a:r>
              <a:rPr lang="en-US" dirty="0"/>
              <a:t>Internal controls protect good employees from doing bad things</a:t>
            </a:r>
          </a:p>
        </p:txBody>
      </p:sp>
    </p:spTree>
    <p:extLst>
      <p:ext uri="{BB962C8B-B14F-4D97-AF65-F5344CB8AC3E}">
        <p14:creationId xmlns:p14="http://schemas.microsoft.com/office/powerpoint/2010/main" val="351199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A48385-59E7-40DF-9755-31A2FECC3B3E}"/>
              </a:ext>
            </a:extLst>
          </p:cNvPr>
          <p:cNvSpPr>
            <a:spLocks noGrp="1"/>
          </p:cNvSpPr>
          <p:nvPr>
            <p:ph type="subTitle" idx="1"/>
          </p:nvPr>
        </p:nvSpPr>
        <p:spPr>
          <a:xfrm>
            <a:off x="457200" y="3429001"/>
            <a:ext cx="4368800" cy="1441420"/>
          </a:xfrm>
        </p:spPr>
        <p:txBody>
          <a:bodyPr/>
          <a:lstStyle/>
          <a:p>
            <a:r>
              <a:rPr lang="en-US"/>
              <a:t>Recipe for fraud</a:t>
            </a:r>
          </a:p>
        </p:txBody>
      </p:sp>
    </p:spTree>
    <p:extLst>
      <p:ext uri="{BB962C8B-B14F-4D97-AF65-F5344CB8AC3E}">
        <p14:creationId xmlns:p14="http://schemas.microsoft.com/office/powerpoint/2010/main" val="406379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5F8B18D-DD54-88D8-BECC-02D0547BB10F}"/>
              </a:ext>
            </a:extLst>
          </p:cNvPr>
          <p:cNvSpPr/>
          <p:nvPr/>
        </p:nvSpPr>
        <p:spPr>
          <a:xfrm>
            <a:off x="426358" y="2123204"/>
            <a:ext cx="2423789" cy="24208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4C53C1-3B3D-7CD4-6A80-F97C0BE87C62}"/>
              </a:ext>
            </a:extLst>
          </p:cNvPr>
          <p:cNvSpPr/>
          <p:nvPr/>
        </p:nvSpPr>
        <p:spPr>
          <a:xfrm>
            <a:off x="3399542" y="2123204"/>
            <a:ext cx="2423789" cy="242080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7F77A2-BE36-3D48-7BE7-97381CA13333}"/>
              </a:ext>
            </a:extLst>
          </p:cNvPr>
          <p:cNvSpPr/>
          <p:nvPr/>
        </p:nvSpPr>
        <p:spPr>
          <a:xfrm>
            <a:off x="6372726" y="2123203"/>
            <a:ext cx="2423789" cy="242080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76ACFF-C9AC-B6D2-D51A-1C59E7CFCB75}"/>
              </a:ext>
            </a:extLst>
          </p:cNvPr>
          <p:cNvSpPr/>
          <p:nvPr/>
        </p:nvSpPr>
        <p:spPr>
          <a:xfrm>
            <a:off x="9319397" y="2123202"/>
            <a:ext cx="2423789" cy="2420808"/>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a:xfrm>
            <a:off x="457200" y="994640"/>
            <a:ext cx="6743421" cy="387798"/>
          </a:xfrm>
        </p:spPr>
        <p:txBody>
          <a:bodyPr/>
          <a:lstStyle/>
          <a:p>
            <a:r>
              <a:rPr lang="en-US" sz="2800"/>
              <a:t>“Don’t judge a book by it’s cover.”</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Recipe for fraud</a:t>
            </a:r>
          </a:p>
        </p:txBody>
      </p:sp>
      <p:pic>
        <p:nvPicPr>
          <p:cNvPr id="3" name="Picture 2">
            <a:extLst>
              <a:ext uri="{FF2B5EF4-FFF2-40B4-BE49-F238E27FC236}">
                <a16:creationId xmlns:a16="http://schemas.microsoft.com/office/drawing/2014/main" id="{0E8F70CE-0A1F-3398-8F52-5951E89495E2}"/>
              </a:ext>
            </a:extLst>
          </p:cNvPr>
          <p:cNvPicPr>
            <a:picLocks noChangeAspect="1"/>
          </p:cNvPicPr>
          <p:nvPr/>
        </p:nvPicPr>
        <p:blipFill>
          <a:blip r:embed="rId2" cstate="email">
            <a:extLst>
              <a:ext uri="{28A0092B-C50C-407E-A947-70E740481C1C}">
                <a14:useLocalDpi xmlns:a14="http://schemas.microsoft.com/office/drawing/2010/main" val="0"/>
              </a:ext>
            </a:extLst>
          </a:blip>
          <a:srcRect t="61" b="61"/>
          <a:stretch/>
        </p:blipFill>
        <p:spPr>
          <a:xfrm>
            <a:off x="9478447" y="2282047"/>
            <a:ext cx="2105689" cy="2103120"/>
          </a:xfrm>
          <a:prstGeom prst="ellipse">
            <a:avLst/>
          </a:prstGeom>
        </p:spPr>
      </p:pic>
      <p:pic>
        <p:nvPicPr>
          <p:cNvPr id="8" name="Picture 7">
            <a:extLst>
              <a:ext uri="{FF2B5EF4-FFF2-40B4-BE49-F238E27FC236}">
                <a16:creationId xmlns:a16="http://schemas.microsoft.com/office/drawing/2014/main" id="{C380D08D-5B6D-67D6-EF5F-CDDB04414265}"/>
              </a:ext>
            </a:extLst>
          </p:cNvPr>
          <p:cNvPicPr>
            <a:picLocks noChangeAspect="1"/>
          </p:cNvPicPr>
          <p:nvPr/>
        </p:nvPicPr>
        <p:blipFill>
          <a:blip r:embed="rId3" cstate="email">
            <a:extLst>
              <a:ext uri="{28A0092B-C50C-407E-A947-70E740481C1C}">
                <a14:useLocalDpi xmlns:a14="http://schemas.microsoft.com/office/drawing/2010/main" val="0"/>
              </a:ext>
            </a:extLst>
          </a:blip>
          <a:srcRect l="156" r="156"/>
          <a:stretch/>
        </p:blipFill>
        <p:spPr>
          <a:xfrm>
            <a:off x="6536335" y="2282047"/>
            <a:ext cx="2096571" cy="2103120"/>
          </a:xfrm>
          <a:prstGeom prst="ellipse">
            <a:avLst/>
          </a:prstGeom>
        </p:spPr>
      </p:pic>
      <p:pic>
        <p:nvPicPr>
          <p:cNvPr id="10" name="Picture 9">
            <a:extLst>
              <a:ext uri="{FF2B5EF4-FFF2-40B4-BE49-F238E27FC236}">
                <a16:creationId xmlns:a16="http://schemas.microsoft.com/office/drawing/2014/main" id="{370003F6-4100-CF37-6ADD-6B7C87E50238}"/>
              </a:ext>
            </a:extLst>
          </p:cNvPr>
          <p:cNvPicPr>
            <a:picLocks noChangeAspect="1"/>
          </p:cNvPicPr>
          <p:nvPr/>
        </p:nvPicPr>
        <p:blipFill>
          <a:blip r:embed="rId4" cstate="email">
            <a:extLst>
              <a:ext uri="{28A0092B-C50C-407E-A947-70E740481C1C}">
                <a14:useLocalDpi xmlns:a14="http://schemas.microsoft.com/office/drawing/2010/main" val="0"/>
              </a:ext>
            </a:extLst>
          </a:blip>
          <a:srcRect t="292" b="292"/>
          <a:stretch/>
        </p:blipFill>
        <p:spPr>
          <a:xfrm>
            <a:off x="3555536" y="2282047"/>
            <a:ext cx="2111800" cy="2103120"/>
          </a:xfrm>
          <a:prstGeom prst="ellipse">
            <a:avLst/>
          </a:prstGeom>
        </p:spPr>
      </p:pic>
      <p:pic>
        <p:nvPicPr>
          <p:cNvPr id="12" name="Picture 11">
            <a:extLst>
              <a:ext uri="{FF2B5EF4-FFF2-40B4-BE49-F238E27FC236}">
                <a16:creationId xmlns:a16="http://schemas.microsoft.com/office/drawing/2014/main" id="{1C6D624E-EB2C-A523-2CF2-E4D4901125C4}"/>
              </a:ext>
            </a:extLst>
          </p:cNvPr>
          <p:cNvPicPr>
            <a:picLocks noChangeAspect="1"/>
          </p:cNvPicPr>
          <p:nvPr/>
        </p:nvPicPr>
        <p:blipFill>
          <a:blip r:embed="rId5" cstate="email">
            <a:extLst>
              <a:ext uri="{28A0092B-C50C-407E-A947-70E740481C1C}">
                <a14:useLocalDpi xmlns:a14="http://schemas.microsoft.com/office/drawing/2010/main" val="0"/>
              </a:ext>
            </a:extLst>
          </a:blip>
          <a:srcRect t="343" b="343"/>
          <a:stretch/>
        </p:blipFill>
        <p:spPr>
          <a:xfrm>
            <a:off x="579435" y="2282047"/>
            <a:ext cx="2117634" cy="2103120"/>
          </a:xfrm>
          <a:prstGeom prst="ellipse">
            <a:avLst/>
          </a:prstGeom>
        </p:spPr>
      </p:pic>
      <p:sp>
        <p:nvSpPr>
          <p:cNvPr id="17" name="Title 3">
            <a:extLst>
              <a:ext uri="{FF2B5EF4-FFF2-40B4-BE49-F238E27FC236}">
                <a16:creationId xmlns:a16="http://schemas.microsoft.com/office/drawing/2014/main" id="{F86C4F54-18F8-15F5-A753-98742F6E8288}"/>
              </a:ext>
            </a:extLst>
          </p:cNvPr>
          <p:cNvSpPr txBox="1">
            <a:spLocks/>
          </p:cNvSpPr>
          <p:nvPr/>
        </p:nvSpPr>
        <p:spPr>
          <a:xfrm>
            <a:off x="636405" y="4725609"/>
            <a:ext cx="2003694" cy="5539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Charles</a:t>
            </a:r>
          </a:p>
          <a:p>
            <a:pPr algn="ctr"/>
            <a:r>
              <a:rPr lang="en-US" sz="2000"/>
              <a:t>Ponzi</a:t>
            </a:r>
          </a:p>
        </p:txBody>
      </p:sp>
      <p:sp>
        <p:nvSpPr>
          <p:cNvPr id="18" name="Title 3">
            <a:extLst>
              <a:ext uri="{FF2B5EF4-FFF2-40B4-BE49-F238E27FC236}">
                <a16:creationId xmlns:a16="http://schemas.microsoft.com/office/drawing/2014/main" id="{F6B7AD8D-7853-642E-640B-A922FEC6446F}"/>
              </a:ext>
            </a:extLst>
          </p:cNvPr>
          <p:cNvSpPr txBox="1">
            <a:spLocks/>
          </p:cNvSpPr>
          <p:nvPr/>
        </p:nvSpPr>
        <p:spPr>
          <a:xfrm>
            <a:off x="3609589" y="4725609"/>
            <a:ext cx="2003694" cy="5539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Elizabeth</a:t>
            </a:r>
          </a:p>
          <a:p>
            <a:pPr algn="ctr"/>
            <a:r>
              <a:rPr lang="en-US" sz="2000"/>
              <a:t>Holmes</a:t>
            </a:r>
          </a:p>
        </p:txBody>
      </p:sp>
      <p:sp>
        <p:nvSpPr>
          <p:cNvPr id="19" name="Title 3">
            <a:extLst>
              <a:ext uri="{FF2B5EF4-FFF2-40B4-BE49-F238E27FC236}">
                <a16:creationId xmlns:a16="http://schemas.microsoft.com/office/drawing/2014/main" id="{4826E914-822A-A948-DC79-5C9193F8C96E}"/>
              </a:ext>
            </a:extLst>
          </p:cNvPr>
          <p:cNvSpPr txBox="1">
            <a:spLocks/>
          </p:cNvSpPr>
          <p:nvPr/>
        </p:nvSpPr>
        <p:spPr>
          <a:xfrm>
            <a:off x="6578719" y="4725609"/>
            <a:ext cx="2003694" cy="5539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Bernie</a:t>
            </a:r>
          </a:p>
          <a:p>
            <a:pPr algn="ctr"/>
            <a:r>
              <a:rPr lang="en-US" sz="2000"/>
              <a:t>Madoff</a:t>
            </a:r>
          </a:p>
        </p:txBody>
      </p:sp>
      <p:sp>
        <p:nvSpPr>
          <p:cNvPr id="20" name="Title 3">
            <a:extLst>
              <a:ext uri="{FF2B5EF4-FFF2-40B4-BE49-F238E27FC236}">
                <a16:creationId xmlns:a16="http://schemas.microsoft.com/office/drawing/2014/main" id="{DED2706A-9BCF-ADBF-0C0D-4B83C43B4B8D}"/>
              </a:ext>
            </a:extLst>
          </p:cNvPr>
          <p:cNvSpPr txBox="1">
            <a:spLocks/>
          </p:cNvSpPr>
          <p:nvPr/>
        </p:nvSpPr>
        <p:spPr>
          <a:xfrm>
            <a:off x="9529444" y="4725609"/>
            <a:ext cx="2003694" cy="5539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Rita Crundwell</a:t>
            </a:r>
          </a:p>
        </p:txBody>
      </p:sp>
    </p:spTree>
    <p:extLst>
      <p:ext uri="{BB962C8B-B14F-4D97-AF65-F5344CB8AC3E}">
        <p14:creationId xmlns:p14="http://schemas.microsoft.com/office/powerpoint/2010/main" val="3804801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p:txBody>
          <a:bodyPr/>
          <a:lstStyle/>
          <a:p>
            <a:r>
              <a:rPr lang="en-US"/>
              <a:t>Common fraudsters</a:t>
            </a:r>
          </a:p>
        </p:txBody>
      </p:sp>
      <p:sp>
        <p:nvSpPr>
          <p:cNvPr id="5" name="Text Placeholder 4">
            <a:extLst>
              <a:ext uri="{FF2B5EF4-FFF2-40B4-BE49-F238E27FC236}">
                <a16:creationId xmlns:a16="http://schemas.microsoft.com/office/drawing/2014/main" id="{05D0D8FA-53B2-BF15-FFCB-7932A76A3D80}"/>
              </a:ext>
            </a:extLst>
          </p:cNvPr>
          <p:cNvSpPr>
            <a:spLocks noGrp="1"/>
          </p:cNvSpPr>
          <p:nvPr>
            <p:ph type="body" sz="quarter" idx="13"/>
          </p:nvPr>
        </p:nvSpPr>
        <p:spPr/>
        <p:txBody>
          <a:bodyPr/>
          <a:lstStyle/>
          <a:p>
            <a:r>
              <a:rPr lang="en-US"/>
              <a:t>Recipe for fraud</a:t>
            </a:r>
          </a:p>
        </p:txBody>
      </p:sp>
      <p:pic>
        <p:nvPicPr>
          <p:cNvPr id="7" name="Graphic 6">
            <a:extLst>
              <a:ext uri="{FF2B5EF4-FFF2-40B4-BE49-F238E27FC236}">
                <a16:creationId xmlns:a16="http://schemas.microsoft.com/office/drawing/2014/main" id="{699EEB82-C713-F75E-8A74-1106F1572A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45" y="2539996"/>
            <a:ext cx="1176730" cy="1302808"/>
          </a:xfrm>
          <a:prstGeom prst="rect">
            <a:avLst/>
          </a:prstGeom>
        </p:spPr>
      </p:pic>
      <p:pic>
        <p:nvPicPr>
          <p:cNvPr id="8" name="Graphic 7">
            <a:extLst>
              <a:ext uri="{FF2B5EF4-FFF2-40B4-BE49-F238E27FC236}">
                <a16:creationId xmlns:a16="http://schemas.microsoft.com/office/drawing/2014/main" id="{25B9B4F8-ED04-6C5E-2E98-DB941DBC0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5756" y="2754736"/>
            <a:ext cx="1385935" cy="873329"/>
          </a:xfrm>
          <a:prstGeom prst="rect">
            <a:avLst/>
          </a:prstGeom>
        </p:spPr>
      </p:pic>
      <p:sp>
        <p:nvSpPr>
          <p:cNvPr id="9" name="Title 3">
            <a:extLst>
              <a:ext uri="{FF2B5EF4-FFF2-40B4-BE49-F238E27FC236}">
                <a16:creationId xmlns:a16="http://schemas.microsoft.com/office/drawing/2014/main" id="{B5EBC2E7-D783-AE1F-0B88-59A27B3EC469}"/>
              </a:ext>
            </a:extLst>
          </p:cNvPr>
          <p:cNvSpPr txBox="1">
            <a:spLocks/>
          </p:cNvSpPr>
          <p:nvPr/>
        </p:nvSpPr>
        <p:spPr>
          <a:xfrm>
            <a:off x="636405" y="4203679"/>
            <a:ext cx="2003694" cy="2769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Employee</a:t>
            </a:r>
          </a:p>
        </p:txBody>
      </p:sp>
      <p:sp>
        <p:nvSpPr>
          <p:cNvPr id="10" name="Title 3">
            <a:extLst>
              <a:ext uri="{FF2B5EF4-FFF2-40B4-BE49-F238E27FC236}">
                <a16:creationId xmlns:a16="http://schemas.microsoft.com/office/drawing/2014/main" id="{001CFE36-2CCD-5055-B153-E6B463803CEE}"/>
              </a:ext>
            </a:extLst>
          </p:cNvPr>
          <p:cNvSpPr txBox="1">
            <a:spLocks/>
          </p:cNvSpPr>
          <p:nvPr/>
        </p:nvSpPr>
        <p:spPr>
          <a:xfrm>
            <a:off x="2834685" y="4203679"/>
            <a:ext cx="2003694" cy="5539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Family member</a:t>
            </a:r>
          </a:p>
        </p:txBody>
      </p:sp>
      <p:sp>
        <p:nvSpPr>
          <p:cNvPr id="12" name="Title 3">
            <a:extLst>
              <a:ext uri="{FF2B5EF4-FFF2-40B4-BE49-F238E27FC236}">
                <a16:creationId xmlns:a16="http://schemas.microsoft.com/office/drawing/2014/main" id="{9BB6E43F-847D-0C39-7CFE-231413F06E8F}"/>
              </a:ext>
            </a:extLst>
          </p:cNvPr>
          <p:cNvSpPr txBox="1">
            <a:spLocks/>
          </p:cNvSpPr>
          <p:nvPr/>
        </p:nvSpPr>
        <p:spPr>
          <a:xfrm>
            <a:off x="7231245" y="4203679"/>
            <a:ext cx="2003694" cy="5539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Business partner</a:t>
            </a:r>
          </a:p>
        </p:txBody>
      </p:sp>
      <p:sp>
        <p:nvSpPr>
          <p:cNvPr id="13" name="Title 3">
            <a:extLst>
              <a:ext uri="{FF2B5EF4-FFF2-40B4-BE49-F238E27FC236}">
                <a16:creationId xmlns:a16="http://schemas.microsoft.com/office/drawing/2014/main" id="{7C1D4360-6B64-4B76-5373-42410B068D9B}"/>
              </a:ext>
            </a:extLst>
          </p:cNvPr>
          <p:cNvSpPr txBox="1">
            <a:spLocks/>
          </p:cNvSpPr>
          <p:nvPr/>
        </p:nvSpPr>
        <p:spPr>
          <a:xfrm>
            <a:off x="5032965" y="4203679"/>
            <a:ext cx="2003694" cy="2769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Friend</a:t>
            </a:r>
          </a:p>
        </p:txBody>
      </p:sp>
      <p:sp>
        <p:nvSpPr>
          <p:cNvPr id="14" name="Title 3">
            <a:extLst>
              <a:ext uri="{FF2B5EF4-FFF2-40B4-BE49-F238E27FC236}">
                <a16:creationId xmlns:a16="http://schemas.microsoft.com/office/drawing/2014/main" id="{F25918DF-1373-382F-DE20-7687E857E08F}"/>
              </a:ext>
            </a:extLst>
          </p:cNvPr>
          <p:cNvSpPr txBox="1">
            <a:spLocks/>
          </p:cNvSpPr>
          <p:nvPr/>
        </p:nvSpPr>
        <p:spPr>
          <a:xfrm>
            <a:off x="9429527" y="4203679"/>
            <a:ext cx="2003694" cy="2769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000"/>
              <a:t>Vendor</a:t>
            </a:r>
          </a:p>
        </p:txBody>
      </p:sp>
      <p:pic>
        <p:nvPicPr>
          <p:cNvPr id="17" name="Graphic 16">
            <a:extLst>
              <a:ext uri="{FF2B5EF4-FFF2-40B4-BE49-F238E27FC236}">
                <a16:creationId xmlns:a16="http://schemas.microsoft.com/office/drawing/2014/main" id="{DDD674C5-EE1A-DDC7-6CB6-1E28824967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9596" y="2546146"/>
            <a:ext cx="477311" cy="1290508"/>
          </a:xfrm>
          <a:prstGeom prst="rect">
            <a:avLst/>
          </a:prstGeom>
        </p:spPr>
      </p:pic>
      <p:pic>
        <p:nvPicPr>
          <p:cNvPr id="18" name="Graphic 17">
            <a:extLst>
              <a:ext uri="{FF2B5EF4-FFF2-40B4-BE49-F238E27FC236}">
                <a16:creationId xmlns:a16="http://schemas.microsoft.com/office/drawing/2014/main" id="{09BB8798-BFFF-DCAD-BEDE-CAC9BB0056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03150" y="2534393"/>
            <a:ext cx="1176730" cy="1314015"/>
          </a:xfrm>
          <a:prstGeom prst="rect">
            <a:avLst/>
          </a:prstGeom>
        </p:spPr>
      </p:pic>
      <p:pic>
        <p:nvPicPr>
          <p:cNvPr id="19" name="Graphic 18">
            <a:extLst>
              <a:ext uri="{FF2B5EF4-FFF2-40B4-BE49-F238E27FC236}">
                <a16:creationId xmlns:a16="http://schemas.microsoft.com/office/drawing/2014/main" id="{CA07DA0A-C18E-42B1-1B07-96DF2719DB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87800" y="2534393"/>
            <a:ext cx="1201385" cy="1314015"/>
          </a:xfrm>
          <a:prstGeom prst="rect">
            <a:avLst/>
          </a:prstGeom>
        </p:spPr>
      </p:pic>
    </p:spTree>
    <p:extLst>
      <p:ext uri="{BB962C8B-B14F-4D97-AF65-F5344CB8AC3E}">
        <p14:creationId xmlns:p14="http://schemas.microsoft.com/office/powerpoint/2010/main" val="260248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E2A6-C5A3-D565-5767-22121194D92E}"/>
              </a:ext>
            </a:extLst>
          </p:cNvPr>
          <p:cNvSpPr>
            <a:spLocks noGrp="1"/>
          </p:cNvSpPr>
          <p:nvPr>
            <p:ph type="title"/>
          </p:nvPr>
        </p:nvSpPr>
        <p:spPr>
          <a:xfrm>
            <a:off x="456361" y="691228"/>
            <a:ext cx="5114016" cy="978729"/>
          </a:xfrm>
        </p:spPr>
        <p:txBody>
          <a:bodyPr/>
          <a:lstStyle/>
          <a:p>
            <a:r>
              <a:rPr lang="en-US"/>
              <a:t>Donald Cressey’s</a:t>
            </a:r>
            <a:br>
              <a:rPr lang="en-US"/>
            </a:br>
            <a:r>
              <a:rPr lang="en-US"/>
              <a:t>“fraud triangle”</a:t>
            </a:r>
          </a:p>
        </p:txBody>
      </p:sp>
      <p:sp>
        <p:nvSpPr>
          <p:cNvPr id="7" name="Text Placeholder 6">
            <a:extLst>
              <a:ext uri="{FF2B5EF4-FFF2-40B4-BE49-F238E27FC236}">
                <a16:creationId xmlns:a16="http://schemas.microsoft.com/office/drawing/2014/main" id="{99333B0B-3734-04D1-CDEC-4AB43EBDB2DB}"/>
              </a:ext>
            </a:extLst>
          </p:cNvPr>
          <p:cNvSpPr>
            <a:spLocks noGrp="1"/>
          </p:cNvSpPr>
          <p:nvPr>
            <p:ph type="body" sz="quarter" idx="13"/>
          </p:nvPr>
        </p:nvSpPr>
        <p:spPr/>
        <p:txBody>
          <a:bodyPr/>
          <a:lstStyle/>
          <a:p>
            <a:r>
              <a:rPr lang="en-US"/>
              <a:t>Recipe for fraud</a:t>
            </a:r>
          </a:p>
        </p:txBody>
      </p:sp>
      <p:sp>
        <p:nvSpPr>
          <p:cNvPr id="6" name="Content Placeholder 5">
            <a:extLst>
              <a:ext uri="{FF2B5EF4-FFF2-40B4-BE49-F238E27FC236}">
                <a16:creationId xmlns:a16="http://schemas.microsoft.com/office/drawing/2014/main" id="{E69E6B30-7F3D-C438-9B39-572578FA7DEF}"/>
              </a:ext>
            </a:extLst>
          </p:cNvPr>
          <p:cNvSpPr>
            <a:spLocks noGrp="1"/>
          </p:cNvSpPr>
          <p:nvPr>
            <p:ph sz="quarter" idx="14"/>
          </p:nvPr>
        </p:nvSpPr>
        <p:spPr>
          <a:xfrm>
            <a:off x="456361" y="1791477"/>
            <a:ext cx="5279295" cy="4472319"/>
          </a:xfrm>
        </p:spPr>
        <p:txBody>
          <a:bodyPr/>
          <a:lstStyle/>
          <a:p>
            <a:r>
              <a:rPr lang="en-US"/>
              <a:t>Types of pressure:</a:t>
            </a:r>
          </a:p>
          <a:p>
            <a:pPr lvl="1"/>
            <a:r>
              <a:rPr lang="en-US"/>
              <a:t>Gambling</a:t>
            </a:r>
          </a:p>
          <a:p>
            <a:pPr lvl="1"/>
            <a:r>
              <a:rPr lang="en-US"/>
              <a:t>Lack of bonus or</a:t>
            </a:r>
            <a:br>
              <a:rPr lang="en-US"/>
            </a:br>
            <a:r>
              <a:rPr lang="en-US"/>
              <a:t>annual merit increase</a:t>
            </a:r>
          </a:p>
          <a:p>
            <a:pPr lvl="1"/>
            <a:r>
              <a:rPr lang="en-US"/>
              <a:t>Alcohol/drugs</a:t>
            </a:r>
          </a:p>
          <a:p>
            <a:pPr lvl="1"/>
            <a:r>
              <a:rPr lang="en-US"/>
              <a:t>Medical bills</a:t>
            </a:r>
          </a:p>
          <a:p>
            <a:pPr lvl="1"/>
            <a:r>
              <a:rPr lang="en-US"/>
              <a:t>Not meeting work budget</a:t>
            </a:r>
          </a:p>
        </p:txBody>
      </p:sp>
      <p:sp>
        <p:nvSpPr>
          <p:cNvPr id="10" name="Content Placeholder 9">
            <a:extLst>
              <a:ext uri="{FF2B5EF4-FFF2-40B4-BE49-F238E27FC236}">
                <a16:creationId xmlns:a16="http://schemas.microsoft.com/office/drawing/2014/main" id="{81DB57C5-78CD-F022-2650-C2EBB7CA34BF}"/>
              </a:ext>
            </a:extLst>
          </p:cNvPr>
          <p:cNvSpPr>
            <a:spLocks noGrp="1"/>
          </p:cNvSpPr>
          <p:nvPr>
            <p:ph sz="quarter" idx="15"/>
          </p:nvPr>
        </p:nvSpPr>
        <p:spPr>
          <a:xfrm rot="17771734">
            <a:off x="5975781" y="2629295"/>
            <a:ext cx="4076979" cy="535532"/>
          </a:xfrm>
        </p:spPr>
        <p:txBody>
          <a:bodyPr/>
          <a:lstStyle/>
          <a:p>
            <a:pPr marL="0" indent="0" algn="ctr">
              <a:buNone/>
            </a:pPr>
            <a:r>
              <a:rPr lang="en-US" b="1"/>
              <a:t>Financial pressure</a:t>
            </a:r>
          </a:p>
        </p:txBody>
      </p:sp>
      <p:sp>
        <p:nvSpPr>
          <p:cNvPr id="9" name="Isosceles Triangle 8">
            <a:extLst>
              <a:ext uri="{FF2B5EF4-FFF2-40B4-BE49-F238E27FC236}">
                <a16:creationId xmlns:a16="http://schemas.microsoft.com/office/drawing/2014/main" id="{BCC262F3-A66B-28FA-3138-85F665FCD849}"/>
              </a:ext>
            </a:extLst>
          </p:cNvPr>
          <p:cNvSpPr/>
          <p:nvPr/>
        </p:nvSpPr>
        <p:spPr>
          <a:xfrm>
            <a:off x="7279972" y="958993"/>
            <a:ext cx="4114800" cy="4238469"/>
          </a:xfrm>
          <a:prstGeom prst="triangle">
            <a:avLst/>
          </a:prstGeom>
          <a:noFill/>
          <a:ln w="1143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9">
            <a:extLst>
              <a:ext uri="{FF2B5EF4-FFF2-40B4-BE49-F238E27FC236}">
                <a16:creationId xmlns:a16="http://schemas.microsoft.com/office/drawing/2014/main" id="{2FD44251-4B7E-89FF-A51C-0D7DEF19BA93}"/>
              </a:ext>
            </a:extLst>
          </p:cNvPr>
          <p:cNvSpPr txBox="1">
            <a:spLocks/>
          </p:cNvSpPr>
          <p:nvPr/>
        </p:nvSpPr>
        <p:spPr>
          <a:xfrm rot="3800849">
            <a:off x="8603330" y="2616813"/>
            <a:ext cx="4076979" cy="535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Rationalization</a:t>
            </a:r>
          </a:p>
        </p:txBody>
      </p:sp>
      <p:sp>
        <p:nvSpPr>
          <p:cNvPr id="12" name="Content Placeholder 9">
            <a:extLst>
              <a:ext uri="{FF2B5EF4-FFF2-40B4-BE49-F238E27FC236}">
                <a16:creationId xmlns:a16="http://schemas.microsoft.com/office/drawing/2014/main" id="{6D953372-2D72-BCE4-6366-870E68146859}"/>
              </a:ext>
            </a:extLst>
          </p:cNvPr>
          <p:cNvSpPr txBox="1">
            <a:spLocks/>
          </p:cNvSpPr>
          <p:nvPr/>
        </p:nvSpPr>
        <p:spPr>
          <a:xfrm>
            <a:off x="7317793" y="5288523"/>
            <a:ext cx="4076979" cy="535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Opportunity</a:t>
            </a:r>
          </a:p>
        </p:txBody>
      </p:sp>
    </p:spTree>
    <p:extLst>
      <p:ext uri="{BB962C8B-B14F-4D97-AF65-F5344CB8AC3E}">
        <p14:creationId xmlns:p14="http://schemas.microsoft.com/office/powerpoint/2010/main" val="2254423700"/>
      </p:ext>
    </p:extLst>
  </p:cSld>
  <p:clrMapOvr>
    <a:masterClrMapping/>
  </p:clrMapOvr>
</p:sld>
</file>

<file path=ppt/theme/theme1.xml><?xml version="1.0" encoding="utf-8"?>
<a:theme xmlns:a="http://schemas.openxmlformats.org/drawingml/2006/main" name="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314445D6-4B6B-43F0-B1A7-594301128A9D}" vid="{C54CA3E8-2C1D-4C4A-89CB-58AFBC80700B}"/>
    </a:ext>
  </a:extLst>
</a:theme>
</file>

<file path=ppt/theme/theme2.xml><?xml version="1.0" encoding="utf-8"?>
<a:theme xmlns:a="http://schemas.openxmlformats.org/drawingml/2006/main" name="Baker Tilly Basic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314445D6-4B6B-43F0-B1A7-594301128A9D}" vid="{B35A92E1-0D72-4CF2-921C-BFCB4851A0C4}"/>
    </a:ext>
  </a:extLst>
</a:theme>
</file>

<file path=ppt/theme/theme3.xml><?xml version="1.0" encoding="utf-8"?>
<a:theme xmlns:a="http://schemas.openxmlformats.org/drawingml/2006/main" name="1_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314445D6-4B6B-43F0-B1A7-594301128A9D}" vid="{1ADF5FB8-A32F-48D8-9900-1617486965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53d11-84a4-45d5-82c5-a514d896cfab" xsi:nil="true"/>
    <lcf76f155ced4ddcb4097134ff3c332f xmlns="13090443-e992-42ce-b279-260c39cb1fe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ACEA55834A2C488CB23CC589F393B0" ma:contentTypeVersion="18" ma:contentTypeDescription="Create a new document." ma:contentTypeScope="" ma:versionID="66a2260febd979b04167e767da01b65b">
  <xsd:schema xmlns:xsd="http://www.w3.org/2001/XMLSchema" xmlns:xs="http://www.w3.org/2001/XMLSchema" xmlns:p="http://schemas.microsoft.com/office/2006/metadata/properties" xmlns:ns2="13090443-e992-42ce-b279-260c39cb1fee" xmlns:ns3="e5b53d11-84a4-45d5-82c5-a514d896cfab" targetNamespace="http://schemas.microsoft.com/office/2006/metadata/properties" ma:root="true" ma:fieldsID="1ec8a4e6761b56fbe3677f42e57591a1" ns2:_="" ns3:_="">
    <xsd:import namespace="13090443-e992-42ce-b279-260c39cb1fee"/>
    <xsd:import namespace="e5b53d11-84a4-45d5-82c5-a514d896cf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90443-e992-42ce-b279-260c39cb1f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4fbf496-bf1b-413a-9ea1-74058042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b53d11-84a4-45d5-82c5-a514d896cfa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b17026-fe8a-45f2-bf58-4be75d7877d7}" ma:internalName="TaxCatchAll" ma:showField="CatchAllData" ma:web="e5b53d11-84a4-45d5-82c5-a514d896cf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3C4105-9F41-4B89-9F19-39D6883B4963}">
  <ds:schemaRefs>
    <ds:schemaRef ds:uri="http://schemas.microsoft.com/sharepoint/v3/contenttype/forms"/>
  </ds:schemaRefs>
</ds:datastoreItem>
</file>

<file path=customXml/itemProps2.xml><?xml version="1.0" encoding="utf-8"?>
<ds:datastoreItem xmlns:ds="http://schemas.openxmlformats.org/officeDocument/2006/customXml" ds:itemID="{9C681113-880C-437B-B168-9CCB6B2EC1E7}">
  <ds:schemaRefs>
    <ds:schemaRef ds:uri="13090443-e992-42ce-b279-260c39cb1fee"/>
    <ds:schemaRef ds:uri="e5b53d11-84a4-45d5-82c5-a514d896cf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7E807FE-1B40-438D-AF87-8975B16166C9}">
  <ds:schemaRefs>
    <ds:schemaRef ds:uri="13090443-e992-42ce-b279-260c39cb1fee"/>
    <ds:schemaRef ds:uri="e5b53d11-84a4-45d5-82c5-a514d896cf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BT_PPT_Full_Template (1)</Template>
  <TotalTime>8</TotalTime>
  <Words>2092</Words>
  <Application>Microsoft Office PowerPoint</Application>
  <PresentationFormat>Widescreen</PresentationFormat>
  <Paragraphs>285</Paragraphs>
  <Slides>48</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Arial</vt:lpstr>
      <vt:lpstr>Arial Black</vt:lpstr>
      <vt:lpstr>Calibri</vt:lpstr>
      <vt:lpstr>Droid Serif</vt:lpstr>
      <vt:lpstr>Helvetica</vt:lpstr>
      <vt:lpstr>Roboto</vt:lpstr>
      <vt:lpstr>Baker Tilly Full Deck</vt:lpstr>
      <vt:lpstr>Baker Tilly Basic Deck</vt:lpstr>
      <vt:lpstr>1_Baker Tilly Full Deck</vt:lpstr>
      <vt:lpstr>Fraud: From good  to guilty</vt:lpstr>
      <vt:lpstr>Agenda</vt:lpstr>
      <vt:lpstr>PowerPoint Presentation</vt:lpstr>
      <vt:lpstr>Key takeaways</vt:lpstr>
      <vt:lpstr>Key takeaways</vt:lpstr>
      <vt:lpstr>PowerPoint Presentation</vt:lpstr>
      <vt:lpstr>“Don’t judge a book by it’s cover.”</vt:lpstr>
      <vt:lpstr>Common fraudsters</vt:lpstr>
      <vt:lpstr>Donald Cressey’s “fraud triangle”</vt:lpstr>
      <vt:lpstr>High frequency frauds</vt:lpstr>
      <vt:lpstr>Recipe for fraud</vt:lpstr>
      <vt:lpstr>Recipe for fraud</vt:lpstr>
      <vt:lpstr>Recipe for fraud</vt:lpstr>
      <vt:lpstr>Recipe for fraud</vt:lpstr>
      <vt:lpstr>Recipe for fraud</vt:lpstr>
      <vt:lpstr>Recipe for fraud</vt:lpstr>
      <vt:lpstr>Recipe for fraud</vt:lpstr>
      <vt:lpstr>Recipe for fraud</vt:lpstr>
      <vt:lpstr>Recipe for fraud</vt:lpstr>
      <vt:lpstr>Recipe for fraud</vt:lpstr>
      <vt:lpstr>PowerPoint Presentation</vt:lpstr>
      <vt:lpstr>Ensure the proper setup</vt:lpstr>
      <vt:lpstr>Eight key initial actions</vt:lpstr>
      <vt:lpstr>Key evidence</vt:lpstr>
      <vt:lpstr>PowerPoint Presentation</vt:lpstr>
      <vt:lpstr>$37,000 desk</vt:lpstr>
      <vt:lpstr>Extreme and needless costs</vt:lpstr>
      <vt:lpstr>Other concerns</vt:lpstr>
      <vt:lpstr>Lack of supervision</vt:lpstr>
      <vt:lpstr>PowerPoint Presentation</vt:lpstr>
      <vt:lpstr>$200,000+ credit card spend</vt:lpstr>
      <vt:lpstr>Missing items &amp; other issues</vt:lpstr>
      <vt:lpstr>New internal controls</vt:lpstr>
      <vt:lpstr>PowerPoint Presentation</vt:lpstr>
      <vt:lpstr>Largest U.S. municipal fraud</vt:lpstr>
      <vt:lpstr>Life of luxury</vt:lpstr>
      <vt:lpstr>How she did it</vt:lpstr>
      <vt:lpstr>PowerPoint Presentation</vt:lpstr>
      <vt:lpstr>Fraud prevention checkup</vt:lpstr>
      <vt:lpstr>Fraud prevention checkup</vt:lpstr>
      <vt:lpstr>Fraud prevention checkup</vt:lpstr>
      <vt:lpstr>Overview and importance</vt:lpstr>
      <vt:lpstr>Module 1 employee assessment</vt:lpstr>
      <vt:lpstr>Module 1 employee assessment</vt:lpstr>
      <vt:lpstr>Module 2 management assessment</vt:lpstr>
      <vt:lpstr>Module 2 Management Assessment</vt:lpstr>
      <vt:lpstr>Questions?</vt:lpstr>
      <vt:lpstr>Let’s stay in touch!</vt:lpstr>
    </vt:vector>
  </TitlesOfParts>
  <Company>Baker Tilly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of Indiana Counties August 2024 </dc:title>
  <dc:creator>Kalafatis, Chris</dc:creator>
  <cp:lastModifiedBy>Kalafatis, Chris</cp:lastModifiedBy>
  <cp:revision>73</cp:revision>
  <dcterms:created xsi:type="dcterms:W3CDTF">2024-06-20T13:06:38Z</dcterms:created>
  <dcterms:modified xsi:type="dcterms:W3CDTF">2025-03-14T13:15:21Z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0x010100E4ACEA55834A2C488CB23CC589F393B0</vt:lpwstr>
  </property>
  <property fmtid="{D5CDD505-2E9C-101B-9397-08002B2CF9AE}" pid="3" name="MediaServiceImageTags">
    <vt:lpwstr/>
  </property>
  <property fmtid="{D5CDD505-2E9C-101B-9397-08002B2CF9AE}" pid="4" name="Industry">
    <vt:lpwstr/>
  </property>
  <property fmtid="{D5CDD505-2E9C-101B-9397-08002B2CF9AE}" pid="5" name="Service">
    <vt:lpwstr/>
  </property>
  <property fmtid="{D5CDD505-2E9C-101B-9397-08002B2CF9AE}" pid="6" name="Document Type">
    <vt:lpwstr/>
  </property>
</Properties>
</file>