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79" r:id="rId2"/>
  </p:sldMasterIdLst>
  <p:notesMasterIdLst>
    <p:notesMasterId r:id="rId40"/>
  </p:notesMasterIdLst>
  <p:handoutMasterIdLst>
    <p:handoutMasterId r:id="rId41"/>
  </p:handoutMasterIdLst>
  <p:sldIdLst>
    <p:sldId id="369" r:id="rId3"/>
    <p:sldId id="257" r:id="rId4"/>
    <p:sldId id="370" r:id="rId5"/>
    <p:sldId id="354" r:id="rId6"/>
    <p:sldId id="2122" r:id="rId7"/>
    <p:sldId id="2123" r:id="rId8"/>
    <p:sldId id="2138" r:id="rId9"/>
    <p:sldId id="2146" r:id="rId10"/>
    <p:sldId id="2153" r:id="rId11"/>
    <p:sldId id="2168" r:id="rId12"/>
    <p:sldId id="316" r:id="rId13"/>
    <p:sldId id="886" r:id="rId14"/>
    <p:sldId id="885" r:id="rId15"/>
    <p:sldId id="314" r:id="rId16"/>
    <p:sldId id="924" r:id="rId17"/>
    <p:sldId id="930" r:id="rId18"/>
    <p:sldId id="929" r:id="rId19"/>
    <p:sldId id="2172" r:id="rId20"/>
    <p:sldId id="896" r:id="rId21"/>
    <p:sldId id="1313" r:id="rId22"/>
    <p:sldId id="2175" r:id="rId23"/>
    <p:sldId id="1319" r:id="rId24"/>
    <p:sldId id="1310" r:id="rId25"/>
    <p:sldId id="1311" r:id="rId26"/>
    <p:sldId id="1312" r:id="rId27"/>
    <p:sldId id="2169" r:id="rId28"/>
    <p:sldId id="311" r:id="rId29"/>
    <p:sldId id="1095" r:id="rId30"/>
    <p:sldId id="1098" r:id="rId31"/>
    <p:sldId id="2170" r:id="rId32"/>
    <p:sldId id="2171" r:id="rId33"/>
    <p:sldId id="2173" r:id="rId34"/>
    <p:sldId id="2174" r:id="rId35"/>
    <p:sldId id="318" r:id="rId36"/>
    <p:sldId id="644" r:id="rId37"/>
    <p:sldId id="308" r:id="rId38"/>
    <p:sldId id="645"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0A0061-9D7D-D1C7-002B-4FAB8EB43059}" name="Alicia Herrera" initials="AH" userId="S::arherrera@eidebailly.com::1853a5fb-9909-4faf-8f82-5fa64a70f489" providerId="AD"/>
  <p188:author id="{4840FCE8-1324-6AC0-8A15-5278FAA78D34}" name="Angie Hillestad" initials="AH" userId="S::ahillestad@eidebailly.com::a51ab358-f0fd-42e1-a1d8-835956ec28b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00" autoAdjust="0"/>
  </p:normalViewPr>
  <p:slideViewPr>
    <p:cSldViewPr snapToGrid="0">
      <p:cViewPr varScale="1">
        <p:scale>
          <a:sx n="113" d="100"/>
          <a:sy n="113" d="100"/>
        </p:scale>
        <p:origin x="456" y="102"/>
      </p:cViewPr>
      <p:guideLst/>
    </p:cSldViewPr>
  </p:slideViewPr>
  <p:outlineViewPr>
    <p:cViewPr>
      <p:scale>
        <a:sx n="33" d="100"/>
        <a:sy n="33" d="100"/>
      </p:scale>
      <p:origin x="0" y="-4380"/>
    </p:cViewPr>
  </p:outlineViewPr>
  <p:notesTextViewPr>
    <p:cViewPr>
      <p:scale>
        <a:sx n="3" d="2"/>
        <a:sy n="3" d="2"/>
      </p:scale>
      <p:origin x="0" y="0"/>
    </p:cViewPr>
  </p:notesTextViewPr>
  <p:sorterViewPr>
    <p:cViewPr>
      <p:scale>
        <a:sx n="100" d="100"/>
        <a:sy n="100" d="100"/>
      </p:scale>
      <p:origin x="0" y="-15204"/>
    </p:cViewPr>
  </p:sorterViewPr>
  <p:notesViewPr>
    <p:cSldViewPr snapToGrid="0">
      <p:cViewPr varScale="1">
        <p:scale>
          <a:sx n="73" d="100"/>
          <a:sy n="73" d="100"/>
        </p:scale>
        <p:origin x="29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t Schlicker" userId="0b5df47f-6550-430b-8732-f07c33422d95" providerId="ADAL" clId="{5FCF9A45-AF73-480F-B717-343E8AE8BEF7}"/>
    <pc:docChg chg="modSld">
      <pc:chgData name="Kurt Schlicker" userId="0b5df47f-6550-430b-8732-f07c33422d95" providerId="ADAL" clId="{5FCF9A45-AF73-480F-B717-343E8AE8BEF7}" dt="2025-03-07T18:47:27.534" v="1" actId="14100"/>
      <pc:docMkLst>
        <pc:docMk/>
      </pc:docMkLst>
      <pc:sldChg chg="modSp mod">
        <pc:chgData name="Kurt Schlicker" userId="0b5df47f-6550-430b-8732-f07c33422d95" providerId="ADAL" clId="{5FCF9A45-AF73-480F-B717-343E8AE8BEF7}" dt="2025-03-07T18:47:27.534" v="1" actId="14100"/>
        <pc:sldMkLst>
          <pc:docMk/>
          <pc:sldMk cId="2442066840" sldId="318"/>
        </pc:sldMkLst>
        <pc:graphicFrameChg chg="mod">
          <ac:chgData name="Kurt Schlicker" userId="0b5df47f-6550-430b-8732-f07c33422d95" providerId="ADAL" clId="{5FCF9A45-AF73-480F-B717-343E8AE8BEF7}" dt="2025-03-07T18:47:27.534" v="1" actId="14100"/>
          <ac:graphicFrameMkLst>
            <pc:docMk/>
            <pc:sldMk cId="2442066840" sldId="318"/>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07443-0808-443E-A8EF-7DD213CEBDA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BDFAE52-C135-4C73-A8ED-D0E8A7DE3B81}">
      <dgm:prSet/>
      <dgm:spPr>
        <a:solidFill>
          <a:schemeClr val="tx2"/>
        </a:solidFill>
      </dgm:spPr>
      <dgm:t>
        <a:bodyPr/>
        <a:lstStyle/>
        <a:p>
          <a:r>
            <a:rPr lang="en-US" baseline="0" dirty="0"/>
            <a:t>Uniform Guidance Changes – Subrecipient Related</a:t>
          </a:r>
          <a:endParaRPr lang="en-US" dirty="0"/>
        </a:p>
      </dgm:t>
    </dgm:pt>
    <dgm:pt modelId="{08397322-94A1-4531-8C9E-AAD83221A370}" type="parTrans" cxnId="{B04F5F76-32C0-473E-AA6C-97AC165D2D90}">
      <dgm:prSet/>
      <dgm:spPr/>
      <dgm:t>
        <a:bodyPr/>
        <a:lstStyle/>
        <a:p>
          <a:endParaRPr lang="en-US"/>
        </a:p>
      </dgm:t>
    </dgm:pt>
    <dgm:pt modelId="{9C4E80F5-DE39-41B8-B5C0-FB710B9062EA}" type="sibTrans" cxnId="{B04F5F76-32C0-473E-AA6C-97AC165D2D90}">
      <dgm:prSet/>
      <dgm:spPr/>
      <dgm:t>
        <a:bodyPr/>
        <a:lstStyle/>
        <a:p>
          <a:endParaRPr lang="en-US"/>
        </a:p>
      </dgm:t>
    </dgm:pt>
    <dgm:pt modelId="{FAD8C940-1FAA-4396-B2E0-32A9421D5E40}">
      <dgm:prSet/>
      <dgm:spPr>
        <a:solidFill>
          <a:schemeClr val="tx2"/>
        </a:solidFill>
      </dgm:spPr>
      <dgm:t>
        <a:bodyPr/>
        <a:lstStyle/>
        <a:p>
          <a:r>
            <a:rPr lang="en-US" dirty="0"/>
            <a:t>Subrecipient Monitoring Overview</a:t>
          </a:r>
        </a:p>
      </dgm:t>
    </dgm:pt>
    <dgm:pt modelId="{9BA16092-7D36-4857-86EB-7C445E5222C8}" type="parTrans" cxnId="{84E712E6-1115-4985-A68F-95CF130CFC7C}">
      <dgm:prSet/>
      <dgm:spPr/>
      <dgm:t>
        <a:bodyPr/>
        <a:lstStyle/>
        <a:p>
          <a:endParaRPr lang="en-US"/>
        </a:p>
      </dgm:t>
    </dgm:pt>
    <dgm:pt modelId="{5B585B49-256F-4804-B15C-EB4A75076BD4}" type="sibTrans" cxnId="{84E712E6-1115-4985-A68F-95CF130CFC7C}">
      <dgm:prSet/>
      <dgm:spPr/>
      <dgm:t>
        <a:bodyPr/>
        <a:lstStyle/>
        <a:p>
          <a:endParaRPr lang="en-US"/>
        </a:p>
      </dgm:t>
    </dgm:pt>
    <dgm:pt modelId="{02C9A4EE-CEEF-4214-AC7E-CA6A646D37F9}">
      <dgm:prSet/>
      <dgm:spPr>
        <a:solidFill>
          <a:schemeClr val="tx2"/>
        </a:solidFill>
      </dgm:spPr>
      <dgm:t>
        <a:bodyPr/>
        <a:lstStyle/>
        <a:p>
          <a:r>
            <a:rPr lang="en-US" baseline="0" dirty="0"/>
            <a:t>Common Findings and OIG </a:t>
          </a:r>
          <a:r>
            <a:rPr lang="en-US" baseline="0"/>
            <a:t>Report Review</a:t>
          </a:r>
          <a:endParaRPr lang="en-US" dirty="0"/>
        </a:p>
      </dgm:t>
    </dgm:pt>
    <dgm:pt modelId="{18385352-8F7E-42DA-9B02-FC829ED79D38}" type="parTrans" cxnId="{5E48B500-462F-4747-8678-20135B507758}">
      <dgm:prSet/>
      <dgm:spPr/>
      <dgm:t>
        <a:bodyPr/>
        <a:lstStyle/>
        <a:p>
          <a:endParaRPr lang="en-US"/>
        </a:p>
      </dgm:t>
    </dgm:pt>
    <dgm:pt modelId="{2607D28F-46FF-456D-B7B7-52ACD4EC8386}" type="sibTrans" cxnId="{5E48B500-462F-4747-8678-20135B507758}">
      <dgm:prSet/>
      <dgm:spPr/>
      <dgm:t>
        <a:bodyPr/>
        <a:lstStyle/>
        <a:p>
          <a:endParaRPr lang="en-US"/>
        </a:p>
      </dgm:t>
    </dgm:pt>
    <dgm:pt modelId="{1B940E04-6B45-4E9C-B6F3-6764AD1D6AA1}">
      <dgm:prSet custT="1"/>
      <dgm:spPr>
        <a:solidFill>
          <a:srgbClr val="182751"/>
        </a:solidFill>
        <a:ln>
          <a:noFill/>
        </a:ln>
        <a:effectLst/>
        <a:scene3d>
          <a:camera prst="orthographicFront"/>
          <a:lightRig rig="flat" dir="t"/>
        </a:scene3d>
        <a:sp3d prstMaterial="plastic">
          <a:bevelT w="120900" h="88900"/>
          <a:bevelB w="88900" h="31750" prst="angle"/>
        </a:sp3d>
      </dgm:spPr>
      <dgm:t>
        <a:bodyPr spcFirstLastPara="0" vert="horz" wrap="square" lIns="137160" tIns="137160" rIns="137160" bIns="137160" numCol="1" spcCol="1270" anchor="ctr" anchorCtr="0"/>
        <a:lstStyle/>
        <a:p>
          <a:pPr marL="0" lvl="0" indent="0" algn="l" defTabSz="1600200">
            <a:lnSpc>
              <a:spcPct val="90000"/>
            </a:lnSpc>
            <a:spcBef>
              <a:spcPct val="0"/>
            </a:spcBef>
            <a:spcAft>
              <a:spcPct val="35000"/>
            </a:spcAft>
            <a:buNone/>
          </a:pPr>
          <a:r>
            <a:rPr lang="en-US" sz="3600" kern="1200" dirty="0">
              <a:solidFill>
                <a:srgbClr val="FFFFFF"/>
              </a:solidFill>
              <a:latin typeface="Tw Cen MT"/>
              <a:ea typeface="+mn-ea"/>
              <a:cs typeface="+mn-cs"/>
            </a:rPr>
            <a:t>Example Subrecipient Determinations</a:t>
          </a:r>
        </a:p>
      </dgm:t>
    </dgm:pt>
    <dgm:pt modelId="{A0870389-5F6D-4283-9F30-2E6F2EE3CD40}" type="parTrans" cxnId="{7A5A0BFE-2435-4E78-B7B9-CE27C7139ECC}">
      <dgm:prSet/>
      <dgm:spPr/>
    </dgm:pt>
    <dgm:pt modelId="{ABB9A393-D63A-45C8-BEE6-C8B69C79210C}" type="sibTrans" cxnId="{7A5A0BFE-2435-4E78-B7B9-CE27C7139ECC}">
      <dgm:prSet/>
      <dgm:spPr/>
    </dgm:pt>
    <dgm:pt modelId="{5390BBF4-9649-433A-B63C-7233F1CE1D5E}" type="pres">
      <dgm:prSet presAssocID="{C6307443-0808-443E-A8EF-7DD213CEBDA2}" presName="linear" presStyleCnt="0">
        <dgm:presLayoutVars>
          <dgm:animLvl val="lvl"/>
          <dgm:resizeHandles val="exact"/>
        </dgm:presLayoutVars>
      </dgm:prSet>
      <dgm:spPr/>
    </dgm:pt>
    <dgm:pt modelId="{4BA29E95-BEE4-4772-B383-E73899FE90BD}" type="pres">
      <dgm:prSet presAssocID="{0BDFAE52-C135-4C73-A8ED-D0E8A7DE3B81}" presName="parentText" presStyleLbl="node1" presStyleIdx="0" presStyleCnt="4" custScaleY="130586">
        <dgm:presLayoutVars>
          <dgm:chMax val="0"/>
          <dgm:bulletEnabled val="1"/>
        </dgm:presLayoutVars>
      </dgm:prSet>
      <dgm:spPr/>
    </dgm:pt>
    <dgm:pt modelId="{478E9518-58A2-4B9E-AA28-DC63DA0CFAE9}" type="pres">
      <dgm:prSet presAssocID="{9C4E80F5-DE39-41B8-B5C0-FB710B9062EA}" presName="spacer" presStyleCnt="0"/>
      <dgm:spPr/>
    </dgm:pt>
    <dgm:pt modelId="{DFFD7A22-9381-4FB7-9A49-8B5B895A5329}" type="pres">
      <dgm:prSet presAssocID="{FAD8C940-1FAA-4396-B2E0-32A9421D5E40}" presName="parentText" presStyleLbl="node1" presStyleIdx="1" presStyleCnt="4" custScaleY="130586">
        <dgm:presLayoutVars>
          <dgm:chMax val="0"/>
          <dgm:bulletEnabled val="1"/>
        </dgm:presLayoutVars>
      </dgm:prSet>
      <dgm:spPr/>
    </dgm:pt>
    <dgm:pt modelId="{4C0B3074-2968-4551-8DE5-D1C4E7B031D6}" type="pres">
      <dgm:prSet presAssocID="{5B585B49-256F-4804-B15C-EB4A75076BD4}" presName="spacer" presStyleCnt="0"/>
      <dgm:spPr/>
    </dgm:pt>
    <dgm:pt modelId="{B30F80DD-3CA7-4A4A-9DED-4EB2E4A001A3}" type="pres">
      <dgm:prSet presAssocID="{1B940E04-6B45-4E9C-B6F3-6764AD1D6AA1}" presName="parentText" presStyleLbl="node1" presStyleIdx="2" presStyleCnt="4">
        <dgm:presLayoutVars>
          <dgm:chMax val="0"/>
          <dgm:bulletEnabled val="1"/>
        </dgm:presLayoutVars>
      </dgm:prSet>
      <dgm:spPr>
        <a:xfrm>
          <a:off x="0" y="2407900"/>
          <a:ext cx="11582400" cy="821339"/>
        </a:xfrm>
        <a:prstGeom prst="roundRect">
          <a:avLst/>
        </a:prstGeom>
      </dgm:spPr>
    </dgm:pt>
    <dgm:pt modelId="{FE27DE74-FE23-4E83-9990-BDD191BE835A}" type="pres">
      <dgm:prSet presAssocID="{ABB9A393-D63A-45C8-BEE6-C8B69C79210C}" presName="spacer" presStyleCnt="0"/>
      <dgm:spPr/>
    </dgm:pt>
    <dgm:pt modelId="{21F0E540-CE6D-4AEB-9059-79B913A34349}" type="pres">
      <dgm:prSet presAssocID="{02C9A4EE-CEEF-4214-AC7E-CA6A646D37F9}" presName="parentText" presStyleLbl="node1" presStyleIdx="3" presStyleCnt="4" custScaleY="130586">
        <dgm:presLayoutVars>
          <dgm:chMax val="0"/>
          <dgm:bulletEnabled val="1"/>
        </dgm:presLayoutVars>
      </dgm:prSet>
      <dgm:spPr/>
    </dgm:pt>
  </dgm:ptLst>
  <dgm:cxnLst>
    <dgm:cxn modelId="{5E48B500-462F-4747-8678-20135B507758}" srcId="{C6307443-0808-443E-A8EF-7DD213CEBDA2}" destId="{02C9A4EE-CEEF-4214-AC7E-CA6A646D37F9}" srcOrd="3" destOrd="0" parTransId="{18385352-8F7E-42DA-9B02-FC829ED79D38}" sibTransId="{2607D28F-46FF-456D-B7B7-52ACD4EC8386}"/>
    <dgm:cxn modelId="{C74A1D3C-9AA8-47DA-97A1-22E235AE41DA}" type="presOf" srcId="{FAD8C940-1FAA-4396-B2E0-32A9421D5E40}" destId="{DFFD7A22-9381-4FB7-9A49-8B5B895A5329}" srcOrd="0" destOrd="0" presId="urn:microsoft.com/office/officeart/2005/8/layout/vList2"/>
    <dgm:cxn modelId="{1581483F-A463-4239-9FE7-C3D3DD8EC717}" type="presOf" srcId="{C6307443-0808-443E-A8EF-7DD213CEBDA2}" destId="{5390BBF4-9649-433A-B63C-7233F1CE1D5E}" srcOrd="0" destOrd="0" presId="urn:microsoft.com/office/officeart/2005/8/layout/vList2"/>
    <dgm:cxn modelId="{BCD75363-7B03-4713-9D23-984EE452323A}" type="presOf" srcId="{1B940E04-6B45-4E9C-B6F3-6764AD1D6AA1}" destId="{B30F80DD-3CA7-4A4A-9DED-4EB2E4A001A3}" srcOrd="0" destOrd="0" presId="urn:microsoft.com/office/officeart/2005/8/layout/vList2"/>
    <dgm:cxn modelId="{B04F5F76-32C0-473E-AA6C-97AC165D2D90}" srcId="{C6307443-0808-443E-A8EF-7DD213CEBDA2}" destId="{0BDFAE52-C135-4C73-A8ED-D0E8A7DE3B81}" srcOrd="0" destOrd="0" parTransId="{08397322-94A1-4531-8C9E-AAD83221A370}" sibTransId="{9C4E80F5-DE39-41B8-B5C0-FB710B9062EA}"/>
    <dgm:cxn modelId="{8906F27A-5886-4773-BBF6-FE9BB9D46C18}" type="presOf" srcId="{02C9A4EE-CEEF-4214-AC7E-CA6A646D37F9}" destId="{21F0E540-CE6D-4AEB-9059-79B913A34349}" srcOrd="0" destOrd="0" presId="urn:microsoft.com/office/officeart/2005/8/layout/vList2"/>
    <dgm:cxn modelId="{E751F898-BAC1-48AD-9491-2AA632F4C82D}" type="presOf" srcId="{0BDFAE52-C135-4C73-A8ED-D0E8A7DE3B81}" destId="{4BA29E95-BEE4-4772-B383-E73899FE90BD}" srcOrd="0" destOrd="0" presId="urn:microsoft.com/office/officeart/2005/8/layout/vList2"/>
    <dgm:cxn modelId="{84E712E6-1115-4985-A68F-95CF130CFC7C}" srcId="{C6307443-0808-443E-A8EF-7DD213CEBDA2}" destId="{FAD8C940-1FAA-4396-B2E0-32A9421D5E40}" srcOrd="1" destOrd="0" parTransId="{9BA16092-7D36-4857-86EB-7C445E5222C8}" sibTransId="{5B585B49-256F-4804-B15C-EB4A75076BD4}"/>
    <dgm:cxn modelId="{7A5A0BFE-2435-4E78-B7B9-CE27C7139ECC}" srcId="{C6307443-0808-443E-A8EF-7DD213CEBDA2}" destId="{1B940E04-6B45-4E9C-B6F3-6764AD1D6AA1}" srcOrd="2" destOrd="0" parTransId="{A0870389-5F6D-4283-9F30-2E6F2EE3CD40}" sibTransId="{ABB9A393-D63A-45C8-BEE6-C8B69C79210C}"/>
    <dgm:cxn modelId="{BF75DD18-479C-4E79-A8F1-DBA717C9D0D8}" type="presParOf" srcId="{5390BBF4-9649-433A-B63C-7233F1CE1D5E}" destId="{4BA29E95-BEE4-4772-B383-E73899FE90BD}" srcOrd="0" destOrd="0" presId="urn:microsoft.com/office/officeart/2005/8/layout/vList2"/>
    <dgm:cxn modelId="{2A703119-D56E-4F75-B0B1-A9CB0FFF9F9B}" type="presParOf" srcId="{5390BBF4-9649-433A-B63C-7233F1CE1D5E}" destId="{478E9518-58A2-4B9E-AA28-DC63DA0CFAE9}" srcOrd="1" destOrd="0" presId="urn:microsoft.com/office/officeart/2005/8/layout/vList2"/>
    <dgm:cxn modelId="{E04074FD-6708-40F4-A52D-494B7B527A01}" type="presParOf" srcId="{5390BBF4-9649-433A-B63C-7233F1CE1D5E}" destId="{DFFD7A22-9381-4FB7-9A49-8B5B895A5329}" srcOrd="2" destOrd="0" presId="urn:microsoft.com/office/officeart/2005/8/layout/vList2"/>
    <dgm:cxn modelId="{A63E05E7-C72E-4250-B5E1-CF9177871E3B}" type="presParOf" srcId="{5390BBF4-9649-433A-B63C-7233F1CE1D5E}" destId="{4C0B3074-2968-4551-8DE5-D1C4E7B031D6}" srcOrd="3" destOrd="0" presId="urn:microsoft.com/office/officeart/2005/8/layout/vList2"/>
    <dgm:cxn modelId="{461090BE-0277-47C4-B68B-63C5DF9125FD}" type="presParOf" srcId="{5390BBF4-9649-433A-B63C-7233F1CE1D5E}" destId="{B30F80DD-3CA7-4A4A-9DED-4EB2E4A001A3}" srcOrd="4" destOrd="0" presId="urn:microsoft.com/office/officeart/2005/8/layout/vList2"/>
    <dgm:cxn modelId="{64CE6D53-8CDF-4560-B3E1-8EB7B74AC6E2}" type="presParOf" srcId="{5390BBF4-9649-433A-B63C-7233F1CE1D5E}" destId="{FE27DE74-FE23-4E83-9990-BDD191BE835A}" srcOrd="5" destOrd="0" presId="urn:microsoft.com/office/officeart/2005/8/layout/vList2"/>
    <dgm:cxn modelId="{8A65FBB7-46A3-4BF3-8818-EFCBCEB9D7EE}" type="presParOf" srcId="{5390BBF4-9649-433A-B63C-7233F1CE1D5E}" destId="{21F0E540-CE6D-4AEB-9059-79B913A3434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2CF16-76A1-413B-84F6-BD75A150727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98FC097-27E7-488B-B5BC-007F67B93220}">
      <dgm:prSet/>
      <dgm:spPr>
        <a:solidFill>
          <a:schemeClr val="tx2"/>
        </a:solidFill>
      </dgm:spPr>
      <dgm:t>
        <a:bodyPr/>
        <a:lstStyle/>
        <a:p>
          <a:pPr>
            <a:lnSpc>
              <a:spcPct val="100000"/>
            </a:lnSpc>
            <a:spcAft>
              <a:spcPts val="0"/>
            </a:spcAft>
          </a:pPr>
          <a:r>
            <a:rPr lang="en-US" baseline="0" dirty="0"/>
            <a:t>Different requirements for contractors vs </a:t>
          </a:r>
          <a:r>
            <a:rPr lang="en-US" baseline="0" dirty="0" err="1"/>
            <a:t>subrecipients</a:t>
          </a:r>
          <a:endParaRPr lang="en-US" dirty="0"/>
        </a:p>
      </dgm:t>
    </dgm:pt>
    <dgm:pt modelId="{081E957F-3234-4E7D-9768-14D2CFFFF07C}" type="parTrans" cxnId="{1A11F7EF-23D5-4AE2-8DAC-72411C64C1A7}">
      <dgm:prSet/>
      <dgm:spPr/>
      <dgm:t>
        <a:bodyPr/>
        <a:lstStyle/>
        <a:p>
          <a:endParaRPr lang="en-US"/>
        </a:p>
      </dgm:t>
    </dgm:pt>
    <dgm:pt modelId="{8BD96D65-80B2-43B3-906C-A42C3333A8E0}" type="sibTrans" cxnId="{1A11F7EF-23D5-4AE2-8DAC-72411C64C1A7}">
      <dgm:prSet/>
      <dgm:spPr/>
      <dgm:t>
        <a:bodyPr/>
        <a:lstStyle/>
        <a:p>
          <a:endParaRPr lang="en-US"/>
        </a:p>
      </dgm:t>
    </dgm:pt>
    <dgm:pt modelId="{713F3B60-FDD4-4B85-B855-B8288B2A8572}">
      <dgm:prSet/>
      <dgm:spPr>
        <a:solidFill>
          <a:schemeClr val="tx2"/>
        </a:solidFill>
      </dgm:spPr>
      <dgm:t>
        <a:bodyPr/>
        <a:lstStyle/>
        <a:p>
          <a:pPr>
            <a:lnSpc>
              <a:spcPct val="100000"/>
            </a:lnSpc>
            <a:spcAft>
              <a:spcPts val="0"/>
            </a:spcAft>
          </a:pPr>
          <a:r>
            <a:rPr lang="en-US" baseline="0" dirty="0"/>
            <a:t>Different best practices</a:t>
          </a:r>
          <a:endParaRPr lang="en-US" dirty="0"/>
        </a:p>
      </dgm:t>
    </dgm:pt>
    <dgm:pt modelId="{509EAF6E-6DF4-4E67-9B59-02A233C1FA72}" type="parTrans" cxnId="{60B0794D-2545-4436-9A9C-77D86B427DE9}">
      <dgm:prSet/>
      <dgm:spPr/>
      <dgm:t>
        <a:bodyPr/>
        <a:lstStyle/>
        <a:p>
          <a:endParaRPr lang="en-US"/>
        </a:p>
      </dgm:t>
    </dgm:pt>
    <dgm:pt modelId="{D380FACB-A775-4639-8990-9E3CE83B3E8F}" type="sibTrans" cxnId="{60B0794D-2545-4436-9A9C-77D86B427DE9}">
      <dgm:prSet/>
      <dgm:spPr/>
      <dgm:t>
        <a:bodyPr/>
        <a:lstStyle/>
        <a:p>
          <a:endParaRPr lang="en-US"/>
        </a:p>
      </dgm:t>
    </dgm:pt>
    <dgm:pt modelId="{ED423A3F-AE67-4E98-8BF1-4BEB8CBCDF5B}">
      <dgm:prSet/>
      <dgm:spPr>
        <a:solidFill>
          <a:schemeClr val="tx2"/>
        </a:solidFill>
      </dgm:spPr>
      <dgm:t>
        <a:bodyPr/>
        <a:lstStyle/>
        <a:p>
          <a:pPr>
            <a:lnSpc>
              <a:spcPct val="100000"/>
            </a:lnSpc>
            <a:spcAft>
              <a:spcPts val="0"/>
            </a:spcAft>
          </a:pPr>
          <a:r>
            <a:rPr lang="en-US" baseline="0" dirty="0"/>
            <a:t>Different stewardship is implied</a:t>
          </a:r>
          <a:endParaRPr lang="en-US" dirty="0"/>
        </a:p>
      </dgm:t>
    </dgm:pt>
    <dgm:pt modelId="{E0C55027-FC7B-458D-8559-AE4CD09B4CE1}" type="parTrans" cxnId="{C920D2C8-4876-4ADA-91C4-2264DD1BF902}">
      <dgm:prSet/>
      <dgm:spPr/>
      <dgm:t>
        <a:bodyPr/>
        <a:lstStyle/>
        <a:p>
          <a:endParaRPr lang="en-US"/>
        </a:p>
      </dgm:t>
    </dgm:pt>
    <dgm:pt modelId="{8CF8B0A4-039F-46D0-8B4D-DE98928CC763}" type="sibTrans" cxnId="{C920D2C8-4876-4ADA-91C4-2264DD1BF902}">
      <dgm:prSet/>
      <dgm:spPr/>
      <dgm:t>
        <a:bodyPr/>
        <a:lstStyle/>
        <a:p>
          <a:endParaRPr lang="en-US"/>
        </a:p>
      </dgm:t>
    </dgm:pt>
    <dgm:pt modelId="{75DE5C6E-B184-43BA-94A3-64AE2A80DA9B}">
      <dgm:prSet/>
      <dgm:spPr>
        <a:solidFill>
          <a:schemeClr val="tx2"/>
        </a:solidFill>
      </dgm:spPr>
      <dgm:t>
        <a:bodyPr/>
        <a:lstStyle/>
        <a:p>
          <a:pPr>
            <a:lnSpc>
              <a:spcPct val="100000"/>
            </a:lnSpc>
            <a:spcAft>
              <a:spcPts val="0"/>
            </a:spcAft>
          </a:pPr>
          <a:r>
            <a:rPr lang="en-US" baseline="0" dirty="0"/>
            <a:t>Different procurement process</a:t>
          </a:r>
          <a:endParaRPr lang="en-US" dirty="0"/>
        </a:p>
      </dgm:t>
    </dgm:pt>
    <dgm:pt modelId="{2F734ED7-2EA5-4D92-A670-A33616AB9E96}" type="parTrans" cxnId="{9C630858-5854-4FA7-9128-F149D2D649BE}">
      <dgm:prSet/>
      <dgm:spPr/>
      <dgm:t>
        <a:bodyPr/>
        <a:lstStyle/>
        <a:p>
          <a:endParaRPr lang="en-US"/>
        </a:p>
      </dgm:t>
    </dgm:pt>
    <dgm:pt modelId="{818C5EF9-7171-4382-AEFE-FED1D0682837}" type="sibTrans" cxnId="{9C630858-5854-4FA7-9128-F149D2D649BE}">
      <dgm:prSet/>
      <dgm:spPr/>
      <dgm:t>
        <a:bodyPr/>
        <a:lstStyle/>
        <a:p>
          <a:endParaRPr lang="en-US"/>
        </a:p>
      </dgm:t>
    </dgm:pt>
    <dgm:pt modelId="{3E319C03-7176-4741-B4AE-5EBA740D453C}" type="pres">
      <dgm:prSet presAssocID="{8C42CF16-76A1-413B-84F6-BD75A1507272}" presName="Name0" presStyleCnt="0">
        <dgm:presLayoutVars>
          <dgm:chMax val="7"/>
          <dgm:chPref val="7"/>
          <dgm:dir/>
        </dgm:presLayoutVars>
      </dgm:prSet>
      <dgm:spPr/>
    </dgm:pt>
    <dgm:pt modelId="{B66A9354-FBEF-419C-A959-ACE7EC9CD408}" type="pres">
      <dgm:prSet presAssocID="{8C42CF16-76A1-413B-84F6-BD75A1507272}" presName="Name1" presStyleCnt="0"/>
      <dgm:spPr/>
    </dgm:pt>
    <dgm:pt modelId="{70700D6B-5AEB-4552-B0CF-07F3B3538C24}" type="pres">
      <dgm:prSet presAssocID="{8C42CF16-76A1-413B-84F6-BD75A1507272}" presName="cycle" presStyleCnt="0"/>
      <dgm:spPr/>
    </dgm:pt>
    <dgm:pt modelId="{696F5E27-C611-4C6F-8937-F3EE21785F9A}" type="pres">
      <dgm:prSet presAssocID="{8C42CF16-76A1-413B-84F6-BD75A1507272}" presName="srcNode" presStyleLbl="node1" presStyleIdx="0" presStyleCnt="4"/>
      <dgm:spPr/>
    </dgm:pt>
    <dgm:pt modelId="{E2E8C3CF-4ABE-40D3-BE3D-D0FFDC6EE081}" type="pres">
      <dgm:prSet presAssocID="{8C42CF16-76A1-413B-84F6-BD75A1507272}" presName="conn" presStyleLbl="parChTrans1D2" presStyleIdx="0" presStyleCnt="1"/>
      <dgm:spPr/>
    </dgm:pt>
    <dgm:pt modelId="{3DABE531-B4F4-490E-A173-5AB2CED70E61}" type="pres">
      <dgm:prSet presAssocID="{8C42CF16-76A1-413B-84F6-BD75A1507272}" presName="extraNode" presStyleLbl="node1" presStyleIdx="0" presStyleCnt="4"/>
      <dgm:spPr/>
    </dgm:pt>
    <dgm:pt modelId="{E7741192-CD0A-4C41-8973-2BEE380DB52C}" type="pres">
      <dgm:prSet presAssocID="{8C42CF16-76A1-413B-84F6-BD75A1507272}" presName="dstNode" presStyleLbl="node1" presStyleIdx="0" presStyleCnt="4"/>
      <dgm:spPr/>
    </dgm:pt>
    <dgm:pt modelId="{67FD2D9B-30C1-47E2-BB0F-2F9A93949B8F}" type="pres">
      <dgm:prSet presAssocID="{A98FC097-27E7-488B-B5BC-007F67B93220}" presName="text_1" presStyleLbl="node1" presStyleIdx="0" presStyleCnt="4">
        <dgm:presLayoutVars>
          <dgm:bulletEnabled val="1"/>
        </dgm:presLayoutVars>
      </dgm:prSet>
      <dgm:spPr/>
    </dgm:pt>
    <dgm:pt modelId="{95CC02A7-A478-4202-9573-6880FB79A200}" type="pres">
      <dgm:prSet presAssocID="{A98FC097-27E7-488B-B5BC-007F67B93220}" presName="accent_1" presStyleCnt="0"/>
      <dgm:spPr/>
    </dgm:pt>
    <dgm:pt modelId="{991A01D0-6210-4FE1-B1FE-5B6BD392B434}" type="pres">
      <dgm:prSet presAssocID="{A98FC097-27E7-488B-B5BC-007F67B93220}" presName="accentRepeatNode" presStyleLbl="solidFgAcc1" presStyleIdx="0" presStyleCnt="4"/>
      <dgm:spPr>
        <a:solidFill>
          <a:schemeClr val="bg2"/>
        </a:solidFill>
      </dgm:spPr>
    </dgm:pt>
    <dgm:pt modelId="{82E4B5E3-5C85-4567-A5FF-E4B26F6DCE7F}" type="pres">
      <dgm:prSet presAssocID="{713F3B60-FDD4-4B85-B855-B8288B2A8572}" presName="text_2" presStyleLbl="node1" presStyleIdx="1" presStyleCnt="4">
        <dgm:presLayoutVars>
          <dgm:bulletEnabled val="1"/>
        </dgm:presLayoutVars>
      </dgm:prSet>
      <dgm:spPr/>
    </dgm:pt>
    <dgm:pt modelId="{D10160AC-8AC4-407F-B361-3F7A1FF3D19C}" type="pres">
      <dgm:prSet presAssocID="{713F3B60-FDD4-4B85-B855-B8288B2A8572}" presName="accent_2" presStyleCnt="0"/>
      <dgm:spPr/>
    </dgm:pt>
    <dgm:pt modelId="{4F6B1867-E734-4429-B42A-68EB6EAD90ED}" type="pres">
      <dgm:prSet presAssocID="{713F3B60-FDD4-4B85-B855-B8288B2A8572}" presName="accentRepeatNode" presStyleLbl="solidFgAcc1" presStyleIdx="1" presStyleCnt="4"/>
      <dgm:spPr>
        <a:solidFill>
          <a:schemeClr val="bg2"/>
        </a:solidFill>
      </dgm:spPr>
    </dgm:pt>
    <dgm:pt modelId="{0006B692-ADED-4FC7-8669-61ACBA9C74DB}" type="pres">
      <dgm:prSet presAssocID="{ED423A3F-AE67-4E98-8BF1-4BEB8CBCDF5B}" presName="text_3" presStyleLbl="node1" presStyleIdx="2" presStyleCnt="4">
        <dgm:presLayoutVars>
          <dgm:bulletEnabled val="1"/>
        </dgm:presLayoutVars>
      </dgm:prSet>
      <dgm:spPr/>
    </dgm:pt>
    <dgm:pt modelId="{B063D278-5D01-4BEF-8AB2-894E7859699C}" type="pres">
      <dgm:prSet presAssocID="{ED423A3F-AE67-4E98-8BF1-4BEB8CBCDF5B}" presName="accent_3" presStyleCnt="0"/>
      <dgm:spPr/>
    </dgm:pt>
    <dgm:pt modelId="{4EC0ED10-FA2B-47DD-AA6F-F8AC0ED45E16}" type="pres">
      <dgm:prSet presAssocID="{ED423A3F-AE67-4E98-8BF1-4BEB8CBCDF5B}" presName="accentRepeatNode" presStyleLbl="solidFgAcc1" presStyleIdx="2" presStyleCnt="4"/>
      <dgm:spPr>
        <a:solidFill>
          <a:schemeClr val="bg2"/>
        </a:solidFill>
      </dgm:spPr>
    </dgm:pt>
    <dgm:pt modelId="{74C01FD6-258C-4634-B4BF-E74AFEC51D1C}" type="pres">
      <dgm:prSet presAssocID="{75DE5C6E-B184-43BA-94A3-64AE2A80DA9B}" presName="text_4" presStyleLbl="node1" presStyleIdx="3" presStyleCnt="4">
        <dgm:presLayoutVars>
          <dgm:bulletEnabled val="1"/>
        </dgm:presLayoutVars>
      </dgm:prSet>
      <dgm:spPr/>
    </dgm:pt>
    <dgm:pt modelId="{2E848B3A-9896-462B-BB84-67FD73CCA0AC}" type="pres">
      <dgm:prSet presAssocID="{75DE5C6E-B184-43BA-94A3-64AE2A80DA9B}" presName="accent_4" presStyleCnt="0"/>
      <dgm:spPr/>
    </dgm:pt>
    <dgm:pt modelId="{FAFB6D2E-9669-4143-9446-47A816378522}" type="pres">
      <dgm:prSet presAssocID="{75DE5C6E-B184-43BA-94A3-64AE2A80DA9B}" presName="accentRepeatNode" presStyleLbl="solidFgAcc1" presStyleIdx="3" presStyleCnt="4"/>
      <dgm:spPr>
        <a:solidFill>
          <a:schemeClr val="bg2"/>
        </a:solidFill>
      </dgm:spPr>
    </dgm:pt>
  </dgm:ptLst>
  <dgm:cxnLst>
    <dgm:cxn modelId="{BB404005-91FD-4EBA-B23A-BA4777689CBF}" type="presOf" srcId="{713F3B60-FDD4-4B85-B855-B8288B2A8572}" destId="{82E4B5E3-5C85-4567-A5FF-E4B26F6DCE7F}" srcOrd="0" destOrd="0" presId="urn:microsoft.com/office/officeart/2008/layout/VerticalCurvedList"/>
    <dgm:cxn modelId="{6448532F-E9D1-4E33-B5FE-5EA9E069BE09}" type="presOf" srcId="{A98FC097-27E7-488B-B5BC-007F67B93220}" destId="{67FD2D9B-30C1-47E2-BB0F-2F9A93949B8F}" srcOrd="0" destOrd="0" presId="urn:microsoft.com/office/officeart/2008/layout/VerticalCurvedList"/>
    <dgm:cxn modelId="{60B0794D-2545-4436-9A9C-77D86B427DE9}" srcId="{8C42CF16-76A1-413B-84F6-BD75A1507272}" destId="{713F3B60-FDD4-4B85-B855-B8288B2A8572}" srcOrd="1" destOrd="0" parTransId="{509EAF6E-6DF4-4E67-9B59-02A233C1FA72}" sibTransId="{D380FACB-A775-4639-8990-9E3CE83B3E8F}"/>
    <dgm:cxn modelId="{9C630858-5854-4FA7-9128-F149D2D649BE}" srcId="{8C42CF16-76A1-413B-84F6-BD75A1507272}" destId="{75DE5C6E-B184-43BA-94A3-64AE2A80DA9B}" srcOrd="3" destOrd="0" parTransId="{2F734ED7-2EA5-4D92-A670-A33616AB9E96}" sibTransId="{818C5EF9-7171-4382-AEFE-FED1D0682837}"/>
    <dgm:cxn modelId="{881A627C-3256-442F-8CF3-794C0151B5CE}" type="presOf" srcId="{8C42CF16-76A1-413B-84F6-BD75A1507272}" destId="{3E319C03-7176-4741-B4AE-5EBA740D453C}" srcOrd="0" destOrd="0" presId="urn:microsoft.com/office/officeart/2008/layout/VerticalCurvedList"/>
    <dgm:cxn modelId="{C9615C94-C26D-44B1-B57E-ED84A8BBB8CF}" type="presOf" srcId="{8BD96D65-80B2-43B3-906C-A42C3333A8E0}" destId="{E2E8C3CF-4ABE-40D3-BE3D-D0FFDC6EE081}" srcOrd="0" destOrd="0" presId="urn:microsoft.com/office/officeart/2008/layout/VerticalCurvedList"/>
    <dgm:cxn modelId="{3F304EA3-B1EB-496C-8073-F7AE919844E1}" type="presOf" srcId="{75DE5C6E-B184-43BA-94A3-64AE2A80DA9B}" destId="{74C01FD6-258C-4634-B4BF-E74AFEC51D1C}" srcOrd="0" destOrd="0" presId="urn:microsoft.com/office/officeart/2008/layout/VerticalCurvedList"/>
    <dgm:cxn modelId="{C920D2C8-4876-4ADA-91C4-2264DD1BF902}" srcId="{8C42CF16-76A1-413B-84F6-BD75A1507272}" destId="{ED423A3F-AE67-4E98-8BF1-4BEB8CBCDF5B}" srcOrd="2" destOrd="0" parTransId="{E0C55027-FC7B-458D-8559-AE4CD09B4CE1}" sibTransId="{8CF8B0A4-039F-46D0-8B4D-DE98928CC763}"/>
    <dgm:cxn modelId="{1A11F7EF-23D5-4AE2-8DAC-72411C64C1A7}" srcId="{8C42CF16-76A1-413B-84F6-BD75A1507272}" destId="{A98FC097-27E7-488B-B5BC-007F67B93220}" srcOrd="0" destOrd="0" parTransId="{081E957F-3234-4E7D-9768-14D2CFFFF07C}" sibTransId="{8BD96D65-80B2-43B3-906C-A42C3333A8E0}"/>
    <dgm:cxn modelId="{5DC859FE-9D63-4D42-859E-D983299F47CD}" type="presOf" srcId="{ED423A3F-AE67-4E98-8BF1-4BEB8CBCDF5B}" destId="{0006B692-ADED-4FC7-8669-61ACBA9C74DB}" srcOrd="0" destOrd="0" presId="urn:microsoft.com/office/officeart/2008/layout/VerticalCurvedList"/>
    <dgm:cxn modelId="{94E25477-6654-41E6-B5C1-9452182E5174}" type="presParOf" srcId="{3E319C03-7176-4741-B4AE-5EBA740D453C}" destId="{B66A9354-FBEF-419C-A959-ACE7EC9CD408}" srcOrd="0" destOrd="0" presId="urn:microsoft.com/office/officeart/2008/layout/VerticalCurvedList"/>
    <dgm:cxn modelId="{BDE61C18-9E29-4A16-958E-94816D108CBC}" type="presParOf" srcId="{B66A9354-FBEF-419C-A959-ACE7EC9CD408}" destId="{70700D6B-5AEB-4552-B0CF-07F3B3538C24}" srcOrd="0" destOrd="0" presId="urn:microsoft.com/office/officeart/2008/layout/VerticalCurvedList"/>
    <dgm:cxn modelId="{49F9F931-735B-4879-AF4A-5F8E62149787}" type="presParOf" srcId="{70700D6B-5AEB-4552-B0CF-07F3B3538C24}" destId="{696F5E27-C611-4C6F-8937-F3EE21785F9A}" srcOrd="0" destOrd="0" presId="urn:microsoft.com/office/officeart/2008/layout/VerticalCurvedList"/>
    <dgm:cxn modelId="{4254E0EC-9334-425C-9B15-94481D2D3B11}" type="presParOf" srcId="{70700D6B-5AEB-4552-B0CF-07F3B3538C24}" destId="{E2E8C3CF-4ABE-40D3-BE3D-D0FFDC6EE081}" srcOrd="1" destOrd="0" presId="urn:microsoft.com/office/officeart/2008/layout/VerticalCurvedList"/>
    <dgm:cxn modelId="{381C8E97-2AC9-4059-BA06-8C587C1FEA9A}" type="presParOf" srcId="{70700D6B-5AEB-4552-B0CF-07F3B3538C24}" destId="{3DABE531-B4F4-490E-A173-5AB2CED70E61}" srcOrd="2" destOrd="0" presId="urn:microsoft.com/office/officeart/2008/layout/VerticalCurvedList"/>
    <dgm:cxn modelId="{88244225-6E05-44D9-8DEB-93CB18FDBA21}" type="presParOf" srcId="{70700D6B-5AEB-4552-B0CF-07F3B3538C24}" destId="{E7741192-CD0A-4C41-8973-2BEE380DB52C}" srcOrd="3" destOrd="0" presId="urn:microsoft.com/office/officeart/2008/layout/VerticalCurvedList"/>
    <dgm:cxn modelId="{8DFB23DF-D59D-4D06-ACA5-683E43F02FD8}" type="presParOf" srcId="{B66A9354-FBEF-419C-A959-ACE7EC9CD408}" destId="{67FD2D9B-30C1-47E2-BB0F-2F9A93949B8F}" srcOrd="1" destOrd="0" presId="urn:microsoft.com/office/officeart/2008/layout/VerticalCurvedList"/>
    <dgm:cxn modelId="{45365A70-A3D1-46A0-A4FB-2A498C0B7239}" type="presParOf" srcId="{B66A9354-FBEF-419C-A959-ACE7EC9CD408}" destId="{95CC02A7-A478-4202-9573-6880FB79A200}" srcOrd="2" destOrd="0" presId="urn:microsoft.com/office/officeart/2008/layout/VerticalCurvedList"/>
    <dgm:cxn modelId="{89398664-78EB-4D15-B302-650F0248E548}" type="presParOf" srcId="{95CC02A7-A478-4202-9573-6880FB79A200}" destId="{991A01D0-6210-4FE1-B1FE-5B6BD392B434}" srcOrd="0" destOrd="0" presId="urn:microsoft.com/office/officeart/2008/layout/VerticalCurvedList"/>
    <dgm:cxn modelId="{7DB1A9CA-D442-4143-A9BC-5D4C2EE77E1C}" type="presParOf" srcId="{B66A9354-FBEF-419C-A959-ACE7EC9CD408}" destId="{82E4B5E3-5C85-4567-A5FF-E4B26F6DCE7F}" srcOrd="3" destOrd="0" presId="urn:microsoft.com/office/officeart/2008/layout/VerticalCurvedList"/>
    <dgm:cxn modelId="{ADACF1B3-8EB7-4611-A520-BF4D83D9EEB1}" type="presParOf" srcId="{B66A9354-FBEF-419C-A959-ACE7EC9CD408}" destId="{D10160AC-8AC4-407F-B361-3F7A1FF3D19C}" srcOrd="4" destOrd="0" presId="urn:microsoft.com/office/officeart/2008/layout/VerticalCurvedList"/>
    <dgm:cxn modelId="{61BF0FEF-70C8-4188-9B7A-7F7A1E2A70FA}" type="presParOf" srcId="{D10160AC-8AC4-407F-B361-3F7A1FF3D19C}" destId="{4F6B1867-E734-4429-B42A-68EB6EAD90ED}" srcOrd="0" destOrd="0" presId="urn:microsoft.com/office/officeart/2008/layout/VerticalCurvedList"/>
    <dgm:cxn modelId="{4BC57590-C29F-4A6E-AA3A-2D7A0BF5C6B6}" type="presParOf" srcId="{B66A9354-FBEF-419C-A959-ACE7EC9CD408}" destId="{0006B692-ADED-4FC7-8669-61ACBA9C74DB}" srcOrd="5" destOrd="0" presId="urn:microsoft.com/office/officeart/2008/layout/VerticalCurvedList"/>
    <dgm:cxn modelId="{E12332AC-54D4-4675-A320-EA484896DB9C}" type="presParOf" srcId="{B66A9354-FBEF-419C-A959-ACE7EC9CD408}" destId="{B063D278-5D01-4BEF-8AB2-894E7859699C}" srcOrd="6" destOrd="0" presId="urn:microsoft.com/office/officeart/2008/layout/VerticalCurvedList"/>
    <dgm:cxn modelId="{6730DB6F-016E-4A99-955F-2DA80255F0B1}" type="presParOf" srcId="{B063D278-5D01-4BEF-8AB2-894E7859699C}" destId="{4EC0ED10-FA2B-47DD-AA6F-F8AC0ED45E16}" srcOrd="0" destOrd="0" presId="urn:microsoft.com/office/officeart/2008/layout/VerticalCurvedList"/>
    <dgm:cxn modelId="{ADD6B4FC-AC9B-4689-9729-04CF907F7AB6}" type="presParOf" srcId="{B66A9354-FBEF-419C-A959-ACE7EC9CD408}" destId="{74C01FD6-258C-4634-B4BF-E74AFEC51D1C}" srcOrd="7" destOrd="0" presId="urn:microsoft.com/office/officeart/2008/layout/VerticalCurvedList"/>
    <dgm:cxn modelId="{2C46B441-9817-454A-94F0-65409245D0C1}" type="presParOf" srcId="{B66A9354-FBEF-419C-A959-ACE7EC9CD408}" destId="{2E848B3A-9896-462B-BB84-67FD73CCA0AC}" srcOrd="8" destOrd="0" presId="urn:microsoft.com/office/officeart/2008/layout/VerticalCurvedList"/>
    <dgm:cxn modelId="{56E002A9-1B62-4211-BC54-B4F63DB7CF4A}" type="presParOf" srcId="{2E848B3A-9896-462B-BB84-67FD73CCA0AC}" destId="{FAFB6D2E-9669-4143-9446-47A8163785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53D90B-B96F-4BBF-99DB-3177C20DACD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5F0AA51-8E24-4F85-9B1B-B38726EAB6E2}">
      <dgm:prSet custT="1"/>
      <dgm:spPr>
        <a:solidFill>
          <a:schemeClr val="tx2"/>
        </a:solidFill>
        <a:ln w="38100">
          <a:solidFill>
            <a:schemeClr val="bg2"/>
          </a:solidFill>
        </a:ln>
      </dgm:spPr>
      <dgm:t>
        <a:bodyPr/>
        <a:lstStyle/>
        <a:p>
          <a:r>
            <a:rPr lang="en-US" sz="2800" baseline="0" dirty="0"/>
            <a:t>All characteristics </a:t>
          </a:r>
          <a:r>
            <a:rPr lang="en-US" sz="2800" b="1" u="sng" baseline="0" dirty="0"/>
            <a:t>need not</a:t>
          </a:r>
          <a:r>
            <a:rPr lang="en-US" sz="2800" b="1" baseline="0" dirty="0"/>
            <a:t> </a:t>
          </a:r>
          <a:r>
            <a:rPr lang="en-US" sz="2800" baseline="0" dirty="0"/>
            <a:t>be present</a:t>
          </a:r>
          <a:endParaRPr lang="en-US" sz="2800" dirty="0"/>
        </a:p>
      </dgm:t>
    </dgm:pt>
    <dgm:pt modelId="{2140F5ED-85F9-4A2D-8E00-ADE206F4F77D}" type="parTrans" cxnId="{27286F4D-51C1-459C-9C55-28C8EF460834}">
      <dgm:prSet/>
      <dgm:spPr/>
      <dgm:t>
        <a:bodyPr/>
        <a:lstStyle/>
        <a:p>
          <a:endParaRPr lang="en-US"/>
        </a:p>
      </dgm:t>
    </dgm:pt>
    <dgm:pt modelId="{EF3B0774-54F4-4A79-9180-AC798BE65C4B}" type="sibTrans" cxnId="{27286F4D-51C1-459C-9C55-28C8EF460834}">
      <dgm:prSet/>
      <dgm:spPr/>
      <dgm:t>
        <a:bodyPr/>
        <a:lstStyle/>
        <a:p>
          <a:endParaRPr lang="en-US"/>
        </a:p>
      </dgm:t>
    </dgm:pt>
    <dgm:pt modelId="{4D4218B5-FABF-4D56-9CE3-D263A030F0A3}">
      <dgm:prSet custT="1"/>
      <dgm:spPr>
        <a:solidFill>
          <a:schemeClr val="tx2"/>
        </a:solidFill>
        <a:ln w="38100">
          <a:solidFill>
            <a:schemeClr val="bg2"/>
          </a:solidFill>
        </a:ln>
      </dgm:spPr>
      <dgm:t>
        <a:bodyPr/>
        <a:lstStyle/>
        <a:p>
          <a:r>
            <a:rPr lang="en-US" sz="2800" b="1" u="sng" baseline="0" dirty="0"/>
            <a:t>Judgment</a:t>
          </a:r>
          <a:r>
            <a:rPr lang="en-US" sz="2800" baseline="0" dirty="0"/>
            <a:t> should be used in the determination process</a:t>
          </a:r>
          <a:endParaRPr lang="en-US" sz="2800" dirty="0"/>
        </a:p>
      </dgm:t>
    </dgm:pt>
    <dgm:pt modelId="{6C5ECB42-CC4C-487D-8A42-55410683DA3D}" type="parTrans" cxnId="{62AED2C2-72D3-4DE0-9C60-06EBD9688658}">
      <dgm:prSet/>
      <dgm:spPr/>
      <dgm:t>
        <a:bodyPr/>
        <a:lstStyle/>
        <a:p>
          <a:endParaRPr lang="en-US"/>
        </a:p>
      </dgm:t>
    </dgm:pt>
    <dgm:pt modelId="{E836F038-20D3-4AB1-A306-12D34CB2AD30}" type="sibTrans" cxnId="{62AED2C2-72D3-4DE0-9C60-06EBD9688658}">
      <dgm:prSet/>
      <dgm:spPr/>
      <dgm:t>
        <a:bodyPr/>
        <a:lstStyle/>
        <a:p>
          <a:endParaRPr lang="en-US"/>
        </a:p>
      </dgm:t>
    </dgm:pt>
    <dgm:pt modelId="{4D3CBA6D-C42E-492D-A077-783041ADBD14}">
      <dgm:prSet custT="1"/>
      <dgm:spPr>
        <a:solidFill>
          <a:schemeClr val="tx2"/>
        </a:solidFill>
        <a:ln w="38100">
          <a:solidFill>
            <a:schemeClr val="bg2"/>
          </a:solidFill>
        </a:ln>
      </dgm:spPr>
      <dgm:t>
        <a:bodyPr/>
        <a:lstStyle/>
        <a:p>
          <a:r>
            <a:rPr lang="en-US" sz="2800" b="1" u="sng" baseline="0" dirty="0"/>
            <a:t>Substance</a:t>
          </a:r>
          <a:r>
            <a:rPr lang="en-US" sz="2800" baseline="0" dirty="0"/>
            <a:t> of the agreement is more important than the form</a:t>
          </a:r>
          <a:endParaRPr lang="en-US" sz="2800" dirty="0"/>
        </a:p>
      </dgm:t>
    </dgm:pt>
    <dgm:pt modelId="{6C3765F3-FF64-4EBB-A776-B7B51F4A8F84}" type="parTrans" cxnId="{286710E7-FC8D-4E05-9F92-C160BEE983DB}">
      <dgm:prSet/>
      <dgm:spPr/>
      <dgm:t>
        <a:bodyPr/>
        <a:lstStyle/>
        <a:p>
          <a:endParaRPr lang="en-US"/>
        </a:p>
      </dgm:t>
    </dgm:pt>
    <dgm:pt modelId="{A84706C1-4872-4045-A9AA-DCB5542C736D}" type="sibTrans" cxnId="{286710E7-FC8D-4E05-9F92-C160BEE983DB}">
      <dgm:prSet/>
      <dgm:spPr/>
      <dgm:t>
        <a:bodyPr/>
        <a:lstStyle/>
        <a:p>
          <a:endParaRPr lang="en-US"/>
        </a:p>
      </dgm:t>
    </dgm:pt>
    <dgm:pt modelId="{91AA3EAC-8FB0-46C3-8685-FDECF9680B0B}">
      <dgm:prSet custT="1"/>
      <dgm:spPr>
        <a:solidFill>
          <a:schemeClr val="tx2"/>
        </a:solidFill>
        <a:ln w="38100">
          <a:solidFill>
            <a:schemeClr val="bg2"/>
          </a:solidFill>
        </a:ln>
      </dgm:spPr>
      <dgm:t>
        <a:bodyPr/>
        <a:lstStyle/>
        <a:p>
          <a:r>
            <a:rPr lang="en-US" sz="2800" baseline="0" dirty="0"/>
            <a:t>Documentation should be retained to support the determination</a:t>
          </a:r>
          <a:endParaRPr lang="en-US" sz="2800" dirty="0"/>
        </a:p>
      </dgm:t>
    </dgm:pt>
    <dgm:pt modelId="{F83A5BD7-9101-4483-B696-617AF1461E0E}" type="parTrans" cxnId="{4375B8E6-5129-4AE7-B524-231BDD690353}">
      <dgm:prSet/>
      <dgm:spPr/>
      <dgm:t>
        <a:bodyPr/>
        <a:lstStyle/>
        <a:p>
          <a:endParaRPr lang="en-US"/>
        </a:p>
      </dgm:t>
    </dgm:pt>
    <dgm:pt modelId="{5EE3B078-AAFC-40D0-B389-A438A903D720}" type="sibTrans" cxnId="{4375B8E6-5129-4AE7-B524-231BDD690353}">
      <dgm:prSet/>
      <dgm:spPr/>
      <dgm:t>
        <a:bodyPr/>
        <a:lstStyle/>
        <a:p>
          <a:endParaRPr lang="en-US"/>
        </a:p>
      </dgm:t>
    </dgm:pt>
    <dgm:pt modelId="{B8056A4B-A2C1-4FCF-B9D0-0B8BAB36BD7A}">
      <dgm:prSet custT="1"/>
      <dgm:spPr>
        <a:solidFill>
          <a:schemeClr val="tx2"/>
        </a:solidFill>
        <a:ln w="38100">
          <a:solidFill>
            <a:schemeClr val="bg2"/>
          </a:solidFill>
        </a:ln>
      </dgm:spPr>
      <dgm:t>
        <a:bodyPr/>
        <a:lstStyle/>
        <a:p>
          <a:r>
            <a:rPr lang="en-US" sz="2800" baseline="0" dirty="0"/>
            <a:t>Should be re-evaluated on a regular basis as relationship may </a:t>
          </a:r>
          <a:br>
            <a:rPr lang="en-US" sz="2800" baseline="0" dirty="0"/>
          </a:br>
          <a:r>
            <a:rPr lang="en-US" sz="2800" baseline="0" dirty="0"/>
            <a:t>change (or at least when new agreements are entered into)</a:t>
          </a:r>
          <a:endParaRPr lang="en-US" sz="2800" dirty="0"/>
        </a:p>
      </dgm:t>
    </dgm:pt>
    <dgm:pt modelId="{593A6E9A-E3D1-46DC-9139-5D940F870C06}" type="parTrans" cxnId="{9A52F2EA-B62B-48CF-A418-5C9B183AA784}">
      <dgm:prSet/>
      <dgm:spPr/>
      <dgm:t>
        <a:bodyPr/>
        <a:lstStyle/>
        <a:p>
          <a:endParaRPr lang="en-US"/>
        </a:p>
      </dgm:t>
    </dgm:pt>
    <dgm:pt modelId="{7312B875-E956-4F43-B09C-773331D28FA0}" type="sibTrans" cxnId="{9A52F2EA-B62B-48CF-A418-5C9B183AA784}">
      <dgm:prSet/>
      <dgm:spPr/>
      <dgm:t>
        <a:bodyPr/>
        <a:lstStyle/>
        <a:p>
          <a:endParaRPr lang="en-US"/>
        </a:p>
      </dgm:t>
    </dgm:pt>
    <dgm:pt modelId="{6949F536-33B7-4612-9584-FB5AC9FB34B4}">
      <dgm:prSet custT="1"/>
      <dgm:spPr>
        <a:solidFill>
          <a:schemeClr val="tx2"/>
        </a:solidFill>
        <a:ln w="38100">
          <a:solidFill>
            <a:schemeClr val="bg2"/>
          </a:solidFill>
        </a:ln>
      </dgm:spPr>
      <dgm:t>
        <a:bodyPr/>
        <a:lstStyle/>
        <a:p>
          <a:r>
            <a:rPr lang="en-US" sz="2800" baseline="0" dirty="0"/>
            <a:t>Important for communication requirements </a:t>
          </a:r>
          <a:br>
            <a:rPr lang="en-US" sz="2800" baseline="0" dirty="0"/>
          </a:br>
          <a:r>
            <a:rPr lang="en-US" sz="2800" baseline="0" dirty="0"/>
            <a:t>(contract provisions vs. subaward elements)</a:t>
          </a:r>
          <a:endParaRPr lang="en-US" sz="2800" dirty="0"/>
        </a:p>
      </dgm:t>
    </dgm:pt>
    <dgm:pt modelId="{D68A3EDC-CEC9-4FFB-9C8E-D1EAC844CB32}" type="parTrans" cxnId="{26AB1127-130F-4E98-972C-6BF279D745CF}">
      <dgm:prSet/>
      <dgm:spPr/>
      <dgm:t>
        <a:bodyPr/>
        <a:lstStyle/>
        <a:p>
          <a:endParaRPr lang="en-US"/>
        </a:p>
      </dgm:t>
    </dgm:pt>
    <dgm:pt modelId="{E0EDF63B-D865-4788-9AAD-4B7B34610C27}" type="sibTrans" cxnId="{26AB1127-130F-4E98-972C-6BF279D745CF}">
      <dgm:prSet/>
      <dgm:spPr/>
      <dgm:t>
        <a:bodyPr/>
        <a:lstStyle/>
        <a:p>
          <a:endParaRPr lang="en-US"/>
        </a:p>
      </dgm:t>
    </dgm:pt>
    <dgm:pt modelId="{91CDCDA3-4521-48DC-934A-CBB25FFB2ABD}" type="pres">
      <dgm:prSet presAssocID="{D653D90B-B96F-4BBF-99DB-3177C20DACD4}" presName="Name0" presStyleCnt="0">
        <dgm:presLayoutVars>
          <dgm:chPref val="3"/>
          <dgm:dir/>
          <dgm:animLvl val="lvl"/>
          <dgm:resizeHandles/>
        </dgm:presLayoutVars>
      </dgm:prSet>
      <dgm:spPr/>
    </dgm:pt>
    <dgm:pt modelId="{AF13FB64-3B3E-4F3A-B6B3-6CDEFF08AFCE}" type="pres">
      <dgm:prSet presAssocID="{B5F0AA51-8E24-4F85-9B1B-B38726EAB6E2}" presName="horFlow" presStyleCnt="0"/>
      <dgm:spPr/>
    </dgm:pt>
    <dgm:pt modelId="{AD074B03-769D-4E2A-8564-DFF01A337B38}" type="pres">
      <dgm:prSet presAssocID="{B5F0AA51-8E24-4F85-9B1B-B38726EAB6E2}" presName="bigChev" presStyleLbl="node1" presStyleIdx="0" presStyleCnt="6" custScaleX="553918"/>
      <dgm:spPr/>
    </dgm:pt>
    <dgm:pt modelId="{575BA34C-9A99-4794-95E0-944A912ED66A}" type="pres">
      <dgm:prSet presAssocID="{B5F0AA51-8E24-4F85-9B1B-B38726EAB6E2}" presName="vSp" presStyleCnt="0"/>
      <dgm:spPr/>
    </dgm:pt>
    <dgm:pt modelId="{643DFF5F-41E6-48C7-A9ED-B4C27DC7EB5D}" type="pres">
      <dgm:prSet presAssocID="{4D4218B5-FABF-4D56-9CE3-D263A030F0A3}" presName="horFlow" presStyleCnt="0"/>
      <dgm:spPr/>
    </dgm:pt>
    <dgm:pt modelId="{61A9A192-BF98-4B9A-B889-56461CC68C46}" type="pres">
      <dgm:prSet presAssocID="{4D4218B5-FABF-4D56-9CE3-D263A030F0A3}" presName="bigChev" presStyleLbl="node1" presStyleIdx="1" presStyleCnt="6" custScaleX="553918"/>
      <dgm:spPr/>
    </dgm:pt>
    <dgm:pt modelId="{EBD38612-44F5-428D-BE60-02A0B9236FD9}" type="pres">
      <dgm:prSet presAssocID="{4D4218B5-FABF-4D56-9CE3-D263A030F0A3}" presName="vSp" presStyleCnt="0"/>
      <dgm:spPr/>
    </dgm:pt>
    <dgm:pt modelId="{1444265F-F683-4C81-A772-74C007AAE2FD}" type="pres">
      <dgm:prSet presAssocID="{4D3CBA6D-C42E-492D-A077-783041ADBD14}" presName="horFlow" presStyleCnt="0"/>
      <dgm:spPr/>
    </dgm:pt>
    <dgm:pt modelId="{85D25D2B-DB44-489B-9D96-1C79B827697D}" type="pres">
      <dgm:prSet presAssocID="{4D3CBA6D-C42E-492D-A077-783041ADBD14}" presName="bigChev" presStyleLbl="node1" presStyleIdx="2" presStyleCnt="6" custScaleX="553918"/>
      <dgm:spPr/>
    </dgm:pt>
    <dgm:pt modelId="{613C9CF8-09A2-4A02-B39B-FD68D8D1FD64}" type="pres">
      <dgm:prSet presAssocID="{4D3CBA6D-C42E-492D-A077-783041ADBD14}" presName="vSp" presStyleCnt="0"/>
      <dgm:spPr/>
    </dgm:pt>
    <dgm:pt modelId="{1B43557B-EF73-40DA-93A6-829C17D95766}" type="pres">
      <dgm:prSet presAssocID="{91AA3EAC-8FB0-46C3-8685-FDECF9680B0B}" presName="horFlow" presStyleCnt="0"/>
      <dgm:spPr/>
    </dgm:pt>
    <dgm:pt modelId="{DF81F997-37D1-49BC-A869-75EF13F826B5}" type="pres">
      <dgm:prSet presAssocID="{91AA3EAC-8FB0-46C3-8685-FDECF9680B0B}" presName="bigChev" presStyleLbl="node1" presStyleIdx="3" presStyleCnt="6" custScaleX="553918"/>
      <dgm:spPr/>
    </dgm:pt>
    <dgm:pt modelId="{210E49BE-F1C1-4CA0-9BBE-CCC2B2F35668}" type="pres">
      <dgm:prSet presAssocID="{91AA3EAC-8FB0-46C3-8685-FDECF9680B0B}" presName="vSp" presStyleCnt="0"/>
      <dgm:spPr/>
    </dgm:pt>
    <dgm:pt modelId="{B2315221-E8FB-492D-98DE-E5EA6CBAE2E1}" type="pres">
      <dgm:prSet presAssocID="{B8056A4B-A2C1-4FCF-B9D0-0B8BAB36BD7A}" presName="horFlow" presStyleCnt="0"/>
      <dgm:spPr/>
    </dgm:pt>
    <dgm:pt modelId="{25B2DAF2-1B9D-4EB2-B564-DC069AC64C46}" type="pres">
      <dgm:prSet presAssocID="{B8056A4B-A2C1-4FCF-B9D0-0B8BAB36BD7A}" presName="bigChev" presStyleLbl="node1" presStyleIdx="4" presStyleCnt="6" custScaleX="553918"/>
      <dgm:spPr/>
    </dgm:pt>
    <dgm:pt modelId="{34A995A5-1966-4853-A033-EBDF5126A63D}" type="pres">
      <dgm:prSet presAssocID="{B8056A4B-A2C1-4FCF-B9D0-0B8BAB36BD7A}" presName="vSp" presStyleCnt="0"/>
      <dgm:spPr/>
    </dgm:pt>
    <dgm:pt modelId="{5BF69BE0-C41E-4B22-BF1A-5216B1D3E872}" type="pres">
      <dgm:prSet presAssocID="{6949F536-33B7-4612-9584-FB5AC9FB34B4}" presName="horFlow" presStyleCnt="0"/>
      <dgm:spPr/>
    </dgm:pt>
    <dgm:pt modelId="{BACA625D-8A3E-4F74-9E2C-5DE4A71F51C8}" type="pres">
      <dgm:prSet presAssocID="{6949F536-33B7-4612-9584-FB5AC9FB34B4}" presName="bigChev" presStyleLbl="node1" presStyleIdx="5" presStyleCnt="6" custScaleX="553918"/>
      <dgm:spPr/>
    </dgm:pt>
  </dgm:ptLst>
  <dgm:cxnLst>
    <dgm:cxn modelId="{A50CCD0C-331A-490E-B9F7-15B9912F9C87}" type="presOf" srcId="{4D4218B5-FABF-4D56-9CE3-D263A030F0A3}" destId="{61A9A192-BF98-4B9A-B889-56461CC68C46}" srcOrd="0" destOrd="0" presId="urn:microsoft.com/office/officeart/2005/8/layout/lProcess3"/>
    <dgm:cxn modelId="{17290B26-D63C-4320-900A-3201BB5C77AB}" type="presOf" srcId="{D653D90B-B96F-4BBF-99DB-3177C20DACD4}" destId="{91CDCDA3-4521-48DC-934A-CBB25FFB2ABD}" srcOrd="0" destOrd="0" presId="urn:microsoft.com/office/officeart/2005/8/layout/lProcess3"/>
    <dgm:cxn modelId="{26AB1127-130F-4E98-972C-6BF279D745CF}" srcId="{D653D90B-B96F-4BBF-99DB-3177C20DACD4}" destId="{6949F536-33B7-4612-9584-FB5AC9FB34B4}" srcOrd="5" destOrd="0" parTransId="{D68A3EDC-CEC9-4FFB-9C8E-D1EAC844CB32}" sibTransId="{E0EDF63B-D865-4788-9AAD-4B7B34610C27}"/>
    <dgm:cxn modelId="{27286F4D-51C1-459C-9C55-28C8EF460834}" srcId="{D653D90B-B96F-4BBF-99DB-3177C20DACD4}" destId="{B5F0AA51-8E24-4F85-9B1B-B38726EAB6E2}" srcOrd="0" destOrd="0" parTransId="{2140F5ED-85F9-4A2D-8E00-ADE206F4F77D}" sibTransId="{EF3B0774-54F4-4A79-9180-AC798BE65C4B}"/>
    <dgm:cxn modelId="{31983679-CCF1-4342-A5C4-CA5342D4C6F6}" type="presOf" srcId="{91AA3EAC-8FB0-46C3-8685-FDECF9680B0B}" destId="{DF81F997-37D1-49BC-A869-75EF13F826B5}" srcOrd="0" destOrd="0" presId="urn:microsoft.com/office/officeart/2005/8/layout/lProcess3"/>
    <dgm:cxn modelId="{76B9FA82-CBCC-40DB-80D3-3438971CC5AF}" type="presOf" srcId="{B5F0AA51-8E24-4F85-9B1B-B38726EAB6E2}" destId="{AD074B03-769D-4E2A-8564-DFF01A337B38}" srcOrd="0" destOrd="0" presId="urn:microsoft.com/office/officeart/2005/8/layout/lProcess3"/>
    <dgm:cxn modelId="{3B5AB290-B7C6-4BFC-9DFF-D2046FE86A3E}" type="presOf" srcId="{6949F536-33B7-4612-9584-FB5AC9FB34B4}" destId="{BACA625D-8A3E-4F74-9E2C-5DE4A71F51C8}" srcOrd="0" destOrd="0" presId="urn:microsoft.com/office/officeart/2005/8/layout/lProcess3"/>
    <dgm:cxn modelId="{62AED2C2-72D3-4DE0-9C60-06EBD9688658}" srcId="{D653D90B-B96F-4BBF-99DB-3177C20DACD4}" destId="{4D4218B5-FABF-4D56-9CE3-D263A030F0A3}" srcOrd="1" destOrd="0" parTransId="{6C5ECB42-CC4C-487D-8A42-55410683DA3D}" sibTransId="{E836F038-20D3-4AB1-A306-12D34CB2AD30}"/>
    <dgm:cxn modelId="{CAB8D0C4-70B6-4C27-8D3F-E72D8DFBBA7D}" type="presOf" srcId="{B8056A4B-A2C1-4FCF-B9D0-0B8BAB36BD7A}" destId="{25B2DAF2-1B9D-4EB2-B564-DC069AC64C46}" srcOrd="0" destOrd="0" presId="urn:microsoft.com/office/officeart/2005/8/layout/lProcess3"/>
    <dgm:cxn modelId="{729C9CC9-E071-4300-9859-A0CFD3067893}" type="presOf" srcId="{4D3CBA6D-C42E-492D-A077-783041ADBD14}" destId="{85D25D2B-DB44-489B-9D96-1C79B827697D}" srcOrd="0" destOrd="0" presId="urn:microsoft.com/office/officeart/2005/8/layout/lProcess3"/>
    <dgm:cxn modelId="{4375B8E6-5129-4AE7-B524-231BDD690353}" srcId="{D653D90B-B96F-4BBF-99DB-3177C20DACD4}" destId="{91AA3EAC-8FB0-46C3-8685-FDECF9680B0B}" srcOrd="3" destOrd="0" parTransId="{F83A5BD7-9101-4483-B696-617AF1461E0E}" sibTransId="{5EE3B078-AAFC-40D0-B389-A438A903D720}"/>
    <dgm:cxn modelId="{286710E7-FC8D-4E05-9F92-C160BEE983DB}" srcId="{D653D90B-B96F-4BBF-99DB-3177C20DACD4}" destId="{4D3CBA6D-C42E-492D-A077-783041ADBD14}" srcOrd="2" destOrd="0" parTransId="{6C3765F3-FF64-4EBB-A776-B7B51F4A8F84}" sibTransId="{A84706C1-4872-4045-A9AA-DCB5542C736D}"/>
    <dgm:cxn modelId="{9A52F2EA-B62B-48CF-A418-5C9B183AA784}" srcId="{D653D90B-B96F-4BBF-99DB-3177C20DACD4}" destId="{B8056A4B-A2C1-4FCF-B9D0-0B8BAB36BD7A}" srcOrd="4" destOrd="0" parTransId="{593A6E9A-E3D1-46DC-9139-5D940F870C06}" sibTransId="{7312B875-E956-4F43-B09C-773331D28FA0}"/>
    <dgm:cxn modelId="{DA978A11-A25D-4FD7-9840-C74FC90CE718}" type="presParOf" srcId="{91CDCDA3-4521-48DC-934A-CBB25FFB2ABD}" destId="{AF13FB64-3B3E-4F3A-B6B3-6CDEFF08AFCE}" srcOrd="0" destOrd="0" presId="urn:microsoft.com/office/officeart/2005/8/layout/lProcess3"/>
    <dgm:cxn modelId="{FD6538A0-3A57-425E-9E99-E29C12027450}" type="presParOf" srcId="{AF13FB64-3B3E-4F3A-B6B3-6CDEFF08AFCE}" destId="{AD074B03-769D-4E2A-8564-DFF01A337B38}" srcOrd="0" destOrd="0" presId="urn:microsoft.com/office/officeart/2005/8/layout/lProcess3"/>
    <dgm:cxn modelId="{D12C6DF1-D0CA-4588-A7D5-7FFCDBB2D713}" type="presParOf" srcId="{91CDCDA3-4521-48DC-934A-CBB25FFB2ABD}" destId="{575BA34C-9A99-4794-95E0-944A912ED66A}" srcOrd="1" destOrd="0" presId="urn:microsoft.com/office/officeart/2005/8/layout/lProcess3"/>
    <dgm:cxn modelId="{D9EA4D5A-E668-41C3-A64C-5D79DE35C253}" type="presParOf" srcId="{91CDCDA3-4521-48DC-934A-CBB25FFB2ABD}" destId="{643DFF5F-41E6-48C7-A9ED-B4C27DC7EB5D}" srcOrd="2" destOrd="0" presId="urn:microsoft.com/office/officeart/2005/8/layout/lProcess3"/>
    <dgm:cxn modelId="{B1B9FDB2-726D-4030-B84C-06F275848646}" type="presParOf" srcId="{643DFF5F-41E6-48C7-A9ED-B4C27DC7EB5D}" destId="{61A9A192-BF98-4B9A-B889-56461CC68C46}" srcOrd="0" destOrd="0" presId="urn:microsoft.com/office/officeart/2005/8/layout/lProcess3"/>
    <dgm:cxn modelId="{11CC48D4-D4AE-429D-AB8A-CE52B1E5FF24}" type="presParOf" srcId="{91CDCDA3-4521-48DC-934A-CBB25FFB2ABD}" destId="{EBD38612-44F5-428D-BE60-02A0B9236FD9}" srcOrd="3" destOrd="0" presId="urn:microsoft.com/office/officeart/2005/8/layout/lProcess3"/>
    <dgm:cxn modelId="{B3BF5E99-D14A-4948-9509-A1FA88B1C148}" type="presParOf" srcId="{91CDCDA3-4521-48DC-934A-CBB25FFB2ABD}" destId="{1444265F-F683-4C81-A772-74C007AAE2FD}" srcOrd="4" destOrd="0" presId="urn:microsoft.com/office/officeart/2005/8/layout/lProcess3"/>
    <dgm:cxn modelId="{D892A0AB-8115-4BA3-9B3E-3F0EFC28EDD8}" type="presParOf" srcId="{1444265F-F683-4C81-A772-74C007AAE2FD}" destId="{85D25D2B-DB44-489B-9D96-1C79B827697D}" srcOrd="0" destOrd="0" presId="urn:microsoft.com/office/officeart/2005/8/layout/lProcess3"/>
    <dgm:cxn modelId="{D0FFB94F-1E09-4AB3-9F8D-322ADCA78A32}" type="presParOf" srcId="{91CDCDA3-4521-48DC-934A-CBB25FFB2ABD}" destId="{613C9CF8-09A2-4A02-B39B-FD68D8D1FD64}" srcOrd="5" destOrd="0" presId="urn:microsoft.com/office/officeart/2005/8/layout/lProcess3"/>
    <dgm:cxn modelId="{27660935-712A-40B8-B4AB-DF0475E85D12}" type="presParOf" srcId="{91CDCDA3-4521-48DC-934A-CBB25FFB2ABD}" destId="{1B43557B-EF73-40DA-93A6-829C17D95766}" srcOrd="6" destOrd="0" presId="urn:microsoft.com/office/officeart/2005/8/layout/lProcess3"/>
    <dgm:cxn modelId="{5B3D6B11-21C7-4009-AE37-87FCE9FF352D}" type="presParOf" srcId="{1B43557B-EF73-40DA-93A6-829C17D95766}" destId="{DF81F997-37D1-49BC-A869-75EF13F826B5}" srcOrd="0" destOrd="0" presId="urn:microsoft.com/office/officeart/2005/8/layout/lProcess3"/>
    <dgm:cxn modelId="{E9736930-95B6-40EA-BD82-C8B8C3085940}" type="presParOf" srcId="{91CDCDA3-4521-48DC-934A-CBB25FFB2ABD}" destId="{210E49BE-F1C1-4CA0-9BBE-CCC2B2F35668}" srcOrd="7" destOrd="0" presId="urn:microsoft.com/office/officeart/2005/8/layout/lProcess3"/>
    <dgm:cxn modelId="{BB9420A3-3A88-4EDE-B69A-912FC5F05130}" type="presParOf" srcId="{91CDCDA3-4521-48DC-934A-CBB25FFB2ABD}" destId="{B2315221-E8FB-492D-98DE-E5EA6CBAE2E1}" srcOrd="8" destOrd="0" presId="urn:microsoft.com/office/officeart/2005/8/layout/lProcess3"/>
    <dgm:cxn modelId="{41A5CF9B-F5CC-410A-BAA3-D60F86E76AB7}" type="presParOf" srcId="{B2315221-E8FB-492D-98DE-E5EA6CBAE2E1}" destId="{25B2DAF2-1B9D-4EB2-B564-DC069AC64C46}" srcOrd="0" destOrd="0" presId="urn:microsoft.com/office/officeart/2005/8/layout/lProcess3"/>
    <dgm:cxn modelId="{BFACDE5B-063A-4E6F-98CB-203135118DC5}" type="presParOf" srcId="{91CDCDA3-4521-48DC-934A-CBB25FFB2ABD}" destId="{34A995A5-1966-4853-A033-EBDF5126A63D}" srcOrd="9" destOrd="0" presId="urn:microsoft.com/office/officeart/2005/8/layout/lProcess3"/>
    <dgm:cxn modelId="{EE427F57-0BF3-4446-AF43-5898BED03FE4}" type="presParOf" srcId="{91CDCDA3-4521-48DC-934A-CBB25FFB2ABD}" destId="{5BF69BE0-C41E-4B22-BF1A-5216B1D3E872}" srcOrd="10" destOrd="0" presId="urn:microsoft.com/office/officeart/2005/8/layout/lProcess3"/>
    <dgm:cxn modelId="{B1959407-F3C7-47BA-BEAF-B1B4B0448101}" type="presParOf" srcId="{5BF69BE0-C41E-4B22-BF1A-5216B1D3E872}" destId="{BACA625D-8A3E-4F74-9E2C-5DE4A71F51C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A59266-C6B5-4D9A-A187-370E0C4FE32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FB360EA-205D-4C50-9ADF-FA34FB50A11B}">
      <dgm:prSet custT="1"/>
      <dgm:spPr>
        <a:solidFill>
          <a:schemeClr val="accent4">
            <a:lumMod val="20000"/>
            <a:lumOff val="80000"/>
          </a:schemeClr>
        </a:solidFill>
        <a:ln w="38100">
          <a:solidFill>
            <a:schemeClr val="tx2"/>
          </a:solidFill>
        </a:ln>
      </dgm:spPr>
      <dgm:t>
        <a:bodyPr/>
        <a:lstStyle/>
        <a:p>
          <a:r>
            <a:rPr lang="en-US" sz="2400" baseline="0" dirty="0">
              <a:solidFill>
                <a:schemeClr val="tx2"/>
              </a:solidFill>
            </a:rPr>
            <a:t>Pre-award requirements</a:t>
          </a:r>
          <a:endParaRPr lang="en-US" sz="2400" dirty="0">
            <a:solidFill>
              <a:schemeClr val="tx2"/>
            </a:solidFill>
          </a:endParaRPr>
        </a:p>
      </dgm:t>
    </dgm:pt>
    <dgm:pt modelId="{6A30B6A1-4AFD-4F4C-B62A-BBCFE99022C6}" type="parTrans" cxnId="{A8987B1B-27C0-4F68-94AB-7ABC474AAE41}">
      <dgm:prSet/>
      <dgm:spPr/>
      <dgm:t>
        <a:bodyPr/>
        <a:lstStyle/>
        <a:p>
          <a:endParaRPr lang="en-US"/>
        </a:p>
      </dgm:t>
    </dgm:pt>
    <dgm:pt modelId="{6F2A0405-6914-49EE-9D65-D398E6593B73}" type="sibTrans" cxnId="{A8987B1B-27C0-4F68-94AB-7ABC474AAE41}">
      <dgm:prSet/>
      <dgm:spPr/>
      <dgm:t>
        <a:bodyPr/>
        <a:lstStyle/>
        <a:p>
          <a:endParaRPr lang="en-US"/>
        </a:p>
      </dgm:t>
    </dgm:pt>
    <dgm:pt modelId="{0A8A9F95-D57D-453A-B1A3-4E5247C2B5AE}">
      <dgm:prSet/>
      <dgm:spPr>
        <a:solidFill>
          <a:schemeClr val="tx2"/>
        </a:solidFill>
      </dgm:spPr>
      <dgm:t>
        <a:bodyPr/>
        <a:lstStyle/>
        <a:p>
          <a:r>
            <a:rPr lang="en-US" baseline="0" dirty="0"/>
            <a:t>Subaward communication</a:t>
          </a:r>
          <a:endParaRPr lang="en-US" dirty="0"/>
        </a:p>
      </dgm:t>
    </dgm:pt>
    <dgm:pt modelId="{B4CD3DCE-5B48-4FA0-9A11-974DBE8FBAAA}" type="parTrans" cxnId="{B6392D7E-C403-4181-AFC3-453CD0930BAB}">
      <dgm:prSet/>
      <dgm:spPr/>
      <dgm:t>
        <a:bodyPr/>
        <a:lstStyle/>
        <a:p>
          <a:endParaRPr lang="en-US"/>
        </a:p>
      </dgm:t>
    </dgm:pt>
    <dgm:pt modelId="{46DA690C-28AD-48E6-ABF9-D56BFD19F293}" type="sibTrans" cxnId="{B6392D7E-C403-4181-AFC3-453CD0930BAB}">
      <dgm:prSet/>
      <dgm:spPr/>
      <dgm:t>
        <a:bodyPr/>
        <a:lstStyle/>
        <a:p>
          <a:endParaRPr lang="en-US"/>
        </a:p>
      </dgm:t>
    </dgm:pt>
    <dgm:pt modelId="{6F196707-F764-4735-8283-928A99C94D06}">
      <dgm:prSet custT="1"/>
      <dgm:spPr>
        <a:solidFill>
          <a:schemeClr val="accent4">
            <a:lumMod val="20000"/>
            <a:lumOff val="80000"/>
          </a:schemeClr>
        </a:solidFill>
        <a:ln w="38100">
          <a:solidFill>
            <a:schemeClr val="tx2"/>
          </a:solidFill>
        </a:ln>
      </dgm:spPr>
      <dgm:t>
        <a:bodyPr/>
        <a:lstStyle/>
        <a:p>
          <a:r>
            <a:rPr lang="en-US" sz="2400" baseline="0" dirty="0">
              <a:solidFill>
                <a:schemeClr val="tx2"/>
              </a:solidFill>
            </a:rPr>
            <a:t>During the award requirements</a:t>
          </a:r>
          <a:endParaRPr lang="en-US" sz="2400" dirty="0">
            <a:solidFill>
              <a:schemeClr val="tx2"/>
            </a:solidFill>
          </a:endParaRPr>
        </a:p>
      </dgm:t>
    </dgm:pt>
    <dgm:pt modelId="{13B3532B-B2AD-4F3B-B366-BFBB96D4B479}" type="parTrans" cxnId="{CC10C5C7-ED52-4316-9BAF-F85A6DD0F628}">
      <dgm:prSet/>
      <dgm:spPr/>
      <dgm:t>
        <a:bodyPr/>
        <a:lstStyle/>
        <a:p>
          <a:endParaRPr lang="en-US"/>
        </a:p>
      </dgm:t>
    </dgm:pt>
    <dgm:pt modelId="{5C083655-89B0-4B8F-8239-3C2B819D0006}" type="sibTrans" cxnId="{CC10C5C7-ED52-4316-9BAF-F85A6DD0F628}">
      <dgm:prSet/>
      <dgm:spPr/>
      <dgm:t>
        <a:bodyPr/>
        <a:lstStyle/>
        <a:p>
          <a:endParaRPr lang="en-US"/>
        </a:p>
      </dgm:t>
    </dgm:pt>
    <dgm:pt modelId="{0B9D6B2F-D719-40E6-9423-A7006E98BC26}">
      <dgm:prSet/>
      <dgm:spPr>
        <a:solidFill>
          <a:schemeClr val="tx2"/>
        </a:solidFill>
      </dgm:spPr>
      <dgm:t>
        <a:bodyPr/>
        <a:lstStyle/>
        <a:p>
          <a:r>
            <a:rPr lang="en-US" baseline="0" dirty="0"/>
            <a:t>Monitoring</a:t>
          </a:r>
          <a:endParaRPr lang="en-US" dirty="0"/>
        </a:p>
      </dgm:t>
    </dgm:pt>
    <dgm:pt modelId="{C2CBAE2E-8E70-43B9-9D96-BFB0549A0E0A}" type="parTrans" cxnId="{AB62BA29-7EA5-45A6-B9F8-DCCED09B1035}">
      <dgm:prSet/>
      <dgm:spPr/>
      <dgm:t>
        <a:bodyPr/>
        <a:lstStyle/>
        <a:p>
          <a:endParaRPr lang="en-US"/>
        </a:p>
      </dgm:t>
    </dgm:pt>
    <dgm:pt modelId="{B8DF4517-9CC6-4C00-A458-2F358BF1E1B5}" type="sibTrans" cxnId="{AB62BA29-7EA5-45A6-B9F8-DCCED09B1035}">
      <dgm:prSet/>
      <dgm:spPr/>
      <dgm:t>
        <a:bodyPr/>
        <a:lstStyle/>
        <a:p>
          <a:endParaRPr lang="en-US"/>
        </a:p>
      </dgm:t>
    </dgm:pt>
    <dgm:pt modelId="{EAAA8AB6-2AB3-47A6-8BBD-50E5DCD90878}">
      <dgm:prSet/>
      <dgm:spPr>
        <a:solidFill>
          <a:schemeClr val="tx2"/>
        </a:solidFill>
      </dgm:spPr>
      <dgm:t>
        <a:bodyPr/>
        <a:lstStyle/>
        <a:p>
          <a:r>
            <a:rPr lang="en-US" baseline="0" dirty="0"/>
            <a:t>Findings</a:t>
          </a:r>
          <a:endParaRPr lang="en-US" dirty="0"/>
        </a:p>
      </dgm:t>
    </dgm:pt>
    <dgm:pt modelId="{75449756-E74E-4E97-9CC1-55BF15E08B12}" type="parTrans" cxnId="{5C877A91-F4CE-435D-8905-0F5C73A56E83}">
      <dgm:prSet/>
      <dgm:spPr/>
      <dgm:t>
        <a:bodyPr/>
        <a:lstStyle/>
        <a:p>
          <a:endParaRPr lang="en-US"/>
        </a:p>
      </dgm:t>
    </dgm:pt>
    <dgm:pt modelId="{7193C236-4A8B-43AA-91CA-63D2655F130F}" type="sibTrans" cxnId="{5C877A91-F4CE-435D-8905-0F5C73A56E83}">
      <dgm:prSet/>
      <dgm:spPr/>
      <dgm:t>
        <a:bodyPr/>
        <a:lstStyle/>
        <a:p>
          <a:endParaRPr lang="en-US"/>
        </a:p>
      </dgm:t>
    </dgm:pt>
    <dgm:pt modelId="{67DC4717-A87C-44F2-9214-DF87B50F6E97}">
      <dgm:prSet/>
      <dgm:spPr>
        <a:solidFill>
          <a:schemeClr val="tx2"/>
        </a:solidFill>
      </dgm:spPr>
      <dgm:t>
        <a:bodyPr/>
        <a:lstStyle/>
        <a:p>
          <a:r>
            <a:rPr lang="en-US" baseline="0" dirty="0"/>
            <a:t>Management decisions</a:t>
          </a:r>
          <a:endParaRPr lang="en-US" dirty="0"/>
        </a:p>
      </dgm:t>
    </dgm:pt>
    <dgm:pt modelId="{D69103F1-666A-4F2C-8AF7-E275D2209B93}" type="parTrans" cxnId="{4918B0B5-F642-4C3D-B5B5-2EBE377020FD}">
      <dgm:prSet/>
      <dgm:spPr/>
      <dgm:t>
        <a:bodyPr/>
        <a:lstStyle/>
        <a:p>
          <a:endParaRPr lang="en-US"/>
        </a:p>
      </dgm:t>
    </dgm:pt>
    <dgm:pt modelId="{9BBCC69F-A1EA-4465-9875-1266169E09DD}" type="sibTrans" cxnId="{4918B0B5-F642-4C3D-B5B5-2EBE377020FD}">
      <dgm:prSet/>
      <dgm:spPr/>
      <dgm:t>
        <a:bodyPr/>
        <a:lstStyle/>
        <a:p>
          <a:endParaRPr lang="en-US"/>
        </a:p>
      </dgm:t>
    </dgm:pt>
    <dgm:pt modelId="{31EAF160-0E0F-43FD-8168-8AA815C21BD1}">
      <dgm:prSet/>
      <dgm:spPr>
        <a:solidFill>
          <a:schemeClr val="tx2"/>
        </a:solidFill>
      </dgm:spPr>
      <dgm:t>
        <a:bodyPr/>
        <a:lstStyle/>
        <a:p>
          <a:r>
            <a:rPr lang="en-US" baseline="0" dirty="0"/>
            <a:t>Corrective action</a:t>
          </a:r>
          <a:endParaRPr lang="en-US" dirty="0"/>
        </a:p>
      </dgm:t>
    </dgm:pt>
    <dgm:pt modelId="{FFFE5028-C7FE-4010-808C-815E9EA6943A}" type="parTrans" cxnId="{7ED57AAF-E695-44A0-9AC4-EE2649F6A831}">
      <dgm:prSet/>
      <dgm:spPr/>
      <dgm:t>
        <a:bodyPr/>
        <a:lstStyle/>
        <a:p>
          <a:endParaRPr lang="en-US"/>
        </a:p>
      </dgm:t>
    </dgm:pt>
    <dgm:pt modelId="{758770DA-0658-4264-94C4-AF680E171F03}" type="sibTrans" cxnId="{7ED57AAF-E695-44A0-9AC4-EE2649F6A831}">
      <dgm:prSet/>
      <dgm:spPr/>
      <dgm:t>
        <a:bodyPr/>
        <a:lstStyle/>
        <a:p>
          <a:endParaRPr lang="en-US"/>
        </a:p>
      </dgm:t>
    </dgm:pt>
    <dgm:pt modelId="{A941C8E2-9F21-4E8E-B836-5D23EB010397}">
      <dgm:prSet custT="1"/>
      <dgm:spPr>
        <a:solidFill>
          <a:schemeClr val="accent4">
            <a:lumMod val="20000"/>
            <a:lumOff val="80000"/>
          </a:schemeClr>
        </a:solidFill>
        <a:ln w="38100">
          <a:solidFill>
            <a:schemeClr val="tx2"/>
          </a:solidFill>
        </a:ln>
      </dgm:spPr>
      <dgm:t>
        <a:bodyPr/>
        <a:lstStyle/>
        <a:p>
          <a:r>
            <a:rPr lang="en-US" sz="2400" baseline="0" dirty="0">
              <a:solidFill>
                <a:schemeClr val="tx2"/>
              </a:solidFill>
            </a:rPr>
            <a:t>Post-award </a:t>
          </a:r>
          <a:br>
            <a:rPr lang="en-US" sz="2400" baseline="0" dirty="0">
              <a:solidFill>
                <a:schemeClr val="tx2"/>
              </a:solidFill>
            </a:rPr>
          </a:br>
          <a:r>
            <a:rPr lang="en-US" sz="2400" baseline="0" dirty="0">
              <a:solidFill>
                <a:schemeClr val="tx2"/>
              </a:solidFill>
            </a:rPr>
            <a:t>(or after the fiscal year) requirements</a:t>
          </a:r>
          <a:endParaRPr lang="en-US" sz="2400" dirty="0">
            <a:solidFill>
              <a:schemeClr val="tx2"/>
            </a:solidFill>
          </a:endParaRPr>
        </a:p>
      </dgm:t>
    </dgm:pt>
    <dgm:pt modelId="{E4EF7CE3-B05E-4C49-A992-ED2E23E8BF31}" type="parTrans" cxnId="{30B58023-F217-4F29-BC97-FEBBE46FADAC}">
      <dgm:prSet/>
      <dgm:spPr/>
      <dgm:t>
        <a:bodyPr/>
        <a:lstStyle/>
        <a:p>
          <a:endParaRPr lang="en-US"/>
        </a:p>
      </dgm:t>
    </dgm:pt>
    <dgm:pt modelId="{ADC91941-E514-45ED-A527-42A3FBFB2AEE}" type="sibTrans" cxnId="{30B58023-F217-4F29-BC97-FEBBE46FADAC}">
      <dgm:prSet/>
      <dgm:spPr/>
      <dgm:t>
        <a:bodyPr/>
        <a:lstStyle/>
        <a:p>
          <a:endParaRPr lang="en-US"/>
        </a:p>
      </dgm:t>
    </dgm:pt>
    <dgm:pt modelId="{91C51D1C-6D30-45BB-8891-CDA5ADD3D623}">
      <dgm:prSet/>
      <dgm:spPr>
        <a:solidFill>
          <a:schemeClr val="tx2"/>
        </a:solidFill>
      </dgm:spPr>
      <dgm:t>
        <a:bodyPr/>
        <a:lstStyle/>
        <a:p>
          <a:r>
            <a:rPr lang="en-US" baseline="0" dirty="0"/>
            <a:t>Single audits</a:t>
          </a:r>
          <a:endParaRPr lang="en-US" dirty="0"/>
        </a:p>
      </dgm:t>
    </dgm:pt>
    <dgm:pt modelId="{BDF9C5D3-F79E-48A7-BA18-D375E6292E7D}" type="parTrans" cxnId="{40155852-5923-4095-909A-1D7B576C6916}">
      <dgm:prSet/>
      <dgm:spPr/>
      <dgm:t>
        <a:bodyPr/>
        <a:lstStyle/>
        <a:p>
          <a:endParaRPr lang="en-US"/>
        </a:p>
      </dgm:t>
    </dgm:pt>
    <dgm:pt modelId="{CD6699BF-FA9F-4B16-B40B-EF25FEB500D2}" type="sibTrans" cxnId="{40155852-5923-4095-909A-1D7B576C6916}">
      <dgm:prSet/>
      <dgm:spPr/>
      <dgm:t>
        <a:bodyPr/>
        <a:lstStyle/>
        <a:p>
          <a:endParaRPr lang="en-US"/>
        </a:p>
      </dgm:t>
    </dgm:pt>
    <dgm:pt modelId="{6B853CE4-E971-4625-BC52-C5303686D02A}">
      <dgm:prSet/>
      <dgm:spPr>
        <a:solidFill>
          <a:schemeClr val="tx2"/>
        </a:solidFill>
      </dgm:spPr>
      <dgm:t>
        <a:bodyPr/>
        <a:lstStyle/>
        <a:p>
          <a:r>
            <a:rPr lang="en-US" baseline="0" dirty="0"/>
            <a:t>Findings</a:t>
          </a:r>
          <a:endParaRPr lang="en-US" dirty="0"/>
        </a:p>
      </dgm:t>
    </dgm:pt>
    <dgm:pt modelId="{CB3C987B-57A2-423C-B323-4D0075D9CCBD}" type="parTrans" cxnId="{28EFA188-3318-4673-931E-1AF6F0B0D787}">
      <dgm:prSet/>
      <dgm:spPr/>
      <dgm:t>
        <a:bodyPr/>
        <a:lstStyle/>
        <a:p>
          <a:endParaRPr lang="en-US"/>
        </a:p>
      </dgm:t>
    </dgm:pt>
    <dgm:pt modelId="{1A13FD89-532B-4AC5-8F84-23C45F09B6DB}" type="sibTrans" cxnId="{28EFA188-3318-4673-931E-1AF6F0B0D787}">
      <dgm:prSet/>
      <dgm:spPr/>
      <dgm:t>
        <a:bodyPr/>
        <a:lstStyle/>
        <a:p>
          <a:endParaRPr lang="en-US"/>
        </a:p>
      </dgm:t>
    </dgm:pt>
    <dgm:pt modelId="{6B1495A9-DA3E-4D37-A3D2-51DBDFBFAEDC}">
      <dgm:prSet/>
      <dgm:spPr>
        <a:solidFill>
          <a:schemeClr val="tx2"/>
        </a:solidFill>
      </dgm:spPr>
      <dgm:t>
        <a:bodyPr/>
        <a:lstStyle/>
        <a:p>
          <a:r>
            <a:rPr lang="en-US" baseline="0" dirty="0"/>
            <a:t>Management decisions</a:t>
          </a:r>
          <a:endParaRPr lang="en-US" dirty="0"/>
        </a:p>
      </dgm:t>
    </dgm:pt>
    <dgm:pt modelId="{AF641CED-E824-4952-98EF-EE97D638B91B}" type="parTrans" cxnId="{64B4DE7E-CE24-4674-AB78-DAB23B09BC62}">
      <dgm:prSet/>
      <dgm:spPr/>
      <dgm:t>
        <a:bodyPr/>
        <a:lstStyle/>
        <a:p>
          <a:endParaRPr lang="en-US"/>
        </a:p>
      </dgm:t>
    </dgm:pt>
    <dgm:pt modelId="{32A81898-598F-40A0-80F4-87EE15C0AA22}" type="sibTrans" cxnId="{64B4DE7E-CE24-4674-AB78-DAB23B09BC62}">
      <dgm:prSet/>
      <dgm:spPr/>
      <dgm:t>
        <a:bodyPr/>
        <a:lstStyle/>
        <a:p>
          <a:endParaRPr lang="en-US"/>
        </a:p>
      </dgm:t>
    </dgm:pt>
    <dgm:pt modelId="{D1583F82-9088-4728-BFDF-3B22D0DDBF41}">
      <dgm:prSet/>
      <dgm:spPr>
        <a:solidFill>
          <a:schemeClr val="tx2"/>
        </a:solidFill>
      </dgm:spPr>
      <dgm:t>
        <a:bodyPr/>
        <a:lstStyle/>
        <a:p>
          <a:r>
            <a:rPr lang="en-US" baseline="0" dirty="0"/>
            <a:t>Corrective action</a:t>
          </a:r>
          <a:endParaRPr lang="en-US" dirty="0"/>
        </a:p>
      </dgm:t>
    </dgm:pt>
    <dgm:pt modelId="{237459CC-4463-4191-BBDE-949106100CC0}" type="parTrans" cxnId="{F15DF656-1E5A-4086-A4E0-31F0A9C72938}">
      <dgm:prSet/>
      <dgm:spPr/>
      <dgm:t>
        <a:bodyPr/>
        <a:lstStyle/>
        <a:p>
          <a:endParaRPr lang="en-US"/>
        </a:p>
      </dgm:t>
    </dgm:pt>
    <dgm:pt modelId="{3CA5489D-1E66-4E81-92FB-D5097F4BEF71}" type="sibTrans" cxnId="{F15DF656-1E5A-4086-A4E0-31F0A9C72938}">
      <dgm:prSet/>
      <dgm:spPr/>
      <dgm:t>
        <a:bodyPr/>
        <a:lstStyle/>
        <a:p>
          <a:endParaRPr lang="en-US"/>
        </a:p>
      </dgm:t>
    </dgm:pt>
    <dgm:pt modelId="{1A4DF38C-759E-4E2D-9663-C504ED05185B}" type="pres">
      <dgm:prSet presAssocID="{CDA59266-C6B5-4D9A-A187-370E0C4FE328}" presName="theList" presStyleCnt="0">
        <dgm:presLayoutVars>
          <dgm:dir/>
          <dgm:animLvl val="lvl"/>
          <dgm:resizeHandles val="exact"/>
        </dgm:presLayoutVars>
      </dgm:prSet>
      <dgm:spPr/>
    </dgm:pt>
    <dgm:pt modelId="{67B52190-CA62-4DD9-9F4C-30D2C25C2BC2}" type="pres">
      <dgm:prSet presAssocID="{AFB360EA-205D-4C50-9ADF-FA34FB50A11B}" presName="compNode" presStyleCnt="0"/>
      <dgm:spPr/>
    </dgm:pt>
    <dgm:pt modelId="{C3D9609C-C089-4995-A043-64F1752FE9E6}" type="pres">
      <dgm:prSet presAssocID="{AFB360EA-205D-4C50-9ADF-FA34FB50A11B}" presName="aNode" presStyleLbl="bgShp" presStyleIdx="0" presStyleCnt="3"/>
      <dgm:spPr/>
    </dgm:pt>
    <dgm:pt modelId="{18E27FBB-EC46-432A-A340-6DEB1F8161E5}" type="pres">
      <dgm:prSet presAssocID="{AFB360EA-205D-4C50-9ADF-FA34FB50A11B}" presName="textNode" presStyleLbl="bgShp" presStyleIdx="0" presStyleCnt="3"/>
      <dgm:spPr/>
    </dgm:pt>
    <dgm:pt modelId="{D21E4AD0-4806-4C8F-BBB1-E7289667E4AC}" type="pres">
      <dgm:prSet presAssocID="{AFB360EA-205D-4C50-9ADF-FA34FB50A11B}" presName="compChildNode" presStyleCnt="0"/>
      <dgm:spPr/>
    </dgm:pt>
    <dgm:pt modelId="{A2016BA2-6865-405A-8538-03AD13889380}" type="pres">
      <dgm:prSet presAssocID="{AFB360EA-205D-4C50-9ADF-FA34FB50A11B}" presName="theInnerList" presStyleCnt="0"/>
      <dgm:spPr/>
    </dgm:pt>
    <dgm:pt modelId="{3F631AD5-A2C1-4DEB-B397-8651EA256EFE}" type="pres">
      <dgm:prSet presAssocID="{0A8A9F95-D57D-453A-B1A3-4E5247C2B5AE}" presName="childNode" presStyleLbl="node1" presStyleIdx="0" presStyleCnt="9">
        <dgm:presLayoutVars>
          <dgm:bulletEnabled val="1"/>
        </dgm:presLayoutVars>
      </dgm:prSet>
      <dgm:spPr/>
    </dgm:pt>
    <dgm:pt modelId="{778A008E-CF76-4B4C-8CA0-FA7F790FFDFA}" type="pres">
      <dgm:prSet presAssocID="{AFB360EA-205D-4C50-9ADF-FA34FB50A11B}" presName="aSpace" presStyleCnt="0"/>
      <dgm:spPr/>
    </dgm:pt>
    <dgm:pt modelId="{F9A889AB-FDD6-4493-8182-AFB8E5464A40}" type="pres">
      <dgm:prSet presAssocID="{6F196707-F764-4735-8283-928A99C94D06}" presName="compNode" presStyleCnt="0"/>
      <dgm:spPr/>
    </dgm:pt>
    <dgm:pt modelId="{80CAB949-1682-47D0-967C-57EBCFC11C59}" type="pres">
      <dgm:prSet presAssocID="{6F196707-F764-4735-8283-928A99C94D06}" presName="aNode" presStyleLbl="bgShp" presStyleIdx="1" presStyleCnt="3"/>
      <dgm:spPr/>
    </dgm:pt>
    <dgm:pt modelId="{1D0F5BB3-EF7A-4ADC-8F77-5D507B94C45E}" type="pres">
      <dgm:prSet presAssocID="{6F196707-F764-4735-8283-928A99C94D06}" presName="textNode" presStyleLbl="bgShp" presStyleIdx="1" presStyleCnt="3"/>
      <dgm:spPr/>
    </dgm:pt>
    <dgm:pt modelId="{18EA260F-7531-49FD-928B-2FDBF5B01EF3}" type="pres">
      <dgm:prSet presAssocID="{6F196707-F764-4735-8283-928A99C94D06}" presName="compChildNode" presStyleCnt="0"/>
      <dgm:spPr/>
    </dgm:pt>
    <dgm:pt modelId="{4BEDFD62-2842-4676-8D0A-007ACE954338}" type="pres">
      <dgm:prSet presAssocID="{6F196707-F764-4735-8283-928A99C94D06}" presName="theInnerList" presStyleCnt="0"/>
      <dgm:spPr/>
    </dgm:pt>
    <dgm:pt modelId="{14CA217E-F8F4-4DB6-8520-FEE889B493BE}" type="pres">
      <dgm:prSet presAssocID="{0B9D6B2F-D719-40E6-9423-A7006E98BC26}" presName="childNode" presStyleLbl="node1" presStyleIdx="1" presStyleCnt="9">
        <dgm:presLayoutVars>
          <dgm:bulletEnabled val="1"/>
        </dgm:presLayoutVars>
      </dgm:prSet>
      <dgm:spPr/>
    </dgm:pt>
    <dgm:pt modelId="{C656C9EB-EF99-44BA-A2D2-638653E5471E}" type="pres">
      <dgm:prSet presAssocID="{0B9D6B2F-D719-40E6-9423-A7006E98BC26}" presName="aSpace2" presStyleCnt="0"/>
      <dgm:spPr/>
    </dgm:pt>
    <dgm:pt modelId="{C799F918-0DA8-4839-8865-8C161DE49B5D}" type="pres">
      <dgm:prSet presAssocID="{EAAA8AB6-2AB3-47A6-8BBD-50E5DCD90878}" presName="childNode" presStyleLbl="node1" presStyleIdx="2" presStyleCnt="9">
        <dgm:presLayoutVars>
          <dgm:bulletEnabled val="1"/>
        </dgm:presLayoutVars>
      </dgm:prSet>
      <dgm:spPr/>
    </dgm:pt>
    <dgm:pt modelId="{03E93AC7-784B-469B-AAAF-A35EAC221A62}" type="pres">
      <dgm:prSet presAssocID="{EAAA8AB6-2AB3-47A6-8BBD-50E5DCD90878}" presName="aSpace2" presStyleCnt="0"/>
      <dgm:spPr/>
    </dgm:pt>
    <dgm:pt modelId="{731A3630-E833-4875-8C91-7D2717D00FF8}" type="pres">
      <dgm:prSet presAssocID="{67DC4717-A87C-44F2-9214-DF87B50F6E97}" presName="childNode" presStyleLbl="node1" presStyleIdx="3" presStyleCnt="9">
        <dgm:presLayoutVars>
          <dgm:bulletEnabled val="1"/>
        </dgm:presLayoutVars>
      </dgm:prSet>
      <dgm:spPr/>
    </dgm:pt>
    <dgm:pt modelId="{F6303238-E04C-4925-BF0C-564BE39B65E4}" type="pres">
      <dgm:prSet presAssocID="{67DC4717-A87C-44F2-9214-DF87B50F6E97}" presName="aSpace2" presStyleCnt="0"/>
      <dgm:spPr/>
    </dgm:pt>
    <dgm:pt modelId="{7412AE0A-B094-43B2-8B1E-6B55987BDC53}" type="pres">
      <dgm:prSet presAssocID="{31EAF160-0E0F-43FD-8168-8AA815C21BD1}" presName="childNode" presStyleLbl="node1" presStyleIdx="4" presStyleCnt="9">
        <dgm:presLayoutVars>
          <dgm:bulletEnabled val="1"/>
        </dgm:presLayoutVars>
      </dgm:prSet>
      <dgm:spPr/>
    </dgm:pt>
    <dgm:pt modelId="{5CB2E2C0-E1E8-4486-A275-ECDFBF5DAA51}" type="pres">
      <dgm:prSet presAssocID="{6F196707-F764-4735-8283-928A99C94D06}" presName="aSpace" presStyleCnt="0"/>
      <dgm:spPr/>
    </dgm:pt>
    <dgm:pt modelId="{D128F7B6-2310-45DA-820E-172B2CCCDDCA}" type="pres">
      <dgm:prSet presAssocID="{A941C8E2-9F21-4E8E-B836-5D23EB010397}" presName="compNode" presStyleCnt="0"/>
      <dgm:spPr/>
    </dgm:pt>
    <dgm:pt modelId="{AD020E6C-F21F-4D20-836C-9BD5FCC7157B}" type="pres">
      <dgm:prSet presAssocID="{A941C8E2-9F21-4E8E-B836-5D23EB010397}" presName="aNode" presStyleLbl="bgShp" presStyleIdx="2" presStyleCnt="3"/>
      <dgm:spPr/>
    </dgm:pt>
    <dgm:pt modelId="{8B6A7CA2-952A-44D7-B18B-BA02392D806B}" type="pres">
      <dgm:prSet presAssocID="{A941C8E2-9F21-4E8E-B836-5D23EB010397}" presName="textNode" presStyleLbl="bgShp" presStyleIdx="2" presStyleCnt="3"/>
      <dgm:spPr/>
    </dgm:pt>
    <dgm:pt modelId="{26DF7884-3944-4907-ACD9-7F008E261379}" type="pres">
      <dgm:prSet presAssocID="{A941C8E2-9F21-4E8E-B836-5D23EB010397}" presName="compChildNode" presStyleCnt="0"/>
      <dgm:spPr/>
    </dgm:pt>
    <dgm:pt modelId="{56584818-695C-4EB2-A2E8-C88241AF09FF}" type="pres">
      <dgm:prSet presAssocID="{A941C8E2-9F21-4E8E-B836-5D23EB010397}" presName="theInnerList" presStyleCnt="0"/>
      <dgm:spPr/>
    </dgm:pt>
    <dgm:pt modelId="{46E6C8B6-6C7C-4E95-9C8C-0B3078993BF3}" type="pres">
      <dgm:prSet presAssocID="{91C51D1C-6D30-45BB-8891-CDA5ADD3D623}" presName="childNode" presStyleLbl="node1" presStyleIdx="5" presStyleCnt="9">
        <dgm:presLayoutVars>
          <dgm:bulletEnabled val="1"/>
        </dgm:presLayoutVars>
      </dgm:prSet>
      <dgm:spPr/>
    </dgm:pt>
    <dgm:pt modelId="{E1A30A1D-C09D-496A-AF4E-3EC84631D813}" type="pres">
      <dgm:prSet presAssocID="{91C51D1C-6D30-45BB-8891-CDA5ADD3D623}" presName="aSpace2" presStyleCnt="0"/>
      <dgm:spPr/>
    </dgm:pt>
    <dgm:pt modelId="{3E93F42F-55EE-4CDE-9239-221DC7323E5D}" type="pres">
      <dgm:prSet presAssocID="{6B853CE4-E971-4625-BC52-C5303686D02A}" presName="childNode" presStyleLbl="node1" presStyleIdx="6" presStyleCnt="9">
        <dgm:presLayoutVars>
          <dgm:bulletEnabled val="1"/>
        </dgm:presLayoutVars>
      </dgm:prSet>
      <dgm:spPr/>
    </dgm:pt>
    <dgm:pt modelId="{98845979-A8F1-4206-AEE7-6CCA452010DB}" type="pres">
      <dgm:prSet presAssocID="{6B853CE4-E971-4625-BC52-C5303686D02A}" presName="aSpace2" presStyleCnt="0"/>
      <dgm:spPr/>
    </dgm:pt>
    <dgm:pt modelId="{6AA8C6CF-AE49-4B38-A613-13ACA6B101DD}" type="pres">
      <dgm:prSet presAssocID="{6B1495A9-DA3E-4D37-A3D2-51DBDFBFAEDC}" presName="childNode" presStyleLbl="node1" presStyleIdx="7" presStyleCnt="9">
        <dgm:presLayoutVars>
          <dgm:bulletEnabled val="1"/>
        </dgm:presLayoutVars>
      </dgm:prSet>
      <dgm:spPr/>
    </dgm:pt>
    <dgm:pt modelId="{AA0ED2DC-9DD9-404E-AEAC-717397ED47E9}" type="pres">
      <dgm:prSet presAssocID="{6B1495A9-DA3E-4D37-A3D2-51DBDFBFAEDC}" presName="aSpace2" presStyleCnt="0"/>
      <dgm:spPr/>
    </dgm:pt>
    <dgm:pt modelId="{2A7DAEAD-4339-43E8-8EED-2C5E905613A5}" type="pres">
      <dgm:prSet presAssocID="{D1583F82-9088-4728-BFDF-3B22D0DDBF41}" presName="childNode" presStyleLbl="node1" presStyleIdx="8" presStyleCnt="9">
        <dgm:presLayoutVars>
          <dgm:bulletEnabled val="1"/>
        </dgm:presLayoutVars>
      </dgm:prSet>
      <dgm:spPr/>
    </dgm:pt>
  </dgm:ptLst>
  <dgm:cxnLst>
    <dgm:cxn modelId="{57042C1B-9DF1-4238-9DA1-136C2AE26A94}" type="presOf" srcId="{AFB360EA-205D-4C50-9ADF-FA34FB50A11B}" destId="{C3D9609C-C089-4995-A043-64F1752FE9E6}" srcOrd="0" destOrd="0" presId="urn:microsoft.com/office/officeart/2005/8/layout/lProcess2"/>
    <dgm:cxn modelId="{A8987B1B-27C0-4F68-94AB-7ABC474AAE41}" srcId="{CDA59266-C6B5-4D9A-A187-370E0C4FE328}" destId="{AFB360EA-205D-4C50-9ADF-FA34FB50A11B}" srcOrd="0" destOrd="0" parTransId="{6A30B6A1-4AFD-4F4C-B62A-BBCFE99022C6}" sibTransId="{6F2A0405-6914-49EE-9D65-D398E6593B73}"/>
    <dgm:cxn modelId="{8F367D23-3963-492A-ADCC-4C4D976BC65E}" type="presOf" srcId="{6B853CE4-E971-4625-BC52-C5303686D02A}" destId="{3E93F42F-55EE-4CDE-9239-221DC7323E5D}" srcOrd="0" destOrd="0" presId="urn:microsoft.com/office/officeart/2005/8/layout/lProcess2"/>
    <dgm:cxn modelId="{30B58023-F217-4F29-BC97-FEBBE46FADAC}" srcId="{CDA59266-C6B5-4D9A-A187-370E0C4FE328}" destId="{A941C8E2-9F21-4E8E-B836-5D23EB010397}" srcOrd="2" destOrd="0" parTransId="{E4EF7CE3-B05E-4C49-A992-ED2E23E8BF31}" sibTransId="{ADC91941-E514-45ED-A527-42A3FBFB2AEE}"/>
    <dgm:cxn modelId="{9EA0D625-9EC2-4CF7-812F-B330882880A7}" type="presOf" srcId="{0B9D6B2F-D719-40E6-9423-A7006E98BC26}" destId="{14CA217E-F8F4-4DB6-8520-FEE889B493BE}" srcOrd="0" destOrd="0" presId="urn:microsoft.com/office/officeart/2005/8/layout/lProcess2"/>
    <dgm:cxn modelId="{AB62BA29-7EA5-45A6-B9F8-DCCED09B1035}" srcId="{6F196707-F764-4735-8283-928A99C94D06}" destId="{0B9D6B2F-D719-40E6-9423-A7006E98BC26}" srcOrd="0" destOrd="0" parTransId="{C2CBAE2E-8E70-43B9-9D96-BFB0549A0E0A}" sibTransId="{B8DF4517-9CC6-4C00-A458-2F358BF1E1B5}"/>
    <dgm:cxn modelId="{6C0DA42A-9251-4CF8-9AC0-EE10289D2745}" type="presOf" srcId="{AFB360EA-205D-4C50-9ADF-FA34FB50A11B}" destId="{18E27FBB-EC46-432A-A340-6DEB1F8161E5}" srcOrd="1" destOrd="0" presId="urn:microsoft.com/office/officeart/2005/8/layout/lProcess2"/>
    <dgm:cxn modelId="{E9A43D3A-5499-416E-A6FE-5143E87525CF}" type="presOf" srcId="{0A8A9F95-D57D-453A-B1A3-4E5247C2B5AE}" destId="{3F631AD5-A2C1-4DEB-B397-8651EA256EFE}" srcOrd="0" destOrd="0" presId="urn:microsoft.com/office/officeart/2005/8/layout/lProcess2"/>
    <dgm:cxn modelId="{3F35A660-F603-4D74-BCD2-53AA77F5FD90}" type="presOf" srcId="{CDA59266-C6B5-4D9A-A187-370E0C4FE328}" destId="{1A4DF38C-759E-4E2D-9663-C504ED05185B}" srcOrd="0" destOrd="0" presId="urn:microsoft.com/office/officeart/2005/8/layout/lProcess2"/>
    <dgm:cxn modelId="{40155852-5923-4095-909A-1D7B576C6916}" srcId="{A941C8E2-9F21-4E8E-B836-5D23EB010397}" destId="{91C51D1C-6D30-45BB-8891-CDA5ADD3D623}" srcOrd="0" destOrd="0" parTransId="{BDF9C5D3-F79E-48A7-BA18-D375E6292E7D}" sibTransId="{CD6699BF-FA9F-4B16-B40B-EF25FEB500D2}"/>
    <dgm:cxn modelId="{CC26B254-8ACA-44A0-A8C3-64C763943E7E}" type="presOf" srcId="{A941C8E2-9F21-4E8E-B836-5D23EB010397}" destId="{AD020E6C-F21F-4D20-836C-9BD5FCC7157B}" srcOrd="0" destOrd="0" presId="urn:microsoft.com/office/officeart/2005/8/layout/lProcess2"/>
    <dgm:cxn modelId="{DE7C1876-AF6B-48EC-B2F2-5F59A1A2B62C}" type="presOf" srcId="{D1583F82-9088-4728-BFDF-3B22D0DDBF41}" destId="{2A7DAEAD-4339-43E8-8EED-2C5E905613A5}" srcOrd="0" destOrd="0" presId="urn:microsoft.com/office/officeart/2005/8/layout/lProcess2"/>
    <dgm:cxn modelId="{3BF57856-6ABB-4F34-AD59-13B16A213E4D}" type="presOf" srcId="{6F196707-F764-4735-8283-928A99C94D06}" destId="{1D0F5BB3-EF7A-4ADC-8F77-5D507B94C45E}" srcOrd="1" destOrd="0" presId="urn:microsoft.com/office/officeart/2005/8/layout/lProcess2"/>
    <dgm:cxn modelId="{F15DF656-1E5A-4086-A4E0-31F0A9C72938}" srcId="{A941C8E2-9F21-4E8E-B836-5D23EB010397}" destId="{D1583F82-9088-4728-BFDF-3B22D0DDBF41}" srcOrd="3" destOrd="0" parTransId="{237459CC-4463-4191-BBDE-949106100CC0}" sibTransId="{3CA5489D-1E66-4E81-92FB-D5097F4BEF71}"/>
    <dgm:cxn modelId="{72F44F57-2534-4DFA-AE85-909E930EF959}" type="presOf" srcId="{6F196707-F764-4735-8283-928A99C94D06}" destId="{80CAB949-1682-47D0-967C-57EBCFC11C59}" srcOrd="0" destOrd="0" presId="urn:microsoft.com/office/officeart/2005/8/layout/lProcess2"/>
    <dgm:cxn modelId="{51EDF37C-9170-459E-A38A-3B790D12DEDF}" type="presOf" srcId="{67DC4717-A87C-44F2-9214-DF87B50F6E97}" destId="{731A3630-E833-4875-8C91-7D2717D00FF8}" srcOrd="0" destOrd="0" presId="urn:microsoft.com/office/officeart/2005/8/layout/lProcess2"/>
    <dgm:cxn modelId="{B6392D7E-C403-4181-AFC3-453CD0930BAB}" srcId="{AFB360EA-205D-4C50-9ADF-FA34FB50A11B}" destId="{0A8A9F95-D57D-453A-B1A3-4E5247C2B5AE}" srcOrd="0" destOrd="0" parTransId="{B4CD3DCE-5B48-4FA0-9A11-974DBE8FBAAA}" sibTransId="{46DA690C-28AD-48E6-ABF9-D56BFD19F293}"/>
    <dgm:cxn modelId="{64B4DE7E-CE24-4674-AB78-DAB23B09BC62}" srcId="{A941C8E2-9F21-4E8E-B836-5D23EB010397}" destId="{6B1495A9-DA3E-4D37-A3D2-51DBDFBFAEDC}" srcOrd="2" destOrd="0" parTransId="{AF641CED-E824-4952-98EF-EE97D638B91B}" sibTransId="{32A81898-598F-40A0-80F4-87EE15C0AA22}"/>
    <dgm:cxn modelId="{28EFA188-3318-4673-931E-1AF6F0B0D787}" srcId="{A941C8E2-9F21-4E8E-B836-5D23EB010397}" destId="{6B853CE4-E971-4625-BC52-C5303686D02A}" srcOrd="1" destOrd="0" parTransId="{CB3C987B-57A2-423C-B323-4D0075D9CCBD}" sibTransId="{1A13FD89-532B-4AC5-8F84-23C45F09B6DB}"/>
    <dgm:cxn modelId="{D1057889-3F6D-4211-A9A7-FA292104A6FC}" type="presOf" srcId="{31EAF160-0E0F-43FD-8168-8AA815C21BD1}" destId="{7412AE0A-B094-43B2-8B1E-6B55987BDC53}" srcOrd="0" destOrd="0" presId="urn:microsoft.com/office/officeart/2005/8/layout/lProcess2"/>
    <dgm:cxn modelId="{5C877A91-F4CE-435D-8905-0F5C73A56E83}" srcId="{6F196707-F764-4735-8283-928A99C94D06}" destId="{EAAA8AB6-2AB3-47A6-8BBD-50E5DCD90878}" srcOrd="1" destOrd="0" parTransId="{75449756-E74E-4E97-9CC1-55BF15E08B12}" sibTransId="{7193C236-4A8B-43AA-91CA-63D2655F130F}"/>
    <dgm:cxn modelId="{75DBA4A8-C3C0-428F-A139-72BEE5F8A2FE}" type="presOf" srcId="{91C51D1C-6D30-45BB-8891-CDA5ADD3D623}" destId="{46E6C8B6-6C7C-4E95-9C8C-0B3078993BF3}" srcOrd="0" destOrd="0" presId="urn:microsoft.com/office/officeart/2005/8/layout/lProcess2"/>
    <dgm:cxn modelId="{7ED57AAF-E695-44A0-9AC4-EE2649F6A831}" srcId="{6F196707-F764-4735-8283-928A99C94D06}" destId="{31EAF160-0E0F-43FD-8168-8AA815C21BD1}" srcOrd="3" destOrd="0" parTransId="{FFFE5028-C7FE-4010-808C-815E9EA6943A}" sibTransId="{758770DA-0658-4264-94C4-AF680E171F03}"/>
    <dgm:cxn modelId="{4918B0B5-F642-4C3D-B5B5-2EBE377020FD}" srcId="{6F196707-F764-4735-8283-928A99C94D06}" destId="{67DC4717-A87C-44F2-9214-DF87B50F6E97}" srcOrd="2" destOrd="0" parTransId="{D69103F1-666A-4F2C-8AF7-E275D2209B93}" sibTransId="{9BBCC69F-A1EA-4465-9875-1266169E09DD}"/>
    <dgm:cxn modelId="{CC10C5C7-ED52-4316-9BAF-F85A6DD0F628}" srcId="{CDA59266-C6B5-4D9A-A187-370E0C4FE328}" destId="{6F196707-F764-4735-8283-928A99C94D06}" srcOrd="1" destOrd="0" parTransId="{13B3532B-B2AD-4F3B-B366-BFBB96D4B479}" sibTransId="{5C083655-89B0-4B8F-8239-3C2B819D0006}"/>
    <dgm:cxn modelId="{C3E01BD0-96A5-4DAA-886B-987064C291D6}" type="presOf" srcId="{EAAA8AB6-2AB3-47A6-8BBD-50E5DCD90878}" destId="{C799F918-0DA8-4839-8865-8C161DE49B5D}" srcOrd="0" destOrd="0" presId="urn:microsoft.com/office/officeart/2005/8/layout/lProcess2"/>
    <dgm:cxn modelId="{1E3A51D6-48E0-4573-B8C1-7E06D2DB05B3}" type="presOf" srcId="{A941C8E2-9F21-4E8E-B836-5D23EB010397}" destId="{8B6A7CA2-952A-44D7-B18B-BA02392D806B}" srcOrd="1" destOrd="0" presId="urn:microsoft.com/office/officeart/2005/8/layout/lProcess2"/>
    <dgm:cxn modelId="{5F7A51F0-05AE-41B1-92CE-E778710BADCD}" type="presOf" srcId="{6B1495A9-DA3E-4D37-A3D2-51DBDFBFAEDC}" destId="{6AA8C6CF-AE49-4B38-A613-13ACA6B101DD}" srcOrd="0" destOrd="0" presId="urn:microsoft.com/office/officeart/2005/8/layout/lProcess2"/>
    <dgm:cxn modelId="{38BDDA12-BB4C-4B69-8CFF-D52ABA0CD1E2}" type="presParOf" srcId="{1A4DF38C-759E-4E2D-9663-C504ED05185B}" destId="{67B52190-CA62-4DD9-9F4C-30D2C25C2BC2}" srcOrd="0" destOrd="0" presId="urn:microsoft.com/office/officeart/2005/8/layout/lProcess2"/>
    <dgm:cxn modelId="{6A304899-8D5F-4E7A-8AA2-F085B9908026}" type="presParOf" srcId="{67B52190-CA62-4DD9-9F4C-30D2C25C2BC2}" destId="{C3D9609C-C089-4995-A043-64F1752FE9E6}" srcOrd="0" destOrd="0" presId="urn:microsoft.com/office/officeart/2005/8/layout/lProcess2"/>
    <dgm:cxn modelId="{89A0F954-604F-4077-A528-4726881C4187}" type="presParOf" srcId="{67B52190-CA62-4DD9-9F4C-30D2C25C2BC2}" destId="{18E27FBB-EC46-432A-A340-6DEB1F8161E5}" srcOrd="1" destOrd="0" presId="urn:microsoft.com/office/officeart/2005/8/layout/lProcess2"/>
    <dgm:cxn modelId="{2C1F065E-7FE2-4496-AC51-E7A2DEA24F6A}" type="presParOf" srcId="{67B52190-CA62-4DD9-9F4C-30D2C25C2BC2}" destId="{D21E4AD0-4806-4C8F-BBB1-E7289667E4AC}" srcOrd="2" destOrd="0" presId="urn:microsoft.com/office/officeart/2005/8/layout/lProcess2"/>
    <dgm:cxn modelId="{9A9B0577-6797-491E-9D6F-D2926A6C000E}" type="presParOf" srcId="{D21E4AD0-4806-4C8F-BBB1-E7289667E4AC}" destId="{A2016BA2-6865-405A-8538-03AD13889380}" srcOrd="0" destOrd="0" presId="urn:microsoft.com/office/officeart/2005/8/layout/lProcess2"/>
    <dgm:cxn modelId="{C85C21F7-87A2-4A8B-A9F5-E90FB2431696}" type="presParOf" srcId="{A2016BA2-6865-405A-8538-03AD13889380}" destId="{3F631AD5-A2C1-4DEB-B397-8651EA256EFE}" srcOrd="0" destOrd="0" presId="urn:microsoft.com/office/officeart/2005/8/layout/lProcess2"/>
    <dgm:cxn modelId="{B0BD43BB-7FE8-4B1E-B50A-BF439E9DDF0E}" type="presParOf" srcId="{1A4DF38C-759E-4E2D-9663-C504ED05185B}" destId="{778A008E-CF76-4B4C-8CA0-FA7F790FFDFA}" srcOrd="1" destOrd="0" presId="urn:microsoft.com/office/officeart/2005/8/layout/lProcess2"/>
    <dgm:cxn modelId="{79739613-FC77-44E7-8C94-6182C015FE10}" type="presParOf" srcId="{1A4DF38C-759E-4E2D-9663-C504ED05185B}" destId="{F9A889AB-FDD6-4493-8182-AFB8E5464A40}" srcOrd="2" destOrd="0" presId="urn:microsoft.com/office/officeart/2005/8/layout/lProcess2"/>
    <dgm:cxn modelId="{D3FCB677-A9DC-405D-8E27-6AAF99183C89}" type="presParOf" srcId="{F9A889AB-FDD6-4493-8182-AFB8E5464A40}" destId="{80CAB949-1682-47D0-967C-57EBCFC11C59}" srcOrd="0" destOrd="0" presId="urn:microsoft.com/office/officeart/2005/8/layout/lProcess2"/>
    <dgm:cxn modelId="{142C5017-1B56-4CA5-BACC-77B6FD05BB92}" type="presParOf" srcId="{F9A889AB-FDD6-4493-8182-AFB8E5464A40}" destId="{1D0F5BB3-EF7A-4ADC-8F77-5D507B94C45E}" srcOrd="1" destOrd="0" presId="urn:microsoft.com/office/officeart/2005/8/layout/lProcess2"/>
    <dgm:cxn modelId="{67ACC3D3-8C87-483E-BE77-52C6F50AAAF2}" type="presParOf" srcId="{F9A889AB-FDD6-4493-8182-AFB8E5464A40}" destId="{18EA260F-7531-49FD-928B-2FDBF5B01EF3}" srcOrd="2" destOrd="0" presId="urn:microsoft.com/office/officeart/2005/8/layout/lProcess2"/>
    <dgm:cxn modelId="{D5DB5279-5FDC-4106-80D0-B78804535F7E}" type="presParOf" srcId="{18EA260F-7531-49FD-928B-2FDBF5B01EF3}" destId="{4BEDFD62-2842-4676-8D0A-007ACE954338}" srcOrd="0" destOrd="0" presId="urn:microsoft.com/office/officeart/2005/8/layout/lProcess2"/>
    <dgm:cxn modelId="{593B70B5-4407-4788-B68C-088F31F3260B}" type="presParOf" srcId="{4BEDFD62-2842-4676-8D0A-007ACE954338}" destId="{14CA217E-F8F4-4DB6-8520-FEE889B493BE}" srcOrd="0" destOrd="0" presId="urn:microsoft.com/office/officeart/2005/8/layout/lProcess2"/>
    <dgm:cxn modelId="{0297C138-4ADC-4B11-92A4-A9BC5253549E}" type="presParOf" srcId="{4BEDFD62-2842-4676-8D0A-007ACE954338}" destId="{C656C9EB-EF99-44BA-A2D2-638653E5471E}" srcOrd="1" destOrd="0" presId="urn:microsoft.com/office/officeart/2005/8/layout/lProcess2"/>
    <dgm:cxn modelId="{39C59240-7395-4554-89CF-476B7932C3DE}" type="presParOf" srcId="{4BEDFD62-2842-4676-8D0A-007ACE954338}" destId="{C799F918-0DA8-4839-8865-8C161DE49B5D}" srcOrd="2" destOrd="0" presId="urn:microsoft.com/office/officeart/2005/8/layout/lProcess2"/>
    <dgm:cxn modelId="{FE9AA286-5A5B-401D-BD33-F92D3E05EA80}" type="presParOf" srcId="{4BEDFD62-2842-4676-8D0A-007ACE954338}" destId="{03E93AC7-784B-469B-AAAF-A35EAC221A62}" srcOrd="3" destOrd="0" presId="urn:microsoft.com/office/officeart/2005/8/layout/lProcess2"/>
    <dgm:cxn modelId="{F3C1E4BA-91E1-46D9-A97B-034E100D6474}" type="presParOf" srcId="{4BEDFD62-2842-4676-8D0A-007ACE954338}" destId="{731A3630-E833-4875-8C91-7D2717D00FF8}" srcOrd="4" destOrd="0" presId="urn:microsoft.com/office/officeart/2005/8/layout/lProcess2"/>
    <dgm:cxn modelId="{57DE5C7D-FFE9-40CD-991C-D95C11F91733}" type="presParOf" srcId="{4BEDFD62-2842-4676-8D0A-007ACE954338}" destId="{F6303238-E04C-4925-BF0C-564BE39B65E4}" srcOrd="5" destOrd="0" presId="urn:microsoft.com/office/officeart/2005/8/layout/lProcess2"/>
    <dgm:cxn modelId="{D831AEED-3DFD-4769-9523-681BEA0F361D}" type="presParOf" srcId="{4BEDFD62-2842-4676-8D0A-007ACE954338}" destId="{7412AE0A-B094-43B2-8B1E-6B55987BDC53}" srcOrd="6" destOrd="0" presId="urn:microsoft.com/office/officeart/2005/8/layout/lProcess2"/>
    <dgm:cxn modelId="{3488E24A-58AF-47F5-9BB0-9334D929CE00}" type="presParOf" srcId="{1A4DF38C-759E-4E2D-9663-C504ED05185B}" destId="{5CB2E2C0-E1E8-4486-A275-ECDFBF5DAA51}" srcOrd="3" destOrd="0" presId="urn:microsoft.com/office/officeart/2005/8/layout/lProcess2"/>
    <dgm:cxn modelId="{C9B3C64D-AF87-4920-AD97-89A4B42259A7}" type="presParOf" srcId="{1A4DF38C-759E-4E2D-9663-C504ED05185B}" destId="{D128F7B6-2310-45DA-820E-172B2CCCDDCA}" srcOrd="4" destOrd="0" presId="urn:microsoft.com/office/officeart/2005/8/layout/lProcess2"/>
    <dgm:cxn modelId="{A230702E-10BB-48DF-BDBB-F6C39CEDA818}" type="presParOf" srcId="{D128F7B6-2310-45DA-820E-172B2CCCDDCA}" destId="{AD020E6C-F21F-4D20-836C-9BD5FCC7157B}" srcOrd="0" destOrd="0" presId="urn:microsoft.com/office/officeart/2005/8/layout/lProcess2"/>
    <dgm:cxn modelId="{1D6755BF-4497-4AC4-9226-771F28C3FA07}" type="presParOf" srcId="{D128F7B6-2310-45DA-820E-172B2CCCDDCA}" destId="{8B6A7CA2-952A-44D7-B18B-BA02392D806B}" srcOrd="1" destOrd="0" presId="urn:microsoft.com/office/officeart/2005/8/layout/lProcess2"/>
    <dgm:cxn modelId="{7C21C2D7-0CAB-4769-A4F4-BAA15EB3475A}" type="presParOf" srcId="{D128F7B6-2310-45DA-820E-172B2CCCDDCA}" destId="{26DF7884-3944-4907-ACD9-7F008E261379}" srcOrd="2" destOrd="0" presId="urn:microsoft.com/office/officeart/2005/8/layout/lProcess2"/>
    <dgm:cxn modelId="{EDAFB5E8-99E1-4123-8CCF-8E093BFFBE36}" type="presParOf" srcId="{26DF7884-3944-4907-ACD9-7F008E261379}" destId="{56584818-695C-4EB2-A2E8-C88241AF09FF}" srcOrd="0" destOrd="0" presId="urn:microsoft.com/office/officeart/2005/8/layout/lProcess2"/>
    <dgm:cxn modelId="{C7C287CE-48B5-4228-8D5C-F10ECBB5D5C4}" type="presParOf" srcId="{56584818-695C-4EB2-A2E8-C88241AF09FF}" destId="{46E6C8B6-6C7C-4E95-9C8C-0B3078993BF3}" srcOrd="0" destOrd="0" presId="urn:microsoft.com/office/officeart/2005/8/layout/lProcess2"/>
    <dgm:cxn modelId="{26DF2FE4-4EEA-4323-968D-F71211FF8C17}" type="presParOf" srcId="{56584818-695C-4EB2-A2E8-C88241AF09FF}" destId="{E1A30A1D-C09D-496A-AF4E-3EC84631D813}" srcOrd="1" destOrd="0" presId="urn:microsoft.com/office/officeart/2005/8/layout/lProcess2"/>
    <dgm:cxn modelId="{272417B8-EBF8-4CE3-B06D-18488F1D7EC6}" type="presParOf" srcId="{56584818-695C-4EB2-A2E8-C88241AF09FF}" destId="{3E93F42F-55EE-4CDE-9239-221DC7323E5D}" srcOrd="2" destOrd="0" presId="urn:microsoft.com/office/officeart/2005/8/layout/lProcess2"/>
    <dgm:cxn modelId="{F1FF4EFF-4E6A-4894-84A9-3A100FBBD033}" type="presParOf" srcId="{56584818-695C-4EB2-A2E8-C88241AF09FF}" destId="{98845979-A8F1-4206-AEE7-6CCA452010DB}" srcOrd="3" destOrd="0" presId="urn:microsoft.com/office/officeart/2005/8/layout/lProcess2"/>
    <dgm:cxn modelId="{D12D0AAC-B43E-4AC0-BA9D-A96C2C44B677}" type="presParOf" srcId="{56584818-695C-4EB2-A2E8-C88241AF09FF}" destId="{6AA8C6CF-AE49-4B38-A613-13ACA6B101DD}" srcOrd="4" destOrd="0" presId="urn:microsoft.com/office/officeart/2005/8/layout/lProcess2"/>
    <dgm:cxn modelId="{F5AC58D8-00AB-43A9-A263-2B1A07443298}" type="presParOf" srcId="{56584818-695C-4EB2-A2E8-C88241AF09FF}" destId="{AA0ED2DC-9DD9-404E-AEAC-717397ED47E9}" srcOrd="5" destOrd="0" presId="urn:microsoft.com/office/officeart/2005/8/layout/lProcess2"/>
    <dgm:cxn modelId="{3C180EFE-579E-4C0F-93D9-95048CB8B8D9}" type="presParOf" srcId="{56584818-695C-4EB2-A2E8-C88241AF09FF}" destId="{2A7DAEAD-4339-43E8-8EED-2C5E905613A5}"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0A7569-EDF1-4012-918B-9DCCFD5A79C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F695FA9-D384-4F80-BC52-3326153F51FF}">
      <dgm:prSet custT="1"/>
      <dgm:spPr/>
      <dgm:t>
        <a:bodyPr/>
        <a:lstStyle/>
        <a:p>
          <a:pPr rtl="0"/>
          <a:r>
            <a:rPr lang="en-US" sz="3600" baseline="0" dirty="0" err="1"/>
            <a:t>Subrecipient</a:t>
          </a:r>
          <a:r>
            <a:rPr lang="en-US" sz="3600" baseline="0" dirty="0"/>
            <a:t> Monitoring:</a:t>
          </a:r>
          <a:endParaRPr lang="en-US" sz="3600" dirty="0"/>
        </a:p>
      </dgm:t>
    </dgm:pt>
    <dgm:pt modelId="{B2F82BA2-914B-421C-B6E4-FCC585B382AB}" type="parTrans" cxnId="{60008E1E-E656-4F7E-9C58-E103F771D974}">
      <dgm:prSet/>
      <dgm:spPr/>
      <dgm:t>
        <a:bodyPr/>
        <a:lstStyle/>
        <a:p>
          <a:endParaRPr lang="en-US"/>
        </a:p>
      </dgm:t>
    </dgm:pt>
    <dgm:pt modelId="{93AE9229-02AB-4C7F-98E4-6649BABD0063}" type="sibTrans" cxnId="{60008E1E-E656-4F7E-9C58-E103F771D974}">
      <dgm:prSet/>
      <dgm:spPr/>
      <dgm:t>
        <a:bodyPr/>
        <a:lstStyle/>
        <a:p>
          <a:endParaRPr lang="en-US"/>
        </a:p>
      </dgm:t>
    </dgm:pt>
    <dgm:pt modelId="{6E6C7878-729D-42FC-B121-A16DE8F7CE58}">
      <dgm:prSet custT="1"/>
      <dgm:spPr/>
      <dgm:t>
        <a:bodyPr/>
        <a:lstStyle/>
        <a:p>
          <a:pPr rtl="0"/>
          <a:r>
            <a:rPr lang="en-US" sz="3200" baseline="0" dirty="0"/>
            <a:t>Subawards not updated for U.G.</a:t>
          </a:r>
          <a:endParaRPr lang="en-US" sz="3200" dirty="0"/>
        </a:p>
      </dgm:t>
    </dgm:pt>
    <dgm:pt modelId="{B054B5BA-632C-4A31-9C5F-C01B603EAA42}" type="parTrans" cxnId="{40F08326-A87B-45E8-BBC1-7883D897E8BB}">
      <dgm:prSet/>
      <dgm:spPr/>
      <dgm:t>
        <a:bodyPr/>
        <a:lstStyle/>
        <a:p>
          <a:endParaRPr lang="en-US"/>
        </a:p>
      </dgm:t>
    </dgm:pt>
    <dgm:pt modelId="{0AEDEDE1-92AE-4B85-9140-8F2F891AB981}" type="sibTrans" cxnId="{40F08326-A87B-45E8-BBC1-7883D897E8BB}">
      <dgm:prSet/>
      <dgm:spPr/>
      <dgm:t>
        <a:bodyPr/>
        <a:lstStyle/>
        <a:p>
          <a:endParaRPr lang="en-US"/>
        </a:p>
      </dgm:t>
    </dgm:pt>
    <dgm:pt modelId="{9D396287-15FB-4B9C-9018-70C242E953AD}">
      <dgm:prSet custT="1"/>
      <dgm:spPr/>
      <dgm:t>
        <a:bodyPr/>
        <a:lstStyle/>
        <a:p>
          <a:pPr rtl="0"/>
          <a:r>
            <a:rPr lang="en-US" sz="3200" baseline="0" dirty="0"/>
            <a:t>No risk assessment policies or procedures</a:t>
          </a:r>
          <a:endParaRPr lang="en-US" sz="3200" dirty="0"/>
        </a:p>
      </dgm:t>
    </dgm:pt>
    <dgm:pt modelId="{BE1E88BF-10B0-4B3C-8A4E-3A1103B5CE98}" type="parTrans" cxnId="{0DEBE364-EA44-45E3-B94B-2FF0FBAB148D}">
      <dgm:prSet/>
      <dgm:spPr/>
      <dgm:t>
        <a:bodyPr/>
        <a:lstStyle/>
        <a:p>
          <a:endParaRPr lang="en-US"/>
        </a:p>
      </dgm:t>
    </dgm:pt>
    <dgm:pt modelId="{260ECF88-F23E-4273-9D98-750B4AA4B785}" type="sibTrans" cxnId="{0DEBE364-EA44-45E3-B94B-2FF0FBAB148D}">
      <dgm:prSet/>
      <dgm:spPr/>
      <dgm:t>
        <a:bodyPr/>
        <a:lstStyle/>
        <a:p>
          <a:endParaRPr lang="en-US"/>
        </a:p>
      </dgm:t>
    </dgm:pt>
    <dgm:pt modelId="{4B711F8F-2DB9-4153-9654-F26DDC57F57F}">
      <dgm:prSet custT="1"/>
      <dgm:spPr/>
      <dgm:t>
        <a:bodyPr/>
        <a:lstStyle/>
        <a:p>
          <a:pPr rtl="0"/>
          <a:r>
            <a:rPr lang="en-US" sz="3200" baseline="0" dirty="0"/>
            <a:t>Risk assessment policies/procedures but lack of performance</a:t>
          </a:r>
          <a:endParaRPr lang="en-US" sz="3200" dirty="0"/>
        </a:p>
      </dgm:t>
    </dgm:pt>
    <dgm:pt modelId="{2509C9A5-D1EC-425A-B4B3-D74BDE5CD194}" type="parTrans" cxnId="{E5824763-63AC-4F05-8F7A-7285EB8AA84A}">
      <dgm:prSet/>
      <dgm:spPr/>
      <dgm:t>
        <a:bodyPr/>
        <a:lstStyle/>
        <a:p>
          <a:endParaRPr lang="en-US"/>
        </a:p>
      </dgm:t>
    </dgm:pt>
    <dgm:pt modelId="{5C652D00-E1AC-4ABC-A370-4552B8DB6053}" type="sibTrans" cxnId="{E5824763-63AC-4F05-8F7A-7285EB8AA84A}">
      <dgm:prSet/>
      <dgm:spPr/>
      <dgm:t>
        <a:bodyPr/>
        <a:lstStyle/>
        <a:p>
          <a:endParaRPr lang="en-US"/>
        </a:p>
      </dgm:t>
    </dgm:pt>
    <dgm:pt modelId="{3D1E2E90-B9BD-48C7-9C64-8EC6E9FADF59}">
      <dgm:prSet custT="1"/>
      <dgm:spPr/>
      <dgm:t>
        <a:bodyPr/>
        <a:lstStyle/>
        <a:p>
          <a:pPr rtl="0"/>
          <a:r>
            <a:rPr lang="en-US" sz="3200" baseline="0" dirty="0"/>
            <a:t>Lack of review of subrecipient audit reports</a:t>
          </a:r>
          <a:endParaRPr lang="en-US" sz="3200" dirty="0"/>
        </a:p>
      </dgm:t>
    </dgm:pt>
    <dgm:pt modelId="{54D1A9A7-7ACB-4121-B84F-5C62247494E8}" type="parTrans" cxnId="{4453CE4B-0C4E-42E0-B2F5-6667A6C6ED08}">
      <dgm:prSet/>
      <dgm:spPr/>
      <dgm:t>
        <a:bodyPr/>
        <a:lstStyle/>
        <a:p>
          <a:endParaRPr lang="en-US"/>
        </a:p>
      </dgm:t>
    </dgm:pt>
    <dgm:pt modelId="{E69964CE-AE0D-4B58-862C-0FB6684163D0}" type="sibTrans" cxnId="{4453CE4B-0C4E-42E0-B2F5-6667A6C6ED08}">
      <dgm:prSet/>
      <dgm:spPr/>
      <dgm:t>
        <a:bodyPr/>
        <a:lstStyle/>
        <a:p>
          <a:endParaRPr lang="en-US"/>
        </a:p>
      </dgm:t>
    </dgm:pt>
    <dgm:pt modelId="{D06000FB-B545-47FF-9EC3-60DFE9C2C573}">
      <dgm:prSet custT="1"/>
      <dgm:spPr/>
      <dgm:t>
        <a:bodyPr/>
        <a:lstStyle/>
        <a:p>
          <a:pPr rtl="0"/>
          <a:r>
            <a:rPr lang="en-US" sz="3200" baseline="0" dirty="0"/>
            <a:t>Lack of management decisions</a:t>
          </a:r>
          <a:endParaRPr lang="en-US" sz="3200" dirty="0"/>
        </a:p>
      </dgm:t>
    </dgm:pt>
    <dgm:pt modelId="{E5853795-ED51-4A78-B5A1-01457E6D6093}" type="parTrans" cxnId="{AA72FF02-3DCF-4CDB-88B4-216D59CF3B7A}">
      <dgm:prSet/>
      <dgm:spPr/>
      <dgm:t>
        <a:bodyPr/>
        <a:lstStyle/>
        <a:p>
          <a:endParaRPr lang="en-US"/>
        </a:p>
      </dgm:t>
    </dgm:pt>
    <dgm:pt modelId="{03F60FF6-3CB3-486C-8F77-67AAFA6A5224}" type="sibTrans" cxnId="{AA72FF02-3DCF-4CDB-88B4-216D59CF3B7A}">
      <dgm:prSet/>
      <dgm:spPr/>
      <dgm:t>
        <a:bodyPr/>
        <a:lstStyle/>
        <a:p>
          <a:endParaRPr lang="en-US"/>
        </a:p>
      </dgm:t>
    </dgm:pt>
    <dgm:pt modelId="{6DBCB733-F68D-4C9B-99D4-E81D7D211E02}">
      <dgm:prSet custT="1"/>
      <dgm:spPr/>
      <dgm:t>
        <a:bodyPr/>
        <a:lstStyle/>
        <a:p>
          <a:pPr rtl="0"/>
          <a:r>
            <a:rPr lang="en-US" sz="3200" baseline="0" dirty="0"/>
            <a:t>Lack of suspension and debarment verification on subrecipients (or not documented)</a:t>
          </a:r>
          <a:endParaRPr lang="en-US" sz="3200" dirty="0"/>
        </a:p>
      </dgm:t>
    </dgm:pt>
    <dgm:pt modelId="{189FAC46-57A5-4021-9CF3-0D01E2607C39}" type="parTrans" cxnId="{234358C7-8BDD-433B-8674-4D1C09B476A6}">
      <dgm:prSet/>
      <dgm:spPr/>
      <dgm:t>
        <a:bodyPr/>
        <a:lstStyle/>
        <a:p>
          <a:endParaRPr lang="en-US"/>
        </a:p>
      </dgm:t>
    </dgm:pt>
    <dgm:pt modelId="{9FE61BA6-3723-4A11-AB29-334F0309B337}" type="sibTrans" cxnId="{234358C7-8BDD-433B-8674-4D1C09B476A6}">
      <dgm:prSet/>
      <dgm:spPr/>
      <dgm:t>
        <a:bodyPr/>
        <a:lstStyle/>
        <a:p>
          <a:endParaRPr lang="en-US"/>
        </a:p>
      </dgm:t>
    </dgm:pt>
    <dgm:pt modelId="{A9553817-6CDC-4FCE-ABE7-7724A19FBBED}" type="pres">
      <dgm:prSet presAssocID="{880A7569-EDF1-4012-918B-9DCCFD5A79C5}" presName="linear" presStyleCnt="0">
        <dgm:presLayoutVars>
          <dgm:animLvl val="lvl"/>
          <dgm:resizeHandles val="exact"/>
        </dgm:presLayoutVars>
      </dgm:prSet>
      <dgm:spPr/>
    </dgm:pt>
    <dgm:pt modelId="{F63990F6-6E6C-4B13-B565-5EF181740B01}" type="pres">
      <dgm:prSet presAssocID="{AF695FA9-D384-4F80-BC52-3326153F51FF}" presName="parentText" presStyleLbl="node1" presStyleIdx="0" presStyleCnt="1" custScaleY="72796">
        <dgm:presLayoutVars>
          <dgm:chMax val="0"/>
          <dgm:bulletEnabled val="1"/>
        </dgm:presLayoutVars>
      </dgm:prSet>
      <dgm:spPr/>
    </dgm:pt>
    <dgm:pt modelId="{D9B3A3FC-6F59-4351-9EBF-59DF09A399F0}" type="pres">
      <dgm:prSet presAssocID="{AF695FA9-D384-4F80-BC52-3326153F51FF}" presName="childText" presStyleLbl="revTx" presStyleIdx="0" presStyleCnt="1" custScaleY="107641">
        <dgm:presLayoutVars>
          <dgm:bulletEnabled val="1"/>
        </dgm:presLayoutVars>
      </dgm:prSet>
      <dgm:spPr/>
    </dgm:pt>
  </dgm:ptLst>
  <dgm:cxnLst>
    <dgm:cxn modelId="{AA72FF02-3DCF-4CDB-88B4-216D59CF3B7A}" srcId="{AF695FA9-D384-4F80-BC52-3326153F51FF}" destId="{D06000FB-B545-47FF-9EC3-60DFE9C2C573}" srcOrd="4" destOrd="0" parTransId="{E5853795-ED51-4A78-B5A1-01457E6D6093}" sibTransId="{03F60FF6-3CB3-486C-8F77-67AAFA6A5224}"/>
    <dgm:cxn modelId="{A28EC20B-68A9-40D6-B975-85D56AAFE7D1}" type="presOf" srcId="{9D396287-15FB-4B9C-9018-70C242E953AD}" destId="{D9B3A3FC-6F59-4351-9EBF-59DF09A399F0}" srcOrd="0" destOrd="1" presId="urn:microsoft.com/office/officeart/2005/8/layout/vList2"/>
    <dgm:cxn modelId="{60008E1E-E656-4F7E-9C58-E103F771D974}" srcId="{880A7569-EDF1-4012-918B-9DCCFD5A79C5}" destId="{AF695FA9-D384-4F80-BC52-3326153F51FF}" srcOrd="0" destOrd="0" parTransId="{B2F82BA2-914B-421C-B6E4-FCC585B382AB}" sibTransId="{93AE9229-02AB-4C7F-98E4-6649BABD0063}"/>
    <dgm:cxn modelId="{40F08326-A87B-45E8-BBC1-7883D897E8BB}" srcId="{AF695FA9-D384-4F80-BC52-3326153F51FF}" destId="{6E6C7878-729D-42FC-B121-A16DE8F7CE58}" srcOrd="0" destOrd="0" parTransId="{B054B5BA-632C-4A31-9C5F-C01B603EAA42}" sibTransId="{0AEDEDE1-92AE-4B85-9140-8F2F891AB981}"/>
    <dgm:cxn modelId="{96F69137-1718-4395-832E-C768D5FA5F0E}" type="presOf" srcId="{AF695FA9-D384-4F80-BC52-3326153F51FF}" destId="{F63990F6-6E6C-4B13-B565-5EF181740B01}" srcOrd="0" destOrd="0" presId="urn:microsoft.com/office/officeart/2005/8/layout/vList2"/>
    <dgm:cxn modelId="{E5824763-63AC-4F05-8F7A-7285EB8AA84A}" srcId="{AF695FA9-D384-4F80-BC52-3326153F51FF}" destId="{4B711F8F-2DB9-4153-9654-F26DDC57F57F}" srcOrd="2" destOrd="0" parTransId="{2509C9A5-D1EC-425A-B4B3-D74BDE5CD194}" sibTransId="{5C652D00-E1AC-4ABC-A370-4552B8DB6053}"/>
    <dgm:cxn modelId="{0DEBE364-EA44-45E3-B94B-2FF0FBAB148D}" srcId="{AF695FA9-D384-4F80-BC52-3326153F51FF}" destId="{9D396287-15FB-4B9C-9018-70C242E953AD}" srcOrd="1" destOrd="0" parTransId="{BE1E88BF-10B0-4B3C-8A4E-3A1103B5CE98}" sibTransId="{260ECF88-F23E-4273-9D98-750B4AA4B785}"/>
    <dgm:cxn modelId="{4453CE4B-0C4E-42E0-B2F5-6667A6C6ED08}" srcId="{AF695FA9-D384-4F80-BC52-3326153F51FF}" destId="{3D1E2E90-B9BD-48C7-9C64-8EC6E9FADF59}" srcOrd="3" destOrd="0" parTransId="{54D1A9A7-7ACB-4121-B84F-5C62247494E8}" sibTransId="{E69964CE-AE0D-4B58-862C-0FB6684163D0}"/>
    <dgm:cxn modelId="{92938685-D8C6-4FE9-A309-0BEA069D5AFC}" type="presOf" srcId="{4B711F8F-2DB9-4153-9654-F26DDC57F57F}" destId="{D9B3A3FC-6F59-4351-9EBF-59DF09A399F0}" srcOrd="0" destOrd="2" presId="urn:microsoft.com/office/officeart/2005/8/layout/vList2"/>
    <dgm:cxn modelId="{92628994-9E9F-4064-ACC7-97C9A829D90A}" type="presOf" srcId="{6E6C7878-729D-42FC-B121-A16DE8F7CE58}" destId="{D9B3A3FC-6F59-4351-9EBF-59DF09A399F0}" srcOrd="0" destOrd="0" presId="urn:microsoft.com/office/officeart/2005/8/layout/vList2"/>
    <dgm:cxn modelId="{9D68699E-6F96-49AB-BD90-02FEE3751C9F}" type="presOf" srcId="{880A7569-EDF1-4012-918B-9DCCFD5A79C5}" destId="{A9553817-6CDC-4FCE-ABE7-7724A19FBBED}" srcOrd="0" destOrd="0" presId="urn:microsoft.com/office/officeart/2005/8/layout/vList2"/>
    <dgm:cxn modelId="{0EC2AFAA-0EF0-4B11-AB7F-C9D9B7B2EF36}" type="presOf" srcId="{6DBCB733-F68D-4C9B-99D4-E81D7D211E02}" destId="{D9B3A3FC-6F59-4351-9EBF-59DF09A399F0}" srcOrd="0" destOrd="5" presId="urn:microsoft.com/office/officeart/2005/8/layout/vList2"/>
    <dgm:cxn modelId="{234358C7-8BDD-433B-8674-4D1C09B476A6}" srcId="{AF695FA9-D384-4F80-BC52-3326153F51FF}" destId="{6DBCB733-F68D-4C9B-99D4-E81D7D211E02}" srcOrd="5" destOrd="0" parTransId="{189FAC46-57A5-4021-9CF3-0D01E2607C39}" sibTransId="{9FE61BA6-3723-4A11-AB29-334F0309B337}"/>
    <dgm:cxn modelId="{E2876CC8-0CF8-4B13-9D6E-5CE8895D30C4}" type="presOf" srcId="{3D1E2E90-B9BD-48C7-9C64-8EC6E9FADF59}" destId="{D9B3A3FC-6F59-4351-9EBF-59DF09A399F0}" srcOrd="0" destOrd="3" presId="urn:microsoft.com/office/officeart/2005/8/layout/vList2"/>
    <dgm:cxn modelId="{0890CBF3-49E1-4365-8224-380FFE2CB94D}" type="presOf" srcId="{D06000FB-B545-47FF-9EC3-60DFE9C2C573}" destId="{D9B3A3FC-6F59-4351-9EBF-59DF09A399F0}" srcOrd="0" destOrd="4" presId="urn:microsoft.com/office/officeart/2005/8/layout/vList2"/>
    <dgm:cxn modelId="{7755DEDA-EFF5-415C-A163-DD9132AEE5F2}" type="presParOf" srcId="{A9553817-6CDC-4FCE-ABE7-7724A19FBBED}" destId="{F63990F6-6E6C-4B13-B565-5EF181740B01}" srcOrd="0" destOrd="0" presId="urn:microsoft.com/office/officeart/2005/8/layout/vList2"/>
    <dgm:cxn modelId="{4024CBD1-B0FC-44C8-BE9E-6816B8756622}" type="presParOf" srcId="{A9553817-6CDC-4FCE-ABE7-7724A19FBBED}" destId="{D9B3A3FC-6F59-4351-9EBF-59DF09A399F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0A7569-EDF1-4012-918B-9DCCFD5A79C5}"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AF695FA9-D384-4F80-BC52-3326153F51FF}">
      <dgm:prSet custT="1"/>
      <dgm:spPr/>
      <dgm:t>
        <a:bodyPr/>
        <a:lstStyle/>
        <a:p>
          <a:pPr rtl="0"/>
          <a:r>
            <a:rPr lang="en-US" sz="3600" baseline="0" dirty="0"/>
            <a:t>Subrecipient Monitoring Prevention:</a:t>
          </a:r>
          <a:endParaRPr lang="en-US" sz="3600" dirty="0"/>
        </a:p>
      </dgm:t>
    </dgm:pt>
    <dgm:pt modelId="{B2F82BA2-914B-421C-B6E4-FCC585B382AB}" type="parTrans" cxnId="{60008E1E-E656-4F7E-9C58-E103F771D974}">
      <dgm:prSet/>
      <dgm:spPr/>
      <dgm:t>
        <a:bodyPr/>
        <a:lstStyle/>
        <a:p>
          <a:endParaRPr lang="en-US"/>
        </a:p>
      </dgm:t>
    </dgm:pt>
    <dgm:pt modelId="{93AE9229-02AB-4C7F-98E4-6649BABD0063}" type="sibTrans" cxnId="{60008E1E-E656-4F7E-9C58-E103F771D974}">
      <dgm:prSet/>
      <dgm:spPr/>
      <dgm:t>
        <a:bodyPr/>
        <a:lstStyle/>
        <a:p>
          <a:endParaRPr lang="en-US"/>
        </a:p>
      </dgm:t>
    </dgm:pt>
    <dgm:pt modelId="{6E6C7878-729D-42FC-B121-A16DE8F7CE58}">
      <dgm:prSet custT="1"/>
      <dgm:spPr/>
      <dgm:t>
        <a:bodyPr/>
        <a:lstStyle/>
        <a:p>
          <a:pPr rtl="0"/>
          <a:r>
            <a:rPr lang="en-US" sz="3200" baseline="0" dirty="0"/>
            <a:t>Training, training, training</a:t>
          </a:r>
          <a:endParaRPr lang="en-US" sz="3200" dirty="0"/>
        </a:p>
      </dgm:t>
    </dgm:pt>
    <dgm:pt modelId="{B054B5BA-632C-4A31-9C5F-C01B603EAA42}" type="parTrans" cxnId="{40F08326-A87B-45E8-BBC1-7883D897E8BB}">
      <dgm:prSet/>
      <dgm:spPr/>
      <dgm:t>
        <a:bodyPr/>
        <a:lstStyle/>
        <a:p>
          <a:endParaRPr lang="en-US"/>
        </a:p>
      </dgm:t>
    </dgm:pt>
    <dgm:pt modelId="{0AEDEDE1-92AE-4B85-9140-8F2F891AB981}" type="sibTrans" cxnId="{40F08326-A87B-45E8-BBC1-7883D897E8BB}">
      <dgm:prSet/>
      <dgm:spPr/>
      <dgm:t>
        <a:bodyPr/>
        <a:lstStyle/>
        <a:p>
          <a:endParaRPr lang="en-US"/>
        </a:p>
      </dgm:t>
    </dgm:pt>
    <dgm:pt modelId="{4E4F3F75-58B6-4D48-B03D-E94506995653}">
      <dgm:prSet custT="1"/>
      <dgm:spPr/>
      <dgm:t>
        <a:bodyPr/>
        <a:lstStyle/>
        <a:p>
          <a:pPr rtl="0"/>
          <a:r>
            <a:rPr lang="en-US" sz="3200" dirty="0"/>
            <a:t>Documented policies</a:t>
          </a:r>
        </a:p>
      </dgm:t>
    </dgm:pt>
    <dgm:pt modelId="{6E48A719-FE2E-49D4-96AF-4FC1C0EE60AD}" type="parTrans" cxnId="{92DF5B03-CDB0-42DB-8E0D-B2B212FFF935}">
      <dgm:prSet/>
      <dgm:spPr/>
      <dgm:t>
        <a:bodyPr/>
        <a:lstStyle/>
        <a:p>
          <a:endParaRPr lang="en-US"/>
        </a:p>
      </dgm:t>
    </dgm:pt>
    <dgm:pt modelId="{2DB87429-052D-440D-BBF1-44185D079CE9}" type="sibTrans" cxnId="{92DF5B03-CDB0-42DB-8E0D-B2B212FFF935}">
      <dgm:prSet/>
      <dgm:spPr/>
      <dgm:t>
        <a:bodyPr/>
        <a:lstStyle/>
        <a:p>
          <a:endParaRPr lang="en-US"/>
        </a:p>
      </dgm:t>
    </dgm:pt>
    <dgm:pt modelId="{D9615014-3C87-4360-AEA2-7DE7B4DD880A}">
      <dgm:prSet custT="1"/>
      <dgm:spPr/>
      <dgm:t>
        <a:bodyPr/>
        <a:lstStyle/>
        <a:p>
          <a:pPr rtl="0"/>
          <a:r>
            <a:rPr lang="en-US" sz="3200" dirty="0"/>
            <a:t>Document retention</a:t>
          </a:r>
        </a:p>
      </dgm:t>
    </dgm:pt>
    <dgm:pt modelId="{C9DFF447-8549-4FC1-877C-550E64B68038}" type="parTrans" cxnId="{4548342F-029A-4754-8173-637B7CFB2119}">
      <dgm:prSet/>
      <dgm:spPr/>
      <dgm:t>
        <a:bodyPr/>
        <a:lstStyle/>
        <a:p>
          <a:endParaRPr lang="en-US"/>
        </a:p>
      </dgm:t>
    </dgm:pt>
    <dgm:pt modelId="{8F3F12DF-773E-4E5F-AF57-A8AA2371B703}" type="sibTrans" cxnId="{4548342F-029A-4754-8173-637B7CFB2119}">
      <dgm:prSet/>
      <dgm:spPr/>
      <dgm:t>
        <a:bodyPr/>
        <a:lstStyle/>
        <a:p>
          <a:endParaRPr lang="en-US"/>
        </a:p>
      </dgm:t>
    </dgm:pt>
    <dgm:pt modelId="{496EC6D8-0337-4948-8A45-3ED7DF5447C0}">
      <dgm:prSet custT="1"/>
      <dgm:spPr/>
      <dgm:t>
        <a:bodyPr/>
        <a:lstStyle/>
        <a:p>
          <a:pPr rtl="0"/>
          <a:r>
            <a:rPr lang="en-US" sz="3200" dirty="0"/>
            <a:t>Calendar of monitoring</a:t>
          </a:r>
        </a:p>
      </dgm:t>
    </dgm:pt>
    <dgm:pt modelId="{EFEF9316-DDA1-48AB-9527-E22B04EB050B}" type="parTrans" cxnId="{3AA0FA1B-83A0-4463-9742-19449857482D}">
      <dgm:prSet/>
      <dgm:spPr/>
      <dgm:t>
        <a:bodyPr/>
        <a:lstStyle/>
        <a:p>
          <a:endParaRPr lang="en-US"/>
        </a:p>
      </dgm:t>
    </dgm:pt>
    <dgm:pt modelId="{5A44B6D3-8C65-493B-BA9F-BB5070196CD6}" type="sibTrans" cxnId="{3AA0FA1B-83A0-4463-9742-19449857482D}">
      <dgm:prSet/>
      <dgm:spPr/>
      <dgm:t>
        <a:bodyPr/>
        <a:lstStyle/>
        <a:p>
          <a:endParaRPr lang="en-US"/>
        </a:p>
      </dgm:t>
    </dgm:pt>
    <dgm:pt modelId="{B1E89F7A-A948-416F-BD91-12B584DF1B61}">
      <dgm:prSet custT="1"/>
      <dgm:spPr/>
      <dgm:t>
        <a:bodyPr/>
        <a:lstStyle/>
        <a:p>
          <a:pPr rtl="0"/>
          <a:r>
            <a:rPr lang="en-US" sz="3200" dirty="0"/>
            <a:t>Assignment of responsibilities</a:t>
          </a:r>
        </a:p>
      </dgm:t>
    </dgm:pt>
    <dgm:pt modelId="{AEE078D1-276C-46EA-83CD-9E97D25019B6}" type="parTrans" cxnId="{1CBB91BF-CE44-493E-A950-4BED62DF3E7B}">
      <dgm:prSet/>
      <dgm:spPr/>
      <dgm:t>
        <a:bodyPr/>
        <a:lstStyle/>
        <a:p>
          <a:endParaRPr lang="en-US"/>
        </a:p>
      </dgm:t>
    </dgm:pt>
    <dgm:pt modelId="{641CC8CE-093A-43FD-A5CF-E7DC27BFC34D}" type="sibTrans" cxnId="{1CBB91BF-CE44-493E-A950-4BED62DF3E7B}">
      <dgm:prSet/>
      <dgm:spPr/>
      <dgm:t>
        <a:bodyPr/>
        <a:lstStyle/>
        <a:p>
          <a:endParaRPr lang="en-US"/>
        </a:p>
      </dgm:t>
    </dgm:pt>
    <dgm:pt modelId="{1056CA7B-D21D-40B8-A01E-9745C8D6BB42}">
      <dgm:prSet custT="1"/>
      <dgm:spPr/>
      <dgm:t>
        <a:bodyPr/>
        <a:lstStyle/>
        <a:p>
          <a:r>
            <a:rPr lang="en-US" sz="3200" dirty="0"/>
            <a:t>Design and implement internal controls to monitor compliance</a:t>
          </a:r>
        </a:p>
      </dgm:t>
    </dgm:pt>
    <dgm:pt modelId="{22472096-65E5-4D9B-B1C2-51E1D01036BE}" type="parTrans" cxnId="{0008BE1A-C7EA-4F4A-8758-B97CEE0DE565}">
      <dgm:prSet/>
      <dgm:spPr/>
      <dgm:t>
        <a:bodyPr/>
        <a:lstStyle/>
        <a:p>
          <a:endParaRPr lang="en-US"/>
        </a:p>
      </dgm:t>
    </dgm:pt>
    <dgm:pt modelId="{5DA568B4-ECCC-40E4-BF01-20215B4E0AB2}" type="sibTrans" cxnId="{0008BE1A-C7EA-4F4A-8758-B97CEE0DE565}">
      <dgm:prSet/>
      <dgm:spPr/>
      <dgm:t>
        <a:bodyPr/>
        <a:lstStyle/>
        <a:p>
          <a:endParaRPr lang="en-US"/>
        </a:p>
      </dgm:t>
    </dgm:pt>
    <dgm:pt modelId="{5A23C52F-E2BF-4B43-B631-7696913B6E6C}">
      <dgm:prSet custT="1"/>
      <dgm:spPr/>
      <dgm:t>
        <a:bodyPr/>
        <a:lstStyle/>
        <a:p>
          <a:pPr rtl="0"/>
          <a:r>
            <a:rPr lang="en-US" sz="3200" dirty="0"/>
            <a:t>Subawards</a:t>
          </a:r>
        </a:p>
      </dgm:t>
    </dgm:pt>
    <dgm:pt modelId="{D7A47BB4-469B-4C99-9F72-FBA4EF7617C2}" type="parTrans" cxnId="{4D4E3903-1D37-44EA-9FD5-B93647909044}">
      <dgm:prSet/>
      <dgm:spPr/>
      <dgm:t>
        <a:bodyPr/>
        <a:lstStyle/>
        <a:p>
          <a:endParaRPr lang="en-US"/>
        </a:p>
      </dgm:t>
    </dgm:pt>
    <dgm:pt modelId="{BFB46D4E-89A4-4177-A924-F4248678329D}" type="sibTrans" cxnId="{4D4E3903-1D37-44EA-9FD5-B93647909044}">
      <dgm:prSet/>
      <dgm:spPr/>
      <dgm:t>
        <a:bodyPr/>
        <a:lstStyle/>
        <a:p>
          <a:endParaRPr lang="en-US"/>
        </a:p>
      </dgm:t>
    </dgm:pt>
    <dgm:pt modelId="{1D250CAE-2503-4429-A45A-88AF6D0966FB}">
      <dgm:prSet custT="1"/>
      <dgm:spPr/>
      <dgm:t>
        <a:bodyPr/>
        <a:lstStyle/>
        <a:p>
          <a:pPr rtl="0"/>
          <a:r>
            <a:rPr lang="en-US" sz="3200" dirty="0"/>
            <a:t>Risk Assessment</a:t>
          </a:r>
        </a:p>
      </dgm:t>
    </dgm:pt>
    <dgm:pt modelId="{5500E6DC-8615-4AC3-8444-5027C8D0E2F7}" type="parTrans" cxnId="{B45E0F69-A0D7-4947-B59C-C28ADC6BF466}">
      <dgm:prSet/>
      <dgm:spPr/>
      <dgm:t>
        <a:bodyPr/>
        <a:lstStyle/>
        <a:p>
          <a:endParaRPr lang="en-US"/>
        </a:p>
      </dgm:t>
    </dgm:pt>
    <dgm:pt modelId="{14351B0F-35B1-45A8-AE39-1D5237C22C52}" type="sibTrans" cxnId="{B45E0F69-A0D7-4947-B59C-C28ADC6BF466}">
      <dgm:prSet/>
      <dgm:spPr/>
      <dgm:t>
        <a:bodyPr/>
        <a:lstStyle/>
        <a:p>
          <a:endParaRPr lang="en-US"/>
        </a:p>
      </dgm:t>
    </dgm:pt>
    <dgm:pt modelId="{989F92F6-4C1C-48E9-A590-D7DB96A359C3}">
      <dgm:prSet custT="1"/>
      <dgm:spPr/>
      <dgm:t>
        <a:bodyPr/>
        <a:lstStyle/>
        <a:p>
          <a:pPr rtl="0"/>
          <a:r>
            <a:rPr lang="en-US" sz="3200" dirty="0"/>
            <a:t>Risk Based Monitoring</a:t>
          </a:r>
        </a:p>
      </dgm:t>
    </dgm:pt>
    <dgm:pt modelId="{1EDF1AB9-790B-42C8-BCB2-4EEBC9426AD9}" type="parTrans" cxnId="{09D43059-76AF-4C9D-9CD4-68F89B9A6B22}">
      <dgm:prSet/>
      <dgm:spPr/>
      <dgm:t>
        <a:bodyPr/>
        <a:lstStyle/>
        <a:p>
          <a:endParaRPr lang="en-US"/>
        </a:p>
      </dgm:t>
    </dgm:pt>
    <dgm:pt modelId="{69258E66-8426-4E27-9611-AC7DC1A04092}" type="sibTrans" cxnId="{09D43059-76AF-4C9D-9CD4-68F89B9A6B22}">
      <dgm:prSet/>
      <dgm:spPr/>
      <dgm:t>
        <a:bodyPr/>
        <a:lstStyle/>
        <a:p>
          <a:endParaRPr lang="en-US"/>
        </a:p>
      </dgm:t>
    </dgm:pt>
    <dgm:pt modelId="{565B6ABE-69B0-420B-900E-BC55F9D11295}">
      <dgm:prSet custT="1"/>
      <dgm:spPr/>
      <dgm:t>
        <a:bodyPr/>
        <a:lstStyle/>
        <a:p>
          <a:pPr rtl="0"/>
          <a:r>
            <a:rPr lang="en-US" sz="3200" dirty="0"/>
            <a:t>Audit Review and Management Decisions</a:t>
          </a:r>
        </a:p>
      </dgm:t>
    </dgm:pt>
    <dgm:pt modelId="{07515E05-8D8C-4764-A699-DE6399FCD464}" type="parTrans" cxnId="{993963E3-7457-4D2D-8EE8-4E307D30103C}">
      <dgm:prSet/>
      <dgm:spPr/>
      <dgm:t>
        <a:bodyPr/>
        <a:lstStyle/>
        <a:p>
          <a:endParaRPr lang="en-US"/>
        </a:p>
      </dgm:t>
    </dgm:pt>
    <dgm:pt modelId="{30AA63CD-83C6-41B4-9E86-CE5D0863BE3F}" type="sibTrans" cxnId="{993963E3-7457-4D2D-8EE8-4E307D30103C}">
      <dgm:prSet/>
      <dgm:spPr/>
      <dgm:t>
        <a:bodyPr/>
        <a:lstStyle/>
        <a:p>
          <a:endParaRPr lang="en-US"/>
        </a:p>
      </dgm:t>
    </dgm:pt>
    <dgm:pt modelId="{A9553817-6CDC-4FCE-ABE7-7724A19FBBED}" type="pres">
      <dgm:prSet presAssocID="{880A7569-EDF1-4012-918B-9DCCFD5A79C5}" presName="linear" presStyleCnt="0">
        <dgm:presLayoutVars>
          <dgm:animLvl val="lvl"/>
          <dgm:resizeHandles val="exact"/>
        </dgm:presLayoutVars>
      </dgm:prSet>
      <dgm:spPr/>
    </dgm:pt>
    <dgm:pt modelId="{F63990F6-6E6C-4B13-B565-5EF181740B01}" type="pres">
      <dgm:prSet presAssocID="{AF695FA9-D384-4F80-BC52-3326153F51FF}" presName="parentText" presStyleLbl="node1" presStyleIdx="0" presStyleCnt="1" custScaleY="72796" custLinFactNeighborY="2390">
        <dgm:presLayoutVars>
          <dgm:chMax val="0"/>
          <dgm:bulletEnabled val="1"/>
        </dgm:presLayoutVars>
      </dgm:prSet>
      <dgm:spPr/>
    </dgm:pt>
    <dgm:pt modelId="{D9B3A3FC-6F59-4351-9EBF-59DF09A399F0}" type="pres">
      <dgm:prSet presAssocID="{AF695FA9-D384-4F80-BC52-3326153F51FF}" presName="childText" presStyleLbl="revTx" presStyleIdx="0" presStyleCnt="1" custScaleY="132301" custLinFactNeighborY="29142">
        <dgm:presLayoutVars>
          <dgm:bulletEnabled val="1"/>
        </dgm:presLayoutVars>
      </dgm:prSet>
      <dgm:spPr/>
    </dgm:pt>
  </dgm:ptLst>
  <dgm:cxnLst>
    <dgm:cxn modelId="{4D4E3903-1D37-44EA-9FD5-B93647909044}" srcId="{B1E89F7A-A948-416F-BD91-12B584DF1B61}" destId="{5A23C52F-E2BF-4B43-B631-7696913B6E6C}" srcOrd="0" destOrd="0" parTransId="{D7A47BB4-469B-4C99-9F72-FBA4EF7617C2}" sibTransId="{BFB46D4E-89A4-4177-A924-F4248678329D}"/>
    <dgm:cxn modelId="{92DF5B03-CDB0-42DB-8E0D-B2B212FFF935}" srcId="{AF695FA9-D384-4F80-BC52-3326153F51FF}" destId="{4E4F3F75-58B6-4D48-B03D-E94506995653}" srcOrd="1" destOrd="0" parTransId="{6E48A719-FE2E-49D4-96AF-4FC1C0EE60AD}" sibTransId="{2DB87429-052D-440D-BBF1-44185D079CE9}"/>
    <dgm:cxn modelId="{450C5B0D-F84D-41A5-9CEE-A6CBFE6D700B}" type="presOf" srcId="{5A23C52F-E2BF-4B43-B631-7696913B6E6C}" destId="{D9B3A3FC-6F59-4351-9EBF-59DF09A399F0}" srcOrd="0" destOrd="5" presId="urn:microsoft.com/office/officeart/2005/8/layout/vList2"/>
    <dgm:cxn modelId="{0008BE1A-C7EA-4F4A-8758-B97CEE0DE565}" srcId="{AF695FA9-D384-4F80-BC52-3326153F51FF}" destId="{1056CA7B-D21D-40B8-A01E-9745C8D6BB42}" srcOrd="5" destOrd="0" parTransId="{22472096-65E5-4D9B-B1C2-51E1D01036BE}" sibTransId="{5DA568B4-ECCC-40E4-BF01-20215B4E0AB2}"/>
    <dgm:cxn modelId="{3AA0FA1B-83A0-4463-9742-19449857482D}" srcId="{AF695FA9-D384-4F80-BC52-3326153F51FF}" destId="{496EC6D8-0337-4948-8A45-3ED7DF5447C0}" srcOrd="3" destOrd="0" parTransId="{EFEF9316-DDA1-48AB-9527-E22B04EB050B}" sibTransId="{5A44B6D3-8C65-493B-BA9F-BB5070196CD6}"/>
    <dgm:cxn modelId="{60008E1E-E656-4F7E-9C58-E103F771D974}" srcId="{880A7569-EDF1-4012-918B-9DCCFD5A79C5}" destId="{AF695FA9-D384-4F80-BC52-3326153F51FF}" srcOrd="0" destOrd="0" parTransId="{B2F82BA2-914B-421C-B6E4-FCC585B382AB}" sibTransId="{93AE9229-02AB-4C7F-98E4-6649BABD0063}"/>
    <dgm:cxn modelId="{40F08326-A87B-45E8-BBC1-7883D897E8BB}" srcId="{AF695FA9-D384-4F80-BC52-3326153F51FF}" destId="{6E6C7878-729D-42FC-B121-A16DE8F7CE58}" srcOrd="0" destOrd="0" parTransId="{B054B5BA-632C-4A31-9C5F-C01B603EAA42}" sibTransId="{0AEDEDE1-92AE-4B85-9140-8F2F891AB981}"/>
    <dgm:cxn modelId="{7AE2CB29-594A-4043-B272-F81CF9CCAD41}" type="presOf" srcId="{1056CA7B-D21D-40B8-A01E-9745C8D6BB42}" destId="{D9B3A3FC-6F59-4351-9EBF-59DF09A399F0}" srcOrd="0" destOrd="9" presId="urn:microsoft.com/office/officeart/2005/8/layout/vList2"/>
    <dgm:cxn modelId="{4548342F-029A-4754-8173-637B7CFB2119}" srcId="{AF695FA9-D384-4F80-BC52-3326153F51FF}" destId="{D9615014-3C87-4360-AEA2-7DE7B4DD880A}" srcOrd="2" destOrd="0" parTransId="{C9DFF447-8549-4FC1-877C-550E64B68038}" sibTransId="{8F3F12DF-773E-4E5F-AF57-A8AA2371B703}"/>
    <dgm:cxn modelId="{96F69137-1718-4395-832E-C768D5FA5F0E}" type="presOf" srcId="{AF695FA9-D384-4F80-BC52-3326153F51FF}" destId="{F63990F6-6E6C-4B13-B565-5EF181740B01}" srcOrd="0" destOrd="0" presId="urn:microsoft.com/office/officeart/2005/8/layout/vList2"/>
    <dgm:cxn modelId="{B45E0F69-A0D7-4947-B59C-C28ADC6BF466}" srcId="{B1E89F7A-A948-416F-BD91-12B584DF1B61}" destId="{1D250CAE-2503-4429-A45A-88AF6D0966FB}" srcOrd="1" destOrd="0" parTransId="{5500E6DC-8615-4AC3-8444-5027C8D0E2F7}" sibTransId="{14351B0F-35B1-45A8-AE39-1D5237C22C52}"/>
    <dgm:cxn modelId="{34BDC84E-CB70-4C1A-A3C2-94CFA7DD3068}" type="presOf" srcId="{496EC6D8-0337-4948-8A45-3ED7DF5447C0}" destId="{D9B3A3FC-6F59-4351-9EBF-59DF09A399F0}" srcOrd="0" destOrd="3" presId="urn:microsoft.com/office/officeart/2005/8/layout/vList2"/>
    <dgm:cxn modelId="{D5B99358-CF85-4722-99CF-15FF980555DF}" type="presOf" srcId="{1D250CAE-2503-4429-A45A-88AF6D0966FB}" destId="{D9B3A3FC-6F59-4351-9EBF-59DF09A399F0}" srcOrd="0" destOrd="6" presId="urn:microsoft.com/office/officeart/2005/8/layout/vList2"/>
    <dgm:cxn modelId="{09D43059-76AF-4C9D-9CD4-68F89B9A6B22}" srcId="{B1E89F7A-A948-416F-BD91-12B584DF1B61}" destId="{989F92F6-4C1C-48E9-A590-D7DB96A359C3}" srcOrd="2" destOrd="0" parTransId="{1EDF1AB9-790B-42C8-BCB2-4EEBC9426AD9}" sibTransId="{69258E66-8426-4E27-9611-AC7DC1A04092}"/>
    <dgm:cxn modelId="{F923677B-3427-4298-BC96-219872419D04}" type="presOf" srcId="{B1E89F7A-A948-416F-BD91-12B584DF1B61}" destId="{D9B3A3FC-6F59-4351-9EBF-59DF09A399F0}" srcOrd="0" destOrd="4" presId="urn:microsoft.com/office/officeart/2005/8/layout/vList2"/>
    <dgm:cxn modelId="{1E229B91-57C1-4E65-8921-CC0CE9AD4AAD}" type="presOf" srcId="{4E4F3F75-58B6-4D48-B03D-E94506995653}" destId="{D9B3A3FC-6F59-4351-9EBF-59DF09A399F0}" srcOrd="0" destOrd="1" presId="urn:microsoft.com/office/officeart/2005/8/layout/vList2"/>
    <dgm:cxn modelId="{92628994-9E9F-4064-ACC7-97C9A829D90A}" type="presOf" srcId="{6E6C7878-729D-42FC-B121-A16DE8F7CE58}" destId="{D9B3A3FC-6F59-4351-9EBF-59DF09A399F0}" srcOrd="0" destOrd="0" presId="urn:microsoft.com/office/officeart/2005/8/layout/vList2"/>
    <dgm:cxn modelId="{9D68699E-6F96-49AB-BD90-02FEE3751C9F}" type="presOf" srcId="{880A7569-EDF1-4012-918B-9DCCFD5A79C5}" destId="{A9553817-6CDC-4FCE-ABE7-7724A19FBBED}" srcOrd="0" destOrd="0" presId="urn:microsoft.com/office/officeart/2005/8/layout/vList2"/>
    <dgm:cxn modelId="{1C2109BE-9CFA-4031-8BD5-62165C91EE31}" type="presOf" srcId="{989F92F6-4C1C-48E9-A590-D7DB96A359C3}" destId="{D9B3A3FC-6F59-4351-9EBF-59DF09A399F0}" srcOrd="0" destOrd="7" presId="urn:microsoft.com/office/officeart/2005/8/layout/vList2"/>
    <dgm:cxn modelId="{1CBB91BF-CE44-493E-A950-4BED62DF3E7B}" srcId="{AF695FA9-D384-4F80-BC52-3326153F51FF}" destId="{B1E89F7A-A948-416F-BD91-12B584DF1B61}" srcOrd="4" destOrd="0" parTransId="{AEE078D1-276C-46EA-83CD-9E97D25019B6}" sibTransId="{641CC8CE-093A-43FD-A5CF-E7DC27BFC34D}"/>
    <dgm:cxn modelId="{DB68BDDD-329A-4221-BDC0-16B642D259CC}" type="presOf" srcId="{D9615014-3C87-4360-AEA2-7DE7B4DD880A}" destId="{D9B3A3FC-6F59-4351-9EBF-59DF09A399F0}" srcOrd="0" destOrd="2" presId="urn:microsoft.com/office/officeart/2005/8/layout/vList2"/>
    <dgm:cxn modelId="{993963E3-7457-4D2D-8EE8-4E307D30103C}" srcId="{B1E89F7A-A948-416F-BD91-12B584DF1B61}" destId="{565B6ABE-69B0-420B-900E-BC55F9D11295}" srcOrd="3" destOrd="0" parTransId="{07515E05-8D8C-4764-A699-DE6399FCD464}" sibTransId="{30AA63CD-83C6-41B4-9E86-CE5D0863BE3F}"/>
    <dgm:cxn modelId="{D0C842FE-4663-4A1D-8224-A8B0FDEBDFB3}" type="presOf" srcId="{565B6ABE-69B0-420B-900E-BC55F9D11295}" destId="{D9B3A3FC-6F59-4351-9EBF-59DF09A399F0}" srcOrd="0" destOrd="8" presId="urn:microsoft.com/office/officeart/2005/8/layout/vList2"/>
    <dgm:cxn modelId="{7755DEDA-EFF5-415C-A163-DD9132AEE5F2}" type="presParOf" srcId="{A9553817-6CDC-4FCE-ABE7-7724A19FBBED}" destId="{F63990F6-6E6C-4B13-B565-5EF181740B01}" srcOrd="0" destOrd="0" presId="urn:microsoft.com/office/officeart/2005/8/layout/vList2"/>
    <dgm:cxn modelId="{4024CBD1-B0FC-44C8-BE9E-6816B8756622}" type="presParOf" srcId="{A9553817-6CDC-4FCE-ABE7-7724A19FBBED}" destId="{D9B3A3FC-6F59-4351-9EBF-59DF09A399F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29E95-BEE4-4772-B383-E73899FE90BD}">
      <dsp:nvSpPr>
        <dsp:cNvPr id="0" name=""/>
        <dsp:cNvSpPr/>
      </dsp:nvSpPr>
      <dsp:spPr>
        <a:xfrm>
          <a:off x="0" y="55429"/>
          <a:ext cx="11582400" cy="1072555"/>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dirty="0"/>
            <a:t>Uniform Guidance Changes – Subrecipient Related</a:t>
          </a:r>
          <a:endParaRPr lang="en-US" sz="3600" kern="1200" dirty="0"/>
        </a:p>
      </dsp:txBody>
      <dsp:txXfrm>
        <a:off x="52358" y="107787"/>
        <a:ext cx="11477684" cy="967839"/>
      </dsp:txXfrm>
    </dsp:sp>
    <dsp:sp modelId="{DFFD7A22-9381-4FB7-9A49-8B5B895A5329}">
      <dsp:nvSpPr>
        <dsp:cNvPr id="0" name=""/>
        <dsp:cNvSpPr/>
      </dsp:nvSpPr>
      <dsp:spPr>
        <a:xfrm>
          <a:off x="0" y="1231664"/>
          <a:ext cx="11582400" cy="1072555"/>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Subrecipient Monitoring Overview</a:t>
          </a:r>
        </a:p>
      </dsp:txBody>
      <dsp:txXfrm>
        <a:off x="52358" y="1284022"/>
        <a:ext cx="11477684" cy="967839"/>
      </dsp:txXfrm>
    </dsp:sp>
    <dsp:sp modelId="{B30F80DD-3CA7-4A4A-9DED-4EB2E4A001A3}">
      <dsp:nvSpPr>
        <dsp:cNvPr id="0" name=""/>
        <dsp:cNvSpPr/>
      </dsp:nvSpPr>
      <dsp:spPr>
        <a:xfrm>
          <a:off x="0" y="2407900"/>
          <a:ext cx="11582400" cy="821339"/>
        </a:xfrm>
        <a:prstGeom prst="roundRect">
          <a:avLst/>
        </a:prstGeom>
        <a:solidFill>
          <a:srgbClr val="1827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FF"/>
              </a:solidFill>
              <a:latin typeface="Tw Cen MT"/>
              <a:ea typeface="+mn-ea"/>
              <a:cs typeface="+mn-cs"/>
            </a:rPr>
            <a:t>Example Subrecipient Determinations</a:t>
          </a:r>
        </a:p>
      </dsp:txBody>
      <dsp:txXfrm>
        <a:off x="40094" y="2447994"/>
        <a:ext cx="11502212" cy="741151"/>
      </dsp:txXfrm>
    </dsp:sp>
    <dsp:sp modelId="{21F0E540-CE6D-4AEB-9059-79B913A34349}">
      <dsp:nvSpPr>
        <dsp:cNvPr id="0" name=""/>
        <dsp:cNvSpPr/>
      </dsp:nvSpPr>
      <dsp:spPr>
        <a:xfrm>
          <a:off x="0" y="3332920"/>
          <a:ext cx="11582400" cy="1072555"/>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dirty="0"/>
            <a:t>Common Findings and OIG </a:t>
          </a:r>
          <a:r>
            <a:rPr lang="en-US" sz="3600" kern="1200" baseline="0"/>
            <a:t>Report Review</a:t>
          </a:r>
          <a:endParaRPr lang="en-US" sz="3600" kern="1200" dirty="0"/>
        </a:p>
      </dsp:txBody>
      <dsp:txXfrm>
        <a:off x="52358" y="3385278"/>
        <a:ext cx="11477684" cy="967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8C3CF-4ABE-40D3-BE3D-D0FFDC6EE081}">
      <dsp:nvSpPr>
        <dsp:cNvPr id="0" name=""/>
        <dsp:cNvSpPr/>
      </dsp:nvSpPr>
      <dsp:spPr>
        <a:xfrm>
          <a:off x="-5361256" y="-821000"/>
          <a:ext cx="6383862" cy="6383862"/>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D2D9B-30C1-47E2-BB0F-2F9A93949B8F}">
      <dsp:nvSpPr>
        <dsp:cNvPr id="0" name=""/>
        <dsp:cNvSpPr/>
      </dsp:nvSpPr>
      <dsp:spPr>
        <a:xfrm>
          <a:off x="535375" y="364554"/>
          <a:ext cx="10981131" cy="72948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031" tIns="96520" rIns="96520" bIns="96520" numCol="1" spcCol="1270" anchor="ctr" anchorCtr="0">
          <a:noAutofit/>
        </a:bodyPr>
        <a:lstStyle/>
        <a:p>
          <a:pPr marL="0" lvl="0" indent="0" algn="l" defTabSz="1689100">
            <a:lnSpc>
              <a:spcPct val="100000"/>
            </a:lnSpc>
            <a:spcBef>
              <a:spcPct val="0"/>
            </a:spcBef>
            <a:spcAft>
              <a:spcPts val="0"/>
            </a:spcAft>
            <a:buNone/>
          </a:pPr>
          <a:r>
            <a:rPr lang="en-US" sz="3800" kern="1200" baseline="0" dirty="0"/>
            <a:t>Different requirements for contractors vs </a:t>
          </a:r>
          <a:r>
            <a:rPr lang="en-US" sz="3800" kern="1200" baseline="0" dirty="0" err="1"/>
            <a:t>subrecipients</a:t>
          </a:r>
          <a:endParaRPr lang="en-US" sz="3800" kern="1200" dirty="0"/>
        </a:p>
      </dsp:txBody>
      <dsp:txXfrm>
        <a:off x="535375" y="364554"/>
        <a:ext cx="10981131" cy="729488"/>
      </dsp:txXfrm>
    </dsp:sp>
    <dsp:sp modelId="{991A01D0-6210-4FE1-B1FE-5B6BD392B434}">
      <dsp:nvSpPr>
        <dsp:cNvPr id="0" name=""/>
        <dsp:cNvSpPr/>
      </dsp:nvSpPr>
      <dsp:spPr>
        <a:xfrm>
          <a:off x="79445" y="273368"/>
          <a:ext cx="911860" cy="91186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E4B5E3-5C85-4567-A5FF-E4B26F6DCE7F}">
      <dsp:nvSpPr>
        <dsp:cNvPr id="0" name=""/>
        <dsp:cNvSpPr/>
      </dsp:nvSpPr>
      <dsp:spPr>
        <a:xfrm>
          <a:off x="953607" y="1458976"/>
          <a:ext cx="10562899" cy="72948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031" tIns="96520" rIns="96520" bIns="96520" numCol="1" spcCol="1270" anchor="ctr" anchorCtr="0">
          <a:noAutofit/>
        </a:bodyPr>
        <a:lstStyle/>
        <a:p>
          <a:pPr marL="0" lvl="0" indent="0" algn="l" defTabSz="1689100">
            <a:lnSpc>
              <a:spcPct val="100000"/>
            </a:lnSpc>
            <a:spcBef>
              <a:spcPct val="0"/>
            </a:spcBef>
            <a:spcAft>
              <a:spcPts val="0"/>
            </a:spcAft>
            <a:buNone/>
          </a:pPr>
          <a:r>
            <a:rPr lang="en-US" sz="3800" kern="1200" baseline="0" dirty="0"/>
            <a:t>Different best practices</a:t>
          </a:r>
          <a:endParaRPr lang="en-US" sz="3800" kern="1200" dirty="0"/>
        </a:p>
      </dsp:txBody>
      <dsp:txXfrm>
        <a:off x="953607" y="1458976"/>
        <a:ext cx="10562899" cy="729488"/>
      </dsp:txXfrm>
    </dsp:sp>
    <dsp:sp modelId="{4F6B1867-E734-4429-B42A-68EB6EAD90ED}">
      <dsp:nvSpPr>
        <dsp:cNvPr id="0" name=""/>
        <dsp:cNvSpPr/>
      </dsp:nvSpPr>
      <dsp:spPr>
        <a:xfrm>
          <a:off x="497677" y="1367790"/>
          <a:ext cx="911860" cy="91186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06B692-ADED-4FC7-8669-61ACBA9C74DB}">
      <dsp:nvSpPr>
        <dsp:cNvPr id="0" name=""/>
        <dsp:cNvSpPr/>
      </dsp:nvSpPr>
      <dsp:spPr>
        <a:xfrm>
          <a:off x="953607" y="2553397"/>
          <a:ext cx="10562899" cy="72948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031" tIns="96520" rIns="96520" bIns="96520" numCol="1" spcCol="1270" anchor="ctr" anchorCtr="0">
          <a:noAutofit/>
        </a:bodyPr>
        <a:lstStyle/>
        <a:p>
          <a:pPr marL="0" lvl="0" indent="0" algn="l" defTabSz="1689100">
            <a:lnSpc>
              <a:spcPct val="100000"/>
            </a:lnSpc>
            <a:spcBef>
              <a:spcPct val="0"/>
            </a:spcBef>
            <a:spcAft>
              <a:spcPts val="0"/>
            </a:spcAft>
            <a:buNone/>
          </a:pPr>
          <a:r>
            <a:rPr lang="en-US" sz="3800" kern="1200" baseline="0" dirty="0"/>
            <a:t>Different stewardship is implied</a:t>
          </a:r>
          <a:endParaRPr lang="en-US" sz="3800" kern="1200" dirty="0"/>
        </a:p>
      </dsp:txBody>
      <dsp:txXfrm>
        <a:off x="953607" y="2553397"/>
        <a:ext cx="10562899" cy="729488"/>
      </dsp:txXfrm>
    </dsp:sp>
    <dsp:sp modelId="{4EC0ED10-FA2B-47DD-AA6F-F8AC0ED45E16}">
      <dsp:nvSpPr>
        <dsp:cNvPr id="0" name=""/>
        <dsp:cNvSpPr/>
      </dsp:nvSpPr>
      <dsp:spPr>
        <a:xfrm>
          <a:off x="497677" y="2462211"/>
          <a:ext cx="911860" cy="91186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01FD6-258C-4634-B4BF-E74AFEC51D1C}">
      <dsp:nvSpPr>
        <dsp:cNvPr id="0" name=""/>
        <dsp:cNvSpPr/>
      </dsp:nvSpPr>
      <dsp:spPr>
        <a:xfrm>
          <a:off x="535375" y="3647819"/>
          <a:ext cx="10981131" cy="72948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031" tIns="96520" rIns="96520" bIns="96520" numCol="1" spcCol="1270" anchor="ctr" anchorCtr="0">
          <a:noAutofit/>
        </a:bodyPr>
        <a:lstStyle/>
        <a:p>
          <a:pPr marL="0" lvl="0" indent="0" algn="l" defTabSz="1689100">
            <a:lnSpc>
              <a:spcPct val="100000"/>
            </a:lnSpc>
            <a:spcBef>
              <a:spcPct val="0"/>
            </a:spcBef>
            <a:spcAft>
              <a:spcPts val="0"/>
            </a:spcAft>
            <a:buNone/>
          </a:pPr>
          <a:r>
            <a:rPr lang="en-US" sz="3800" kern="1200" baseline="0" dirty="0"/>
            <a:t>Different procurement process</a:t>
          </a:r>
          <a:endParaRPr lang="en-US" sz="3800" kern="1200" dirty="0"/>
        </a:p>
      </dsp:txBody>
      <dsp:txXfrm>
        <a:off x="535375" y="3647819"/>
        <a:ext cx="10981131" cy="729488"/>
      </dsp:txXfrm>
    </dsp:sp>
    <dsp:sp modelId="{FAFB6D2E-9669-4143-9446-47A816378522}">
      <dsp:nvSpPr>
        <dsp:cNvPr id="0" name=""/>
        <dsp:cNvSpPr/>
      </dsp:nvSpPr>
      <dsp:spPr>
        <a:xfrm>
          <a:off x="79445" y="3556633"/>
          <a:ext cx="911860" cy="91186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74B03-769D-4E2A-8564-DFF01A337B38}">
      <dsp:nvSpPr>
        <dsp:cNvPr id="0" name=""/>
        <dsp:cNvSpPr/>
      </dsp:nvSpPr>
      <dsp:spPr>
        <a:xfrm>
          <a:off x="152401" y="3571"/>
          <a:ext cx="11277597" cy="81438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All characteristics </a:t>
          </a:r>
          <a:r>
            <a:rPr lang="en-US" sz="2800" b="1" u="sng" kern="1200" baseline="0" dirty="0"/>
            <a:t>need not</a:t>
          </a:r>
          <a:r>
            <a:rPr lang="en-US" sz="2800" b="1" kern="1200" baseline="0" dirty="0"/>
            <a:t> </a:t>
          </a:r>
          <a:r>
            <a:rPr lang="en-US" sz="2800" kern="1200" baseline="0" dirty="0"/>
            <a:t>be present</a:t>
          </a:r>
          <a:endParaRPr lang="en-US" sz="2800" kern="1200" dirty="0"/>
        </a:p>
      </dsp:txBody>
      <dsp:txXfrm>
        <a:off x="559595" y="3571"/>
        <a:ext cx="10463210" cy="814387"/>
      </dsp:txXfrm>
    </dsp:sp>
    <dsp:sp modelId="{61A9A192-BF98-4B9A-B889-56461CC68C46}">
      <dsp:nvSpPr>
        <dsp:cNvPr id="0" name=""/>
        <dsp:cNvSpPr/>
      </dsp:nvSpPr>
      <dsp:spPr>
        <a:xfrm>
          <a:off x="152401" y="931973"/>
          <a:ext cx="11277597" cy="81438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u="sng" kern="1200" baseline="0" dirty="0"/>
            <a:t>Judgment</a:t>
          </a:r>
          <a:r>
            <a:rPr lang="en-US" sz="2800" kern="1200" baseline="0" dirty="0"/>
            <a:t> should be used in the determination process</a:t>
          </a:r>
          <a:endParaRPr lang="en-US" sz="2800" kern="1200" dirty="0"/>
        </a:p>
      </dsp:txBody>
      <dsp:txXfrm>
        <a:off x="559595" y="931973"/>
        <a:ext cx="10463210" cy="814387"/>
      </dsp:txXfrm>
    </dsp:sp>
    <dsp:sp modelId="{85D25D2B-DB44-489B-9D96-1C79B827697D}">
      <dsp:nvSpPr>
        <dsp:cNvPr id="0" name=""/>
        <dsp:cNvSpPr/>
      </dsp:nvSpPr>
      <dsp:spPr>
        <a:xfrm>
          <a:off x="152401" y="1860375"/>
          <a:ext cx="11277597" cy="81438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u="sng" kern="1200" baseline="0" dirty="0"/>
            <a:t>Substance</a:t>
          </a:r>
          <a:r>
            <a:rPr lang="en-US" sz="2800" kern="1200" baseline="0" dirty="0"/>
            <a:t> of the agreement is more important than the form</a:t>
          </a:r>
          <a:endParaRPr lang="en-US" sz="2800" kern="1200" dirty="0"/>
        </a:p>
      </dsp:txBody>
      <dsp:txXfrm>
        <a:off x="559595" y="1860375"/>
        <a:ext cx="10463210" cy="814387"/>
      </dsp:txXfrm>
    </dsp:sp>
    <dsp:sp modelId="{DF81F997-37D1-49BC-A869-75EF13F826B5}">
      <dsp:nvSpPr>
        <dsp:cNvPr id="0" name=""/>
        <dsp:cNvSpPr/>
      </dsp:nvSpPr>
      <dsp:spPr>
        <a:xfrm>
          <a:off x="152401" y="2788777"/>
          <a:ext cx="11277597" cy="81438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Documentation should be retained to support the determination</a:t>
          </a:r>
          <a:endParaRPr lang="en-US" sz="2800" kern="1200" dirty="0"/>
        </a:p>
      </dsp:txBody>
      <dsp:txXfrm>
        <a:off x="559595" y="2788777"/>
        <a:ext cx="10463210" cy="814387"/>
      </dsp:txXfrm>
    </dsp:sp>
    <dsp:sp modelId="{25B2DAF2-1B9D-4EB2-B564-DC069AC64C46}">
      <dsp:nvSpPr>
        <dsp:cNvPr id="0" name=""/>
        <dsp:cNvSpPr/>
      </dsp:nvSpPr>
      <dsp:spPr>
        <a:xfrm>
          <a:off x="152401" y="3717178"/>
          <a:ext cx="11277597" cy="81438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Should be re-evaluated on a regular basis as relationship may </a:t>
          </a:r>
          <a:br>
            <a:rPr lang="en-US" sz="2800" kern="1200" baseline="0" dirty="0"/>
          </a:br>
          <a:r>
            <a:rPr lang="en-US" sz="2800" kern="1200" baseline="0" dirty="0"/>
            <a:t>change (or at least when new agreements are entered into)</a:t>
          </a:r>
          <a:endParaRPr lang="en-US" sz="2800" kern="1200" dirty="0"/>
        </a:p>
      </dsp:txBody>
      <dsp:txXfrm>
        <a:off x="559595" y="3717178"/>
        <a:ext cx="10463210" cy="814387"/>
      </dsp:txXfrm>
    </dsp:sp>
    <dsp:sp modelId="{BACA625D-8A3E-4F74-9E2C-5DE4A71F51C8}">
      <dsp:nvSpPr>
        <dsp:cNvPr id="0" name=""/>
        <dsp:cNvSpPr/>
      </dsp:nvSpPr>
      <dsp:spPr>
        <a:xfrm>
          <a:off x="152401" y="4645580"/>
          <a:ext cx="11277597" cy="81438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Important for communication requirements </a:t>
          </a:r>
          <a:br>
            <a:rPr lang="en-US" sz="2800" kern="1200" baseline="0" dirty="0"/>
          </a:br>
          <a:r>
            <a:rPr lang="en-US" sz="2800" kern="1200" baseline="0" dirty="0"/>
            <a:t>(contract provisions vs. subaward elements)</a:t>
          </a:r>
          <a:endParaRPr lang="en-US" sz="2800" kern="1200" dirty="0"/>
        </a:p>
      </dsp:txBody>
      <dsp:txXfrm>
        <a:off x="559595" y="4645580"/>
        <a:ext cx="10463210" cy="814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9609C-C089-4995-A043-64F1752FE9E6}">
      <dsp:nvSpPr>
        <dsp:cNvPr id="0" name=""/>
        <dsp:cNvSpPr/>
      </dsp:nvSpPr>
      <dsp:spPr>
        <a:xfrm>
          <a:off x="1413" y="0"/>
          <a:ext cx="3676054" cy="4828602"/>
        </a:xfrm>
        <a:prstGeom prst="roundRect">
          <a:avLst>
            <a:gd name="adj" fmla="val 10000"/>
          </a:avLst>
        </a:prstGeom>
        <a:solidFill>
          <a:schemeClr val="accent4">
            <a:lumMod val="20000"/>
            <a:lumOff val="80000"/>
          </a:schemeClr>
        </a:solidFill>
        <a:ln w="38100">
          <a:solidFill>
            <a:schemeClr val="tx2"/>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2"/>
              </a:solidFill>
            </a:rPr>
            <a:t>Pre-award requirements</a:t>
          </a:r>
          <a:endParaRPr lang="en-US" sz="2400" kern="1200" dirty="0">
            <a:solidFill>
              <a:schemeClr val="tx2"/>
            </a:solidFill>
          </a:endParaRPr>
        </a:p>
      </dsp:txBody>
      <dsp:txXfrm>
        <a:off x="1413" y="0"/>
        <a:ext cx="3676054" cy="1448580"/>
      </dsp:txXfrm>
    </dsp:sp>
    <dsp:sp modelId="{3F631AD5-A2C1-4DEB-B397-8651EA256EFE}">
      <dsp:nvSpPr>
        <dsp:cNvPr id="0" name=""/>
        <dsp:cNvSpPr/>
      </dsp:nvSpPr>
      <dsp:spPr>
        <a:xfrm>
          <a:off x="369019" y="1448580"/>
          <a:ext cx="2940843" cy="313859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Subaward communication</a:t>
          </a:r>
          <a:endParaRPr lang="en-US" sz="2400" kern="1200" dirty="0"/>
        </a:p>
      </dsp:txBody>
      <dsp:txXfrm>
        <a:off x="455153" y="1534714"/>
        <a:ext cx="2768575" cy="2966323"/>
      </dsp:txXfrm>
    </dsp:sp>
    <dsp:sp modelId="{80CAB949-1682-47D0-967C-57EBCFC11C59}">
      <dsp:nvSpPr>
        <dsp:cNvPr id="0" name=""/>
        <dsp:cNvSpPr/>
      </dsp:nvSpPr>
      <dsp:spPr>
        <a:xfrm>
          <a:off x="3953172" y="0"/>
          <a:ext cx="3676054" cy="4828602"/>
        </a:xfrm>
        <a:prstGeom prst="roundRect">
          <a:avLst>
            <a:gd name="adj" fmla="val 10000"/>
          </a:avLst>
        </a:prstGeom>
        <a:solidFill>
          <a:schemeClr val="accent4">
            <a:lumMod val="20000"/>
            <a:lumOff val="80000"/>
          </a:schemeClr>
        </a:solidFill>
        <a:ln w="38100">
          <a:solidFill>
            <a:schemeClr val="tx2"/>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2"/>
              </a:solidFill>
            </a:rPr>
            <a:t>During the award requirements</a:t>
          </a:r>
          <a:endParaRPr lang="en-US" sz="2400" kern="1200" dirty="0">
            <a:solidFill>
              <a:schemeClr val="tx2"/>
            </a:solidFill>
          </a:endParaRPr>
        </a:p>
      </dsp:txBody>
      <dsp:txXfrm>
        <a:off x="3953172" y="0"/>
        <a:ext cx="3676054" cy="1448580"/>
      </dsp:txXfrm>
    </dsp:sp>
    <dsp:sp modelId="{14CA217E-F8F4-4DB6-8520-FEE889B493BE}">
      <dsp:nvSpPr>
        <dsp:cNvPr id="0" name=""/>
        <dsp:cNvSpPr/>
      </dsp:nvSpPr>
      <dsp:spPr>
        <a:xfrm>
          <a:off x="4320778" y="1448698"/>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Monitoring</a:t>
          </a:r>
          <a:endParaRPr lang="en-US" sz="2400" kern="1200" dirty="0"/>
        </a:p>
      </dsp:txBody>
      <dsp:txXfrm>
        <a:off x="4341381" y="1469301"/>
        <a:ext cx="2899637" cy="662218"/>
      </dsp:txXfrm>
    </dsp:sp>
    <dsp:sp modelId="{C799F918-0DA8-4839-8865-8C161DE49B5D}">
      <dsp:nvSpPr>
        <dsp:cNvPr id="0" name=""/>
        <dsp:cNvSpPr/>
      </dsp:nvSpPr>
      <dsp:spPr>
        <a:xfrm>
          <a:off x="4320778" y="2260342"/>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Findings</a:t>
          </a:r>
          <a:endParaRPr lang="en-US" sz="2400" kern="1200" dirty="0"/>
        </a:p>
      </dsp:txBody>
      <dsp:txXfrm>
        <a:off x="4341381" y="2280945"/>
        <a:ext cx="2899637" cy="662218"/>
      </dsp:txXfrm>
    </dsp:sp>
    <dsp:sp modelId="{731A3630-E833-4875-8C91-7D2717D00FF8}">
      <dsp:nvSpPr>
        <dsp:cNvPr id="0" name=""/>
        <dsp:cNvSpPr/>
      </dsp:nvSpPr>
      <dsp:spPr>
        <a:xfrm>
          <a:off x="4320778" y="3071985"/>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Management decisions</a:t>
          </a:r>
          <a:endParaRPr lang="en-US" sz="2400" kern="1200" dirty="0"/>
        </a:p>
      </dsp:txBody>
      <dsp:txXfrm>
        <a:off x="4341381" y="3092588"/>
        <a:ext cx="2899637" cy="662218"/>
      </dsp:txXfrm>
    </dsp:sp>
    <dsp:sp modelId="{7412AE0A-B094-43B2-8B1E-6B55987BDC53}">
      <dsp:nvSpPr>
        <dsp:cNvPr id="0" name=""/>
        <dsp:cNvSpPr/>
      </dsp:nvSpPr>
      <dsp:spPr>
        <a:xfrm>
          <a:off x="4320778" y="3883629"/>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Corrective action</a:t>
          </a:r>
          <a:endParaRPr lang="en-US" sz="2400" kern="1200" dirty="0"/>
        </a:p>
      </dsp:txBody>
      <dsp:txXfrm>
        <a:off x="4341381" y="3904232"/>
        <a:ext cx="2899637" cy="662218"/>
      </dsp:txXfrm>
    </dsp:sp>
    <dsp:sp modelId="{AD020E6C-F21F-4D20-836C-9BD5FCC7157B}">
      <dsp:nvSpPr>
        <dsp:cNvPr id="0" name=""/>
        <dsp:cNvSpPr/>
      </dsp:nvSpPr>
      <dsp:spPr>
        <a:xfrm>
          <a:off x="7904931" y="0"/>
          <a:ext cx="3676054" cy="4828602"/>
        </a:xfrm>
        <a:prstGeom prst="roundRect">
          <a:avLst>
            <a:gd name="adj" fmla="val 10000"/>
          </a:avLst>
        </a:prstGeom>
        <a:solidFill>
          <a:schemeClr val="accent4">
            <a:lumMod val="20000"/>
            <a:lumOff val="80000"/>
          </a:schemeClr>
        </a:solidFill>
        <a:ln w="38100">
          <a:solidFill>
            <a:schemeClr val="tx2"/>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2"/>
              </a:solidFill>
            </a:rPr>
            <a:t>Post-award </a:t>
          </a:r>
          <a:br>
            <a:rPr lang="en-US" sz="2400" kern="1200" baseline="0" dirty="0">
              <a:solidFill>
                <a:schemeClr val="tx2"/>
              </a:solidFill>
            </a:rPr>
          </a:br>
          <a:r>
            <a:rPr lang="en-US" sz="2400" kern="1200" baseline="0" dirty="0">
              <a:solidFill>
                <a:schemeClr val="tx2"/>
              </a:solidFill>
            </a:rPr>
            <a:t>(or after the fiscal year) requirements</a:t>
          </a:r>
          <a:endParaRPr lang="en-US" sz="2400" kern="1200" dirty="0">
            <a:solidFill>
              <a:schemeClr val="tx2"/>
            </a:solidFill>
          </a:endParaRPr>
        </a:p>
      </dsp:txBody>
      <dsp:txXfrm>
        <a:off x="7904931" y="0"/>
        <a:ext cx="3676054" cy="1448580"/>
      </dsp:txXfrm>
    </dsp:sp>
    <dsp:sp modelId="{46E6C8B6-6C7C-4E95-9C8C-0B3078993BF3}">
      <dsp:nvSpPr>
        <dsp:cNvPr id="0" name=""/>
        <dsp:cNvSpPr/>
      </dsp:nvSpPr>
      <dsp:spPr>
        <a:xfrm>
          <a:off x="8272536" y="1448698"/>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Single audits</a:t>
          </a:r>
          <a:endParaRPr lang="en-US" sz="2400" kern="1200" dirty="0"/>
        </a:p>
      </dsp:txBody>
      <dsp:txXfrm>
        <a:off x="8293139" y="1469301"/>
        <a:ext cx="2899637" cy="662218"/>
      </dsp:txXfrm>
    </dsp:sp>
    <dsp:sp modelId="{3E93F42F-55EE-4CDE-9239-221DC7323E5D}">
      <dsp:nvSpPr>
        <dsp:cNvPr id="0" name=""/>
        <dsp:cNvSpPr/>
      </dsp:nvSpPr>
      <dsp:spPr>
        <a:xfrm>
          <a:off x="8272536" y="2260342"/>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Findings</a:t>
          </a:r>
          <a:endParaRPr lang="en-US" sz="2400" kern="1200" dirty="0"/>
        </a:p>
      </dsp:txBody>
      <dsp:txXfrm>
        <a:off x="8293139" y="2280945"/>
        <a:ext cx="2899637" cy="662218"/>
      </dsp:txXfrm>
    </dsp:sp>
    <dsp:sp modelId="{6AA8C6CF-AE49-4B38-A613-13ACA6B101DD}">
      <dsp:nvSpPr>
        <dsp:cNvPr id="0" name=""/>
        <dsp:cNvSpPr/>
      </dsp:nvSpPr>
      <dsp:spPr>
        <a:xfrm>
          <a:off x="8272536" y="3071985"/>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Management decisions</a:t>
          </a:r>
          <a:endParaRPr lang="en-US" sz="2400" kern="1200" dirty="0"/>
        </a:p>
      </dsp:txBody>
      <dsp:txXfrm>
        <a:off x="8293139" y="3092588"/>
        <a:ext cx="2899637" cy="662218"/>
      </dsp:txXfrm>
    </dsp:sp>
    <dsp:sp modelId="{2A7DAEAD-4339-43E8-8EED-2C5E905613A5}">
      <dsp:nvSpPr>
        <dsp:cNvPr id="0" name=""/>
        <dsp:cNvSpPr/>
      </dsp:nvSpPr>
      <dsp:spPr>
        <a:xfrm>
          <a:off x="8272536" y="3883629"/>
          <a:ext cx="2940843" cy="70342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Corrective action</a:t>
          </a:r>
          <a:endParaRPr lang="en-US" sz="2400" kern="1200" dirty="0"/>
        </a:p>
      </dsp:txBody>
      <dsp:txXfrm>
        <a:off x="8293139" y="3904232"/>
        <a:ext cx="2899637" cy="662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990F6-6E6C-4B13-B565-5EF181740B01}">
      <dsp:nvSpPr>
        <dsp:cNvPr id="0" name=""/>
        <dsp:cNvSpPr/>
      </dsp:nvSpPr>
      <dsp:spPr>
        <a:xfrm>
          <a:off x="0" y="135515"/>
          <a:ext cx="8686800" cy="88578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baseline="0" dirty="0" err="1"/>
            <a:t>Subrecipient</a:t>
          </a:r>
          <a:r>
            <a:rPr lang="en-US" sz="3600" kern="1200" baseline="0" dirty="0"/>
            <a:t> Monitoring:</a:t>
          </a:r>
          <a:endParaRPr lang="en-US" sz="3600" kern="1200" dirty="0"/>
        </a:p>
      </dsp:txBody>
      <dsp:txXfrm>
        <a:off x="43240" y="178755"/>
        <a:ext cx="8600320" cy="799301"/>
      </dsp:txXfrm>
    </dsp:sp>
    <dsp:sp modelId="{D9B3A3FC-6F59-4351-9EBF-59DF09A399F0}">
      <dsp:nvSpPr>
        <dsp:cNvPr id="0" name=""/>
        <dsp:cNvSpPr/>
      </dsp:nvSpPr>
      <dsp:spPr>
        <a:xfrm>
          <a:off x="0" y="1021297"/>
          <a:ext cx="8686800" cy="4055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US" sz="3200" kern="1200" baseline="0" dirty="0"/>
            <a:t>Subawards not updated for U.G.</a:t>
          </a:r>
          <a:endParaRPr lang="en-US" sz="3200" kern="1200" dirty="0"/>
        </a:p>
        <a:p>
          <a:pPr marL="285750" lvl="1" indent="-285750" algn="l" defTabSz="1422400" rtl="0">
            <a:lnSpc>
              <a:spcPct val="90000"/>
            </a:lnSpc>
            <a:spcBef>
              <a:spcPct val="0"/>
            </a:spcBef>
            <a:spcAft>
              <a:spcPct val="20000"/>
            </a:spcAft>
            <a:buChar char="•"/>
          </a:pPr>
          <a:r>
            <a:rPr lang="en-US" sz="3200" kern="1200" baseline="0" dirty="0"/>
            <a:t>No risk assessment policies or procedures</a:t>
          </a:r>
          <a:endParaRPr lang="en-US" sz="3200" kern="1200" dirty="0"/>
        </a:p>
        <a:p>
          <a:pPr marL="285750" lvl="1" indent="-285750" algn="l" defTabSz="1422400" rtl="0">
            <a:lnSpc>
              <a:spcPct val="90000"/>
            </a:lnSpc>
            <a:spcBef>
              <a:spcPct val="0"/>
            </a:spcBef>
            <a:spcAft>
              <a:spcPct val="20000"/>
            </a:spcAft>
            <a:buChar char="•"/>
          </a:pPr>
          <a:r>
            <a:rPr lang="en-US" sz="3200" kern="1200" baseline="0" dirty="0"/>
            <a:t>Risk assessment policies/procedures but lack of performance</a:t>
          </a:r>
          <a:endParaRPr lang="en-US" sz="3200" kern="1200" dirty="0"/>
        </a:p>
        <a:p>
          <a:pPr marL="285750" lvl="1" indent="-285750" algn="l" defTabSz="1422400" rtl="0">
            <a:lnSpc>
              <a:spcPct val="90000"/>
            </a:lnSpc>
            <a:spcBef>
              <a:spcPct val="0"/>
            </a:spcBef>
            <a:spcAft>
              <a:spcPct val="20000"/>
            </a:spcAft>
            <a:buChar char="•"/>
          </a:pPr>
          <a:r>
            <a:rPr lang="en-US" sz="3200" kern="1200" baseline="0" dirty="0"/>
            <a:t>Lack of review of subrecipient audit reports</a:t>
          </a:r>
          <a:endParaRPr lang="en-US" sz="3200" kern="1200" dirty="0"/>
        </a:p>
        <a:p>
          <a:pPr marL="285750" lvl="1" indent="-285750" algn="l" defTabSz="1422400" rtl="0">
            <a:lnSpc>
              <a:spcPct val="90000"/>
            </a:lnSpc>
            <a:spcBef>
              <a:spcPct val="0"/>
            </a:spcBef>
            <a:spcAft>
              <a:spcPct val="20000"/>
            </a:spcAft>
            <a:buChar char="•"/>
          </a:pPr>
          <a:r>
            <a:rPr lang="en-US" sz="3200" kern="1200" baseline="0" dirty="0"/>
            <a:t>Lack of management decisions</a:t>
          </a:r>
          <a:endParaRPr lang="en-US" sz="3200" kern="1200" dirty="0"/>
        </a:p>
        <a:p>
          <a:pPr marL="285750" lvl="1" indent="-285750" algn="l" defTabSz="1422400" rtl="0">
            <a:lnSpc>
              <a:spcPct val="90000"/>
            </a:lnSpc>
            <a:spcBef>
              <a:spcPct val="0"/>
            </a:spcBef>
            <a:spcAft>
              <a:spcPct val="20000"/>
            </a:spcAft>
            <a:buChar char="•"/>
          </a:pPr>
          <a:r>
            <a:rPr lang="en-US" sz="3200" kern="1200" baseline="0" dirty="0"/>
            <a:t>Lack of suspension and debarment verification on subrecipients (or not documented)</a:t>
          </a:r>
          <a:endParaRPr lang="en-US" sz="3200" kern="1200" dirty="0"/>
        </a:p>
      </dsp:txBody>
      <dsp:txXfrm>
        <a:off x="0" y="1021297"/>
        <a:ext cx="8686800" cy="4055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990F6-6E6C-4B13-B565-5EF181740B01}">
      <dsp:nvSpPr>
        <dsp:cNvPr id="0" name=""/>
        <dsp:cNvSpPr/>
      </dsp:nvSpPr>
      <dsp:spPr>
        <a:xfrm>
          <a:off x="0" y="88751"/>
          <a:ext cx="11785600" cy="5339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baseline="0" dirty="0"/>
            <a:t>Subrecipient Monitoring Prevention:</a:t>
          </a:r>
          <a:endParaRPr lang="en-US" sz="3600" kern="1200" dirty="0"/>
        </a:p>
      </dsp:txBody>
      <dsp:txXfrm>
        <a:off x="26066" y="114817"/>
        <a:ext cx="11733468" cy="481829"/>
      </dsp:txXfrm>
    </dsp:sp>
    <dsp:sp modelId="{D9B3A3FC-6F59-4351-9EBF-59DF09A399F0}">
      <dsp:nvSpPr>
        <dsp:cNvPr id="0" name=""/>
        <dsp:cNvSpPr/>
      </dsp:nvSpPr>
      <dsp:spPr>
        <a:xfrm>
          <a:off x="0" y="543115"/>
          <a:ext cx="11785600" cy="465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193"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US" sz="3200" kern="1200" baseline="0" dirty="0"/>
            <a:t>Training, training, training</a:t>
          </a:r>
          <a:endParaRPr lang="en-US" sz="3200" kern="1200" dirty="0"/>
        </a:p>
        <a:p>
          <a:pPr marL="285750" lvl="1" indent="-285750" algn="l" defTabSz="1422400" rtl="0">
            <a:lnSpc>
              <a:spcPct val="90000"/>
            </a:lnSpc>
            <a:spcBef>
              <a:spcPct val="0"/>
            </a:spcBef>
            <a:spcAft>
              <a:spcPct val="20000"/>
            </a:spcAft>
            <a:buChar char="•"/>
          </a:pPr>
          <a:r>
            <a:rPr lang="en-US" sz="3200" kern="1200" dirty="0"/>
            <a:t>Documented policies</a:t>
          </a:r>
        </a:p>
        <a:p>
          <a:pPr marL="285750" lvl="1" indent="-285750" algn="l" defTabSz="1422400" rtl="0">
            <a:lnSpc>
              <a:spcPct val="90000"/>
            </a:lnSpc>
            <a:spcBef>
              <a:spcPct val="0"/>
            </a:spcBef>
            <a:spcAft>
              <a:spcPct val="20000"/>
            </a:spcAft>
            <a:buChar char="•"/>
          </a:pPr>
          <a:r>
            <a:rPr lang="en-US" sz="3200" kern="1200" dirty="0"/>
            <a:t>Document retention</a:t>
          </a:r>
        </a:p>
        <a:p>
          <a:pPr marL="285750" lvl="1" indent="-285750" algn="l" defTabSz="1422400" rtl="0">
            <a:lnSpc>
              <a:spcPct val="90000"/>
            </a:lnSpc>
            <a:spcBef>
              <a:spcPct val="0"/>
            </a:spcBef>
            <a:spcAft>
              <a:spcPct val="20000"/>
            </a:spcAft>
            <a:buChar char="•"/>
          </a:pPr>
          <a:r>
            <a:rPr lang="en-US" sz="3200" kern="1200" dirty="0"/>
            <a:t>Calendar of monitoring</a:t>
          </a:r>
        </a:p>
        <a:p>
          <a:pPr marL="285750" lvl="1" indent="-285750" algn="l" defTabSz="1422400" rtl="0">
            <a:lnSpc>
              <a:spcPct val="90000"/>
            </a:lnSpc>
            <a:spcBef>
              <a:spcPct val="0"/>
            </a:spcBef>
            <a:spcAft>
              <a:spcPct val="20000"/>
            </a:spcAft>
            <a:buChar char="•"/>
          </a:pPr>
          <a:r>
            <a:rPr lang="en-US" sz="3200" kern="1200" dirty="0"/>
            <a:t>Assignment of responsibilities</a:t>
          </a:r>
        </a:p>
        <a:p>
          <a:pPr marL="571500" lvl="2" indent="-285750" algn="l" defTabSz="1422400" rtl="0">
            <a:lnSpc>
              <a:spcPct val="90000"/>
            </a:lnSpc>
            <a:spcBef>
              <a:spcPct val="0"/>
            </a:spcBef>
            <a:spcAft>
              <a:spcPct val="20000"/>
            </a:spcAft>
            <a:buChar char="•"/>
          </a:pPr>
          <a:r>
            <a:rPr lang="en-US" sz="3200" kern="1200" dirty="0"/>
            <a:t>Subawards</a:t>
          </a:r>
        </a:p>
        <a:p>
          <a:pPr marL="571500" lvl="2" indent="-285750" algn="l" defTabSz="1422400" rtl="0">
            <a:lnSpc>
              <a:spcPct val="90000"/>
            </a:lnSpc>
            <a:spcBef>
              <a:spcPct val="0"/>
            </a:spcBef>
            <a:spcAft>
              <a:spcPct val="20000"/>
            </a:spcAft>
            <a:buChar char="•"/>
          </a:pPr>
          <a:r>
            <a:rPr lang="en-US" sz="3200" kern="1200" dirty="0"/>
            <a:t>Risk Assessment</a:t>
          </a:r>
        </a:p>
        <a:p>
          <a:pPr marL="571500" lvl="2" indent="-285750" algn="l" defTabSz="1422400" rtl="0">
            <a:lnSpc>
              <a:spcPct val="90000"/>
            </a:lnSpc>
            <a:spcBef>
              <a:spcPct val="0"/>
            </a:spcBef>
            <a:spcAft>
              <a:spcPct val="20000"/>
            </a:spcAft>
            <a:buChar char="•"/>
          </a:pPr>
          <a:r>
            <a:rPr lang="en-US" sz="3200" kern="1200" dirty="0"/>
            <a:t>Risk Based Monitoring</a:t>
          </a:r>
        </a:p>
        <a:p>
          <a:pPr marL="571500" lvl="2" indent="-285750" algn="l" defTabSz="1422400" rtl="0">
            <a:lnSpc>
              <a:spcPct val="90000"/>
            </a:lnSpc>
            <a:spcBef>
              <a:spcPct val="0"/>
            </a:spcBef>
            <a:spcAft>
              <a:spcPct val="20000"/>
            </a:spcAft>
            <a:buChar char="•"/>
          </a:pPr>
          <a:r>
            <a:rPr lang="en-US" sz="3200" kern="1200" dirty="0"/>
            <a:t>Audit Review and Management Decisions</a:t>
          </a:r>
        </a:p>
        <a:p>
          <a:pPr marL="285750" lvl="1" indent="-285750" algn="l" defTabSz="1422400">
            <a:lnSpc>
              <a:spcPct val="90000"/>
            </a:lnSpc>
            <a:spcBef>
              <a:spcPct val="0"/>
            </a:spcBef>
            <a:spcAft>
              <a:spcPct val="20000"/>
            </a:spcAft>
            <a:buChar char="•"/>
          </a:pPr>
          <a:r>
            <a:rPr lang="en-US" sz="3200" kern="1200" dirty="0"/>
            <a:t>Design and implement internal controls to monitor compliance</a:t>
          </a:r>
        </a:p>
      </dsp:txBody>
      <dsp:txXfrm>
        <a:off x="0" y="543115"/>
        <a:ext cx="11785600" cy="465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3"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1200"/>
            </a:lvl1pPr>
          </a:lstStyle>
          <a:p>
            <a:fld id="{5109D85C-6806-4601-8914-E6B5119FB4C2}" type="datetimeFigureOut">
              <a:rPr lang="en-US" sz="900">
                <a:solidFill>
                  <a:schemeClr val="accent1"/>
                </a:solidFill>
              </a:rPr>
              <a:t>3/7/2025</a:t>
            </a:fld>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dirty="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dirty="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3/7/2025</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dirty="0"/>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dirty="0"/>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a:t>
            </a:fld>
            <a:endParaRPr lang="en-US" dirty="0"/>
          </a:p>
        </p:txBody>
      </p:sp>
    </p:spTree>
    <p:extLst>
      <p:ext uri="{BB962C8B-B14F-4D97-AF65-F5344CB8AC3E}">
        <p14:creationId xmlns:p14="http://schemas.microsoft.com/office/powerpoint/2010/main" val="361621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E4AEEB3-393C-4EC2-B128-1FAFB91462A6}" type="slidenum">
              <a:rPr lang="en-US">
                <a:latin typeface="Arial" charset="0"/>
              </a:rPr>
              <a:pPr/>
              <a:t>13</a:t>
            </a:fld>
            <a:endParaRPr lang="en-US" dirty="0">
              <a:latin typeface="Arial" charset="0"/>
            </a:endParaRPr>
          </a:p>
        </p:txBody>
      </p:sp>
      <p:sp>
        <p:nvSpPr>
          <p:cNvPr id="48131" name="Rectangle 2"/>
          <p:cNvSpPr>
            <a:spLocks noGrp="1" noRot="1" noChangeAspect="1" noChangeArrowheads="1" noTextEdit="1"/>
          </p:cNvSpPr>
          <p:nvPr>
            <p:ph type="sldImg"/>
          </p:nvPr>
        </p:nvSpPr>
        <p:spPr>
          <a:xfrm>
            <a:off x="328613" y="681038"/>
            <a:ext cx="6061075" cy="3409950"/>
          </a:xfrm>
          <a:ln/>
        </p:spPr>
      </p:sp>
      <p:sp>
        <p:nvSpPr>
          <p:cNvPr id="48132"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pPr>
              <a:defRPr/>
            </a:pPr>
            <a:fld id="{1F385301-0ED8-4ACD-A754-8472DEC9B4E2}" type="datetime1">
              <a:rPr lang="en-US" smtClean="0"/>
              <a:t>3/7/2025</a:t>
            </a:fld>
            <a:endParaRPr lang="en-US" dirty="0"/>
          </a:p>
        </p:txBody>
      </p:sp>
    </p:spTree>
    <p:extLst>
      <p:ext uri="{BB962C8B-B14F-4D97-AF65-F5344CB8AC3E}">
        <p14:creationId xmlns:p14="http://schemas.microsoft.com/office/powerpoint/2010/main" val="115423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208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430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996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378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1221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8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51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3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44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Tree>
    <p:extLst>
      <p:ext uri="{BB962C8B-B14F-4D97-AF65-F5344CB8AC3E}">
        <p14:creationId xmlns:p14="http://schemas.microsoft.com/office/powerpoint/2010/main" val="30200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Tree>
    <p:extLst>
      <p:ext uri="{BB962C8B-B14F-4D97-AF65-F5344CB8AC3E}">
        <p14:creationId xmlns:p14="http://schemas.microsoft.com/office/powerpoint/2010/main" val="7051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33675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1899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57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06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Content Placeholder 2">
            <a:extLst>
              <a:ext uri="{FF2B5EF4-FFF2-40B4-BE49-F238E27FC236}">
                <a16:creationId xmlns:a16="http://schemas.microsoft.com/office/drawing/2014/main" id="{261D74B3-7A32-4CBA-8236-5D53859D3396}"/>
              </a:ext>
            </a:extLst>
          </p:cNvPr>
          <p:cNvSpPr>
            <a:spLocks noGrp="1"/>
          </p:cNvSpPr>
          <p:nvPr>
            <p:ph idx="1"/>
          </p:nvPr>
        </p:nvSpPr>
        <p:spPr>
          <a:xfrm>
            <a:off x="213680" y="1371600"/>
            <a:ext cx="5580369"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6E2FC9D-42E3-45A9-9972-B5C6E6BBB482}"/>
              </a:ext>
            </a:extLst>
          </p:cNvPr>
          <p:cNvSpPr>
            <a:spLocks noGrp="1"/>
          </p:cNvSpPr>
          <p:nvPr>
            <p:ph idx="10"/>
          </p:nvPr>
        </p:nvSpPr>
        <p:spPr>
          <a:xfrm>
            <a:off x="6014850" y="1371600"/>
            <a:ext cx="5580369"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9005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C50E281D-C0E8-67C9-56A3-976FF2B1050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3402798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A0D56AB7-7A07-4CA9-8F94-0B5FAD8C6983}"/>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1542507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dirty="0">
                <a:solidFill>
                  <a:schemeClr val="tx2">
                    <a:lumMod val="50000"/>
                  </a:schemeClr>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endParaRPr lang="en-US" sz="2400" b="0" i="0" u="none" strike="noStrike" baseline="30000" dirty="0">
              <a:solidFill>
                <a:schemeClr val="tx1"/>
              </a:solidFill>
              <a:latin typeface="Tw Cen MT" panose="020B0602020104020603" pitchFamily="34" charset="0"/>
            </a:endParaRP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pic>
        <p:nvPicPr>
          <p:cNvPr id="9" name="Picture 8">
            <a:extLst>
              <a:ext uri="{FF2B5EF4-FFF2-40B4-BE49-F238E27FC236}">
                <a16:creationId xmlns:a16="http://schemas.microsoft.com/office/drawing/2014/main" id="{D2431D12-A9D2-8367-F073-D8FB8EF2908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021833" y="5212080"/>
            <a:ext cx="2148335" cy="1382895"/>
          </a:xfrm>
          <a:prstGeom prst="rect">
            <a:avLst/>
          </a:prstGeom>
        </p:spPr>
      </p:pic>
    </p:spTree>
    <p:extLst>
      <p:ext uri="{BB962C8B-B14F-4D97-AF65-F5344CB8AC3E}">
        <p14:creationId xmlns:p14="http://schemas.microsoft.com/office/powerpoint/2010/main" val="700269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879239"/>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dirty="0">
                <a:solidFill>
                  <a:schemeClr val="bg1"/>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p>
        </p:txBody>
      </p:sp>
      <p:sp>
        <p:nvSpPr>
          <p:cNvPr id="5" name="TextBox 4">
            <a:extLst>
              <a:ext uri="{FF2B5EF4-FFF2-40B4-BE49-F238E27FC236}">
                <a16:creationId xmlns:a16="http://schemas.microsoft.com/office/drawing/2014/main" id="{0C68D47B-6C40-4AFD-9234-F452B54360B5}"/>
              </a:ext>
            </a:extLst>
          </p:cNvPr>
          <p:cNvSpPr txBox="1"/>
          <p:nvPr userDrawn="1"/>
        </p:nvSpPr>
        <p:spPr>
          <a:xfrm>
            <a:off x="4851862" y="112025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pic>
        <p:nvPicPr>
          <p:cNvPr id="7" name="Picture 6">
            <a:extLst>
              <a:ext uri="{FF2B5EF4-FFF2-40B4-BE49-F238E27FC236}">
                <a16:creationId xmlns:a16="http://schemas.microsoft.com/office/drawing/2014/main" id="{F57F8581-AB01-FEA4-D9FD-46B4E853DC1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47634" y="5426017"/>
            <a:ext cx="1696733" cy="1092196"/>
          </a:xfrm>
          <a:prstGeom prst="rect">
            <a:avLst/>
          </a:prstGeom>
        </p:spPr>
      </p:pic>
    </p:spTree>
    <p:extLst>
      <p:ext uri="{BB962C8B-B14F-4D97-AF65-F5344CB8AC3E}">
        <p14:creationId xmlns:p14="http://schemas.microsoft.com/office/powerpoint/2010/main" val="946239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dirty="0"/>
              <a:t>Click to edit Master subtitle style</a:t>
            </a:r>
          </a:p>
        </p:txBody>
      </p:sp>
      <p:pic>
        <p:nvPicPr>
          <p:cNvPr id="5" name="Picture 4">
            <a:extLst>
              <a:ext uri="{FF2B5EF4-FFF2-40B4-BE49-F238E27FC236}">
                <a16:creationId xmlns:a16="http://schemas.microsoft.com/office/drawing/2014/main" id="{2A647932-93C4-1036-5DC9-57025553366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805570" y="4790020"/>
            <a:ext cx="2580861" cy="1661315"/>
          </a:xfrm>
          <a:prstGeom prst="rect">
            <a:avLst/>
          </a:prstGeom>
        </p:spPr>
      </p:pic>
      <p:sp>
        <p:nvSpPr>
          <p:cNvPr id="2" name="TextBox 1">
            <a:extLst>
              <a:ext uri="{FF2B5EF4-FFF2-40B4-BE49-F238E27FC236}">
                <a16:creationId xmlns:a16="http://schemas.microsoft.com/office/drawing/2014/main" id="{442E2D72-3F90-0289-4143-D791227D7A59}"/>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dirty="0">
                <a:solidFill>
                  <a:schemeClr val="accent1"/>
                </a:solidFill>
                <a:latin typeface="+mn-lt"/>
                <a:ea typeface="+mn-ea"/>
                <a:cs typeface="+mn-cs"/>
              </a:rPr>
              <a:t>Eide Bailly Advisors, LLC., Eide Bailly Agency, LLC., are wholly owned and operated by Eide Bailly LLP.</a:t>
            </a:r>
          </a:p>
        </p:txBody>
      </p:sp>
    </p:spTree>
    <p:extLst>
      <p:ext uri="{BB962C8B-B14F-4D97-AF65-F5344CB8AC3E}">
        <p14:creationId xmlns:p14="http://schemas.microsoft.com/office/powerpoint/2010/main" val="1168877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dirty="0">
                <a:solidFill>
                  <a:schemeClr val="accent1"/>
                </a:solidFill>
                <a:latin typeface="+mn-lt"/>
                <a:ea typeface="+mn-ea"/>
                <a:cs typeface="+mn-cs"/>
              </a:rPr>
              <a:t>Eide Bailly Advisors, LLC., Eide Bailly Agency, LLC., are wholly owned and operated by Eide Bailly LLP.</a:t>
            </a:r>
          </a:p>
        </p:txBody>
      </p:sp>
      <p:pic>
        <p:nvPicPr>
          <p:cNvPr id="6" name="Picture 5">
            <a:extLst>
              <a:ext uri="{FF2B5EF4-FFF2-40B4-BE49-F238E27FC236}">
                <a16:creationId xmlns:a16="http://schemas.microsoft.com/office/drawing/2014/main" id="{54941B95-E066-476D-C245-A7732C0BDC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993176" y="1994554"/>
            <a:ext cx="4205648" cy="2707200"/>
          </a:xfrm>
          <a:prstGeom prst="rect">
            <a:avLst/>
          </a:prstGeom>
        </p:spPr>
      </p:pic>
    </p:spTree>
    <p:extLst>
      <p:ext uri="{BB962C8B-B14F-4D97-AF65-F5344CB8AC3E}">
        <p14:creationId xmlns:p14="http://schemas.microsoft.com/office/powerpoint/2010/main" val="123577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5744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pic>
        <p:nvPicPr>
          <p:cNvPr id="4" name="Picture 3">
            <a:extLst>
              <a:ext uri="{FF2B5EF4-FFF2-40B4-BE49-F238E27FC236}">
                <a16:creationId xmlns:a16="http://schemas.microsoft.com/office/drawing/2014/main" id="{13ABF5BE-FE32-4EE1-866C-F5CDD3CF32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7917" y="5432124"/>
            <a:ext cx="1496166" cy="1063725"/>
          </a:xfrm>
          <a:prstGeom prst="rect">
            <a:avLst/>
          </a:prstGeom>
        </p:spPr>
      </p:pic>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10679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95226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812" r:id="rId5"/>
    <p:sldLayoutId id="2147483813" r:id="rId6"/>
    <p:sldLayoutId id="2147483743" r:id="rId7"/>
    <p:sldLayoutId id="2147483807" r:id="rId8"/>
    <p:sldLayoutId id="2147483747" r:id="rId9"/>
    <p:sldLayoutId id="2147483808" r:id="rId10"/>
    <p:sldLayoutId id="2147483809" r:id="rId11"/>
    <p:sldLayoutId id="2147483810" r:id="rId12"/>
    <p:sldLayoutId id="2147483745" r:id="rId13"/>
    <p:sldLayoutId id="2147483811" r:id="rId14"/>
    <p:sldLayoutId id="2147483766" r:id="rId15"/>
    <p:sldLayoutId id="2147483765" r:id="rId16"/>
    <p:sldLayoutId id="2147483777" r:id="rId17"/>
    <p:sldLayoutId id="2147483758" r:id="rId18"/>
    <p:sldLayoutId id="2147483797" r:id="rId19"/>
    <p:sldLayoutId id="2147483800" r:id="rId20"/>
    <p:sldLayoutId id="2147483798" r:id="rId21"/>
    <p:sldLayoutId id="2147483799" r:id="rId22"/>
    <p:sldLayoutId id="2147483764" r:id="rId23"/>
    <p:sldLayoutId id="2147483801" r:id="rId24"/>
    <p:sldLayoutId id="2147483802" r:id="rId25"/>
    <p:sldLayoutId id="2147483806" r:id="rId26"/>
    <p:sldLayoutId id="2147483772" r:id="rId27"/>
    <p:sldLayoutId id="2147483803" r:id="rId28"/>
    <p:sldLayoutId id="2147483805" r:id="rId29"/>
    <p:sldLayoutId id="2147483774" r:id="rId30"/>
    <p:sldLayoutId id="2147483804" r:id="rId31"/>
    <p:sldLayoutId id="2147483775" r:id="rId32"/>
    <p:sldLayoutId id="2147483820" r:id="rId33"/>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3/7/2025</a:t>
            </a:fld>
            <a:endParaRPr lang="en-US" dirty="0"/>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FECD-DBAD-4983-BCC9-0DCA1CBE5568}"/>
              </a:ext>
            </a:extLst>
          </p:cNvPr>
          <p:cNvSpPr>
            <a:spLocks noGrp="1"/>
          </p:cNvSpPr>
          <p:nvPr>
            <p:ph type="ctrTitle"/>
          </p:nvPr>
        </p:nvSpPr>
        <p:spPr/>
        <p:txBody>
          <a:bodyPr>
            <a:normAutofit/>
          </a:bodyPr>
          <a:lstStyle/>
          <a:p>
            <a:r>
              <a:rPr lang="en-US" dirty="0"/>
              <a:t>Subrecipient monitoring</a:t>
            </a:r>
          </a:p>
        </p:txBody>
      </p:sp>
      <p:sp>
        <p:nvSpPr>
          <p:cNvPr id="6" name="Subtitle 5">
            <a:extLst>
              <a:ext uri="{FF2B5EF4-FFF2-40B4-BE49-F238E27FC236}">
                <a16:creationId xmlns:a16="http://schemas.microsoft.com/office/drawing/2014/main" id="{F8BF7AFA-2483-4588-8F37-20A65C7CD993}"/>
              </a:ext>
            </a:extLst>
          </p:cNvPr>
          <p:cNvSpPr>
            <a:spLocks noGrp="1"/>
          </p:cNvSpPr>
          <p:nvPr>
            <p:ph type="subTitle" idx="1"/>
          </p:nvPr>
        </p:nvSpPr>
        <p:spPr/>
        <p:txBody>
          <a:bodyPr/>
          <a:lstStyle/>
          <a:p>
            <a:r>
              <a:rPr lang="en-US" dirty="0"/>
              <a:t>April 1, 2025</a:t>
            </a:r>
          </a:p>
        </p:txBody>
      </p:sp>
    </p:spTree>
    <p:extLst>
      <p:ext uri="{BB962C8B-B14F-4D97-AF65-F5344CB8AC3E}">
        <p14:creationId xmlns:p14="http://schemas.microsoft.com/office/powerpoint/2010/main" val="353988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E1B8D9-6BD4-54C1-D76C-1FD793485FC7}"/>
              </a:ext>
            </a:extLst>
          </p:cNvPr>
          <p:cNvSpPr>
            <a:spLocks noGrp="1"/>
          </p:cNvSpPr>
          <p:nvPr>
            <p:ph type="title"/>
          </p:nvPr>
        </p:nvSpPr>
        <p:spPr/>
        <p:txBody>
          <a:bodyPr/>
          <a:lstStyle/>
          <a:p>
            <a:r>
              <a:rPr lang="en-US" dirty="0"/>
              <a:t>Subrecipient monitoring</a:t>
            </a:r>
          </a:p>
        </p:txBody>
      </p:sp>
    </p:spTree>
    <p:extLst>
      <p:ext uri="{BB962C8B-B14F-4D97-AF65-F5344CB8AC3E}">
        <p14:creationId xmlns:p14="http://schemas.microsoft.com/office/powerpoint/2010/main" val="265645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6D8AA-253C-446D-8177-85A27ECDAEA5}"/>
              </a:ext>
            </a:extLst>
          </p:cNvPr>
          <p:cNvSpPr>
            <a:spLocks noGrp="1"/>
          </p:cNvSpPr>
          <p:nvPr>
            <p:ph type="title"/>
          </p:nvPr>
        </p:nvSpPr>
        <p:spPr/>
        <p:txBody>
          <a:bodyPr/>
          <a:lstStyle/>
          <a:p>
            <a:r>
              <a:rPr lang="en-US" dirty="0"/>
              <a:t>Subrecipient vs contractor</a:t>
            </a:r>
          </a:p>
        </p:txBody>
      </p:sp>
      <p:graphicFrame>
        <p:nvGraphicFramePr>
          <p:cNvPr id="2" name="Content Placeholder 1">
            <a:extLst>
              <a:ext uri="{FF2B5EF4-FFF2-40B4-BE49-F238E27FC236}">
                <a16:creationId xmlns:a16="http://schemas.microsoft.com/office/drawing/2014/main" id="{E48120C7-79D4-4410-B82F-FE876779244A}"/>
              </a:ext>
            </a:extLst>
          </p:cNvPr>
          <p:cNvGraphicFramePr>
            <a:graphicFrameLocks noGrp="1"/>
          </p:cNvGraphicFramePr>
          <p:nvPr>
            <p:ph idx="1"/>
          </p:nvPr>
        </p:nvGraphicFramePr>
        <p:xfrm>
          <a:off x="304800" y="1159669"/>
          <a:ext cx="11582400" cy="4741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24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DD240B-8096-43D8-B51B-47B0633CFDCF}"/>
              </a:ext>
            </a:extLst>
          </p:cNvPr>
          <p:cNvSpPr/>
          <p:nvPr/>
        </p:nvSpPr>
        <p:spPr>
          <a:xfrm>
            <a:off x="9817100" y="5219700"/>
            <a:ext cx="22479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Determinations </a:t>
            </a:r>
          </a:p>
        </p:txBody>
      </p:sp>
      <p:graphicFrame>
        <p:nvGraphicFramePr>
          <p:cNvPr id="4" name="Content Placeholder 3"/>
          <p:cNvGraphicFramePr>
            <a:graphicFrameLocks noGrp="1"/>
          </p:cNvGraphicFramePr>
          <p:nvPr>
            <p:ph idx="1"/>
          </p:nvPr>
        </p:nvGraphicFramePr>
        <p:xfrm>
          <a:off x="304800" y="1158802"/>
          <a:ext cx="11582400" cy="5478218"/>
        </p:xfrm>
        <a:graphic>
          <a:graphicData uri="http://schemas.openxmlformats.org/drawingml/2006/table">
            <a:tbl>
              <a:tblPr firstRow="1" bandRow="1">
                <a:tableStyleId>{21E4AEA4-8DFA-4A89-87EB-49C32662AFE0}</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543808">
                <a:tc>
                  <a:txBody>
                    <a:bodyPr/>
                    <a:lstStyle/>
                    <a:p>
                      <a:pPr algn="ctr"/>
                      <a:r>
                        <a:rPr lang="en-US" sz="2800" dirty="0" err="1"/>
                        <a:t>Subrecipient</a:t>
                      </a:r>
                      <a:endParaRPr lang="en-US" sz="2800" dirty="0"/>
                    </a:p>
                  </a:txBody>
                  <a:tcPr anchor="ctr"/>
                </a:tc>
                <a:tc>
                  <a:txBody>
                    <a:bodyPr/>
                    <a:lstStyle/>
                    <a:p>
                      <a:pPr algn="ctr"/>
                      <a:r>
                        <a:rPr lang="en-US" sz="2800" dirty="0"/>
                        <a:t>Contractor</a:t>
                      </a:r>
                    </a:p>
                  </a:txBody>
                  <a:tcPr anchor="ctr"/>
                </a:tc>
                <a:extLst>
                  <a:ext uri="{0D108BD9-81ED-4DB2-BD59-A6C34878D82A}">
                    <a16:rowId xmlns:a16="http://schemas.microsoft.com/office/drawing/2014/main" val="10000"/>
                  </a:ext>
                </a:extLst>
              </a:tr>
              <a:tr h="719601">
                <a:tc>
                  <a:txBody>
                    <a:bodyPr/>
                    <a:lstStyle/>
                    <a:p>
                      <a:r>
                        <a:rPr lang="en-US" sz="1800" dirty="0">
                          <a:solidFill>
                            <a:schemeClr val="tx2"/>
                          </a:solidFill>
                        </a:rPr>
                        <a:t>Creates</a:t>
                      </a:r>
                      <a:r>
                        <a:rPr lang="en-US" sz="1800" baseline="0" dirty="0">
                          <a:solidFill>
                            <a:schemeClr val="tx2"/>
                          </a:solidFill>
                        </a:rPr>
                        <a:t> the assistance relationship</a:t>
                      </a:r>
                      <a:endParaRPr lang="en-US" sz="1800" dirty="0">
                        <a:solidFill>
                          <a:schemeClr val="tx2"/>
                        </a:solidFill>
                      </a:endParaRPr>
                    </a:p>
                  </a:txBody>
                  <a:tcPr anchor="ctr"/>
                </a:tc>
                <a:tc>
                  <a:txBody>
                    <a:bodyPr/>
                    <a:lstStyle/>
                    <a:p>
                      <a:r>
                        <a:rPr lang="en-US" sz="1800" dirty="0">
                          <a:solidFill>
                            <a:schemeClr val="tx2"/>
                          </a:solidFill>
                        </a:rPr>
                        <a:t>Obtains goods / provides</a:t>
                      </a:r>
                      <a:r>
                        <a:rPr lang="en-US" sz="1800" baseline="0" dirty="0">
                          <a:solidFill>
                            <a:schemeClr val="tx2"/>
                          </a:solidFill>
                        </a:rPr>
                        <a:t> </a:t>
                      </a:r>
                      <a:r>
                        <a:rPr lang="en-US" sz="1800" dirty="0">
                          <a:solidFill>
                            <a:schemeClr val="tx2"/>
                          </a:solidFill>
                        </a:rPr>
                        <a:t>services for the entity</a:t>
                      </a:r>
                      <a:r>
                        <a:rPr lang="en-US" sz="1800" baseline="0" dirty="0">
                          <a:solidFill>
                            <a:schemeClr val="tx2"/>
                          </a:solidFill>
                        </a:rPr>
                        <a:t> and creates a procurement relationship</a:t>
                      </a:r>
                      <a:endParaRPr lang="en-US" sz="1800" dirty="0">
                        <a:solidFill>
                          <a:schemeClr val="tx2"/>
                        </a:solidFill>
                      </a:endParaRPr>
                    </a:p>
                  </a:txBody>
                  <a:tcPr anchor="ctr"/>
                </a:tc>
                <a:extLst>
                  <a:ext uri="{0D108BD9-81ED-4DB2-BD59-A6C34878D82A}">
                    <a16:rowId xmlns:a16="http://schemas.microsoft.com/office/drawing/2014/main" val="10001"/>
                  </a:ext>
                </a:extLst>
              </a:tr>
              <a:tr h="719601">
                <a:tc>
                  <a:txBody>
                    <a:bodyPr/>
                    <a:lstStyle/>
                    <a:p>
                      <a:r>
                        <a:rPr lang="en-US" sz="1800" dirty="0">
                          <a:solidFill>
                            <a:schemeClr val="tx2"/>
                          </a:solidFill>
                        </a:rPr>
                        <a:t>Determines who is eligible (i.e. program participants)</a:t>
                      </a:r>
                      <a:r>
                        <a:rPr lang="en-US" sz="1800" baseline="0" dirty="0">
                          <a:solidFill>
                            <a:schemeClr val="tx2"/>
                          </a:solidFill>
                        </a:rPr>
                        <a:t> to receive what grant assistance</a:t>
                      </a:r>
                      <a:endParaRPr lang="en-US" sz="1800" dirty="0">
                        <a:solidFill>
                          <a:schemeClr val="tx2"/>
                        </a:solidFill>
                      </a:endParaRPr>
                    </a:p>
                  </a:txBody>
                  <a:tcPr anchor="ctr"/>
                </a:tc>
                <a:tc>
                  <a:txBody>
                    <a:bodyPr/>
                    <a:lstStyle/>
                    <a:p>
                      <a:r>
                        <a:rPr lang="en-US" sz="1800" dirty="0">
                          <a:solidFill>
                            <a:schemeClr val="tx2"/>
                          </a:solidFill>
                        </a:rPr>
                        <a:t>Provides goods / services within normal business operations</a:t>
                      </a:r>
                    </a:p>
                  </a:txBody>
                  <a:tcPr anchor="ctr"/>
                </a:tc>
                <a:extLst>
                  <a:ext uri="{0D108BD9-81ED-4DB2-BD59-A6C34878D82A}">
                    <a16:rowId xmlns:a16="http://schemas.microsoft.com/office/drawing/2014/main" val="10002"/>
                  </a:ext>
                </a:extLst>
              </a:tr>
              <a:tr h="1028003">
                <a:tc>
                  <a:txBody>
                    <a:bodyPr/>
                    <a:lstStyle/>
                    <a:p>
                      <a:r>
                        <a:rPr lang="en-US" sz="1800" dirty="0">
                          <a:solidFill>
                            <a:schemeClr val="tx2"/>
                          </a:solidFill>
                        </a:rPr>
                        <a:t>Has performance measured in relation to whether objectives of the grant program were met</a:t>
                      </a:r>
                    </a:p>
                  </a:txBody>
                  <a:tcPr anchor="ctr"/>
                </a:tc>
                <a:tc>
                  <a:txBody>
                    <a:bodyPr/>
                    <a:lstStyle/>
                    <a:p>
                      <a:r>
                        <a:rPr lang="en-US" sz="1800" dirty="0">
                          <a:solidFill>
                            <a:schemeClr val="tx2"/>
                          </a:solidFill>
                        </a:rPr>
                        <a:t>Provides similar goods /</a:t>
                      </a:r>
                      <a:r>
                        <a:rPr lang="en-US" sz="1800" baseline="0" dirty="0">
                          <a:solidFill>
                            <a:schemeClr val="tx2"/>
                          </a:solidFill>
                        </a:rPr>
                        <a:t> services to many purchasers</a:t>
                      </a:r>
                      <a:endParaRPr lang="en-US" sz="1800" dirty="0">
                        <a:solidFill>
                          <a:schemeClr val="tx2"/>
                        </a:solidFill>
                      </a:endParaRPr>
                    </a:p>
                  </a:txBody>
                  <a:tcPr anchor="ctr"/>
                </a:tc>
                <a:extLst>
                  <a:ext uri="{0D108BD9-81ED-4DB2-BD59-A6C34878D82A}">
                    <a16:rowId xmlns:a16="http://schemas.microsoft.com/office/drawing/2014/main" val="10003"/>
                  </a:ext>
                </a:extLst>
              </a:tr>
              <a:tr h="719601">
                <a:tc>
                  <a:txBody>
                    <a:bodyPr/>
                    <a:lstStyle/>
                    <a:p>
                      <a:r>
                        <a:rPr lang="en-US" sz="1800" dirty="0">
                          <a:solidFill>
                            <a:schemeClr val="tx2"/>
                          </a:solidFill>
                        </a:rPr>
                        <a:t>Has responsibility</a:t>
                      </a:r>
                      <a:r>
                        <a:rPr lang="en-US" sz="1800" baseline="0" dirty="0">
                          <a:solidFill>
                            <a:schemeClr val="tx2"/>
                          </a:solidFill>
                        </a:rPr>
                        <a:t> for programmatic decision-making</a:t>
                      </a:r>
                      <a:endParaRPr lang="en-US" sz="1800" dirty="0">
                        <a:solidFill>
                          <a:schemeClr val="tx2"/>
                        </a:solidFill>
                      </a:endParaRPr>
                    </a:p>
                  </a:txBody>
                  <a:tcPr anchor="ctr"/>
                </a:tc>
                <a:tc>
                  <a:txBody>
                    <a:bodyPr/>
                    <a:lstStyle/>
                    <a:p>
                      <a:r>
                        <a:rPr lang="en-US" sz="1800" dirty="0">
                          <a:solidFill>
                            <a:schemeClr val="tx2"/>
                          </a:solidFill>
                        </a:rPr>
                        <a:t>Normally operates in a competitive environment</a:t>
                      </a:r>
                    </a:p>
                  </a:txBody>
                  <a:tcPr anchor="ctr"/>
                </a:tc>
                <a:extLst>
                  <a:ext uri="{0D108BD9-81ED-4DB2-BD59-A6C34878D82A}">
                    <a16:rowId xmlns:a16="http://schemas.microsoft.com/office/drawing/2014/main" val="10004"/>
                  </a:ext>
                </a:extLst>
              </a:tr>
              <a:tr h="719601">
                <a:tc>
                  <a:txBody>
                    <a:bodyPr/>
                    <a:lstStyle/>
                    <a:p>
                      <a:r>
                        <a:rPr lang="en-US" sz="1800" dirty="0">
                          <a:solidFill>
                            <a:schemeClr val="tx2"/>
                          </a:solidFill>
                        </a:rPr>
                        <a:t>Must comply with program requirements specified</a:t>
                      </a:r>
                      <a:r>
                        <a:rPr lang="en-US" sz="1800" baseline="0" dirty="0">
                          <a:solidFill>
                            <a:schemeClr val="tx2"/>
                          </a:solidFill>
                        </a:rPr>
                        <a:t> in the grant awards</a:t>
                      </a:r>
                      <a:endParaRPr lang="en-US" sz="1800" dirty="0">
                        <a:solidFill>
                          <a:schemeClr val="tx2"/>
                        </a:solidFill>
                      </a:endParaRPr>
                    </a:p>
                  </a:txBody>
                  <a:tcPr anchor="ctr"/>
                </a:tc>
                <a:tc>
                  <a:txBody>
                    <a:bodyPr/>
                    <a:lstStyle/>
                    <a:p>
                      <a:r>
                        <a:rPr lang="en-US" sz="1800" dirty="0">
                          <a:solidFill>
                            <a:schemeClr val="tx2"/>
                          </a:solidFill>
                        </a:rPr>
                        <a:t>Provides goods / services ancillary to federal program</a:t>
                      </a:r>
                    </a:p>
                  </a:txBody>
                  <a:tcPr anchor="ctr"/>
                </a:tc>
                <a:extLst>
                  <a:ext uri="{0D108BD9-81ED-4DB2-BD59-A6C34878D82A}">
                    <a16:rowId xmlns:a16="http://schemas.microsoft.com/office/drawing/2014/main" val="10005"/>
                  </a:ext>
                </a:extLst>
              </a:tr>
              <a:tr h="1028003">
                <a:tc>
                  <a:txBody>
                    <a:bodyPr/>
                    <a:lstStyle/>
                    <a:p>
                      <a:r>
                        <a:rPr lang="en-US" sz="1800" dirty="0">
                          <a:solidFill>
                            <a:schemeClr val="tx2"/>
                          </a:solidFill>
                        </a:rPr>
                        <a:t>Uses </a:t>
                      </a:r>
                      <a:r>
                        <a:rPr lang="en-US" sz="1800" baseline="0" dirty="0">
                          <a:solidFill>
                            <a:schemeClr val="tx2"/>
                          </a:solidFill>
                        </a:rPr>
                        <a:t>funds to carry out program for public purpose specific in award / statute etc.</a:t>
                      </a:r>
                      <a:endParaRPr lang="en-US" sz="1800" dirty="0">
                        <a:solidFill>
                          <a:schemeClr val="tx2"/>
                        </a:solidFill>
                      </a:endParaRPr>
                    </a:p>
                  </a:txBody>
                  <a:tcPr anchor="ctr"/>
                </a:tc>
                <a:tc>
                  <a:txBody>
                    <a:bodyPr/>
                    <a:lstStyle/>
                    <a:p>
                      <a:r>
                        <a:rPr lang="en-US" sz="1800" dirty="0">
                          <a:solidFill>
                            <a:schemeClr val="tx2"/>
                          </a:solidFill>
                        </a:rPr>
                        <a:t>Not subject to compliance</a:t>
                      </a:r>
                      <a:r>
                        <a:rPr lang="en-US" sz="1800" baseline="0" dirty="0">
                          <a:solidFill>
                            <a:schemeClr val="tx2"/>
                          </a:solidFill>
                        </a:rPr>
                        <a:t> requirements as a result of the agreement, but may have other requirements related to local law</a:t>
                      </a:r>
                      <a:endParaRPr lang="en-US" sz="1800" dirty="0">
                        <a:solidFill>
                          <a:schemeClr val="tx2"/>
                        </a:solidFill>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3427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4A661-4382-4B5A-9EB9-C6009F5E56C8}"/>
              </a:ext>
            </a:extLst>
          </p:cNvPr>
          <p:cNvSpPr/>
          <p:nvPr/>
        </p:nvSpPr>
        <p:spPr>
          <a:xfrm>
            <a:off x="10160000" y="5384800"/>
            <a:ext cx="1917700" cy="138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4"/>
          <p:cNvSpPr>
            <a:spLocks noGrp="1" noChangeArrowheads="1"/>
          </p:cNvSpPr>
          <p:nvPr>
            <p:ph type="title"/>
          </p:nvPr>
        </p:nvSpPr>
        <p:spPr>
          <a:prstGeom prst="rect">
            <a:avLst/>
          </a:prstGeom>
        </p:spPr>
        <p:txBody>
          <a:bodyPr vert="horz" lIns="76197" tIns="38098" rIns="76197" bIns="38098" rtlCol="0" anchor="b" anchorCtr="0">
            <a:normAutofit/>
          </a:bodyPr>
          <a:lstStyle/>
          <a:p>
            <a:pPr eaLnBrk="1" hangingPunct="1"/>
            <a:r>
              <a:rPr lang="en-US" dirty="0"/>
              <a:t>subrecipient / Contractor Determination</a:t>
            </a:r>
          </a:p>
        </p:txBody>
      </p:sp>
      <p:graphicFrame>
        <p:nvGraphicFramePr>
          <p:cNvPr id="3" name="Content Placeholder 2">
            <a:extLst>
              <a:ext uri="{FF2B5EF4-FFF2-40B4-BE49-F238E27FC236}">
                <a16:creationId xmlns:a16="http://schemas.microsoft.com/office/drawing/2014/main" id="{A51FF7A8-4386-45A4-8BAA-1B2DD8D2608E}"/>
              </a:ext>
            </a:extLst>
          </p:cNvPr>
          <p:cNvGraphicFramePr>
            <a:graphicFrameLocks noGrp="1"/>
          </p:cNvGraphicFramePr>
          <p:nvPr>
            <p:ph idx="1"/>
          </p:nvPr>
        </p:nvGraphicFramePr>
        <p:xfrm>
          <a:off x="304800" y="1140460"/>
          <a:ext cx="11582400" cy="5463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39425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D16B3-CBF3-48B0-B72E-B03CB9F6D168}"/>
              </a:ext>
            </a:extLst>
          </p:cNvPr>
          <p:cNvSpPr>
            <a:spLocks noGrp="1"/>
          </p:cNvSpPr>
          <p:nvPr>
            <p:ph type="title"/>
          </p:nvPr>
        </p:nvSpPr>
        <p:spPr/>
        <p:txBody>
          <a:bodyPr>
            <a:normAutofit/>
          </a:bodyPr>
          <a:lstStyle/>
          <a:p>
            <a:r>
              <a:rPr lang="en-US" dirty="0"/>
              <a:t>Monitoring Principles (Overview)</a:t>
            </a:r>
          </a:p>
        </p:txBody>
      </p:sp>
      <p:sp>
        <p:nvSpPr>
          <p:cNvPr id="4" name="Content Placeholder 3">
            <a:extLst>
              <a:ext uri="{FF2B5EF4-FFF2-40B4-BE49-F238E27FC236}">
                <a16:creationId xmlns:a16="http://schemas.microsoft.com/office/drawing/2014/main" id="{8AF7C1F8-025E-4A9F-AC2F-070C914E9F32}"/>
              </a:ext>
            </a:extLst>
          </p:cNvPr>
          <p:cNvSpPr>
            <a:spLocks noGrp="1"/>
          </p:cNvSpPr>
          <p:nvPr>
            <p:ph idx="1"/>
          </p:nvPr>
        </p:nvSpPr>
        <p:spPr>
          <a:xfrm>
            <a:off x="290286" y="1188720"/>
            <a:ext cx="7580499" cy="5443574"/>
          </a:xfrm>
        </p:spPr>
        <p:txBody>
          <a:bodyPr>
            <a:normAutofit/>
          </a:bodyPr>
          <a:lstStyle/>
          <a:p>
            <a:pPr>
              <a:lnSpc>
                <a:spcPct val="100000"/>
              </a:lnSpc>
              <a:spcAft>
                <a:spcPts val="600"/>
              </a:spcAft>
            </a:pPr>
            <a:r>
              <a:rPr lang="en-US" sz="2400" dirty="0"/>
              <a:t>Subrecipient Monitoring Principles:</a:t>
            </a:r>
          </a:p>
          <a:p>
            <a:pPr lvl="1">
              <a:lnSpc>
                <a:spcPct val="100000"/>
              </a:lnSpc>
              <a:spcAft>
                <a:spcPts val="600"/>
              </a:spcAft>
            </a:pPr>
            <a:r>
              <a:rPr lang="en-US" sz="2200" b="1" u="sng" dirty="0">
                <a:solidFill>
                  <a:srgbClr val="FF0000"/>
                </a:solidFill>
              </a:rPr>
              <a:t>Stewardship</a:t>
            </a:r>
          </a:p>
          <a:p>
            <a:pPr lvl="1">
              <a:lnSpc>
                <a:spcPct val="100000"/>
              </a:lnSpc>
              <a:spcAft>
                <a:spcPts val="600"/>
              </a:spcAft>
            </a:pPr>
            <a:r>
              <a:rPr lang="en-US" sz="2200" dirty="0">
                <a:solidFill>
                  <a:schemeClr val="tx2"/>
                </a:solidFill>
              </a:rPr>
              <a:t>Monitoring Activities:</a:t>
            </a:r>
          </a:p>
          <a:p>
            <a:pPr marL="1028700" lvl="2" indent="-342900">
              <a:lnSpc>
                <a:spcPct val="100000"/>
              </a:lnSpc>
              <a:spcAft>
                <a:spcPts val="600"/>
              </a:spcAft>
            </a:pPr>
            <a:r>
              <a:rPr lang="en-US" sz="2000" dirty="0">
                <a:solidFill>
                  <a:schemeClr val="tx2"/>
                </a:solidFill>
              </a:rPr>
              <a:t>Risk Assessment (</a:t>
            </a:r>
            <a:r>
              <a:rPr lang="en-US" sz="2000" b="1" dirty="0">
                <a:solidFill>
                  <a:srgbClr val="FF0000"/>
                </a:solidFill>
              </a:rPr>
              <a:t>Risk Based Review</a:t>
            </a:r>
            <a:r>
              <a:rPr lang="en-US" sz="2000" dirty="0">
                <a:solidFill>
                  <a:schemeClr val="tx2"/>
                </a:solidFill>
              </a:rPr>
              <a:t>)</a:t>
            </a:r>
          </a:p>
          <a:p>
            <a:pPr marL="1028700" lvl="2" indent="-342900">
              <a:lnSpc>
                <a:spcPct val="100000"/>
              </a:lnSpc>
              <a:spcAft>
                <a:spcPts val="600"/>
              </a:spcAft>
            </a:pPr>
            <a:r>
              <a:rPr lang="en-US" sz="2000" dirty="0">
                <a:solidFill>
                  <a:schemeClr val="tx2"/>
                </a:solidFill>
              </a:rPr>
              <a:t>Review (invoice, reports, on-site visits, desk reviews)</a:t>
            </a:r>
          </a:p>
          <a:p>
            <a:pPr marL="1371600" lvl="3" indent="-342900">
              <a:lnSpc>
                <a:spcPct val="100000"/>
              </a:lnSpc>
              <a:spcAft>
                <a:spcPts val="600"/>
              </a:spcAft>
            </a:pPr>
            <a:r>
              <a:rPr lang="en-US" sz="2000" dirty="0">
                <a:solidFill>
                  <a:schemeClr val="tx2"/>
                </a:solidFill>
              </a:rPr>
              <a:t>Cost Principles</a:t>
            </a:r>
          </a:p>
          <a:p>
            <a:pPr marL="1371600" lvl="3" indent="-342900">
              <a:lnSpc>
                <a:spcPct val="100000"/>
              </a:lnSpc>
              <a:spcAft>
                <a:spcPts val="600"/>
              </a:spcAft>
            </a:pPr>
            <a:r>
              <a:rPr lang="en-US" sz="2000" dirty="0">
                <a:solidFill>
                  <a:schemeClr val="tx2"/>
                </a:solidFill>
              </a:rPr>
              <a:t>Other Compliance (Procurement, Eligibility, Reporting, etc.)</a:t>
            </a:r>
          </a:p>
          <a:p>
            <a:pPr lvl="1">
              <a:lnSpc>
                <a:spcPct val="100000"/>
              </a:lnSpc>
              <a:spcAft>
                <a:spcPts val="600"/>
              </a:spcAft>
            </a:pPr>
            <a:r>
              <a:rPr lang="en-US" sz="2200" dirty="0">
                <a:solidFill>
                  <a:schemeClr val="tx2"/>
                </a:solidFill>
              </a:rPr>
              <a:t>Common goals:</a:t>
            </a:r>
          </a:p>
          <a:p>
            <a:pPr marL="1028700" lvl="2" indent="-342900">
              <a:lnSpc>
                <a:spcPct val="100000"/>
              </a:lnSpc>
              <a:spcAft>
                <a:spcPts val="600"/>
              </a:spcAft>
            </a:pPr>
            <a:r>
              <a:rPr lang="en-US" sz="2000" dirty="0">
                <a:solidFill>
                  <a:schemeClr val="tx2"/>
                </a:solidFill>
              </a:rPr>
              <a:t>Performance objectives</a:t>
            </a:r>
          </a:p>
          <a:p>
            <a:pPr marL="1028700" lvl="2" indent="-342900">
              <a:lnSpc>
                <a:spcPct val="100000"/>
              </a:lnSpc>
              <a:spcAft>
                <a:spcPts val="600"/>
              </a:spcAft>
            </a:pPr>
            <a:r>
              <a:rPr lang="en-US" sz="2000" dirty="0">
                <a:solidFill>
                  <a:schemeClr val="tx2"/>
                </a:solidFill>
              </a:rPr>
              <a:t>Carrying out the grant (</a:t>
            </a:r>
            <a:r>
              <a:rPr lang="en-US" sz="2000" b="1" dirty="0">
                <a:solidFill>
                  <a:srgbClr val="FF0000"/>
                </a:solidFill>
              </a:rPr>
              <a:t>Teamwork</a:t>
            </a:r>
            <a:r>
              <a:rPr lang="en-US" sz="2000" dirty="0">
                <a:solidFill>
                  <a:schemeClr val="tx2"/>
                </a:solidFill>
              </a:rPr>
              <a:t> – it requires everyone)</a:t>
            </a:r>
          </a:p>
        </p:txBody>
      </p:sp>
      <p:pic>
        <p:nvPicPr>
          <p:cNvPr id="5" name="Picture 4" descr="A picture containing text&#10;&#10;Description automatically generated">
            <a:extLst>
              <a:ext uri="{FF2B5EF4-FFF2-40B4-BE49-F238E27FC236}">
                <a16:creationId xmlns:a16="http://schemas.microsoft.com/office/drawing/2014/main" id="{905C83E5-CA0D-4DB7-AA0F-D8CCE7E182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54172" y="1408638"/>
            <a:ext cx="4147542" cy="4482875"/>
          </a:xfrm>
          <a:prstGeom prst="rect">
            <a:avLst/>
          </a:prstGeom>
        </p:spPr>
      </p:pic>
    </p:spTree>
    <p:extLst>
      <p:ext uri="{BB962C8B-B14F-4D97-AF65-F5344CB8AC3E}">
        <p14:creationId xmlns:p14="http://schemas.microsoft.com/office/powerpoint/2010/main" val="250557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308599-D43C-411D-92A9-62BCBEC845D8}"/>
              </a:ext>
            </a:extLst>
          </p:cNvPr>
          <p:cNvSpPr/>
          <p:nvPr/>
        </p:nvSpPr>
        <p:spPr>
          <a:xfrm>
            <a:off x="10096500" y="5334000"/>
            <a:ext cx="1917700" cy="138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 200.332 – Requirements for PTE’s</a:t>
            </a:r>
          </a:p>
        </p:txBody>
      </p:sp>
      <p:graphicFrame>
        <p:nvGraphicFramePr>
          <p:cNvPr id="5" name="Content Placeholder 4">
            <a:extLst>
              <a:ext uri="{FF2B5EF4-FFF2-40B4-BE49-F238E27FC236}">
                <a16:creationId xmlns:a16="http://schemas.microsoft.com/office/drawing/2014/main" id="{27281097-D59C-4CE2-863C-19E846F46ADE}"/>
              </a:ext>
            </a:extLst>
          </p:cNvPr>
          <p:cNvGraphicFramePr>
            <a:graphicFrameLocks noGrp="1"/>
          </p:cNvGraphicFramePr>
          <p:nvPr>
            <p:ph idx="1"/>
          </p:nvPr>
        </p:nvGraphicFramePr>
        <p:xfrm>
          <a:off x="304800" y="1788098"/>
          <a:ext cx="11582400" cy="4828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3BEB94C-F76D-4E5F-BEC3-8E669F875F5B}"/>
              </a:ext>
            </a:extLst>
          </p:cNvPr>
          <p:cNvSpPr/>
          <p:nvPr/>
        </p:nvSpPr>
        <p:spPr>
          <a:xfrm>
            <a:off x="304800" y="1089639"/>
            <a:ext cx="11582400" cy="523220"/>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tx2"/>
                </a:solidFill>
              </a:rPr>
              <a:t>Requirements can generally be broken into 3 areas</a:t>
            </a:r>
          </a:p>
        </p:txBody>
      </p:sp>
    </p:spTree>
    <p:extLst>
      <p:ext uri="{BB962C8B-B14F-4D97-AF65-F5344CB8AC3E}">
        <p14:creationId xmlns:p14="http://schemas.microsoft.com/office/powerpoint/2010/main" val="75672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 envelope&#10;&#10;Description automatically generated">
            <a:extLst>
              <a:ext uri="{FF2B5EF4-FFF2-40B4-BE49-F238E27FC236}">
                <a16:creationId xmlns:a16="http://schemas.microsoft.com/office/drawing/2014/main" id="{D8EF1ACB-A56B-4700-B8D3-0FC2416090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2" r="5868" b="12105"/>
          <a:stretch/>
        </p:blipFill>
        <p:spPr>
          <a:xfrm>
            <a:off x="-1" y="0"/>
            <a:ext cx="12192001" cy="6858000"/>
          </a:xfrm>
          <a:prstGeom prst="rect">
            <a:avLst/>
          </a:prstGeom>
        </p:spPr>
      </p:pic>
      <p:sp>
        <p:nvSpPr>
          <p:cNvPr id="2" name="Title 1"/>
          <p:cNvSpPr>
            <a:spLocks noGrp="1"/>
          </p:cNvSpPr>
          <p:nvPr>
            <p:ph type="title"/>
          </p:nvPr>
        </p:nvSpPr>
        <p:spPr>
          <a:xfrm>
            <a:off x="375920" y="233680"/>
            <a:ext cx="5394960" cy="1386840"/>
          </a:xfrm>
        </p:spPr>
        <p:txBody>
          <a:bodyPr>
            <a:normAutofit/>
          </a:bodyPr>
          <a:lstStyle/>
          <a:p>
            <a:pPr algn="ctr"/>
            <a:r>
              <a:rPr lang="en-US" dirty="0"/>
              <a:t>During the award monitoring requirements</a:t>
            </a:r>
          </a:p>
        </p:txBody>
      </p:sp>
      <p:sp>
        <p:nvSpPr>
          <p:cNvPr id="3" name="Content Placeholder 2"/>
          <p:cNvSpPr>
            <a:spLocks noGrp="1"/>
          </p:cNvSpPr>
          <p:nvPr>
            <p:ph idx="1"/>
          </p:nvPr>
        </p:nvSpPr>
        <p:spPr>
          <a:xfrm>
            <a:off x="375373" y="1620520"/>
            <a:ext cx="5394960" cy="4983480"/>
          </a:xfrm>
        </p:spPr>
        <p:txBody>
          <a:bodyPr>
            <a:normAutofit lnSpcReduction="10000"/>
          </a:bodyPr>
          <a:lstStyle/>
          <a:p>
            <a:pPr>
              <a:lnSpc>
                <a:spcPct val="100000"/>
              </a:lnSpc>
              <a:spcAft>
                <a:spcPts val="1200"/>
              </a:spcAft>
            </a:pPr>
            <a:r>
              <a:rPr lang="en-US" sz="3000" dirty="0"/>
              <a:t>Each subrecipient should be evaluated from the risk of them not being compliant </a:t>
            </a:r>
            <a:r>
              <a:rPr lang="en-US" sz="3000" u="sng" dirty="0"/>
              <a:t>and fraud</a:t>
            </a:r>
            <a:endParaRPr lang="en-US" sz="3000" dirty="0"/>
          </a:p>
          <a:p>
            <a:pPr>
              <a:lnSpc>
                <a:spcPct val="100000"/>
              </a:lnSpc>
              <a:spcAft>
                <a:spcPts val="1200"/>
              </a:spcAft>
            </a:pPr>
            <a:r>
              <a:rPr lang="en-US" sz="3000" dirty="0"/>
              <a:t>Risk factors may include:</a:t>
            </a:r>
            <a:endParaRPr lang="en-US" sz="2600" dirty="0"/>
          </a:p>
          <a:p>
            <a:pPr lvl="1">
              <a:lnSpc>
                <a:spcPct val="100000"/>
              </a:lnSpc>
              <a:spcAft>
                <a:spcPts val="1200"/>
              </a:spcAft>
            </a:pPr>
            <a:r>
              <a:rPr lang="en-US" sz="2600" dirty="0">
                <a:solidFill>
                  <a:schemeClr val="tx2"/>
                </a:solidFill>
              </a:rPr>
              <a:t>Prior experience.</a:t>
            </a:r>
          </a:p>
          <a:p>
            <a:pPr lvl="1">
              <a:lnSpc>
                <a:spcPct val="100000"/>
              </a:lnSpc>
              <a:spcAft>
                <a:spcPts val="1200"/>
              </a:spcAft>
            </a:pPr>
            <a:r>
              <a:rPr lang="en-US" sz="2600" dirty="0">
                <a:solidFill>
                  <a:schemeClr val="tx2"/>
                </a:solidFill>
              </a:rPr>
              <a:t>Results of previous audits.</a:t>
            </a:r>
          </a:p>
          <a:p>
            <a:pPr lvl="1">
              <a:lnSpc>
                <a:spcPct val="100000"/>
              </a:lnSpc>
              <a:spcAft>
                <a:spcPts val="1200"/>
              </a:spcAft>
            </a:pPr>
            <a:r>
              <a:rPr lang="en-US" sz="2600" dirty="0">
                <a:solidFill>
                  <a:schemeClr val="tx2"/>
                </a:solidFill>
              </a:rPr>
              <a:t>New personnel or new systems.</a:t>
            </a:r>
          </a:p>
          <a:p>
            <a:pPr lvl="1">
              <a:lnSpc>
                <a:spcPct val="100000"/>
              </a:lnSpc>
              <a:spcAft>
                <a:spcPts val="1200"/>
              </a:spcAft>
            </a:pPr>
            <a:r>
              <a:rPr lang="en-US" sz="2600" dirty="0">
                <a:solidFill>
                  <a:schemeClr val="tx2"/>
                </a:solidFill>
              </a:rPr>
              <a:t>Extent and results of Federal monitoring.</a:t>
            </a:r>
          </a:p>
          <a:p>
            <a:pPr lvl="1">
              <a:lnSpc>
                <a:spcPct val="100000"/>
              </a:lnSpc>
              <a:spcAft>
                <a:spcPts val="1200"/>
              </a:spcAft>
            </a:pPr>
            <a:r>
              <a:rPr lang="en-US" sz="2600" dirty="0">
                <a:solidFill>
                  <a:schemeClr val="tx2"/>
                </a:solidFill>
              </a:rPr>
              <a:t>Others?</a:t>
            </a:r>
            <a:endParaRPr lang="en-US" sz="2800" dirty="0">
              <a:solidFill>
                <a:schemeClr val="tx2"/>
              </a:solidFill>
            </a:endParaRPr>
          </a:p>
        </p:txBody>
      </p:sp>
    </p:spTree>
    <p:extLst>
      <p:ext uri="{BB962C8B-B14F-4D97-AF65-F5344CB8AC3E}">
        <p14:creationId xmlns:p14="http://schemas.microsoft.com/office/powerpoint/2010/main" val="107488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During the award monitoring requirements</a:t>
            </a:r>
          </a:p>
        </p:txBody>
      </p:sp>
      <p:sp>
        <p:nvSpPr>
          <p:cNvPr id="3" name="Content Placeholder 2"/>
          <p:cNvSpPr>
            <a:spLocks noGrp="1"/>
          </p:cNvSpPr>
          <p:nvPr>
            <p:ph idx="1"/>
          </p:nvPr>
        </p:nvSpPr>
        <p:spPr/>
        <p:txBody>
          <a:bodyPr>
            <a:normAutofit/>
          </a:bodyPr>
          <a:lstStyle/>
          <a:p>
            <a:pPr>
              <a:lnSpc>
                <a:spcPct val="100000"/>
              </a:lnSpc>
              <a:spcAft>
                <a:spcPts val="1200"/>
              </a:spcAft>
            </a:pPr>
            <a:r>
              <a:rPr lang="en-US" sz="3200" dirty="0"/>
              <a:t>Monitoring of the subrecipient </a:t>
            </a:r>
            <a:r>
              <a:rPr lang="en-US" sz="3200" b="1" u="sng" dirty="0"/>
              <a:t>must</a:t>
            </a:r>
            <a:r>
              <a:rPr lang="en-US" sz="3200" dirty="0"/>
              <a:t> include:</a:t>
            </a:r>
          </a:p>
          <a:p>
            <a:pPr marL="800100" lvl="1" indent="-457200">
              <a:lnSpc>
                <a:spcPct val="100000"/>
              </a:lnSpc>
              <a:spcAft>
                <a:spcPts val="1200"/>
              </a:spcAft>
            </a:pPr>
            <a:r>
              <a:rPr lang="en-US" sz="2800" dirty="0">
                <a:solidFill>
                  <a:schemeClr val="tx2"/>
                </a:solidFill>
              </a:rPr>
              <a:t>Review reimbursement requests and performance reports.</a:t>
            </a:r>
          </a:p>
          <a:p>
            <a:pPr marL="800100" lvl="1" indent="-457200">
              <a:lnSpc>
                <a:spcPct val="100000"/>
              </a:lnSpc>
              <a:spcAft>
                <a:spcPts val="1200"/>
              </a:spcAft>
            </a:pPr>
            <a:r>
              <a:rPr lang="en-US" sz="2800" dirty="0">
                <a:solidFill>
                  <a:schemeClr val="tx2"/>
                </a:solidFill>
              </a:rPr>
              <a:t>Follow-up with subrecipient for corrective action.</a:t>
            </a:r>
          </a:p>
          <a:p>
            <a:pPr marL="800100" lvl="1" indent="-457200">
              <a:lnSpc>
                <a:spcPct val="100000"/>
              </a:lnSpc>
              <a:spcAft>
                <a:spcPts val="1200"/>
              </a:spcAft>
            </a:pPr>
            <a:r>
              <a:rPr lang="en-US" sz="2800" dirty="0">
                <a:solidFill>
                  <a:schemeClr val="tx2"/>
                </a:solidFill>
              </a:rPr>
              <a:t>Issuing management decisions.</a:t>
            </a:r>
          </a:p>
          <a:p>
            <a:pPr marL="457200" indent="-457200">
              <a:lnSpc>
                <a:spcPct val="100000"/>
              </a:lnSpc>
              <a:spcAft>
                <a:spcPts val="1200"/>
              </a:spcAft>
            </a:pPr>
            <a:r>
              <a:rPr lang="en-US" sz="2800" dirty="0"/>
              <a:t>May include on-site reviews, desk reviews and independent audits (rotated as necessary to achieve desired monitoring outcomes).</a:t>
            </a:r>
          </a:p>
          <a:p>
            <a:pPr marL="457200" indent="-457200">
              <a:lnSpc>
                <a:spcPct val="100000"/>
              </a:lnSpc>
              <a:spcAft>
                <a:spcPts val="1200"/>
              </a:spcAft>
            </a:pPr>
            <a:r>
              <a:rPr lang="en-US" sz="2800" dirty="0"/>
              <a:t>The extent of the above is based on a risk based subrecipient monitoring policy.</a:t>
            </a:r>
            <a:endParaRPr lang="en-US" sz="2800" dirty="0">
              <a:solidFill>
                <a:schemeClr val="tx2"/>
              </a:solidFill>
            </a:endParaRPr>
          </a:p>
        </p:txBody>
      </p:sp>
    </p:spTree>
    <p:extLst>
      <p:ext uri="{BB962C8B-B14F-4D97-AF65-F5344CB8AC3E}">
        <p14:creationId xmlns:p14="http://schemas.microsoft.com/office/powerpoint/2010/main" val="251338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59C8-8125-A377-9541-04950C50CEC6}"/>
              </a:ext>
            </a:extLst>
          </p:cNvPr>
          <p:cNvSpPr>
            <a:spLocks noGrp="1"/>
          </p:cNvSpPr>
          <p:nvPr>
            <p:ph type="title"/>
          </p:nvPr>
        </p:nvSpPr>
        <p:spPr/>
        <p:txBody>
          <a:bodyPr/>
          <a:lstStyle/>
          <a:p>
            <a:r>
              <a:rPr lang="en-US" dirty="0"/>
              <a:t>Post-award monitoring</a:t>
            </a:r>
          </a:p>
        </p:txBody>
      </p:sp>
      <p:sp>
        <p:nvSpPr>
          <p:cNvPr id="3" name="Content Placeholder 2">
            <a:extLst>
              <a:ext uri="{FF2B5EF4-FFF2-40B4-BE49-F238E27FC236}">
                <a16:creationId xmlns:a16="http://schemas.microsoft.com/office/drawing/2014/main" id="{C1FCD521-9603-5B75-D683-230DA5CFF74C}"/>
              </a:ext>
            </a:extLst>
          </p:cNvPr>
          <p:cNvSpPr>
            <a:spLocks noGrp="1"/>
          </p:cNvSpPr>
          <p:nvPr>
            <p:ph idx="1"/>
          </p:nvPr>
        </p:nvSpPr>
        <p:spPr/>
        <p:txBody>
          <a:bodyPr>
            <a:normAutofit fontScale="92500" lnSpcReduction="20000"/>
          </a:bodyPr>
          <a:lstStyle/>
          <a:p>
            <a:r>
              <a:rPr lang="en-US" dirty="0"/>
              <a:t>Single Audits </a:t>
            </a:r>
          </a:p>
          <a:p>
            <a:pPr lvl="1"/>
            <a:r>
              <a:rPr lang="en-US" dirty="0"/>
              <a:t>Required at $750K, change to $1M effective fiscal year ends 9/30/25 and later</a:t>
            </a:r>
          </a:p>
          <a:p>
            <a:pPr lvl="2"/>
            <a:r>
              <a:rPr lang="en-US" dirty="0"/>
              <a:t>Should be monitoring to see that they were obtained or</a:t>
            </a:r>
          </a:p>
          <a:p>
            <a:pPr lvl="2"/>
            <a:r>
              <a:rPr lang="en-US" dirty="0"/>
              <a:t>Receiving a certification if they fall below the threshold</a:t>
            </a:r>
          </a:p>
          <a:p>
            <a:r>
              <a:rPr lang="en-US" dirty="0"/>
              <a:t>What to look for?</a:t>
            </a:r>
          </a:p>
          <a:p>
            <a:pPr lvl="1"/>
            <a:r>
              <a:rPr lang="en-US" dirty="0"/>
              <a:t>Findings related to the grant program</a:t>
            </a:r>
          </a:p>
          <a:p>
            <a:pPr lvl="1"/>
            <a:r>
              <a:rPr lang="en-US" dirty="0"/>
              <a:t>Financial reporting findings are not required unless have a significant impact on your grant</a:t>
            </a:r>
          </a:p>
          <a:p>
            <a:r>
              <a:rPr lang="en-US" dirty="0"/>
              <a:t>Management Decisions</a:t>
            </a:r>
          </a:p>
          <a:p>
            <a:pPr lvl="1"/>
            <a:r>
              <a:rPr lang="en-US" dirty="0"/>
              <a:t>State whether the finding is sustained or not</a:t>
            </a:r>
          </a:p>
          <a:p>
            <a:pPr lvl="1"/>
            <a:r>
              <a:rPr lang="en-US" dirty="0"/>
              <a:t>Reasons for decision</a:t>
            </a:r>
          </a:p>
          <a:p>
            <a:pPr lvl="1"/>
            <a:r>
              <a:rPr lang="en-US" dirty="0"/>
              <a:t>Expected auditee action to repay disallowed costs, make financial adjustments, or take other action</a:t>
            </a:r>
          </a:p>
          <a:p>
            <a:pPr lvl="1"/>
            <a:r>
              <a:rPr lang="en-US" dirty="0"/>
              <a:t>Timetable for correction (if not already occurred)</a:t>
            </a:r>
          </a:p>
          <a:p>
            <a:pPr lvl="1"/>
            <a:r>
              <a:rPr lang="en-US" dirty="0"/>
              <a:t>Must be issued within 6 months of receipt into the FAC</a:t>
            </a:r>
          </a:p>
        </p:txBody>
      </p:sp>
    </p:spTree>
    <p:extLst>
      <p:ext uri="{BB962C8B-B14F-4D97-AF65-F5344CB8AC3E}">
        <p14:creationId xmlns:p14="http://schemas.microsoft.com/office/powerpoint/2010/main" val="399795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§200.425 – AUP Engagements</a:t>
            </a:r>
          </a:p>
        </p:txBody>
      </p:sp>
      <p:sp>
        <p:nvSpPr>
          <p:cNvPr id="3" name="Content Placeholder 2"/>
          <p:cNvSpPr>
            <a:spLocks noGrp="1"/>
          </p:cNvSpPr>
          <p:nvPr>
            <p:ph idx="1"/>
          </p:nvPr>
        </p:nvSpPr>
        <p:spPr>
          <a:xfrm>
            <a:off x="304253" y="1188720"/>
            <a:ext cx="5994947" cy="5496560"/>
          </a:xfrm>
        </p:spPr>
        <p:txBody>
          <a:bodyPr>
            <a:normAutofit lnSpcReduction="10000"/>
          </a:bodyPr>
          <a:lstStyle/>
          <a:p>
            <a:pPr>
              <a:lnSpc>
                <a:spcPct val="100000"/>
              </a:lnSpc>
              <a:spcAft>
                <a:spcPts val="1200"/>
              </a:spcAft>
            </a:pPr>
            <a:r>
              <a:rPr lang="en-US" sz="2600" dirty="0"/>
              <a:t>Pass-through entity may arrange for a limited scope engagement for an outside CPA to review compliance at a subrecipient.</a:t>
            </a:r>
          </a:p>
          <a:p>
            <a:pPr>
              <a:lnSpc>
                <a:spcPct val="100000"/>
              </a:lnSpc>
              <a:spcAft>
                <a:spcPts val="1200"/>
              </a:spcAft>
            </a:pPr>
            <a:r>
              <a:rPr lang="en-US" sz="2600" dirty="0"/>
              <a:t>Limited in scope to key compliance areas (i.e. allowable costs, eligibility, reporting, etc.).</a:t>
            </a:r>
          </a:p>
          <a:p>
            <a:pPr>
              <a:lnSpc>
                <a:spcPct val="100000"/>
              </a:lnSpc>
              <a:spcAft>
                <a:spcPts val="1200"/>
              </a:spcAft>
            </a:pPr>
            <a:r>
              <a:rPr lang="en-US" sz="2600" dirty="0"/>
              <a:t>This is an allowable cost (provided a few key factors met – see 200.425 if interested).</a:t>
            </a:r>
          </a:p>
          <a:p>
            <a:pPr>
              <a:lnSpc>
                <a:spcPct val="100000"/>
              </a:lnSpc>
              <a:spcAft>
                <a:spcPts val="1200"/>
              </a:spcAft>
            </a:pPr>
            <a:r>
              <a:rPr lang="en-US" sz="2600" dirty="0"/>
              <a:t>Why is this beneficial?</a:t>
            </a:r>
          </a:p>
          <a:p>
            <a:pPr lvl="1">
              <a:lnSpc>
                <a:spcPct val="100000"/>
              </a:lnSpc>
              <a:spcAft>
                <a:spcPts val="1200"/>
              </a:spcAft>
            </a:pPr>
            <a:r>
              <a:rPr lang="en-US" sz="2200" dirty="0">
                <a:solidFill>
                  <a:schemeClr val="tx2"/>
                </a:solidFill>
              </a:rPr>
              <a:t>Time and Effort</a:t>
            </a:r>
          </a:p>
          <a:p>
            <a:pPr lvl="1">
              <a:lnSpc>
                <a:spcPct val="100000"/>
              </a:lnSpc>
              <a:spcAft>
                <a:spcPts val="1200"/>
              </a:spcAft>
            </a:pPr>
            <a:r>
              <a:rPr lang="en-US" sz="2200" dirty="0">
                <a:solidFill>
                  <a:schemeClr val="tx2"/>
                </a:solidFill>
              </a:rPr>
              <a:t>Cost/Benefit</a:t>
            </a:r>
          </a:p>
        </p:txBody>
      </p:sp>
      <p:pic>
        <p:nvPicPr>
          <p:cNvPr id="5" name="Picture 4" descr="A picture containing screenshot&#10;&#10;Description automatically generated">
            <a:extLst>
              <a:ext uri="{FF2B5EF4-FFF2-40B4-BE49-F238E27FC236}">
                <a16:creationId xmlns:a16="http://schemas.microsoft.com/office/drawing/2014/main" id="{809717CB-F394-42AD-A941-3E5AB1E10161}"/>
              </a:ext>
            </a:extLst>
          </p:cNvPr>
          <p:cNvPicPr>
            <a:picLocks noChangeAspect="1"/>
          </p:cNvPicPr>
          <p:nvPr/>
        </p:nvPicPr>
        <p:blipFill rotWithShape="1">
          <a:blip r:embed="rId3">
            <a:extLst>
              <a:ext uri="{28A0092B-C50C-407E-A947-70E740481C1C}">
                <a14:useLocalDpi xmlns:a14="http://schemas.microsoft.com/office/drawing/2010/main" val="0"/>
              </a:ext>
            </a:extLst>
          </a:blip>
          <a:srcRect l="16463" t="20148" r="11883" b="17334"/>
          <a:stretch/>
        </p:blipFill>
        <p:spPr>
          <a:xfrm>
            <a:off x="6449192" y="1231900"/>
            <a:ext cx="5539608" cy="4394200"/>
          </a:xfrm>
          <a:prstGeom prst="rect">
            <a:avLst/>
          </a:prstGeom>
        </p:spPr>
      </p:pic>
    </p:spTree>
    <p:extLst>
      <p:ext uri="{BB962C8B-B14F-4D97-AF65-F5344CB8AC3E}">
        <p14:creationId xmlns:p14="http://schemas.microsoft.com/office/powerpoint/2010/main" val="120595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05DE40-36C6-4A9E-81EC-F3586FB5D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124259"/>
          </a:xfrm>
          <a:prstGeom prst="rect">
            <a:avLst/>
          </a:prstGeom>
        </p:spPr>
      </p:pic>
      <p:sp>
        <p:nvSpPr>
          <p:cNvPr id="5" name="TextBox 4">
            <a:extLst>
              <a:ext uri="{FF2B5EF4-FFF2-40B4-BE49-F238E27FC236}">
                <a16:creationId xmlns:a16="http://schemas.microsoft.com/office/drawing/2014/main" id="{D94F88D7-C6EF-4DF8-9821-41A4CE2B944B}"/>
              </a:ext>
            </a:extLst>
          </p:cNvPr>
          <p:cNvSpPr txBox="1"/>
          <p:nvPr/>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pic>
        <p:nvPicPr>
          <p:cNvPr id="6" name="Picture 5">
            <a:extLst>
              <a:ext uri="{FF2B5EF4-FFF2-40B4-BE49-F238E27FC236}">
                <a16:creationId xmlns:a16="http://schemas.microsoft.com/office/drawing/2014/main" id="{A2BCCCB9-4480-41B7-988A-187F77CDFC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7917" y="5432124"/>
            <a:ext cx="1496166" cy="1063725"/>
          </a:xfrm>
          <a:prstGeom prst="rect">
            <a:avLst/>
          </a:prstGeom>
        </p:spPr>
      </p:pic>
      <p:sp>
        <p:nvSpPr>
          <p:cNvPr id="7" name="TextBox 6">
            <a:extLst>
              <a:ext uri="{FF2B5EF4-FFF2-40B4-BE49-F238E27FC236}">
                <a16:creationId xmlns:a16="http://schemas.microsoft.com/office/drawing/2014/main" id="{3EEC950E-FFC6-4274-9499-F438B3C786EA}"/>
              </a:ext>
            </a:extLst>
          </p:cNvPr>
          <p:cNvSpPr txBox="1"/>
          <p:nvPr/>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2247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CE8BEE-BB85-40AE-BD93-982167BF01B3}"/>
              </a:ext>
            </a:extLst>
          </p:cNvPr>
          <p:cNvSpPr>
            <a:spLocks noGrp="1"/>
          </p:cNvSpPr>
          <p:nvPr>
            <p:ph type="title"/>
          </p:nvPr>
        </p:nvSpPr>
        <p:spPr/>
        <p:txBody>
          <a:bodyPr/>
          <a:lstStyle/>
          <a:p>
            <a:r>
              <a:rPr lang="en-US" dirty="0"/>
              <a:t>Can for-profit entities be subject to audit?</a:t>
            </a:r>
          </a:p>
        </p:txBody>
      </p:sp>
      <p:sp>
        <p:nvSpPr>
          <p:cNvPr id="9" name="Content Placeholder 8">
            <a:extLst>
              <a:ext uri="{FF2B5EF4-FFF2-40B4-BE49-F238E27FC236}">
                <a16:creationId xmlns:a16="http://schemas.microsoft.com/office/drawing/2014/main" id="{6619234D-E474-4DA7-B25D-1FFAB4B3E148}"/>
              </a:ext>
            </a:extLst>
          </p:cNvPr>
          <p:cNvSpPr>
            <a:spLocks noGrp="1"/>
          </p:cNvSpPr>
          <p:nvPr>
            <p:ph idx="1"/>
          </p:nvPr>
        </p:nvSpPr>
        <p:spPr>
          <a:xfrm>
            <a:off x="304253" y="1122745"/>
            <a:ext cx="11582400" cy="5555848"/>
          </a:xfrm>
        </p:spPr>
        <p:txBody>
          <a:bodyPr>
            <a:normAutofit/>
          </a:bodyPr>
          <a:lstStyle/>
          <a:p>
            <a:pPr>
              <a:lnSpc>
                <a:spcPct val="100000"/>
              </a:lnSpc>
              <a:spcAft>
                <a:spcPts val="1200"/>
              </a:spcAft>
            </a:pPr>
            <a:r>
              <a:rPr lang="en-US" sz="2800" dirty="0"/>
              <a:t>The pass-through entity is allowed to set the terms and conditions for other entities, including for-profit entities.</a:t>
            </a:r>
          </a:p>
          <a:p>
            <a:pPr>
              <a:lnSpc>
                <a:spcPct val="100000"/>
              </a:lnSpc>
              <a:spcAft>
                <a:spcPts val="1200"/>
              </a:spcAft>
            </a:pPr>
            <a:r>
              <a:rPr lang="en-US" sz="2800" dirty="0"/>
              <a:t>Subrecipient vs. Contractor. An auditee may simultaneously be a recipient, a subrecipient, and a contractor. Federal awards expended as a recipient or subrecipient are subject to audit. Payments received for goods/services as a contractor are not a federal award.</a:t>
            </a:r>
          </a:p>
          <a:p>
            <a:pPr>
              <a:lnSpc>
                <a:spcPct val="100000"/>
              </a:lnSpc>
              <a:spcAft>
                <a:spcPts val="1200"/>
              </a:spcAft>
            </a:pPr>
            <a:r>
              <a:rPr lang="en-US" sz="2800" dirty="0"/>
              <a:t>For-profit subrecipient. Uniform Guidance does not apply to for-profit subrecipients. However, the agreement with the for-profit subrecipient must describe applicable compliance requirements and the for-profit subrecipient’s compliance responsibility. Methods to ensure compliance for federal awards made to for-profit subrecipients may include pre-award audits, </a:t>
            </a:r>
            <a:br>
              <a:rPr lang="en-US" sz="2800" dirty="0"/>
            </a:br>
            <a:r>
              <a:rPr lang="en-US" sz="2800" dirty="0"/>
              <a:t>monitoring during the agreement, and post-award audits.</a:t>
            </a:r>
          </a:p>
        </p:txBody>
      </p:sp>
    </p:spTree>
    <p:extLst>
      <p:ext uri="{BB962C8B-B14F-4D97-AF65-F5344CB8AC3E}">
        <p14:creationId xmlns:p14="http://schemas.microsoft.com/office/powerpoint/2010/main" val="129327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F93B-53D5-0F80-CC01-3D959863B227}"/>
              </a:ext>
            </a:extLst>
          </p:cNvPr>
          <p:cNvSpPr>
            <a:spLocks noGrp="1"/>
          </p:cNvSpPr>
          <p:nvPr>
            <p:ph type="title"/>
          </p:nvPr>
        </p:nvSpPr>
        <p:spPr/>
        <p:txBody>
          <a:bodyPr/>
          <a:lstStyle/>
          <a:p>
            <a:r>
              <a:rPr lang="en-US" dirty="0"/>
              <a:t>What about beneficiaries?</a:t>
            </a:r>
          </a:p>
        </p:txBody>
      </p:sp>
      <p:sp>
        <p:nvSpPr>
          <p:cNvPr id="3" name="Content Placeholder 2">
            <a:extLst>
              <a:ext uri="{FF2B5EF4-FFF2-40B4-BE49-F238E27FC236}">
                <a16:creationId xmlns:a16="http://schemas.microsoft.com/office/drawing/2014/main" id="{5F9E806F-E47D-828A-D374-4F8100F6D833}"/>
              </a:ext>
            </a:extLst>
          </p:cNvPr>
          <p:cNvSpPr>
            <a:spLocks noGrp="1"/>
          </p:cNvSpPr>
          <p:nvPr>
            <p:ph idx="1"/>
          </p:nvPr>
        </p:nvSpPr>
        <p:spPr/>
        <p:txBody>
          <a:bodyPr>
            <a:normAutofit lnSpcReduction="10000"/>
          </a:bodyPr>
          <a:lstStyle/>
          <a:p>
            <a:pPr algn="l"/>
            <a:r>
              <a:rPr lang="en-US" dirty="0"/>
              <a:t>By definition - </a:t>
            </a:r>
            <a:r>
              <a:rPr lang="en-US" sz="1800" b="0" i="1" u="none" strike="noStrike" baseline="0" dirty="0">
                <a:latin typeface="TimesNewRomanPS-ItalicMT"/>
              </a:rPr>
              <a:t>Subaward </a:t>
            </a:r>
            <a:r>
              <a:rPr lang="en-US" sz="1800" b="0" i="0" u="none" strike="noStrike" baseline="0" dirty="0">
                <a:latin typeface="TimesNewRomanPSMT"/>
              </a:rPr>
              <a:t>means an award provided by a pass-through entity to a subrecipient for the subrecipient to contribute to the goals and objectives of the project by carrying out part of a Federal award received by the pass-through entity. It does not include payments to a contractor, beneficiary, or participant. A subaward may be provided through any form of legal agreement consistent with criteria in with § 200.331, including an agreement the pass-through entity considers a contract.</a:t>
            </a:r>
          </a:p>
          <a:p>
            <a:pPr algn="l"/>
            <a:r>
              <a:rPr lang="en-US" dirty="0"/>
              <a:t>By definition </a:t>
            </a:r>
            <a:r>
              <a:rPr lang="en-US" sz="1800" dirty="0">
                <a:latin typeface="TimesNewRomanPSMT"/>
              </a:rPr>
              <a:t>- </a:t>
            </a:r>
            <a:r>
              <a:rPr lang="en-US" sz="1800" b="0" i="1" u="none" strike="noStrike" baseline="0" dirty="0">
                <a:latin typeface="TimesNewRomanPS-ItalicMT"/>
              </a:rPr>
              <a:t>Recipient </a:t>
            </a:r>
            <a:r>
              <a:rPr lang="en-US" sz="1800" b="0" i="0" u="none" strike="noStrike" baseline="0" dirty="0">
                <a:latin typeface="TimesNewRomanPSMT"/>
              </a:rPr>
              <a:t>means an entity that receives a Federal award directly from a Federal agency to carry out an activity under a Federal program. The term recipient does not include subrecipients or individuals that are participants or beneficiaries of the award.</a:t>
            </a:r>
          </a:p>
          <a:p>
            <a:pPr algn="l"/>
            <a:r>
              <a:rPr lang="en-US" dirty="0"/>
              <a:t>Big picture</a:t>
            </a:r>
          </a:p>
          <a:p>
            <a:pPr lvl="1"/>
            <a:r>
              <a:rPr lang="en-US" dirty="0"/>
              <a:t>Subrecipients – subject to single audit</a:t>
            </a:r>
          </a:p>
          <a:p>
            <a:pPr lvl="1"/>
            <a:r>
              <a:rPr lang="en-US" dirty="0"/>
              <a:t>Contractors – subject to Appendix II contract provisions</a:t>
            </a:r>
          </a:p>
          <a:p>
            <a:pPr lvl="1"/>
            <a:r>
              <a:rPr lang="en-US" dirty="0"/>
              <a:t>Beneficiaries – subject to the terms of the grant award for eligibility requirements, if applicable</a:t>
            </a:r>
          </a:p>
        </p:txBody>
      </p:sp>
    </p:spTree>
    <p:extLst>
      <p:ext uri="{BB962C8B-B14F-4D97-AF65-F5344CB8AC3E}">
        <p14:creationId xmlns:p14="http://schemas.microsoft.com/office/powerpoint/2010/main" val="325367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30ABC-1940-4D5D-A763-3258F647A191}"/>
              </a:ext>
            </a:extLst>
          </p:cNvPr>
          <p:cNvSpPr>
            <a:spLocks noGrp="1"/>
          </p:cNvSpPr>
          <p:nvPr>
            <p:ph type="title"/>
          </p:nvPr>
        </p:nvSpPr>
        <p:spPr/>
        <p:txBody>
          <a:bodyPr/>
          <a:lstStyle/>
          <a:p>
            <a:r>
              <a:rPr lang="en-US" dirty="0"/>
              <a:t>Example determinations</a:t>
            </a:r>
          </a:p>
        </p:txBody>
      </p:sp>
    </p:spTree>
    <p:extLst>
      <p:ext uri="{BB962C8B-B14F-4D97-AF65-F5344CB8AC3E}">
        <p14:creationId xmlns:p14="http://schemas.microsoft.com/office/powerpoint/2010/main" val="37147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494E54-BB28-4CAD-B811-1B6CE0FB165F}"/>
              </a:ext>
            </a:extLst>
          </p:cNvPr>
          <p:cNvSpPr/>
          <p:nvPr/>
        </p:nvSpPr>
        <p:spPr>
          <a:xfrm>
            <a:off x="10289894" y="5669280"/>
            <a:ext cx="1747777" cy="104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151060-9494-42DA-B6E9-31AC32116F7B}"/>
              </a:ext>
            </a:extLst>
          </p:cNvPr>
          <p:cNvSpPr/>
          <p:nvPr/>
        </p:nvSpPr>
        <p:spPr>
          <a:xfrm>
            <a:off x="0" y="0"/>
            <a:ext cx="12192000" cy="14699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j-lt"/>
              </a:rPr>
              <a:t>EXAMPLES</a:t>
            </a:r>
          </a:p>
        </p:txBody>
      </p:sp>
      <p:sp>
        <p:nvSpPr>
          <p:cNvPr id="9" name="Content Placeholder 8">
            <a:extLst>
              <a:ext uri="{FF2B5EF4-FFF2-40B4-BE49-F238E27FC236}">
                <a16:creationId xmlns:a16="http://schemas.microsoft.com/office/drawing/2014/main" id="{6619234D-E474-4DA7-B25D-1FFAB4B3E148}"/>
              </a:ext>
            </a:extLst>
          </p:cNvPr>
          <p:cNvSpPr>
            <a:spLocks noGrp="1"/>
          </p:cNvSpPr>
          <p:nvPr>
            <p:ph idx="1"/>
          </p:nvPr>
        </p:nvSpPr>
        <p:spPr>
          <a:xfrm>
            <a:off x="304253" y="1655180"/>
            <a:ext cx="11582400" cy="4473613"/>
          </a:xfrm>
        </p:spPr>
        <p:txBody>
          <a:bodyPr>
            <a:normAutofit/>
          </a:bodyPr>
          <a:lstStyle/>
          <a:p>
            <a:pPr>
              <a:lnSpc>
                <a:spcPct val="100000"/>
              </a:lnSpc>
              <a:spcAft>
                <a:spcPts val="1200"/>
              </a:spcAft>
            </a:pPr>
            <a:r>
              <a:rPr lang="en-US" sz="2600" dirty="0"/>
              <a:t>Facts and circumstances:</a:t>
            </a:r>
          </a:p>
          <a:p>
            <a:pPr lvl="1">
              <a:lnSpc>
                <a:spcPct val="100000"/>
              </a:lnSpc>
              <a:spcAft>
                <a:spcPts val="1200"/>
              </a:spcAft>
            </a:pPr>
            <a:r>
              <a:rPr lang="en-US" sz="2200" dirty="0">
                <a:solidFill>
                  <a:schemeClr val="tx2"/>
                </a:solidFill>
              </a:rPr>
              <a:t>County A is running a business interruption program for all nonprofits to apply.</a:t>
            </a:r>
          </a:p>
          <a:p>
            <a:pPr lvl="1">
              <a:lnSpc>
                <a:spcPct val="100000"/>
              </a:lnSpc>
              <a:spcAft>
                <a:spcPts val="1200"/>
              </a:spcAft>
            </a:pPr>
            <a:r>
              <a:rPr lang="en-US" sz="2200" dirty="0">
                <a:solidFill>
                  <a:schemeClr val="tx2"/>
                </a:solidFill>
              </a:rPr>
              <a:t>If a nonprofit can evidence fundraising loss, County will reimburse the nonprofit for the fundraising loss, not to exceed $50,000.</a:t>
            </a:r>
          </a:p>
          <a:p>
            <a:pPr lvl="1">
              <a:lnSpc>
                <a:spcPct val="100000"/>
              </a:lnSpc>
              <a:spcAft>
                <a:spcPts val="1200"/>
              </a:spcAft>
            </a:pPr>
            <a:r>
              <a:rPr lang="en-US" sz="2200" dirty="0">
                <a:solidFill>
                  <a:schemeClr val="tx2"/>
                </a:solidFill>
              </a:rPr>
              <a:t>County A provides CSLFRF funding to Nonprofit B which qualified by showing decreased fundraising dollars.</a:t>
            </a:r>
          </a:p>
          <a:p>
            <a:pPr lvl="1">
              <a:lnSpc>
                <a:spcPct val="100000"/>
              </a:lnSpc>
              <a:spcAft>
                <a:spcPts val="1200"/>
              </a:spcAft>
            </a:pPr>
            <a:r>
              <a:rPr lang="en-US" sz="2200" dirty="0">
                <a:solidFill>
                  <a:schemeClr val="tx2"/>
                </a:solidFill>
              </a:rPr>
              <a:t>There are no other terms and conditions imposed on Nonprofit B other than spending the money on organizational costs.</a:t>
            </a:r>
          </a:p>
          <a:p>
            <a:pPr>
              <a:lnSpc>
                <a:spcPct val="100000"/>
              </a:lnSpc>
              <a:spcAft>
                <a:spcPts val="1200"/>
              </a:spcAft>
            </a:pPr>
            <a:r>
              <a:rPr lang="en-US" sz="2600" dirty="0"/>
              <a:t>Conclusion – Beneficiary. Nonprofit B is receiving funding in response to the negative economic impact as a subsidy.</a:t>
            </a:r>
          </a:p>
        </p:txBody>
      </p:sp>
      <p:sp>
        <p:nvSpPr>
          <p:cNvPr id="3" name="Rectangle 2">
            <a:extLst>
              <a:ext uri="{FF2B5EF4-FFF2-40B4-BE49-F238E27FC236}">
                <a16:creationId xmlns:a16="http://schemas.microsoft.com/office/drawing/2014/main" id="{0B4BA090-CEC1-41D4-BE35-47AC2BBF3341}"/>
              </a:ext>
            </a:extLst>
          </p:cNvPr>
          <p:cNvSpPr/>
          <p:nvPr/>
        </p:nvSpPr>
        <p:spPr>
          <a:xfrm>
            <a:off x="0" y="6273478"/>
            <a:ext cx="12192000" cy="58452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9103A0B-3AF4-49ED-BB9C-0857B86EF014}"/>
              </a:ext>
            </a:extLst>
          </p:cNvPr>
          <p:cNvCxnSpPr/>
          <p:nvPr/>
        </p:nvCxnSpPr>
        <p:spPr>
          <a:xfrm>
            <a:off x="0" y="1469984"/>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7393D2-E1C3-44AB-B9D9-5FAC68F72B8D}"/>
              </a:ext>
            </a:extLst>
          </p:cNvPr>
          <p:cNvCxnSpPr/>
          <p:nvPr/>
        </p:nvCxnSpPr>
        <p:spPr>
          <a:xfrm>
            <a:off x="0" y="6296628"/>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2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338528-93B9-4CF4-989A-BE79F69247FF}"/>
              </a:ext>
            </a:extLst>
          </p:cNvPr>
          <p:cNvSpPr/>
          <p:nvPr/>
        </p:nvSpPr>
        <p:spPr>
          <a:xfrm>
            <a:off x="0" y="0"/>
            <a:ext cx="12192000" cy="14699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j-lt"/>
              </a:rPr>
              <a:t>EXAMPLES</a:t>
            </a:r>
          </a:p>
        </p:txBody>
      </p:sp>
      <p:sp>
        <p:nvSpPr>
          <p:cNvPr id="9" name="Content Placeholder 8">
            <a:extLst>
              <a:ext uri="{FF2B5EF4-FFF2-40B4-BE49-F238E27FC236}">
                <a16:creationId xmlns:a16="http://schemas.microsoft.com/office/drawing/2014/main" id="{6619234D-E474-4DA7-B25D-1FFAB4B3E148}"/>
              </a:ext>
            </a:extLst>
          </p:cNvPr>
          <p:cNvSpPr>
            <a:spLocks noGrp="1"/>
          </p:cNvSpPr>
          <p:nvPr>
            <p:ph idx="1"/>
          </p:nvPr>
        </p:nvSpPr>
        <p:spPr>
          <a:xfrm>
            <a:off x="304800" y="1608881"/>
            <a:ext cx="11582400" cy="4433104"/>
          </a:xfrm>
        </p:spPr>
        <p:txBody>
          <a:bodyPr>
            <a:normAutofit/>
          </a:bodyPr>
          <a:lstStyle/>
          <a:p>
            <a:pPr>
              <a:lnSpc>
                <a:spcPct val="100000"/>
              </a:lnSpc>
              <a:spcAft>
                <a:spcPts val="1200"/>
              </a:spcAft>
            </a:pPr>
            <a:r>
              <a:rPr lang="en-US" sz="2800" dirty="0"/>
              <a:t>Facts and circumstances:</a:t>
            </a:r>
          </a:p>
          <a:p>
            <a:pPr lvl="1">
              <a:lnSpc>
                <a:spcPct val="100000"/>
              </a:lnSpc>
              <a:spcAft>
                <a:spcPts val="1200"/>
              </a:spcAft>
            </a:pPr>
            <a:r>
              <a:rPr lang="en-US" sz="2400" dirty="0">
                <a:solidFill>
                  <a:schemeClr val="tx2"/>
                </a:solidFill>
              </a:rPr>
              <a:t>County A is running a business interruption program for all small businesses to apply.</a:t>
            </a:r>
          </a:p>
          <a:p>
            <a:pPr lvl="1">
              <a:lnSpc>
                <a:spcPct val="100000"/>
              </a:lnSpc>
              <a:spcAft>
                <a:spcPts val="1200"/>
              </a:spcAft>
            </a:pPr>
            <a:r>
              <a:rPr lang="en-US" sz="2400" dirty="0">
                <a:solidFill>
                  <a:schemeClr val="tx2"/>
                </a:solidFill>
              </a:rPr>
              <a:t>If a business can evidence loss of net income via comparative financial statements or tax returns, County will reimburse the business.</a:t>
            </a:r>
          </a:p>
          <a:p>
            <a:pPr lvl="1">
              <a:lnSpc>
                <a:spcPct val="100000"/>
              </a:lnSpc>
              <a:spcAft>
                <a:spcPts val="1200"/>
              </a:spcAft>
            </a:pPr>
            <a:r>
              <a:rPr lang="en-US" sz="2400" dirty="0">
                <a:solidFill>
                  <a:schemeClr val="tx2"/>
                </a:solidFill>
              </a:rPr>
              <a:t>To facilitate this process, County A provides $5,000,000 to a local non-profit to run the program. The local non-profit will make the payments to the businesses.</a:t>
            </a:r>
          </a:p>
          <a:p>
            <a:pPr>
              <a:lnSpc>
                <a:spcPct val="100000"/>
              </a:lnSpc>
              <a:spcAft>
                <a:spcPts val="1200"/>
              </a:spcAft>
            </a:pPr>
            <a:r>
              <a:rPr lang="en-US" sz="2800" dirty="0"/>
              <a:t>Conclusion – Nonprofit is a subrecipient (carrying out a federal program). Businesses are beneficiaries (receiving a subsidy).</a:t>
            </a:r>
          </a:p>
        </p:txBody>
      </p:sp>
      <p:sp>
        <p:nvSpPr>
          <p:cNvPr id="4" name="Rectangle 3">
            <a:extLst>
              <a:ext uri="{FF2B5EF4-FFF2-40B4-BE49-F238E27FC236}">
                <a16:creationId xmlns:a16="http://schemas.microsoft.com/office/drawing/2014/main" id="{C38B7F9E-FD27-47F3-B8F7-D62BA20E427D}"/>
              </a:ext>
            </a:extLst>
          </p:cNvPr>
          <p:cNvSpPr/>
          <p:nvPr/>
        </p:nvSpPr>
        <p:spPr>
          <a:xfrm>
            <a:off x="10289894" y="5669280"/>
            <a:ext cx="1747777" cy="104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8090C2-09C0-4B39-8130-9B14A90CF2B6}"/>
              </a:ext>
            </a:extLst>
          </p:cNvPr>
          <p:cNvSpPr/>
          <p:nvPr/>
        </p:nvSpPr>
        <p:spPr>
          <a:xfrm>
            <a:off x="0" y="6273478"/>
            <a:ext cx="12192000" cy="58452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8620B64-09CB-4B73-8E85-829EA744DFB9}"/>
              </a:ext>
            </a:extLst>
          </p:cNvPr>
          <p:cNvCxnSpPr/>
          <p:nvPr/>
        </p:nvCxnSpPr>
        <p:spPr>
          <a:xfrm>
            <a:off x="0" y="1469984"/>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2D7ED7-70E3-4304-A0C6-B7382B2513F7}"/>
              </a:ext>
            </a:extLst>
          </p:cNvPr>
          <p:cNvCxnSpPr/>
          <p:nvPr/>
        </p:nvCxnSpPr>
        <p:spPr>
          <a:xfrm>
            <a:off x="0" y="6296628"/>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84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777EF-FE41-4DF7-AE76-7B98FC0AC659}"/>
              </a:ext>
            </a:extLst>
          </p:cNvPr>
          <p:cNvSpPr/>
          <p:nvPr/>
        </p:nvSpPr>
        <p:spPr>
          <a:xfrm>
            <a:off x="0" y="0"/>
            <a:ext cx="12192000" cy="14699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j-lt"/>
              </a:rPr>
              <a:t>EXAMPLES</a:t>
            </a:r>
          </a:p>
        </p:txBody>
      </p:sp>
      <p:sp>
        <p:nvSpPr>
          <p:cNvPr id="9" name="Content Placeholder 8">
            <a:extLst>
              <a:ext uri="{FF2B5EF4-FFF2-40B4-BE49-F238E27FC236}">
                <a16:creationId xmlns:a16="http://schemas.microsoft.com/office/drawing/2014/main" id="{6619234D-E474-4DA7-B25D-1FFAB4B3E148}"/>
              </a:ext>
            </a:extLst>
          </p:cNvPr>
          <p:cNvSpPr>
            <a:spLocks noGrp="1"/>
          </p:cNvSpPr>
          <p:nvPr>
            <p:ph idx="1"/>
          </p:nvPr>
        </p:nvSpPr>
        <p:spPr>
          <a:xfrm>
            <a:off x="304800" y="1632030"/>
            <a:ext cx="11582400" cy="4496761"/>
          </a:xfrm>
        </p:spPr>
        <p:txBody>
          <a:bodyPr>
            <a:normAutofit/>
          </a:bodyPr>
          <a:lstStyle/>
          <a:p>
            <a:pPr>
              <a:lnSpc>
                <a:spcPct val="100000"/>
              </a:lnSpc>
              <a:spcAft>
                <a:spcPts val="1200"/>
              </a:spcAft>
            </a:pPr>
            <a:r>
              <a:rPr lang="en-US" sz="2800" dirty="0"/>
              <a:t>Facts and circumstances:</a:t>
            </a:r>
          </a:p>
          <a:p>
            <a:pPr lvl="1">
              <a:lnSpc>
                <a:spcPct val="100000"/>
              </a:lnSpc>
              <a:spcAft>
                <a:spcPts val="1200"/>
              </a:spcAft>
            </a:pPr>
            <a:r>
              <a:rPr lang="en-US" sz="2400" dirty="0">
                <a:solidFill>
                  <a:schemeClr val="tx2"/>
                </a:solidFill>
              </a:rPr>
              <a:t>County A is running a business interruption program for all small businesses to apply.</a:t>
            </a:r>
          </a:p>
          <a:p>
            <a:pPr lvl="1">
              <a:lnSpc>
                <a:spcPct val="100000"/>
              </a:lnSpc>
              <a:spcAft>
                <a:spcPts val="1200"/>
              </a:spcAft>
            </a:pPr>
            <a:r>
              <a:rPr lang="en-US" sz="2400" dirty="0">
                <a:solidFill>
                  <a:schemeClr val="tx2"/>
                </a:solidFill>
              </a:rPr>
              <a:t>If a business can evidence loss of net income via comparative financial statements or tax returns, County will reimburse the business.</a:t>
            </a:r>
          </a:p>
          <a:p>
            <a:pPr lvl="1">
              <a:lnSpc>
                <a:spcPct val="100000"/>
              </a:lnSpc>
              <a:spcAft>
                <a:spcPts val="1200"/>
              </a:spcAft>
            </a:pPr>
            <a:r>
              <a:rPr lang="en-US" sz="2400" dirty="0">
                <a:solidFill>
                  <a:schemeClr val="tx2"/>
                </a:solidFill>
              </a:rPr>
              <a:t>To facilitate this process, County A pays a local nonprofit to collect and process applications and send the results/data to the County. The County then pays the businesses who qualify.</a:t>
            </a:r>
          </a:p>
          <a:p>
            <a:pPr>
              <a:lnSpc>
                <a:spcPct val="100000"/>
              </a:lnSpc>
              <a:spcAft>
                <a:spcPts val="1200"/>
              </a:spcAft>
            </a:pPr>
            <a:r>
              <a:rPr lang="en-US" sz="2800" dirty="0"/>
              <a:t>Conclusion – Nonprofit is a contractor (providing a service). Businesses are beneficiaries (receiving a subsidy).</a:t>
            </a:r>
          </a:p>
        </p:txBody>
      </p:sp>
      <p:sp>
        <p:nvSpPr>
          <p:cNvPr id="4" name="Rectangle 3">
            <a:extLst>
              <a:ext uri="{FF2B5EF4-FFF2-40B4-BE49-F238E27FC236}">
                <a16:creationId xmlns:a16="http://schemas.microsoft.com/office/drawing/2014/main" id="{CDFC4848-D51D-4983-8543-687C4C3A75F0}"/>
              </a:ext>
            </a:extLst>
          </p:cNvPr>
          <p:cNvSpPr/>
          <p:nvPr/>
        </p:nvSpPr>
        <p:spPr>
          <a:xfrm>
            <a:off x="10289894" y="5669280"/>
            <a:ext cx="1747777" cy="104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66D47E-0BD2-4EDB-8952-E33FCF8D09A7}"/>
              </a:ext>
            </a:extLst>
          </p:cNvPr>
          <p:cNvSpPr/>
          <p:nvPr/>
        </p:nvSpPr>
        <p:spPr>
          <a:xfrm>
            <a:off x="0" y="6273478"/>
            <a:ext cx="12192000" cy="58452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C957045-8506-4AD6-B2EB-2B5966C38E4E}"/>
              </a:ext>
            </a:extLst>
          </p:cNvPr>
          <p:cNvCxnSpPr/>
          <p:nvPr/>
        </p:nvCxnSpPr>
        <p:spPr>
          <a:xfrm>
            <a:off x="0" y="1469984"/>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A92F33-D750-4C9B-9B50-60E1B460F751}"/>
              </a:ext>
            </a:extLst>
          </p:cNvPr>
          <p:cNvCxnSpPr/>
          <p:nvPr/>
        </p:nvCxnSpPr>
        <p:spPr>
          <a:xfrm>
            <a:off x="0" y="6296628"/>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870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B421B6-0606-D33B-0FB1-D52828AD7978}"/>
              </a:ext>
            </a:extLst>
          </p:cNvPr>
          <p:cNvSpPr>
            <a:spLocks noGrp="1"/>
          </p:cNvSpPr>
          <p:nvPr>
            <p:ph type="title"/>
          </p:nvPr>
        </p:nvSpPr>
        <p:spPr/>
        <p:txBody>
          <a:bodyPr/>
          <a:lstStyle/>
          <a:p>
            <a:r>
              <a:rPr lang="en-US" dirty="0"/>
              <a:t>Common findings and some </a:t>
            </a:r>
            <a:r>
              <a:rPr lang="en-US" dirty="0" err="1"/>
              <a:t>oig</a:t>
            </a:r>
            <a:r>
              <a:rPr lang="en-US" dirty="0"/>
              <a:t> examples</a:t>
            </a:r>
          </a:p>
        </p:txBody>
      </p:sp>
    </p:spTree>
    <p:extLst>
      <p:ext uri="{BB962C8B-B14F-4D97-AF65-F5344CB8AC3E}">
        <p14:creationId xmlns:p14="http://schemas.microsoft.com/office/powerpoint/2010/main" val="2037839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findings – Subrecipient monitoring </a:t>
            </a:r>
          </a:p>
        </p:txBody>
      </p:sp>
      <p:graphicFrame>
        <p:nvGraphicFramePr>
          <p:cNvPr id="4" name="Content Placeholder 3"/>
          <p:cNvGraphicFramePr>
            <a:graphicFrameLocks noGrp="1"/>
          </p:cNvGraphicFramePr>
          <p:nvPr>
            <p:ph idx="1"/>
          </p:nvPr>
        </p:nvGraphicFramePr>
        <p:xfrm>
          <a:off x="1752600" y="833351"/>
          <a:ext cx="868680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381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58BC-4409-BAEF-6561-3B9097B04E62}"/>
              </a:ext>
            </a:extLst>
          </p:cNvPr>
          <p:cNvSpPr>
            <a:spLocks noGrp="1"/>
          </p:cNvSpPr>
          <p:nvPr>
            <p:ph type="title"/>
          </p:nvPr>
        </p:nvSpPr>
        <p:spPr/>
        <p:txBody>
          <a:bodyPr/>
          <a:lstStyle/>
          <a:p>
            <a:r>
              <a:rPr lang="en-US" dirty="0"/>
              <a:t>Recent </a:t>
            </a:r>
            <a:r>
              <a:rPr lang="en-US" dirty="0" err="1"/>
              <a:t>oig</a:t>
            </a:r>
            <a:r>
              <a:rPr lang="en-US" dirty="0"/>
              <a:t> reports</a:t>
            </a:r>
          </a:p>
        </p:txBody>
      </p:sp>
      <p:sp>
        <p:nvSpPr>
          <p:cNvPr id="4" name="Content Placeholder 3">
            <a:extLst>
              <a:ext uri="{FF2B5EF4-FFF2-40B4-BE49-F238E27FC236}">
                <a16:creationId xmlns:a16="http://schemas.microsoft.com/office/drawing/2014/main" id="{FFFFBFA0-7C04-5A47-3C76-C8611DF9E382}"/>
              </a:ext>
            </a:extLst>
          </p:cNvPr>
          <p:cNvSpPr>
            <a:spLocks noGrp="1"/>
          </p:cNvSpPr>
          <p:nvPr>
            <p:ph idx="1"/>
          </p:nvPr>
        </p:nvSpPr>
        <p:spPr/>
        <p:txBody>
          <a:bodyPr/>
          <a:lstStyle/>
          <a:p>
            <a:r>
              <a:rPr lang="en-US" dirty="0"/>
              <a:t>Rhode Island</a:t>
            </a:r>
          </a:p>
          <a:p>
            <a:r>
              <a:rPr lang="en-US" dirty="0"/>
              <a:t>August 2023</a:t>
            </a:r>
          </a:p>
          <a:p>
            <a:r>
              <a:rPr lang="en-US" dirty="0"/>
              <a:t>Questioned Costs $456,094</a:t>
            </a:r>
          </a:p>
          <a:p>
            <a:r>
              <a:rPr lang="en-US" dirty="0"/>
              <a:t>Lack of payroll documentation</a:t>
            </a:r>
          </a:p>
          <a:p>
            <a:r>
              <a:rPr lang="en-US" dirty="0"/>
              <a:t>Lack of demonstrating match</a:t>
            </a:r>
          </a:p>
        </p:txBody>
      </p:sp>
      <p:pic>
        <p:nvPicPr>
          <p:cNvPr id="10" name="Content Placeholder 9">
            <a:extLst>
              <a:ext uri="{FF2B5EF4-FFF2-40B4-BE49-F238E27FC236}">
                <a16:creationId xmlns:a16="http://schemas.microsoft.com/office/drawing/2014/main" id="{80FF6CFC-6893-CB9F-D17F-17BD1A0E98A5}"/>
              </a:ext>
            </a:extLst>
          </p:cNvPr>
          <p:cNvPicPr>
            <a:picLocks noGrp="1" noChangeAspect="1"/>
          </p:cNvPicPr>
          <p:nvPr>
            <p:ph idx="11"/>
          </p:nvPr>
        </p:nvPicPr>
        <p:blipFill>
          <a:blip r:embed="rId2"/>
          <a:stretch>
            <a:fillRect/>
          </a:stretch>
        </p:blipFill>
        <p:spPr>
          <a:xfrm>
            <a:off x="8314531" y="938212"/>
            <a:ext cx="3457575" cy="4981575"/>
          </a:xfrm>
        </p:spPr>
      </p:pic>
    </p:spTree>
    <p:extLst>
      <p:ext uri="{BB962C8B-B14F-4D97-AF65-F5344CB8AC3E}">
        <p14:creationId xmlns:p14="http://schemas.microsoft.com/office/powerpoint/2010/main" val="71741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58BC-4409-BAEF-6561-3B9097B04E62}"/>
              </a:ext>
            </a:extLst>
          </p:cNvPr>
          <p:cNvSpPr>
            <a:spLocks noGrp="1"/>
          </p:cNvSpPr>
          <p:nvPr>
            <p:ph type="title"/>
          </p:nvPr>
        </p:nvSpPr>
        <p:spPr>
          <a:xfrm>
            <a:off x="304800" y="0"/>
            <a:ext cx="11582400" cy="914400"/>
          </a:xfrm>
        </p:spPr>
        <p:txBody>
          <a:bodyPr anchor="b">
            <a:normAutofit/>
          </a:bodyPr>
          <a:lstStyle/>
          <a:p>
            <a:r>
              <a:rPr lang="en-US" dirty="0"/>
              <a:t>Recent </a:t>
            </a:r>
            <a:r>
              <a:rPr lang="en-US" dirty="0" err="1"/>
              <a:t>oig</a:t>
            </a:r>
            <a:r>
              <a:rPr lang="en-US" dirty="0"/>
              <a:t> reports</a:t>
            </a:r>
          </a:p>
        </p:txBody>
      </p:sp>
      <p:sp>
        <p:nvSpPr>
          <p:cNvPr id="4" name="Content Placeholder 3">
            <a:extLst>
              <a:ext uri="{FF2B5EF4-FFF2-40B4-BE49-F238E27FC236}">
                <a16:creationId xmlns:a16="http://schemas.microsoft.com/office/drawing/2014/main" id="{FFFFBFA0-7C04-5A47-3C76-C8611DF9E382}"/>
              </a:ext>
            </a:extLst>
          </p:cNvPr>
          <p:cNvSpPr>
            <a:spLocks noGrp="1"/>
          </p:cNvSpPr>
          <p:nvPr>
            <p:ph idx="10"/>
          </p:nvPr>
        </p:nvSpPr>
        <p:spPr>
          <a:xfrm>
            <a:off x="6014850" y="1371600"/>
            <a:ext cx="5580369" cy="5029200"/>
          </a:xfrm>
        </p:spPr>
        <p:txBody>
          <a:bodyPr>
            <a:normAutofit/>
          </a:bodyPr>
          <a:lstStyle/>
          <a:p>
            <a:pPr>
              <a:spcAft>
                <a:spcPts val="600"/>
              </a:spcAft>
            </a:pPr>
            <a:r>
              <a:rPr lang="en-US" dirty="0"/>
              <a:t>Virginia</a:t>
            </a:r>
          </a:p>
          <a:p>
            <a:pPr>
              <a:spcAft>
                <a:spcPts val="600"/>
              </a:spcAft>
            </a:pPr>
            <a:r>
              <a:rPr lang="en-US" dirty="0"/>
              <a:t>April 2020</a:t>
            </a:r>
          </a:p>
          <a:p>
            <a:pPr>
              <a:spcAft>
                <a:spcPts val="600"/>
              </a:spcAft>
            </a:pPr>
            <a:r>
              <a:rPr lang="en-US" dirty="0"/>
              <a:t>Questioned Costs: We are feeling luck today!</a:t>
            </a:r>
          </a:p>
          <a:p>
            <a:pPr>
              <a:spcAft>
                <a:spcPts val="600"/>
              </a:spcAft>
            </a:pPr>
            <a:r>
              <a:rPr lang="en-US" dirty="0"/>
              <a:t>Lack of reliable reporting</a:t>
            </a:r>
          </a:p>
          <a:p>
            <a:pPr>
              <a:spcAft>
                <a:spcPts val="600"/>
              </a:spcAft>
            </a:pPr>
            <a:r>
              <a:rPr lang="en-US" dirty="0"/>
              <a:t>Lack of monitoring</a:t>
            </a:r>
          </a:p>
          <a:p>
            <a:pPr>
              <a:spcAft>
                <a:spcPts val="600"/>
              </a:spcAft>
            </a:pPr>
            <a:r>
              <a:rPr lang="en-US" dirty="0"/>
              <a:t>Poor policies</a:t>
            </a:r>
          </a:p>
        </p:txBody>
      </p:sp>
      <p:pic>
        <p:nvPicPr>
          <p:cNvPr id="8" name="Content Placeholder 7">
            <a:extLst>
              <a:ext uri="{FF2B5EF4-FFF2-40B4-BE49-F238E27FC236}">
                <a16:creationId xmlns:a16="http://schemas.microsoft.com/office/drawing/2014/main" id="{DED5CF45-98B1-8092-D3B9-8A99834C6793}"/>
              </a:ext>
            </a:extLst>
          </p:cNvPr>
          <p:cNvPicPr>
            <a:picLocks noGrp="1" noChangeAspect="1"/>
          </p:cNvPicPr>
          <p:nvPr>
            <p:ph idx="1"/>
          </p:nvPr>
        </p:nvPicPr>
        <p:blipFill>
          <a:blip r:embed="rId2"/>
          <a:stretch>
            <a:fillRect/>
          </a:stretch>
        </p:blipFill>
        <p:spPr>
          <a:xfrm>
            <a:off x="1227931" y="1895475"/>
            <a:ext cx="3552825" cy="3981450"/>
          </a:xfrm>
        </p:spPr>
      </p:pic>
    </p:spTree>
    <p:extLst>
      <p:ext uri="{BB962C8B-B14F-4D97-AF65-F5344CB8AC3E}">
        <p14:creationId xmlns:p14="http://schemas.microsoft.com/office/powerpoint/2010/main" val="423345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FACF5-90C2-4D11-B41A-C750DC5B2DF5}"/>
              </a:ext>
            </a:extLst>
          </p:cNvPr>
          <p:cNvSpPr>
            <a:spLocks noGrp="1"/>
          </p:cNvSpPr>
          <p:nvPr>
            <p:ph type="title"/>
          </p:nvPr>
        </p:nvSpPr>
        <p:spPr/>
        <p:txBody>
          <a:bodyPr/>
          <a:lstStyle/>
          <a:p>
            <a:r>
              <a:rPr lang="en-US" dirty="0"/>
              <a:t>Presenter</a:t>
            </a:r>
          </a:p>
        </p:txBody>
      </p:sp>
      <p:pic>
        <p:nvPicPr>
          <p:cNvPr id="18" name="Picture 17">
            <a:extLst>
              <a:ext uri="{FF2B5EF4-FFF2-40B4-BE49-F238E27FC236}">
                <a16:creationId xmlns:a16="http://schemas.microsoft.com/office/drawing/2014/main" id="{A46917CF-5336-499C-A7F1-FB07E19614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6264"/>
            <a:ext cx="12192000" cy="1371600"/>
          </a:xfrm>
          <a:prstGeom prst="rect">
            <a:avLst/>
          </a:prstGeom>
        </p:spPr>
      </p:pic>
      <p:sp>
        <p:nvSpPr>
          <p:cNvPr id="13" name="TextBox 12">
            <a:extLst>
              <a:ext uri="{FF2B5EF4-FFF2-40B4-BE49-F238E27FC236}">
                <a16:creationId xmlns:a16="http://schemas.microsoft.com/office/drawing/2014/main" id="{EA4DD525-B1ED-4185-996B-72B60007A943}"/>
              </a:ext>
            </a:extLst>
          </p:cNvPr>
          <p:cNvSpPr txBox="1"/>
          <p:nvPr/>
        </p:nvSpPr>
        <p:spPr>
          <a:xfrm>
            <a:off x="3505199" y="1716264"/>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Kurt Schlicker</a:t>
            </a:r>
            <a:r>
              <a:rPr lang="en-US" sz="2000" dirty="0">
                <a:solidFill>
                  <a:schemeClr val="bg1"/>
                </a:solidFill>
              </a:rPr>
              <a:t>, CPA</a:t>
            </a:r>
            <a:br>
              <a:rPr lang="en-US" sz="2000" dirty="0">
                <a:solidFill>
                  <a:schemeClr val="bg1"/>
                </a:solidFill>
              </a:rPr>
            </a:br>
            <a:r>
              <a:rPr lang="en-US" sz="2000" dirty="0">
                <a:solidFill>
                  <a:schemeClr val="bg1"/>
                </a:solidFill>
              </a:rPr>
              <a:t>Partner</a:t>
            </a:r>
          </a:p>
          <a:p>
            <a:pPr defTabSz="1422400">
              <a:spcBef>
                <a:spcPct val="0"/>
              </a:spcBef>
            </a:pPr>
            <a:r>
              <a:rPr lang="en-US" sz="2000" dirty="0">
                <a:solidFill>
                  <a:schemeClr val="bg1"/>
                </a:solidFill>
              </a:rPr>
              <a:t>Reno, NV</a:t>
            </a:r>
          </a:p>
        </p:txBody>
      </p:sp>
      <p:pic>
        <p:nvPicPr>
          <p:cNvPr id="20" name="Picture 19" descr="Shape, icon&#10;&#10;Description automatically generated">
            <a:extLst>
              <a:ext uri="{FF2B5EF4-FFF2-40B4-BE49-F238E27FC236}">
                <a16:creationId xmlns:a16="http://schemas.microsoft.com/office/drawing/2014/main" id="{A30A7973-00F8-466C-A3C6-9205963660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675" y="2226951"/>
            <a:ext cx="914400" cy="350227"/>
          </a:xfrm>
          <a:prstGeom prst="rect">
            <a:avLst/>
          </a:prstGeom>
        </p:spPr>
      </p:pic>
      <p:pic>
        <p:nvPicPr>
          <p:cNvPr id="3" name="Picture Placeholder 2">
            <a:extLst>
              <a:ext uri="{FF2B5EF4-FFF2-40B4-BE49-F238E27FC236}">
                <a16:creationId xmlns:a16="http://schemas.microsoft.com/office/drawing/2014/main" id="{15C895D7-0CB9-4BBE-BD31-33C241C46ED9}"/>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a:stretch/>
        </p:blipFill>
        <p:spPr>
          <a:xfrm>
            <a:off x="1554163" y="1371600"/>
            <a:ext cx="1908175" cy="2070100"/>
          </a:xfrm>
          <a:solidFill>
            <a:schemeClr val="bg1"/>
          </a:solidFill>
          <a:ln>
            <a:solidFill>
              <a:schemeClr val="accent6"/>
            </a:solidFill>
          </a:ln>
        </p:spPr>
      </p:pic>
    </p:spTree>
    <p:extLst>
      <p:ext uri="{BB962C8B-B14F-4D97-AF65-F5344CB8AC3E}">
        <p14:creationId xmlns:p14="http://schemas.microsoft.com/office/powerpoint/2010/main" val="328224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58BC-4409-BAEF-6561-3B9097B04E62}"/>
              </a:ext>
            </a:extLst>
          </p:cNvPr>
          <p:cNvSpPr>
            <a:spLocks noGrp="1"/>
          </p:cNvSpPr>
          <p:nvPr>
            <p:ph type="title"/>
          </p:nvPr>
        </p:nvSpPr>
        <p:spPr>
          <a:xfrm>
            <a:off x="304800" y="0"/>
            <a:ext cx="11582400" cy="914400"/>
          </a:xfrm>
        </p:spPr>
        <p:txBody>
          <a:bodyPr anchor="b">
            <a:normAutofit/>
          </a:bodyPr>
          <a:lstStyle/>
          <a:p>
            <a:r>
              <a:rPr lang="en-US" dirty="0"/>
              <a:t>Recent </a:t>
            </a:r>
            <a:r>
              <a:rPr lang="en-US" dirty="0" err="1"/>
              <a:t>oig</a:t>
            </a:r>
            <a:r>
              <a:rPr lang="en-US" dirty="0"/>
              <a:t> reports</a:t>
            </a:r>
          </a:p>
        </p:txBody>
      </p:sp>
      <p:sp>
        <p:nvSpPr>
          <p:cNvPr id="4" name="Content Placeholder 3">
            <a:extLst>
              <a:ext uri="{FF2B5EF4-FFF2-40B4-BE49-F238E27FC236}">
                <a16:creationId xmlns:a16="http://schemas.microsoft.com/office/drawing/2014/main" id="{FFFFBFA0-7C04-5A47-3C76-C8611DF9E382}"/>
              </a:ext>
            </a:extLst>
          </p:cNvPr>
          <p:cNvSpPr>
            <a:spLocks noGrp="1"/>
          </p:cNvSpPr>
          <p:nvPr>
            <p:ph idx="10"/>
          </p:nvPr>
        </p:nvSpPr>
        <p:spPr>
          <a:xfrm>
            <a:off x="6014850" y="1371600"/>
            <a:ext cx="5580369" cy="5029200"/>
          </a:xfrm>
        </p:spPr>
        <p:txBody>
          <a:bodyPr>
            <a:normAutofit/>
          </a:bodyPr>
          <a:lstStyle/>
          <a:p>
            <a:pPr>
              <a:spcAft>
                <a:spcPts val="600"/>
              </a:spcAft>
            </a:pPr>
            <a:r>
              <a:rPr lang="en-US" dirty="0"/>
              <a:t>West Virginia</a:t>
            </a:r>
          </a:p>
          <a:p>
            <a:pPr>
              <a:spcAft>
                <a:spcPts val="600"/>
              </a:spcAft>
            </a:pPr>
            <a:r>
              <a:rPr lang="en-US" dirty="0"/>
              <a:t>April 2024</a:t>
            </a:r>
          </a:p>
          <a:p>
            <a:pPr>
              <a:spcAft>
                <a:spcPts val="600"/>
              </a:spcAft>
            </a:pPr>
            <a:r>
              <a:rPr lang="en-US" dirty="0"/>
              <a:t>General lack of monitoring subrecipients</a:t>
            </a:r>
          </a:p>
          <a:p>
            <a:pPr>
              <a:spcAft>
                <a:spcPts val="600"/>
              </a:spcAft>
            </a:pPr>
            <a:r>
              <a:rPr lang="en-US" dirty="0"/>
              <a:t>Poor policies</a:t>
            </a:r>
          </a:p>
        </p:txBody>
      </p:sp>
      <p:pic>
        <p:nvPicPr>
          <p:cNvPr id="7" name="Content Placeholder 6">
            <a:extLst>
              <a:ext uri="{FF2B5EF4-FFF2-40B4-BE49-F238E27FC236}">
                <a16:creationId xmlns:a16="http://schemas.microsoft.com/office/drawing/2014/main" id="{C29FF3FD-F548-43E5-4160-DDD3DF5EEE1A}"/>
              </a:ext>
            </a:extLst>
          </p:cNvPr>
          <p:cNvPicPr>
            <a:picLocks noGrp="1" noChangeAspect="1"/>
          </p:cNvPicPr>
          <p:nvPr>
            <p:ph idx="1"/>
          </p:nvPr>
        </p:nvPicPr>
        <p:blipFill>
          <a:blip r:embed="rId2"/>
          <a:stretch>
            <a:fillRect/>
          </a:stretch>
        </p:blipFill>
        <p:spPr>
          <a:xfrm>
            <a:off x="756444" y="1771650"/>
            <a:ext cx="4495800" cy="4229100"/>
          </a:xfrm>
        </p:spPr>
      </p:pic>
    </p:spTree>
    <p:extLst>
      <p:ext uri="{BB962C8B-B14F-4D97-AF65-F5344CB8AC3E}">
        <p14:creationId xmlns:p14="http://schemas.microsoft.com/office/powerpoint/2010/main" val="901918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58BC-4409-BAEF-6561-3B9097B04E62}"/>
              </a:ext>
            </a:extLst>
          </p:cNvPr>
          <p:cNvSpPr>
            <a:spLocks noGrp="1"/>
          </p:cNvSpPr>
          <p:nvPr>
            <p:ph type="title"/>
          </p:nvPr>
        </p:nvSpPr>
        <p:spPr/>
        <p:txBody>
          <a:bodyPr/>
          <a:lstStyle/>
          <a:p>
            <a:r>
              <a:rPr lang="en-US" dirty="0"/>
              <a:t>Recent </a:t>
            </a:r>
            <a:r>
              <a:rPr lang="en-US" dirty="0" err="1"/>
              <a:t>oig</a:t>
            </a:r>
            <a:r>
              <a:rPr lang="en-US" dirty="0"/>
              <a:t> reports</a:t>
            </a:r>
          </a:p>
        </p:txBody>
      </p:sp>
      <p:sp>
        <p:nvSpPr>
          <p:cNvPr id="4" name="Content Placeholder 3">
            <a:extLst>
              <a:ext uri="{FF2B5EF4-FFF2-40B4-BE49-F238E27FC236}">
                <a16:creationId xmlns:a16="http://schemas.microsoft.com/office/drawing/2014/main" id="{FFFFBFA0-7C04-5A47-3C76-C8611DF9E382}"/>
              </a:ext>
            </a:extLst>
          </p:cNvPr>
          <p:cNvSpPr>
            <a:spLocks noGrp="1"/>
          </p:cNvSpPr>
          <p:nvPr>
            <p:ph idx="1"/>
          </p:nvPr>
        </p:nvSpPr>
        <p:spPr/>
        <p:txBody>
          <a:bodyPr/>
          <a:lstStyle/>
          <a:p>
            <a:r>
              <a:rPr lang="en-US" dirty="0"/>
              <a:t>Vermont</a:t>
            </a:r>
          </a:p>
          <a:p>
            <a:r>
              <a:rPr lang="en-US" dirty="0"/>
              <a:t>May 2023</a:t>
            </a:r>
          </a:p>
          <a:p>
            <a:r>
              <a:rPr lang="en-US" dirty="0"/>
              <a:t>Questioned Costs $282,643</a:t>
            </a:r>
          </a:p>
          <a:p>
            <a:r>
              <a:rPr lang="en-US" dirty="0"/>
              <a:t>Unallowable subrecipient expenditures</a:t>
            </a:r>
          </a:p>
        </p:txBody>
      </p:sp>
      <p:pic>
        <p:nvPicPr>
          <p:cNvPr id="7" name="Content Placeholder 6">
            <a:extLst>
              <a:ext uri="{FF2B5EF4-FFF2-40B4-BE49-F238E27FC236}">
                <a16:creationId xmlns:a16="http://schemas.microsoft.com/office/drawing/2014/main" id="{CF2975E1-BAB9-2023-2DAF-0B49BF0DC544}"/>
              </a:ext>
            </a:extLst>
          </p:cNvPr>
          <p:cNvPicPr>
            <a:picLocks noGrp="1" noChangeAspect="1"/>
          </p:cNvPicPr>
          <p:nvPr>
            <p:ph idx="11"/>
          </p:nvPr>
        </p:nvPicPr>
        <p:blipFill>
          <a:blip r:embed="rId2"/>
          <a:stretch>
            <a:fillRect/>
          </a:stretch>
        </p:blipFill>
        <p:spPr>
          <a:xfrm>
            <a:off x="7894638" y="1496538"/>
            <a:ext cx="4297362" cy="3864923"/>
          </a:xfrm>
        </p:spPr>
      </p:pic>
    </p:spTree>
    <p:extLst>
      <p:ext uri="{BB962C8B-B14F-4D97-AF65-F5344CB8AC3E}">
        <p14:creationId xmlns:p14="http://schemas.microsoft.com/office/powerpoint/2010/main" val="727730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58BC-4409-BAEF-6561-3B9097B04E62}"/>
              </a:ext>
            </a:extLst>
          </p:cNvPr>
          <p:cNvSpPr>
            <a:spLocks noGrp="1"/>
          </p:cNvSpPr>
          <p:nvPr>
            <p:ph type="title"/>
          </p:nvPr>
        </p:nvSpPr>
        <p:spPr>
          <a:xfrm>
            <a:off x="304800" y="0"/>
            <a:ext cx="11582400" cy="914400"/>
          </a:xfrm>
        </p:spPr>
        <p:txBody>
          <a:bodyPr anchor="b">
            <a:normAutofit/>
          </a:bodyPr>
          <a:lstStyle/>
          <a:p>
            <a:r>
              <a:rPr lang="en-US" dirty="0"/>
              <a:t>Recent </a:t>
            </a:r>
            <a:r>
              <a:rPr lang="en-US" dirty="0" err="1"/>
              <a:t>oig</a:t>
            </a:r>
            <a:r>
              <a:rPr lang="en-US" dirty="0"/>
              <a:t> reports</a:t>
            </a:r>
          </a:p>
        </p:txBody>
      </p:sp>
      <p:sp>
        <p:nvSpPr>
          <p:cNvPr id="4" name="Content Placeholder 3">
            <a:extLst>
              <a:ext uri="{FF2B5EF4-FFF2-40B4-BE49-F238E27FC236}">
                <a16:creationId xmlns:a16="http://schemas.microsoft.com/office/drawing/2014/main" id="{FFFFBFA0-7C04-5A47-3C76-C8611DF9E382}"/>
              </a:ext>
            </a:extLst>
          </p:cNvPr>
          <p:cNvSpPr>
            <a:spLocks noGrp="1"/>
          </p:cNvSpPr>
          <p:nvPr>
            <p:ph idx="10"/>
          </p:nvPr>
        </p:nvSpPr>
        <p:spPr>
          <a:xfrm>
            <a:off x="6014850" y="1371600"/>
            <a:ext cx="5580369" cy="5029200"/>
          </a:xfrm>
        </p:spPr>
        <p:txBody>
          <a:bodyPr>
            <a:normAutofit/>
          </a:bodyPr>
          <a:lstStyle/>
          <a:p>
            <a:pPr>
              <a:spcAft>
                <a:spcPts val="600"/>
              </a:spcAft>
            </a:pPr>
            <a:r>
              <a:rPr lang="en-US" dirty="0"/>
              <a:t>Kentucky</a:t>
            </a:r>
          </a:p>
          <a:p>
            <a:pPr>
              <a:spcAft>
                <a:spcPts val="600"/>
              </a:spcAft>
            </a:pPr>
            <a:r>
              <a:rPr lang="en-US" dirty="0"/>
              <a:t>October 2023</a:t>
            </a:r>
          </a:p>
          <a:p>
            <a:pPr>
              <a:spcAft>
                <a:spcPts val="600"/>
              </a:spcAft>
            </a:pPr>
            <a:r>
              <a:rPr lang="en-US" dirty="0"/>
              <a:t>Review of subrecipient reimbursements</a:t>
            </a:r>
          </a:p>
          <a:p>
            <a:pPr>
              <a:spcAft>
                <a:spcPts val="600"/>
              </a:spcAft>
            </a:pPr>
            <a:r>
              <a:rPr lang="en-US" dirty="0"/>
              <a:t>Poor policies</a:t>
            </a:r>
          </a:p>
        </p:txBody>
      </p:sp>
      <p:pic>
        <p:nvPicPr>
          <p:cNvPr id="8" name="Content Placeholder 7">
            <a:extLst>
              <a:ext uri="{FF2B5EF4-FFF2-40B4-BE49-F238E27FC236}">
                <a16:creationId xmlns:a16="http://schemas.microsoft.com/office/drawing/2014/main" id="{58537C11-C039-2057-1FBA-19D8F912C474}"/>
              </a:ext>
            </a:extLst>
          </p:cNvPr>
          <p:cNvPicPr>
            <a:picLocks noGrp="1" noChangeAspect="1"/>
          </p:cNvPicPr>
          <p:nvPr>
            <p:ph idx="1"/>
          </p:nvPr>
        </p:nvPicPr>
        <p:blipFill>
          <a:blip r:embed="rId2"/>
          <a:stretch>
            <a:fillRect/>
          </a:stretch>
        </p:blipFill>
        <p:spPr>
          <a:xfrm>
            <a:off x="919163" y="1371904"/>
            <a:ext cx="4170362" cy="5028591"/>
          </a:xfrm>
        </p:spPr>
      </p:pic>
    </p:spTree>
    <p:extLst>
      <p:ext uri="{BB962C8B-B14F-4D97-AF65-F5344CB8AC3E}">
        <p14:creationId xmlns:p14="http://schemas.microsoft.com/office/powerpoint/2010/main" val="3651704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58BC-4409-BAEF-6561-3B9097B04E62}"/>
              </a:ext>
            </a:extLst>
          </p:cNvPr>
          <p:cNvSpPr>
            <a:spLocks noGrp="1"/>
          </p:cNvSpPr>
          <p:nvPr>
            <p:ph type="title"/>
          </p:nvPr>
        </p:nvSpPr>
        <p:spPr>
          <a:xfrm>
            <a:off x="304800" y="0"/>
            <a:ext cx="11582400" cy="914400"/>
          </a:xfrm>
        </p:spPr>
        <p:txBody>
          <a:bodyPr anchor="b">
            <a:normAutofit/>
          </a:bodyPr>
          <a:lstStyle/>
          <a:p>
            <a:r>
              <a:rPr lang="en-US" dirty="0"/>
              <a:t>Recent </a:t>
            </a:r>
            <a:r>
              <a:rPr lang="en-US" dirty="0" err="1"/>
              <a:t>oig</a:t>
            </a:r>
            <a:r>
              <a:rPr lang="en-US" dirty="0"/>
              <a:t> reports</a:t>
            </a:r>
          </a:p>
        </p:txBody>
      </p:sp>
      <p:sp>
        <p:nvSpPr>
          <p:cNvPr id="4" name="Content Placeholder 3">
            <a:extLst>
              <a:ext uri="{FF2B5EF4-FFF2-40B4-BE49-F238E27FC236}">
                <a16:creationId xmlns:a16="http://schemas.microsoft.com/office/drawing/2014/main" id="{FFFFBFA0-7C04-5A47-3C76-C8611DF9E382}"/>
              </a:ext>
            </a:extLst>
          </p:cNvPr>
          <p:cNvSpPr>
            <a:spLocks noGrp="1"/>
          </p:cNvSpPr>
          <p:nvPr>
            <p:ph idx="10"/>
          </p:nvPr>
        </p:nvSpPr>
        <p:spPr>
          <a:xfrm>
            <a:off x="6014850" y="1371600"/>
            <a:ext cx="5580369" cy="5029200"/>
          </a:xfrm>
        </p:spPr>
        <p:txBody>
          <a:bodyPr>
            <a:normAutofit/>
          </a:bodyPr>
          <a:lstStyle/>
          <a:p>
            <a:pPr>
              <a:spcAft>
                <a:spcPts val="600"/>
              </a:spcAft>
            </a:pPr>
            <a:r>
              <a:rPr lang="en-US" dirty="0"/>
              <a:t>Oklahoma</a:t>
            </a:r>
          </a:p>
          <a:p>
            <a:pPr>
              <a:spcAft>
                <a:spcPts val="600"/>
              </a:spcAft>
            </a:pPr>
            <a:r>
              <a:rPr lang="en-US" dirty="0"/>
              <a:t>July 2022</a:t>
            </a:r>
          </a:p>
          <a:p>
            <a:pPr>
              <a:spcAft>
                <a:spcPts val="600"/>
              </a:spcAft>
            </a:pPr>
            <a:r>
              <a:rPr lang="en-US" dirty="0"/>
              <a:t>Awarding process</a:t>
            </a:r>
          </a:p>
        </p:txBody>
      </p:sp>
      <p:pic>
        <p:nvPicPr>
          <p:cNvPr id="7" name="Content Placeholder 6">
            <a:extLst>
              <a:ext uri="{FF2B5EF4-FFF2-40B4-BE49-F238E27FC236}">
                <a16:creationId xmlns:a16="http://schemas.microsoft.com/office/drawing/2014/main" id="{3F29BDFD-FAED-EA33-F240-64311023AA26}"/>
              </a:ext>
            </a:extLst>
          </p:cNvPr>
          <p:cNvPicPr>
            <a:picLocks noGrp="1" noChangeAspect="1"/>
          </p:cNvPicPr>
          <p:nvPr>
            <p:ph idx="1"/>
          </p:nvPr>
        </p:nvPicPr>
        <p:blipFill>
          <a:blip r:embed="rId2"/>
          <a:stretch>
            <a:fillRect/>
          </a:stretch>
        </p:blipFill>
        <p:spPr>
          <a:xfrm>
            <a:off x="214313" y="1555174"/>
            <a:ext cx="5580062" cy="4662051"/>
          </a:xfrm>
        </p:spPr>
      </p:pic>
    </p:spTree>
    <p:extLst>
      <p:ext uri="{BB962C8B-B14F-4D97-AF65-F5344CB8AC3E}">
        <p14:creationId xmlns:p14="http://schemas.microsoft.com/office/powerpoint/2010/main" val="136070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findings – subrecipient monitoring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015247"/>
              </p:ext>
            </p:extLst>
          </p:nvPr>
        </p:nvGraphicFramePr>
        <p:xfrm>
          <a:off x="101600" y="1113437"/>
          <a:ext cx="11785600" cy="5202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066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light bulbs with a question mark on them&#10;&#10;Description automatically generated with medium confidence">
            <a:extLst>
              <a:ext uri="{FF2B5EF4-FFF2-40B4-BE49-F238E27FC236}">
                <a16:creationId xmlns:a16="http://schemas.microsoft.com/office/drawing/2014/main" id="{02EB79EE-7FAD-4AC6-8BF2-823046D2EE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AB0C4EC2-CBE1-4385-AFDF-E04484D1C8CF}"/>
              </a:ext>
            </a:extLst>
          </p:cNvPr>
          <p:cNvSpPr/>
          <p:nvPr/>
        </p:nvSpPr>
        <p:spPr>
          <a:xfrm>
            <a:off x="395925" y="452487"/>
            <a:ext cx="5052767" cy="1866507"/>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j-lt"/>
              </a:rPr>
              <a:t>QUESTIONS?</a:t>
            </a:r>
          </a:p>
        </p:txBody>
      </p:sp>
    </p:spTree>
    <p:extLst>
      <p:ext uri="{BB962C8B-B14F-4D97-AF65-F5344CB8AC3E}">
        <p14:creationId xmlns:p14="http://schemas.microsoft.com/office/powerpoint/2010/main" val="3340243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787F7-9778-4DED-8B9A-967A4768878E}"/>
              </a:ext>
            </a:extLst>
          </p:cNvPr>
          <p:cNvSpPr>
            <a:spLocks noGrp="1"/>
          </p:cNvSpPr>
          <p:nvPr>
            <p:ph type="ctrTitle"/>
          </p:nvPr>
        </p:nvSpPr>
        <p:spPr/>
        <p:txBody>
          <a:bodyPr/>
          <a:lstStyle/>
          <a:p>
            <a:r>
              <a:rPr lang="en-US" dirty="0"/>
              <a:t>Thank You!</a:t>
            </a:r>
          </a:p>
        </p:txBody>
      </p:sp>
      <p:sp>
        <p:nvSpPr>
          <p:cNvPr id="4" name="Subtitle 3">
            <a:extLst>
              <a:ext uri="{FF2B5EF4-FFF2-40B4-BE49-F238E27FC236}">
                <a16:creationId xmlns:a16="http://schemas.microsoft.com/office/drawing/2014/main" id="{92C49E7B-B7D2-C5D8-E16D-649FAC76D148}"/>
              </a:ext>
            </a:extLst>
          </p:cNvPr>
          <p:cNvSpPr>
            <a:spLocks noGrp="1"/>
          </p:cNvSpPr>
          <p:nvPr>
            <p:ph type="subTitle" idx="1"/>
          </p:nvPr>
        </p:nvSpPr>
        <p:spPr>
          <a:xfrm>
            <a:off x="4334933" y="3000375"/>
            <a:ext cx="3857625" cy="1554480"/>
          </a:xfrm>
        </p:spPr>
        <p:txBody>
          <a:bodyPr/>
          <a:lstStyle/>
          <a:p>
            <a:pPr>
              <a:lnSpc>
                <a:spcPct val="100000"/>
              </a:lnSpc>
            </a:pPr>
            <a:r>
              <a:rPr lang="en-US" sz="2400" dirty="0"/>
              <a:t>Kurt Schlicker</a:t>
            </a:r>
          </a:p>
          <a:p>
            <a:pPr>
              <a:lnSpc>
                <a:spcPct val="100000"/>
              </a:lnSpc>
            </a:pPr>
            <a:r>
              <a:rPr lang="en-US" sz="2400" dirty="0"/>
              <a:t>Partner</a:t>
            </a:r>
          </a:p>
          <a:p>
            <a:pPr>
              <a:lnSpc>
                <a:spcPct val="100000"/>
              </a:lnSpc>
            </a:pPr>
            <a:r>
              <a:rPr lang="en-US" sz="2400" dirty="0"/>
              <a:t>kschlicker@eidebailly.com</a:t>
            </a:r>
          </a:p>
          <a:p>
            <a:pPr>
              <a:lnSpc>
                <a:spcPct val="100000"/>
              </a:lnSpc>
            </a:pPr>
            <a:r>
              <a:rPr lang="en-US" sz="2400" dirty="0"/>
              <a:t>775.689.9234</a:t>
            </a:r>
          </a:p>
        </p:txBody>
      </p:sp>
    </p:spTree>
    <p:extLst>
      <p:ext uri="{BB962C8B-B14F-4D97-AF65-F5344CB8AC3E}">
        <p14:creationId xmlns:p14="http://schemas.microsoft.com/office/powerpoint/2010/main" val="3867805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9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03E8-14B2-412D-9C9A-679669C0321A}"/>
              </a:ext>
            </a:extLst>
          </p:cNvPr>
          <p:cNvSpPr>
            <a:spLocks noGrp="1"/>
          </p:cNvSpPr>
          <p:nvPr>
            <p:ph type="title"/>
          </p:nvPr>
        </p:nvSpPr>
        <p:spPr/>
        <p:txBody>
          <a:bodyPr/>
          <a:lstStyle/>
          <a:p>
            <a:r>
              <a:rPr lang="en-US" dirty="0"/>
              <a:t>Agenda</a:t>
            </a:r>
          </a:p>
        </p:txBody>
      </p:sp>
      <p:graphicFrame>
        <p:nvGraphicFramePr>
          <p:cNvPr id="4" name="Content Placeholder 3">
            <a:extLst>
              <a:ext uri="{FF2B5EF4-FFF2-40B4-BE49-F238E27FC236}">
                <a16:creationId xmlns:a16="http://schemas.microsoft.com/office/drawing/2014/main" id="{84C27A96-9FFD-96BD-AD0C-80F4B38366BE}"/>
              </a:ext>
            </a:extLst>
          </p:cNvPr>
          <p:cNvGraphicFramePr>
            <a:graphicFrameLocks noGrp="1"/>
          </p:cNvGraphicFramePr>
          <p:nvPr>
            <p:ph idx="1"/>
            <p:extLst>
              <p:ext uri="{D42A27DB-BD31-4B8C-83A1-F6EECF244321}">
                <p14:modId xmlns:p14="http://schemas.microsoft.com/office/powerpoint/2010/main" val="1251142106"/>
              </p:ext>
            </p:extLst>
          </p:nvPr>
        </p:nvGraphicFramePr>
        <p:xfrm>
          <a:off x="304253" y="1204956"/>
          <a:ext cx="11582400" cy="4460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21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EEBC5C-EABB-DD36-D0BB-43B5008633D8}"/>
              </a:ext>
            </a:extLst>
          </p:cNvPr>
          <p:cNvSpPr/>
          <p:nvPr/>
        </p:nvSpPr>
        <p:spPr>
          <a:xfrm>
            <a:off x="0" y="0"/>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8CCA5B7-E028-3A5D-12D6-E5F42F0705BA}"/>
              </a:ext>
            </a:extLst>
          </p:cNvPr>
          <p:cNvSpPr>
            <a:spLocks noGrp="1"/>
          </p:cNvSpPr>
          <p:nvPr>
            <p:ph type="title"/>
          </p:nvPr>
        </p:nvSpPr>
        <p:spPr>
          <a:xfrm>
            <a:off x="0" y="29495"/>
            <a:ext cx="6096000" cy="1327355"/>
          </a:xfrm>
        </p:spPr>
        <p:txBody>
          <a:bodyPr/>
          <a:lstStyle/>
          <a:p>
            <a:pPr algn="ctr"/>
            <a:r>
              <a:rPr lang="en-US" dirty="0">
                <a:solidFill>
                  <a:schemeClr val="bg1"/>
                </a:solidFill>
              </a:rPr>
              <a:t>Uniform guidance amendment – round 2</a:t>
            </a:r>
          </a:p>
        </p:txBody>
      </p:sp>
      <p:pic>
        <p:nvPicPr>
          <p:cNvPr id="15" name="Content Placeholder 14" descr="Law books section in library">
            <a:extLst>
              <a:ext uri="{FF2B5EF4-FFF2-40B4-BE49-F238E27FC236}">
                <a16:creationId xmlns:a16="http://schemas.microsoft.com/office/drawing/2014/main" id="{BE55570A-8C9A-2D5D-8713-D20BD9C9C266}"/>
              </a:ext>
            </a:extLst>
          </p:cNvPr>
          <p:cNvPicPr>
            <a:picLocks noGrp="1" noChangeAspect="1"/>
          </p:cNvPicPr>
          <p:nvPr>
            <p:ph idx="16"/>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p:spPr>
      </p:pic>
      <p:sp>
        <p:nvSpPr>
          <p:cNvPr id="13" name="Content Placeholder 12">
            <a:extLst>
              <a:ext uri="{FF2B5EF4-FFF2-40B4-BE49-F238E27FC236}">
                <a16:creationId xmlns:a16="http://schemas.microsoft.com/office/drawing/2014/main" id="{5593D2E7-92E0-FAAD-A46D-EAFB6E648978}"/>
              </a:ext>
            </a:extLst>
          </p:cNvPr>
          <p:cNvSpPr>
            <a:spLocks noGrp="1"/>
          </p:cNvSpPr>
          <p:nvPr>
            <p:ph idx="18"/>
          </p:nvPr>
        </p:nvSpPr>
        <p:spPr>
          <a:xfrm>
            <a:off x="259080" y="1376513"/>
            <a:ext cx="5577841" cy="5299588"/>
          </a:xfrm>
        </p:spPr>
        <p:txBody>
          <a:bodyPr>
            <a:normAutofit/>
          </a:bodyPr>
          <a:lstStyle/>
          <a:p>
            <a:pPr>
              <a:lnSpc>
                <a:spcPct val="100000"/>
              </a:lnSpc>
              <a:spcAft>
                <a:spcPts val="1200"/>
              </a:spcAft>
            </a:pPr>
            <a:r>
              <a:rPr lang="en-US" sz="3000" dirty="0">
                <a:solidFill>
                  <a:schemeClr val="bg1"/>
                </a:solidFill>
              </a:rPr>
              <a:t>Established at 2 CFR 200.109.</a:t>
            </a:r>
          </a:p>
          <a:p>
            <a:pPr>
              <a:lnSpc>
                <a:spcPct val="100000"/>
              </a:lnSpc>
              <a:spcAft>
                <a:spcPts val="1200"/>
              </a:spcAft>
            </a:pPr>
            <a:r>
              <a:rPr lang="en-US" sz="3000" dirty="0">
                <a:solidFill>
                  <a:schemeClr val="bg1"/>
                </a:solidFill>
              </a:rPr>
              <a:t>OMB will review UG </a:t>
            </a:r>
            <a:r>
              <a:rPr lang="en-US" sz="3000" u="sng" dirty="0">
                <a:solidFill>
                  <a:schemeClr val="bg1"/>
                </a:solidFill>
              </a:rPr>
              <a:t>at least</a:t>
            </a:r>
            <a:r>
              <a:rPr lang="en-US" sz="3000" dirty="0">
                <a:solidFill>
                  <a:schemeClr val="bg1"/>
                </a:solidFill>
              </a:rPr>
              <a:t> every 5 years after December 26, 2013.</a:t>
            </a:r>
          </a:p>
          <a:p>
            <a:pPr>
              <a:lnSpc>
                <a:spcPct val="100000"/>
              </a:lnSpc>
              <a:spcAft>
                <a:spcPts val="1200"/>
              </a:spcAft>
            </a:pPr>
            <a:r>
              <a:rPr lang="en-US" sz="3000" dirty="0">
                <a:solidFill>
                  <a:schemeClr val="bg1"/>
                </a:solidFill>
              </a:rPr>
              <a:t>First amendment was back in 2019.</a:t>
            </a:r>
          </a:p>
          <a:p>
            <a:pPr>
              <a:lnSpc>
                <a:spcPct val="100000"/>
              </a:lnSpc>
              <a:spcAft>
                <a:spcPts val="1200"/>
              </a:spcAft>
            </a:pPr>
            <a:r>
              <a:rPr lang="en-US" sz="3000" dirty="0">
                <a:solidFill>
                  <a:schemeClr val="bg1"/>
                </a:solidFill>
              </a:rPr>
              <a:t>Notice of Request for Information was published in February 2023.</a:t>
            </a:r>
          </a:p>
          <a:p>
            <a:pPr>
              <a:lnSpc>
                <a:spcPct val="100000"/>
              </a:lnSpc>
              <a:spcAft>
                <a:spcPts val="1200"/>
              </a:spcAft>
            </a:pPr>
            <a:r>
              <a:rPr lang="en-US" sz="3000" dirty="0">
                <a:solidFill>
                  <a:schemeClr val="bg1"/>
                </a:solidFill>
              </a:rPr>
              <a:t>Notification of Proposed Guidance in October 2023.</a:t>
            </a:r>
          </a:p>
        </p:txBody>
      </p:sp>
    </p:spTree>
    <p:extLst>
      <p:ext uri="{BB962C8B-B14F-4D97-AF65-F5344CB8AC3E}">
        <p14:creationId xmlns:p14="http://schemas.microsoft.com/office/powerpoint/2010/main" val="254453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5E34-9A4D-3C26-73D3-85D4C9D7132F}"/>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23EB5B64-528E-F480-4E8B-5A1210C5EDBB}"/>
              </a:ext>
            </a:extLst>
          </p:cNvPr>
          <p:cNvSpPr>
            <a:spLocks noGrp="1"/>
          </p:cNvSpPr>
          <p:nvPr>
            <p:ph idx="1"/>
          </p:nvPr>
        </p:nvSpPr>
        <p:spPr>
          <a:xfrm>
            <a:off x="304253" y="1188720"/>
            <a:ext cx="7699205" cy="5212080"/>
          </a:xfrm>
        </p:spPr>
        <p:txBody>
          <a:bodyPr>
            <a:normAutofit/>
          </a:bodyPr>
          <a:lstStyle/>
          <a:p>
            <a:pPr>
              <a:lnSpc>
                <a:spcPct val="100000"/>
              </a:lnSpc>
              <a:spcAft>
                <a:spcPts val="1200"/>
              </a:spcAft>
            </a:pPr>
            <a:r>
              <a:rPr lang="en-US" sz="2800" dirty="0"/>
              <a:t>Incorporate statutory requirements and administration priorities.</a:t>
            </a:r>
          </a:p>
          <a:p>
            <a:pPr>
              <a:lnSpc>
                <a:spcPct val="100000"/>
              </a:lnSpc>
              <a:spcAft>
                <a:spcPts val="1200"/>
              </a:spcAft>
            </a:pPr>
            <a:r>
              <a:rPr lang="en-US" sz="2800" dirty="0"/>
              <a:t>Reduce agency and recipient burden.</a:t>
            </a:r>
          </a:p>
          <a:p>
            <a:pPr>
              <a:lnSpc>
                <a:spcPct val="100000"/>
              </a:lnSpc>
              <a:spcAft>
                <a:spcPts val="1200"/>
              </a:spcAft>
            </a:pPr>
            <a:r>
              <a:rPr lang="en-US" sz="2800" dirty="0"/>
              <a:t>Clarify sections that recipients/agencies have interpreted in different ways.</a:t>
            </a:r>
          </a:p>
          <a:p>
            <a:pPr>
              <a:lnSpc>
                <a:spcPct val="100000"/>
              </a:lnSpc>
              <a:spcAft>
                <a:spcPts val="1200"/>
              </a:spcAft>
            </a:pPr>
            <a:r>
              <a:rPr lang="en-US" sz="2800" dirty="0"/>
              <a:t>Rewrite applicable sections in </a:t>
            </a:r>
            <a:r>
              <a:rPr lang="en-US" sz="2800" u="sng" dirty="0"/>
              <a:t>plain language</a:t>
            </a:r>
            <a:r>
              <a:rPr lang="en-US" sz="2800" dirty="0"/>
              <a:t>.</a:t>
            </a:r>
          </a:p>
          <a:p>
            <a:pPr>
              <a:lnSpc>
                <a:spcPct val="100000"/>
              </a:lnSpc>
              <a:spcAft>
                <a:spcPts val="1200"/>
              </a:spcAft>
            </a:pPr>
            <a:r>
              <a:rPr lang="en-US" sz="2800" dirty="0"/>
              <a:t>Intended to improve management, transparency, and oversight.</a:t>
            </a:r>
          </a:p>
          <a:p>
            <a:pPr>
              <a:lnSpc>
                <a:spcPct val="100000"/>
              </a:lnSpc>
              <a:spcAft>
                <a:spcPts val="1200"/>
              </a:spcAft>
            </a:pPr>
            <a:r>
              <a:rPr lang="en-US" sz="2800" dirty="0"/>
              <a:t>Effective date is for </a:t>
            </a:r>
            <a:r>
              <a:rPr lang="en-US" sz="2800" u="sng" dirty="0"/>
              <a:t>awards</a:t>
            </a:r>
            <a:r>
              <a:rPr lang="en-US" sz="2800" dirty="0"/>
              <a:t> issued after 10/1/24, unless earlier adopted by federal agency.</a:t>
            </a:r>
          </a:p>
        </p:txBody>
      </p:sp>
      <p:pic>
        <p:nvPicPr>
          <p:cNvPr id="5" name="Graphic 4" descr="Document with solid fill">
            <a:extLst>
              <a:ext uri="{FF2B5EF4-FFF2-40B4-BE49-F238E27FC236}">
                <a16:creationId xmlns:a16="http://schemas.microsoft.com/office/drawing/2014/main" id="{C7F3F5E4-4B3E-07C3-B0E9-EE6F2D04F513}"/>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6580" t="7265" r="16767" b="7244"/>
          <a:stretch/>
        </p:blipFill>
        <p:spPr>
          <a:xfrm>
            <a:off x="8273829" y="1188720"/>
            <a:ext cx="3534713" cy="4533654"/>
          </a:xfrm>
          <a:prstGeom prst="rect">
            <a:avLst/>
          </a:prstGeom>
        </p:spPr>
      </p:pic>
    </p:spTree>
    <p:extLst>
      <p:ext uri="{BB962C8B-B14F-4D97-AF65-F5344CB8AC3E}">
        <p14:creationId xmlns:p14="http://schemas.microsoft.com/office/powerpoint/2010/main" val="103534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C7A335-62E4-BED0-31B6-544E964DFF14}"/>
              </a:ext>
            </a:extLst>
          </p:cNvPr>
          <p:cNvSpPr>
            <a:spLocks noGrp="1"/>
          </p:cNvSpPr>
          <p:nvPr>
            <p:ph type="title"/>
          </p:nvPr>
        </p:nvSpPr>
        <p:spPr/>
        <p:txBody>
          <a:bodyPr/>
          <a:lstStyle/>
          <a:p>
            <a:r>
              <a:rPr lang="en-US" dirty="0"/>
              <a:t>Subpart b – general provisions</a:t>
            </a:r>
          </a:p>
        </p:txBody>
      </p:sp>
      <p:sp>
        <p:nvSpPr>
          <p:cNvPr id="6" name="Content Placeholder 5">
            <a:extLst>
              <a:ext uri="{FF2B5EF4-FFF2-40B4-BE49-F238E27FC236}">
                <a16:creationId xmlns:a16="http://schemas.microsoft.com/office/drawing/2014/main" id="{F91A319F-DCB0-1853-39CB-66A81E07A6AF}"/>
              </a:ext>
            </a:extLst>
          </p:cNvPr>
          <p:cNvSpPr>
            <a:spLocks noGrp="1"/>
          </p:cNvSpPr>
          <p:nvPr>
            <p:ph idx="1"/>
          </p:nvPr>
        </p:nvSpPr>
        <p:spPr>
          <a:xfrm>
            <a:off x="304253" y="1188720"/>
            <a:ext cx="6027721" cy="5212080"/>
          </a:xfrm>
        </p:spPr>
        <p:txBody>
          <a:bodyPr>
            <a:normAutofit/>
          </a:bodyPr>
          <a:lstStyle/>
          <a:p>
            <a:pPr>
              <a:lnSpc>
                <a:spcPct val="100000"/>
              </a:lnSpc>
              <a:spcAft>
                <a:spcPts val="1200"/>
              </a:spcAft>
            </a:pPr>
            <a:r>
              <a:rPr lang="en-US" sz="2400" dirty="0"/>
              <a:t>200.112 Conflict of interest – minor wording changes.</a:t>
            </a:r>
          </a:p>
          <a:p>
            <a:pPr>
              <a:lnSpc>
                <a:spcPct val="100000"/>
              </a:lnSpc>
              <a:spcAft>
                <a:spcPts val="1200"/>
              </a:spcAft>
            </a:pPr>
            <a:r>
              <a:rPr lang="en-US" sz="2400" dirty="0"/>
              <a:t>200.113 Mandatory disclosures – aligned this with the requirements under FAR:</a:t>
            </a:r>
          </a:p>
          <a:p>
            <a:pPr lvl="1">
              <a:lnSpc>
                <a:spcPct val="100000"/>
              </a:lnSpc>
              <a:spcAft>
                <a:spcPts val="1200"/>
              </a:spcAft>
            </a:pPr>
            <a:r>
              <a:rPr lang="en-US" dirty="0">
                <a:solidFill>
                  <a:schemeClr val="tx2"/>
                </a:solidFill>
              </a:rPr>
              <a:t>Now requires timely disclosure based on credible evidence (versus a violation).</a:t>
            </a:r>
          </a:p>
          <a:p>
            <a:pPr lvl="1">
              <a:lnSpc>
                <a:spcPct val="100000"/>
              </a:lnSpc>
              <a:spcAft>
                <a:spcPts val="1200"/>
              </a:spcAft>
            </a:pPr>
            <a:r>
              <a:rPr lang="en-US" dirty="0">
                <a:solidFill>
                  <a:schemeClr val="tx2"/>
                </a:solidFill>
              </a:rPr>
              <a:t>Added clarity that must be reported to federal agency, the related OIG office, pass-through entity in writing.</a:t>
            </a:r>
          </a:p>
          <a:p>
            <a:pPr lvl="1">
              <a:lnSpc>
                <a:spcPct val="100000"/>
              </a:lnSpc>
              <a:spcAft>
                <a:spcPts val="1200"/>
              </a:spcAft>
            </a:pPr>
            <a:r>
              <a:rPr lang="en-US" dirty="0">
                <a:solidFill>
                  <a:schemeClr val="tx2"/>
                </a:solidFill>
              </a:rPr>
              <a:t>Now also includes subaward activity:</a:t>
            </a:r>
          </a:p>
          <a:p>
            <a:pPr lvl="2">
              <a:lnSpc>
                <a:spcPct val="100000"/>
              </a:lnSpc>
              <a:spcAft>
                <a:spcPts val="1200"/>
              </a:spcAft>
            </a:pPr>
            <a:r>
              <a:rPr lang="en-US" sz="1800" dirty="0">
                <a:solidFill>
                  <a:schemeClr val="tx2"/>
                </a:solidFill>
              </a:rPr>
              <a:t>For example, if a State has credible evidence of fraud, conflict of interest, bribery, or gratuity violations at one of its subrecipients, the State must disclose.</a:t>
            </a:r>
          </a:p>
        </p:txBody>
      </p:sp>
      <p:pic>
        <p:nvPicPr>
          <p:cNvPr id="3" name="Picture 2" descr="A person writing on a paper&#10;&#10;Description automatically generated">
            <a:extLst>
              <a:ext uri="{FF2B5EF4-FFF2-40B4-BE49-F238E27FC236}">
                <a16:creationId xmlns:a16="http://schemas.microsoft.com/office/drawing/2014/main" id="{3C52F767-179E-D794-02D1-C1E111EFF9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07276" y="1228048"/>
            <a:ext cx="5279923" cy="4480560"/>
          </a:xfrm>
          <a:prstGeom prst="roundRect">
            <a:avLst/>
          </a:prstGeom>
          <a:ln w="38100">
            <a:solidFill>
              <a:schemeClr val="tx2"/>
            </a:solidFill>
          </a:ln>
        </p:spPr>
      </p:pic>
    </p:spTree>
    <p:extLst>
      <p:ext uri="{BB962C8B-B14F-4D97-AF65-F5344CB8AC3E}">
        <p14:creationId xmlns:p14="http://schemas.microsoft.com/office/powerpoint/2010/main" val="107034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C7A335-62E4-BED0-31B6-544E964DFF14}"/>
              </a:ext>
            </a:extLst>
          </p:cNvPr>
          <p:cNvSpPr>
            <a:spLocks noGrp="1"/>
          </p:cNvSpPr>
          <p:nvPr>
            <p:ph type="title"/>
          </p:nvPr>
        </p:nvSpPr>
        <p:spPr/>
        <p:txBody>
          <a:bodyPr/>
          <a:lstStyle/>
          <a:p>
            <a:r>
              <a:rPr lang="en-US" dirty="0"/>
              <a:t>Subpart d – post federal award requirements</a:t>
            </a:r>
          </a:p>
        </p:txBody>
      </p:sp>
      <p:sp>
        <p:nvSpPr>
          <p:cNvPr id="6" name="Content Placeholder 5">
            <a:extLst>
              <a:ext uri="{FF2B5EF4-FFF2-40B4-BE49-F238E27FC236}">
                <a16:creationId xmlns:a16="http://schemas.microsoft.com/office/drawing/2014/main" id="{F91A319F-DCB0-1853-39CB-66A81E07A6AF}"/>
              </a:ext>
            </a:extLst>
          </p:cNvPr>
          <p:cNvSpPr>
            <a:spLocks noGrp="1"/>
          </p:cNvSpPr>
          <p:nvPr>
            <p:ph idx="1"/>
          </p:nvPr>
        </p:nvSpPr>
        <p:spPr>
          <a:xfrm>
            <a:off x="304253" y="1091381"/>
            <a:ext cx="11582400" cy="5692875"/>
          </a:xfrm>
        </p:spPr>
        <p:txBody>
          <a:bodyPr>
            <a:normAutofit lnSpcReduction="10000"/>
          </a:bodyPr>
          <a:lstStyle/>
          <a:p>
            <a:pPr>
              <a:lnSpc>
                <a:spcPct val="100000"/>
              </a:lnSpc>
              <a:spcAft>
                <a:spcPts val="1200"/>
              </a:spcAft>
            </a:pPr>
            <a:r>
              <a:rPr lang="en-US" sz="2800" dirty="0"/>
              <a:t>200.303 Internal Controls:</a:t>
            </a:r>
          </a:p>
          <a:p>
            <a:pPr lvl="1">
              <a:lnSpc>
                <a:spcPct val="100000"/>
              </a:lnSpc>
              <a:spcAft>
                <a:spcPts val="1200"/>
              </a:spcAft>
            </a:pPr>
            <a:r>
              <a:rPr lang="en-US" sz="2400" dirty="0">
                <a:solidFill>
                  <a:schemeClr val="tx2"/>
                </a:solidFill>
              </a:rPr>
              <a:t>Clarified an expectation that internal controls are documented.</a:t>
            </a:r>
          </a:p>
          <a:p>
            <a:pPr lvl="1">
              <a:lnSpc>
                <a:spcPct val="100000"/>
              </a:lnSpc>
              <a:spcAft>
                <a:spcPts val="1200"/>
              </a:spcAft>
            </a:pPr>
            <a:r>
              <a:rPr lang="en-US" sz="2400" dirty="0">
                <a:solidFill>
                  <a:schemeClr val="tx2"/>
                </a:solidFill>
              </a:rPr>
              <a:t>Added cybersecurity to safeguard information, including protected personally identifiable information.</a:t>
            </a:r>
          </a:p>
          <a:p>
            <a:pPr>
              <a:lnSpc>
                <a:spcPct val="100000"/>
              </a:lnSpc>
              <a:spcAft>
                <a:spcPts val="1200"/>
              </a:spcAft>
            </a:pPr>
            <a:r>
              <a:rPr lang="en-US" sz="2800" dirty="0"/>
              <a:t>200.303 Federal Payment:</a:t>
            </a:r>
          </a:p>
          <a:p>
            <a:pPr lvl="1">
              <a:lnSpc>
                <a:spcPct val="100000"/>
              </a:lnSpc>
              <a:spcAft>
                <a:spcPts val="1200"/>
              </a:spcAft>
            </a:pPr>
            <a:r>
              <a:rPr lang="en-US" sz="2400" dirty="0">
                <a:solidFill>
                  <a:schemeClr val="tx2"/>
                </a:solidFill>
              </a:rPr>
              <a:t>Clarified that subrecipients must be paid in advance provided they maintain a willingness to maintain written procedures </a:t>
            </a:r>
            <a:r>
              <a:rPr lang="en-US" sz="2400" u="sng" dirty="0">
                <a:solidFill>
                  <a:schemeClr val="tx2"/>
                </a:solidFill>
              </a:rPr>
              <a:t>and</a:t>
            </a:r>
            <a:r>
              <a:rPr lang="en-US" sz="2400" dirty="0">
                <a:solidFill>
                  <a:schemeClr val="tx2"/>
                </a:solidFill>
              </a:rPr>
              <a:t> minimize the time elapsing between the transfer of funds and disbursement. In addition, financial management systems must meet the standards for fund control and accountability:</a:t>
            </a:r>
          </a:p>
          <a:p>
            <a:pPr lvl="2">
              <a:lnSpc>
                <a:spcPct val="100000"/>
              </a:lnSpc>
              <a:spcAft>
                <a:spcPts val="1200"/>
              </a:spcAft>
            </a:pPr>
            <a:r>
              <a:rPr lang="en-US" sz="2000" dirty="0">
                <a:solidFill>
                  <a:schemeClr val="tx2"/>
                </a:solidFill>
              </a:rPr>
              <a:t>Big picture – advance payments to subrecipients should be the default for </a:t>
            </a:r>
            <a:r>
              <a:rPr lang="en-US" sz="2000" u="sng" dirty="0">
                <a:solidFill>
                  <a:schemeClr val="tx2"/>
                </a:solidFill>
              </a:rPr>
              <a:t>immediate cash needs (administratively feasible)</a:t>
            </a:r>
            <a:r>
              <a:rPr lang="en-US" sz="2000" dirty="0">
                <a:solidFill>
                  <a:schemeClr val="tx2"/>
                </a:solidFill>
              </a:rPr>
              <a:t>.</a:t>
            </a:r>
          </a:p>
          <a:p>
            <a:pPr lvl="1">
              <a:lnSpc>
                <a:spcPct val="100000"/>
              </a:lnSpc>
              <a:spcAft>
                <a:spcPts val="1200"/>
              </a:spcAft>
            </a:pPr>
            <a:r>
              <a:rPr lang="en-US" sz="2400" dirty="0">
                <a:solidFill>
                  <a:schemeClr val="tx2"/>
                </a:solidFill>
              </a:rPr>
              <a:t>No change to when reimbursement is preferred -  if the above cannot be met, </a:t>
            </a:r>
            <a:br>
              <a:rPr lang="en-US" sz="2400" dirty="0">
                <a:solidFill>
                  <a:schemeClr val="tx2"/>
                </a:solidFill>
              </a:rPr>
            </a:br>
            <a:r>
              <a:rPr lang="en-US" sz="2400" dirty="0">
                <a:solidFill>
                  <a:schemeClr val="tx2"/>
                </a:solidFill>
              </a:rPr>
              <a:t>when a specific condition per 200.208 is set, when requested by the </a:t>
            </a:r>
            <a:br>
              <a:rPr lang="en-US" sz="2400" dirty="0">
                <a:solidFill>
                  <a:schemeClr val="tx2"/>
                </a:solidFill>
              </a:rPr>
            </a:br>
            <a:r>
              <a:rPr lang="en-US" sz="2400" dirty="0">
                <a:solidFill>
                  <a:schemeClr val="tx2"/>
                </a:solidFill>
              </a:rPr>
              <a:t>subrecipient, or when the award is for construction.</a:t>
            </a:r>
          </a:p>
        </p:txBody>
      </p:sp>
    </p:spTree>
    <p:extLst>
      <p:ext uri="{BB962C8B-B14F-4D97-AF65-F5344CB8AC3E}">
        <p14:creationId xmlns:p14="http://schemas.microsoft.com/office/powerpoint/2010/main" val="254573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C7A335-62E4-BED0-31B6-544E964DFF14}"/>
              </a:ext>
            </a:extLst>
          </p:cNvPr>
          <p:cNvSpPr>
            <a:spLocks noGrp="1"/>
          </p:cNvSpPr>
          <p:nvPr>
            <p:ph type="title"/>
          </p:nvPr>
        </p:nvSpPr>
        <p:spPr/>
        <p:txBody>
          <a:bodyPr/>
          <a:lstStyle/>
          <a:p>
            <a:r>
              <a:rPr lang="en-US" dirty="0"/>
              <a:t>Subpart d – post federal award requirements</a:t>
            </a:r>
          </a:p>
        </p:txBody>
      </p:sp>
      <p:sp>
        <p:nvSpPr>
          <p:cNvPr id="6" name="Content Placeholder 5">
            <a:extLst>
              <a:ext uri="{FF2B5EF4-FFF2-40B4-BE49-F238E27FC236}">
                <a16:creationId xmlns:a16="http://schemas.microsoft.com/office/drawing/2014/main" id="{F91A319F-DCB0-1853-39CB-66A81E07A6AF}"/>
              </a:ext>
            </a:extLst>
          </p:cNvPr>
          <p:cNvSpPr>
            <a:spLocks noGrp="1"/>
          </p:cNvSpPr>
          <p:nvPr>
            <p:ph idx="1"/>
          </p:nvPr>
        </p:nvSpPr>
        <p:spPr>
          <a:xfrm>
            <a:off x="304253" y="1188720"/>
            <a:ext cx="11582400" cy="5364480"/>
          </a:xfrm>
        </p:spPr>
        <p:txBody>
          <a:bodyPr>
            <a:normAutofit/>
          </a:bodyPr>
          <a:lstStyle/>
          <a:p>
            <a:pPr>
              <a:lnSpc>
                <a:spcPct val="100000"/>
              </a:lnSpc>
              <a:spcAft>
                <a:spcPts val="1200"/>
              </a:spcAft>
            </a:pPr>
            <a:r>
              <a:rPr lang="en-US" sz="2800" dirty="0"/>
              <a:t>200.332 Requirements for pass-through entities:</a:t>
            </a:r>
          </a:p>
          <a:p>
            <a:pPr lvl="1">
              <a:lnSpc>
                <a:spcPct val="100000"/>
              </a:lnSpc>
              <a:spcAft>
                <a:spcPts val="1200"/>
              </a:spcAft>
            </a:pPr>
            <a:r>
              <a:rPr lang="en-US" sz="2400" dirty="0">
                <a:solidFill>
                  <a:schemeClr val="tx2"/>
                </a:solidFill>
              </a:rPr>
              <a:t>Risk assessment should also include fraud risk (not just risk of noncompliance).</a:t>
            </a:r>
          </a:p>
          <a:p>
            <a:pPr lvl="1">
              <a:lnSpc>
                <a:spcPct val="100000"/>
              </a:lnSpc>
              <a:spcAft>
                <a:spcPts val="1200"/>
              </a:spcAft>
            </a:pPr>
            <a:r>
              <a:rPr lang="en-US" sz="2400" dirty="0">
                <a:solidFill>
                  <a:schemeClr val="tx2"/>
                </a:solidFill>
              </a:rPr>
              <a:t>Added that pass-through entities must verify a subrecipient is not excluded (this was already a requirement but in section 180.300, added here as well for clarity).</a:t>
            </a:r>
          </a:p>
          <a:p>
            <a:pPr lvl="1">
              <a:lnSpc>
                <a:spcPct val="100000"/>
              </a:lnSpc>
              <a:spcAft>
                <a:spcPts val="1200"/>
              </a:spcAft>
            </a:pPr>
            <a:r>
              <a:rPr lang="en-US" sz="2400" dirty="0">
                <a:solidFill>
                  <a:schemeClr val="tx2"/>
                </a:solidFill>
              </a:rPr>
              <a:t>Added the requirement to notify the federal agency of specific conditions added to subawards.</a:t>
            </a:r>
          </a:p>
          <a:p>
            <a:pPr lvl="1">
              <a:lnSpc>
                <a:spcPct val="100000"/>
              </a:lnSpc>
              <a:spcAft>
                <a:spcPts val="1200"/>
              </a:spcAft>
            </a:pPr>
            <a:r>
              <a:rPr lang="en-US" sz="2400" dirty="0">
                <a:solidFill>
                  <a:schemeClr val="tx2"/>
                </a:solidFill>
              </a:rPr>
              <a:t>Clarified that monitoring corrective action is required on all significant developments that negatively affect the subaward:</a:t>
            </a:r>
          </a:p>
          <a:p>
            <a:pPr lvl="2">
              <a:lnSpc>
                <a:spcPct val="100000"/>
              </a:lnSpc>
              <a:spcAft>
                <a:spcPts val="1200"/>
              </a:spcAft>
            </a:pPr>
            <a:r>
              <a:rPr lang="en-US" sz="2000" dirty="0">
                <a:solidFill>
                  <a:schemeClr val="tx2"/>
                </a:solidFill>
              </a:rPr>
              <a:t>Audit findings, site visits, other adverse conditions or impacts.</a:t>
            </a:r>
          </a:p>
          <a:p>
            <a:pPr lvl="1">
              <a:lnSpc>
                <a:spcPct val="100000"/>
              </a:lnSpc>
              <a:spcAft>
                <a:spcPts val="1200"/>
              </a:spcAft>
            </a:pPr>
            <a:r>
              <a:rPr lang="en-US" sz="2400" dirty="0">
                <a:solidFill>
                  <a:schemeClr val="tx2"/>
                </a:solidFill>
              </a:rPr>
              <a:t>Clarified that they must follow-up on their awards but not responsible for cross-cutting findings.</a:t>
            </a:r>
          </a:p>
        </p:txBody>
      </p:sp>
    </p:spTree>
    <p:extLst>
      <p:ext uri="{BB962C8B-B14F-4D97-AF65-F5344CB8AC3E}">
        <p14:creationId xmlns:p14="http://schemas.microsoft.com/office/powerpoint/2010/main" val="2596416885"/>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02E7BE5F-1398-4471-BF34-8E4C77F20647}"/>
    </a:ext>
  </a:extLst>
</a:theme>
</file>

<file path=ppt/theme/theme2.xml><?xml version="1.0" encoding="utf-8"?>
<a:theme xmlns:a="http://schemas.openxmlformats.org/drawingml/2006/main" name="Eide Bailly Wealth">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362B1F43-6B23-4229-B1B0-4DC3ED103672}"/>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1376</TotalTime>
  <Words>2042</Words>
  <Application>Microsoft Office PowerPoint</Application>
  <PresentationFormat>Widescreen</PresentationFormat>
  <Paragraphs>230</Paragraphs>
  <Slides>37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TimesNewRomanPS-ItalicMT</vt:lpstr>
      <vt:lpstr>TimesNewRomanPSMT</vt:lpstr>
      <vt:lpstr>Tw Cen MT</vt:lpstr>
      <vt:lpstr>Tw Cen MT Condensed</vt:lpstr>
      <vt:lpstr>Eide Bailly</vt:lpstr>
      <vt:lpstr>Eide Bailly Wealth</vt:lpstr>
      <vt:lpstr>Subrecipient monitoring</vt:lpstr>
      <vt:lpstr>PowerPoint Presentation</vt:lpstr>
      <vt:lpstr>Presenter</vt:lpstr>
      <vt:lpstr>Agenda</vt:lpstr>
      <vt:lpstr>Uniform guidance amendment – round 2</vt:lpstr>
      <vt:lpstr>Purpose?</vt:lpstr>
      <vt:lpstr>Subpart b – general provisions</vt:lpstr>
      <vt:lpstr>Subpart d – post federal award requirements</vt:lpstr>
      <vt:lpstr>Subpart d – post federal award requirements</vt:lpstr>
      <vt:lpstr>Subrecipient monitoring</vt:lpstr>
      <vt:lpstr>Subrecipient vs contractor</vt:lpstr>
      <vt:lpstr>Determinations </vt:lpstr>
      <vt:lpstr>subrecipient / Contractor Determination</vt:lpstr>
      <vt:lpstr>Monitoring Principles (Overview)</vt:lpstr>
      <vt:lpstr>§ 200.332 – Requirements for PTE’s</vt:lpstr>
      <vt:lpstr>During the award monitoring requirements</vt:lpstr>
      <vt:lpstr>During the award monitoring requirements</vt:lpstr>
      <vt:lpstr>Post-award monitoring</vt:lpstr>
      <vt:lpstr>§200.425 – AUP Engagements</vt:lpstr>
      <vt:lpstr>Can for-profit entities be subject to audit?</vt:lpstr>
      <vt:lpstr>What about beneficiaries?</vt:lpstr>
      <vt:lpstr>Example determinations</vt:lpstr>
      <vt:lpstr>PowerPoint Presentation</vt:lpstr>
      <vt:lpstr>PowerPoint Presentation</vt:lpstr>
      <vt:lpstr>PowerPoint Presentation</vt:lpstr>
      <vt:lpstr>Common findings and some oig examples</vt:lpstr>
      <vt:lpstr>Common findings – Subrecipient monitoring </vt:lpstr>
      <vt:lpstr>Recent oig reports</vt:lpstr>
      <vt:lpstr>Recent oig reports</vt:lpstr>
      <vt:lpstr>Recent oig reports</vt:lpstr>
      <vt:lpstr>Recent oig reports</vt:lpstr>
      <vt:lpstr>Recent oig reports</vt:lpstr>
      <vt:lpstr>Recent oig reports</vt:lpstr>
      <vt:lpstr>Common findings – subrecipient monitoring</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audit update – tips, tricks, and reminders</dc:title>
  <dc:creator>Kurt Schlicker</dc:creator>
  <cp:lastModifiedBy>Kurt Schlicker</cp:lastModifiedBy>
  <cp:revision>7</cp:revision>
  <dcterms:created xsi:type="dcterms:W3CDTF">2024-05-08T19:53:36Z</dcterms:created>
  <dcterms:modified xsi:type="dcterms:W3CDTF">2025-03-07T18:47:27Z</dcterms:modified>
</cp:coreProperties>
</file>