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5" r:id="rId5"/>
    <p:sldMasterId id="2147483839" r:id="rId6"/>
  </p:sldMasterIdLst>
  <p:notesMasterIdLst>
    <p:notesMasterId r:id="rId37"/>
  </p:notesMasterIdLst>
  <p:handoutMasterIdLst>
    <p:handoutMasterId r:id="rId38"/>
  </p:handoutMasterIdLst>
  <p:sldIdLst>
    <p:sldId id="2141412875" r:id="rId7"/>
    <p:sldId id="406" r:id="rId8"/>
    <p:sldId id="2141412878" r:id="rId9"/>
    <p:sldId id="2141412879" r:id="rId10"/>
    <p:sldId id="2141412880" r:id="rId11"/>
    <p:sldId id="265" r:id="rId12"/>
    <p:sldId id="270" r:id="rId13"/>
    <p:sldId id="2141412881" r:id="rId14"/>
    <p:sldId id="2141412883" r:id="rId15"/>
    <p:sldId id="2141412884" r:id="rId16"/>
    <p:sldId id="2141412885" r:id="rId17"/>
    <p:sldId id="2141412887" r:id="rId18"/>
    <p:sldId id="2141412888" r:id="rId19"/>
    <p:sldId id="2141412889" r:id="rId20"/>
    <p:sldId id="2141412891" r:id="rId21"/>
    <p:sldId id="2141412892" r:id="rId22"/>
    <p:sldId id="2141412894" r:id="rId23"/>
    <p:sldId id="2141412876" r:id="rId24"/>
    <p:sldId id="2141412877" r:id="rId25"/>
    <p:sldId id="2141412882" r:id="rId26"/>
    <p:sldId id="2141412886" r:id="rId27"/>
    <p:sldId id="2141412890" r:id="rId28"/>
    <p:sldId id="2141412893" r:id="rId29"/>
    <p:sldId id="2141412895" r:id="rId30"/>
    <p:sldId id="2141412896" r:id="rId31"/>
    <p:sldId id="2141412897" r:id="rId32"/>
    <p:sldId id="2141412899" r:id="rId33"/>
    <p:sldId id="2141412898" r:id="rId34"/>
    <p:sldId id="412" r:id="rId35"/>
    <p:sldId id="34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userDrawn="1">
          <p15:clr>
            <a:srgbClr val="A4A3A4"/>
          </p15:clr>
        </p15:guide>
        <p15:guide id="6" pos="7680" userDrawn="1">
          <p15:clr>
            <a:srgbClr val="A4A3A4"/>
          </p15:clr>
        </p15:guide>
        <p15:guide id="7" orient="horz"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797"/>
    <a:srgbClr val="612638"/>
    <a:srgbClr val="FF5959"/>
    <a:srgbClr val="45484E"/>
    <a:srgbClr val="CD6C54"/>
    <a:srgbClr val="FF6C54"/>
    <a:srgbClr val="25BAA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854C5-0598-400D-8FB1-9EDE28E19EC3}" v="2" dt="2025-03-14T13:16:46.127"/>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272"/>
      </p:cViewPr>
      <p:guideLst>
        <p:guide/>
        <p:guide pos="7680"/>
        <p:guide orient="horz"/>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afatis, Chris" userId="fadf5901-b69e-4c03-8786-c806bd3e8643" providerId="ADAL" clId="{44EA0B12-78D6-48CA-9F68-4B4EBC9D5770}"/>
    <pc:docChg chg="modSld">
      <pc:chgData name="Kalafatis, Chris" userId="fadf5901-b69e-4c03-8786-c806bd3e8643" providerId="ADAL" clId="{44EA0B12-78D6-48CA-9F68-4B4EBC9D5770}" dt="2025-02-27T17:25:58.095" v="162" actId="20577"/>
      <pc:docMkLst>
        <pc:docMk/>
      </pc:docMkLst>
      <pc:sldChg chg="addSp modSp mod">
        <pc:chgData name="Kalafatis, Chris" userId="fadf5901-b69e-4c03-8786-c806bd3e8643" providerId="ADAL" clId="{44EA0B12-78D6-48CA-9F68-4B4EBC9D5770}" dt="2025-02-27T17:25:27.085" v="124" actId="20577"/>
        <pc:sldMkLst>
          <pc:docMk/>
          <pc:sldMk cId="2745804637" sldId="340"/>
        </pc:sldMkLst>
        <pc:spChg chg="add mod">
          <ac:chgData name="Kalafatis, Chris" userId="fadf5901-b69e-4c03-8786-c806bd3e8643" providerId="ADAL" clId="{44EA0B12-78D6-48CA-9F68-4B4EBC9D5770}" dt="2025-02-27T17:25:27.085" v="124" actId="20577"/>
          <ac:spMkLst>
            <pc:docMk/>
            <pc:sldMk cId="2745804637" sldId="340"/>
            <ac:spMk id="3" creationId="{CC19D8A9-0239-DFFD-5167-FB675341F844}"/>
          </ac:spMkLst>
        </pc:spChg>
        <pc:spChg chg="mod">
          <ac:chgData name="Kalafatis, Chris" userId="fadf5901-b69e-4c03-8786-c806bd3e8643" providerId="ADAL" clId="{44EA0B12-78D6-48CA-9F68-4B4EBC9D5770}" dt="2025-02-27T17:23:04.247" v="1" actId="1076"/>
          <ac:spMkLst>
            <pc:docMk/>
            <pc:sldMk cId="2745804637" sldId="340"/>
            <ac:spMk id="7" creationId="{48B0B601-2906-BFDB-B123-30899CBFF1BE}"/>
          </ac:spMkLst>
        </pc:spChg>
        <pc:picChg chg="mod">
          <ac:chgData name="Kalafatis, Chris" userId="fadf5901-b69e-4c03-8786-c806bd3e8643" providerId="ADAL" clId="{44EA0B12-78D6-48CA-9F68-4B4EBC9D5770}" dt="2025-02-27T17:22:57.750" v="0" actId="1076"/>
          <ac:picMkLst>
            <pc:docMk/>
            <pc:sldMk cId="2745804637" sldId="340"/>
            <ac:picMk id="2" creationId="{2E88F475-2D61-AA7D-06AA-7AEB2E25EC40}"/>
          </ac:picMkLst>
        </pc:picChg>
      </pc:sldChg>
      <pc:sldChg chg="modSp mod">
        <pc:chgData name="Kalafatis, Chris" userId="fadf5901-b69e-4c03-8786-c806bd3e8643" providerId="ADAL" clId="{44EA0B12-78D6-48CA-9F68-4B4EBC9D5770}" dt="2025-02-27T17:25:58.095" v="162" actId="20577"/>
        <pc:sldMkLst>
          <pc:docMk/>
          <pc:sldMk cId="3063876607" sldId="2141412875"/>
        </pc:sldMkLst>
        <pc:spChg chg="mod">
          <ac:chgData name="Kalafatis, Chris" userId="fadf5901-b69e-4c03-8786-c806bd3e8643" providerId="ADAL" clId="{44EA0B12-78D6-48CA-9F68-4B4EBC9D5770}" dt="2025-02-27T17:25:58.095" v="162" actId="20577"/>
          <ac:spMkLst>
            <pc:docMk/>
            <pc:sldMk cId="3063876607" sldId="2141412875"/>
            <ac:spMk id="4" creationId="{E2E846DE-608C-F51F-20C9-7DA1F31BB422}"/>
          </ac:spMkLst>
        </pc:spChg>
      </pc:sldChg>
    </pc:docChg>
  </pc:docChgLst>
  <pc:docChgLst>
    <pc:chgData name="Kalafatis, Chris" userId="fadf5901-b69e-4c03-8786-c806bd3e8643" providerId="ADAL" clId="{65D854C5-0598-400D-8FB1-9EDE28E19EC3}"/>
    <pc:docChg chg="modSld">
      <pc:chgData name="Kalafatis, Chris" userId="fadf5901-b69e-4c03-8786-c806bd3e8643" providerId="ADAL" clId="{65D854C5-0598-400D-8FB1-9EDE28E19EC3}" dt="2025-03-14T13:19:23.880" v="11"/>
      <pc:docMkLst>
        <pc:docMk/>
      </pc:docMkLst>
      <pc:sldChg chg="addSp delSp modSp mod">
        <pc:chgData name="Kalafatis, Chris" userId="fadf5901-b69e-4c03-8786-c806bd3e8643" providerId="ADAL" clId="{65D854C5-0598-400D-8FB1-9EDE28E19EC3}" dt="2025-03-14T13:16:58.798" v="8" actId="1076"/>
        <pc:sldMkLst>
          <pc:docMk/>
          <pc:sldMk cId="2745804637" sldId="340"/>
        </pc:sldMkLst>
        <pc:picChg chg="del">
          <ac:chgData name="Kalafatis, Chris" userId="fadf5901-b69e-4c03-8786-c806bd3e8643" providerId="ADAL" clId="{65D854C5-0598-400D-8FB1-9EDE28E19EC3}" dt="2025-03-14T13:16:45.313" v="0" actId="478"/>
          <ac:picMkLst>
            <pc:docMk/>
            <pc:sldMk cId="2745804637" sldId="340"/>
            <ac:picMk id="5" creationId="{307897D9-3549-3DAE-F529-5AAB1B1B7727}"/>
          </ac:picMkLst>
        </pc:picChg>
        <pc:picChg chg="add mod">
          <ac:chgData name="Kalafatis, Chris" userId="fadf5901-b69e-4c03-8786-c806bd3e8643" providerId="ADAL" clId="{65D854C5-0598-400D-8FB1-9EDE28E19EC3}" dt="2025-03-14T13:16:58.798" v="8" actId="1076"/>
          <ac:picMkLst>
            <pc:docMk/>
            <pc:sldMk cId="2745804637" sldId="340"/>
            <ac:picMk id="10" creationId="{207ABE8A-0840-CDAF-2C0E-DF366522987D}"/>
          </ac:picMkLst>
        </pc:picChg>
      </pc:sldChg>
      <pc:sldChg chg="modSp mod">
        <pc:chgData name="Kalafatis, Chris" userId="fadf5901-b69e-4c03-8786-c806bd3e8643" providerId="ADAL" clId="{65D854C5-0598-400D-8FB1-9EDE28E19EC3}" dt="2025-03-14T13:19:23.880" v="11"/>
        <pc:sldMkLst>
          <pc:docMk/>
          <pc:sldMk cId="2822318483" sldId="406"/>
        </pc:sldMkLst>
        <pc:spChg chg="mod">
          <ac:chgData name="Kalafatis, Chris" userId="fadf5901-b69e-4c03-8786-c806bd3e8643" providerId="ADAL" clId="{65D854C5-0598-400D-8FB1-9EDE28E19EC3}" dt="2025-03-14T13:19:23.880" v="11"/>
          <ac:spMkLst>
            <pc:docMk/>
            <pc:sldMk cId="2822318483" sldId="406"/>
            <ac:spMk id="2" creationId="{444F8F18-8513-EAFD-7DC0-5F9F6792092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558668-77AB-4E52-B4CC-CCCAB43A181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2412B0B-94F7-4ACE-8CBC-8308FCA0B558}">
      <dgm:prSet custT="1"/>
      <dgm:spPr>
        <a:ln>
          <a:solidFill>
            <a:schemeClr val="accent4"/>
          </a:solidFill>
        </a:ln>
      </dgm:spPr>
      <dgm:t>
        <a:bodyPr/>
        <a:lstStyle/>
        <a:p>
          <a:r>
            <a:rPr lang="en-US" sz="1500"/>
            <a:t>Vendor addresses match employee home or outside business addresses</a:t>
          </a:r>
        </a:p>
      </dgm:t>
    </dgm:pt>
    <dgm:pt modelId="{AA46C9A2-8437-48E5-8178-B5849644CC5D}" type="parTrans" cxnId="{915C6E5B-BD55-4A84-AD17-AD54640C01DC}">
      <dgm:prSet/>
      <dgm:spPr/>
      <dgm:t>
        <a:bodyPr/>
        <a:lstStyle/>
        <a:p>
          <a:endParaRPr lang="en-US"/>
        </a:p>
      </dgm:t>
    </dgm:pt>
    <dgm:pt modelId="{BCAA111B-C4FC-4F96-9DCB-53BAB466DCDA}" type="sibTrans" cxnId="{915C6E5B-BD55-4A84-AD17-AD54640C01DC}">
      <dgm:prSet/>
      <dgm:spPr/>
      <dgm:t>
        <a:bodyPr/>
        <a:lstStyle/>
        <a:p>
          <a:endParaRPr lang="en-US"/>
        </a:p>
      </dgm:t>
    </dgm:pt>
    <dgm:pt modelId="{CF9E9C4A-42CC-41B8-9432-8873E0632D67}">
      <dgm:prSet custT="1"/>
      <dgm:spPr>
        <a:ln>
          <a:solidFill>
            <a:schemeClr val="accent6"/>
          </a:solidFill>
        </a:ln>
      </dgm:spPr>
      <dgm:t>
        <a:bodyPr/>
        <a:lstStyle/>
        <a:p>
          <a:r>
            <a:rPr lang="en-US" sz="1600"/>
            <a:t>Delivery address differs from payment address</a:t>
          </a:r>
        </a:p>
      </dgm:t>
    </dgm:pt>
    <dgm:pt modelId="{F4113E18-CE57-452B-A48E-BEA1CED4CC9D}" type="parTrans" cxnId="{71BE3080-E850-4006-ADDC-DB9530282432}">
      <dgm:prSet/>
      <dgm:spPr/>
      <dgm:t>
        <a:bodyPr/>
        <a:lstStyle/>
        <a:p>
          <a:endParaRPr lang="en-US"/>
        </a:p>
      </dgm:t>
    </dgm:pt>
    <dgm:pt modelId="{2AE8C602-62D3-40F8-80E7-D67DC5E89623}" type="sibTrans" cxnId="{71BE3080-E850-4006-ADDC-DB9530282432}">
      <dgm:prSet/>
      <dgm:spPr/>
      <dgm:t>
        <a:bodyPr/>
        <a:lstStyle/>
        <a:p>
          <a:endParaRPr lang="en-US"/>
        </a:p>
      </dgm:t>
    </dgm:pt>
    <dgm:pt modelId="{E4FDD10B-5073-499E-9B49-8281F0866832}">
      <dgm:prSet custT="1"/>
      <dgm:spPr>
        <a:ln>
          <a:solidFill>
            <a:schemeClr val="accent1"/>
          </a:solidFill>
        </a:ln>
      </dgm:spPr>
      <dgm:t>
        <a:bodyPr/>
        <a:lstStyle/>
        <a:p>
          <a:r>
            <a:rPr lang="en-US" sz="1600"/>
            <a:t>Payment to a vendor not in the master file</a:t>
          </a:r>
        </a:p>
      </dgm:t>
    </dgm:pt>
    <dgm:pt modelId="{1AE05DAE-98C2-4E14-84EC-52ED98F7ED43}" type="parTrans" cxnId="{F0A8D25F-3FD0-405E-8E9C-8C4E65268419}">
      <dgm:prSet/>
      <dgm:spPr/>
      <dgm:t>
        <a:bodyPr/>
        <a:lstStyle/>
        <a:p>
          <a:endParaRPr lang="en-US"/>
        </a:p>
      </dgm:t>
    </dgm:pt>
    <dgm:pt modelId="{ECBA72E5-386E-41AB-A142-21E7E49C7E91}" type="sibTrans" cxnId="{F0A8D25F-3FD0-405E-8E9C-8C4E65268419}">
      <dgm:prSet/>
      <dgm:spPr/>
      <dgm:t>
        <a:bodyPr/>
        <a:lstStyle/>
        <a:p>
          <a:endParaRPr lang="en-US"/>
        </a:p>
      </dgm:t>
    </dgm:pt>
    <dgm:pt modelId="{1342D992-A12E-4A40-A898-F1AAF43E301B}">
      <dgm:prSet custT="1"/>
      <dgm:spPr>
        <a:ln>
          <a:solidFill>
            <a:schemeClr val="accent2"/>
          </a:solidFill>
        </a:ln>
      </dgm:spPr>
      <dgm:t>
        <a:bodyPr/>
        <a:lstStyle/>
        <a:p>
          <a:r>
            <a:rPr lang="en-US" sz="1600"/>
            <a:t>Duplicate payments on the same date</a:t>
          </a:r>
        </a:p>
      </dgm:t>
    </dgm:pt>
    <dgm:pt modelId="{BEC0B06C-A7E4-4F1A-B90D-3E180F6A580E}" type="parTrans" cxnId="{85620327-97A1-4656-910A-7A2186E3696A}">
      <dgm:prSet/>
      <dgm:spPr/>
      <dgm:t>
        <a:bodyPr/>
        <a:lstStyle/>
        <a:p>
          <a:endParaRPr lang="en-US"/>
        </a:p>
      </dgm:t>
    </dgm:pt>
    <dgm:pt modelId="{A6239BF9-FA4E-435C-889C-FA3CBF01AAB7}" type="sibTrans" cxnId="{85620327-97A1-4656-910A-7A2186E3696A}">
      <dgm:prSet/>
      <dgm:spPr/>
      <dgm:t>
        <a:bodyPr/>
        <a:lstStyle/>
        <a:p>
          <a:endParaRPr lang="en-US"/>
        </a:p>
      </dgm:t>
    </dgm:pt>
    <dgm:pt modelId="{75F6F73F-0447-403F-8546-E437AA45BFC9}">
      <dgm:prSet custT="1"/>
      <dgm:spPr>
        <a:ln>
          <a:solidFill>
            <a:schemeClr val="accent4"/>
          </a:solidFill>
        </a:ln>
      </dgm:spPr>
      <dgm:t>
        <a:bodyPr/>
        <a:lstStyle/>
        <a:p>
          <a:r>
            <a:rPr lang="en-US" sz="1600"/>
            <a:t>Payments remitted on weekends or non-business days</a:t>
          </a:r>
        </a:p>
      </dgm:t>
    </dgm:pt>
    <dgm:pt modelId="{8F800D72-5E94-4839-8A69-17DF3980AB02}" type="parTrans" cxnId="{2928BD8C-089C-47B9-87DE-277DF8D9B618}">
      <dgm:prSet/>
      <dgm:spPr/>
      <dgm:t>
        <a:bodyPr/>
        <a:lstStyle/>
        <a:p>
          <a:endParaRPr lang="en-US"/>
        </a:p>
      </dgm:t>
    </dgm:pt>
    <dgm:pt modelId="{A9228006-DD67-44FB-8360-338ACF6E79E6}" type="sibTrans" cxnId="{2928BD8C-089C-47B9-87DE-277DF8D9B618}">
      <dgm:prSet/>
      <dgm:spPr/>
      <dgm:t>
        <a:bodyPr/>
        <a:lstStyle/>
        <a:p>
          <a:endParaRPr lang="en-US"/>
        </a:p>
      </dgm:t>
    </dgm:pt>
    <dgm:pt modelId="{7491A85A-0C5A-4A8A-BB64-3263DAD4EAAB}">
      <dgm:prSet custT="1"/>
      <dgm:spPr>
        <a:ln>
          <a:solidFill>
            <a:schemeClr val="accent6"/>
          </a:solidFill>
        </a:ln>
      </dgm:spPr>
      <dgm:t>
        <a:bodyPr/>
        <a:lstStyle/>
        <a:p>
          <a:r>
            <a:rPr lang="en-US" sz="1600"/>
            <a:t>Cashed checks or wires not found in the accounting system</a:t>
          </a:r>
        </a:p>
      </dgm:t>
    </dgm:pt>
    <dgm:pt modelId="{42044A52-0B06-4EC2-A0EF-6EA625824EC1}" type="parTrans" cxnId="{84B24DD0-D008-4311-98A0-17EE2DA075EF}">
      <dgm:prSet/>
      <dgm:spPr/>
      <dgm:t>
        <a:bodyPr/>
        <a:lstStyle/>
        <a:p>
          <a:endParaRPr lang="en-US"/>
        </a:p>
      </dgm:t>
    </dgm:pt>
    <dgm:pt modelId="{85C6C1AB-77C5-44B1-803F-3EA9D9318AB7}" type="sibTrans" cxnId="{84B24DD0-D008-4311-98A0-17EE2DA075EF}">
      <dgm:prSet/>
      <dgm:spPr/>
      <dgm:t>
        <a:bodyPr/>
        <a:lstStyle/>
        <a:p>
          <a:endParaRPr lang="en-US"/>
        </a:p>
      </dgm:t>
    </dgm:pt>
    <dgm:pt modelId="{B2CBF6DF-7544-403C-83CF-1F84675E19C8}" type="pres">
      <dgm:prSet presAssocID="{A6558668-77AB-4E52-B4CC-CCCAB43A181E}" presName="hierChild1" presStyleCnt="0">
        <dgm:presLayoutVars>
          <dgm:chPref val="1"/>
          <dgm:dir/>
          <dgm:animOne val="branch"/>
          <dgm:animLvl val="lvl"/>
          <dgm:resizeHandles/>
        </dgm:presLayoutVars>
      </dgm:prSet>
      <dgm:spPr/>
    </dgm:pt>
    <dgm:pt modelId="{FFF82681-55E0-402F-8097-98FFB97AB878}" type="pres">
      <dgm:prSet presAssocID="{12412B0B-94F7-4ACE-8CBC-8308FCA0B558}" presName="hierRoot1" presStyleCnt="0"/>
      <dgm:spPr/>
    </dgm:pt>
    <dgm:pt modelId="{B6A928E4-07B9-4C4C-9E56-4C0413BA0D62}" type="pres">
      <dgm:prSet presAssocID="{12412B0B-94F7-4ACE-8CBC-8308FCA0B558}" presName="composite" presStyleCnt="0"/>
      <dgm:spPr/>
    </dgm:pt>
    <dgm:pt modelId="{451F67BF-8FFD-4D7A-A373-08CFD86F8293}" type="pres">
      <dgm:prSet presAssocID="{12412B0B-94F7-4ACE-8CBC-8308FCA0B558}" presName="background" presStyleLbl="node0" presStyleIdx="0" presStyleCnt="6"/>
      <dgm:spPr>
        <a:solidFill>
          <a:schemeClr val="accent4"/>
        </a:solidFill>
      </dgm:spPr>
    </dgm:pt>
    <dgm:pt modelId="{54C4B1A0-44B9-4DFC-B1FC-1B616DA0FB2E}" type="pres">
      <dgm:prSet presAssocID="{12412B0B-94F7-4ACE-8CBC-8308FCA0B558}" presName="text" presStyleLbl="fgAcc0" presStyleIdx="0" presStyleCnt="6" custScaleX="165886" custScaleY="226548">
        <dgm:presLayoutVars>
          <dgm:chPref val="3"/>
        </dgm:presLayoutVars>
      </dgm:prSet>
      <dgm:spPr/>
    </dgm:pt>
    <dgm:pt modelId="{72CAD5BE-3455-4C03-A174-54000CB59BA2}" type="pres">
      <dgm:prSet presAssocID="{12412B0B-94F7-4ACE-8CBC-8308FCA0B558}" presName="hierChild2" presStyleCnt="0"/>
      <dgm:spPr/>
    </dgm:pt>
    <dgm:pt modelId="{BB741803-0F7A-411F-80BF-DDD9694BFAB8}" type="pres">
      <dgm:prSet presAssocID="{CF9E9C4A-42CC-41B8-9432-8873E0632D67}" presName="hierRoot1" presStyleCnt="0"/>
      <dgm:spPr/>
    </dgm:pt>
    <dgm:pt modelId="{70E682DF-6A96-4A59-B6EE-BC21C123AE49}" type="pres">
      <dgm:prSet presAssocID="{CF9E9C4A-42CC-41B8-9432-8873E0632D67}" presName="composite" presStyleCnt="0"/>
      <dgm:spPr/>
    </dgm:pt>
    <dgm:pt modelId="{0C3F396B-190C-4398-865E-94C197A1C8E8}" type="pres">
      <dgm:prSet presAssocID="{CF9E9C4A-42CC-41B8-9432-8873E0632D67}" presName="background" presStyleLbl="node0" presStyleIdx="1" presStyleCnt="6"/>
      <dgm:spPr>
        <a:solidFill>
          <a:schemeClr val="accent6"/>
        </a:solidFill>
      </dgm:spPr>
    </dgm:pt>
    <dgm:pt modelId="{F08D7942-2CD5-433C-BCD4-215053ACC2F7}" type="pres">
      <dgm:prSet presAssocID="{CF9E9C4A-42CC-41B8-9432-8873E0632D67}" presName="text" presStyleLbl="fgAcc0" presStyleIdx="1" presStyleCnt="6" custScaleX="165886" custScaleY="226548">
        <dgm:presLayoutVars>
          <dgm:chPref val="3"/>
        </dgm:presLayoutVars>
      </dgm:prSet>
      <dgm:spPr/>
    </dgm:pt>
    <dgm:pt modelId="{F0ACACD4-348A-4BAC-8F68-5D750A44A8D4}" type="pres">
      <dgm:prSet presAssocID="{CF9E9C4A-42CC-41B8-9432-8873E0632D67}" presName="hierChild2" presStyleCnt="0"/>
      <dgm:spPr/>
    </dgm:pt>
    <dgm:pt modelId="{056EA2CF-293C-479B-A858-7B4C1EBAA9B9}" type="pres">
      <dgm:prSet presAssocID="{E4FDD10B-5073-499E-9B49-8281F0866832}" presName="hierRoot1" presStyleCnt="0"/>
      <dgm:spPr/>
    </dgm:pt>
    <dgm:pt modelId="{86DCA586-83FF-4E4B-9242-8015EA679FFF}" type="pres">
      <dgm:prSet presAssocID="{E4FDD10B-5073-499E-9B49-8281F0866832}" presName="composite" presStyleCnt="0"/>
      <dgm:spPr/>
    </dgm:pt>
    <dgm:pt modelId="{50E14F60-DF37-45EC-A714-8AD90B76175F}" type="pres">
      <dgm:prSet presAssocID="{E4FDD10B-5073-499E-9B49-8281F0866832}" presName="background" presStyleLbl="node0" presStyleIdx="2" presStyleCnt="6"/>
      <dgm:spPr>
        <a:solidFill>
          <a:schemeClr val="accent1"/>
        </a:solidFill>
        <a:ln>
          <a:solidFill>
            <a:schemeClr val="accent1"/>
          </a:solidFill>
        </a:ln>
      </dgm:spPr>
    </dgm:pt>
    <dgm:pt modelId="{844B9DDA-6D8E-478F-956C-0E7BDCE80AF5}" type="pres">
      <dgm:prSet presAssocID="{E4FDD10B-5073-499E-9B49-8281F0866832}" presName="text" presStyleLbl="fgAcc0" presStyleIdx="2" presStyleCnt="6" custScaleX="165886" custScaleY="226548">
        <dgm:presLayoutVars>
          <dgm:chPref val="3"/>
        </dgm:presLayoutVars>
      </dgm:prSet>
      <dgm:spPr/>
    </dgm:pt>
    <dgm:pt modelId="{ED5FE3A6-EC99-4A55-9A1E-9F132171FF43}" type="pres">
      <dgm:prSet presAssocID="{E4FDD10B-5073-499E-9B49-8281F0866832}" presName="hierChild2" presStyleCnt="0"/>
      <dgm:spPr/>
    </dgm:pt>
    <dgm:pt modelId="{A51D4DB8-1D4B-4D5A-93EE-A7D8173AD19A}" type="pres">
      <dgm:prSet presAssocID="{1342D992-A12E-4A40-A898-F1AAF43E301B}" presName="hierRoot1" presStyleCnt="0"/>
      <dgm:spPr/>
    </dgm:pt>
    <dgm:pt modelId="{E33A9C6C-8A47-4440-8636-AFB5150E3A5C}" type="pres">
      <dgm:prSet presAssocID="{1342D992-A12E-4A40-A898-F1AAF43E301B}" presName="composite" presStyleCnt="0"/>
      <dgm:spPr/>
    </dgm:pt>
    <dgm:pt modelId="{C6727D83-3830-4C00-9D1C-37CF558E55C9}" type="pres">
      <dgm:prSet presAssocID="{1342D992-A12E-4A40-A898-F1AAF43E301B}" presName="background" presStyleLbl="node0" presStyleIdx="3" presStyleCnt="6"/>
      <dgm:spPr>
        <a:solidFill>
          <a:schemeClr val="accent2"/>
        </a:solidFill>
      </dgm:spPr>
    </dgm:pt>
    <dgm:pt modelId="{406AF96E-A384-4673-8105-5E090C6F1735}" type="pres">
      <dgm:prSet presAssocID="{1342D992-A12E-4A40-A898-F1AAF43E301B}" presName="text" presStyleLbl="fgAcc0" presStyleIdx="3" presStyleCnt="6" custScaleX="165886" custScaleY="226548">
        <dgm:presLayoutVars>
          <dgm:chPref val="3"/>
        </dgm:presLayoutVars>
      </dgm:prSet>
      <dgm:spPr/>
    </dgm:pt>
    <dgm:pt modelId="{84E38BBE-17D4-49ED-8966-ED0EB71AF914}" type="pres">
      <dgm:prSet presAssocID="{1342D992-A12E-4A40-A898-F1AAF43E301B}" presName="hierChild2" presStyleCnt="0"/>
      <dgm:spPr/>
    </dgm:pt>
    <dgm:pt modelId="{EE826D6E-80CD-48E2-A594-D47A23C8DC11}" type="pres">
      <dgm:prSet presAssocID="{75F6F73F-0447-403F-8546-E437AA45BFC9}" presName="hierRoot1" presStyleCnt="0"/>
      <dgm:spPr/>
    </dgm:pt>
    <dgm:pt modelId="{F3B303B2-2F36-414D-990A-5FDBA893E747}" type="pres">
      <dgm:prSet presAssocID="{75F6F73F-0447-403F-8546-E437AA45BFC9}" presName="composite" presStyleCnt="0"/>
      <dgm:spPr/>
    </dgm:pt>
    <dgm:pt modelId="{B46ABDC2-C380-44CF-94E8-17AE9585B197}" type="pres">
      <dgm:prSet presAssocID="{75F6F73F-0447-403F-8546-E437AA45BFC9}" presName="background" presStyleLbl="node0" presStyleIdx="4" presStyleCnt="6"/>
      <dgm:spPr>
        <a:solidFill>
          <a:schemeClr val="accent4"/>
        </a:solidFill>
      </dgm:spPr>
    </dgm:pt>
    <dgm:pt modelId="{9B8AEE31-6B13-4B44-AD37-1D428FAE94D9}" type="pres">
      <dgm:prSet presAssocID="{75F6F73F-0447-403F-8546-E437AA45BFC9}" presName="text" presStyleLbl="fgAcc0" presStyleIdx="4" presStyleCnt="6" custScaleX="165886" custScaleY="226548">
        <dgm:presLayoutVars>
          <dgm:chPref val="3"/>
        </dgm:presLayoutVars>
      </dgm:prSet>
      <dgm:spPr/>
    </dgm:pt>
    <dgm:pt modelId="{364E676C-A9E6-44E3-87C9-87D912B1456E}" type="pres">
      <dgm:prSet presAssocID="{75F6F73F-0447-403F-8546-E437AA45BFC9}" presName="hierChild2" presStyleCnt="0"/>
      <dgm:spPr/>
    </dgm:pt>
    <dgm:pt modelId="{BCD704B4-33A4-490A-93DD-25F2E0AF6D5B}" type="pres">
      <dgm:prSet presAssocID="{7491A85A-0C5A-4A8A-BB64-3263DAD4EAAB}" presName="hierRoot1" presStyleCnt="0"/>
      <dgm:spPr/>
    </dgm:pt>
    <dgm:pt modelId="{730A074E-96B5-4B60-A2BE-81F6750B9D65}" type="pres">
      <dgm:prSet presAssocID="{7491A85A-0C5A-4A8A-BB64-3263DAD4EAAB}" presName="composite" presStyleCnt="0"/>
      <dgm:spPr/>
    </dgm:pt>
    <dgm:pt modelId="{A4527DEE-C340-4EE4-8F96-B5C6C9565C50}" type="pres">
      <dgm:prSet presAssocID="{7491A85A-0C5A-4A8A-BB64-3263DAD4EAAB}" presName="background" presStyleLbl="node0" presStyleIdx="5" presStyleCnt="6"/>
      <dgm:spPr>
        <a:solidFill>
          <a:schemeClr val="accent6"/>
        </a:solidFill>
      </dgm:spPr>
    </dgm:pt>
    <dgm:pt modelId="{158F7E69-E14D-4C08-8C0C-45051F69124C}" type="pres">
      <dgm:prSet presAssocID="{7491A85A-0C5A-4A8A-BB64-3263DAD4EAAB}" presName="text" presStyleLbl="fgAcc0" presStyleIdx="5" presStyleCnt="6" custScaleX="165886" custScaleY="226548">
        <dgm:presLayoutVars>
          <dgm:chPref val="3"/>
        </dgm:presLayoutVars>
      </dgm:prSet>
      <dgm:spPr/>
    </dgm:pt>
    <dgm:pt modelId="{10241495-691A-46DE-8D9D-4A082B88DE7F}" type="pres">
      <dgm:prSet presAssocID="{7491A85A-0C5A-4A8A-BB64-3263DAD4EAAB}" presName="hierChild2" presStyleCnt="0"/>
      <dgm:spPr/>
    </dgm:pt>
  </dgm:ptLst>
  <dgm:cxnLst>
    <dgm:cxn modelId="{A0D09404-085F-4DFB-9CC2-08D17B6851EF}" type="presOf" srcId="{CF9E9C4A-42CC-41B8-9432-8873E0632D67}" destId="{F08D7942-2CD5-433C-BCD4-215053ACC2F7}" srcOrd="0" destOrd="0" presId="urn:microsoft.com/office/officeart/2005/8/layout/hierarchy1"/>
    <dgm:cxn modelId="{85620327-97A1-4656-910A-7A2186E3696A}" srcId="{A6558668-77AB-4E52-B4CC-CCCAB43A181E}" destId="{1342D992-A12E-4A40-A898-F1AAF43E301B}" srcOrd="3" destOrd="0" parTransId="{BEC0B06C-A7E4-4F1A-B90D-3E180F6A580E}" sibTransId="{A6239BF9-FA4E-435C-889C-FA3CBF01AAB7}"/>
    <dgm:cxn modelId="{915C6E5B-BD55-4A84-AD17-AD54640C01DC}" srcId="{A6558668-77AB-4E52-B4CC-CCCAB43A181E}" destId="{12412B0B-94F7-4ACE-8CBC-8308FCA0B558}" srcOrd="0" destOrd="0" parTransId="{AA46C9A2-8437-48E5-8178-B5849644CC5D}" sibTransId="{BCAA111B-C4FC-4F96-9DCB-53BAB466DCDA}"/>
    <dgm:cxn modelId="{F0A8D25F-3FD0-405E-8E9C-8C4E65268419}" srcId="{A6558668-77AB-4E52-B4CC-CCCAB43A181E}" destId="{E4FDD10B-5073-499E-9B49-8281F0866832}" srcOrd="2" destOrd="0" parTransId="{1AE05DAE-98C2-4E14-84EC-52ED98F7ED43}" sibTransId="{ECBA72E5-386E-41AB-A142-21E7E49C7E91}"/>
    <dgm:cxn modelId="{3617FF60-94B9-45FE-BA0E-DD003C11560E}" type="presOf" srcId="{E4FDD10B-5073-499E-9B49-8281F0866832}" destId="{844B9DDA-6D8E-478F-956C-0E7BDCE80AF5}" srcOrd="0" destOrd="0" presId="urn:microsoft.com/office/officeart/2005/8/layout/hierarchy1"/>
    <dgm:cxn modelId="{2877FB6B-FC1C-425E-81BC-D87CCB50E1CF}" type="presOf" srcId="{75F6F73F-0447-403F-8546-E437AA45BFC9}" destId="{9B8AEE31-6B13-4B44-AD37-1D428FAE94D9}" srcOrd="0" destOrd="0" presId="urn:microsoft.com/office/officeart/2005/8/layout/hierarchy1"/>
    <dgm:cxn modelId="{71BE3080-E850-4006-ADDC-DB9530282432}" srcId="{A6558668-77AB-4E52-B4CC-CCCAB43A181E}" destId="{CF9E9C4A-42CC-41B8-9432-8873E0632D67}" srcOrd="1" destOrd="0" parTransId="{F4113E18-CE57-452B-A48E-BEA1CED4CC9D}" sibTransId="{2AE8C602-62D3-40F8-80E7-D67DC5E89623}"/>
    <dgm:cxn modelId="{F475A781-352F-4B84-99F2-1FAC9CCE45C1}" type="presOf" srcId="{1342D992-A12E-4A40-A898-F1AAF43E301B}" destId="{406AF96E-A384-4673-8105-5E090C6F1735}" srcOrd="0" destOrd="0" presId="urn:microsoft.com/office/officeart/2005/8/layout/hierarchy1"/>
    <dgm:cxn modelId="{CF536583-A013-4C70-856C-DB5BF645CC99}" type="presOf" srcId="{A6558668-77AB-4E52-B4CC-CCCAB43A181E}" destId="{B2CBF6DF-7544-403C-83CF-1F84675E19C8}" srcOrd="0" destOrd="0" presId="urn:microsoft.com/office/officeart/2005/8/layout/hierarchy1"/>
    <dgm:cxn modelId="{2928BD8C-089C-47B9-87DE-277DF8D9B618}" srcId="{A6558668-77AB-4E52-B4CC-CCCAB43A181E}" destId="{75F6F73F-0447-403F-8546-E437AA45BFC9}" srcOrd="4" destOrd="0" parTransId="{8F800D72-5E94-4839-8A69-17DF3980AB02}" sibTransId="{A9228006-DD67-44FB-8360-338ACF6E79E6}"/>
    <dgm:cxn modelId="{6FABCFAE-DA77-4CF8-ACAF-80DC6D662A40}" type="presOf" srcId="{7491A85A-0C5A-4A8A-BB64-3263DAD4EAAB}" destId="{158F7E69-E14D-4C08-8C0C-45051F69124C}" srcOrd="0" destOrd="0" presId="urn:microsoft.com/office/officeart/2005/8/layout/hierarchy1"/>
    <dgm:cxn modelId="{84B24DD0-D008-4311-98A0-17EE2DA075EF}" srcId="{A6558668-77AB-4E52-B4CC-CCCAB43A181E}" destId="{7491A85A-0C5A-4A8A-BB64-3263DAD4EAAB}" srcOrd="5" destOrd="0" parTransId="{42044A52-0B06-4EC2-A0EF-6EA625824EC1}" sibTransId="{85C6C1AB-77C5-44B1-803F-3EA9D9318AB7}"/>
    <dgm:cxn modelId="{20ABE7DC-53D1-449D-93A2-FCD24036677E}" type="presOf" srcId="{12412B0B-94F7-4ACE-8CBC-8308FCA0B558}" destId="{54C4B1A0-44B9-4DFC-B1FC-1B616DA0FB2E}" srcOrd="0" destOrd="0" presId="urn:microsoft.com/office/officeart/2005/8/layout/hierarchy1"/>
    <dgm:cxn modelId="{FE512178-9760-46D3-9C70-4B6091B067BF}" type="presParOf" srcId="{B2CBF6DF-7544-403C-83CF-1F84675E19C8}" destId="{FFF82681-55E0-402F-8097-98FFB97AB878}" srcOrd="0" destOrd="0" presId="urn:microsoft.com/office/officeart/2005/8/layout/hierarchy1"/>
    <dgm:cxn modelId="{E81DBCF2-3BE2-4BE6-83DE-EE0478B9ECAB}" type="presParOf" srcId="{FFF82681-55E0-402F-8097-98FFB97AB878}" destId="{B6A928E4-07B9-4C4C-9E56-4C0413BA0D62}" srcOrd="0" destOrd="0" presId="urn:microsoft.com/office/officeart/2005/8/layout/hierarchy1"/>
    <dgm:cxn modelId="{55CD75C5-489B-4CFB-91D5-83AD21A0E592}" type="presParOf" srcId="{B6A928E4-07B9-4C4C-9E56-4C0413BA0D62}" destId="{451F67BF-8FFD-4D7A-A373-08CFD86F8293}" srcOrd="0" destOrd="0" presId="urn:microsoft.com/office/officeart/2005/8/layout/hierarchy1"/>
    <dgm:cxn modelId="{837B07A2-3AD0-4953-BF7E-A647C7B0EE8F}" type="presParOf" srcId="{B6A928E4-07B9-4C4C-9E56-4C0413BA0D62}" destId="{54C4B1A0-44B9-4DFC-B1FC-1B616DA0FB2E}" srcOrd="1" destOrd="0" presId="urn:microsoft.com/office/officeart/2005/8/layout/hierarchy1"/>
    <dgm:cxn modelId="{42F75045-7D02-4394-A961-A31F32AACB1F}" type="presParOf" srcId="{FFF82681-55E0-402F-8097-98FFB97AB878}" destId="{72CAD5BE-3455-4C03-A174-54000CB59BA2}" srcOrd="1" destOrd="0" presId="urn:microsoft.com/office/officeart/2005/8/layout/hierarchy1"/>
    <dgm:cxn modelId="{5FE484EE-290A-407D-96A6-155501C47D8A}" type="presParOf" srcId="{B2CBF6DF-7544-403C-83CF-1F84675E19C8}" destId="{BB741803-0F7A-411F-80BF-DDD9694BFAB8}" srcOrd="1" destOrd="0" presId="urn:microsoft.com/office/officeart/2005/8/layout/hierarchy1"/>
    <dgm:cxn modelId="{152ACD9E-83B7-44BB-A707-05C5ACF20C4A}" type="presParOf" srcId="{BB741803-0F7A-411F-80BF-DDD9694BFAB8}" destId="{70E682DF-6A96-4A59-B6EE-BC21C123AE49}" srcOrd="0" destOrd="0" presId="urn:microsoft.com/office/officeart/2005/8/layout/hierarchy1"/>
    <dgm:cxn modelId="{A1832B3A-4851-462E-BF57-62F29A19A0F1}" type="presParOf" srcId="{70E682DF-6A96-4A59-B6EE-BC21C123AE49}" destId="{0C3F396B-190C-4398-865E-94C197A1C8E8}" srcOrd="0" destOrd="0" presId="urn:microsoft.com/office/officeart/2005/8/layout/hierarchy1"/>
    <dgm:cxn modelId="{A2625508-5676-4314-A333-2E056DE4AD17}" type="presParOf" srcId="{70E682DF-6A96-4A59-B6EE-BC21C123AE49}" destId="{F08D7942-2CD5-433C-BCD4-215053ACC2F7}" srcOrd="1" destOrd="0" presId="urn:microsoft.com/office/officeart/2005/8/layout/hierarchy1"/>
    <dgm:cxn modelId="{0A86A004-77E4-4031-B0C4-BF890F3307E1}" type="presParOf" srcId="{BB741803-0F7A-411F-80BF-DDD9694BFAB8}" destId="{F0ACACD4-348A-4BAC-8F68-5D750A44A8D4}" srcOrd="1" destOrd="0" presId="urn:microsoft.com/office/officeart/2005/8/layout/hierarchy1"/>
    <dgm:cxn modelId="{3828D186-72B5-4B23-8DA9-78A4B36E4FA8}" type="presParOf" srcId="{B2CBF6DF-7544-403C-83CF-1F84675E19C8}" destId="{056EA2CF-293C-479B-A858-7B4C1EBAA9B9}" srcOrd="2" destOrd="0" presId="urn:microsoft.com/office/officeart/2005/8/layout/hierarchy1"/>
    <dgm:cxn modelId="{7D006C15-7675-4197-9C63-3E35BC54EB56}" type="presParOf" srcId="{056EA2CF-293C-479B-A858-7B4C1EBAA9B9}" destId="{86DCA586-83FF-4E4B-9242-8015EA679FFF}" srcOrd="0" destOrd="0" presId="urn:microsoft.com/office/officeart/2005/8/layout/hierarchy1"/>
    <dgm:cxn modelId="{5AB04AC2-90EB-4483-A9AB-041499D6C5E7}" type="presParOf" srcId="{86DCA586-83FF-4E4B-9242-8015EA679FFF}" destId="{50E14F60-DF37-45EC-A714-8AD90B76175F}" srcOrd="0" destOrd="0" presId="urn:microsoft.com/office/officeart/2005/8/layout/hierarchy1"/>
    <dgm:cxn modelId="{C0C28C39-C9EF-4251-8D34-726AE8808D83}" type="presParOf" srcId="{86DCA586-83FF-4E4B-9242-8015EA679FFF}" destId="{844B9DDA-6D8E-478F-956C-0E7BDCE80AF5}" srcOrd="1" destOrd="0" presId="urn:microsoft.com/office/officeart/2005/8/layout/hierarchy1"/>
    <dgm:cxn modelId="{E8C6343F-2BB8-4E71-88CB-CE16E59ADED7}" type="presParOf" srcId="{056EA2CF-293C-479B-A858-7B4C1EBAA9B9}" destId="{ED5FE3A6-EC99-4A55-9A1E-9F132171FF43}" srcOrd="1" destOrd="0" presId="urn:microsoft.com/office/officeart/2005/8/layout/hierarchy1"/>
    <dgm:cxn modelId="{8118AA3C-778C-44CB-88BE-2688FF03CB39}" type="presParOf" srcId="{B2CBF6DF-7544-403C-83CF-1F84675E19C8}" destId="{A51D4DB8-1D4B-4D5A-93EE-A7D8173AD19A}" srcOrd="3" destOrd="0" presId="urn:microsoft.com/office/officeart/2005/8/layout/hierarchy1"/>
    <dgm:cxn modelId="{25905871-672F-45E5-902D-8C119448BF40}" type="presParOf" srcId="{A51D4DB8-1D4B-4D5A-93EE-A7D8173AD19A}" destId="{E33A9C6C-8A47-4440-8636-AFB5150E3A5C}" srcOrd="0" destOrd="0" presId="urn:microsoft.com/office/officeart/2005/8/layout/hierarchy1"/>
    <dgm:cxn modelId="{7DCFD66C-AE4F-43A0-A178-001813CDE228}" type="presParOf" srcId="{E33A9C6C-8A47-4440-8636-AFB5150E3A5C}" destId="{C6727D83-3830-4C00-9D1C-37CF558E55C9}" srcOrd="0" destOrd="0" presId="urn:microsoft.com/office/officeart/2005/8/layout/hierarchy1"/>
    <dgm:cxn modelId="{5AB446DC-B734-4ED4-961F-82218CC0A092}" type="presParOf" srcId="{E33A9C6C-8A47-4440-8636-AFB5150E3A5C}" destId="{406AF96E-A384-4673-8105-5E090C6F1735}" srcOrd="1" destOrd="0" presId="urn:microsoft.com/office/officeart/2005/8/layout/hierarchy1"/>
    <dgm:cxn modelId="{E12CF2E1-6B5E-4370-B3C3-EBFCDB211836}" type="presParOf" srcId="{A51D4DB8-1D4B-4D5A-93EE-A7D8173AD19A}" destId="{84E38BBE-17D4-49ED-8966-ED0EB71AF914}" srcOrd="1" destOrd="0" presId="urn:microsoft.com/office/officeart/2005/8/layout/hierarchy1"/>
    <dgm:cxn modelId="{F4A50B01-59CF-4B11-B7F2-989646055C00}" type="presParOf" srcId="{B2CBF6DF-7544-403C-83CF-1F84675E19C8}" destId="{EE826D6E-80CD-48E2-A594-D47A23C8DC11}" srcOrd="4" destOrd="0" presId="urn:microsoft.com/office/officeart/2005/8/layout/hierarchy1"/>
    <dgm:cxn modelId="{8CE54C51-8AD1-4BC7-B8BA-8479302C6A71}" type="presParOf" srcId="{EE826D6E-80CD-48E2-A594-D47A23C8DC11}" destId="{F3B303B2-2F36-414D-990A-5FDBA893E747}" srcOrd="0" destOrd="0" presId="urn:microsoft.com/office/officeart/2005/8/layout/hierarchy1"/>
    <dgm:cxn modelId="{CE9D0244-193D-4B13-AFAF-D4FACB25A4EC}" type="presParOf" srcId="{F3B303B2-2F36-414D-990A-5FDBA893E747}" destId="{B46ABDC2-C380-44CF-94E8-17AE9585B197}" srcOrd="0" destOrd="0" presId="urn:microsoft.com/office/officeart/2005/8/layout/hierarchy1"/>
    <dgm:cxn modelId="{B5DA3276-7751-49B5-8D0F-748875210C0D}" type="presParOf" srcId="{F3B303B2-2F36-414D-990A-5FDBA893E747}" destId="{9B8AEE31-6B13-4B44-AD37-1D428FAE94D9}" srcOrd="1" destOrd="0" presId="urn:microsoft.com/office/officeart/2005/8/layout/hierarchy1"/>
    <dgm:cxn modelId="{1237EB65-66FD-4AB9-8600-B9EEF57F0AA8}" type="presParOf" srcId="{EE826D6E-80CD-48E2-A594-D47A23C8DC11}" destId="{364E676C-A9E6-44E3-87C9-87D912B1456E}" srcOrd="1" destOrd="0" presId="urn:microsoft.com/office/officeart/2005/8/layout/hierarchy1"/>
    <dgm:cxn modelId="{CC301586-9253-498A-82B8-351F449572AE}" type="presParOf" srcId="{B2CBF6DF-7544-403C-83CF-1F84675E19C8}" destId="{BCD704B4-33A4-490A-93DD-25F2E0AF6D5B}" srcOrd="5" destOrd="0" presId="urn:microsoft.com/office/officeart/2005/8/layout/hierarchy1"/>
    <dgm:cxn modelId="{D25784D5-BBDD-4C71-ABE0-7519A26CBFF6}" type="presParOf" srcId="{BCD704B4-33A4-490A-93DD-25F2E0AF6D5B}" destId="{730A074E-96B5-4B60-A2BE-81F6750B9D65}" srcOrd="0" destOrd="0" presId="urn:microsoft.com/office/officeart/2005/8/layout/hierarchy1"/>
    <dgm:cxn modelId="{8FE94BCF-A381-4D1D-AA19-71E1032E12AE}" type="presParOf" srcId="{730A074E-96B5-4B60-A2BE-81F6750B9D65}" destId="{A4527DEE-C340-4EE4-8F96-B5C6C9565C50}" srcOrd="0" destOrd="0" presId="urn:microsoft.com/office/officeart/2005/8/layout/hierarchy1"/>
    <dgm:cxn modelId="{0D654E0D-EF00-4245-A738-85645FD6073F}" type="presParOf" srcId="{730A074E-96B5-4B60-A2BE-81F6750B9D65}" destId="{158F7E69-E14D-4C08-8C0C-45051F69124C}" srcOrd="1" destOrd="0" presId="urn:microsoft.com/office/officeart/2005/8/layout/hierarchy1"/>
    <dgm:cxn modelId="{21D8D9D2-0B19-4F63-808F-6BCEECCB0AD7}" type="presParOf" srcId="{BCD704B4-33A4-490A-93DD-25F2E0AF6D5B}" destId="{10241495-691A-46DE-8D9D-4A082B88DE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4B9DF7-C91A-4C1E-A723-44D01C07A59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48C33DA-4F92-479E-8157-DCBA6460B170}">
      <dgm:prSet/>
      <dgm:spPr>
        <a:ln>
          <a:solidFill>
            <a:schemeClr val="bg1">
              <a:lumMod val="50000"/>
            </a:schemeClr>
          </a:solidFill>
        </a:ln>
      </dgm:spPr>
      <dgm:t>
        <a:bodyPr/>
        <a:lstStyle/>
        <a:p>
          <a:r>
            <a:rPr lang="en-US" dirty="0">
              <a:solidFill>
                <a:schemeClr val="tx1"/>
              </a:solidFill>
            </a:rPr>
            <a:t>Also analyze payments made for potential </a:t>
          </a:r>
          <a:r>
            <a:rPr lang="en-US" b="1" dirty="0">
              <a:solidFill>
                <a:schemeClr val="tx1"/>
              </a:solidFill>
            </a:rPr>
            <a:t>red flags </a:t>
          </a:r>
          <a:r>
            <a:rPr lang="en-US" dirty="0">
              <a:solidFill>
                <a:schemeClr val="tx1"/>
              </a:solidFill>
            </a:rPr>
            <a:t>such as:</a:t>
          </a:r>
        </a:p>
      </dgm:t>
    </dgm:pt>
    <dgm:pt modelId="{FA368FE0-1369-4893-98F3-F5BA175E4618}" type="parTrans" cxnId="{D7591F54-77E9-4E9A-9874-7DBE3916A8B0}">
      <dgm:prSet/>
      <dgm:spPr/>
      <dgm:t>
        <a:bodyPr/>
        <a:lstStyle/>
        <a:p>
          <a:endParaRPr lang="en-US"/>
        </a:p>
      </dgm:t>
    </dgm:pt>
    <dgm:pt modelId="{20347A36-7E40-4653-8AD0-29FD66A13130}" type="sibTrans" cxnId="{D7591F54-77E9-4E9A-9874-7DBE3916A8B0}">
      <dgm:prSet/>
      <dgm:spPr/>
      <dgm:t>
        <a:bodyPr/>
        <a:lstStyle/>
        <a:p>
          <a:endParaRPr lang="en-US"/>
        </a:p>
      </dgm:t>
    </dgm:pt>
    <dgm:pt modelId="{DA25B866-9B22-413A-BC3D-10DE34A25C14}">
      <dgm:prSet/>
      <dgm:spPr/>
      <dgm:t>
        <a:bodyPr/>
        <a:lstStyle/>
        <a:p>
          <a:r>
            <a:rPr lang="en-US">
              <a:solidFill>
                <a:schemeClr val="tx1"/>
              </a:solidFill>
            </a:rPr>
            <a:t>Same check number, different check date</a:t>
          </a:r>
        </a:p>
      </dgm:t>
    </dgm:pt>
    <dgm:pt modelId="{D1AC5022-B97A-4023-B7E6-CBC1DEC48261}" type="parTrans" cxnId="{5E495832-BF1E-4175-979C-BCE37BB1B24F}">
      <dgm:prSet/>
      <dgm:spPr/>
      <dgm:t>
        <a:bodyPr/>
        <a:lstStyle/>
        <a:p>
          <a:endParaRPr lang="en-US"/>
        </a:p>
      </dgm:t>
    </dgm:pt>
    <dgm:pt modelId="{9903B8D4-0F2F-4FF7-BDA0-80DADA0226CB}" type="sibTrans" cxnId="{5E495832-BF1E-4175-979C-BCE37BB1B24F}">
      <dgm:prSet/>
      <dgm:spPr/>
      <dgm:t>
        <a:bodyPr/>
        <a:lstStyle/>
        <a:p>
          <a:endParaRPr lang="en-US"/>
        </a:p>
      </dgm:t>
    </dgm:pt>
    <dgm:pt modelId="{97E0E332-53A3-404B-9CA5-D79A6392328F}">
      <dgm:prSet/>
      <dgm:spPr/>
      <dgm:t>
        <a:bodyPr/>
        <a:lstStyle/>
        <a:p>
          <a:r>
            <a:rPr lang="en-US">
              <a:solidFill>
                <a:schemeClr val="tx1"/>
              </a:solidFill>
            </a:rPr>
            <a:t>Same check number, different check amount</a:t>
          </a:r>
        </a:p>
      </dgm:t>
    </dgm:pt>
    <dgm:pt modelId="{13F76CCA-EA3A-45A9-8AFB-65B50091B2D6}" type="parTrans" cxnId="{05B70C21-F7D4-4529-9566-77CB5156FB98}">
      <dgm:prSet/>
      <dgm:spPr/>
      <dgm:t>
        <a:bodyPr/>
        <a:lstStyle/>
        <a:p>
          <a:endParaRPr lang="en-US"/>
        </a:p>
      </dgm:t>
    </dgm:pt>
    <dgm:pt modelId="{622769FB-196F-468D-A5F5-AB3C27E6777D}" type="sibTrans" cxnId="{05B70C21-F7D4-4529-9566-77CB5156FB98}">
      <dgm:prSet/>
      <dgm:spPr/>
      <dgm:t>
        <a:bodyPr/>
        <a:lstStyle/>
        <a:p>
          <a:endParaRPr lang="en-US"/>
        </a:p>
      </dgm:t>
    </dgm:pt>
    <dgm:pt modelId="{5832A6C3-221C-4398-AC97-504D40248291}">
      <dgm:prSet/>
      <dgm:spPr/>
      <dgm:t>
        <a:bodyPr/>
        <a:lstStyle/>
        <a:p>
          <a:r>
            <a:rPr lang="en-US">
              <a:solidFill>
                <a:schemeClr val="tx1"/>
              </a:solidFill>
            </a:rPr>
            <a:t>Same check number, different vendor</a:t>
          </a:r>
        </a:p>
      </dgm:t>
    </dgm:pt>
    <dgm:pt modelId="{4BA994FA-01DC-40E1-AD37-24B4AC531C70}" type="parTrans" cxnId="{E11B2174-3DF4-46CF-AC69-52C8028AAE40}">
      <dgm:prSet/>
      <dgm:spPr/>
      <dgm:t>
        <a:bodyPr/>
        <a:lstStyle/>
        <a:p>
          <a:endParaRPr lang="en-US"/>
        </a:p>
      </dgm:t>
    </dgm:pt>
    <dgm:pt modelId="{F378AE06-0181-4689-98A0-54FDBFE38DD9}" type="sibTrans" cxnId="{E11B2174-3DF4-46CF-AC69-52C8028AAE40}">
      <dgm:prSet/>
      <dgm:spPr/>
      <dgm:t>
        <a:bodyPr/>
        <a:lstStyle/>
        <a:p>
          <a:endParaRPr lang="en-US"/>
        </a:p>
      </dgm:t>
    </dgm:pt>
    <dgm:pt modelId="{9E358521-8125-4971-A181-32FB9EC9ADAF}">
      <dgm:prSet/>
      <dgm:spPr/>
      <dgm:t>
        <a:bodyPr/>
        <a:lstStyle/>
        <a:p>
          <a:r>
            <a:rPr lang="en-US">
              <a:solidFill>
                <a:schemeClr val="tx1"/>
              </a:solidFill>
            </a:rPr>
            <a:t>Same vendor address, different vendor name</a:t>
          </a:r>
        </a:p>
      </dgm:t>
    </dgm:pt>
    <dgm:pt modelId="{93C8BA03-49AB-44AF-AE4A-D3083656D80D}" type="parTrans" cxnId="{EA31CB97-05C2-4343-95C4-D3DDD166F1C5}">
      <dgm:prSet/>
      <dgm:spPr/>
      <dgm:t>
        <a:bodyPr/>
        <a:lstStyle/>
        <a:p>
          <a:endParaRPr lang="en-US"/>
        </a:p>
      </dgm:t>
    </dgm:pt>
    <dgm:pt modelId="{32D3B4F2-3C25-41D0-BEA7-04A3AAD04BC7}" type="sibTrans" cxnId="{EA31CB97-05C2-4343-95C4-D3DDD166F1C5}">
      <dgm:prSet/>
      <dgm:spPr/>
      <dgm:t>
        <a:bodyPr/>
        <a:lstStyle/>
        <a:p>
          <a:endParaRPr lang="en-US"/>
        </a:p>
      </dgm:t>
    </dgm:pt>
    <dgm:pt modelId="{88C18FA9-9122-4B53-A7DA-ED07AEACCABF}" type="pres">
      <dgm:prSet presAssocID="{7E4B9DF7-C91A-4C1E-A723-44D01C07A590}" presName="hierChild1" presStyleCnt="0">
        <dgm:presLayoutVars>
          <dgm:chPref val="1"/>
          <dgm:dir/>
          <dgm:animOne val="branch"/>
          <dgm:animLvl val="lvl"/>
          <dgm:resizeHandles/>
        </dgm:presLayoutVars>
      </dgm:prSet>
      <dgm:spPr/>
    </dgm:pt>
    <dgm:pt modelId="{49035EB8-CF20-4B81-999B-799982754690}" type="pres">
      <dgm:prSet presAssocID="{648C33DA-4F92-479E-8157-DCBA6460B170}" presName="hierRoot1" presStyleCnt="0"/>
      <dgm:spPr/>
    </dgm:pt>
    <dgm:pt modelId="{C9B24E81-1F41-4664-844A-333D84FC219F}" type="pres">
      <dgm:prSet presAssocID="{648C33DA-4F92-479E-8157-DCBA6460B170}" presName="composite" presStyleCnt="0"/>
      <dgm:spPr/>
    </dgm:pt>
    <dgm:pt modelId="{03C0ACE9-F5F1-49D0-BDB0-33FFD942BA1D}" type="pres">
      <dgm:prSet presAssocID="{648C33DA-4F92-479E-8157-DCBA6460B170}" presName="background" presStyleLbl="node0" presStyleIdx="0" presStyleCnt="1"/>
      <dgm:spPr>
        <a:solidFill>
          <a:schemeClr val="accent2"/>
        </a:solidFill>
        <a:ln>
          <a:solidFill>
            <a:schemeClr val="bg1">
              <a:lumMod val="50000"/>
            </a:schemeClr>
          </a:solidFill>
        </a:ln>
      </dgm:spPr>
    </dgm:pt>
    <dgm:pt modelId="{59A21B9A-84E6-4985-B7B7-EDB87C59B92F}" type="pres">
      <dgm:prSet presAssocID="{648C33DA-4F92-479E-8157-DCBA6460B170}" presName="text" presStyleLbl="fgAcc0" presStyleIdx="0" presStyleCnt="1">
        <dgm:presLayoutVars>
          <dgm:chPref val="3"/>
        </dgm:presLayoutVars>
      </dgm:prSet>
      <dgm:spPr/>
    </dgm:pt>
    <dgm:pt modelId="{E0A396A4-87A1-43E8-9101-341F607FEB6A}" type="pres">
      <dgm:prSet presAssocID="{648C33DA-4F92-479E-8157-DCBA6460B170}" presName="hierChild2" presStyleCnt="0"/>
      <dgm:spPr/>
    </dgm:pt>
    <dgm:pt modelId="{C6F49D5E-868D-424E-A9C0-B2993187CF4C}" type="pres">
      <dgm:prSet presAssocID="{D1AC5022-B97A-4023-B7E6-CBC1DEC48261}" presName="Name10" presStyleLbl="parChTrans1D2" presStyleIdx="0" presStyleCnt="4"/>
      <dgm:spPr/>
    </dgm:pt>
    <dgm:pt modelId="{4A3A7555-1789-4D62-AD25-56E5AD68B64F}" type="pres">
      <dgm:prSet presAssocID="{DA25B866-9B22-413A-BC3D-10DE34A25C14}" presName="hierRoot2" presStyleCnt="0"/>
      <dgm:spPr/>
    </dgm:pt>
    <dgm:pt modelId="{CB21F7A8-FA40-41D5-8D1E-5E7187AC9B84}" type="pres">
      <dgm:prSet presAssocID="{DA25B866-9B22-413A-BC3D-10DE34A25C14}" presName="composite2" presStyleCnt="0"/>
      <dgm:spPr/>
    </dgm:pt>
    <dgm:pt modelId="{A5440756-FC33-412E-B4FC-74164E884158}" type="pres">
      <dgm:prSet presAssocID="{DA25B866-9B22-413A-BC3D-10DE34A25C14}" presName="background2" presStyleLbl="node2" presStyleIdx="0" presStyleCnt="4"/>
      <dgm:spPr/>
    </dgm:pt>
    <dgm:pt modelId="{C751F2C7-108F-44C0-9080-AB1128B0615F}" type="pres">
      <dgm:prSet presAssocID="{DA25B866-9B22-413A-BC3D-10DE34A25C14}" presName="text2" presStyleLbl="fgAcc2" presStyleIdx="0" presStyleCnt="4">
        <dgm:presLayoutVars>
          <dgm:chPref val="3"/>
        </dgm:presLayoutVars>
      </dgm:prSet>
      <dgm:spPr/>
    </dgm:pt>
    <dgm:pt modelId="{83A9F39B-4719-40BF-A05C-162378DEAED3}" type="pres">
      <dgm:prSet presAssocID="{DA25B866-9B22-413A-BC3D-10DE34A25C14}" presName="hierChild3" presStyleCnt="0"/>
      <dgm:spPr/>
    </dgm:pt>
    <dgm:pt modelId="{52141F93-9B6E-4735-84C0-A9B61B7B8A76}" type="pres">
      <dgm:prSet presAssocID="{13F76CCA-EA3A-45A9-8AFB-65B50091B2D6}" presName="Name10" presStyleLbl="parChTrans1D2" presStyleIdx="1" presStyleCnt="4"/>
      <dgm:spPr/>
    </dgm:pt>
    <dgm:pt modelId="{1EA5273C-236A-484B-A1C7-282E168AFBC5}" type="pres">
      <dgm:prSet presAssocID="{97E0E332-53A3-404B-9CA5-D79A6392328F}" presName="hierRoot2" presStyleCnt="0"/>
      <dgm:spPr/>
    </dgm:pt>
    <dgm:pt modelId="{AB2EDD56-5C81-4618-8D53-14ABB07B05D9}" type="pres">
      <dgm:prSet presAssocID="{97E0E332-53A3-404B-9CA5-D79A6392328F}" presName="composite2" presStyleCnt="0"/>
      <dgm:spPr/>
    </dgm:pt>
    <dgm:pt modelId="{84B0A6F1-39AE-4FD9-8E2E-B4936D752E25}" type="pres">
      <dgm:prSet presAssocID="{97E0E332-53A3-404B-9CA5-D79A6392328F}" presName="background2" presStyleLbl="node2" presStyleIdx="1" presStyleCnt="4"/>
      <dgm:spPr/>
    </dgm:pt>
    <dgm:pt modelId="{60423C2B-08FF-4B3D-A66B-79B66FCDB9B1}" type="pres">
      <dgm:prSet presAssocID="{97E0E332-53A3-404B-9CA5-D79A6392328F}" presName="text2" presStyleLbl="fgAcc2" presStyleIdx="1" presStyleCnt="4">
        <dgm:presLayoutVars>
          <dgm:chPref val="3"/>
        </dgm:presLayoutVars>
      </dgm:prSet>
      <dgm:spPr/>
    </dgm:pt>
    <dgm:pt modelId="{07F0C163-2115-41C0-8834-D7049532C1B1}" type="pres">
      <dgm:prSet presAssocID="{97E0E332-53A3-404B-9CA5-D79A6392328F}" presName="hierChild3" presStyleCnt="0"/>
      <dgm:spPr/>
    </dgm:pt>
    <dgm:pt modelId="{841A0366-48C0-4BA6-A527-8A387AD4158A}" type="pres">
      <dgm:prSet presAssocID="{4BA994FA-01DC-40E1-AD37-24B4AC531C70}" presName="Name10" presStyleLbl="parChTrans1D2" presStyleIdx="2" presStyleCnt="4"/>
      <dgm:spPr/>
    </dgm:pt>
    <dgm:pt modelId="{589099FC-CD16-487B-9F6C-7CD366AC01CE}" type="pres">
      <dgm:prSet presAssocID="{5832A6C3-221C-4398-AC97-504D40248291}" presName="hierRoot2" presStyleCnt="0"/>
      <dgm:spPr/>
    </dgm:pt>
    <dgm:pt modelId="{A4A6DEF2-2C64-4161-B7CC-09B89FB5E13E}" type="pres">
      <dgm:prSet presAssocID="{5832A6C3-221C-4398-AC97-504D40248291}" presName="composite2" presStyleCnt="0"/>
      <dgm:spPr/>
    </dgm:pt>
    <dgm:pt modelId="{994A95E7-4C49-4682-A23F-756A89070702}" type="pres">
      <dgm:prSet presAssocID="{5832A6C3-221C-4398-AC97-504D40248291}" presName="background2" presStyleLbl="node2" presStyleIdx="2" presStyleCnt="4"/>
      <dgm:spPr/>
    </dgm:pt>
    <dgm:pt modelId="{94C9CB07-F85D-4BCB-98E6-4F076FDC0DE2}" type="pres">
      <dgm:prSet presAssocID="{5832A6C3-221C-4398-AC97-504D40248291}" presName="text2" presStyleLbl="fgAcc2" presStyleIdx="2" presStyleCnt="4">
        <dgm:presLayoutVars>
          <dgm:chPref val="3"/>
        </dgm:presLayoutVars>
      </dgm:prSet>
      <dgm:spPr/>
    </dgm:pt>
    <dgm:pt modelId="{2EEECF0D-FA5B-4EC3-BE34-A2C469A8AC0C}" type="pres">
      <dgm:prSet presAssocID="{5832A6C3-221C-4398-AC97-504D40248291}" presName="hierChild3" presStyleCnt="0"/>
      <dgm:spPr/>
    </dgm:pt>
    <dgm:pt modelId="{773334A6-E473-41F0-8A93-651A3FC2E052}" type="pres">
      <dgm:prSet presAssocID="{93C8BA03-49AB-44AF-AE4A-D3083656D80D}" presName="Name10" presStyleLbl="parChTrans1D2" presStyleIdx="3" presStyleCnt="4"/>
      <dgm:spPr/>
    </dgm:pt>
    <dgm:pt modelId="{23177D19-F193-43D9-863A-E56B79362E80}" type="pres">
      <dgm:prSet presAssocID="{9E358521-8125-4971-A181-32FB9EC9ADAF}" presName="hierRoot2" presStyleCnt="0"/>
      <dgm:spPr/>
    </dgm:pt>
    <dgm:pt modelId="{567936C7-49C1-475F-B879-2CEC37935138}" type="pres">
      <dgm:prSet presAssocID="{9E358521-8125-4971-A181-32FB9EC9ADAF}" presName="composite2" presStyleCnt="0"/>
      <dgm:spPr/>
    </dgm:pt>
    <dgm:pt modelId="{BF2DFEC8-0B27-418B-9AD0-0B63D08922B4}" type="pres">
      <dgm:prSet presAssocID="{9E358521-8125-4971-A181-32FB9EC9ADAF}" presName="background2" presStyleLbl="node2" presStyleIdx="3" presStyleCnt="4"/>
      <dgm:spPr/>
    </dgm:pt>
    <dgm:pt modelId="{EFE3634C-E202-4E81-A87E-262C50A862E3}" type="pres">
      <dgm:prSet presAssocID="{9E358521-8125-4971-A181-32FB9EC9ADAF}" presName="text2" presStyleLbl="fgAcc2" presStyleIdx="3" presStyleCnt="4">
        <dgm:presLayoutVars>
          <dgm:chPref val="3"/>
        </dgm:presLayoutVars>
      </dgm:prSet>
      <dgm:spPr/>
    </dgm:pt>
    <dgm:pt modelId="{11A2E6C5-29C3-4A35-A089-23479596FB63}" type="pres">
      <dgm:prSet presAssocID="{9E358521-8125-4971-A181-32FB9EC9ADAF}" presName="hierChild3" presStyleCnt="0"/>
      <dgm:spPr/>
    </dgm:pt>
  </dgm:ptLst>
  <dgm:cxnLst>
    <dgm:cxn modelId="{E4253F14-7719-4EC9-9D6D-DE47C53C58FD}" type="presOf" srcId="{4BA994FA-01DC-40E1-AD37-24B4AC531C70}" destId="{841A0366-48C0-4BA6-A527-8A387AD4158A}" srcOrd="0" destOrd="0" presId="urn:microsoft.com/office/officeart/2005/8/layout/hierarchy1"/>
    <dgm:cxn modelId="{BC873D1F-2BB6-4ED4-ACE9-EC84C4A8B823}" type="presOf" srcId="{93C8BA03-49AB-44AF-AE4A-D3083656D80D}" destId="{773334A6-E473-41F0-8A93-651A3FC2E052}" srcOrd="0" destOrd="0" presId="urn:microsoft.com/office/officeart/2005/8/layout/hierarchy1"/>
    <dgm:cxn modelId="{05B70C21-F7D4-4529-9566-77CB5156FB98}" srcId="{648C33DA-4F92-479E-8157-DCBA6460B170}" destId="{97E0E332-53A3-404B-9CA5-D79A6392328F}" srcOrd="1" destOrd="0" parTransId="{13F76CCA-EA3A-45A9-8AFB-65B50091B2D6}" sibTransId="{622769FB-196F-468D-A5F5-AB3C27E6777D}"/>
    <dgm:cxn modelId="{5E495832-BF1E-4175-979C-BCE37BB1B24F}" srcId="{648C33DA-4F92-479E-8157-DCBA6460B170}" destId="{DA25B866-9B22-413A-BC3D-10DE34A25C14}" srcOrd="0" destOrd="0" parTransId="{D1AC5022-B97A-4023-B7E6-CBC1DEC48261}" sibTransId="{9903B8D4-0F2F-4FF7-BDA0-80DADA0226CB}"/>
    <dgm:cxn modelId="{3C84173C-16FB-449B-9397-6F3237865A67}" type="presOf" srcId="{97E0E332-53A3-404B-9CA5-D79A6392328F}" destId="{60423C2B-08FF-4B3D-A66B-79B66FCDB9B1}" srcOrd="0" destOrd="0" presId="urn:microsoft.com/office/officeart/2005/8/layout/hierarchy1"/>
    <dgm:cxn modelId="{7EF3A371-763A-42D1-B341-24079D9AB774}" type="presOf" srcId="{5832A6C3-221C-4398-AC97-504D40248291}" destId="{94C9CB07-F85D-4BCB-98E6-4F076FDC0DE2}" srcOrd="0" destOrd="0" presId="urn:microsoft.com/office/officeart/2005/8/layout/hierarchy1"/>
    <dgm:cxn modelId="{D7591F54-77E9-4E9A-9874-7DBE3916A8B0}" srcId="{7E4B9DF7-C91A-4C1E-A723-44D01C07A590}" destId="{648C33DA-4F92-479E-8157-DCBA6460B170}" srcOrd="0" destOrd="0" parTransId="{FA368FE0-1369-4893-98F3-F5BA175E4618}" sibTransId="{20347A36-7E40-4653-8AD0-29FD66A13130}"/>
    <dgm:cxn modelId="{E11B2174-3DF4-46CF-AC69-52C8028AAE40}" srcId="{648C33DA-4F92-479E-8157-DCBA6460B170}" destId="{5832A6C3-221C-4398-AC97-504D40248291}" srcOrd="2" destOrd="0" parTransId="{4BA994FA-01DC-40E1-AD37-24B4AC531C70}" sibTransId="{F378AE06-0181-4689-98A0-54FDBFE38DD9}"/>
    <dgm:cxn modelId="{E280C68B-AC37-4D98-8AD3-31EC2CF7DAD2}" type="presOf" srcId="{D1AC5022-B97A-4023-B7E6-CBC1DEC48261}" destId="{C6F49D5E-868D-424E-A9C0-B2993187CF4C}" srcOrd="0" destOrd="0" presId="urn:microsoft.com/office/officeart/2005/8/layout/hierarchy1"/>
    <dgm:cxn modelId="{8EB1A38F-B760-484A-A7BD-774456CBD17C}" type="presOf" srcId="{9E358521-8125-4971-A181-32FB9EC9ADAF}" destId="{EFE3634C-E202-4E81-A87E-262C50A862E3}" srcOrd="0" destOrd="0" presId="urn:microsoft.com/office/officeart/2005/8/layout/hierarchy1"/>
    <dgm:cxn modelId="{EA31CB97-05C2-4343-95C4-D3DDD166F1C5}" srcId="{648C33DA-4F92-479E-8157-DCBA6460B170}" destId="{9E358521-8125-4971-A181-32FB9EC9ADAF}" srcOrd="3" destOrd="0" parTransId="{93C8BA03-49AB-44AF-AE4A-D3083656D80D}" sibTransId="{32D3B4F2-3C25-41D0-BEA7-04A3AAD04BC7}"/>
    <dgm:cxn modelId="{82EA9CB8-5943-438C-BF67-7261AADCBAB1}" type="presOf" srcId="{7E4B9DF7-C91A-4C1E-A723-44D01C07A590}" destId="{88C18FA9-9122-4B53-A7DA-ED07AEACCABF}" srcOrd="0" destOrd="0" presId="urn:microsoft.com/office/officeart/2005/8/layout/hierarchy1"/>
    <dgm:cxn modelId="{B303A1C1-9FDC-41E2-8C85-57E5183E17F5}" type="presOf" srcId="{13F76CCA-EA3A-45A9-8AFB-65B50091B2D6}" destId="{52141F93-9B6E-4735-84C0-A9B61B7B8A76}" srcOrd="0" destOrd="0" presId="urn:microsoft.com/office/officeart/2005/8/layout/hierarchy1"/>
    <dgm:cxn modelId="{ACC2B3DC-9F88-494F-9476-207C3CB60D05}" type="presOf" srcId="{648C33DA-4F92-479E-8157-DCBA6460B170}" destId="{59A21B9A-84E6-4985-B7B7-EDB87C59B92F}" srcOrd="0" destOrd="0" presId="urn:microsoft.com/office/officeart/2005/8/layout/hierarchy1"/>
    <dgm:cxn modelId="{E0D446E7-766E-4673-8F57-B82032C0E8AB}" type="presOf" srcId="{DA25B866-9B22-413A-BC3D-10DE34A25C14}" destId="{C751F2C7-108F-44C0-9080-AB1128B0615F}" srcOrd="0" destOrd="0" presId="urn:microsoft.com/office/officeart/2005/8/layout/hierarchy1"/>
    <dgm:cxn modelId="{5E78BA0E-BA04-4E8E-A73E-0C9738F2C35C}" type="presParOf" srcId="{88C18FA9-9122-4B53-A7DA-ED07AEACCABF}" destId="{49035EB8-CF20-4B81-999B-799982754690}" srcOrd="0" destOrd="0" presId="urn:microsoft.com/office/officeart/2005/8/layout/hierarchy1"/>
    <dgm:cxn modelId="{CFCEF2F7-76D3-4607-80D5-A4047C1DECF7}" type="presParOf" srcId="{49035EB8-CF20-4B81-999B-799982754690}" destId="{C9B24E81-1F41-4664-844A-333D84FC219F}" srcOrd="0" destOrd="0" presId="urn:microsoft.com/office/officeart/2005/8/layout/hierarchy1"/>
    <dgm:cxn modelId="{80ABB345-044A-41DB-B332-64ACFB7711F8}" type="presParOf" srcId="{C9B24E81-1F41-4664-844A-333D84FC219F}" destId="{03C0ACE9-F5F1-49D0-BDB0-33FFD942BA1D}" srcOrd="0" destOrd="0" presId="urn:microsoft.com/office/officeart/2005/8/layout/hierarchy1"/>
    <dgm:cxn modelId="{F814FEE6-7063-4183-807A-2144A692CCD4}" type="presParOf" srcId="{C9B24E81-1F41-4664-844A-333D84FC219F}" destId="{59A21B9A-84E6-4985-B7B7-EDB87C59B92F}" srcOrd="1" destOrd="0" presId="urn:microsoft.com/office/officeart/2005/8/layout/hierarchy1"/>
    <dgm:cxn modelId="{98A7E7F8-2E42-48DA-951B-7914675E43FB}" type="presParOf" srcId="{49035EB8-CF20-4B81-999B-799982754690}" destId="{E0A396A4-87A1-43E8-9101-341F607FEB6A}" srcOrd="1" destOrd="0" presId="urn:microsoft.com/office/officeart/2005/8/layout/hierarchy1"/>
    <dgm:cxn modelId="{F7F9F98A-95B0-4A6D-B991-43B3A000C3E0}" type="presParOf" srcId="{E0A396A4-87A1-43E8-9101-341F607FEB6A}" destId="{C6F49D5E-868D-424E-A9C0-B2993187CF4C}" srcOrd="0" destOrd="0" presId="urn:microsoft.com/office/officeart/2005/8/layout/hierarchy1"/>
    <dgm:cxn modelId="{90DE7029-4606-468A-B1DE-276FFFBE283C}" type="presParOf" srcId="{E0A396A4-87A1-43E8-9101-341F607FEB6A}" destId="{4A3A7555-1789-4D62-AD25-56E5AD68B64F}" srcOrd="1" destOrd="0" presId="urn:microsoft.com/office/officeart/2005/8/layout/hierarchy1"/>
    <dgm:cxn modelId="{FFC6232F-593A-4602-B435-2BD68F660928}" type="presParOf" srcId="{4A3A7555-1789-4D62-AD25-56E5AD68B64F}" destId="{CB21F7A8-FA40-41D5-8D1E-5E7187AC9B84}" srcOrd="0" destOrd="0" presId="urn:microsoft.com/office/officeart/2005/8/layout/hierarchy1"/>
    <dgm:cxn modelId="{A5BAB1BB-4681-4290-851D-A165055B0039}" type="presParOf" srcId="{CB21F7A8-FA40-41D5-8D1E-5E7187AC9B84}" destId="{A5440756-FC33-412E-B4FC-74164E884158}" srcOrd="0" destOrd="0" presId="urn:microsoft.com/office/officeart/2005/8/layout/hierarchy1"/>
    <dgm:cxn modelId="{CF5247C8-4750-4E8A-BAD6-E15E654DF6A8}" type="presParOf" srcId="{CB21F7A8-FA40-41D5-8D1E-5E7187AC9B84}" destId="{C751F2C7-108F-44C0-9080-AB1128B0615F}" srcOrd="1" destOrd="0" presId="urn:microsoft.com/office/officeart/2005/8/layout/hierarchy1"/>
    <dgm:cxn modelId="{E432EDC4-FD15-4B33-BC1A-212E40B97B66}" type="presParOf" srcId="{4A3A7555-1789-4D62-AD25-56E5AD68B64F}" destId="{83A9F39B-4719-40BF-A05C-162378DEAED3}" srcOrd="1" destOrd="0" presId="urn:microsoft.com/office/officeart/2005/8/layout/hierarchy1"/>
    <dgm:cxn modelId="{248DD690-510B-4154-9736-54E4054107F2}" type="presParOf" srcId="{E0A396A4-87A1-43E8-9101-341F607FEB6A}" destId="{52141F93-9B6E-4735-84C0-A9B61B7B8A76}" srcOrd="2" destOrd="0" presId="urn:microsoft.com/office/officeart/2005/8/layout/hierarchy1"/>
    <dgm:cxn modelId="{C1D3A0FC-7386-4DBA-8B82-B4DA918DE113}" type="presParOf" srcId="{E0A396A4-87A1-43E8-9101-341F607FEB6A}" destId="{1EA5273C-236A-484B-A1C7-282E168AFBC5}" srcOrd="3" destOrd="0" presId="urn:microsoft.com/office/officeart/2005/8/layout/hierarchy1"/>
    <dgm:cxn modelId="{A858D99F-1972-41CE-B924-DA61DE32FCF5}" type="presParOf" srcId="{1EA5273C-236A-484B-A1C7-282E168AFBC5}" destId="{AB2EDD56-5C81-4618-8D53-14ABB07B05D9}" srcOrd="0" destOrd="0" presId="urn:microsoft.com/office/officeart/2005/8/layout/hierarchy1"/>
    <dgm:cxn modelId="{961AA7BC-6F47-4545-8061-7F1547609E39}" type="presParOf" srcId="{AB2EDD56-5C81-4618-8D53-14ABB07B05D9}" destId="{84B0A6F1-39AE-4FD9-8E2E-B4936D752E25}" srcOrd="0" destOrd="0" presId="urn:microsoft.com/office/officeart/2005/8/layout/hierarchy1"/>
    <dgm:cxn modelId="{95B25D75-97B7-4720-AEA2-198824D9CE78}" type="presParOf" srcId="{AB2EDD56-5C81-4618-8D53-14ABB07B05D9}" destId="{60423C2B-08FF-4B3D-A66B-79B66FCDB9B1}" srcOrd="1" destOrd="0" presId="urn:microsoft.com/office/officeart/2005/8/layout/hierarchy1"/>
    <dgm:cxn modelId="{ACBCDE2E-5CE9-4BDF-A126-03A23940788C}" type="presParOf" srcId="{1EA5273C-236A-484B-A1C7-282E168AFBC5}" destId="{07F0C163-2115-41C0-8834-D7049532C1B1}" srcOrd="1" destOrd="0" presId="urn:microsoft.com/office/officeart/2005/8/layout/hierarchy1"/>
    <dgm:cxn modelId="{6C0DEAD4-DAAC-410F-BB1B-6234701CF46F}" type="presParOf" srcId="{E0A396A4-87A1-43E8-9101-341F607FEB6A}" destId="{841A0366-48C0-4BA6-A527-8A387AD4158A}" srcOrd="4" destOrd="0" presId="urn:microsoft.com/office/officeart/2005/8/layout/hierarchy1"/>
    <dgm:cxn modelId="{813ECA2D-C593-43A3-9679-2DAEA0A6FDF9}" type="presParOf" srcId="{E0A396A4-87A1-43E8-9101-341F607FEB6A}" destId="{589099FC-CD16-487B-9F6C-7CD366AC01CE}" srcOrd="5" destOrd="0" presId="urn:microsoft.com/office/officeart/2005/8/layout/hierarchy1"/>
    <dgm:cxn modelId="{CFF9D329-F997-4B74-A00E-328B36677D22}" type="presParOf" srcId="{589099FC-CD16-487B-9F6C-7CD366AC01CE}" destId="{A4A6DEF2-2C64-4161-B7CC-09B89FB5E13E}" srcOrd="0" destOrd="0" presId="urn:microsoft.com/office/officeart/2005/8/layout/hierarchy1"/>
    <dgm:cxn modelId="{902D8BB4-0192-48B3-A8F7-76E465942B5C}" type="presParOf" srcId="{A4A6DEF2-2C64-4161-B7CC-09B89FB5E13E}" destId="{994A95E7-4C49-4682-A23F-756A89070702}" srcOrd="0" destOrd="0" presId="urn:microsoft.com/office/officeart/2005/8/layout/hierarchy1"/>
    <dgm:cxn modelId="{55098643-A9DC-4380-BB97-F52C0327FAFE}" type="presParOf" srcId="{A4A6DEF2-2C64-4161-B7CC-09B89FB5E13E}" destId="{94C9CB07-F85D-4BCB-98E6-4F076FDC0DE2}" srcOrd="1" destOrd="0" presId="urn:microsoft.com/office/officeart/2005/8/layout/hierarchy1"/>
    <dgm:cxn modelId="{3E625578-3580-4C9F-8BCF-111BEFFC03D1}" type="presParOf" srcId="{589099FC-CD16-487B-9F6C-7CD366AC01CE}" destId="{2EEECF0D-FA5B-4EC3-BE34-A2C469A8AC0C}" srcOrd="1" destOrd="0" presId="urn:microsoft.com/office/officeart/2005/8/layout/hierarchy1"/>
    <dgm:cxn modelId="{EB4426EE-1E31-4307-9FF4-71841007984E}" type="presParOf" srcId="{E0A396A4-87A1-43E8-9101-341F607FEB6A}" destId="{773334A6-E473-41F0-8A93-651A3FC2E052}" srcOrd="6" destOrd="0" presId="urn:microsoft.com/office/officeart/2005/8/layout/hierarchy1"/>
    <dgm:cxn modelId="{2A453DF0-BF62-4FA9-B47C-B9209BD6DEEE}" type="presParOf" srcId="{E0A396A4-87A1-43E8-9101-341F607FEB6A}" destId="{23177D19-F193-43D9-863A-E56B79362E80}" srcOrd="7" destOrd="0" presId="urn:microsoft.com/office/officeart/2005/8/layout/hierarchy1"/>
    <dgm:cxn modelId="{25352DD4-1971-4639-909B-7A2B575CA7A9}" type="presParOf" srcId="{23177D19-F193-43D9-863A-E56B79362E80}" destId="{567936C7-49C1-475F-B879-2CEC37935138}" srcOrd="0" destOrd="0" presId="urn:microsoft.com/office/officeart/2005/8/layout/hierarchy1"/>
    <dgm:cxn modelId="{0F2C7AF2-7049-48D5-93E7-830E9B3EFC8F}" type="presParOf" srcId="{567936C7-49C1-475F-B879-2CEC37935138}" destId="{BF2DFEC8-0B27-418B-9AD0-0B63D08922B4}" srcOrd="0" destOrd="0" presId="urn:microsoft.com/office/officeart/2005/8/layout/hierarchy1"/>
    <dgm:cxn modelId="{AD9418B9-D0D5-4A6C-A09E-032CC56E7BE3}" type="presParOf" srcId="{567936C7-49C1-475F-B879-2CEC37935138}" destId="{EFE3634C-E202-4E81-A87E-262C50A862E3}" srcOrd="1" destOrd="0" presId="urn:microsoft.com/office/officeart/2005/8/layout/hierarchy1"/>
    <dgm:cxn modelId="{89DE0152-77FA-45BF-8CE2-74F1080C3AFB}" type="presParOf" srcId="{23177D19-F193-43D9-863A-E56B79362E80}" destId="{11A2E6C5-29C3-4A35-A089-23479596FB6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F67BF-8FFD-4D7A-A373-08CFD86F8293}">
      <dsp:nvSpPr>
        <dsp:cNvPr id="0" name=""/>
        <dsp:cNvSpPr/>
      </dsp:nvSpPr>
      <dsp:spPr>
        <a:xfrm>
          <a:off x="3383" y="1287772"/>
          <a:ext cx="1673013" cy="145085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C4B1A0-44B9-4DFC-B1FC-1B616DA0FB2E}">
      <dsp:nvSpPr>
        <dsp:cNvPr id="0" name=""/>
        <dsp:cNvSpPr/>
      </dsp:nvSpPr>
      <dsp:spPr>
        <a:xfrm>
          <a:off x="115442" y="1394228"/>
          <a:ext cx="1673013" cy="1450853"/>
        </a:xfrm>
        <a:prstGeom prst="roundRect">
          <a:avLst>
            <a:gd name="adj" fmla="val 10000"/>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Vendor addresses match employee home or outside business addresses</a:t>
          </a:r>
        </a:p>
      </dsp:txBody>
      <dsp:txXfrm>
        <a:off x="157936" y="1436722"/>
        <a:ext cx="1588025" cy="1365865"/>
      </dsp:txXfrm>
    </dsp:sp>
    <dsp:sp modelId="{0C3F396B-190C-4398-865E-94C197A1C8E8}">
      <dsp:nvSpPr>
        <dsp:cNvPr id="0" name=""/>
        <dsp:cNvSpPr/>
      </dsp:nvSpPr>
      <dsp:spPr>
        <a:xfrm>
          <a:off x="1900514" y="1287772"/>
          <a:ext cx="1673013" cy="145085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8D7942-2CD5-433C-BCD4-215053ACC2F7}">
      <dsp:nvSpPr>
        <dsp:cNvPr id="0" name=""/>
        <dsp:cNvSpPr/>
      </dsp:nvSpPr>
      <dsp:spPr>
        <a:xfrm>
          <a:off x="2012573" y="1394228"/>
          <a:ext cx="1673013" cy="1450853"/>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Delivery address differs from payment address</a:t>
          </a:r>
        </a:p>
      </dsp:txBody>
      <dsp:txXfrm>
        <a:off x="2055067" y="1436722"/>
        <a:ext cx="1588025" cy="1365865"/>
      </dsp:txXfrm>
    </dsp:sp>
    <dsp:sp modelId="{50E14F60-DF37-45EC-A714-8AD90B76175F}">
      <dsp:nvSpPr>
        <dsp:cNvPr id="0" name=""/>
        <dsp:cNvSpPr/>
      </dsp:nvSpPr>
      <dsp:spPr>
        <a:xfrm>
          <a:off x="3797646" y="1287772"/>
          <a:ext cx="1673013" cy="1450853"/>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4B9DDA-6D8E-478F-956C-0E7BDCE80AF5}">
      <dsp:nvSpPr>
        <dsp:cNvPr id="0" name=""/>
        <dsp:cNvSpPr/>
      </dsp:nvSpPr>
      <dsp:spPr>
        <a:xfrm>
          <a:off x="3909705" y="1394228"/>
          <a:ext cx="1673013" cy="1450853"/>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Payment to a vendor not in the master file</a:t>
          </a:r>
        </a:p>
      </dsp:txBody>
      <dsp:txXfrm>
        <a:off x="3952199" y="1436722"/>
        <a:ext cx="1588025" cy="1365865"/>
      </dsp:txXfrm>
    </dsp:sp>
    <dsp:sp modelId="{C6727D83-3830-4C00-9D1C-37CF558E55C9}">
      <dsp:nvSpPr>
        <dsp:cNvPr id="0" name=""/>
        <dsp:cNvSpPr/>
      </dsp:nvSpPr>
      <dsp:spPr>
        <a:xfrm>
          <a:off x="5694777" y="1287772"/>
          <a:ext cx="1673013" cy="1450853"/>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AF96E-A384-4673-8105-5E090C6F1735}">
      <dsp:nvSpPr>
        <dsp:cNvPr id="0" name=""/>
        <dsp:cNvSpPr/>
      </dsp:nvSpPr>
      <dsp:spPr>
        <a:xfrm>
          <a:off x="5806836" y="1394228"/>
          <a:ext cx="1673013" cy="1450853"/>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Duplicate payments on the same date</a:t>
          </a:r>
        </a:p>
      </dsp:txBody>
      <dsp:txXfrm>
        <a:off x="5849330" y="1436722"/>
        <a:ext cx="1588025" cy="1365865"/>
      </dsp:txXfrm>
    </dsp:sp>
    <dsp:sp modelId="{B46ABDC2-C380-44CF-94E8-17AE9585B197}">
      <dsp:nvSpPr>
        <dsp:cNvPr id="0" name=""/>
        <dsp:cNvSpPr/>
      </dsp:nvSpPr>
      <dsp:spPr>
        <a:xfrm>
          <a:off x="7591909" y="1287772"/>
          <a:ext cx="1673013" cy="145085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AEE31-6B13-4B44-AD37-1D428FAE94D9}">
      <dsp:nvSpPr>
        <dsp:cNvPr id="0" name=""/>
        <dsp:cNvSpPr/>
      </dsp:nvSpPr>
      <dsp:spPr>
        <a:xfrm>
          <a:off x="7703968" y="1394228"/>
          <a:ext cx="1673013" cy="1450853"/>
        </a:xfrm>
        <a:prstGeom prst="roundRect">
          <a:avLst>
            <a:gd name="adj" fmla="val 10000"/>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Payments remitted on weekends or non-business days</a:t>
          </a:r>
        </a:p>
      </dsp:txBody>
      <dsp:txXfrm>
        <a:off x="7746462" y="1436722"/>
        <a:ext cx="1588025" cy="1365865"/>
      </dsp:txXfrm>
    </dsp:sp>
    <dsp:sp modelId="{A4527DEE-C340-4EE4-8F96-B5C6C9565C50}">
      <dsp:nvSpPr>
        <dsp:cNvPr id="0" name=""/>
        <dsp:cNvSpPr/>
      </dsp:nvSpPr>
      <dsp:spPr>
        <a:xfrm>
          <a:off x="9489040" y="1287772"/>
          <a:ext cx="1673013" cy="145085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F7E69-E14D-4C08-8C0C-45051F69124C}">
      <dsp:nvSpPr>
        <dsp:cNvPr id="0" name=""/>
        <dsp:cNvSpPr/>
      </dsp:nvSpPr>
      <dsp:spPr>
        <a:xfrm>
          <a:off x="9601099" y="1394228"/>
          <a:ext cx="1673013" cy="1450853"/>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Cashed checks or wires not found in the accounting system</a:t>
          </a:r>
        </a:p>
      </dsp:txBody>
      <dsp:txXfrm>
        <a:off x="9643593" y="1436722"/>
        <a:ext cx="1588025" cy="1365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334A6-E473-41F0-8A93-651A3FC2E052}">
      <dsp:nvSpPr>
        <dsp:cNvPr id="0" name=""/>
        <dsp:cNvSpPr/>
      </dsp:nvSpPr>
      <dsp:spPr>
        <a:xfrm>
          <a:off x="5507691" y="1729816"/>
          <a:ext cx="4324875" cy="686082"/>
        </a:xfrm>
        <a:custGeom>
          <a:avLst/>
          <a:gdLst/>
          <a:ahLst/>
          <a:cxnLst/>
          <a:rect l="0" t="0" r="0" b="0"/>
          <a:pathLst>
            <a:path>
              <a:moveTo>
                <a:pt x="0" y="0"/>
              </a:moveTo>
              <a:lnTo>
                <a:pt x="0" y="467545"/>
              </a:lnTo>
              <a:lnTo>
                <a:pt x="4324875" y="467545"/>
              </a:lnTo>
              <a:lnTo>
                <a:pt x="4324875" y="6860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1A0366-48C0-4BA6-A527-8A387AD4158A}">
      <dsp:nvSpPr>
        <dsp:cNvPr id="0" name=""/>
        <dsp:cNvSpPr/>
      </dsp:nvSpPr>
      <dsp:spPr>
        <a:xfrm>
          <a:off x="5507691" y="1729816"/>
          <a:ext cx="1441625" cy="686082"/>
        </a:xfrm>
        <a:custGeom>
          <a:avLst/>
          <a:gdLst/>
          <a:ahLst/>
          <a:cxnLst/>
          <a:rect l="0" t="0" r="0" b="0"/>
          <a:pathLst>
            <a:path>
              <a:moveTo>
                <a:pt x="0" y="0"/>
              </a:moveTo>
              <a:lnTo>
                <a:pt x="0" y="467545"/>
              </a:lnTo>
              <a:lnTo>
                <a:pt x="1441625" y="467545"/>
              </a:lnTo>
              <a:lnTo>
                <a:pt x="1441625" y="6860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141F93-9B6E-4735-84C0-A9B61B7B8A76}">
      <dsp:nvSpPr>
        <dsp:cNvPr id="0" name=""/>
        <dsp:cNvSpPr/>
      </dsp:nvSpPr>
      <dsp:spPr>
        <a:xfrm>
          <a:off x="4066065" y="1729816"/>
          <a:ext cx="1441625" cy="686082"/>
        </a:xfrm>
        <a:custGeom>
          <a:avLst/>
          <a:gdLst/>
          <a:ahLst/>
          <a:cxnLst/>
          <a:rect l="0" t="0" r="0" b="0"/>
          <a:pathLst>
            <a:path>
              <a:moveTo>
                <a:pt x="1441625" y="0"/>
              </a:moveTo>
              <a:lnTo>
                <a:pt x="1441625" y="467545"/>
              </a:lnTo>
              <a:lnTo>
                <a:pt x="0" y="467545"/>
              </a:lnTo>
              <a:lnTo>
                <a:pt x="0" y="6860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F49D5E-868D-424E-A9C0-B2993187CF4C}">
      <dsp:nvSpPr>
        <dsp:cNvPr id="0" name=""/>
        <dsp:cNvSpPr/>
      </dsp:nvSpPr>
      <dsp:spPr>
        <a:xfrm>
          <a:off x="1182815" y="1729816"/>
          <a:ext cx="4324875" cy="686082"/>
        </a:xfrm>
        <a:custGeom>
          <a:avLst/>
          <a:gdLst/>
          <a:ahLst/>
          <a:cxnLst/>
          <a:rect l="0" t="0" r="0" b="0"/>
          <a:pathLst>
            <a:path>
              <a:moveTo>
                <a:pt x="4324875" y="0"/>
              </a:moveTo>
              <a:lnTo>
                <a:pt x="4324875" y="467545"/>
              </a:lnTo>
              <a:lnTo>
                <a:pt x="0" y="467545"/>
              </a:lnTo>
              <a:lnTo>
                <a:pt x="0" y="6860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C0ACE9-F5F1-49D0-BDB0-33FFD942BA1D}">
      <dsp:nvSpPr>
        <dsp:cNvPr id="0" name=""/>
        <dsp:cNvSpPr/>
      </dsp:nvSpPr>
      <dsp:spPr>
        <a:xfrm>
          <a:off x="4328179" y="231836"/>
          <a:ext cx="2359023" cy="1497979"/>
        </a:xfrm>
        <a:prstGeom prst="roundRect">
          <a:avLst>
            <a:gd name="adj" fmla="val 10000"/>
          </a:avLst>
        </a:prstGeom>
        <a:solidFill>
          <a:schemeClr val="accent2"/>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A21B9A-84E6-4985-B7B7-EDB87C59B92F}">
      <dsp:nvSpPr>
        <dsp:cNvPr id="0" name=""/>
        <dsp:cNvSpPr/>
      </dsp:nvSpPr>
      <dsp:spPr>
        <a:xfrm>
          <a:off x="4590293" y="480844"/>
          <a:ext cx="2359023" cy="1497979"/>
        </a:xfrm>
        <a:prstGeom prst="roundRect">
          <a:avLst>
            <a:gd name="adj" fmla="val 10000"/>
          </a:avLst>
        </a:prstGeom>
        <a:solidFill>
          <a:schemeClr val="lt1">
            <a:alpha val="90000"/>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Also analyze payments made for potential </a:t>
          </a:r>
          <a:r>
            <a:rPr lang="en-US" sz="2300" b="1" kern="1200" dirty="0">
              <a:solidFill>
                <a:schemeClr val="tx1"/>
              </a:solidFill>
            </a:rPr>
            <a:t>red flags </a:t>
          </a:r>
          <a:r>
            <a:rPr lang="en-US" sz="2300" kern="1200" dirty="0">
              <a:solidFill>
                <a:schemeClr val="tx1"/>
              </a:solidFill>
            </a:rPr>
            <a:t>such as:</a:t>
          </a:r>
        </a:p>
      </dsp:txBody>
      <dsp:txXfrm>
        <a:off x="4634167" y="524718"/>
        <a:ext cx="2271275" cy="1410231"/>
      </dsp:txXfrm>
    </dsp:sp>
    <dsp:sp modelId="{A5440756-FC33-412E-B4FC-74164E884158}">
      <dsp:nvSpPr>
        <dsp:cNvPr id="0" name=""/>
        <dsp:cNvSpPr/>
      </dsp:nvSpPr>
      <dsp:spPr>
        <a:xfrm>
          <a:off x="3303" y="2415898"/>
          <a:ext cx="2359023" cy="1497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1F2C7-108F-44C0-9080-AB1128B0615F}">
      <dsp:nvSpPr>
        <dsp:cNvPr id="0" name=""/>
        <dsp:cNvSpPr/>
      </dsp:nvSpPr>
      <dsp:spPr>
        <a:xfrm>
          <a:off x="265417" y="2664906"/>
          <a:ext cx="2359023" cy="14979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Same check number, different check date</a:t>
          </a:r>
        </a:p>
      </dsp:txBody>
      <dsp:txXfrm>
        <a:off x="309291" y="2708780"/>
        <a:ext cx="2271275" cy="1410231"/>
      </dsp:txXfrm>
    </dsp:sp>
    <dsp:sp modelId="{84B0A6F1-39AE-4FD9-8E2E-B4936D752E25}">
      <dsp:nvSpPr>
        <dsp:cNvPr id="0" name=""/>
        <dsp:cNvSpPr/>
      </dsp:nvSpPr>
      <dsp:spPr>
        <a:xfrm>
          <a:off x="2886554" y="2415898"/>
          <a:ext cx="2359023" cy="1497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423C2B-08FF-4B3D-A66B-79B66FCDB9B1}">
      <dsp:nvSpPr>
        <dsp:cNvPr id="0" name=""/>
        <dsp:cNvSpPr/>
      </dsp:nvSpPr>
      <dsp:spPr>
        <a:xfrm>
          <a:off x="3148668" y="2664906"/>
          <a:ext cx="2359023" cy="14979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Same check number, different check amount</a:t>
          </a:r>
        </a:p>
      </dsp:txBody>
      <dsp:txXfrm>
        <a:off x="3192542" y="2708780"/>
        <a:ext cx="2271275" cy="1410231"/>
      </dsp:txXfrm>
    </dsp:sp>
    <dsp:sp modelId="{994A95E7-4C49-4682-A23F-756A89070702}">
      <dsp:nvSpPr>
        <dsp:cNvPr id="0" name=""/>
        <dsp:cNvSpPr/>
      </dsp:nvSpPr>
      <dsp:spPr>
        <a:xfrm>
          <a:off x="5769804" y="2415898"/>
          <a:ext cx="2359023" cy="1497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9CB07-F85D-4BCB-98E6-4F076FDC0DE2}">
      <dsp:nvSpPr>
        <dsp:cNvPr id="0" name=""/>
        <dsp:cNvSpPr/>
      </dsp:nvSpPr>
      <dsp:spPr>
        <a:xfrm>
          <a:off x="6031918" y="2664906"/>
          <a:ext cx="2359023" cy="14979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Same check number, different vendor</a:t>
          </a:r>
        </a:p>
      </dsp:txBody>
      <dsp:txXfrm>
        <a:off x="6075792" y="2708780"/>
        <a:ext cx="2271275" cy="1410231"/>
      </dsp:txXfrm>
    </dsp:sp>
    <dsp:sp modelId="{BF2DFEC8-0B27-418B-9AD0-0B63D08922B4}">
      <dsp:nvSpPr>
        <dsp:cNvPr id="0" name=""/>
        <dsp:cNvSpPr/>
      </dsp:nvSpPr>
      <dsp:spPr>
        <a:xfrm>
          <a:off x="8653055" y="2415898"/>
          <a:ext cx="2359023" cy="1497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E3634C-E202-4E81-A87E-262C50A862E3}">
      <dsp:nvSpPr>
        <dsp:cNvPr id="0" name=""/>
        <dsp:cNvSpPr/>
      </dsp:nvSpPr>
      <dsp:spPr>
        <a:xfrm>
          <a:off x="8915168" y="2664906"/>
          <a:ext cx="2359023" cy="14979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Same vendor address, different vendor name</a:t>
          </a:r>
        </a:p>
      </dsp:txBody>
      <dsp:txXfrm>
        <a:off x="8959042" y="2708780"/>
        <a:ext cx="2271275" cy="141023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58339C-D037-4DAF-9262-2577D9843B01}" type="datetimeFigureOut">
              <a:rPr lang="en-US" smtClean="0"/>
              <a:t>3/14/2025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7C1208-6AA4-40A4-A083-3DF542E963C5}" type="slidenum">
              <a:rPr lang="en-US" smtClean="0"/>
              <a:t>‹#›</a:t>
            </a:fld>
            <a:endParaRPr lang="en-US"/>
          </a:p>
        </p:txBody>
      </p:sp>
    </p:spTree>
    <p:extLst>
      <p:ext uri="{BB962C8B-B14F-4D97-AF65-F5344CB8AC3E}">
        <p14:creationId xmlns:p14="http://schemas.microsoft.com/office/powerpoint/2010/main" val="3552218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5B092-E384-4A75-AD07-4A55D9181AB9}"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04033-38F8-491D-9D8F-F35C487CC4CE}" type="slidenum">
              <a:rPr lang="en-US" smtClean="0"/>
              <a:t>‹#›</a:t>
            </a:fld>
            <a:endParaRPr lang="en-US"/>
          </a:p>
        </p:txBody>
      </p:sp>
    </p:spTree>
    <p:extLst>
      <p:ext uri="{BB962C8B-B14F-4D97-AF65-F5344CB8AC3E}">
        <p14:creationId xmlns:p14="http://schemas.microsoft.com/office/powerpoint/2010/main" val="344770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6F319-B59C-4CA2-B676-B7148038FAC8}" type="slidenum">
              <a:rPr lang="en-US" smtClean="0"/>
              <a:t>1</a:t>
            </a:fld>
            <a:endParaRPr lang="en-US"/>
          </a:p>
        </p:txBody>
      </p:sp>
    </p:spTree>
    <p:extLst>
      <p:ext uri="{BB962C8B-B14F-4D97-AF65-F5344CB8AC3E}">
        <p14:creationId xmlns:p14="http://schemas.microsoft.com/office/powerpoint/2010/main" val="176008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49"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b="1" i="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2" y="160972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b="1" i="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b="1" i="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49"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b="1" i="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2"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b="1" i="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3"/>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b="1" i="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3"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b="1" i="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49"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b="1" i="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6"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b="1" i="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7"/>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b="1" i="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09998"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b="1" i="0">
              <a:latin typeface="Arial" panose="020B0604020202020204" pitchFamily="34" charset="0"/>
            </a:endParaRPr>
          </a:p>
        </p:txBody>
      </p:sp>
    </p:spTree>
    <p:extLst>
      <p:ext uri="{BB962C8B-B14F-4D97-AF65-F5344CB8AC3E}">
        <p14:creationId xmlns:p14="http://schemas.microsoft.com/office/powerpoint/2010/main" val="2139232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4026144236"/>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92141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06778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49"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b="1" i="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2" y="160972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b="1" i="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b="1" i="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49"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b="1" i="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2"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b="1" i="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3"/>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b="1" i="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3"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b="1" i="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49"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b="1" i="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6"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b="1" i="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7"/>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b="1" i="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09998"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b="1" i="0">
              <a:latin typeface="Arial" panose="020B0604020202020204" pitchFamily="34" charset="0"/>
            </a:endParaRPr>
          </a:p>
        </p:txBody>
      </p:sp>
    </p:spTree>
    <p:extLst>
      <p:ext uri="{BB962C8B-B14F-4D97-AF65-F5344CB8AC3E}">
        <p14:creationId xmlns:p14="http://schemas.microsoft.com/office/powerpoint/2010/main" val="23012533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3" name="Picture 2">
            <a:extLst>
              <a:ext uri="{FF2B5EF4-FFF2-40B4-BE49-F238E27FC236}">
                <a16:creationId xmlns:a16="http://schemas.microsoft.com/office/drawing/2014/main" id="{218D479E-0067-DBA3-9350-139FA447E95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621060166"/>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6" name="Picture 5">
            <a:extLst>
              <a:ext uri="{FF2B5EF4-FFF2-40B4-BE49-F238E27FC236}">
                <a16:creationId xmlns:a16="http://schemas.microsoft.com/office/drawing/2014/main" id="{9F239AB7-A87C-3C85-D868-8C88012E9B46}"/>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1083740423"/>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0"/>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7" name="Picture 6">
            <a:extLst>
              <a:ext uri="{FF2B5EF4-FFF2-40B4-BE49-F238E27FC236}">
                <a16:creationId xmlns:a16="http://schemas.microsoft.com/office/drawing/2014/main" id="{99D10DEF-DBC6-BF0D-36F5-3A6C147A38D3}"/>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2102669412"/>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4568795B-F707-2E54-7916-1D45E1C6A4D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469322974"/>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358972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26633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966811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51742755"/>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r>
              <a:rPr lang="en-US"/>
              <a:t>Click to edit Master title style</a:t>
            </a:r>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63947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609102185"/>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1749251132"/>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2425487387"/>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3889948553"/>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3409935171"/>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957350015"/>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093771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6913417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304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3157044109"/>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49506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6755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0243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76457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86273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4987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522357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7147092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9946002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86793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745142656"/>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9427"/>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66415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3694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8755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53818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2982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72732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890960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5329408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2969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3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4167726678"/>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0550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9427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4331801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4FDFB-96E0-FC30-4581-90C0C220DEC2}"/>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information provided here is of a general nature and is not intended to address the specific circumstances of any individual or entity. In specific circumstances, the services of a professional should be sought. Tax information, if any, contained in this communication was not intended or written to be used by any person for the purpose of avoiding penalties, nor should such information be construed as an opinion upon which any person may rely. The intended recipients of this communication and any attachments are not subject to any limitation on the disclosure of the tax treatment or tax structure of any transaction or matter that is the subject of this communication and any attachments. Baker Tilly US, LLP, trading as Baker Tilly, is a member of the global network of Baker Tilly International Ltd., the members of which are separate and independent legal entities. © 2023 Baker Tilly US, LLP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9416"/>
            <a:ext cx="1821233" cy="479169"/>
          </a:xfrm>
          <a:prstGeom prst="rect">
            <a:avLst/>
          </a:prstGeom>
          <a:ln w="12700">
            <a:miter lim="400000"/>
          </a:ln>
        </p:spPr>
      </p:pic>
    </p:spTree>
    <p:extLst>
      <p:ext uri="{BB962C8B-B14F-4D97-AF65-F5344CB8AC3E}">
        <p14:creationId xmlns:p14="http://schemas.microsoft.com/office/powerpoint/2010/main" val="3266843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accent4"/>
                </a:solidFill>
                <a:latin typeface="Roboto" panose="02000000000000000000" pitchFamily="2" charset="0"/>
                <a:ea typeface="Roboto" panose="02000000000000000000" pitchFamily="2" charset="0"/>
              </a:defRPr>
            </a:lvl1pPr>
          </a:lstStyle>
          <a:p>
            <a:fld id="{494CC374-5B5C-4239-8882-20E34C91937D}" type="datetimeFigureOut">
              <a:rPr lang="en-US" smtClean="0"/>
              <a:pPr/>
              <a:t>3/14/2025</a:t>
            </a:fld>
            <a:endParaRPr lang="en-US"/>
          </a:p>
        </p:txBody>
      </p:sp>
      <p:sp>
        <p:nvSpPr>
          <p:cNvPr id="4" name="Footer Placeholder 3"/>
          <p:cNvSpPr>
            <a:spLocks noGrp="1"/>
          </p:cNvSpPr>
          <p:nvPr>
            <p:ph type="ftr" sz="quarter" idx="11"/>
          </p:nvPr>
        </p:nvSpPr>
        <p:spPr/>
        <p:txBody>
          <a:bodyPr/>
          <a:lstStyle>
            <a:lvl1pPr>
              <a:defRPr>
                <a:solidFill>
                  <a:schemeClr val="accent4"/>
                </a:solidFill>
                <a:latin typeface="Roboto" panose="02000000000000000000" pitchFamily="2" charset="0"/>
                <a:ea typeface="Roboto" panose="02000000000000000000" pitchFamily="2" charset="0"/>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accent4"/>
                </a:solidFill>
                <a:latin typeface="Roboto" panose="02000000000000000000" pitchFamily="2" charset="0"/>
                <a:ea typeface="Roboto" panose="02000000000000000000" pitchFamily="2" charset="0"/>
              </a:defRPr>
            </a:lvl1pPr>
          </a:lstStyle>
          <a:p>
            <a:fld id="{CCA5DAB4-D1C3-43E2-894E-08E04629CF53}" type="slidenum">
              <a:rPr lang="en-US" smtClean="0"/>
              <a:pPr/>
              <a:t>‹#›</a:t>
            </a:fld>
            <a:endParaRPr lang="en-US"/>
          </a:p>
        </p:txBody>
      </p:sp>
    </p:spTree>
    <p:extLst>
      <p:ext uri="{BB962C8B-B14F-4D97-AF65-F5344CB8AC3E}">
        <p14:creationId xmlns:p14="http://schemas.microsoft.com/office/powerpoint/2010/main" val="296333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67946664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6643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618492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78204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910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3" name="Picture 2">
            <a:extLst>
              <a:ext uri="{FF2B5EF4-FFF2-40B4-BE49-F238E27FC236}">
                <a16:creationId xmlns:a16="http://schemas.microsoft.com/office/drawing/2014/main" id="{218D479E-0067-DBA3-9350-139FA447E95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53574813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6385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779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1318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087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981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7814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32477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489766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3484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69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6" name="Picture 5">
            <a:extLst>
              <a:ext uri="{FF2B5EF4-FFF2-40B4-BE49-F238E27FC236}">
                <a16:creationId xmlns:a16="http://schemas.microsoft.com/office/drawing/2014/main" id="{9F239AB7-A87C-3C85-D868-8C88012E9B46}"/>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91237228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697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471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840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30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4918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2855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933856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906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912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78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0"/>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7" name="Picture 6">
            <a:extLst>
              <a:ext uri="{FF2B5EF4-FFF2-40B4-BE49-F238E27FC236}">
                <a16:creationId xmlns:a16="http://schemas.microsoft.com/office/drawing/2014/main" id="{99D10DEF-DBC6-BF0D-36F5-3A6C147A38D3}"/>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0014943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883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209032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2"/>
          </a:xfrm>
          <a:prstGeom prst="rect">
            <a:avLst/>
          </a:prstGeom>
          <a:ln w="12700">
            <a:miter lim="400000"/>
          </a:ln>
        </p:spPr>
      </p:pic>
    </p:spTree>
    <p:extLst>
      <p:ext uri="{BB962C8B-B14F-4D97-AF65-F5344CB8AC3E}">
        <p14:creationId xmlns:p14="http://schemas.microsoft.com/office/powerpoint/2010/main" val="321287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ISK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26799-93A9-0F19-7029-C92C013BDF7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12" r="12"/>
          <a:stretch/>
        </p:blipFill>
        <p:spPr>
          <a:xfrm flipH="1">
            <a:off x="3048" y="0"/>
            <a:ext cx="12188952" cy="6858000"/>
          </a:xfrm>
          <a:prstGeom prst="rect">
            <a:avLst/>
          </a:prstGeom>
        </p:spPr>
      </p:pic>
      <p:sp>
        <p:nvSpPr>
          <p:cNvPr id="2" name="Rectangle 1">
            <a:extLst>
              <a:ext uri="{FF2B5EF4-FFF2-40B4-BE49-F238E27FC236}">
                <a16:creationId xmlns:a16="http://schemas.microsoft.com/office/drawing/2014/main" id="{E0EC7A2B-15A6-66F7-FB56-5999FAC85631}"/>
              </a:ext>
            </a:extLst>
          </p:cNvPr>
          <p:cNvSpPr/>
          <p:nvPr userDrawn="1"/>
        </p:nvSpPr>
        <p:spPr>
          <a:xfrm>
            <a:off x="-3048" y="0"/>
            <a:ext cx="12192000" cy="6858000"/>
          </a:xfrm>
          <a:prstGeom prst="rect">
            <a:avLst/>
          </a:prstGeom>
          <a:solidFill>
            <a:schemeClr val="tx1">
              <a:lumMod val="75000"/>
              <a:lumOff val="25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5E37F1B-1388-7968-1606-7F321F528888}"/>
              </a:ext>
            </a:extLst>
          </p:cNvPr>
          <p:cNvGrpSpPr>
            <a:grpSpLocks noChangeAspect="1"/>
          </p:cNvGrpSpPr>
          <p:nvPr userDrawn="1"/>
        </p:nvGrpSpPr>
        <p:grpSpPr>
          <a:xfrm>
            <a:off x="4154983" y="0"/>
            <a:ext cx="8037017" cy="6858000"/>
            <a:chOff x="4165600" y="3175"/>
            <a:chExt cx="8029576" cy="6851651"/>
          </a:xfrm>
          <a:solidFill>
            <a:schemeClr val="bg1">
              <a:alpha val="22000"/>
            </a:schemeClr>
          </a:solidFill>
        </p:grpSpPr>
        <p:sp>
          <p:nvSpPr>
            <p:cNvPr id="11" name="Freeform 9">
              <a:extLst>
                <a:ext uri="{FF2B5EF4-FFF2-40B4-BE49-F238E27FC236}">
                  <a16:creationId xmlns:a16="http://schemas.microsoft.com/office/drawing/2014/main" id="{208DF54D-9638-CE26-2023-BD4DFAAF0897}"/>
                </a:ext>
              </a:extLst>
            </p:cNvPr>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13" name="Freeform 10">
              <a:extLst>
                <a:ext uri="{FF2B5EF4-FFF2-40B4-BE49-F238E27FC236}">
                  <a16:creationId xmlns:a16="http://schemas.microsoft.com/office/drawing/2014/main" id="{15C19F2B-9E66-5C07-4A90-8769EAD4F1C0}"/>
                </a:ext>
              </a:extLst>
            </p:cNvPr>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14" name="Freeform 11">
              <a:extLst>
                <a:ext uri="{FF2B5EF4-FFF2-40B4-BE49-F238E27FC236}">
                  <a16:creationId xmlns:a16="http://schemas.microsoft.com/office/drawing/2014/main" id="{0CB8838F-59BD-7C83-D2A7-A82C33B5879A}"/>
                </a:ext>
              </a:extLst>
            </p:cNvPr>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a:p>
          </p:txBody>
        </p:sp>
      </p:grpSp>
      <p:sp>
        <p:nvSpPr>
          <p:cNvPr id="19" name="Title 1">
            <a:extLst>
              <a:ext uri="{FF2B5EF4-FFF2-40B4-BE49-F238E27FC236}">
                <a16:creationId xmlns:a16="http://schemas.microsoft.com/office/drawing/2014/main" id="{DB25B21A-BF2B-50D2-E757-B80DF56918C7}"/>
              </a:ext>
            </a:extLst>
          </p:cNvPr>
          <p:cNvSpPr>
            <a:spLocks noGrp="1"/>
          </p:cNvSpPr>
          <p:nvPr>
            <p:ph type="title" hasCustomPrompt="1"/>
          </p:nvPr>
        </p:nvSpPr>
        <p:spPr>
          <a:xfrm>
            <a:off x="457200" y="329784"/>
            <a:ext cx="7555832" cy="3994370"/>
          </a:xfrm>
        </p:spPr>
        <p:txBody>
          <a:bodyPr wrap="square" lIns="0" tIns="0" rIns="0" bIns="0" anchor="b">
            <a:noAutofit/>
          </a:bodyPr>
          <a:lstStyle>
            <a:lvl1pPr>
              <a:defRPr sz="7200">
                <a:solidFill>
                  <a:schemeClr val="bg1"/>
                </a:solidFill>
                <a:latin typeface="Arial Black" panose="020B0A04020102020204" pitchFamily="34" charset="0"/>
              </a:defRPr>
            </a:lvl1pPr>
          </a:lstStyle>
          <a:p>
            <a:r>
              <a:rPr lang="en-US"/>
              <a:t>Title slide</a:t>
            </a:r>
          </a:p>
        </p:txBody>
      </p:sp>
      <p:sp>
        <p:nvSpPr>
          <p:cNvPr id="20" name="Subtitle 2">
            <a:extLst>
              <a:ext uri="{FF2B5EF4-FFF2-40B4-BE49-F238E27FC236}">
                <a16:creationId xmlns:a16="http://schemas.microsoft.com/office/drawing/2014/main" id="{32119A97-22EF-82DE-56AC-99B56563A381}"/>
              </a:ext>
            </a:extLst>
          </p:cNvPr>
          <p:cNvSpPr>
            <a:spLocks noGrp="1"/>
          </p:cNvSpPr>
          <p:nvPr>
            <p:ph type="subTitle" idx="1" hasCustomPrompt="1"/>
          </p:nvPr>
        </p:nvSpPr>
        <p:spPr>
          <a:xfrm>
            <a:off x="457200" y="4483488"/>
            <a:ext cx="7555832" cy="915852"/>
          </a:xfrm>
        </p:spPr>
        <p:txBody>
          <a:bodyPr lIns="0" tIns="0" rIns="0" bIns="0">
            <a:noAutofit/>
          </a:bodyPr>
          <a:lstStyle>
            <a:lvl1pPr marL="0" indent="0" algn="l">
              <a:buNone/>
              <a:defRPr sz="20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cxnSp>
        <p:nvCxnSpPr>
          <p:cNvPr id="22" name="Straight Connector 21">
            <a:extLst>
              <a:ext uri="{FF2B5EF4-FFF2-40B4-BE49-F238E27FC236}">
                <a16:creationId xmlns:a16="http://schemas.microsoft.com/office/drawing/2014/main" id="{753EAC75-431A-00A4-3B47-48FDE4CE4187}"/>
              </a:ext>
            </a:extLst>
          </p:cNvPr>
          <p:cNvCxnSpPr>
            <a:cxnSpLocks/>
          </p:cNvCxnSpPr>
          <p:nvPr userDrawn="1"/>
        </p:nvCxnSpPr>
        <p:spPr>
          <a:xfrm>
            <a:off x="0" y="4327454"/>
            <a:ext cx="667512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3" name="Image">
            <a:extLst>
              <a:ext uri="{FF2B5EF4-FFF2-40B4-BE49-F238E27FC236}">
                <a16:creationId xmlns:a16="http://schemas.microsoft.com/office/drawing/2014/main" id="{47DC1CD7-8B87-5A31-B9DA-865207BFB65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9416"/>
            <a:ext cx="1821233" cy="479169"/>
          </a:xfrm>
          <a:prstGeom prst="rect">
            <a:avLst/>
          </a:prstGeom>
          <a:ln w="12700">
            <a:miter lim="400000"/>
          </a:ln>
        </p:spPr>
      </p:pic>
    </p:spTree>
    <p:extLst>
      <p:ext uri="{BB962C8B-B14F-4D97-AF65-F5344CB8AC3E}">
        <p14:creationId xmlns:p14="http://schemas.microsoft.com/office/powerpoint/2010/main" val="1939458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ection 6">
    <p:spTree>
      <p:nvGrpSpPr>
        <p:cNvPr id="1" name=""/>
        <p:cNvGrpSpPr/>
        <p:nvPr/>
      </p:nvGrpSpPr>
      <p:grpSpPr>
        <a:xfrm>
          <a:off x="0" y="0"/>
          <a:ext cx="0" cy="0"/>
          <a:chOff x="0" y="0"/>
          <a:chExt cx="0" cy="0"/>
        </a:xfrm>
      </p:grpSpPr>
      <p:sp>
        <p:nvSpPr>
          <p:cNvPr id="5" name="Rectangle 4"/>
          <p:cNvSpPr/>
          <p:nvPr userDrawn="1"/>
        </p:nvSpPr>
        <p:spPr>
          <a:xfrm>
            <a:off x="0" y="0"/>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r="11127" b="18"/>
          <a:stretch/>
        </p:blipFill>
        <p:spPr>
          <a:xfrm>
            <a:off x="-1" y="1"/>
            <a:ext cx="12192000" cy="6857999"/>
          </a:xfrm>
          <a:prstGeom prst="rect">
            <a:avLst/>
          </a:prstGeom>
        </p:spPr>
      </p:pic>
      <p:sp>
        <p:nvSpPr>
          <p:cNvPr id="12" name="Title 1"/>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858981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AD939-E02F-FD46-B98C-02F9996864E8}"/>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0" name="Straight Connector 9">
            <a:extLst>
              <a:ext uri="{FF2B5EF4-FFF2-40B4-BE49-F238E27FC236}">
                <a16:creationId xmlns:a16="http://schemas.microsoft.com/office/drawing/2014/main" id="{5B2EE4B2-A68C-C544-BC6B-F6E52C72A83C}"/>
              </a:ext>
            </a:extLst>
          </p:cNvPr>
          <p:cNvCxnSpPr>
            <a:cxnSpLocks/>
          </p:cNvCxnSpPr>
          <p:nvPr userDrawn="1"/>
        </p:nvCxnSpPr>
        <p:spPr>
          <a:xfrm>
            <a:off x="541867" y="6002100"/>
            <a:ext cx="11180679" cy="0"/>
          </a:xfrm>
          <a:prstGeom prst="line">
            <a:avLst/>
          </a:prstGeom>
          <a:ln w="44450">
            <a:gradFill>
              <a:gsLst>
                <a:gs pos="0">
                  <a:schemeClr val="accent1">
                    <a:lumMod val="5000"/>
                    <a:lumOff val="95000"/>
                  </a:schemeClr>
                </a:gs>
                <a:gs pos="52000">
                  <a:schemeClr val="accent1">
                    <a:lumMod val="45000"/>
                    <a:lumOff val="55000"/>
                  </a:schemeClr>
                </a:gs>
                <a:gs pos="33000">
                  <a:srgbClr val="C8D6ED"/>
                </a:gs>
                <a:gs pos="70000">
                  <a:schemeClr val="accent1">
                    <a:lumMod val="45000"/>
                    <a:lumOff val="55000"/>
                  </a:schemeClr>
                </a:gs>
                <a:gs pos="100000">
                  <a:schemeClr val="accent1">
                    <a:lumMod val="0"/>
                    <a:lumOff val="100000"/>
                  </a:scheme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15" name="Text Placeholder 2"/>
          <p:cNvSpPr>
            <a:spLocks noGrp="1"/>
          </p:cNvSpPr>
          <p:nvPr>
            <p:ph type="body" sz="quarter" idx="13" hasCustomPrompt="1"/>
          </p:nvPr>
        </p:nvSpPr>
        <p:spPr>
          <a:xfrm>
            <a:off x="632319" y="447124"/>
            <a:ext cx="7898080" cy="1049338"/>
          </a:xfrm>
        </p:spPr>
        <p:txBody>
          <a:bodyPr anchor="ctr">
            <a:normAutofit/>
          </a:bodyPr>
          <a:lstStyle>
            <a:lvl1pPr marL="0" indent="0">
              <a:buNone/>
              <a:defRPr sz="4400" b="1" baseline="0">
                <a:solidFill>
                  <a:schemeClr val="accent1"/>
                </a:solidFill>
                <a:latin typeface="Basic Sans Bold"/>
              </a:defRPr>
            </a:lvl1pPr>
          </a:lstStyle>
          <a:p>
            <a:pPr lvl="0"/>
            <a:r>
              <a:rPr lang="en-US"/>
              <a:t>Headline goes here</a:t>
            </a:r>
          </a:p>
        </p:txBody>
      </p:sp>
      <p:sp>
        <p:nvSpPr>
          <p:cNvPr id="17" name="Text Placeholder 2"/>
          <p:cNvSpPr>
            <a:spLocks noGrp="1"/>
          </p:cNvSpPr>
          <p:nvPr>
            <p:ph type="body" sz="quarter" idx="15" hasCustomPrompt="1"/>
          </p:nvPr>
        </p:nvSpPr>
        <p:spPr>
          <a:xfrm>
            <a:off x="632319" y="1669517"/>
            <a:ext cx="10930416" cy="4005661"/>
          </a:xfrm>
        </p:spPr>
        <p:txBody>
          <a:bodyPr anchor="t">
            <a:normAutofit/>
          </a:bodyPr>
          <a:lstStyle>
            <a:lvl1pPr marL="0" indent="0">
              <a:buNone/>
              <a:defRPr lang="en-US" sz="1800" kern="1200" dirty="0">
                <a:solidFill>
                  <a:schemeClr val="bg1">
                    <a:lumMod val="50000"/>
                  </a:schemeClr>
                </a:solidFill>
                <a:latin typeface="Basic Sans Light" pitchFamily="2" charset="77"/>
                <a:ea typeface="+mn-ea"/>
                <a:cs typeface="+mn-cs"/>
              </a:defRPr>
            </a:lvl1pPr>
          </a:lstStyle>
          <a:p>
            <a:pPr lvl="0"/>
            <a:r>
              <a:rPr lang="en-US"/>
              <a:t>Body copy goes here</a:t>
            </a:r>
          </a:p>
        </p:txBody>
      </p:sp>
      <p:pic>
        <p:nvPicPr>
          <p:cNvPr id="3" name="Picture 2" descr="Shape&#10;&#10;Description automatically generated with medium confidence">
            <a:extLst>
              <a:ext uri="{FF2B5EF4-FFF2-40B4-BE49-F238E27FC236}">
                <a16:creationId xmlns:a16="http://schemas.microsoft.com/office/drawing/2014/main" id="{7B6A65A6-7AD2-415E-9A6B-BC7E2EF293B9}"/>
              </a:ext>
            </a:extLst>
          </p:cNvPr>
          <p:cNvPicPr>
            <a:picLocks noChangeAspect="1"/>
          </p:cNvPicPr>
          <p:nvPr userDrawn="1"/>
        </p:nvPicPr>
        <p:blipFill>
          <a:blip r:embed="rId3"/>
          <a:stretch>
            <a:fillRect/>
          </a:stretch>
        </p:blipFill>
        <p:spPr>
          <a:xfrm>
            <a:off x="541867" y="6165870"/>
            <a:ext cx="1855219" cy="528360"/>
          </a:xfrm>
          <a:prstGeom prst="rect">
            <a:avLst/>
          </a:prstGeom>
        </p:spPr>
      </p:pic>
    </p:spTree>
    <p:extLst>
      <p:ext uri="{BB962C8B-B14F-4D97-AF65-F5344CB8AC3E}">
        <p14:creationId xmlns:p14="http://schemas.microsoft.com/office/powerpoint/2010/main" val="189724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p:cNvSpPr/>
          <p:nvPr userDrawn="1"/>
        </p:nvSpPr>
        <p:spPr>
          <a:xfrm>
            <a:off x="7617489" y="0"/>
            <a:ext cx="45745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C539209-AB5D-ADF8-2336-EE818E2C587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A93CEA64-6AF7-8C06-5040-7EEB1ED7083C}"/>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4E3B0C8A-D24A-0450-3665-C74DE2AF0A8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7" name="Rectangle 6">
            <a:extLst>
              <a:ext uri="{FF2B5EF4-FFF2-40B4-BE49-F238E27FC236}">
                <a16:creationId xmlns:a16="http://schemas.microsoft.com/office/drawing/2014/main" id="{965C903F-1664-69E1-D38B-45754E425792}"/>
              </a:ext>
            </a:extLst>
          </p:cNvPr>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13" name="Picture 12">
            <a:extLst>
              <a:ext uri="{FF2B5EF4-FFF2-40B4-BE49-F238E27FC236}">
                <a16:creationId xmlns:a16="http://schemas.microsoft.com/office/drawing/2014/main" id="{6A22F544-8400-08A1-DDD0-FD3CB3E476BE}"/>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1573784440"/>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3" name="Rectangle 12"/>
          <p:cNvSpPr/>
          <p:nvPr userDrawn="1"/>
        </p:nvSpPr>
        <p:spPr>
          <a:xfrm>
            <a:off x="7619999" y="0"/>
            <a:ext cx="4572001" cy="6858000"/>
          </a:xfrm>
          <a:prstGeom prst="rect">
            <a:avLst/>
          </a:prstGeom>
          <a:solidFill>
            <a:srgbClr val="00B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521A451-06B4-939C-11FD-48400C6C6762}"/>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8E327FF9-1070-E023-D282-F0CED8D24A82}"/>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0341A0B3-A896-7211-794F-C616453EA88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9" name="Rectangle 8">
            <a:extLst>
              <a:ext uri="{FF2B5EF4-FFF2-40B4-BE49-F238E27FC236}">
                <a16:creationId xmlns:a16="http://schemas.microsoft.com/office/drawing/2014/main" id="{7A36AF51-3905-1FB0-C3B2-5EFDC6635FBA}"/>
              </a:ext>
            </a:extLst>
          </p:cNvPr>
          <p:cNvSpPr/>
          <p:nvPr userDrawn="1"/>
        </p:nvSpPr>
        <p:spPr>
          <a:xfrm>
            <a:off x="457199"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2" name="Picture 1">
            <a:extLst>
              <a:ext uri="{FF2B5EF4-FFF2-40B4-BE49-F238E27FC236}">
                <a16:creationId xmlns:a16="http://schemas.microsoft.com/office/drawing/2014/main" id="{1A6A1BA6-0D0C-6937-D0C8-40158B8AADB2}"/>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Tree>
    <p:extLst>
      <p:ext uri="{BB962C8B-B14F-4D97-AF65-F5344CB8AC3E}">
        <p14:creationId xmlns:p14="http://schemas.microsoft.com/office/powerpoint/2010/main" val="174494519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3">
    <p:spTree>
      <p:nvGrpSpPr>
        <p:cNvPr id="1" name=""/>
        <p:cNvGrpSpPr/>
        <p:nvPr/>
      </p:nvGrpSpPr>
      <p:grpSpPr>
        <a:xfrm>
          <a:off x="0" y="0"/>
          <a:ext cx="0" cy="0"/>
          <a:chOff x="0" y="0"/>
          <a:chExt cx="0" cy="0"/>
        </a:xfrm>
      </p:grpSpPr>
      <p:sp>
        <p:nvSpPr>
          <p:cNvPr id="10" name="Rectangle 9"/>
          <p:cNvSpPr/>
          <p:nvPr userDrawn="1"/>
        </p:nvSpPr>
        <p:spPr>
          <a:xfrm>
            <a:off x="761748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3" name="Subtitle 2"/>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12" name="Rectangle 11"/>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4" name="Picture 3">
            <a:extLst>
              <a:ext uri="{FF2B5EF4-FFF2-40B4-BE49-F238E27FC236}">
                <a16:creationId xmlns:a16="http://schemas.microsoft.com/office/drawing/2014/main" id="{8ECF6BEB-3251-31ED-828B-37E97979300C}"/>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27756584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
        <p:nvSpPr>
          <p:cNvPr id="4" name="Title 1">
            <a:extLst>
              <a:ext uri="{FF2B5EF4-FFF2-40B4-BE49-F238E27FC236}">
                <a16:creationId xmlns:a16="http://schemas.microsoft.com/office/drawing/2014/main" id="{4FA6A0F9-FA2C-E128-11D7-41CC97060F5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BB3C994C-AC7C-68A9-A866-C16A0503C103}"/>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B0AD0490-2713-384A-1524-B87FDFEF562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9" name="Rectangle 8">
            <a:extLst>
              <a:ext uri="{FF2B5EF4-FFF2-40B4-BE49-F238E27FC236}">
                <a16:creationId xmlns:a16="http://schemas.microsoft.com/office/drawing/2014/main" id="{6EB0E01D-9697-DC0D-EF4F-8972BF7D399D}"/>
              </a:ext>
            </a:extLst>
          </p:cNvPr>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spTree>
    <p:extLst>
      <p:ext uri="{BB962C8B-B14F-4D97-AF65-F5344CB8AC3E}">
        <p14:creationId xmlns:p14="http://schemas.microsoft.com/office/powerpoint/2010/main" val="3614511020"/>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4568795B-F707-2E54-7916-1D45E1C6A4D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141245215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9FBA44DE-A9AE-7510-CF81-958F25C9759A}"/>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4263144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10C4C24A-2A32-D901-88FE-05C78A52C4E4}"/>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424045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AE12E8A6-A1BD-CAB2-475D-88271629FDF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325648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E13C7-E458-84D8-3E48-95FD9BE940A3}"/>
              </a:ext>
            </a:extLst>
          </p:cNvPr>
          <p:cNvSpPr/>
          <p:nvPr userDrawn="1"/>
        </p:nvSpPr>
        <p:spPr>
          <a:xfrm>
            <a:off x="0" y="-1"/>
            <a:ext cx="12191999" cy="6869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l="61" t="5192" r="-1" b="5644"/>
          <a:stretch/>
        </p:blipFill>
        <p:spPr>
          <a:xfrm>
            <a:off x="1" y="-1"/>
            <a:ext cx="12192000" cy="6869977"/>
          </a:xfrm>
          <a:prstGeom prst="rect">
            <a:avLst/>
          </a:prstGeom>
        </p:spPr>
      </p:pic>
      <p:sp>
        <p:nvSpPr>
          <p:cNvPr id="4" name="Title 1">
            <a:extLst>
              <a:ext uri="{FF2B5EF4-FFF2-40B4-BE49-F238E27FC236}">
                <a16:creationId xmlns:a16="http://schemas.microsoft.com/office/drawing/2014/main" id="{BEF41DC8-998A-2003-4371-A50BFBE4246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460176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5">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1" y="-11979"/>
            <a:ext cx="12192001" cy="686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21826" b="21826"/>
          <a:stretch/>
        </p:blipFill>
        <p:spPr>
          <a:xfrm>
            <a:off x="-1" y="-14288"/>
            <a:ext cx="12192000" cy="6869977"/>
          </a:xfrm>
          <a:prstGeom prst="rect">
            <a:avLst/>
          </a:prstGeom>
        </p:spPr>
      </p:pic>
      <p:sp>
        <p:nvSpPr>
          <p:cNvPr id="4" name="Title 1">
            <a:extLst>
              <a:ext uri="{FF2B5EF4-FFF2-40B4-BE49-F238E27FC236}">
                <a16:creationId xmlns:a16="http://schemas.microsoft.com/office/drawing/2014/main" id="{0CE58378-8BA7-828B-D909-69E7D28C5973}"/>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788161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5" name="Rectangle 4"/>
          <p:cNvSpPr/>
          <p:nvPr userDrawn="1"/>
        </p:nvSpPr>
        <p:spPr>
          <a:xfrm>
            <a:off x="0" y="0"/>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r="11127" b="18"/>
          <a:stretch/>
        </p:blipFill>
        <p:spPr>
          <a:xfrm>
            <a:off x="-1" y="1"/>
            <a:ext cx="12192000" cy="6857999"/>
          </a:xfrm>
          <a:prstGeom prst="rect">
            <a:avLst/>
          </a:prstGeom>
        </p:spPr>
      </p:pic>
      <p:sp>
        <p:nvSpPr>
          <p:cNvPr id="12" name="Title 1"/>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1752056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5491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297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760064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6951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317105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145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536279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grayscl/>
            <a:extLst>
              <a:ext uri="{28A0092B-C50C-407E-A947-70E740481C1C}">
                <a14:useLocalDpi xmlns:a14="http://schemas.microsoft.com/office/drawing/2010/main" val="0"/>
              </a:ext>
            </a:extLst>
          </a:blip>
          <a:srcRect l="27119" t="5237" r="6694" b="5369"/>
          <a:stretch/>
        </p:blipFill>
        <p:spPr>
          <a:xfrm>
            <a:off x="8889" y="0"/>
            <a:ext cx="7620000" cy="6847860"/>
          </a:xfrm>
          <a:prstGeom prst="rect">
            <a:avLst/>
          </a:prstGeom>
        </p:spPr>
      </p:pic>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0796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r="16666"/>
          <a:stretch/>
        </p:blipFill>
        <p:spPr>
          <a:xfrm>
            <a:off x="0" y="0"/>
            <a:ext cx="7620001" cy="6858000"/>
          </a:xfrm>
          <a:prstGeom prst="rect">
            <a:avLst/>
          </a:prstGeom>
        </p:spPr>
      </p:pic>
    </p:spTree>
    <p:extLst>
      <p:ext uri="{BB962C8B-B14F-4D97-AF65-F5344CB8AC3E}">
        <p14:creationId xmlns:p14="http://schemas.microsoft.com/office/powerpoint/2010/main" val="2456716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l="16606" t="5537" r="11965" b="8749"/>
          <a:stretch/>
        </p:blipFill>
        <p:spPr>
          <a:xfrm>
            <a:off x="0" y="0"/>
            <a:ext cx="7620001" cy="6858000"/>
          </a:xfrm>
          <a:prstGeom prst="rect">
            <a:avLst/>
          </a:prstGeom>
        </p:spPr>
      </p:pic>
    </p:spTree>
    <p:extLst>
      <p:ext uri="{BB962C8B-B14F-4D97-AF65-F5344CB8AC3E}">
        <p14:creationId xmlns:p14="http://schemas.microsoft.com/office/powerpoint/2010/main" val="2701376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act or Last Slide 1">
    <p:spTree>
      <p:nvGrpSpPr>
        <p:cNvPr id="1" name=""/>
        <p:cNvGrpSpPr/>
        <p:nvPr/>
      </p:nvGrpSpPr>
      <p:grpSpPr>
        <a:xfrm>
          <a:off x="0" y="0"/>
          <a:ext cx="0" cy="0"/>
          <a:chOff x="0" y="0"/>
          <a:chExt cx="0" cy="0"/>
        </a:xfrm>
      </p:grpSpPr>
      <p:sp>
        <p:nvSpPr>
          <p:cNvPr id="10" name="Rectangle 9"/>
          <p:cNvSpPr/>
          <p:nvPr userDrawn="1"/>
        </p:nvSpPr>
        <p:spPr>
          <a:xfrm>
            <a:off x="7620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19F0FEB-6608-DC96-8216-EA8E5901DF4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7E4CC8B3-00B0-440F-07CF-E4ACD6426486}"/>
              </a:ext>
            </a:extLst>
          </p:cNvPr>
          <p:cNvSpPr/>
          <p:nvPr userDrawn="1"/>
        </p:nvSpPr>
        <p:spPr>
          <a:xfrm>
            <a:off x="459410" y="5886724"/>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endParaRPr lang="en-US" sz="80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2DDF34D-3140-54C6-283C-7CA59D65B8A4}"/>
              </a:ext>
            </a:extLst>
          </p:cNvPr>
          <p:cNvPicPr>
            <a:picLocks noChangeAspect="1"/>
          </p:cNvPicPr>
          <p:nvPr userDrawn="1"/>
        </p:nvPicPr>
        <p:blipFill rotWithShape="1">
          <a:blip r:embed="rId3" cstate="email">
            <a:grayscl/>
            <a:alphaModFix amt="15000"/>
            <a:extLst>
              <a:ext uri="{28A0092B-C50C-407E-A947-70E740481C1C}">
                <a14:useLocalDpi xmlns:a14="http://schemas.microsoft.com/office/drawing/2010/main" val="0"/>
              </a:ext>
            </a:extLst>
          </a:blip>
          <a:srcRect l="25812" r="10738"/>
          <a:stretch/>
        </p:blipFill>
        <p:spPr>
          <a:xfrm flipH="1">
            <a:off x="7620000" y="0"/>
            <a:ext cx="4572001" cy="6858000"/>
          </a:xfrm>
          <a:prstGeom prst="rect">
            <a:avLst/>
          </a:prstGeom>
          <a:ln>
            <a:noFill/>
          </a:ln>
        </p:spPr>
      </p:pic>
    </p:spTree>
    <p:extLst>
      <p:ext uri="{BB962C8B-B14F-4D97-AF65-F5344CB8AC3E}">
        <p14:creationId xmlns:p14="http://schemas.microsoft.com/office/powerpoint/2010/main" val="3621471121"/>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act or Last Slide 2">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grayscl/>
            <a:alphaModFix amt="15000"/>
            <a:extLst>
              <a:ext uri="{28A0092B-C50C-407E-A947-70E740481C1C}">
                <a14:useLocalDpi xmlns:a14="http://schemas.microsoft.com/office/drawing/2010/main" val="0"/>
              </a:ext>
            </a:extLst>
          </a:blip>
          <a:srcRect l="25812" r="10738"/>
          <a:stretch/>
        </p:blipFill>
        <p:spPr>
          <a:xfrm flipH="1">
            <a:off x="7619997" y="0"/>
            <a:ext cx="4572001" cy="6858000"/>
          </a:xfrm>
          <a:prstGeom prst="rect">
            <a:avLst/>
          </a:prstGeom>
        </p:spPr>
      </p:pic>
      <p:pic>
        <p:nvPicPr>
          <p:cNvPr id="2" name="Picture 1">
            <a:extLst>
              <a:ext uri="{FF2B5EF4-FFF2-40B4-BE49-F238E27FC236}">
                <a16:creationId xmlns:a16="http://schemas.microsoft.com/office/drawing/2014/main" id="{457DD939-1EA3-253F-0B92-405DEA6AC52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932097C9-CF66-362D-F214-E4FEDA5083E1}"/>
              </a:ext>
            </a:extLst>
          </p:cNvPr>
          <p:cNvSpPr/>
          <p:nvPr userDrawn="1"/>
        </p:nvSpPr>
        <p:spPr>
          <a:xfrm>
            <a:off x="459410" y="5877488"/>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846181"/>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2725746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207170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164146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778736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1903761367"/>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479274946"/>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1544560018"/>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151345661"/>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2069095367"/>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40093215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endParaRPr lang="en-US"/>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693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9175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0895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126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4076060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1638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17944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037936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78862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71993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92270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6147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4132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4635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01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r>
              <a:rPr lang="en-US"/>
              <a:t>Click to edit Master title style</a:t>
            </a:r>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1641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976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9391078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0685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0139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5067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2809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2518062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3824336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1512382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2"/>
          </a:xfrm>
          <a:prstGeom prst="rect">
            <a:avLst/>
          </a:prstGeom>
          <a:ln w="12700">
            <a:miter lim="400000"/>
          </a:ln>
        </p:spPr>
      </p:pic>
    </p:spTree>
    <p:extLst>
      <p:ext uri="{BB962C8B-B14F-4D97-AF65-F5344CB8AC3E}">
        <p14:creationId xmlns:p14="http://schemas.microsoft.com/office/powerpoint/2010/main" val="300185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theme" Target="../theme/theme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41" Type="http://schemas.openxmlformats.org/officeDocument/2006/relationships/slideLayout" Target="../slideLayouts/slideLayout142.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4" Type="http://schemas.openxmlformats.org/officeDocument/2006/relationships/theme" Target="../theme/theme3.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8" Type="http://schemas.openxmlformats.org/officeDocument/2006/relationships/slideLayout" Target="../slideLayouts/slideLayout109.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r>
              <a:rPr lang="en-US"/>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a:p>
        </p:txBody>
      </p:sp>
    </p:spTree>
    <p:extLst>
      <p:ext uri="{BB962C8B-B14F-4D97-AF65-F5344CB8AC3E}">
        <p14:creationId xmlns:p14="http://schemas.microsoft.com/office/powerpoint/2010/main" val="822985553"/>
      </p:ext>
    </p:extLst>
  </p:cSld>
  <p:clrMap bg1="lt1" tx1="dk1" bg2="lt2" tx2="dk2" accent1="accent1" accent2="accent2" accent3="accent3" accent4="accent4" accent5="accent5" accent6="accent6" hlink="hlink" folHlink="folHlink"/>
  <p:sldLayoutIdLst>
    <p:sldLayoutId id="2147483655" r:id="rId1"/>
    <p:sldLayoutId id="2147483726" r:id="rId2"/>
    <p:sldLayoutId id="2147483727" r:id="rId3"/>
    <p:sldLayoutId id="2147483724" r:id="rId4"/>
    <p:sldLayoutId id="2147483725" r:id="rId5"/>
    <p:sldLayoutId id="2147483661" r:id="rId6"/>
    <p:sldLayoutId id="2147483715" r:id="rId7"/>
    <p:sldLayoutId id="2147483717" r:id="rId8"/>
    <p:sldLayoutId id="2147483698" r:id="rId9"/>
    <p:sldLayoutId id="2147483720" r:id="rId10"/>
    <p:sldLayoutId id="2147483721" r:id="rId11"/>
    <p:sldLayoutId id="2147483723" r:id="rId12"/>
    <p:sldLayoutId id="2147483751" r:id="rId13"/>
    <p:sldLayoutId id="2147483752" r:id="rId14"/>
    <p:sldLayoutId id="2147483722" r:id="rId15"/>
    <p:sldLayoutId id="2147483690" r:id="rId16"/>
    <p:sldLayoutId id="2147483719" r:id="rId17"/>
    <p:sldLayoutId id="2147483718" r:id="rId18"/>
    <p:sldLayoutId id="2147483665" r:id="rId19"/>
    <p:sldLayoutId id="2147483728" r:id="rId20"/>
    <p:sldLayoutId id="2147483729" r:id="rId21"/>
    <p:sldLayoutId id="2147483730" r:id="rId22"/>
    <p:sldLayoutId id="2147483731" r:id="rId23"/>
    <p:sldLayoutId id="2147483745" r:id="rId24"/>
    <p:sldLayoutId id="2147483732" r:id="rId25"/>
    <p:sldLayoutId id="2147483733" r:id="rId26"/>
    <p:sldLayoutId id="2147483734" r:id="rId27"/>
    <p:sldLayoutId id="2147483735" r:id="rId28"/>
    <p:sldLayoutId id="2147483736" r:id="rId29"/>
    <p:sldLayoutId id="2147483737" r:id="rId30"/>
    <p:sldLayoutId id="2147483738" r:id="rId31"/>
    <p:sldLayoutId id="2147483740" r:id="rId32"/>
    <p:sldLayoutId id="2147483741" r:id="rId33"/>
    <p:sldLayoutId id="2147483742" r:id="rId34"/>
    <p:sldLayoutId id="2147483743" r:id="rId35"/>
    <p:sldLayoutId id="2147483744" r:id="rId36"/>
    <p:sldLayoutId id="2147483747" r:id="rId37"/>
    <p:sldLayoutId id="2147483748" r:id="rId38"/>
    <p:sldLayoutId id="2147483749" r:id="rId39"/>
    <p:sldLayoutId id="2147483750" r:id="rId40"/>
    <p:sldLayoutId id="2147483739" r:id="rId41"/>
    <p:sldLayoutId id="2147483686" r:id="rId42"/>
    <p:sldLayoutId id="2147483883" r:id="rId43"/>
    <p:sldLayoutId id="2147483884" r:id="rId44"/>
    <p:sldLayoutId id="2147483885" r:id="rId45"/>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457200"/>
            <a:ext cx="11277601" cy="914400"/>
          </a:xfrm>
          <a:prstGeom prst="rect">
            <a:avLst/>
          </a:prstGeom>
        </p:spPr>
        <p:txBody>
          <a:bodyPr vert="horz" lIns="0" tIns="0" rIns="0" bIns="0" rtlCol="0" anchor="ctr">
            <a:normAutofit/>
          </a:bodyPr>
          <a:lstStyle/>
          <a:p>
            <a:r>
              <a:rPr lang="en-US"/>
              <a:t>Slide title</a:t>
            </a:r>
          </a:p>
        </p:txBody>
      </p:sp>
      <p:sp>
        <p:nvSpPr>
          <p:cNvPr id="3" name="Text Placeholder 2"/>
          <p:cNvSpPr>
            <a:spLocks noGrp="1"/>
          </p:cNvSpPr>
          <p:nvPr>
            <p:ph type="body" idx="1"/>
          </p:nvPr>
        </p:nvSpPr>
        <p:spPr>
          <a:xfrm>
            <a:off x="457199" y="1601788"/>
            <a:ext cx="11277601" cy="4570412"/>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2662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779" r:id="rId5"/>
    <p:sldLayoutId id="2147483780" r:id="rId6"/>
    <p:sldLayoutId id="2147483781" r:id="rId7"/>
    <p:sldLayoutId id="2147483772" r:id="rId8"/>
    <p:sldLayoutId id="2147483773" r:id="rId9"/>
    <p:sldLayoutId id="2147483774"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836" r:id="rId20"/>
    <p:sldLayoutId id="2147483837"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 id="2147483823" r:id="rId52"/>
    <p:sldLayoutId id="2147483824" r:id="rId53"/>
    <p:sldLayoutId id="2147483825" r:id="rId54"/>
    <p:sldLayoutId id="2147483826" r:id="rId55"/>
    <p:sldLayoutId id="2147483827" r:id="rId56"/>
  </p:sldLayoutIdLst>
  <p:txStyles>
    <p:title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r>
              <a:rPr lang="en-US"/>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a:p>
        </p:txBody>
      </p:sp>
    </p:spTree>
    <p:extLst>
      <p:ext uri="{BB962C8B-B14F-4D97-AF65-F5344CB8AC3E}">
        <p14:creationId xmlns:p14="http://schemas.microsoft.com/office/powerpoint/2010/main" val="340723998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31.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1AdRtUivxNw"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29.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hyperlink" Target="https://www.linkedin.com/company/bakertillyus/" TargetMode="External"/><Relationship Id="rId7" Type="http://schemas.openxmlformats.org/officeDocument/2006/relationships/image" Target="../media/image86.png"/><Relationship Id="rId2" Type="http://schemas.openxmlformats.org/officeDocument/2006/relationships/hyperlink" Target="https://twitter.com/bakertillyus?lang=en" TargetMode="External"/><Relationship Id="rId1" Type="http://schemas.openxmlformats.org/officeDocument/2006/relationships/slideLayout" Target="../slideLayouts/slideLayout34.xml"/><Relationship Id="rId6" Type="http://schemas.openxmlformats.org/officeDocument/2006/relationships/image" Target="../media/image85.png"/><Relationship Id="rId5" Type="http://schemas.openxmlformats.org/officeDocument/2006/relationships/hyperlink" Target="https://www.bakertilly.com/contact" TargetMode="External"/><Relationship Id="rId4" Type="http://schemas.openxmlformats.org/officeDocument/2006/relationships/hyperlink" Target="https://www.bakertilly.com/page/baker-tilly-compas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BusVmJcH0xo" TargetMode="External"/><Relationship Id="rId1" Type="http://schemas.openxmlformats.org/officeDocument/2006/relationships/slideLayout" Target="../slideLayouts/slideLayout3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4wRYtva_AnY" TargetMode="Externa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44DE222-7E1E-127E-513E-EFFAF514D8BB}"/>
              </a:ext>
            </a:extLst>
          </p:cNvPr>
          <p:cNvCxnSpPr/>
          <p:nvPr/>
        </p:nvCxnSpPr>
        <p:spPr>
          <a:xfrm>
            <a:off x="0" y="0"/>
            <a:ext cx="914400" cy="0"/>
          </a:xfrm>
          <a:prstGeom prst="line">
            <a:avLst/>
          </a:prstGeom>
          <a:ln w="0" cap="sq"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97C953-F8DB-37FF-0E34-7C8D898526EB}"/>
              </a:ext>
            </a:extLst>
          </p:cNvPr>
          <p:cNvSpPr>
            <a:spLocks noGrp="1"/>
          </p:cNvSpPr>
          <p:nvPr>
            <p:ph type="title"/>
          </p:nvPr>
        </p:nvSpPr>
        <p:spPr>
          <a:xfrm>
            <a:off x="457199" y="329784"/>
            <a:ext cx="9834465" cy="3729031"/>
          </a:xfrm>
        </p:spPr>
        <p:txBody>
          <a:bodyPr/>
          <a:lstStyle/>
          <a:p>
            <a:r>
              <a:rPr lang="en-US" sz="6600">
                <a:latin typeface="Arial Black"/>
              </a:rPr>
              <a:t>Vendor Fraud </a:t>
            </a:r>
            <a:endParaRPr lang="en-US" sz="6600"/>
          </a:p>
        </p:txBody>
      </p:sp>
      <p:sp>
        <p:nvSpPr>
          <p:cNvPr id="4" name="Subtitle 3">
            <a:extLst>
              <a:ext uri="{FF2B5EF4-FFF2-40B4-BE49-F238E27FC236}">
                <a16:creationId xmlns:a16="http://schemas.microsoft.com/office/drawing/2014/main" id="{E2E846DE-608C-F51F-20C9-7DA1F31BB422}"/>
              </a:ext>
            </a:extLst>
          </p:cNvPr>
          <p:cNvSpPr>
            <a:spLocks noGrp="1"/>
          </p:cNvSpPr>
          <p:nvPr>
            <p:ph type="subTitle" idx="1"/>
          </p:nvPr>
        </p:nvSpPr>
        <p:spPr>
          <a:xfrm>
            <a:off x="488730" y="4483487"/>
            <a:ext cx="7555832" cy="1435317"/>
          </a:xfrm>
        </p:spPr>
        <p:txBody>
          <a:bodyPr vert="horz" lIns="0" tIns="0" rIns="0" bIns="0" rtlCol="0" anchor="t">
            <a:noAutofit/>
          </a:bodyPr>
          <a:lstStyle/>
          <a:p>
            <a:r>
              <a:rPr lang="en-US" sz="3200">
                <a:latin typeface="Arial"/>
                <a:cs typeface="Arial"/>
              </a:rPr>
              <a:t>South Dakota AGA</a:t>
            </a:r>
            <a:endParaRPr lang="en-US" sz="3200" dirty="0">
              <a:latin typeface="Arial"/>
              <a:cs typeface="Arial"/>
            </a:endParaRPr>
          </a:p>
          <a:p>
            <a:r>
              <a:rPr lang="en-US" dirty="0">
                <a:latin typeface="Arial"/>
                <a:cs typeface="Arial"/>
              </a:rPr>
              <a:t>April 2025</a:t>
            </a:r>
          </a:p>
        </p:txBody>
      </p:sp>
    </p:spTree>
    <p:extLst>
      <p:ext uri="{BB962C8B-B14F-4D97-AF65-F5344CB8AC3E}">
        <p14:creationId xmlns:p14="http://schemas.microsoft.com/office/powerpoint/2010/main" val="3063876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C5F621-C06C-4B71-ADDF-42E2CC82D74F}"/>
              </a:ext>
            </a:extLst>
          </p:cNvPr>
          <p:cNvSpPr>
            <a:spLocks noGrp="1"/>
          </p:cNvSpPr>
          <p:nvPr>
            <p:ph type="subTitle" idx="1"/>
          </p:nvPr>
        </p:nvSpPr>
        <p:spPr>
          <a:xfrm>
            <a:off x="457200" y="3429001"/>
            <a:ext cx="4368800" cy="813043"/>
          </a:xfrm>
        </p:spPr>
        <p:txBody>
          <a:bodyPr/>
          <a:lstStyle/>
          <a:p>
            <a:r>
              <a:rPr lang="en-US" dirty="0"/>
              <a:t>Case study</a:t>
            </a:r>
          </a:p>
        </p:txBody>
      </p:sp>
    </p:spTree>
    <p:extLst>
      <p:ext uri="{BB962C8B-B14F-4D97-AF65-F5344CB8AC3E}">
        <p14:creationId xmlns:p14="http://schemas.microsoft.com/office/powerpoint/2010/main" val="2883263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4446-0722-A356-BE82-674BD4E74186}"/>
              </a:ext>
            </a:extLst>
          </p:cNvPr>
          <p:cNvSpPr>
            <a:spLocks noGrp="1"/>
          </p:cNvSpPr>
          <p:nvPr>
            <p:ph type="title"/>
          </p:nvPr>
        </p:nvSpPr>
        <p:spPr/>
        <p:txBody>
          <a:bodyPr/>
          <a:lstStyle/>
          <a:p>
            <a:r>
              <a:rPr lang="en-US"/>
              <a:t>Case study</a:t>
            </a:r>
          </a:p>
        </p:txBody>
      </p:sp>
      <p:sp>
        <p:nvSpPr>
          <p:cNvPr id="6" name="Arrow: Curved Down 5">
            <a:extLst>
              <a:ext uri="{FF2B5EF4-FFF2-40B4-BE49-F238E27FC236}">
                <a16:creationId xmlns:a16="http://schemas.microsoft.com/office/drawing/2014/main" id="{E92FB7B1-0E7B-3B6D-26B7-2F22212D715B}"/>
              </a:ext>
            </a:extLst>
          </p:cNvPr>
          <p:cNvSpPr/>
          <p:nvPr/>
        </p:nvSpPr>
        <p:spPr>
          <a:xfrm rot="4464186" flipV="1">
            <a:off x="4036178" y="3491976"/>
            <a:ext cx="2487402" cy="1437744"/>
          </a:xfrm>
          <a:prstGeom prst="curvedDownArrow">
            <a:avLst>
              <a:gd name="adj1" fmla="val 15721"/>
              <a:gd name="adj2" fmla="val 46031"/>
              <a:gd name="adj3" fmla="val 2633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 name="Rectangle: Rounded Corners 4">
            <a:extLst>
              <a:ext uri="{FF2B5EF4-FFF2-40B4-BE49-F238E27FC236}">
                <a16:creationId xmlns:a16="http://schemas.microsoft.com/office/drawing/2014/main" id="{A08DFD4A-8994-137F-1218-D3D31E6877F4}"/>
              </a:ext>
            </a:extLst>
          </p:cNvPr>
          <p:cNvSpPr/>
          <p:nvPr/>
        </p:nvSpPr>
        <p:spPr>
          <a:xfrm>
            <a:off x="915607" y="1862061"/>
            <a:ext cx="4800495" cy="2431915"/>
          </a:xfrm>
          <a:prstGeom prst="roundRect">
            <a:avLst/>
          </a:prstGeom>
          <a:solidFill>
            <a:schemeClr val="bg2"/>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rPr>
              <a:t>Scenario: </a:t>
            </a:r>
            <a:r>
              <a:rPr lang="en-US" sz="2000">
                <a:solidFill>
                  <a:schemeClr val="tx1"/>
                </a:solidFill>
              </a:rPr>
              <a:t>State agency believes it was defrauded by a staffing company that submitted invoices for payment from one of their contractors who was no longer working with the state agency in their accounting department.</a:t>
            </a:r>
          </a:p>
        </p:txBody>
      </p:sp>
      <p:sp>
        <p:nvSpPr>
          <p:cNvPr id="7" name="Rectangle: Rounded Corners 6">
            <a:extLst>
              <a:ext uri="{FF2B5EF4-FFF2-40B4-BE49-F238E27FC236}">
                <a16:creationId xmlns:a16="http://schemas.microsoft.com/office/drawing/2014/main" id="{02ABBE77-10BF-6D2A-6000-284FEB8E9BF2}"/>
              </a:ext>
            </a:extLst>
          </p:cNvPr>
          <p:cNvSpPr/>
          <p:nvPr/>
        </p:nvSpPr>
        <p:spPr>
          <a:xfrm>
            <a:off x="6479996" y="3734857"/>
            <a:ext cx="4800495" cy="2431915"/>
          </a:xfrm>
          <a:prstGeom prst="roundRect">
            <a:avLst/>
          </a:prstGeom>
          <a:solidFill>
            <a:schemeClr val="bg2"/>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rPr>
              <a:t>Question: </a:t>
            </a:r>
            <a:r>
              <a:rPr lang="en-US" sz="2000">
                <a:solidFill>
                  <a:schemeClr val="tx1"/>
                </a:solidFill>
              </a:rPr>
              <a:t>What steps would you take to proceed with the investigation?</a:t>
            </a:r>
          </a:p>
        </p:txBody>
      </p:sp>
    </p:spTree>
    <p:extLst>
      <p:ext uri="{BB962C8B-B14F-4D97-AF65-F5344CB8AC3E}">
        <p14:creationId xmlns:p14="http://schemas.microsoft.com/office/powerpoint/2010/main" val="64964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8524-FA54-FC99-F8F5-DAF1ECCC9F3F}"/>
              </a:ext>
            </a:extLst>
          </p:cNvPr>
          <p:cNvSpPr>
            <a:spLocks noGrp="1"/>
          </p:cNvSpPr>
          <p:nvPr>
            <p:ph type="title"/>
          </p:nvPr>
        </p:nvSpPr>
        <p:spPr/>
        <p:txBody>
          <a:bodyPr/>
          <a:lstStyle/>
          <a:p>
            <a:r>
              <a:rPr lang="en-US" dirty="0"/>
              <a:t>Case facts:</a:t>
            </a:r>
          </a:p>
        </p:txBody>
      </p:sp>
      <p:sp>
        <p:nvSpPr>
          <p:cNvPr id="7" name="Text Placeholder 6">
            <a:extLst>
              <a:ext uri="{FF2B5EF4-FFF2-40B4-BE49-F238E27FC236}">
                <a16:creationId xmlns:a16="http://schemas.microsoft.com/office/drawing/2014/main" id="{8AEAF3EB-4796-E6AB-2319-5BEB554926A7}"/>
              </a:ext>
            </a:extLst>
          </p:cNvPr>
          <p:cNvSpPr>
            <a:spLocks noGrp="1"/>
          </p:cNvSpPr>
          <p:nvPr>
            <p:ph type="body" sz="quarter" idx="13"/>
          </p:nvPr>
        </p:nvSpPr>
        <p:spPr/>
        <p:txBody>
          <a:bodyPr/>
          <a:lstStyle/>
          <a:p>
            <a:r>
              <a:rPr lang="en-US" dirty="0"/>
              <a:t>Case study</a:t>
            </a:r>
          </a:p>
        </p:txBody>
      </p:sp>
      <p:sp>
        <p:nvSpPr>
          <p:cNvPr id="4" name="Content Placeholder 3">
            <a:extLst>
              <a:ext uri="{FF2B5EF4-FFF2-40B4-BE49-F238E27FC236}">
                <a16:creationId xmlns:a16="http://schemas.microsoft.com/office/drawing/2014/main" id="{A4BFC9B3-AAB9-2FAF-5062-A050DF84131C}"/>
              </a:ext>
            </a:extLst>
          </p:cNvPr>
          <p:cNvSpPr>
            <a:spLocks noGrp="1"/>
          </p:cNvSpPr>
          <p:nvPr>
            <p:ph sz="quarter" idx="14"/>
          </p:nvPr>
        </p:nvSpPr>
        <p:spPr/>
        <p:txBody>
          <a:bodyPr>
            <a:normAutofit fontScale="92500" lnSpcReduction="10000"/>
          </a:bodyPr>
          <a:lstStyle/>
          <a:p>
            <a:r>
              <a:rPr lang="en-US" dirty="0"/>
              <a:t>Contractor was termed on June 30. Business owner and HR were made aware, as was the staffing company</a:t>
            </a:r>
          </a:p>
          <a:p>
            <a:r>
              <a:rPr lang="en-US" dirty="0"/>
              <a:t>First fraudulent invoice was dated July 9 and included work performed on July 1 forward</a:t>
            </a:r>
          </a:p>
          <a:p>
            <a:r>
              <a:rPr lang="en-US" dirty="0"/>
              <a:t>Fraudulent invoices continued to be submitted until December totaling $29,000</a:t>
            </a:r>
          </a:p>
          <a:p>
            <a:r>
              <a:rPr lang="en-US" dirty="0"/>
              <a:t>State agency paid all invoices and didn’t notice the issue until following March and that was coincidental</a:t>
            </a:r>
          </a:p>
          <a:p>
            <a:r>
              <a:rPr lang="en-US" dirty="0"/>
              <a:t>All work the contractor performed for the state agency had to be done onsite so remote work was not allowed</a:t>
            </a:r>
          </a:p>
        </p:txBody>
      </p:sp>
    </p:spTree>
    <p:extLst>
      <p:ext uri="{BB962C8B-B14F-4D97-AF65-F5344CB8AC3E}">
        <p14:creationId xmlns:p14="http://schemas.microsoft.com/office/powerpoint/2010/main" val="268311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62B57-B3E1-2E14-09E3-EE7BC876D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A713B-C5D9-7BCB-9A76-9D4999467463}"/>
              </a:ext>
            </a:extLst>
          </p:cNvPr>
          <p:cNvSpPr>
            <a:spLocks noGrp="1"/>
          </p:cNvSpPr>
          <p:nvPr>
            <p:ph type="title"/>
          </p:nvPr>
        </p:nvSpPr>
        <p:spPr/>
        <p:txBody>
          <a:bodyPr/>
          <a:lstStyle/>
          <a:p>
            <a:r>
              <a:rPr lang="en-US"/>
              <a:t>Standard process</a:t>
            </a:r>
          </a:p>
        </p:txBody>
      </p:sp>
      <p:sp>
        <p:nvSpPr>
          <p:cNvPr id="3" name="Text Placeholder 2">
            <a:extLst>
              <a:ext uri="{FF2B5EF4-FFF2-40B4-BE49-F238E27FC236}">
                <a16:creationId xmlns:a16="http://schemas.microsoft.com/office/drawing/2014/main" id="{BF672E8B-6725-0BD0-17C8-4717FBD798E2}"/>
              </a:ext>
            </a:extLst>
          </p:cNvPr>
          <p:cNvSpPr>
            <a:spLocks noGrp="1"/>
          </p:cNvSpPr>
          <p:nvPr>
            <p:ph type="body" sz="quarter" idx="13"/>
          </p:nvPr>
        </p:nvSpPr>
        <p:spPr/>
        <p:txBody>
          <a:bodyPr/>
          <a:lstStyle/>
          <a:p>
            <a:r>
              <a:rPr lang="en-US"/>
              <a:t>Case study</a:t>
            </a:r>
          </a:p>
        </p:txBody>
      </p:sp>
      <p:grpSp>
        <p:nvGrpSpPr>
          <p:cNvPr id="5" name="Group 4">
            <a:extLst>
              <a:ext uri="{FF2B5EF4-FFF2-40B4-BE49-F238E27FC236}">
                <a16:creationId xmlns:a16="http://schemas.microsoft.com/office/drawing/2014/main" id="{FECD5C53-AC4D-C9AD-587E-75313881FDE2}"/>
              </a:ext>
            </a:extLst>
          </p:cNvPr>
          <p:cNvGrpSpPr/>
          <p:nvPr/>
        </p:nvGrpSpPr>
        <p:grpSpPr>
          <a:xfrm>
            <a:off x="455613" y="1788273"/>
            <a:ext cx="10895877" cy="4157797"/>
            <a:chOff x="707640" y="1998324"/>
            <a:chExt cx="9642589" cy="3591630"/>
          </a:xfrm>
        </p:grpSpPr>
        <p:pic>
          <p:nvPicPr>
            <p:cNvPr id="6" name="Graphic 3">
              <a:extLst>
                <a:ext uri="{FF2B5EF4-FFF2-40B4-BE49-F238E27FC236}">
                  <a16:creationId xmlns:a16="http://schemas.microsoft.com/office/drawing/2014/main" id="{4A7CDEAF-4AC9-1CF6-5F5A-654D366CE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7640" y="4093556"/>
              <a:ext cx="771525" cy="400050"/>
            </a:xfrm>
            <a:prstGeom prst="rect">
              <a:avLst/>
            </a:prstGeom>
          </p:spPr>
        </p:pic>
        <p:pic>
          <p:nvPicPr>
            <p:cNvPr id="7" name="Graphic 5">
              <a:extLst>
                <a:ext uri="{FF2B5EF4-FFF2-40B4-BE49-F238E27FC236}">
                  <a16:creationId xmlns:a16="http://schemas.microsoft.com/office/drawing/2014/main" id="{B631835B-EE1A-495B-7440-5D64F661A1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7185" y="4970829"/>
              <a:ext cx="666750" cy="619125"/>
            </a:xfrm>
            <a:prstGeom prst="rect">
              <a:avLst/>
            </a:prstGeom>
          </p:spPr>
        </p:pic>
        <p:pic>
          <p:nvPicPr>
            <p:cNvPr id="8" name="Graphic 8">
              <a:extLst>
                <a:ext uri="{FF2B5EF4-FFF2-40B4-BE49-F238E27FC236}">
                  <a16:creationId xmlns:a16="http://schemas.microsoft.com/office/drawing/2014/main" id="{69926B4D-BFEA-940E-3FC3-C8EF5B9739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5494" y="1998324"/>
              <a:ext cx="550130" cy="595974"/>
            </a:xfrm>
            <a:prstGeom prst="rect">
              <a:avLst/>
            </a:prstGeom>
          </p:spPr>
        </p:pic>
        <p:pic>
          <p:nvPicPr>
            <p:cNvPr id="9" name="Graphic 9">
              <a:extLst>
                <a:ext uri="{FF2B5EF4-FFF2-40B4-BE49-F238E27FC236}">
                  <a16:creationId xmlns:a16="http://schemas.microsoft.com/office/drawing/2014/main" id="{1F28DFFF-AC70-014F-BE2F-F21F9BF12D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7185" y="3010551"/>
              <a:ext cx="523875" cy="666750"/>
            </a:xfrm>
            <a:prstGeom prst="rect">
              <a:avLst/>
            </a:prstGeom>
          </p:spPr>
        </p:pic>
        <p:sp>
          <p:nvSpPr>
            <p:cNvPr id="10" name="TextBox 10">
              <a:extLst>
                <a:ext uri="{FF2B5EF4-FFF2-40B4-BE49-F238E27FC236}">
                  <a16:creationId xmlns:a16="http://schemas.microsoft.com/office/drawing/2014/main" id="{522A9556-C37A-0CD6-1302-EDFCC035F5D7}"/>
                </a:ext>
              </a:extLst>
            </p:cNvPr>
            <p:cNvSpPr txBox="1"/>
            <p:nvPr/>
          </p:nvSpPr>
          <p:spPr>
            <a:xfrm>
              <a:off x="1797248" y="5077550"/>
              <a:ext cx="8552979" cy="3988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Staffing company sends invoices weekly to the state agency</a:t>
              </a:r>
            </a:p>
          </p:txBody>
        </p:sp>
        <p:sp>
          <p:nvSpPr>
            <p:cNvPr id="11" name="TextBox 11">
              <a:extLst>
                <a:ext uri="{FF2B5EF4-FFF2-40B4-BE49-F238E27FC236}">
                  <a16:creationId xmlns:a16="http://schemas.microsoft.com/office/drawing/2014/main" id="{93C19EEF-FCFF-8233-1B20-C4D12332BE8C}"/>
                </a:ext>
              </a:extLst>
            </p:cNvPr>
            <p:cNvSpPr txBox="1"/>
            <p:nvPr/>
          </p:nvSpPr>
          <p:spPr>
            <a:xfrm>
              <a:off x="1797250" y="2111645"/>
              <a:ext cx="7023370" cy="3988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Contractor keys time in staffing company’s system</a:t>
              </a:r>
            </a:p>
          </p:txBody>
        </p:sp>
        <p:sp>
          <p:nvSpPr>
            <p:cNvPr id="12" name="TextBox 12">
              <a:extLst>
                <a:ext uri="{FF2B5EF4-FFF2-40B4-BE49-F238E27FC236}">
                  <a16:creationId xmlns:a16="http://schemas.microsoft.com/office/drawing/2014/main" id="{DC5C4048-E93D-B88D-2DF7-39C03BA8138D}"/>
                </a:ext>
              </a:extLst>
            </p:cNvPr>
            <p:cNvSpPr txBox="1"/>
            <p:nvPr/>
          </p:nvSpPr>
          <p:spPr>
            <a:xfrm>
              <a:off x="1797250" y="3019219"/>
              <a:ext cx="8552979" cy="717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t>Contractor prints timesheet and gives to her supervisor at the state agency for approval signature</a:t>
              </a:r>
            </a:p>
          </p:txBody>
        </p:sp>
        <p:sp>
          <p:nvSpPr>
            <p:cNvPr id="13" name="TextBox 13">
              <a:extLst>
                <a:ext uri="{FF2B5EF4-FFF2-40B4-BE49-F238E27FC236}">
                  <a16:creationId xmlns:a16="http://schemas.microsoft.com/office/drawing/2014/main" id="{BB8B2244-BDFC-870C-13C0-071E0C851B65}"/>
                </a:ext>
              </a:extLst>
            </p:cNvPr>
            <p:cNvSpPr txBox="1"/>
            <p:nvPr/>
          </p:nvSpPr>
          <p:spPr>
            <a:xfrm>
              <a:off x="1797249" y="4110172"/>
              <a:ext cx="7023370" cy="3988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Contractor sends signed time sheet to staffing company</a:t>
              </a:r>
            </a:p>
          </p:txBody>
        </p:sp>
      </p:grpSp>
    </p:spTree>
    <p:extLst>
      <p:ext uri="{BB962C8B-B14F-4D97-AF65-F5344CB8AC3E}">
        <p14:creationId xmlns:p14="http://schemas.microsoft.com/office/powerpoint/2010/main" val="3800605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8C5BAE-1D77-E453-403C-D6988383FB8C}"/>
              </a:ext>
            </a:extLst>
          </p:cNvPr>
          <p:cNvSpPr>
            <a:spLocks noGrp="1"/>
          </p:cNvSpPr>
          <p:nvPr>
            <p:ph type="title"/>
          </p:nvPr>
        </p:nvSpPr>
        <p:spPr/>
        <p:txBody>
          <a:bodyPr/>
          <a:lstStyle/>
          <a:p>
            <a:r>
              <a:rPr lang="en-US"/>
              <a:t>Sample of investigative steps</a:t>
            </a:r>
          </a:p>
        </p:txBody>
      </p:sp>
      <p:sp>
        <p:nvSpPr>
          <p:cNvPr id="8" name="Text Placeholder 7">
            <a:extLst>
              <a:ext uri="{FF2B5EF4-FFF2-40B4-BE49-F238E27FC236}">
                <a16:creationId xmlns:a16="http://schemas.microsoft.com/office/drawing/2014/main" id="{0C8347DF-0B99-3BF0-9866-6BAE6F10EB15}"/>
              </a:ext>
            </a:extLst>
          </p:cNvPr>
          <p:cNvSpPr>
            <a:spLocks noGrp="1"/>
          </p:cNvSpPr>
          <p:nvPr>
            <p:ph type="body" sz="quarter" idx="13"/>
          </p:nvPr>
        </p:nvSpPr>
        <p:spPr/>
        <p:txBody>
          <a:bodyPr/>
          <a:lstStyle/>
          <a:p>
            <a:r>
              <a:rPr lang="en-US"/>
              <a:t>Case study</a:t>
            </a:r>
          </a:p>
        </p:txBody>
      </p:sp>
      <p:graphicFrame>
        <p:nvGraphicFramePr>
          <p:cNvPr id="5" name="Table 4">
            <a:extLst>
              <a:ext uri="{FF2B5EF4-FFF2-40B4-BE49-F238E27FC236}">
                <a16:creationId xmlns:a16="http://schemas.microsoft.com/office/drawing/2014/main" id="{D27906A8-AD3B-657F-15E9-9250424EA125}"/>
              </a:ext>
            </a:extLst>
          </p:cNvPr>
          <p:cNvGraphicFramePr>
            <a:graphicFrameLocks noGrp="1"/>
          </p:cNvGraphicFramePr>
          <p:nvPr>
            <p:extLst>
              <p:ext uri="{D42A27DB-BD31-4B8C-83A1-F6EECF244321}">
                <p14:modId xmlns:p14="http://schemas.microsoft.com/office/powerpoint/2010/main" val="1171199699"/>
              </p:ext>
            </p:extLst>
          </p:nvPr>
        </p:nvGraphicFramePr>
        <p:xfrm>
          <a:off x="456360" y="1836358"/>
          <a:ext cx="11277495" cy="3842418"/>
        </p:xfrm>
        <a:graphic>
          <a:graphicData uri="http://schemas.openxmlformats.org/drawingml/2006/table">
            <a:tbl>
              <a:tblPr bandRow="1">
                <a:tableStyleId>{5DA37D80-6434-44D0-A028-1B22A696006F}</a:tableStyleId>
              </a:tblPr>
              <a:tblGrid>
                <a:gridCol w="11277495">
                  <a:extLst>
                    <a:ext uri="{9D8B030D-6E8A-4147-A177-3AD203B41FA5}">
                      <a16:colId xmlns:a16="http://schemas.microsoft.com/office/drawing/2014/main" val="174707770"/>
                    </a:ext>
                  </a:extLst>
                </a:gridCol>
              </a:tblGrid>
              <a:tr h="413232">
                <a:tc>
                  <a:txBody>
                    <a:bodyPr/>
                    <a:lstStyle/>
                    <a:p>
                      <a:pPr algn="l" fontAlgn="base"/>
                      <a:r>
                        <a:rPr lang="en-US" sz="1800" b="0">
                          <a:solidFill>
                            <a:schemeClr val="tx1"/>
                          </a:solidFill>
                          <a:effectLst/>
                        </a:rPr>
                        <a:t>Analyze digital evidence (hard drives, emails, IM, voicemails, badge data)​</a:t>
                      </a:r>
                      <a:endParaRPr lang="en-US" b="0" i="0">
                        <a:solidFill>
                          <a:schemeClr val="tx1"/>
                        </a:solidFill>
                        <a:effectLst/>
                      </a:endParaRPr>
                    </a:p>
                  </a:txBody>
                  <a:tcPr/>
                </a:tc>
                <a:extLst>
                  <a:ext uri="{0D108BD9-81ED-4DB2-BD59-A6C34878D82A}">
                    <a16:rowId xmlns:a16="http://schemas.microsoft.com/office/drawing/2014/main" val="3966608901"/>
                  </a:ext>
                </a:extLst>
              </a:tr>
              <a:tr h="723156">
                <a:tc>
                  <a:txBody>
                    <a:bodyPr/>
                    <a:lstStyle/>
                    <a:p>
                      <a:pPr algn="l" fontAlgn="base"/>
                      <a:r>
                        <a:rPr lang="en-US" sz="1800" b="0" dirty="0">
                          <a:solidFill>
                            <a:schemeClr val="tx1"/>
                          </a:solidFill>
                          <a:effectLst/>
                        </a:rPr>
                        <a:t>Conduct public record searches and other background reports to identify potential relationships that may  have led to collusion​</a:t>
                      </a:r>
                      <a:endParaRPr lang="en-US" b="0" i="0" dirty="0">
                        <a:solidFill>
                          <a:schemeClr val="tx1"/>
                        </a:solidFill>
                        <a:effectLst/>
                      </a:endParaRPr>
                    </a:p>
                  </a:txBody>
                  <a:tcPr/>
                </a:tc>
                <a:extLst>
                  <a:ext uri="{0D108BD9-81ED-4DB2-BD59-A6C34878D82A}">
                    <a16:rowId xmlns:a16="http://schemas.microsoft.com/office/drawing/2014/main" val="758754846"/>
                  </a:ext>
                </a:extLst>
              </a:tr>
              <a:tr h="413232">
                <a:tc>
                  <a:txBody>
                    <a:bodyPr/>
                    <a:lstStyle/>
                    <a:p>
                      <a:pPr algn="l" fontAlgn="base"/>
                      <a:r>
                        <a:rPr lang="en-US" sz="1800" b="0">
                          <a:solidFill>
                            <a:schemeClr val="tx1"/>
                          </a:solidFill>
                          <a:effectLst/>
                        </a:rPr>
                        <a:t>Establish new hire and term dates for contractors and any termination checklists​</a:t>
                      </a:r>
                      <a:endParaRPr lang="en-US" b="0" i="0">
                        <a:solidFill>
                          <a:schemeClr val="tx1"/>
                        </a:solidFill>
                        <a:effectLst/>
                      </a:endParaRPr>
                    </a:p>
                  </a:txBody>
                  <a:tcPr/>
                </a:tc>
                <a:extLst>
                  <a:ext uri="{0D108BD9-81ED-4DB2-BD59-A6C34878D82A}">
                    <a16:rowId xmlns:a16="http://schemas.microsoft.com/office/drawing/2014/main" val="3782479433"/>
                  </a:ext>
                </a:extLst>
              </a:tr>
              <a:tr h="478451">
                <a:tc>
                  <a:txBody>
                    <a:bodyPr/>
                    <a:lstStyle/>
                    <a:p>
                      <a:pPr algn="l" fontAlgn="base"/>
                      <a:r>
                        <a:rPr lang="en-US" sz="1800" b="0">
                          <a:solidFill>
                            <a:schemeClr val="tx1"/>
                          </a:solidFill>
                          <a:effectLst/>
                        </a:rPr>
                        <a:t>Obtain payment data from state agency’s accounting system, bank statements and check images​</a:t>
                      </a:r>
                      <a:endParaRPr lang="en-US" b="0" i="0">
                        <a:solidFill>
                          <a:schemeClr val="tx1"/>
                        </a:solidFill>
                        <a:effectLst/>
                      </a:endParaRPr>
                    </a:p>
                  </a:txBody>
                  <a:tcPr/>
                </a:tc>
                <a:extLst>
                  <a:ext uri="{0D108BD9-81ED-4DB2-BD59-A6C34878D82A}">
                    <a16:rowId xmlns:a16="http://schemas.microsoft.com/office/drawing/2014/main" val="3441533749"/>
                  </a:ext>
                </a:extLst>
              </a:tr>
              <a:tr h="723156">
                <a:tc>
                  <a:txBody>
                    <a:bodyPr/>
                    <a:lstStyle/>
                    <a:p>
                      <a:pPr algn="l" fontAlgn="base"/>
                      <a:r>
                        <a:rPr lang="en-US" sz="1800" b="0">
                          <a:solidFill>
                            <a:schemeClr val="tx1"/>
                          </a:solidFill>
                          <a:effectLst/>
                        </a:rPr>
                        <a:t>Obtain and analyze for red flags the vendor payment history for the last few years. Summarize by vendor, $ totals, and quantify $ and % change year-over-year​</a:t>
                      </a:r>
                      <a:endParaRPr lang="en-US" b="0" i="0">
                        <a:solidFill>
                          <a:schemeClr val="tx1"/>
                        </a:solidFill>
                        <a:effectLst/>
                      </a:endParaRPr>
                    </a:p>
                  </a:txBody>
                  <a:tcPr/>
                </a:tc>
                <a:extLst>
                  <a:ext uri="{0D108BD9-81ED-4DB2-BD59-A6C34878D82A}">
                    <a16:rowId xmlns:a16="http://schemas.microsoft.com/office/drawing/2014/main" val="156344009"/>
                  </a:ext>
                </a:extLst>
              </a:tr>
              <a:tr h="413232">
                <a:tc>
                  <a:txBody>
                    <a:bodyPr/>
                    <a:lstStyle/>
                    <a:p>
                      <a:pPr algn="l" fontAlgn="base"/>
                      <a:r>
                        <a:rPr lang="en-US" sz="1800" b="0">
                          <a:solidFill>
                            <a:schemeClr val="tx1"/>
                          </a:solidFill>
                          <a:effectLst/>
                        </a:rPr>
                        <a:t>Obtain invoice data such as actual invoices, supporting timesheets and approval signatures​</a:t>
                      </a:r>
                      <a:endParaRPr lang="en-US" b="0" i="0">
                        <a:solidFill>
                          <a:schemeClr val="tx1"/>
                        </a:solidFill>
                        <a:effectLst/>
                      </a:endParaRPr>
                    </a:p>
                  </a:txBody>
                  <a:tcPr/>
                </a:tc>
                <a:extLst>
                  <a:ext uri="{0D108BD9-81ED-4DB2-BD59-A6C34878D82A}">
                    <a16:rowId xmlns:a16="http://schemas.microsoft.com/office/drawing/2014/main" val="862544024"/>
                  </a:ext>
                </a:extLst>
              </a:tr>
              <a:tr h="677959">
                <a:tc>
                  <a:txBody>
                    <a:bodyPr/>
                    <a:lstStyle/>
                    <a:p>
                      <a:pPr algn="l" fontAlgn="base"/>
                      <a:r>
                        <a:rPr lang="en-US" sz="1800" b="0" dirty="0">
                          <a:solidFill>
                            <a:schemeClr val="tx1"/>
                          </a:solidFill>
                          <a:effectLst/>
                        </a:rPr>
                        <a:t>Interview relevant persons from the state agency, staffing company and their contractors as needed​</a:t>
                      </a:r>
                      <a:endParaRPr lang="en-US" b="0" i="0" dirty="0">
                        <a:solidFill>
                          <a:schemeClr val="tx1"/>
                        </a:solidFill>
                        <a:effectLst/>
                      </a:endParaRPr>
                    </a:p>
                  </a:txBody>
                  <a:tcPr/>
                </a:tc>
                <a:extLst>
                  <a:ext uri="{0D108BD9-81ED-4DB2-BD59-A6C34878D82A}">
                    <a16:rowId xmlns:a16="http://schemas.microsoft.com/office/drawing/2014/main" val="2425461065"/>
                  </a:ext>
                </a:extLst>
              </a:tr>
            </a:tbl>
          </a:graphicData>
        </a:graphic>
      </p:graphicFrame>
      <p:sp>
        <p:nvSpPr>
          <p:cNvPr id="6" name="Rectangle 1">
            <a:extLst>
              <a:ext uri="{FF2B5EF4-FFF2-40B4-BE49-F238E27FC236}">
                <a16:creationId xmlns:a16="http://schemas.microsoft.com/office/drawing/2014/main" id="{9B9E755F-7947-2D85-B598-74D7D7DEE126}"/>
              </a:ext>
            </a:extLst>
          </p:cNvPr>
          <p:cNvSpPr>
            <a:spLocks noChangeArrowheads="1"/>
          </p:cNvSpPr>
          <p:nvPr/>
        </p:nvSpPr>
        <p:spPr bwMode="auto">
          <a:xfrm>
            <a:off x="1443038" y="2009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403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B316-AD79-AE10-91A2-FC4A66CB4AA1}"/>
              </a:ext>
            </a:extLst>
          </p:cNvPr>
          <p:cNvSpPr>
            <a:spLocks noGrp="1"/>
          </p:cNvSpPr>
          <p:nvPr>
            <p:ph type="title"/>
          </p:nvPr>
        </p:nvSpPr>
        <p:spPr/>
        <p:txBody>
          <a:bodyPr/>
          <a:lstStyle/>
          <a:p>
            <a:r>
              <a:rPr lang="en-US" dirty="0"/>
              <a:t>Data analysis</a:t>
            </a:r>
          </a:p>
        </p:txBody>
      </p:sp>
      <p:sp>
        <p:nvSpPr>
          <p:cNvPr id="3" name="Text Placeholder 2">
            <a:extLst>
              <a:ext uri="{FF2B5EF4-FFF2-40B4-BE49-F238E27FC236}">
                <a16:creationId xmlns:a16="http://schemas.microsoft.com/office/drawing/2014/main" id="{E38F4249-8BE1-C012-5326-4C3B69299445}"/>
              </a:ext>
            </a:extLst>
          </p:cNvPr>
          <p:cNvSpPr>
            <a:spLocks noGrp="1"/>
          </p:cNvSpPr>
          <p:nvPr>
            <p:ph type="body" sz="quarter" idx="13"/>
          </p:nvPr>
        </p:nvSpPr>
        <p:spPr/>
        <p:txBody>
          <a:bodyPr/>
          <a:lstStyle/>
          <a:p>
            <a:r>
              <a:rPr lang="en-US"/>
              <a:t>Case study</a:t>
            </a:r>
          </a:p>
        </p:txBody>
      </p:sp>
      <p:sp>
        <p:nvSpPr>
          <p:cNvPr id="4" name="Content Placeholder 3">
            <a:extLst>
              <a:ext uri="{FF2B5EF4-FFF2-40B4-BE49-F238E27FC236}">
                <a16:creationId xmlns:a16="http://schemas.microsoft.com/office/drawing/2014/main" id="{39BA812A-914E-E723-E99E-6BF1394DDDC6}"/>
              </a:ext>
            </a:extLst>
          </p:cNvPr>
          <p:cNvSpPr>
            <a:spLocks noGrp="1"/>
          </p:cNvSpPr>
          <p:nvPr>
            <p:ph sz="quarter" idx="14"/>
          </p:nvPr>
        </p:nvSpPr>
        <p:spPr/>
        <p:txBody>
          <a:bodyPr>
            <a:normAutofit/>
          </a:bodyPr>
          <a:lstStyle/>
          <a:p>
            <a:pPr marL="0" indent="0">
              <a:buNone/>
            </a:pPr>
            <a:r>
              <a:rPr lang="en-US" dirty="0"/>
              <a:t>Possible fraudsters: </a:t>
            </a:r>
          </a:p>
        </p:txBody>
      </p:sp>
      <p:sp>
        <p:nvSpPr>
          <p:cNvPr id="7" name="Content Placeholder 3">
            <a:extLst>
              <a:ext uri="{FF2B5EF4-FFF2-40B4-BE49-F238E27FC236}">
                <a16:creationId xmlns:a16="http://schemas.microsoft.com/office/drawing/2014/main" id="{7A93ADF7-A82A-2290-8288-5B1E5A1115CE}"/>
              </a:ext>
            </a:extLst>
          </p:cNvPr>
          <p:cNvSpPr txBox="1">
            <a:spLocks/>
          </p:cNvSpPr>
          <p:nvPr/>
        </p:nvSpPr>
        <p:spPr>
          <a:xfrm>
            <a:off x="456360" y="2278162"/>
            <a:ext cx="11277495" cy="457983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Staffing company​</a:t>
            </a:r>
          </a:p>
          <a:p>
            <a:r>
              <a:rPr lang="en-US" sz="2400" dirty="0"/>
              <a:t>Staffing company and contractor​</a:t>
            </a:r>
          </a:p>
          <a:p>
            <a:r>
              <a:rPr lang="en-US" sz="2400" dirty="0"/>
              <a:t>Staffing company and state agency’s A/P clerk​</a:t>
            </a:r>
          </a:p>
          <a:p>
            <a:r>
              <a:rPr lang="en-US" sz="2400" dirty="0"/>
              <a:t>Staffing company and state agency supervisor of the contractor​</a:t>
            </a:r>
          </a:p>
          <a:p>
            <a:r>
              <a:rPr lang="en-US" sz="2400" dirty="0"/>
              <a:t>Staffing agency and state agency’s  HR analyst​</a:t>
            </a:r>
          </a:p>
          <a:p>
            <a:endParaRPr lang="en-US" sz="2400" dirty="0"/>
          </a:p>
          <a:p>
            <a:endParaRPr lang="en-US" sz="2400" dirty="0"/>
          </a:p>
          <a:p>
            <a:r>
              <a:rPr lang="en-US" sz="2400" dirty="0"/>
              <a:t>Contractor​</a:t>
            </a:r>
          </a:p>
          <a:p>
            <a:r>
              <a:rPr lang="en-US" sz="2400" dirty="0"/>
              <a:t>Contractor and state agency’s          A/P clerk​</a:t>
            </a:r>
          </a:p>
          <a:p>
            <a:r>
              <a:rPr lang="en-US" sz="2400" dirty="0"/>
              <a:t>Contractor and state agency supervisor of the contractor​</a:t>
            </a:r>
          </a:p>
          <a:p>
            <a:r>
              <a:rPr lang="en-US" sz="2400" dirty="0"/>
              <a:t>Contractor and state agency’s          HR analyst</a:t>
            </a:r>
          </a:p>
          <a:p>
            <a:endParaRPr lang="en-US" sz="2400" dirty="0"/>
          </a:p>
        </p:txBody>
      </p:sp>
    </p:spTree>
    <p:extLst>
      <p:ext uri="{BB962C8B-B14F-4D97-AF65-F5344CB8AC3E}">
        <p14:creationId xmlns:p14="http://schemas.microsoft.com/office/powerpoint/2010/main" val="2210242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26B0B7-16FA-082A-C0B8-5031A151CAC1}"/>
              </a:ext>
            </a:extLst>
          </p:cNvPr>
          <p:cNvSpPr>
            <a:spLocks noGrp="1"/>
          </p:cNvSpPr>
          <p:nvPr>
            <p:ph type="title"/>
          </p:nvPr>
        </p:nvSpPr>
        <p:spPr/>
        <p:txBody>
          <a:bodyPr/>
          <a:lstStyle/>
          <a:p>
            <a:r>
              <a:rPr lang="en-US" dirty="0"/>
              <a:t>Conclusion</a:t>
            </a:r>
          </a:p>
        </p:txBody>
      </p:sp>
      <p:sp>
        <p:nvSpPr>
          <p:cNvPr id="6" name="Text Placeholder 5">
            <a:extLst>
              <a:ext uri="{FF2B5EF4-FFF2-40B4-BE49-F238E27FC236}">
                <a16:creationId xmlns:a16="http://schemas.microsoft.com/office/drawing/2014/main" id="{9040C4E2-FA86-7A65-D90E-6C6F39BB1E3F}"/>
              </a:ext>
            </a:extLst>
          </p:cNvPr>
          <p:cNvSpPr>
            <a:spLocks noGrp="1"/>
          </p:cNvSpPr>
          <p:nvPr>
            <p:ph type="body" sz="quarter" idx="13"/>
          </p:nvPr>
        </p:nvSpPr>
        <p:spPr/>
        <p:txBody>
          <a:bodyPr/>
          <a:lstStyle/>
          <a:p>
            <a:r>
              <a:rPr lang="en-US"/>
              <a:t>Case study</a:t>
            </a:r>
          </a:p>
        </p:txBody>
      </p:sp>
      <p:sp>
        <p:nvSpPr>
          <p:cNvPr id="7" name="Content Placeholder 6">
            <a:extLst>
              <a:ext uri="{FF2B5EF4-FFF2-40B4-BE49-F238E27FC236}">
                <a16:creationId xmlns:a16="http://schemas.microsoft.com/office/drawing/2014/main" id="{39A7CCB6-D28C-05BE-77AD-732CBA585413}"/>
              </a:ext>
            </a:extLst>
          </p:cNvPr>
          <p:cNvSpPr>
            <a:spLocks noGrp="1"/>
          </p:cNvSpPr>
          <p:nvPr>
            <p:ph sz="quarter" idx="14"/>
          </p:nvPr>
        </p:nvSpPr>
        <p:spPr/>
        <p:txBody>
          <a:bodyPr>
            <a:normAutofit/>
          </a:bodyPr>
          <a:lstStyle/>
          <a:p>
            <a:r>
              <a:rPr lang="en-US" sz="2400"/>
              <a:t>Contractor of staffing company submitted fraudulent invoices to staffing company, who passed them on to the state agency ​</a:t>
            </a:r>
          </a:p>
          <a:p>
            <a:r>
              <a:rPr lang="en-US" sz="2400"/>
              <a:t>Timesheets included forged signature of the contractor’s supervisor within the state agency and were sent from the contractor’s personal computer​</a:t>
            </a:r>
          </a:p>
          <a:p>
            <a:r>
              <a:rPr lang="en-US" sz="2400"/>
              <a:t>Contractor had not been termed from the staffing company’s system or properly designated as terminated by the state agency in their HR system</a:t>
            </a:r>
          </a:p>
        </p:txBody>
      </p:sp>
    </p:spTree>
    <p:extLst>
      <p:ext uri="{BB962C8B-B14F-4D97-AF65-F5344CB8AC3E}">
        <p14:creationId xmlns:p14="http://schemas.microsoft.com/office/powerpoint/2010/main" val="329555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A9B1B1-7541-3110-4DEE-480933234449}"/>
              </a:ext>
            </a:extLst>
          </p:cNvPr>
          <p:cNvSpPr>
            <a:spLocks noGrp="1"/>
          </p:cNvSpPr>
          <p:nvPr>
            <p:ph type="title"/>
          </p:nvPr>
        </p:nvSpPr>
        <p:spPr/>
        <p:txBody>
          <a:bodyPr/>
          <a:lstStyle/>
          <a:p>
            <a:r>
              <a:rPr lang="en-US" dirty="0"/>
              <a:t>Other control issues noted with the state agency’s processes included: </a:t>
            </a:r>
          </a:p>
        </p:txBody>
      </p:sp>
      <p:sp>
        <p:nvSpPr>
          <p:cNvPr id="2" name="Text Placeholder 1">
            <a:extLst>
              <a:ext uri="{FF2B5EF4-FFF2-40B4-BE49-F238E27FC236}">
                <a16:creationId xmlns:a16="http://schemas.microsoft.com/office/drawing/2014/main" id="{B77A7821-FD45-71C5-8A20-674CD8168634}"/>
              </a:ext>
            </a:extLst>
          </p:cNvPr>
          <p:cNvSpPr>
            <a:spLocks noGrp="1"/>
          </p:cNvSpPr>
          <p:nvPr>
            <p:ph type="body" sz="quarter" idx="13"/>
          </p:nvPr>
        </p:nvSpPr>
        <p:spPr/>
        <p:txBody>
          <a:bodyPr/>
          <a:lstStyle/>
          <a:p>
            <a:r>
              <a:rPr lang="en-US" dirty="0"/>
              <a:t>Case study</a:t>
            </a:r>
          </a:p>
        </p:txBody>
      </p:sp>
      <p:sp>
        <p:nvSpPr>
          <p:cNvPr id="7" name="Content Placeholder 6">
            <a:extLst>
              <a:ext uri="{FF2B5EF4-FFF2-40B4-BE49-F238E27FC236}">
                <a16:creationId xmlns:a16="http://schemas.microsoft.com/office/drawing/2014/main" id="{27D53D0C-9B06-D4C5-2530-0DA141EAFAB2}"/>
              </a:ext>
            </a:extLst>
          </p:cNvPr>
          <p:cNvSpPr>
            <a:spLocks noGrp="1"/>
          </p:cNvSpPr>
          <p:nvPr>
            <p:ph sz="quarter" idx="14"/>
          </p:nvPr>
        </p:nvSpPr>
        <p:spPr>
          <a:xfrm>
            <a:off x="456360" y="1926771"/>
            <a:ext cx="11277495" cy="4337026"/>
          </a:xfrm>
        </p:spPr>
        <p:txBody>
          <a:bodyPr>
            <a:noAutofit/>
          </a:bodyPr>
          <a:lstStyle/>
          <a:p>
            <a:r>
              <a:rPr lang="en-US" dirty="0"/>
              <a:t>Invoice payments lacked proper approval​</a:t>
            </a:r>
          </a:p>
          <a:p>
            <a:r>
              <a:rPr lang="en-US" dirty="0"/>
              <a:t>Unauthorized overtime work​</a:t>
            </a:r>
          </a:p>
          <a:p>
            <a:r>
              <a:rPr lang="en-US" dirty="0"/>
              <a:t>Missing supporting documentation​</a:t>
            </a:r>
          </a:p>
          <a:p>
            <a:r>
              <a:rPr lang="en-US" dirty="0"/>
              <a:t>Inaccurate invoice calculations were paid by the state agency​</a:t>
            </a:r>
          </a:p>
          <a:p>
            <a:r>
              <a:rPr lang="en-US" dirty="0"/>
              <a:t>State agency’s supervisors did not keep copy of their approved timesheets for comparisons to invoiced amounts​</a:t>
            </a:r>
          </a:p>
          <a:p>
            <a:r>
              <a:rPr lang="en-US" dirty="0"/>
              <a:t>Terminated contractor lists were not kept current​</a:t>
            </a:r>
          </a:p>
          <a:p>
            <a:r>
              <a:rPr lang="en-US" dirty="0"/>
              <a:t>Staffing companies determined timekeeping, approval and payment processes instead of the state agency</a:t>
            </a:r>
          </a:p>
        </p:txBody>
      </p:sp>
    </p:spTree>
    <p:extLst>
      <p:ext uri="{BB962C8B-B14F-4D97-AF65-F5344CB8AC3E}">
        <p14:creationId xmlns:p14="http://schemas.microsoft.com/office/powerpoint/2010/main" val="65604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4D4D2E-EA17-742A-671D-D2B4C00E11C5}"/>
              </a:ext>
            </a:extLst>
          </p:cNvPr>
          <p:cNvSpPr>
            <a:spLocks noGrp="1"/>
          </p:cNvSpPr>
          <p:nvPr>
            <p:ph type="subTitle" idx="1"/>
          </p:nvPr>
        </p:nvSpPr>
        <p:spPr>
          <a:xfrm>
            <a:off x="457200" y="3429001"/>
            <a:ext cx="4368800" cy="2826415"/>
          </a:xfrm>
        </p:spPr>
        <p:txBody>
          <a:bodyPr/>
          <a:lstStyle/>
          <a:p>
            <a:r>
              <a:rPr lang="en-US"/>
              <a:t>Prevention and detection </a:t>
            </a:r>
          </a:p>
          <a:p>
            <a:r>
              <a:rPr lang="en-US"/>
              <a:t>of vendor fraud</a:t>
            </a:r>
          </a:p>
        </p:txBody>
      </p:sp>
    </p:spTree>
    <p:extLst>
      <p:ext uri="{BB962C8B-B14F-4D97-AF65-F5344CB8AC3E}">
        <p14:creationId xmlns:p14="http://schemas.microsoft.com/office/powerpoint/2010/main" val="3027200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A908-8178-D258-0947-DF5244EE0EE1}"/>
              </a:ext>
            </a:extLst>
          </p:cNvPr>
          <p:cNvSpPr>
            <a:spLocks noGrp="1"/>
          </p:cNvSpPr>
          <p:nvPr>
            <p:ph type="title"/>
          </p:nvPr>
        </p:nvSpPr>
        <p:spPr/>
        <p:txBody>
          <a:bodyPr/>
          <a:lstStyle/>
          <a:p>
            <a:r>
              <a:rPr lang="en-US"/>
              <a:t>Prevention and detection of vendor fraud</a:t>
            </a:r>
          </a:p>
        </p:txBody>
      </p:sp>
      <p:grpSp>
        <p:nvGrpSpPr>
          <p:cNvPr id="42" name="Group 41">
            <a:extLst>
              <a:ext uri="{FF2B5EF4-FFF2-40B4-BE49-F238E27FC236}">
                <a16:creationId xmlns:a16="http://schemas.microsoft.com/office/drawing/2014/main" id="{FB4493DB-4665-3E7D-7854-CA503AA1BD26}"/>
              </a:ext>
            </a:extLst>
          </p:cNvPr>
          <p:cNvGrpSpPr/>
          <p:nvPr/>
        </p:nvGrpSpPr>
        <p:grpSpPr>
          <a:xfrm>
            <a:off x="738327" y="1772679"/>
            <a:ext cx="9853701" cy="4318886"/>
            <a:chOff x="592854" y="1710334"/>
            <a:chExt cx="9853701" cy="4318886"/>
          </a:xfrm>
        </p:grpSpPr>
        <p:sp>
          <p:nvSpPr>
            <p:cNvPr id="5" name="TextBox 4">
              <a:extLst>
                <a:ext uri="{FF2B5EF4-FFF2-40B4-BE49-F238E27FC236}">
                  <a16:creationId xmlns:a16="http://schemas.microsoft.com/office/drawing/2014/main" id="{4BB7A366-2232-BA3A-B521-5C3EC46D2BD7}"/>
                </a:ext>
              </a:extLst>
            </p:cNvPr>
            <p:cNvSpPr txBox="1"/>
            <p:nvPr/>
          </p:nvSpPr>
          <p:spPr>
            <a:xfrm>
              <a:off x="1601316" y="1760085"/>
              <a:ext cx="5554722" cy="461665"/>
            </a:xfrm>
            <a:prstGeom prst="rect">
              <a:avLst/>
            </a:prstGeom>
            <a:noFill/>
          </p:spPr>
          <p:txBody>
            <a:bodyPr wrap="square" rtlCol="0">
              <a:spAutoFit/>
            </a:bodyPr>
            <a:lstStyle/>
            <a:p>
              <a:r>
                <a:rPr lang="en-US" sz="2400"/>
                <a:t>Vendor setup and due diligence</a:t>
              </a:r>
            </a:p>
          </p:txBody>
        </p:sp>
        <p:pic>
          <p:nvPicPr>
            <p:cNvPr id="6" name="Graphic 5">
              <a:extLst>
                <a:ext uri="{FF2B5EF4-FFF2-40B4-BE49-F238E27FC236}">
                  <a16:creationId xmlns:a16="http://schemas.microsoft.com/office/drawing/2014/main" id="{90883FF8-25C3-47E8-7860-6F58AFBC94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2854" y="3583323"/>
              <a:ext cx="762000" cy="571500"/>
            </a:xfrm>
            <a:prstGeom prst="rect">
              <a:avLst/>
            </a:prstGeom>
          </p:spPr>
        </p:pic>
        <p:pic>
          <p:nvPicPr>
            <p:cNvPr id="9" name="Graphic 8">
              <a:extLst>
                <a:ext uri="{FF2B5EF4-FFF2-40B4-BE49-F238E27FC236}">
                  <a16:creationId xmlns:a16="http://schemas.microsoft.com/office/drawing/2014/main" id="{7B881DEF-D762-43FD-FD44-73A74EA14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578" y="2651484"/>
              <a:ext cx="590550" cy="504825"/>
            </a:xfrm>
            <a:prstGeom prst="rect">
              <a:avLst/>
            </a:prstGeom>
          </p:spPr>
        </p:pic>
        <p:pic>
          <p:nvPicPr>
            <p:cNvPr id="10" name="Graphic 9">
              <a:extLst>
                <a:ext uri="{FF2B5EF4-FFF2-40B4-BE49-F238E27FC236}">
                  <a16:creationId xmlns:a16="http://schemas.microsoft.com/office/drawing/2014/main" id="{351C4CDE-598F-6195-5D8F-89274CC422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7153" y="4429009"/>
              <a:ext cx="533400" cy="590550"/>
            </a:xfrm>
            <a:prstGeom prst="rect">
              <a:avLst/>
            </a:prstGeom>
          </p:spPr>
        </p:pic>
        <p:sp>
          <p:nvSpPr>
            <p:cNvPr id="12" name="Text Placeholder 2">
              <a:extLst>
                <a:ext uri="{FF2B5EF4-FFF2-40B4-BE49-F238E27FC236}">
                  <a16:creationId xmlns:a16="http://schemas.microsoft.com/office/drawing/2014/main" id="{A9637985-3672-7205-E518-7DEF13DAADEF}"/>
                </a:ext>
              </a:extLst>
            </p:cNvPr>
            <p:cNvSpPr txBox="1">
              <a:spLocks/>
            </p:cNvSpPr>
            <p:nvPr/>
          </p:nvSpPr>
          <p:spPr>
            <a:xfrm>
              <a:off x="1601317" y="3638533"/>
              <a:ext cx="3409079" cy="46108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bg1">
                      <a:lumMod val="50000"/>
                    </a:schemeClr>
                  </a:solidFill>
                  <a:latin typeface="Basic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tx1"/>
                  </a:solidFill>
                  <a:latin typeface="+mn-lt"/>
                </a:rPr>
                <a:t>Data analysis</a:t>
              </a:r>
            </a:p>
          </p:txBody>
        </p:sp>
        <p:sp>
          <p:nvSpPr>
            <p:cNvPr id="14" name="Text Placeholder 2">
              <a:extLst>
                <a:ext uri="{FF2B5EF4-FFF2-40B4-BE49-F238E27FC236}">
                  <a16:creationId xmlns:a16="http://schemas.microsoft.com/office/drawing/2014/main" id="{59650B0F-03B4-EF1B-B0B0-85F15AB509B8}"/>
                </a:ext>
              </a:extLst>
            </p:cNvPr>
            <p:cNvSpPr txBox="1">
              <a:spLocks/>
            </p:cNvSpPr>
            <p:nvPr/>
          </p:nvSpPr>
          <p:spPr>
            <a:xfrm>
              <a:off x="1601316" y="4493744"/>
              <a:ext cx="3409079" cy="46108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bg1">
                      <a:lumMod val="50000"/>
                    </a:schemeClr>
                  </a:solidFill>
                  <a:latin typeface="Basic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tx1"/>
                  </a:solidFill>
                  <a:latin typeface="+mn-lt"/>
                </a:rPr>
                <a:t>Separation of duties</a:t>
              </a:r>
            </a:p>
          </p:txBody>
        </p:sp>
        <p:sp>
          <p:nvSpPr>
            <p:cNvPr id="15" name="Text Placeholder 2">
              <a:extLst>
                <a:ext uri="{FF2B5EF4-FFF2-40B4-BE49-F238E27FC236}">
                  <a16:creationId xmlns:a16="http://schemas.microsoft.com/office/drawing/2014/main" id="{9DB9FE4A-0FE8-E24A-256E-B159B6F5C297}"/>
                </a:ext>
              </a:extLst>
            </p:cNvPr>
            <p:cNvSpPr txBox="1">
              <a:spLocks/>
            </p:cNvSpPr>
            <p:nvPr/>
          </p:nvSpPr>
          <p:spPr>
            <a:xfrm>
              <a:off x="1601316" y="5367810"/>
              <a:ext cx="8845239" cy="6614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bg1">
                      <a:lumMod val="50000"/>
                    </a:schemeClr>
                  </a:solidFill>
                  <a:latin typeface="Basic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tx1"/>
                  </a:solidFill>
                  <a:latin typeface="+mn-lt"/>
                </a:rPr>
                <a:t>Don’t overlook potential red flags like overly close relationships or those living their beyond means </a:t>
              </a:r>
            </a:p>
          </p:txBody>
        </p:sp>
        <p:sp>
          <p:nvSpPr>
            <p:cNvPr id="25" name="TextBox 24">
              <a:extLst>
                <a:ext uri="{FF2B5EF4-FFF2-40B4-BE49-F238E27FC236}">
                  <a16:creationId xmlns:a16="http://schemas.microsoft.com/office/drawing/2014/main" id="{88D3D2AC-997F-0C4A-716A-B7E73D7FF606}"/>
                </a:ext>
              </a:extLst>
            </p:cNvPr>
            <p:cNvSpPr txBox="1"/>
            <p:nvPr/>
          </p:nvSpPr>
          <p:spPr>
            <a:xfrm>
              <a:off x="1601316" y="2658372"/>
              <a:ext cx="5554722" cy="461665"/>
            </a:xfrm>
            <a:prstGeom prst="rect">
              <a:avLst/>
            </a:prstGeom>
            <a:noFill/>
          </p:spPr>
          <p:txBody>
            <a:bodyPr wrap="square" rtlCol="0">
              <a:spAutoFit/>
            </a:bodyPr>
            <a:lstStyle/>
            <a:p>
              <a:r>
                <a:rPr lang="en-US" sz="2400"/>
                <a:t>Vendor contract development</a:t>
              </a:r>
            </a:p>
          </p:txBody>
        </p:sp>
        <p:pic>
          <p:nvPicPr>
            <p:cNvPr id="33" name="Graphic 32">
              <a:extLst>
                <a:ext uri="{FF2B5EF4-FFF2-40B4-BE49-F238E27FC236}">
                  <a16:creationId xmlns:a16="http://schemas.microsoft.com/office/drawing/2014/main" id="{A9122B0F-ABB9-7681-F2D2-B04D521DE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4778" y="1710334"/>
              <a:ext cx="438150" cy="590550"/>
            </a:xfrm>
            <a:prstGeom prst="rect">
              <a:avLst/>
            </a:prstGeom>
          </p:spPr>
        </p:pic>
        <p:pic>
          <p:nvPicPr>
            <p:cNvPr id="34" name="Graphic 33">
              <a:extLst>
                <a:ext uri="{FF2B5EF4-FFF2-40B4-BE49-F238E27FC236}">
                  <a16:creationId xmlns:a16="http://schemas.microsoft.com/office/drawing/2014/main" id="{ADCF7DFF-A9A3-7A04-D11D-931F28624B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0966" y="5403240"/>
              <a:ext cx="485775" cy="590550"/>
            </a:xfrm>
            <a:prstGeom prst="rect">
              <a:avLst/>
            </a:prstGeom>
          </p:spPr>
        </p:pic>
      </p:grpSp>
    </p:spTree>
    <p:extLst>
      <p:ext uri="{BB962C8B-B14F-4D97-AF65-F5344CB8AC3E}">
        <p14:creationId xmlns:p14="http://schemas.microsoft.com/office/powerpoint/2010/main" val="28676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4F8F18-8513-EAFD-7DC0-5F9F67920924}"/>
              </a:ext>
            </a:extLst>
          </p:cNvPr>
          <p:cNvSpPr>
            <a:spLocks noGrp="1"/>
          </p:cNvSpPr>
          <p:nvPr>
            <p:ph idx="1"/>
          </p:nvPr>
        </p:nvSpPr>
        <p:spPr>
          <a:xfrm>
            <a:off x="1881962" y="2593571"/>
            <a:ext cx="4404538" cy="4047192"/>
          </a:xfrm>
        </p:spPr>
        <p:txBody>
          <a:bodyPr>
            <a:normAutofit/>
          </a:bodyPr>
          <a:lstStyle/>
          <a:p>
            <a:r>
              <a:rPr lang="en-US" dirty="0"/>
              <a:t>Procurement cycle</a:t>
            </a:r>
          </a:p>
          <a:p>
            <a:r>
              <a:rPr lang="en-US" dirty="0"/>
              <a:t>Types of vendor fraud</a:t>
            </a:r>
          </a:p>
          <a:p>
            <a:r>
              <a:rPr lang="en-US" dirty="0"/>
              <a:t>Case study</a:t>
            </a:r>
          </a:p>
          <a:p>
            <a:r>
              <a:rPr lang="en-US" dirty="0"/>
              <a:t>Prevention and detection of vendor fraud</a:t>
            </a:r>
          </a:p>
          <a:p>
            <a:endParaRPr lang="en-US" dirty="0"/>
          </a:p>
          <a:p>
            <a:r>
              <a:rPr lang="en-US">
                <a:hlinkClick r:id="rId2"/>
              </a:rPr>
              <a:t>Shower Curtain Ring Fraudster</a:t>
            </a:r>
            <a:endParaRPr lang="en-US"/>
          </a:p>
          <a:p>
            <a:endParaRPr lang="en-US"/>
          </a:p>
          <a:p>
            <a:endParaRPr lang="en-US" sz="2400" dirty="0"/>
          </a:p>
          <a:p>
            <a:endParaRPr lang="en-US" sz="2400" dirty="0"/>
          </a:p>
        </p:txBody>
      </p:sp>
      <p:sp>
        <p:nvSpPr>
          <p:cNvPr id="3" name="Title 2">
            <a:extLst>
              <a:ext uri="{FF2B5EF4-FFF2-40B4-BE49-F238E27FC236}">
                <a16:creationId xmlns:a16="http://schemas.microsoft.com/office/drawing/2014/main" id="{125F4538-C7C8-77B2-5F8C-4087966B18F4}"/>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2822318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10290-2933-F8FE-AECB-C66B6BAF4C5A}"/>
              </a:ext>
            </a:extLst>
          </p:cNvPr>
          <p:cNvSpPr>
            <a:spLocks noGrp="1"/>
          </p:cNvSpPr>
          <p:nvPr>
            <p:ph type="title"/>
          </p:nvPr>
        </p:nvSpPr>
        <p:spPr/>
        <p:txBody>
          <a:bodyPr/>
          <a:lstStyle/>
          <a:p>
            <a:r>
              <a:rPr lang="en-US" sz="2800"/>
              <a:t>Vendor setup and due diligence</a:t>
            </a:r>
            <a:br>
              <a:rPr lang="en-US" sz="2800"/>
            </a:br>
            <a:endParaRPr lang="en-US" sz="2800"/>
          </a:p>
        </p:txBody>
      </p:sp>
      <p:sp>
        <p:nvSpPr>
          <p:cNvPr id="4" name="Content Placeholder 3">
            <a:extLst>
              <a:ext uri="{FF2B5EF4-FFF2-40B4-BE49-F238E27FC236}">
                <a16:creationId xmlns:a16="http://schemas.microsoft.com/office/drawing/2014/main" id="{617DA9B1-56F6-08DF-B0E0-C2D10FFFDD9D}"/>
              </a:ext>
            </a:extLst>
          </p:cNvPr>
          <p:cNvSpPr>
            <a:spLocks noGrp="1"/>
          </p:cNvSpPr>
          <p:nvPr>
            <p:ph sz="quarter" idx="14"/>
          </p:nvPr>
        </p:nvSpPr>
        <p:spPr>
          <a:xfrm>
            <a:off x="456360" y="2351313"/>
            <a:ext cx="11277495" cy="3912483"/>
          </a:xfrm>
        </p:spPr>
        <p:txBody>
          <a:bodyPr>
            <a:normAutofit/>
          </a:bodyPr>
          <a:lstStyle/>
          <a:p>
            <a:r>
              <a:rPr lang="en-US" sz="2000" dirty="0"/>
              <a:t>P&amp;P for new vendor setup and changes to records to ensure current</a:t>
            </a:r>
          </a:p>
          <a:p>
            <a:r>
              <a:rPr lang="en-US" sz="2000" dirty="0"/>
              <a:t>New vendor data form to ensure complete and accurate W-9, etc.</a:t>
            </a:r>
          </a:p>
        </p:txBody>
      </p:sp>
      <p:sp>
        <p:nvSpPr>
          <p:cNvPr id="6" name="Content Placeholder 3">
            <a:extLst>
              <a:ext uri="{FF2B5EF4-FFF2-40B4-BE49-F238E27FC236}">
                <a16:creationId xmlns:a16="http://schemas.microsoft.com/office/drawing/2014/main" id="{4E48D2F7-26A2-6056-AF64-C75E6AE78F02}"/>
              </a:ext>
            </a:extLst>
          </p:cNvPr>
          <p:cNvSpPr txBox="1">
            <a:spLocks/>
          </p:cNvSpPr>
          <p:nvPr/>
        </p:nvSpPr>
        <p:spPr>
          <a:xfrm>
            <a:off x="456360" y="3980189"/>
            <a:ext cx="11277495" cy="22689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Review watchlists like OFAC, etc.</a:t>
            </a:r>
          </a:p>
          <a:p>
            <a:r>
              <a:rPr lang="en-US" sz="2000" dirty="0"/>
              <a:t>Review corporate registry</a:t>
            </a:r>
          </a:p>
          <a:p>
            <a:r>
              <a:rPr lang="en-US" sz="2000" dirty="0"/>
              <a:t>Verify insurance, certifications, tax id#, physical address (ensure no matches to employees)</a:t>
            </a:r>
          </a:p>
          <a:p>
            <a:r>
              <a:rPr lang="en-US" sz="2000" dirty="0"/>
              <a:t>Obtain references for past performance</a:t>
            </a:r>
          </a:p>
          <a:p>
            <a:r>
              <a:rPr lang="en-US" sz="2000" dirty="0"/>
              <a:t>Ensure financially stable if possible</a:t>
            </a:r>
          </a:p>
        </p:txBody>
      </p:sp>
      <p:grpSp>
        <p:nvGrpSpPr>
          <p:cNvPr id="9" name="Group 8">
            <a:extLst>
              <a:ext uri="{FF2B5EF4-FFF2-40B4-BE49-F238E27FC236}">
                <a16:creationId xmlns:a16="http://schemas.microsoft.com/office/drawing/2014/main" id="{46D4EFD9-3C4B-D350-7DF4-891746710909}"/>
              </a:ext>
            </a:extLst>
          </p:cNvPr>
          <p:cNvGrpSpPr/>
          <p:nvPr/>
        </p:nvGrpSpPr>
        <p:grpSpPr>
          <a:xfrm>
            <a:off x="455520" y="3316621"/>
            <a:ext cx="6016336" cy="538854"/>
            <a:chOff x="558800" y="3436352"/>
            <a:chExt cx="6085840" cy="538854"/>
          </a:xfrm>
        </p:grpSpPr>
        <p:sp>
          <p:nvSpPr>
            <p:cNvPr id="7" name="Rectangle: Rounded Corners 6">
              <a:extLst>
                <a:ext uri="{FF2B5EF4-FFF2-40B4-BE49-F238E27FC236}">
                  <a16:creationId xmlns:a16="http://schemas.microsoft.com/office/drawing/2014/main" id="{D129963B-6421-1918-DB78-FD586F2E7223}"/>
                </a:ext>
              </a:extLst>
            </p:cNvPr>
            <p:cNvSpPr/>
            <p:nvPr/>
          </p:nvSpPr>
          <p:spPr>
            <a:xfrm>
              <a:off x="558800" y="3436352"/>
              <a:ext cx="6085840" cy="53885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200"/>
            </a:p>
          </p:txBody>
        </p:sp>
        <p:sp>
          <p:nvSpPr>
            <p:cNvPr id="8" name="TextBox 7">
              <a:extLst>
                <a:ext uri="{FF2B5EF4-FFF2-40B4-BE49-F238E27FC236}">
                  <a16:creationId xmlns:a16="http://schemas.microsoft.com/office/drawing/2014/main" id="{101F2D60-FE34-4482-A9E0-D98A3666D042}"/>
                </a:ext>
              </a:extLst>
            </p:cNvPr>
            <p:cNvSpPr txBox="1"/>
            <p:nvPr/>
          </p:nvSpPr>
          <p:spPr>
            <a:xfrm>
              <a:off x="678872" y="3490336"/>
              <a:ext cx="5598160" cy="430887"/>
            </a:xfrm>
            <a:prstGeom prst="rect">
              <a:avLst/>
            </a:prstGeom>
            <a:noFill/>
          </p:spPr>
          <p:txBody>
            <a:bodyPr wrap="square" rtlCol="0" anchor="ctr">
              <a:spAutoFit/>
            </a:bodyPr>
            <a:lstStyle/>
            <a:p>
              <a:r>
                <a:rPr lang="en-US" sz="2200">
                  <a:solidFill>
                    <a:schemeClr val="bg1"/>
                  </a:solidFill>
                </a:rPr>
                <a:t>Vendor background (use a checklist):</a:t>
              </a:r>
            </a:p>
          </p:txBody>
        </p:sp>
      </p:grpSp>
      <p:grpSp>
        <p:nvGrpSpPr>
          <p:cNvPr id="10" name="Group 9">
            <a:extLst>
              <a:ext uri="{FF2B5EF4-FFF2-40B4-BE49-F238E27FC236}">
                <a16:creationId xmlns:a16="http://schemas.microsoft.com/office/drawing/2014/main" id="{AA734CB6-38A0-0ACE-C483-5DB4EFE52D21}"/>
              </a:ext>
            </a:extLst>
          </p:cNvPr>
          <p:cNvGrpSpPr/>
          <p:nvPr/>
        </p:nvGrpSpPr>
        <p:grpSpPr>
          <a:xfrm>
            <a:off x="457200" y="1687745"/>
            <a:ext cx="4906818" cy="538854"/>
            <a:chOff x="558800" y="3282464"/>
            <a:chExt cx="6085840" cy="538854"/>
          </a:xfrm>
        </p:grpSpPr>
        <p:sp>
          <p:nvSpPr>
            <p:cNvPr id="11" name="Rectangle: Rounded Corners 10">
              <a:extLst>
                <a:ext uri="{FF2B5EF4-FFF2-40B4-BE49-F238E27FC236}">
                  <a16:creationId xmlns:a16="http://schemas.microsoft.com/office/drawing/2014/main" id="{7A3DCBB3-0B8F-005C-F483-E225D4C83EC6}"/>
                </a:ext>
              </a:extLst>
            </p:cNvPr>
            <p:cNvSpPr/>
            <p:nvPr/>
          </p:nvSpPr>
          <p:spPr>
            <a:xfrm>
              <a:off x="558800" y="3282464"/>
              <a:ext cx="6085840" cy="53885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2" name="TextBox 11">
              <a:extLst>
                <a:ext uri="{FF2B5EF4-FFF2-40B4-BE49-F238E27FC236}">
                  <a16:creationId xmlns:a16="http://schemas.microsoft.com/office/drawing/2014/main" id="{C69F64A2-A6FD-B2CF-A794-3BEB3F9AE2CC}"/>
                </a:ext>
              </a:extLst>
            </p:cNvPr>
            <p:cNvSpPr txBox="1"/>
            <p:nvPr/>
          </p:nvSpPr>
          <p:spPr>
            <a:xfrm>
              <a:off x="678872" y="3321059"/>
              <a:ext cx="5598160" cy="430887"/>
            </a:xfrm>
            <a:prstGeom prst="rect">
              <a:avLst/>
            </a:prstGeom>
            <a:noFill/>
          </p:spPr>
          <p:txBody>
            <a:bodyPr wrap="square" rtlCol="0">
              <a:spAutoFit/>
            </a:bodyPr>
            <a:lstStyle/>
            <a:p>
              <a:r>
                <a:rPr lang="en-US" sz="2200">
                  <a:solidFill>
                    <a:schemeClr val="bg1"/>
                  </a:solidFill>
                </a:rPr>
                <a:t>Vendor master file:</a:t>
              </a:r>
            </a:p>
          </p:txBody>
        </p:sp>
      </p:grpSp>
    </p:spTree>
    <p:extLst>
      <p:ext uri="{BB962C8B-B14F-4D97-AF65-F5344CB8AC3E}">
        <p14:creationId xmlns:p14="http://schemas.microsoft.com/office/powerpoint/2010/main" val="393290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C8DA-F21E-EC8A-E822-0B5CEAE9A6F9}"/>
              </a:ext>
            </a:extLst>
          </p:cNvPr>
          <p:cNvSpPr>
            <a:spLocks noGrp="1"/>
          </p:cNvSpPr>
          <p:nvPr>
            <p:ph type="title"/>
          </p:nvPr>
        </p:nvSpPr>
        <p:spPr/>
        <p:txBody>
          <a:bodyPr/>
          <a:lstStyle/>
          <a:p>
            <a:r>
              <a:rPr lang="en-US"/>
              <a:t>Vendor contract development</a:t>
            </a:r>
          </a:p>
        </p:txBody>
      </p:sp>
      <p:sp>
        <p:nvSpPr>
          <p:cNvPr id="4" name="Content Placeholder 3">
            <a:extLst>
              <a:ext uri="{FF2B5EF4-FFF2-40B4-BE49-F238E27FC236}">
                <a16:creationId xmlns:a16="http://schemas.microsoft.com/office/drawing/2014/main" id="{FDC85BE9-454C-3885-1AEE-333F11FACB25}"/>
              </a:ext>
            </a:extLst>
          </p:cNvPr>
          <p:cNvSpPr>
            <a:spLocks noGrp="1"/>
          </p:cNvSpPr>
          <p:nvPr>
            <p:ph sz="quarter" idx="14"/>
          </p:nvPr>
        </p:nvSpPr>
        <p:spPr/>
        <p:txBody>
          <a:bodyPr>
            <a:normAutofit/>
          </a:bodyPr>
          <a:lstStyle/>
          <a:p>
            <a:pPr marL="0" indent="0">
              <a:buNone/>
            </a:pPr>
            <a:r>
              <a:rPr lang="en-US"/>
              <a:t>Have the right clauses such as:</a:t>
            </a:r>
          </a:p>
        </p:txBody>
      </p:sp>
      <p:sp>
        <p:nvSpPr>
          <p:cNvPr id="6" name="Content Placeholder 3">
            <a:extLst>
              <a:ext uri="{FF2B5EF4-FFF2-40B4-BE49-F238E27FC236}">
                <a16:creationId xmlns:a16="http://schemas.microsoft.com/office/drawing/2014/main" id="{AE0795EE-2DF4-B7DA-8EAA-494330C9A625}"/>
              </a:ext>
            </a:extLst>
          </p:cNvPr>
          <p:cNvSpPr txBox="1">
            <a:spLocks/>
          </p:cNvSpPr>
          <p:nvPr/>
        </p:nvSpPr>
        <p:spPr>
          <a:xfrm>
            <a:off x="456360" y="2278162"/>
            <a:ext cx="11277495" cy="457983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Insurance </a:t>
            </a:r>
          </a:p>
          <a:p>
            <a:r>
              <a:rPr lang="en-US" sz="2400"/>
              <a:t>Right to audit</a:t>
            </a:r>
          </a:p>
          <a:p>
            <a:r>
              <a:rPr lang="en-US" sz="2400"/>
              <a:t>Default/termination</a:t>
            </a:r>
          </a:p>
          <a:p>
            <a:r>
              <a:rPr lang="en-US" sz="2400"/>
              <a:t>Renewal</a:t>
            </a:r>
          </a:p>
          <a:p>
            <a:r>
              <a:rPr lang="en-US" sz="2400"/>
              <a:t>Compliance with laws/regulations</a:t>
            </a:r>
          </a:p>
          <a:p>
            <a:r>
              <a:rPr lang="en-US" sz="2400"/>
              <a:t>Indemnification</a:t>
            </a:r>
          </a:p>
          <a:p>
            <a:r>
              <a:rPr lang="en-US" sz="2400"/>
              <a:t>Liability</a:t>
            </a:r>
          </a:p>
          <a:p>
            <a:r>
              <a:rPr lang="en-US" sz="2400"/>
              <a:t>Subcontractors</a:t>
            </a:r>
          </a:p>
          <a:p>
            <a:pPr marL="0" indent="0">
              <a:buNone/>
            </a:pPr>
            <a:endParaRPr lang="en-US" sz="2400"/>
          </a:p>
          <a:p>
            <a:pPr marL="0" indent="0">
              <a:buNone/>
            </a:pPr>
            <a:endParaRPr lang="en-US" sz="2400"/>
          </a:p>
          <a:p>
            <a:r>
              <a:rPr lang="en-US" sz="2400"/>
              <a:t>Conflicts of interest</a:t>
            </a:r>
          </a:p>
          <a:p>
            <a:r>
              <a:rPr lang="en-US" sz="2400"/>
              <a:t>Professional standards</a:t>
            </a:r>
          </a:p>
          <a:p>
            <a:r>
              <a:rPr lang="en-US" sz="2400"/>
              <a:t>Invoice requirements – numbering, specific goods/services, etc.</a:t>
            </a:r>
          </a:p>
          <a:p>
            <a:r>
              <a:rPr lang="en-US" sz="2400"/>
              <a:t>Outline specific goods/services in the contract or statement of work</a:t>
            </a:r>
          </a:p>
          <a:p>
            <a:endParaRPr lang="en-US" sz="2400"/>
          </a:p>
        </p:txBody>
      </p:sp>
    </p:spTree>
    <p:extLst>
      <p:ext uri="{BB962C8B-B14F-4D97-AF65-F5344CB8AC3E}">
        <p14:creationId xmlns:p14="http://schemas.microsoft.com/office/powerpoint/2010/main" val="1144263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2059-437B-EE34-64B1-EC66D7298906}"/>
              </a:ext>
            </a:extLst>
          </p:cNvPr>
          <p:cNvSpPr>
            <a:spLocks noGrp="1"/>
          </p:cNvSpPr>
          <p:nvPr>
            <p:ph type="title"/>
          </p:nvPr>
        </p:nvSpPr>
        <p:spPr/>
        <p:txBody>
          <a:bodyPr/>
          <a:lstStyle/>
          <a:p>
            <a:r>
              <a:rPr lang="en-US"/>
              <a:t>Data analysis</a:t>
            </a:r>
          </a:p>
        </p:txBody>
      </p:sp>
      <p:grpSp>
        <p:nvGrpSpPr>
          <p:cNvPr id="5" name="Group 4">
            <a:extLst>
              <a:ext uri="{FF2B5EF4-FFF2-40B4-BE49-F238E27FC236}">
                <a16:creationId xmlns:a16="http://schemas.microsoft.com/office/drawing/2014/main" id="{0B303C70-552F-E572-4951-5EAFAF84A408}"/>
              </a:ext>
            </a:extLst>
          </p:cNvPr>
          <p:cNvGrpSpPr/>
          <p:nvPr/>
        </p:nvGrpSpPr>
        <p:grpSpPr>
          <a:xfrm>
            <a:off x="533396" y="2361125"/>
            <a:ext cx="11200457" cy="2354769"/>
            <a:chOff x="965999" y="2620453"/>
            <a:chExt cx="10493184" cy="2343573"/>
          </a:xfrm>
        </p:grpSpPr>
        <p:pic>
          <p:nvPicPr>
            <p:cNvPr id="6" name="Graphic 5">
              <a:extLst>
                <a:ext uri="{FF2B5EF4-FFF2-40B4-BE49-F238E27FC236}">
                  <a16:creationId xmlns:a16="http://schemas.microsoft.com/office/drawing/2014/main" id="{BB012920-25C9-AD5E-F6FA-153C3767B1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460" y="2703437"/>
              <a:ext cx="1121715" cy="874064"/>
            </a:xfrm>
            <a:prstGeom prst="rect">
              <a:avLst/>
            </a:prstGeom>
          </p:spPr>
        </p:pic>
        <p:pic>
          <p:nvPicPr>
            <p:cNvPr id="7" name="Graphic 6">
              <a:extLst>
                <a:ext uri="{FF2B5EF4-FFF2-40B4-BE49-F238E27FC236}">
                  <a16:creationId xmlns:a16="http://schemas.microsoft.com/office/drawing/2014/main" id="{8E7C63A2-A5E5-B951-B414-CB4C5EEB21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7409" y="2711002"/>
              <a:ext cx="830361" cy="830359"/>
            </a:xfrm>
            <a:prstGeom prst="rect">
              <a:avLst/>
            </a:prstGeom>
          </p:spPr>
        </p:pic>
        <p:pic>
          <p:nvPicPr>
            <p:cNvPr id="8" name="Graphic 7">
              <a:extLst>
                <a:ext uri="{FF2B5EF4-FFF2-40B4-BE49-F238E27FC236}">
                  <a16:creationId xmlns:a16="http://schemas.microsoft.com/office/drawing/2014/main" id="{B8DC954E-CD54-0F57-D6E5-1D543A158A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8103" y="2620453"/>
              <a:ext cx="815795" cy="1005172"/>
            </a:xfrm>
            <a:prstGeom prst="rect">
              <a:avLst/>
            </a:prstGeom>
          </p:spPr>
        </p:pic>
        <p:pic>
          <p:nvPicPr>
            <p:cNvPr id="9" name="Graphic 8">
              <a:extLst>
                <a:ext uri="{FF2B5EF4-FFF2-40B4-BE49-F238E27FC236}">
                  <a16:creationId xmlns:a16="http://schemas.microsoft.com/office/drawing/2014/main" id="{752A6BEA-ED6D-8895-8C4E-9E53120C09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73102" y="2716043"/>
              <a:ext cx="815795" cy="801226"/>
            </a:xfrm>
            <a:prstGeom prst="rect">
              <a:avLst/>
            </a:prstGeom>
          </p:spPr>
        </p:pic>
        <p:pic>
          <p:nvPicPr>
            <p:cNvPr id="10" name="Graphic 9">
              <a:extLst>
                <a:ext uri="{FF2B5EF4-FFF2-40B4-BE49-F238E27FC236}">
                  <a16:creationId xmlns:a16="http://schemas.microsoft.com/office/drawing/2014/main" id="{7B6F603E-BD56-2BD0-9D52-5C1626E1F7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59400" y="2736996"/>
              <a:ext cx="903199" cy="772087"/>
            </a:xfrm>
            <a:prstGeom prst="rect">
              <a:avLst/>
            </a:prstGeom>
          </p:spPr>
        </p:pic>
        <p:grpSp>
          <p:nvGrpSpPr>
            <p:cNvPr id="11" name="Group 10">
              <a:extLst>
                <a:ext uri="{FF2B5EF4-FFF2-40B4-BE49-F238E27FC236}">
                  <a16:creationId xmlns:a16="http://schemas.microsoft.com/office/drawing/2014/main" id="{7DB83E4A-A13D-7E43-BAA0-9EA8224E66AD}"/>
                </a:ext>
              </a:extLst>
            </p:cNvPr>
            <p:cNvGrpSpPr/>
            <p:nvPr/>
          </p:nvGrpSpPr>
          <p:grpSpPr>
            <a:xfrm>
              <a:off x="965999" y="3789000"/>
              <a:ext cx="1881818" cy="1175026"/>
              <a:chOff x="335207" y="2182904"/>
              <a:chExt cx="1881818" cy="1175026"/>
            </a:xfrm>
          </p:grpSpPr>
          <p:sp>
            <p:nvSpPr>
              <p:cNvPr id="24" name="Rectangle 23">
                <a:extLst>
                  <a:ext uri="{FF2B5EF4-FFF2-40B4-BE49-F238E27FC236}">
                    <a16:creationId xmlns:a16="http://schemas.microsoft.com/office/drawing/2014/main" id="{29C0CD4C-392C-0449-B3F2-326D1C50C2B8}"/>
                  </a:ext>
                </a:extLst>
              </p:cNvPr>
              <p:cNvSpPr/>
              <p:nvPr/>
            </p:nvSpPr>
            <p:spPr>
              <a:xfrm>
                <a:off x="335207" y="2182904"/>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ctr"/>
              <a:lstStyle/>
              <a:p>
                <a:endParaRPr lang="en-US" sz="2000">
                  <a:solidFill>
                    <a:schemeClr val="tx1"/>
                  </a:solidFill>
                </a:endParaRPr>
              </a:p>
            </p:txBody>
          </p:sp>
          <p:sp>
            <p:nvSpPr>
              <p:cNvPr id="25" name="TextBox 24">
                <a:extLst>
                  <a:ext uri="{FF2B5EF4-FFF2-40B4-BE49-F238E27FC236}">
                    <a16:creationId xmlns:a16="http://schemas.microsoft.com/office/drawing/2014/main" id="{7E0BF2A6-95CB-FDFD-BA10-C3D30C14382E}"/>
                  </a:ext>
                </a:extLst>
              </p:cNvPr>
              <p:cNvSpPr txBox="1"/>
              <p:nvPr/>
            </p:nvSpPr>
            <p:spPr>
              <a:xfrm>
                <a:off x="335207" y="2637930"/>
                <a:ext cx="1881818"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US" kern="1200">
                    <a:solidFill>
                      <a:schemeClr val="tx1"/>
                    </a:solidFill>
                  </a:rPr>
                  <a:t>Significant increase in $ or quantity of invoices</a:t>
                </a:r>
              </a:p>
            </p:txBody>
          </p:sp>
        </p:grpSp>
        <p:grpSp>
          <p:nvGrpSpPr>
            <p:cNvPr id="12" name="Group 11">
              <a:extLst>
                <a:ext uri="{FF2B5EF4-FFF2-40B4-BE49-F238E27FC236}">
                  <a16:creationId xmlns:a16="http://schemas.microsoft.com/office/drawing/2014/main" id="{7A8AD7C5-7B1D-7160-862E-F549CA343394}"/>
                </a:ext>
              </a:extLst>
            </p:cNvPr>
            <p:cNvGrpSpPr/>
            <p:nvPr/>
          </p:nvGrpSpPr>
          <p:grpSpPr>
            <a:xfrm>
              <a:off x="3080999" y="3789000"/>
              <a:ext cx="1800001" cy="1175026"/>
              <a:chOff x="2450207" y="2182904"/>
              <a:chExt cx="1800001" cy="1175026"/>
            </a:xfrm>
          </p:grpSpPr>
          <p:sp>
            <p:nvSpPr>
              <p:cNvPr id="22" name="Rectangle 21">
                <a:extLst>
                  <a:ext uri="{FF2B5EF4-FFF2-40B4-BE49-F238E27FC236}">
                    <a16:creationId xmlns:a16="http://schemas.microsoft.com/office/drawing/2014/main" id="{48A72A19-F1AB-1A5F-6AFB-9B2676DE9072}"/>
                  </a:ext>
                </a:extLst>
              </p:cNvPr>
              <p:cNvSpPr/>
              <p:nvPr/>
            </p:nvSpPr>
            <p:spPr>
              <a:xfrm>
                <a:off x="2450207" y="2182904"/>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ctr"/>
              <a:lstStyle/>
              <a:p>
                <a:endParaRPr lang="en-US" sz="2000">
                  <a:solidFill>
                    <a:schemeClr val="tx1"/>
                  </a:solidFill>
                </a:endParaRPr>
              </a:p>
            </p:txBody>
          </p:sp>
          <p:sp>
            <p:nvSpPr>
              <p:cNvPr id="23" name="TextBox 22">
                <a:extLst>
                  <a:ext uri="{FF2B5EF4-FFF2-40B4-BE49-F238E27FC236}">
                    <a16:creationId xmlns:a16="http://schemas.microsoft.com/office/drawing/2014/main" id="{DEA2BDD7-5C0C-C6F5-9B24-ADB246D59809}"/>
                  </a:ext>
                </a:extLst>
              </p:cNvPr>
              <p:cNvSpPr txBox="1"/>
              <p:nvPr/>
            </p:nvSpPr>
            <p:spPr>
              <a:xfrm>
                <a:off x="2450208" y="2637930"/>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US" kern="1200">
                    <a:solidFill>
                      <a:schemeClr val="tx1"/>
                    </a:solidFill>
                  </a:rPr>
                  <a:t>Split billings or payments below an approval threshold</a:t>
                </a:r>
              </a:p>
            </p:txBody>
          </p:sp>
        </p:grpSp>
        <p:grpSp>
          <p:nvGrpSpPr>
            <p:cNvPr id="13" name="Group 12">
              <a:extLst>
                <a:ext uri="{FF2B5EF4-FFF2-40B4-BE49-F238E27FC236}">
                  <a16:creationId xmlns:a16="http://schemas.microsoft.com/office/drawing/2014/main" id="{A84E3340-91F1-7FFD-019E-01C8A1916E7E}"/>
                </a:ext>
              </a:extLst>
            </p:cNvPr>
            <p:cNvGrpSpPr/>
            <p:nvPr/>
          </p:nvGrpSpPr>
          <p:grpSpPr>
            <a:xfrm>
              <a:off x="5196000" y="3789000"/>
              <a:ext cx="1800001" cy="1175026"/>
              <a:chOff x="4565208" y="2182904"/>
              <a:chExt cx="1800001" cy="1175026"/>
            </a:xfrm>
          </p:grpSpPr>
          <p:sp>
            <p:nvSpPr>
              <p:cNvPr id="20" name="Rectangle 19">
                <a:extLst>
                  <a:ext uri="{FF2B5EF4-FFF2-40B4-BE49-F238E27FC236}">
                    <a16:creationId xmlns:a16="http://schemas.microsoft.com/office/drawing/2014/main" id="{C7B02E76-53E7-132F-057E-60BAC62BE59B}"/>
                  </a:ext>
                </a:extLst>
              </p:cNvPr>
              <p:cNvSpPr/>
              <p:nvPr/>
            </p:nvSpPr>
            <p:spPr>
              <a:xfrm>
                <a:off x="4565208" y="2182904"/>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ctr"/>
              <a:lstStyle/>
              <a:p>
                <a:endParaRPr lang="en-US" sz="2000">
                  <a:solidFill>
                    <a:schemeClr val="tx1"/>
                  </a:solidFill>
                </a:endParaRPr>
              </a:p>
            </p:txBody>
          </p:sp>
          <p:sp>
            <p:nvSpPr>
              <p:cNvPr id="21" name="TextBox 20">
                <a:extLst>
                  <a:ext uri="{FF2B5EF4-FFF2-40B4-BE49-F238E27FC236}">
                    <a16:creationId xmlns:a16="http://schemas.microsoft.com/office/drawing/2014/main" id="{7E0D1590-F449-B08B-5989-53CB320AE1BE}"/>
                  </a:ext>
                </a:extLst>
              </p:cNvPr>
              <p:cNvSpPr txBox="1"/>
              <p:nvPr/>
            </p:nvSpPr>
            <p:spPr>
              <a:xfrm>
                <a:off x="4565209" y="2637930"/>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US" kern="1200">
                    <a:solidFill>
                      <a:schemeClr val="tx1"/>
                    </a:solidFill>
                  </a:rPr>
                  <a:t>Unreasonable round number invoices</a:t>
                </a:r>
              </a:p>
            </p:txBody>
          </p:sp>
        </p:grpSp>
        <p:grpSp>
          <p:nvGrpSpPr>
            <p:cNvPr id="14" name="Group 13">
              <a:extLst>
                <a:ext uri="{FF2B5EF4-FFF2-40B4-BE49-F238E27FC236}">
                  <a16:creationId xmlns:a16="http://schemas.microsoft.com/office/drawing/2014/main" id="{57BC564E-4F6A-235B-617B-29A87BE9FBBA}"/>
                </a:ext>
              </a:extLst>
            </p:cNvPr>
            <p:cNvGrpSpPr/>
            <p:nvPr/>
          </p:nvGrpSpPr>
          <p:grpSpPr>
            <a:xfrm>
              <a:off x="7311000" y="3789000"/>
              <a:ext cx="1800001" cy="1175026"/>
              <a:chOff x="6680208" y="2182904"/>
              <a:chExt cx="1800001" cy="1175026"/>
            </a:xfrm>
          </p:grpSpPr>
          <p:sp>
            <p:nvSpPr>
              <p:cNvPr id="18" name="Rectangle 17">
                <a:extLst>
                  <a:ext uri="{FF2B5EF4-FFF2-40B4-BE49-F238E27FC236}">
                    <a16:creationId xmlns:a16="http://schemas.microsoft.com/office/drawing/2014/main" id="{AB21D208-4C51-C9DC-9CFA-221A60C36AC8}"/>
                  </a:ext>
                </a:extLst>
              </p:cNvPr>
              <p:cNvSpPr/>
              <p:nvPr/>
            </p:nvSpPr>
            <p:spPr>
              <a:xfrm>
                <a:off x="6680208" y="2182904"/>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ctr"/>
              <a:lstStyle/>
              <a:p>
                <a:endParaRPr lang="en-US" sz="2000">
                  <a:solidFill>
                    <a:schemeClr val="tx1"/>
                  </a:solidFill>
                </a:endParaRPr>
              </a:p>
            </p:txBody>
          </p:sp>
          <p:sp>
            <p:nvSpPr>
              <p:cNvPr id="19" name="TextBox 18">
                <a:extLst>
                  <a:ext uri="{FF2B5EF4-FFF2-40B4-BE49-F238E27FC236}">
                    <a16:creationId xmlns:a16="http://schemas.microsoft.com/office/drawing/2014/main" id="{DED66627-ADC6-4391-3365-2077885B4FDA}"/>
                  </a:ext>
                </a:extLst>
              </p:cNvPr>
              <p:cNvSpPr txBox="1"/>
              <p:nvPr/>
            </p:nvSpPr>
            <p:spPr>
              <a:xfrm>
                <a:off x="6680209" y="2637930"/>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US" kern="1200">
                    <a:solidFill>
                      <a:schemeClr val="tx1"/>
                    </a:solidFill>
                  </a:rPr>
                  <a:t>New vendor with significant activity</a:t>
                </a:r>
              </a:p>
            </p:txBody>
          </p:sp>
        </p:grpSp>
        <p:grpSp>
          <p:nvGrpSpPr>
            <p:cNvPr id="15" name="Group 14">
              <a:extLst>
                <a:ext uri="{FF2B5EF4-FFF2-40B4-BE49-F238E27FC236}">
                  <a16:creationId xmlns:a16="http://schemas.microsoft.com/office/drawing/2014/main" id="{FE38DE55-5FA0-05BB-ECD3-4D8F969E20A8}"/>
                </a:ext>
              </a:extLst>
            </p:cNvPr>
            <p:cNvGrpSpPr/>
            <p:nvPr/>
          </p:nvGrpSpPr>
          <p:grpSpPr>
            <a:xfrm>
              <a:off x="9426000" y="3789000"/>
              <a:ext cx="2033183" cy="1175026"/>
              <a:chOff x="8795208" y="2182904"/>
              <a:chExt cx="2033183" cy="1175026"/>
            </a:xfrm>
          </p:grpSpPr>
          <p:sp>
            <p:nvSpPr>
              <p:cNvPr id="16" name="Rectangle 15">
                <a:extLst>
                  <a:ext uri="{FF2B5EF4-FFF2-40B4-BE49-F238E27FC236}">
                    <a16:creationId xmlns:a16="http://schemas.microsoft.com/office/drawing/2014/main" id="{D1AEC4C1-109D-C40C-363E-E0C73DDCBE1E}"/>
                  </a:ext>
                </a:extLst>
              </p:cNvPr>
              <p:cNvSpPr/>
              <p:nvPr/>
            </p:nvSpPr>
            <p:spPr>
              <a:xfrm>
                <a:off x="8795208" y="2182904"/>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ctr"/>
              <a:lstStyle/>
              <a:p>
                <a:endParaRPr lang="en-US" sz="2000">
                  <a:solidFill>
                    <a:schemeClr val="tx1"/>
                  </a:solidFill>
                </a:endParaRPr>
              </a:p>
            </p:txBody>
          </p:sp>
          <p:sp>
            <p:nvSpPr>
              <p:cNvPr id="17" name="TextBox 16">
                <a:extLst>
                  <a:ext uri="{FF2B5EF4-FFF2-40B4-BE49-F238E27FC236}">
                    <a16:creationId xmlns:a16="http://schemas.microsoft.com/office/drawing/2014/main" id="{2BA004BE-44F4-BA2B-2E7B-F0BB1464C54B}"/>
                  </a:ext>
                </a:extLst>
              </p:cNvPr>
              <p:cNvSpPr txBox="1"/>
              <p:nvPr/>
            </p:nvSpPr>
            <p:spPr>
              <a:xfrm>
                <a:off x="8795208" y="2637930"/>
                <a:ext cx="2033183"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US" kern="1200">
                    <a:solidFill>
                      <a:schemeClr val="tx1"/>
                    </a:solidFill>
                  </a:rPr>
                  <a:t>Unusually large differences in budget to actual $ in the same year, or year-over-year</a:t>
                </a:r>
              </a:p>
            </p:txBody>
          </p:sp>
        </p:grpSp>
      </p:grpSp>
    </p:spTree>
    <p:extLst>
      <p:ext uri="{BB962C8B-B14F-4D97-AF65-F5344CB8AC3E}">
        <p14:creationId xmlns:p14="http://schemas.microsoft.com/office/powerpoint/2010/main" val="1278488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5952-91FE-002A-F7F3-C1272AAE381A}"/>
              </a:ext>
            </a:extLst>
          </p:cNvPr>
          <p:cNvSpPr>
            <a:spLocks noGrp="1"/>
          </p:cNvSpPr>
          <p:nvPr>
            <p:ph type="title"/>
          </p:nvPr>
        </p:nvSpPr>
        <p:spPr/>
        <p:txBody>
          <a:bodyPr/>
          <a:lstStyle/>
          <a:p>
            <a:r>
              <a:rPr lang="en-US"/>
              <a:t>Data analysis</a:t>
            </a:r>
          </a:p>
        </p:txBody>
      </p:sp>
      <p:graphicFrame>
        <p:nvGraphicFramePr>
          <p:cNvPr id="5" name="Text Placeholder 2">
            <a:extLst>
              <a:ext uri="{FF2B5EF4-FFF2-40B4-BE49-F238E27FC236}">
                <a16:creationId xmlns:a16="http://schemas.microsoft.com/office/drawing/2014/main" id="{50586863-920A-0772-B8E5-010D6C9D0721}"/>
              </a:ext>
            </a:extLst>
          </p:cNvPr>
          <p:cNvGraphicFramePr/>
          <p:nvPr>
            <p:extLst>
              <p:ext uri="{D42A27DB-BD31-4B8C-83A1-F6EECF244321}">
                <p14:modId xmlns:p14="http://schemas.microsoft.com/office/powerpoint/2010/main" val="2327679571"/>
              </p:ext>
            </p:extLst>
          </p:nvPr>
        </p:nvGraphicFramePr>
        <p:xfrm>
          <a:off x="456360" y="1444088"/>
          <a:ext cx="11277496" cy="4132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4040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F00E0F35-F40D-AD22-1E80-4436283A00BF}"/>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4463" y="0"/>
            <a:ext cx="1279679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5B34710-5295-84B6-E487-192EF785BD4A}"/>
              </a:ext>
            </a:extLst>
          </p:cNvPr>
          <p:cNvSpPr/>
          <p:nvPr/>
        </p:nvSpPr>
        <p:spPr>
          <a:xfrm>
            <a:off x="-384463" y="12312"/>
            <a:ext cx="12854763" cy="68580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39284-B260-9783-96FF-FFDAC283F44E}"/>
              </a:ext>
            </a:extLst>
          </p:cNvPr>
          <p:cNvSpPr>
            <a:spLocks noGrp="1"/>
          </p:cNvSpPr>
          <p:nvPr>
            <p:ph type="title"/>
          </p:nvPr>
        </p:nvSpPr>
        <p:spPr/>
        <p:txBody>
          <a:bodyPr/>
          <a:lstStyle/>
          <a:p>
            <a:r>
              <a:rPr lang="en-US">
                <a:solidFill>
                  <a:schemeClr val="bg1"/>
                </a:solidFill>
              </a:rPr>
              <a:t>Data analysis</a:t>
            </a:r>
          </a:p>
        </p:txBody>
      </p:sp>
      <p:sp>
        <p:nvSpPr>
          <p:cNvPr id="7" name="Content Placeholder 6">
            <a:extLst>
              <a:ext uri="{FF2B5EF4-FFF2-40B4-BE49-F238E27FC236}">
                <a16:creationId xmlns:a16="http://schemas.microsoft.com/office/drawing/2014/main" id="{96B257CF-66DF-7EBB-3433-5628388658A6}"/>
              </a:ext>
            </a:extLst>
          </p:cNvPr>
          <p:cNvSpPr>
            <a:spLocks noGrp="1"/>
          </p:cNvSpPr>
          <p:nvPr>
            <p:ph sz="quarter" idx="14"/>
          </p:nvPr>
        </p:nvSpPr>
        <p:spPr/>
        <p:txBody>
          <a:bodyPr>
            <a:normAutofit/>
          </a:bodyPr>
          <a:lstStyle/>
          <a:p>
            <a:r>
              <a:rPr lang="en-US">
                <a:solidFill>
                  <a:schemeClr val="bg1"/>
                </a:solidFill>
              </a:rPr>
              <a:t>Compare vendor EIN to employees’ SSN or outside business EIN</a:t>
            </a:r>
          </a:p>
          <a:p>
            <a:r>
              <a:rPr lang="en-US">
                <a:solidFill>
                  <a:schemeClr val="bg1"/>
                </a:solidFill>
              </a:rPr>
              <a:t>Large gifts and entertainment expenses to vendors</a:t>
            </a:r>
          </a:p>
          <a:p>
            <a:r>
              <a:rPr lang="en-US">
                <a:solidFill>
                  <a:schemeClr val="bg1"/>
                </a:solidFill>
              </a:rPr>
              <a:t>Slight variation in vendor name</a:t>
            </a:r>
          </a:p>
          <a:p>
            <a:r>
              <a:rPr lang="en-US">
                <a:solidFill>
                  <a:schemeClr val="bg1"/>
                </a:solidFill>
              </a:rPr>
              <a:t>Manul check payments or other deviations (normal to use checks but instead did a wire)</a:t>
            </a:r>
          </a:p>
          <a:p>
            <a:r>
              <a:rPr lang="en-US">
                <a:solidFill>
                  <a:schemeClr val="bg1"/>
                </a:solidFill>
              </a:rPr>
              <a:t>Alpha character on the end of the invoice number</a:t>
            </a:r>
          </a:p>
          <a:p>
            <a:r>
              <a:rPr lang="en-US">
                <a:solidFill>
                  <a:schemeClr val="bg1"/>
                </a:solidFill>
              </a:rPr>
              <a:t>Abbreviated vendor name</a:t>
            </a:r>
          </a:p>
          <a:p>
            <a:r>
              <a:rPr lang="en-US">
                <a:solidFill>
                  <a:schemeClr val="bg1"/>
                </a:solidFill>
              </a:rPr>
              <a:t>Gaps in expectations from </a:t>
            </a:r>
            <a:r>
              <a:rPr lang="en-US" err="1">
                <a:solidFill>
                  <a:schemeClr val="bg1"/>
                </a:solidFill>
              </a:rPr>
              <a:t>Benford’s</a:t>
            </a:r>
            <a:r>
              <a:rPr lang="en-US">
                <a:solidFill>
                  <a:schemeClr val="bg1"/>
                </a:solidFill>
              </a:rPr>
              <a:t> Law</a:t>
            </a:r>
          </a:p>
        </p:txBody>
      </p:sp>
    </p:spTree>
    <p:extLst>
      <p:ext uri="{BB962C8B-B14F-4D97-AF65-F5344CB8AC3E}">
        <p14:creationId xmlns:p14="http://schemas.microsoft.com/office/powerpoint/2010/main" val="343694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F237-93B8-655A-D4B6-2C089C0DEE9A}"/>
              </a:ext>
            </a:extLst>
          </p:cNvPr>
          <p:cNvSpPr>
            <a:spLocks noGrp="1"/>
          </p:cNvSpPr>
          <p:nvPr>
            <p:ph type="title"/>
          </p:nvPr>
        </p:nvSpPr>
        <p:spPr/>
        <p:txBody>
          <a:bodyPr/>
          <a:lstStyle/>
          <a:p>
            <a:r>
              <a:rPr lang="en-US"/>
              <a:t>Prevention and detection of vendor fraud</a:t>
            </a:r>
          </a:p>
        </p:txBody>
      </p:sp>
      <p:sp>
        <p:nvSpPr>
          <p:cNvPr id="4" name="Content Placeholder 3">
            <a:extLst>
              <a:ext uri="{FF2B5EF4-FFF2-40B4-BE49-F238E27FC236}">
                <a16:creationId xmlns:a16="http://schemas.microsoft.com/office/drawing/2014/main" id="{B1DA770B-D329-9B1E-D200-509C58B578A6}"/>
              </a:ext>
            </a:extLst>
          </p:cNvPr>
          <p:cNvSpPr>
            <a:spLocks noGrp="1"/>
          </p:cNvSpPr>
          <p:nvPr>
            <p:ph sz="quarter" idx="14"/>
          </p:nvPr>
        </p:nvSpPr>
        <p:spPr/>
        <p:txBody>
          <a:bodyPr>
            <a:normAutofit/>
          </a:bodyPr>
          <a:lstStyle/>
          <a:p>
            <a:pPr marL="0" indent="0">
              <a:buNone/>
            </a:pPr>
            <a:r>
              <a:rPr lang="en-US" sz="2400"/>
              <a:t>Analyze your invoices for differences in key fields as may be a </a:t>
            </a:r>
            <a:r>
              <a:rPr lang="en-US" sz="2400" b="1"/>
              <a:t>red flag</a:t>
            </a:r>
          </a:p>
          <a:p>
            <a:endParaRPr lang="en-US" sz="2400"/>
          </a:p>
        </p:txBody>
      </p:sp>
      <p:graphicFrame>
        <p:nvGraphicFramePr>
          <p:cNvPr id="5" name="Table 4">
            <a:extLst>
              <a:ext uri="{FF2B5EF4-FFF2-40B4-BE49-F238E27FC236}">
                <a16:creationId xmlns:a16="http://schemas.microsoft.com/office/drawing/2014/main" id="{85E14586-A889-B55B-BB98-50961E6B2EBB}"/>
              </a:ext>
            </a:extLst>
          </p:cNvPr>
          <p:cNvGraphicFramePr>
            <a:graphicFrameLocks noGrp="1"/>
          </p:cNvGraphicFramePr>
          <p:nvPr>
            <p:extLst>
              <p:ext uri="{D42A27DB-BD31-4B8C-83A1-F6EECF244321}">
                <p14:modId xmlns:p14="http://schemas.microsoft.com/office/powerpoint/2010/main" val="2424446252"/>
              </p:ext>
            </p:extLst>
          </p:nvPr>
        </p:nvGraphicFramePr>
        <p:xfrm>
          <a:off x="1455281" y="2719930"/>
          <a:ext cx="9279651" cy="2507896"/>
        </p:xfrm>
        <a:graphic>
          <a:graphicData uri="http://schemas.openxmlformats.org/drawingml/2006/table">
            <a:tbl>
              <a:tblPr firstRow="1" bandRow="1">
                <a:tableStyleId>{B301B821-A1FF-4177-AEE7-76D212191A09}</a:tableStyleId>
              </a:tblPr>
              <a:tblGrid>
                <a:gridCol w="1798911">
                  <a:extLst>
                    <a:ext uri="{9D8B030D-6E8A-4147-A177-3AD203B41FA5}">
                      <a16:colId xmlns:a16="http://schemas.microsoft.com/office/drawing/2014/main" val="1451119357"/>
                    </a:ext>
                  </a:extLst>
                </a:gridCol>
                <a:gridCol w="1798911">
                  <a:extLst>
                    <a:ext uri="{9D8B030D-6E8A-4147-A177-3AD203B41FA5}">
                      <a16:colId xmlns:a16="http://schemas.microsoft.com/office/drawing/2014/main" val="279861142"/>
                    </a:ext>
                  </a:extLst>
                </a:gridCol>
                <a:gridCol w="1995667">
                  <a:extLst>
                    <a:ext uri="{9D8B030D-6E8A-4147-A177-3AD203B41FA5}">
                      <a16:colId xmlns:a16="http://schemas.microsoft.com/office/drawing/2014/main" val="533849044"/>
                    </a:ext>
                  </a:extLst>
                </a:gridCol>
                <a:gridCol w="1602155">
                  <a:extLst>
                    <a:ext uri="{9D8B030D-6E8A-4147-A177-3AD203B41FA5}">
                      <a16:colId xmlns:a16="http://schemas.microsoft.com/office/drawing/2014/main" val="3143549162"/>
                    </a:ext>
                  </a:extLst>
                </a:gridCol>
                <a:gridCol w="2084007">
                  <a:extLst>
                    <a:ext uri="{9D8B030D-6E8A-4147-A177-3AD203B41FA5}">
                      <a16:colId xmlns:a16="http://schemas.microsoft.com/office/drawing/2014/main" val="1940374000"/>
                    </a:ext>
                  </a:extLst>
                </a:gridCol>
              </a:tblGrid>
              <a:tr h="432756">
                <a:tc>
                  <a:txBody>
                    <a:bodyPr/>
                    <a:lstStyle/>
                    <a:p>
                      <a:r>
                        <a:rPr lang="en-US"/>
                        <a:t>Department</a:t>
                      </a:r>
                    </a:p>
                  </a:txBody>
                  <a:tcPr/>
                </a:tc>
                <a:tc>
                  <a:txBody>
                    <a:bodyPr/>
                    <a:lstStyle/>
                    <a:p>
                      <a:r>
                        <a:rPr lang="en-US"/>
                        <a:t>Vendor Name</a:t>
                      </a:r>
                    </a:p>
                  </a:txBody>
                  <a:tcPr/>
                </a:tc>
                <a:tc>
                  <a:txBody>
                    <a:bodyPr/>
                    <a:lstStyle/>
                    <a:p>
                      <a:r>
                        <a:rPr lang="en-US"/>
                        <a:t>Invoice Amount</a:t>
                      </a:r>
                    </a:p>
                  </a:txBody>
                  <a:tcPr/>
                </a:tc>
                <a:tc>
                  <a:txBody>
                    <a:bodyPr/>
                    <a:lstStyle/>
                    <a:p>
                      <a:r>
                        <a:rPr lang="en-US"/>
                        <a:t>Invoice Date</a:t>
                      </a:r>
                    </a:p>
                  </a:txBody>
                  <a:tcPr/>
                </a:tc>
                <a:tc>
                  <a:txBody>
                    <a:bodyPr/>
                    <a:lstStyle/>
                    <a:p>
                      <a:r>
                        <a:rPr lang="en-US"/>
                        <a:t>Invoice Number</a:t>
                      </a:r>
                    </a:p>
                  </a:txBody>
                  <a:tcPr/>
                </a:tc>
                <a:extLst>
                  <a:ext uri="{0D108BD9-81ED-4DB2-BD59-A6C34878D82A}">
                    <a16:rowId xmlns:a16="http://schemas.microsoft.com/office/drawing/2014/main" val="4065590172"/>
                  </a:ext>
                </a:extLst>
              </a:tr>
              <a:tr h="415028">
                <a:tc>
                  <a:txBody>
                    <a:bodyPr/>
                    <a:lstStyle/>
                    <a:p>
                      <a:r>
                        <a:rPr lang="en-US"/>
                        <a:t>Different</a:t>
                      </a:r>
                    </a:p>
                  </a:txBody>
                  <a:tcPr/>
                </a:tc>
                <a:tc>
                  <a:txBody>
                    <a:bodyPr/>
                    <a:lstStyle/>
                    <a:p>
                      <a:r>
                        <a:rPr lang="en-US"/>
                        <a:t>Same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46553068"/>
                  </a:ext>
                </a:extLst>
              </a:tr>
              <a:tr h="415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Different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2331974806"/>
                  </a:ext>
                </a:extLst>
              </a:tr>
              <a:tr h="415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Different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Same</a:t>
                      </a:r>
                    </a:p>
                  </a:txBody>
                  <a:tcPr/>
                </a:tc>
                <a:extLst>
                  <a:ext uri="{0D108BD9-81ED-4DB2-BD59-A6C34878D82A}">
                    <a16:rowId xmlns:a16="http://schemas.microsoft.com/office/drawing/2014/main" val="3812265429"/>
                  </a:ext>
                </a:extLst>
              </a:tr>
              <a:tr h="415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Different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Same</a:t>
                      </a:r>
                    </a:p>
                  </a:txBody>
                  <a:tcPr/>
                </a:tc>
                <a:extLst>
                  <a:ext uri="{0D108BD9-81ED-4DB2-BD59-A6C34878D82A}">
                    <a16:rowId xmlns:a16="http://schemas.microsoft.com/office/drawing/2014/main" val="2707360894"/>
                  </a:ext>
                </a:extLst>
              </a:tr>
              <a:tr h="415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Same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Different</a:t>
                      </a:r>
                    </a:p>
                  </a:txBody>
                  <a:tcPr/>
                </a:tc>
                <a:extLst>
                  <a:ext uri="{0D108BD9-81ED-4DB2-BD59-A6C34878D82A}">
                    <a16:rowId xmlns:a16="http://schemas.microsoft.com/office/drawing/2014/main" val="2839786526"/>
                  </a:ext>
                </a:extLst>
              </a:tr>
            </a:tbl>
          </a:graphicData>
        </a:graphic>
      </p:graphicFrame>
    </p:spTree>
    <p:extLst>
      <p:ext uri="{BB962C8B-B14F-4D97-AF65-F5344CB8AC3E}">
        <p14:creationId xmlns:p14="http://schemas.microsoft.com/office/powerpoint/2010/main" val="1139868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78A1-A243-EE9B-481E-1700015DC649}"/>
              </a:ext>
            </a:extLst>
          </p:cNvPr>
          <p:cNvSpPr>
            <a:spLocks noGrp="1"/>
          </p:cNvSpPr>
          <p:nvPr>
            <p:ph type="title"/>
          </p:nvPr>
        </p:nvSpPr>
        <p:spPr/>
        <p:txBody>
          <a:bodyPr/>
          <a:lstStyle/>
          <a:p>
            <a:r>
              <a:rPr lang="en-US"/>
              <a:t>Prevention and detection of vendor fraud</a:t>
            </a:r>
          </a:p>
        </p:txBody>
      </p:sp>
      <p:graphicFrame>
        <p:nvGraphicFramePr>
          <p:cNvPr id="5" name="Text Placeholder 2">
            <a:extLst>
              <a:ext uri="{FF2B5EF4-FFF2-40B4-BE49-F238E27FC236}">
                <a16:creationId xmlns:a16="http://schemas.microsoft.com/office/drawing/2014/main" id="{2BB1B566-2856-1B47-AD7C-DBDC37E888D3}"/>
              </a:ext>
            </a:extLst>
          </p:cNvPr>
          <p:cNvGraphicFramePr/>
          <p:nvPr>
            <p:extLst>
              <p:ext uri="{D42A27DB-BD31-4B8C-83A1-F6EECF244321}">
                <p14:modId xmlns:p14="http://schemas.microsoft.com/office/powerpoint/2010/main" val="3109555622"/>
              </p:ext>
            </p:extLst>
          </p:nvPr>
        </p:nvGraphicFramePr>
        <p:xfrm>
          <a:off x="456360" y="1651301"/>
          <a:ext cx="11277496" cy="43947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136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791D-E443-08BA-9781-EF0BA2FB0172}"/>
              </a:ext>
            </a:extLst>
          </p:cNvPr>
          <p:cNvSpPr>
            <a:spLocks noGrp="1"/>
          </p:cNvSpPr>
          <p:nvPr>
            <p:ph type="title"/>
          </p:nvPr>
        </p:nvSpPr>
        <p:spPr/>
        <p:txBody>
          <a:bodyPr/>
          <a:lstStyle/>
          <a:p>
            <a:r>
              <a:rPr lang="en-US"/>
              <a:t>Separation of duties</a:t>
            </a:r>
          </a:p>
        </p:txBody>
      </p:sp>
      <p:sp>
        <p:nvSpPr>
          <p:cNvPr id="4" name="Content Placeholder 3">
            <a:extLst>
              <a:ext uri="{FF2B5EF4-FFF2-40B4-BE49-F238E27FC236}">
                <a16:creationId xmlns:a16="http://schemas.microsoft.com/office/drawing/2014/main" id="{9EC2B0F7-0B96-699C-47D0-CD7C0DF7ED1D}"/>
              </a:ext>
            </a:extLst>
          </p:cNvPr>
          <p:cNvSpPr>
            <a:spLocks noGrp="1"/>
          </p:cNvSpPr>
          <p:nvPr>
            <p:ph sz="quarter" idx="14"/>
          </p:nvPr>
        </p:nvSpPr>
        <p:spPr/>
        <p:txBody>
          <a:bodyPr/>
          <a:lstStyle/>
          <a:p>
            <a:pPr marL="0" indent="0">
              <a:buNone/>
            </a:pPr>
            <a:r>
              <a:rPr lang="en-US" b="1"/>
              <a:t>Remember the basics:</a:t>
            </a:r>
          </a:p>
          <a:p>
            <a:r>
              <a:rPr lang="en-US"/>
              <a:t>Separate those responsible for the vendor master file and staff who approve invoices or sign checks</a:t>
            </a:r>
          </a:p>
          <a:p>
            <a:r>
              <a:rPr lang="en-US"/>
              <a:t>Prohibit payment of invoices to companies not on the approved vendor master list</a:t>
            </a:r>
          </a:p>
          <a:p>
            <a:r>
              <a:rPr lang="en-US"/>
              <a:t>Separate those receiving goods or authorizing services from those who process invoices and payments to those that receive and reconcile bank statements</a:t>
            </a:r>
          </a:p>
          <a:p>
            <a:r>
              <a:rPr lang="en-US"/>
              <a:t>Ensure no simple control breakdowns like stamps for signatures when access to the stamp is easy</a:t>
            </a:r>
          </a:p>
          <a:p>
            <a:endParaRPr lang="en-US"/>
          </a:p>
        </p:txBody>
      </p:sp>
    </p:spTree>
    <p:extLst>
      <p:ext uri="{BB962C8B-B14F-4D97-AF65-F5344CB8AC3E}">
        <p14:creationId xmlns:p14="http://schemas.microsoft.com/office/powerpoint/2010/main" val="271124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E31D-3E06-1118-FDA0-EC72915BA642}"/>
              </a:ext>
            </a:extLst>
          </p:cNvPr>
          <p:cNvSpPr>
            <a:spLocks noGrp="1"/>
          </p:cNvSpPr>
          <p:nvPr>
            <p:ph type="title"/>
          </p:nvPr>
        </p:nvSpPr>
        <p:spPr/>
        <p:txBody>
          <a:bodyPr/>
          <a:lstStyle/>
          <a:p>
            <a:r>
              <a:rPr lang="en-US"/>
              <a:t>Prevention and detection of vendor fraud</a:t>
            </a:r>
          </a:p>
        </p:txBody>
      </p:sp>
      <p:sp>
        <p:nvSpPr>
          <p:cNvPr id="4" name="Content Placeholder 3">
            <a:extLst>
              <a:ext uri="{FF2B5EF4-FFF2-40B4-BE49-F238E27FC236}">
                <a16:creationId xmlns:a16="http://schemas.microsoft.com/office/drawing/2014/main" id="{1AC74EF1-9E10-6DCE-1880-BC339D1BD8F0}"/>
              </a:ext>
            </a:extLst>
          </p:cNvPr>
          <p:cNvSpPr>
            <a:spLocks noGrp="1"/>
          </p:cNvSpPr>
          <p:nvPr>
            <p:ph sz="quarter" idx="14"/>
          </p:nvPr>
        </p:nvSpPr>
        <p:spPr/>
        <p:txBody>
          <a:bodyPr/>
          <a:lstStyle/>
          <a:p>
            <a:r>
              <a:rPr lang="en-US"/>
              <a:t>Internal controls should provide order and efficiency, accuracy and completeness, prevent fraud, waste and abuse</a:t>
            </a:r>
          </a:p>
          <a:p>
            <a:r>
              <a:rPr lang="en-US"/>
              <a:t>Internal controls DO NOT provide those objectives – people within an organization following and enforcing internal controls DO</a:t>
            </a:r>
          </a:p>
          <a:p>
            <a:r>
              <a:rPr lang="en-US"/>
              <a:t>Controls impede efficiency – inherent in every control is an additional layer of time and effort added to an employee’s responsibilities</a:t>
            </a:r>
          </a:p>
          <a:p>
            <a:r>
              <a:rPr lang="en-US"/>
              <a:t>Trust is not an internal control</a:t>
            </a:r>
          </a:p>
        </p:txBody>
      </p:sp>
    </p:spTree>
    <p:extLst>
      <p:ext uri="{BB962C8B-B14F-4D97-AF65-F5344CB8AC3E}">
        <p14:creationId xmlns:p14="http://schemas.microsoft.com/office/powerpoint/2010/main" val="2583357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A9F1-FE83-0E0C-9CF5-47356740ACF2}"/>
              </a:ext>
            </a:extLst>
          </p:cNvPr>
          <p:cNvSpPr>
            <a:spLocks noGrp="1"/>
          </p:cNvSpPr>
          <p:nvPr>
            <p:ph type="ctrTitle"/>
          </p:nvPr>
        </p:nvSpPr>
        <p:spPr>
          <a:xfrm>
            <a:off x="682293" y="3606814"/>
            <a:ext cx="5413707" cy="830997"/>
          </a:xfrm>
        </p:spPr>
        <p:txBody>
          <a:bodyPr/>
          <a:lstStyle/>
          <a:p>
            <a:r>
              <a:rPr lang="en-US"/>
              <a:t>Questions?</a:t>
            </a:r>
          </a:p>
        </p:txBody>
      </p:sp>
      <p:sp>
        <p:nvSpPr>
          <p:cNvPr id="3" name="TextBox 2">
            <a:extLst>
              <a:ext uri="{FF2B5EF4-FFF2-40B4-BE49-F238E27FC236}">
                <a16:creationId xmlns:a16="http://schemas.microsoft.com/office/drawing/2014/main" id="{789735E4-4CFA-9114-0294-1037CF755F6C}"/>
              </a:ext>
            </a:extLst>
          </p:cNvPr>
          <p:cNvSpPr txBox="1"/>
          <p:nvPr/>
        </p:nvSpPr>
        <p:spPr>
          <a:xfrm>
            <a:off x="682293" y="6064572"/>
            <a:ext cx="10683699" cy="707886"/>
          </a:xfrm>
          <a:prstGeom prst="rect">
            <a:avLst/>
          </a:prstGeom>
          <a:noFill/>
        </p:spPr>
        <p:txBody>
          <a:bodyPr wrap="square" rtlCol="0" anchor="t">
            <a:spAutoFit/>
          </a:bodyPr>
          <a:lstStyle/>
          <a:p>
            <a:r>
              <a:rPr lang="en-US" sz="800">
                <a:solidFill>
                  <a:schemeClr val="bg1"/>
                </a:solidFill>
                <a:latin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endParaRPr lang="en-US" sz="800">
              <a:latin typeface="Arial" panose="020B0604020202020204" pitchFamily="34" charset="0"/>
            </a:endParaRPr>
          </a:p>
        </p:txBody>
      </p:sp>
    </p:spTree>
    <p:extLst>
      <p:ext uri="{BB962C8B-B14F-4D97-AF65-F5344CB8AC3E}">
        <p14:creationId xmlns:p14="http://schemas.microsoft.com/office/powerpoint/2010/main" val="411964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0817B88-3BC3-CC86-094A-B0D68A905657}"/>
              </a:ext>
            </a:extLst>
          </p:cNvPr>
          <p:cNvSpPr>
            <a:spLocks noGrp="1"/>
          </p:cNvSpPr>
          <p:nvPr>
            <p:ph type="subTitle" idx="1"/>
          </p:nvPr>
        </p:nvSpPr>
        <p:spPr>
          <a:xfrm>
            <a:off x="457200" y="3429001"/>
            <a:ext cx="4368800" cy="1441420"/>
          </a:xfrm>
        </p:spPr>
        <p:txBody>
          <a:bodyPr/>
          <a:lstStyle/>
          <a:p>
            <a:r>
              <a:rPr lang="en-US"/>
              <a:t>Procurement cycle</a:t>
            </a:r>
          </a:p>
        </p:txBody>
      </p:sp>
    </p:spTree>
    <p:extLst>
      <p:ext uri="{BB962C8B-B14F-4D97-AF65-F5344CB8AC3E}">
        <p14:creationId xmlns:p14="http://schemas.microsoft.com/office/powerpoint/2010/main" val="2870639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B17E1-E125-1C3F-B19B-99B293E3CDB3}"/>
              </a:ext>
            </a:extLst>
          </p:cNvPr>
          <p:cNvSpPr>
            <a:spLocks noGrp="1"/>
          </p:cNvSpPr>
          <p:nvPr>
            <p:ph type="title"/>
          </p:nvPr>
        </p:nvSpPr>
        <p:spPr>
          <a:xfrm>
            <a:off x="457200" y="674294"/>
            <a:ext cx="11338324" cy="535531"/>
          </a:xfrm>
        </p:spPr>
        <p:txBody>
          <a:bodyPr/>
          <a:lstStyle/>
          <a:p>
            <a:r>
              <a:rPr lang="en-US" dirty="0">
                <a:solidFill>
                  <a:schemeClr val="accent1"/>
                </a:solidFill>
              </a:rPr>
              <a:t>Let’s stay in touch!</a:t>
            </a:r>
          </a:p>
        </p:txBody>
      </p:sp>
      <p:sp>
        <p:nvSpPr>
          <p:cNvPr id="7" name="Rectangle 6">
            <a:extLst>
              <a:ext uri="{FF2B5EF4-FFF2-40B4-BE49-F238E27FC236}">
                <a16:creationId xmlns:a16="http://schemas.microsoft.com/office/drawing/2014/main" id="{48B0B601-2906-BFDB-B123-30899CBFF1BE}"/>
              </a:ext>
            </a:extLst>
          </p:cNvPr>
          <p:cNvSpPr/>
          <p:nvPr/>
        </p:nvSpPr>
        <p:spPr>
          <a:xfrm>
            <a:off x="2912920" y="1322249"/>
            <a:ext cx="5475704" cy="1841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800" b="1" i="0" u="none" strike="noStrike" kern="1200" cap="none" spc="0" normalizeH="0" baseline="0" noProof="0" dirty="0">
                <a:ln>
                  <a:noFill/>
                </a:ln>
                <a:solidFill>
                  <a:srgbClr val="FF5959"/>
                </a:solidFill>
                <a:effectLst/>
                <a:uLnTx/>
                <a:uFillTx/>
                <a:latin typeface="Arial" panose="020B0604020202020204" pitchFamily="34" charset="0"/>
                <a:ea typeface="Roboto" panose="02000000000000000000" pitchFamily="2" charset="0"/>
                <a:cs typeface="Arial" panose="020B0604020202020204" pitchFamily="34" charset="0"/>
              </a:rPr>
              <a:t>Chris Kalafatis, CPA, CIA, CFE</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Managing Director, Risk Advisory</a:t>
            </a:r>
          </a:p>
          <a:p>
            <a:pPr marL="0" marR="0" lvl="0" indent="0" algn="l" defTabSz="914400" rtl="0" eaLnBrk="1" fontAlgn="auto" latinLnBrk="0" hangingPunct="1">
              <a:lnSpc>
                <a:spcPct val="100000"/>
              </a:lnSpc>
              <a:spcBef>
                <a:spcPts val="0"/>
              </a:spcBef>
              <a:spcAft>
                <a:spcPts val="500"/>
              </a:spcAft>
              <a:buClrTx/>
              <a:buSzTx/>
              <a:buFontTx/>
              <a:buNone/>
              <a:tabLst/>
              <a:defRPr/>
            </a:pPr>
            <a:r>
              <a:rPr lang="en-US" b="1" dirty="0">
                <a:solidFill>
                  <a:prstClr val="black"/>
                </a:solidFill>
                <a:latin typeface="Arial" panose="020B0604020202020204" pitchFamily="34" charset="0"/>
                <a:ea typeface="Roboto" panose="02000000000000000000" pitchFamily="2" charset="0"/>
                <a:cs typeface="Arial" panose="020B0604020202020204" pitchFamily="34" charset="0"/>
              </a:rPr>
              <a:t>Public Sector Leader</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 +1 (804) 307-2610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E: chris.kalafatis@bakertilly.com</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9" name="Rectangle 8">
            <a:extLst>
              <a:ext uri="{FF2B5EF4-FFF2-40B4-BE49-F238E27FC236}">
                <a16:creationId xmlns:a16="http://schemas.microsoft.com/office/drawing/2014/main" id="{AD7D32C7-0994-5E9D-6471-45DCBF008A30}"/>
              </a:ext>
            </a:extLst>
          </p:cNvPr>
          <p:cNvSpPr/>
          <p:nvPr/>
        </p:nvSpPr>
        <p:spPr>
          <a:xfrm>
            <a:off x="5780200" y="2223872"/>
            <a:ext cx="2198236" cy="1841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2" name="Freeform 11">
            <a:hlinkClick r:id="rId2"/>
            <a:extLst>
              <a:ext uri="{FF2B5EF4-FFF2-40B4-BE49-F238E27FC236}">
                <a16:creationId xmlns:a16="http://schemas.microsoft.com/office/drawing/2014/main" id="{DC6C2D96-1375-2E82-690B-58C143771D81}"/>
              </a:ext>
            </a:extLst>
          </p:cNvPr>
          <p:cNvSpPr>
            <a:spLocks noChangeAspect="1" noEditPoints="1"/>
          </p:cNvSpPr>
          <p:nvPr/>
        </p:nvSpPr>
        <p:spPr bwMode="auto">
          <a:xfrm>
            <a:off x="466119" y="5802809"/>
            <a:ext cx="303084" cy="320040"/>
          </a:xfrm>
          <a:custGeom>
            <a:avLst/>
            <a:gdLst>
              <a:gd name="T0" fmla="*/ 231 w 302"/>
              <a:gd name="T1" fmla="*/ 122 h 317"/>
              <a:gd name="T2" fmla="*/ 231 w 302"/>
              <a:gd name="T3" fmla="*/ 127 h 317"/>
              <a:gd name="T4" fmla="*/ 226 w 302"/>
              <a:gd name="T5" fmla="*/ 162 h 317"/>
              <a:gd name="T6" fmla="*/ 212 w 302"/>
              <a:gd name="T7" fmla="*/ 196 h 317"/>
              <a:gd name="T8" fmla="*/ 188 w 302"/>
              <a:gd name="T9" fmla="*/ 224 h 317"/>
              <a:gd name="T10" fmla="*/ 155 w 302"/>
              <a:gd name="T11" fmla="*/ 244 h 317"/>
              <a:gd name="T12" fmla="*/ 113 w 302"/>
              <a:gd name="T13" fmla="*/ 251 h 317"/>
              <a:gd name="T14" fmla="*/ 50 w 302"/>
              <a:gd name="T15" fmla="*/ 232 h 317"/>
              <a:gd name="T16" fmla="*/ 60 w 302"/>
              <a:gd name="T17" fmla="*/ 232 h 317"/>
              <a:gd name="T18" fmla="*/ 111 w 302"/>
              <a:gd name="T19" fmla="*/ 214 h 317"/>
              <a:gd name="T20" fmla="*/ 87 w 302"/>
              <a:gd name="T21" fmla="*/ 205 h 317"/>
              <a:gd name="T22" fmla="*/ 73 w 302"/>
              <a:gd name="T23" fmla="*/ 183 h 317"/>
              <a:gd name="T24" fmla="*/ 80 w 302"/>
              <a:gd name="T25" fmla="*/ 184 h 317"/>
              <a:gd name="T26" fmla="*/ 90 w 302"/>
              <a:gd name="T27" fmla="*/ 183 h 317"/>
              <a:gd name="T28" fmla="*/ 66 w 302"/>
              <a:gd name="T29" fmla="*/ 168 h 317"/>
              <a:gd name="T30" fmla="*/ 56 w 302"/>
              <a:gd name="T31" fmla="*/ 140 h 317"/>
              <a:gd name="T32" fmla="*/ 56 w 302"/>
              <a:gd name="T33" fmla="*/ 140 h 317"/>
              <a:gd name="T34" fmla="*/ 76 w 302"/>
              <a:gd name="T35" fmla="*/ 145 h 317"/>
              <a:gd name="T36" fmla="*/ 58 w 302"/>
              <a:gd name="T37" fmla="*/ 109 h 317"/>
              <a:gd name="T38" fmla="*/ 64 w 302"/>
              <a:gd name="T39" fmla="*/ 87 h 317"/>
              <a:gd name="T40" fmla="*/ 102 w 302"/>
              <a:gd name="T41" fmla="*/ 119 h 317"/>
              <a:gd name="T42" fmla="*/ 149 w 302"/>
              <a:gd name="T43" fmla="*/ 132 h 317"/>
              <a:gd name="T44" fmla="*/ 148 w 302"/>
              <a:gd name="T45" fmla="*/ 123 h 317"/>
              <a:gd name="T46" fmla="*/ 160 w 302"/>
              <a:gd name="T47" fmla="*/ 92 h 317"/>
              <a:gd name="T48" fmla="*/ 190 w 302"/>
              <a:gd name="T49" fmla="*/ 79 h 317"/>
              <a:gd name="T50" fmla="*/ 220 w 302"/>
              <a:gd name="T51" fmla="*/ 93 h 317"/>
              <a:gd name="T52" fmla="*/ 246 w 302"/>
              <a:gd name="T53" fmla="*/ 82 h 317"/>
              <a:gd name="T54" fmla="*/ 228 w 302"/>
              <a:gd name="T55" fmla="*/ 106 h 317"/>
              <a:gd name="T56" fmla="*/ 252 w 302"/>
              <a:gd name="T57" fmla="*/ 99 h 317"/>
              <a:gd name="T58" fmla="*/ 231 w 302"/>
              <a:gd name="T59" fmla="*/ 122 h 317"/>
              <a:gd name="T60" fmla="*/ 286 w 302"/>
              <a:gd name="T61" fmla="*/ 17 h 317"/>
              <a:gd name="T62" fmla="*/ 245 w 302"/>
              <a:gd name="T63" fmla="*/ 0 h 317"/>
              <a:gd name="T64" fmla="*/ 56 w 302"/>
              <a:gd name="T65" fmla="*/ 0 h 317"/>
              <a:gd name="T66" fmla="*/ 16 w 302"/>
              <a:gd name="T67" fmla="*/ 17 h 317"/>
              <a:gd name="T68" fmla="*/ 0 w 302"/>
              <a:gd name="T69" fmla="*/ 59 h 317"/>
              <a:gd name="T70" fmla="*/ 0 w 302"/>
              <a:gd name="T71" fmla="*/ 258 h 317"/>
              <a:gd name="T72" fmla="*/ 16 w 302"/>
              <a:gd name="T73" fmla="*/ 300 h 317"/>
              <a:gd name="T74" fmla="*/ 56 w 302"/>
              <a:gd name="T75" fmla="*/ 317 h 317"/>
              <a:gd name="T76" fmla="*/ 245 w 302"/>
              <a:gd name="T77" fmla="*/ 317 h 317"/>
              <a:gd name="T78" fmla="*/ 286 w 302"/>
              <a:gd name="T79" fmla="*/ 300 h 317"/>
              <a:gd name="T80" fmla="*/ 302 w 302"/>
              <a:gd name="T81" fmla="*/ 258 h 317"/>
              <a:gd name="T82" fmla="*/ 302 w 302"/>
              <a:gd name="T83" fmla="*/ 59 h 317"/>
              <a:gd name="T84" fmla="*/ 286 w 302"/>
              <a:gd name="T85" fmla="*/ 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17">
                <a:moveTo>
                  <a:pt x="231" y="122"/>
                </a:moveTo>
                <a:cubicBezTo>
                  <a:pt x="231" y="123"/>
                  <a:pt x="231" y="125"/>
                  <a:pt x="231" y="127"/>
                </a:cubicBezTo>
                <a:cubicBezTo>
                  <a:pt x="231" y="139"/>
                  <a:pt x="230" y="151"/>
                  <a:pt x="226" y="162"/>
                </a:cubicBezTo>
                <a:cubicBezTo>
                  <a:pt x="223" y="174"/>
                  <a:pt x="218" y="185"/>
                  <a:pt x="212" y="196"/>
                </a:cubicBezTo>
                <a:cubicBezTo>
                  <a:pt x="205" y="206"/>
                  <a:pt x="197" y="216"/>
                  <a:pt x="188" y="224"/>
                </a:cubicBezTo>
                <a:cubicBezTo>
                  <a:pt x="179" y="232"/>
                  <a:pt x="168" y="239"/>
                  <a:pt x="155" y="244"/>
                </a:cubicBezTo>
                <a:cubicBezTo>
                  <a:pt x="142" y="248"/>
                  <a:pt x="128" y="251"/>
                  <a:pt x="113" y="251"/>
                </a:cubicBezTo>
                <a:cubicBezTo>
                  <a:pt x="91" y="251"/>
                  <a:pt x="69" y="244"/>
                  <a:pt x="50" y="232"/>
                </a:cubicBezTo>
                <a:cubicBezTo>
                  <a:pt x="53" y="232"/>
                  <a:pt x="56" y="232"/>
                  <a:pt x="60" y="232"/>
                </a:cubicBezTo>
                <a:cubicBezTo>
                  <a:pt x="79" y="232"/>
                  <a:pt x="96" y="226"/>
                  <a:pt x="111" y="214"/>
                </a:cubicBezTo>
                <a:cubicBezTo>
                  <a:pt x="102" y="213"/>
                  <a:pt x="94" y="211"/>
                  <a:pt x="87" y="205"/>
                </a:cubicBezTo>
                <a:cubicBezTo>
                  <a:pt x="80" y="199"/>
                  <a:pt x="75" y="192"/>
                  <a:pt x="73" y="183"/>
                </a:cubicBezTo>
                <a:cubicBezTo>
                  <a:pt x="76" y="184"/>
                  <a:pt x="79" y="184"/>
                  <a:pt x="80" y="184"/>
                </a:cubicBezTo>
                <a:cubicBezTo>
                  <a:pt x="83" y="184"/>
                  <a:pt x="87" y="184"/>
                  <a:pt x="90" y="183"/>
                </a:cubicBezTo>
                <a:cubicBezTo>
                  <a:pt x="81" y="181"/>
                  <a:pt x="73" y="176"/>
                  <a:pt x="66" y="168"/>
                </a:cubicBezTo>
                <a:cubicBezTo>
                  <a:pt x="60" y="160"/>
                  <a:pt x="56" y="150"/>
                  <a:pt x="56" y="140"/>
                </a:cubicBezTo>
                <a:cubicBezTo>
                  <a:pt x="56" y="140"/>
                  <a:pt x="56" y="140"/>
                  <a:pt x="56" y="140"/>
                </a:cubicBezTo>
                <a:cubicBezTo>
                  <a:pt x="63" y="143"/>
                  <a:pt x="70" y="145"/>
                  <a:pt x="76" y="145"/>
                </a:cubicBezTo>
                <a:cubicBezTo>
                  <a:pt x="64" y="137"/>
                  <a:pt x="58" y="125"/>
                  <a:pt x="58" y="109"/>
                </a:cubicBezTo>
                <a:cubicBezTo>
                  <a:pt x="58" y="101"/>
                  <a:pt x="60" y="94"/>
                  <a:pt x="64" y="87"/>
                </a:cubicBezTo>
                <a:cubicBezTo>
                  <a:pt x="74" y="100"/>
                  <a:pt x="87" y="111"/>
                  <a:pt x="102" y="119"/>
                </a:cubicBezTo>
                <a:cubicBezTo>
                  <a:pt x="116" y="127"/>
                  <a:pt x="132" y="131"/>
                  <a:pt x="149" y="132"/>
                </a:cubicBezTo>
                <a:cubicBezTo>
                  <a:pt x="149" y="130"/>
                  <a:pt x="148" y="127"/>
                  <a:pt x="148" y="123"/>
                </a:cubicBezTo>
                <a:cubicBezTo>
                  <a:pt x="148" y="111"/>
                  <a:pt x="152" y="100"/>
                  <a:pt x="160" y="92"/>
                </a:cubicBezTo>
                <a:cubicBezTo>
                  <a:pt x="169" y="83"/>
                  <a:pt x="178" y="79"/>
                  <a:pt x="190" y="79"/>
                </a:cubicBezTo>
                <a:cubicBezTo>
                  <a:pt x="202" y="79"/>
                  <a:pt x="212" y="84"/>
                  <a:pt x="220" y="93"/>
                </a:cubicBezTo>
                <a:cubicBezTo>
                  <a:pt x="229" y="91"/>
                  <a:pt x="238" y="88"/>
                  <a:pt x="246" y="82"/>
                </a:cubicBezTo>
                <a:cubicBezTo>
                  <a:pt x="243" y="93"/>
                  <a:pt x="237" y="101"/>
                  <a:pt x="228" y="106"/>
                </a:cubicBezTo>
                <a:cubicBezTo>
                  <a:pt x="236" y="105"/>
                  <a:pt x="244" y="103"/>
                  <a:pt x="252" y="99"/>
                </a:cubicBezTo>
                <a:cubicBezTo>
                  <a:pt x="246" y="108"/>
                  <a:pt x="239" y="116"/>
                  <a:pt x="231" y="122"/>
                </a:cubicBezTo>
                <a:moveTo>
                  <a:pt x="286" y="17"/>
                </a:moveTo>
                <a:cubicBezTo>
                  <a:pt x="274" y="6"/>
                  <a:pt x="261" y="0"/>
                  <a:pt x="245" y="0"/>
                </a:cubicBezTo>
                <a:cubicBezTo>
                  <a:pt x="56" y="0"/>
                  <a:pt x="56" y="0"/>
                  <a:pt x="56" y="0"/>
                </a:cubicBezTo>
                <a:cubicBezTo>
                  <a:pt x="41" y="0"/>
                  <a:pt x="27" y="6"/>
                  <a:pt x="16" y="17"/>
                </a:cubicBezTo>
                <a:cubicBezTo>
                  <a:pt x="5" y="29"/>
                  <a:pt x="0" y="43"/>
                  <a:pt x="0" y="59"/>
                </a:cubicBezTo>
                <a:cubicBezTo>
                  <a:pt x="0" y="258"/>
                  <a:pt x="0" y="258"/>
                  <a:pt x="0" y="258"/>
                </a:cubicBezTo>
                <a:cubicBezTo>
                  <a:pt x="0" y="274"/>
                  <a:pt x="5" y="288"/>
                  <a:pt x="16" y="300"/>
                </a:cubicBezTo>
                <a:cubicBezTo>
                  <a:pt x="27" y="311"/>
                  <a:pt x="41" y="317"/>
                  <a:pt x="56" y="317"/>
                </a:cubicBezTo>
                <a:cubicBezTo>
                  <a:pt x="245" y="317"/>
                  <a:pt x="245" y="317"/>
                  <a:pt x="245" y="317"/>
                </a:cubicBezTo>
                <a:cubicBezTo>
                  <a:pt x="261" y="317"/>
                  <a:pt x="274" y="311"/>
                  <a:pt x="286" y="300"/>
                </a:cubicBezTo>
                <a:cubicBezTo>
                  <a:pt x="297" y="288"/>
                  <a:pt x="302" y="274"/>
                  <a:pt x="302" y="258"/>
                </a:cubicBezTo>
                <a:cubicBezTo>
                  <a:pt x="302" y="59"/>
                  <a:pt x="302" y="59"/>
                  <a:pt x="302" y="59"/>
                </a:cubicBezTo>
                <a:cubicBezTo>
                  <a:pt x="302" y="43"/>
                  <a:pt x="297" y="29"/>
                  <a:pt x="286" y="17"/>
                </a:cubicBezTo>
              </a:path>
            </a:pathLst>
          </a:custGeom>
          <a:solidFill>
            <a:srgbClr val="FF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B303A"/>
              </a:solidFill>
              <a:effectLst/>
              <a:uLnTx/>
              <a:uFillTx/>
              <a:latin typeface="Arial" panose="020B0604020202020204" pitchFamily="34" charset="0"/>
              <a:ea typeface="+mn-ea"/>
              <a:cs typeface="Arial" panose="020B0604020202020204" pitchFamily="34" charset="0"/>
            </a:endParaRPr>
          </a:p>
        </p:txBody>
      </p:sp>
      <p:sp>
        <p:nvSpPr>
          <p:cNvPr id="13" name="Freeform 6">
            <a:hlinkClick r:id="rId3"/>
            <a:extLst>
              <a:ext uri="{FF2B5EF4-FFF2-40B4-BE49-F238E27FC236}">
                <a16:creationId xmlns:a16="http://schemas.microsoft.com/office/drawing/2014/main" id="{8670E89B-C22F-2EBF-619D-E359A75328EA}"/>
              </a:ext>
            </a:extLst>
          </p:cNvPr>
          <p:cNvSpPr>
            <a:spLocks noChangeAspect="1" noEditPoints="1"/>
          </p:cNvSpPr>
          <p:nvPr/>
        </p:nvSpPr>
        <p:spPr bwMode="auto">
          <a:xfrm>
            <a:off x="922194" y="5805844"/>
            <a:ext cx="303984" cy="320040"/>
          </a:xfrm>
          <a:custGeom>
            <a:avLst/>
            <a:gdLst>
              <a:gd name="T0" fmla="*/ 243 w 300"/>
              <a:gd name="T1" fmla="*/ 233 h 314"/>
              <a:gd name="T2" fmla="*/ 206 w 300"/>
              <a:gd name="T3" fmla="*/ 233 h 314"/>
              <a:gd name="T4" fmla="*/ 206 w 300"/>
              <a:gd name="T5" fmla="*/ 149 h 314"/>
              <a:gd name="T6" fmla="*/ 192 w 300"/>
              <a:gd name="T7" fmla="*/ 132 h 314"/>
              <a:gd name="T8" fmla="*/ 169 w 300"/>
              <a:gd name="T9" fmla="*/ 149 h 314"/>
              <a:gd name="T10" fmla="*/ 169 w 300"/>
              <a:gd name="T11" fmla="*/ 233 h 314"/>
              <a:gd name="T12" fmla="*/ 131 w 300"/>
              <a:gd name="T13" fmla="*/ 233 h 314"/>
              <a:gd name="T14" fmla="*/ 131 w 300"/>
              <a:gd name="T15" fmla="*/ 96 h 314"/>
              <a:gd name="T16" fmla="*/ 169 w 300"/>
              <a:gd name="T17" fmla="*/ 96 h 314"/>
              <a:gd name="T18" fmla="*/ 169 w 300"/>
              <a:gd name="T19" fmla="*/ 109 h 314"/>
              <a:gd name="T20" fmla="*/ 206 w 300"/>
              <a:gd name="T21" fmla="*/ 96 h 314"/>
              <a:gd name="T22" fmla="*/ 243 w 300"/>
              <a:gd name="T23" fmla="*/ 150 h 314"/>
              <a:gd name="T24" fmla="*/ 243 w 300"/>
              <a:gd name="T25" fmla="*/ 233 h 314"/>
              <a:gd name="T26" fmla="*/ 95 w 300"/>
              <a:gd name="T27" fmla="*/ 88 h 314"/>
              <a:gd name="T28" fmla="*/ 77 w 300"/>
              <a:gd name="T29" fmla="*/ 69 h 314"/>
              <a:gd name="T30" fmla="*/ 95 w 300"/>
              <a:gd name="T31" fmla="*/ 51 h 314"/>
              <a:gd name="T32" fmla="*/ 112 w 300"/>
              <a:gd name="T33" fmla="*/ 69 h 314"/>
              <a:gd name="T34" fmla="*/ 95 w 300"/>
              <a:gd name="T35" fmla="*/ 88 h 314"/>
              <a:gd name="T36" fmla="*/ 112 w 300"/>
              <a:gd name="T37" fmla="*/ 233 h 314"/>
              <a:gd name="T38" fmla="*/ 75 w 300"/>
              <a:gd name="T39" fmla="*/ 233 h 314"/>
              <a:gd name="T40" fmla="*/ 75 w 300"/>
              <a:gd name="T41" fmla="*/ 96 h 314"/>
              <a:gd name="T42" fmla="*/ 112 w 300"/>
              <a:gd name="T43" fmla="*/ 96 h 314"/>
              <a:gd name="T44" fmla="*/ 112 w 300"/>
              <a:gd name="T45" fmla="*/ 233 h 314"/>
              <a:gd name="T46" fmla="*/ 243 w 300"/>
              <a:gd name="T47" fmla="*/ 0 h 314"/>
              <a:gd name="T48" fmla="*/ 56 w 300"/>
              <a:gd name="T49" fmla="*/ 0 h 314"/>
              <a:gd name="T50" fmla="*/ 0 w 300"/>
              <a:gd name="T51" fmla="*/ 59 h 314"/>
              <a:gd name="T52" fmla="*/ 0 w 300"/>
              <a:gd name="T53" fmla="*/ 256 h 314"/>
              <a:gd name="T54" fmla="*/ 56 w 300"/>
              <a:gd name="T55" fmla="*/ 314 h 314"/>
              <a:gd name="T56" fmla="*/ 243 w 300"/>
              <a:gd name="T57" fmla="*/ 314 h 314"/>
              <a:gd name="T58" fmla="*/ 300 w 300"/>
              <a:gd name="T59" fmla="*/ 256 h 314"/>
              <a:gd name="T60" fmla="*/ 300 w 300"/>
              <a:gd name="T61" fmla="*/ 59 h 314"/>
              <a:gd name="T62" fmla="*/ 243 w 300"/>
              <a:gd name="T63"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0" h="314">
                <a:moveTo>
                  <a:pt x="243" y="233"/>
                </a:moveTo>
                <a:cubicBezTo>
                  <a:pt x="206" y="233"/>
                  <a:pt x="206" y="233"/>
                  <a:pt x="206" y="233"/>
                </a:cubicBezTo>
                <a:cubicBezTo>
                  <a:pt x="206" y="149"/>
                  <a:pt x="206" y="149"/>
                  <a:pt x="206" y="149"/>
                </a:cubicBezTo>
                <a:cubicBezTo>
                  <a:pt x="206" y="139"/>
                  <a:pt x="203" y="132"/>
                  <a:pt x="192" y="132"/>
                </a:cubicBezTo>
                <a:cubicBezTo>
                  <a:pt x="172" y="132"/>
                  <a:pt x="169" y="149"/>
                  <a:pt x="169" y="149"/>
                </a:cubicBezTo>
                <a:cubicBezTo>
                  <a:pt x="169" y="233"/>
                  <a:pt x="169" y="233"/>
                  <a:pt x="169" y="233"/>
                </a:cubicBezTo>
                <a:cubicBezTo>
                  <a:pt x="131" y="233"/>
                  <a:pt x="131" y="233"/>
                  <a:pt x="131" y="233"/>
                </a:cubicBezTo>
                <a:cubicBezTo>
                  <a:pt x="131" y="96"/>
                  <a:pt x="131" y="96"/>
                  <a:pt x="131" y="96"/>
                </a:cubicBezTo>
                <a:cubicBezTo>
                  <a:pt x="169" y="96"/>
                  <a:pt x="169" y="96"/>
                  <a:pt x="169" y="96"/>
                </a:cubicBezTo>
                <a:cubicBezTo>
                  <a:pt x="169" y="109"/>
                  <a:pt x="169" y="109"/>
                  <a:pt x="169" y="109"/>
                </a:cubicBezTo>
                <a:cubicBezTo>
                  <a:pt x="174" y="105"/>
                  <a:pt x="187" y="96"/>
                  <a:pt x="206" y="96"/>
                </a:cubicBezTo>
                <a:cubicBezTo>
                  <a:pt x="218" y="96"/>
                  <a:pt x="243" y="104"/>
                  <a:pt x="243" y="150"/>
                </a:cubicBezTo>
                <a:lnTo>
                  <a:pt x="243" y="233"/>
                </a:lnTo>
                <a:close/>
                <a:moveTo>
                  <a:pt x="95" y="88"/>
                </a:moveTo>
                <a:cubicBezTo>
                  <a:pt x="85" y="88"/>
                  <a:pt x="77" y="79"/>
                  <a:pt x="77" y="69"/>
                </a:cubicBezTo>
                <a:cubicBezTo>
                  <a:pt x="77" y="59"/>
                  <a:pt x="85" y="51"/>
                  <a:pt x="95" y="51"/>
                </a:cubicBezTo>
                <a:cubicBezTo>
                  <a:pt x="105" y="51"/>
                  <a:pt x="112" y="59"/>
                  <a:pt x="112" y="69"/>
                </a:cubicBezTo>
                <a:cubicBezTo>
                  <a:pt x="112" y="79"/>
                  <a:pt x="105" y="88"/>
                  <a:pt x="95" y="88"/>
                </a:cubicBezTo>
                <a:moveTo>
                  <a:pt x="112" y="233"/>
                </a:moveTo>
                <a:cubicBezTo>
                  <a:pt x="75" y="233"/>
                  <a:pt x="75" y="233"/>
                  <a:pt x="75" y="233"/>
                </a:cubicBezTo>
                <a:cubicBezTo>
                  <a:pt x="75" y="96"/>
                  <a:pt x="75" y="96"/>
                  <a:pt x="75" y="96"/>
                </a:cubicBezTo>
                <a:cubicBezTo>
                  <a:pt x="112" y="96"/>
                  <a:pt x="112" y="96"/>
                  <a:pt x="112" y="96"/>
                </a:cubicBezTo>
                <a:lnTo>
                  <a:pt x="112" y="233"/>
                </a:lnTo>
                <a:close/>
                <a:moveTo>
                  <a:pt x="243" y="0"/>
                </a:moveTo>
                <a:cubicBezTo>
                  <a:pt x="56" y="0"/>
                  <a:pt x="56" y="0"/>
                  <a:pt x="56" y="0"/>
                </a:cubicBezTo>
                <a:cubicBezTo>
                  <a:pt x="25" y="0"/>
                  <a:pt x="0" y="27"/>
                  <a:pt x="0" y="59"/>
                </a:cubicBezTo>
                <a:cubicBezTo>
                  <a:pt x="0" y="256"/>
                  <a:pt x="0" y="256"/>
                  <a:pt x="0" y="256"/>
                </a:cubicBezTo>
                <a:cubicBezTo>
                  <a:pt x="0" y="288"/>
                  <a:pt x="25" y="314"/>
                  <a:pt x="56" y="314"/>
                </a:cubicBezTo>
                <a:cubicBezTo>
                  <a:pt x="243" y="314"/>
                  <a:pt x="243" y="314"/>
                  <a:pt x="243" y="314"/>
                </a:cubicBezTo>
                <a:cubicBezTo>
                  <a:pt x="274" y="314"/>
                  <a:pt x="300" y="288"/>
                  <a:pt x="300" y="256"/>
                </a:cubicBezTo>
                <a:cubicBezTo>
                  <a:pt x="300" y="59"/>
                  <a:pt x="300" y="59"/>
                  <a:pt x="300" y="59"/>
                </a:cubicBezTo>
                <a:cubicBezTo>
                  <a:pt x="300" y="27"/>
                  <a:pt x="274" y="0"/>
                  <a:pt x="243" y="0"/>
                </a:cubicBezTo>
              </a:path>
            </a:pathLst>
          </a:custGeom>
          <a:solidFill>
            <a:srgbClr val="FF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B303A"/>
              </a:solidFill>
              <a:effectLst/>
              <a:uLnTx/>
              <a:uFillTx/>
              <a:latin typeface="Arial" panose="020B0604020202020204" pitchFamily="34" charset="0"/>
              <a:ea typeface="+mn-ea"/>
              <a:cs typeface="Arial" panose="020B0604020202020204" pitchFamily="34" charset="0"/>
            </a:endParaRPr>
          </a:p>
        </p:txBody>
      </p:sp>
      <p:sp>
        <p:nvSpPr>
          <p:cNvPr id="14" name="Freeform 8">
            <a:hlinkClick r:id="rId4"/>
            <a:extLst>
              <a:ext uri="{FF2B5EF4-FFF2-40B4-BE49-F238E27FC236}">
                <a16:creationId xmlns:a16="http://schemas.microsoft.com/office/drawing/2014/main" id="{50BA0325-AC04-B509-616E-53F4567E4EEF}"/>
              </a:ext>
            </a:extLst>
          </p:cNvPr>
          <p:cNvSpPr>
            <a:spLocks noChangeAspect="1" noEditPoints="1"/>
          </p:cNvSpPr>
          <p:nvPr/>
        </p:nvSpPr>
        <p:spPr bwMode="auto">
          <a:xfrm>
            <a:off x="1379169" y="5802809"/>
            <a:ext cx="304903" cy="320040"/>
          </a:xfrm>
          <a:custGeom>
            <a:avLst/>
            <a:gdLst>
              <a:gd name="T0" fmla="*/ 222 w 299"/>
              <a:gd name="T1" fmla="*/ 221 h 311"/>
              <a:gd name="T2" fmla="*/ 290 w 299"/>
              <a:gd name="T3" fmla="*/ 160 h 311"/>
              <a:gd name="T4" fmla="*/ 161 w 299"/>
              <a:gd name="T5" fmla="*/ 301 h 311"/>
              <a:gd name="T6" fmla="*/ 252 w 299"/>
              <a:gd name="T7" fmla="*/ 256 h 311"/>
              <a:gd name="T8" fmla="*/ 47 w 299"/>
              <a:gd name="T9" fmla="*/ 256 h 311"/>
              <a:gd name="T10" fmla="*/ 137 w 299"/>
              <a:gd name="T11" fmla="*/ 301 h 311"/>
              <a:gd name="T12" fmla="*/ 8 w 299"/>
              <a:gd name="T13" fmla="*/ 160 h 311"/>
              <a:gd name="T14" fmla="*/ 77 w 299"/>
              <a:gd name="T15" fmla="*/ 221 h 311"/>
              <a:gd name="T16" fmla="*/ 8 w 299"/>
              <a:gd name="T17" fmla="*/ 160 h 311"/>
              <a:gd name="T18" fmla="*/ 77 w 299"/>
              <a:gd name="T19" fmla="*/ 90 h 311"/>
              <a:gd name="T20" fmla="*/ 8 w 299"/>
              <a:gd name="T21" fmla="*/ 151 h 311"/>
              <a:gd name="T22" fmla="*/ 137 w 299"/>
              <a:gd name="T23" fmla="*/ 10 h 311"/>
              <a:gd name="T24" fmla="*/ 47 w 299"/>
              <a:gd name="T25" fmla="*/ 55 h 311"/>
              <a:gd name="T26" fmla="*/ 252 w 299"/>
              <a:gd name="T27" fmla="*/ 55 h 311"/>
              <a:gd name="T28" fmla="*/ 161 w 299"/>
              <a:gd name="T29" fmla="*/ 10 h 311"/>
              <a:gd name="T30" fmla="*/ 214 w 299"/>
              <a:gd name="T31" fmla="*/ 217 h 311"/>
              <a:gd name="T32" fmla="*/ 154 w 299"/>
              <a:gd name="T33" fmla="*/ 160 h 311"/>
              <a:gd name="T34" fmla="*/ 214 w 299"/>
              <a:gd name="T35" fmla="*/ 217 h 311"/>
              <a:gd name="T36" fmla="*/ 211 w 299"/>
              <a:gd name="T37" fmla="*/ 225 h 311"/>
              <a:gd name="T38" fmla="*/ 154 w 299"/>
              <a:gd name="T39" fmla="*/ 211 h 311"/>
              <a:gd name="T40" fmla="*/ 144 w 299"/>
              <a:gd name="T41" fmla="*/ 202 h 311"/>
              <a:gd name="T42" fmla="*/ 74 w 299"/>
              <a:gd name="T43" fmla="*/ 160 h 311"/>
              <a:gd name="T44" fmla="*/ 85 w 299"/>
              <a:gd name="T45" fmla="*/ 94 h 311"/>
              <a:gd name="T46" fmla="*/ 144 w 299"/>
              <a:gd name="T47" fmla="*/ 151 h 311"/>
              <a:gd name="T48" fmla="*/ 85 w 299"/>
              <a:gd name="T49" fmla="*/ 94 h 311"/>
              <a:gd name="T50" fmla="*/ 88 w 299"/>
              <a:gd name="T51" fmla="*/ 86 h 311"/>
              <a:gd name="T52" fmla="*/ 144 w 299"/>
              <a:gd name="T53" fmla="*/ 100 h 311"/>
              <a:gd name="T54" fmla="*/ 154 w 299"/>
              <a:gd name="T55" fmla="*/ 16 h 311"/>
              <a:gd name="T56" fmla="*/ 154 w 299"/>
              <a:gd name="T57" fmla="*/ 100 h 311"/>
              <a:gd name="T58" fmla="*/ 214 w 299"/>
              <a:gd name="T59" fmla="*/ 94 h 311"/>
              <a:gd name="T60" fmla="*/ 154 w 299"/>
              <a:gd name="T61" fmla="*/ 151 h 311"/>
              <a:gd name="T62" fmla="*/ 88 w 299"/>
              <a:gd name="T63" fmla="*/ 225 h 311"/>
              <a:gd name="T64" fmla="*/ 144 w 299"/>
              <a:gd name="T65" fmla="*/ 295 h 311"/>
              <a:gd name="T66" fmla="*/ 290 w 299"/>
              <a:gd name="T67" fmla="*/ 151 h 311"/>
              <a:gd name="T68" fmla="*/ 222 w 299"/>
              <a:gd name="T69" fmla="*/ 90 h 311"/>
              <a:gd name="T70" fmla="*/ 290 w 299"/>
              <a:gd name="T71" fmla="*/ 151 h 311"/>
              <a:gd name="T72" fmla="*/ 299 w 299"/>
              <a:gd name="T73" fmla="*/ 151 h 311"/>
              <a:gd name="T74" fmla="*/ 153 w 299"/>
              <a:gd name="T75" fmla="*/ 0 h 311"/>
              <a:gd name="T76" fmla="*/ 150 w 299"/>
              <a:gd name="T77" fmla="*/ 0 h 311"/>
              <a:gd name="T78" fmla="*/ 146 w 299"/>
              <a:gd name="T79" fmla="*/ 0 h 311"/>
              <a:gd name="T80" fmla="*/ 38 w 299"/>
              <a:gd name="T81" fmla="*/ 52 h 311"/>
              <a:gd name="T82" fmla="*/ 0 w 299"/>
              <a:gd name="T83" fmla="*/ 151 h 311"/>
              <a:gd name="T84" fmla="*/ 0 w 299"/>
              <a:gd name="T85" fmla="*/ 160 h 311"/>
              <a:gd name="T86" fmla="*/ 38 w 299"/>
              <a:gd name="T87" fmla="*/ 259 h 311"/>
              <a:gd name="T88" fmla="*/ 146 w 299"/>
              <a:gd name="T89" fmla="*/ 311 h 311"/>
              <a:gd name="T90" fmla="*/ 150 w 299"/>
              <a:gd name="T91" fmla="*/ 311 h 311"/>
              <a:gd name="T92" fmla="*/ 153 w 299"/>
              <a:gd name="T93" fmla="*/ 311 h 311"/>
              <a:gd name="T94" fmla="*/ 299 w 299"/>
              <a:gd name="T95" fmla="*/ 160 h 311"/>
              <a:gd name="T96" fmla="*/ 299 w 299"/>
              <a:gd name="T97" fmla="*/ 156 h 311"/>
              <a:gd name="T98" fmla="*/ 299 w 299"/>
              <a:gd name="T99" fmla="*/ 15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311">
                <a:moveTo>
                  <a:pt x="257" y="249"/>
                </a:moveTo>
                <a:cubicBezTo>
                  <a:pt x="247" y="238"/>
                  <a:pt x="235" y="228"/>
                  <a:pt x="222" y="221"/>
                </a:cubicBezTo>
                <a:cubicBezTo>
                  <a:pt x="229" y="201"/>
                  <a:pt x="233" y="181"/>
                  <a:pt x="233" y="160"/>
                </a:cubicBezTo>
                <a:cubicBezTo>
                  <a:pt x="290" y="160"/>
                  <a:pt x="290" y="160"/>
                  <a:pt x="290" y="160"/>
                </a:cubicBezTo>
                <a:cubicBezTo>
                  <a:pt x="289" y="193"/>
                  <a:pt x="278" y="224"/>
                  <a:pt x="257" y="249"/>
                </a:cubicBezTo>
                <a:close/>
                <a:moveTo>
                  <a:pt x="161" y="301"/>
                </a:moveTo>
                <a:cubicBezTo>
                  <a:pt x="186" y="284"/>
                  <a:pt x="206" y="259"/>
                  <a:pt x="218" y="229"/>
                </a:cubicBezTo>
                <a:cubicBezTo>
                  <a:pt x="231" y="237"/>
                  <a:pt x="242" y="246"/>
                  <a:pt x="252" y="256"/>
                </a:cubicBezTo>
                <a:cubicBezTo>
                  <a:pt x="228" y="282"/>
                  <a:pt x="196" y="298"/>
                  <a:pt x="161" y="301"/>
                </a:cubicBezTo>
                <a:close/>
                <a:moveTo>
                  <a:pt x="47" y="256"/>
                </a:moveTo>
                <a:cubicBezTo>
                  <a:pt x="57" y="246"/>
                  <a:pt x="68" y="237"/>
                  <a:pt x="80" y="229"/>
                </a:cubicBezTo>
                <a:cubicBezTo>
                  <a:pt x="93" y="259"/>
                  <a:pt x="113" y="284"/>
                  <a:pt x="137" y="301"/>
                </a:cubicBezTo>
                <a:cubicBezTo>
                  <a:pt x="103" y="298"/>
                  <a:pt x="71" y="282"/>
                  <a:pt x="47" y="256"/>
                </a:cubicBezTo>
                <a:close/>
                <a:moveTo>
                  <a:pt x="8" y="160"/>
                </a:moveTo>
                <a:cubicBezTo>
                  <a:pt x="66" y="160"/>
                  <a:pt x="66" y="160"/>
                  <a:pt x="66" y="160"/>
                </a:cubicBezTo>
                <a:cubicBezTo>
                  <a:pt x="66" y="181"/>
                  <a:pt x="70" y="201"/>
                  <a:pt x="77" y="221"/>
                </a:cubicBezTo>
                <a:cubicBezTo>
                  <a:pt x="64" y="228"/>
                  <a:pt x="52" y="238"/>
                  <a:pt x="41" y="249"/>
                </a:cubicBezTo>
                <a:cubicBezTo>
                  <a:pt x="21" y="224"/>
                  <a:pt x="9" y="193"/>
                  <a:pt x="8" y="160"/>
                </a:cubicBezTo>
                <a:close/>
                <a:moveTo>
                  <a:pt x="41" y="62"/>
                </a:moveTo>
                <a:cubicBezTo>
                  <a:pt x="52" y="73"/>
                  <a:pt x="64" y="82"/>
                  <a:pt x="77" y="90"/>
                </a:cubicBezTo>
                <a:cubicBezTo>
                  <a:pt x="70" y="109"/>
                  <a:pt x="66" y="130"/>
                  <a:pt x="65" y="151"/>
                </a:cubicBezTo>
                <a:cubicBezTo>
                  <a:pt x="8" y="151"/>
                  <a:pt x="8" y="151"/>
                  <a:pt x="8" y="151"/>
                </a:cubicBezTo>
                <a:cubicBezTo>
                  <a:pt x="9" y="118"/>
                  <a:pt x="21" y="87"/>
                  <a:pt x="41" y="62"/>
                </a:cubicBezTo>
                <a:close/>
                <a:moveTo>
                  <a:pt x="137" y="10"/>
                </a:moveTo>
                <a:cubicBezTo>
                  <a:pt x="113" y="27"/>
                  <a:pt x="93" y="52"/>
                  <a:pt x="80" y="82"/>
                </a:cubicBezTo>
                <a:cubicBezTo>
                  <a:pt x="68" y="74"/>
                  <a:pt x="57" y="65"/>
                  <a:pt x="47" y="55"/>
                </a:cubicBezTo>
                <a:cubicBezTo>
                  <a:pt x="71" y="29"/>
                  <a:pt x="103" y="13"/>
                  <a:pt x="137" y="10"/>
                </a:cubicBezTo>
                <a:close/>
                <a:moveTo>
                  <a:pt x="252" y="55"/>
                </a:moveTo>
                <a:cubicBezTo>
                  <a:pt x="242" y="65"/>
                  <a:pt x="231" y="74"/>
                  <a:pt x="218" y="82"/>
                </a:cubicBezTo>
                <a:cubicBezTo>
                  <a:pt x="206" y="52"/>
                  <a:pt x="186" y="27"/>
                  <a:pt x="161" y="10"/>
                </a:cubicBezTo>
                <a:cubicBezTo>
                  <a:pt x="196" y="13"/>
                  <a:pt x="228" y="29"/>
                  <a:pt x="252" y="55"/>
                </a:cubicBezTo>
                <a:close/>
                <a:moveTo>
                  <a:pt x="214" y="217"/>
                </a:moveTo>
                <a:cubicBezTo>
                  <a:pt x="195" y="207"/>
                  <a:pt x="175" y="202"/>
                  <a:pt x="154" y="202"/>
                </a:cubicBezTo>
                <a:cubicBezTo>
                  <a:pt x="154" y="160"/>
                  <a:pt x="154" y="160"/>
                  <a:pt x="154" y="160"/>
                </a:cubicBezTo>
                <a:cubicBezTo>
                  <a:pt x="224" y="160"/>
                  <a:pt x="224" y="160"/>
                  <a:pt x="224" y="160"/>
                </a:cubicBezTo>
                <a:cubicBezTo>
                  <a:pt x="224" y="180"/>
                  <a:pt x="220" y="199"/>
                  <a:pt x="214" y="217"/>
                </a:cubicBezTo>
                <a:close/>
                <a:moveTo>
                  <a:pt x="154" y="211"/>
                </a:moveTo>
                <a:cubicBezTo>
                  <a:pt x="174" y="211"/>
                  <a:pt x="193" y="216"/>
                  <a:pt x="211" y="225"/>
                </a:cubicBezTo>
                <a:cubicBezTo>
                  <a:pt x="199" y="254"/>
                  <a:pt x="179" y="279"/>
                  <a:pt x="154" y="295"/>
                </a:cubicBezTo>
                <a:lnTo>
                  <a:pt x="154" y="211"/>
                </a:lnTo>
                <a:close/>
                <a:moveTo>
                  <a:pt x="144" y="160"/>
                </a:moveTo>
                <a:cubicBezTo>
                  <a:pt x="144" y="202"/>
                  <a:pt x="144" y="202"/>
                  <a:pt x="144" y="202"/>
                </a:cubicBezTo>
                <a:cubicBezTo>
                  <a:pt x="123" y="202"/>
                  <a:pt x="103" y="207"/>
                  <a:pt x="85" y="217"/>
                </a:cubicBezTo>
                <a:cubicBezTo>
                  <a:pt x="78" y="199"/>
                  <a:pt x="75" y="180"/>
                  <a:pt x="74" y="160"/>
                </a:cubicBezTo>
                <a:lnTo>
                  <a:pt x="144" y="160"/>
                </a:lnTo>
                <a:close/>
                <a:moveTo>
                  <a:pt x="85" y="94"/>
                </a:moveTo>
                <a:cubicBezTo>
                  <a:pt x="103" y="104"/>
                  <a:pt x="123" y="109"/>
                  <a:pt x="144" y="109"/>
                </a:cubicBezTo>
                <a:cubicBezTo>
                  <a:pt x="144" y="151"/>
                  <a:pt x="144" y="151"/>
                  <a:pt x="144" y="151"/>
                </a:cubicBezTo>
                <a:cubicBezTo>
                  <a:pt x="74" y="151"/>
                  <a:pt x="74" y="151"/>
                  <a:pt x="74" y="151"/>
                </a:cubicBezTo>
                <a:cubicBezTo>
                  <a:pt x="75" y="131"/>
                  <a:pt x="78" y="112"/>
                  <a:pt x="85" y="94"/>
                </a:cubicBezTo>
                <a:close/>
                <a:moveTo>
                  <a:pt x="144" y="100"/>
                </a:moveTo>
                <a:cubicBezTo>
                  <a:pt x="125" y="100"/>
                  <a:pt x="106" y="95"/>
                  <a:pt x="88" y="86"/>
                </a:cubicBezTo>
                <a:cubicBezTo>
                  <a:pt x="100" y="56"/>
                  <a:pt x="120" y="32"/>
                  <a:pt x="144" y="16"/>
                </a:cubicBezTo>
                <a:lnTo>
                  <a:pt x="144" y="100"/>
                </a:lnTo>
                <a:close/>
                <a:moveTo>
                  <a:pt x="154" y="100"/>
                </a:moveTo>
                <a:cubicBezTo>
                  <a:pt x="154" y="16"/>
                  <a:pt x="154" y="16"/>
                  <a:pt x="154" y="16"/>
                </a:cubicBezTo>
                <a:cubicBezTo>
                  <a:pt x="179" y="32"/>
                  <a:pt x="199" y="56"/>
                  <a:pt x="211" y="86"/>
                </a:cubicBezTo>
                <a:cubicBezTo>
                  <a:pt x="193" y="95"/>
                  <a:pt x="174" y="100"/>
                  <a:pt x="154" y="100"/>
                </a:cubicBezTo>
                <a:close/>
                <a:moveTo>
                  <a:pt x="154" y="109"/>
                </a:moveTo>
                <a:cubicBezTo>
                  <a:pt x="175" y="109"/>
                  <a:pt x="195" y="104"/>
                  <a:pt x="214" y="94"/>
                </a:cubicBezTo>
                <a:cubicBezTo>
                  <a:pt x="220" y="112"/>
                  <a:pt x="224" y="131"/>
                  <a:pt x="224" y="151"/>
                </a:cubicBezTo>
                <a:cubicBezTo>
                  <a:pt x="154" y="151"/>
                  <a:pt x="154" y="151"/>
                  <a:pt x="154" y="151"/>
                </a:cubicBezTo>
                <a:lnTo>
                  <a:pt x="154" y="109"/>
                </a:lnTo>
                <a:close/>
                <a:moveTo>
                  <a:pt x="88" y="225"/>
                </a:moveTo>
                <a:cubicBezTo>
                  <a:pt x="106" y="216"/>
                  <a:pt x="125" y="211"/>
                  <a:pt x="144" y="211"/>
                </a:cubicBezTo>
                <a:cubicBezTo>
                  <a:pt x="144" y="295"/>
                  <a:pt x="144" y="295"/>
                  <a:pt x="144" y="295"/>
                </a:cubicBezTo>
                <a:cubicBezTo>
                  <a:pt x="120" y="279"/>
                  <a:pt x="100" y="254"/>
                  <a:pt x="88" y="225"/>
                </a:cubicBezTo>
                <a:close/>
                <a:moveTo>
                  <a:pt x="290" y="151"/>
                </a:moveTo>
                <a:cubicBezTo>
                  <a:pt x="233" y="151"/>
                  <a:pt x="233" y="151"/>
                  <a:pt x="233" y="151"/>
                </a:cubicBezTo>
                <a:cubicBezTo>
                  <a:pt x="233" y="130"/>
                  <a:pt x="229" y="109"/>
                  <a:pt x="222" y="90"/>
                </a:cubicBezTo>
                <a:cubicBezTo>
                  <a:pt x="235" y="82"/>
                  <a:pt x="247" y="73"/>
                  <a:pt x="257" y="62"/>
                </a:cubicBezTo>
                <a:cubicBezTo>
                  <a:pt x="278" y="87"/>
                  <a:pt x="289" y="118"/>
                  <a:pt x="290" y="151"/>
                </a:cubicBezTo>
                <a:close/>
                <a:moveTo>
                  <a:pt x="299" y="151"/>
                </a:moveTo>
                <a:cubicBezTo>
                  <a:pt x="299" y="151"/>
                  <a:pt x="299" y="151"/>
                  <a:pt x="299" y="151"/>
                </a:cubicBezTo>
                <a:cubicBezTo>
                  <a:pt x="298" y="114"/>
                  <a:pt x="285" y="79"/>
                  <a:pt x="261" y="52"/>
                </a:cubicBezTo>
                <a:cubicBezTo>
                  <a:pt x="233" y="20"/>
                  <a:pt x="194" y="1"/>
                  <a:pt x="153" y="0"/>
                </a:cubicBezTo>
                <a:cubicBezTo>
                  <a:pt x="153" y="0"/>
                  <a:pt x="153" y="0"/>
                  <a:pt x="153" y="0"/>
                </a:cubicBezTo>
                <a:cubicBezTo>
                  <a:pt x="150" y="0"/>
                  <a:pt x="150" y="0"/>
                  <a:pt x="150" y="0"/>
                </a:cubicBezTo>
                <a:cubicBezTo>
                  <a:pt x="149" y="0"/>
                  <a:pt x="149" y="0"/>
                  <a:pt x="149" y="0"/>
                </a:cubicBezTo>
                <a:cubicBezTo>
                  <a:pt x="146" y="0"/>
                  <a:pt x="146" y="0"/>
                  <a:pt x="146" y="0"/>
                </a:cubicBezTo>
                <a:cubicBezTo>
                  <a:pt x="146" y="0"/>
                  <a:pt x="146" y="0"/>
                  <a:pt x="146" y="0"/>
                </a:cubicBezTo>
                <a:cubicBezTo>
                  <a:pt x="104" y="1"/>
                  <a:pt x="65" y="20"/>
                  <a:pt x="38" y="52"/>
                </a:cubicBezTo>
                <a:cubicBezTo>
                  <a:pt x="14" y="79"/>
                  <a:pt x="1" y="114"/>
                  <a:pt x="0" y="151"/>
                </a:cubicBezTo>
                <a:cubicBezTo>
                  <a:pt x="0" y="151"/>
                  <a:pt x="0" y="151"/>
                  <a:pt x="0" y="151"/>
                </a:cubicBezTo>
                <a:cubicBezTo>
                  <a:pt x="0" y="155"/>
                  <a:pt x="0" y="155"/>
                  <a:pt x="0" y="155"/>
                </a:cubicBezTo>
                <a:cubicBezTo>
                  <a:pt x="0" y="160"/>
                  <a:pt x="0" y="160"/>
                  <a:pt x="0" y="160"/>
                </a:cubicBezTo>
                <a:cubicBezTo>
                  <a:pt x="0" y="160"/>
                  <a:pt x="0" y="160"/>
                  <a:pt x="0" y="160"/>
                </a:cubicBezTo>
                <a:cubicBezTo>
                  <a:pt x="1" y="197"/>
                  <a:pt x="14" y="232"/>
                  <a:pt x="38" y="259"/>
                </a:cubicBezTo>
                <a:cubicBezTo>
                  <a:pt x="65" y="291"/>
                  <a:pt x="105" y="310"/>
                  <a:pt x="146" y="311"/>
                </a:cubicBezTo>
                <a:cubicBezTo>
                  <a:pt x="146" y="311"/>
                  <a:pt x="146" y="311"/>
                  <a:pt x="146" y="311"/>
                </a:cubicBezTo>
                <a:cubicBezTo>
                  <a:pt x="149" y="311"/>
                  <a:pt x="149" y="311"/>
                  <a:pt x="149" y="311"/>
                </a:cubicBezTo>
                <a:cubicBezTo>
                  <a:pt x="150" y="311"/>
                  <a:pt x="150" y="311"/>
                  <a:pt x="150" y="311"/>
                </a:cubicBezTo>
                <a:cubicBezTo>
                  <a:pt x="153" y="311"/>
                  <a:pt x="153" y="311"/>
                  <a:pt x="153" y="311"/>
                </a:cubicBezTo>
                <a:cubicBezTo>
                  <a:pt x="153" y="311"/>
                  <a:pt x="153" y="311"/>
                  <a:pt x="153" y="311"/>
                </a:cubicBezTo>
                <a:cubicBezTo>
                  <a:pt x="194" y="310"/>
                  <a:pt x="233" y="291"/>
                  <a:pt x="261" y="259"/>
                </a:cubicBezTo>
                <a:cubicBezTo>
                  <a:pt x="285" y="232"/>
                  <a:pt x="298" y="197"/>
                  <a:pt x="299" y="160"/>
                </a:cubicBezTo>
                <a:cubicBezTo>
                  <a:pt x="299" y="160"/>
                  <a:pt x="299" y="160"/>
                  <a:pt x="299" y="160"/>
                </a:cubicBezTo>
                <a:cubicBezTo>
                  <a:pt x="299" y="156"/>
                  <a:pt x="299" y="156"/>
                  <a:pt x="299" y="156"/>
                </a:cubicBezTo>
                <a:cubicBezTo>
                  <a:pt x="299" y="156"/>
                  <a:pt x="299" y="156"/>
                  <a:pt x="299" y="155"/>
                </a:cubicBezTo>
                <a:lnTo>
                  <a:pt x="299" y="151"/>
                </a:lnTo>
                <a:close/>
              </a:path>
            </a:pathLst>
          </a:custGeom>
          <a:noFill/>
          <a:ln w="9525" cap="flat">
            <a:solidFill>
              <a:srgbClr val="FF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B303A"/>
              </a:solidFill>
              <a:effectLst/>
              <a:uLnTx/>
              <a:uFillTx/>
              <a:latin typeface="Arial" panose="020B0604020202020204" pitchFamily="34" charset="0"/>
              <a:ea typeface="+mn-ea"/>
              <a:cs typeface="Arial" panose="020B0604020202020204" pitchFamily="34" charset="0"/>
            </a:endParaRPr>
          </a:p>
        </p:txBody>
      </p:sp>
      <p:sp>
        <p:nvSpPr>
          <p:cNvPr id="15" name="Freeform 9">
            <a:hlinkClick r:id="rId5"/>
            <a:extLst>
              <a:ext uri="{FF2B5EF4-FFF2-40B4-BE49-F238E27FC236}">
                <a16:creationId xmlns:a16="http://schemas.microsoft.com/office/drawing/2014/main" id="{9A97B4FD-C845-70AD-09AD-0817358081F1}"/>
              </a:ext>
            </a:extLst>
          </p:cNvPr>
          <p:cNvSpPr>
            <a:spLocks noChangeAspect="1" noEditPoints="1"/>
          </p:cNvSpPr>
          <p:nvPr/>
        </p:nvSpPr>
        <p:spPr bwMode="auto">
          <a:xfrm>
            <a:off x="1836144" y="5841841"/>
            <a:ext cx="291728" cy="228600"/>
          </a:xfrm>
          <a:custGeom>
            <a:avLst/>
            <a:gdLst>
              <a:gd name="T0" fmla="*/ 317 w 323"/>
              <a:gd name="T1" fmla="*/ 250 h 250"/>
              <a:gd name="T2" fmla="*/ 199 w 323"/>
              <a:gd name="T3" fmla="*/ 125 h 250"/>
              <a:gd name="T4" fmla="*/ 7 w 323"/>
              <a:gd name="T5" fmla="*/ 250 h 250"/>
              <a:gd name="T6" fmla="*/ 125 w 323"/>
              <a:gd name="T7" fmla="*/ 125 h 250"/>
              <a:gd name="T8" fmla="*/ 323 w 323"/>
              <a:gd name="T9" fmla="*/ 9 h 250"/>
              <a:gd name="T10" fmla="*/ 166 w 323"/>
              <a:gd name="T11" fmla="*/ 157 h 250"/>
              <a:gd name="T12" fmla="*/ 157 w 323"/>
              <a:gd name="T13" fmla="*/ 157 h 250"/>
              <a:gd name="T14" fmla="*/ 0 w 323"/>
              <a:gd name="T15" fmla="*/ 9 h 250"/>
              <a:gd name="T16" fmla="*/ 315 w 323"/>
              <a:gd name="T17" fmla="*/ 250 h 250"/>
              <a:gd name="T18" fmla="*/ 7 w 323"/>
              <a:gd name="T19" fmla="*/ 250 h 250"/>
              <a:gd name="T20" fmla="*/ 0 w 323"/>
              <a:gd name="T21" fmla="*/ 242 h 250"/>
              <a:gd name="T22" fmla="*/ 0 w 323"/>
              <a:gd name="T23" fmla="*/ 9 h 250"/>
              <a:gd name="T24" fmla="*/ 7 w 323"/>
              <a:gd name="T25" fmla="*/ 0 h 250"/>
              <a:gd name="T26" fmla="*/ 315 w 323"/>
              <a:gd name="T27" fmla="*/ 0 h 250"/>
              <a:gd name="T28" fmla="*/ 323 w 323"/>
              <a:gd name="T29" fmla="*/ 9 h 250"/>
              <a:gd name="T30" fmla="*/ 323 w 323"/>
              <a:gd name="T31" fmla="*/ 242 h 250"/>
              <a:gd name="T32" fmla="*/ 315 w 323"/>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250">
                <a:moveTo>
                  <a:pt x="317" y="250"/>
                </a:moveTo>
                <a:cubicBezTo>
                  <a:pt x="199" y="125"/>
                  <a:pt x="199" y="125"/>
                  <a:pt x="199" y="125"/>
                </a:cubicBezTo>
                <a:moveTo>
                  <a:pt x="7" y="250"/>
                </a:moveTo>
                <a:cubicBezTo>
                  <a:pt x="125" y="125"/>
                  <a:pt x="125" y="125"/>
                  <a:pt x="125" y="125"/>
                </a:cubicBezTo>
                <a:moveTo>
                  <a:pt x="323" y="9"/>
                </a:moveTo>
                <a:cubicBezTo>
                  <a:pt x="166" y="157"/>
                  <a:pt x="166" y="157"/>
                  <a:pt x="166" y="157"/>
                </a:cubicBezTo>
                <a:cubicBezTo>
                  <a:pt x="163" y="160"/>
                  <a:pt x="159" y="160"/>
                  <a:pt x="157" y="157"/>
                </a:cubicBezTo>
                <a:cubicBezTo>
                  <a:pt x="0" y="9"/>
                  <a:pt x="0" y="9"/>
                  <a:pt x="0" y="9"/>
                </a:cubicBezTo>
                <a:moveTo>
                  <a:pt x="315" y="250"/>
                </a:moveTo>
                <a:cubicBezTo>
                  <a:pt x="7" y="250"/>
                  <a:pt x="7" y="250"/>
                  <a:pt x="7" y="250"/>
                </a:cubicBezTo>
                <a:cubicBezTo>
                  <a:pt x="4" y="250"/>
                  <a:pt x="0" y="247"/>
                  <a:pt x="0" y="242"/>
                </a:cubicBezTo>
                <a:cubicBezTo>
                  <a:pt x="0" y="9"/>
                  <a:pt x="0" y="9"/>
                  <a:pt x="0" y="9"/>
                </a:cubicBezTo>
                <a:cubicBezTo>
                  <a:pt x="0" y="4"/>
                  <a:pt x="4" y="0"/>
                  <a:pt x="7" y="0"/>
                </a:cubicBezTo>
                <a:cubicBezTo>
                  <a:pt x="315" y="0"/>
                  <a:pt x="315" y="0"/>
                  <a:pt x="315" y="0"/>
                </a:cubicBezTo>
                <a:cubicBezTo>
                  <a:pt x="319" y="0"/>
                  <a:pt x="323" y="4"/>
                  <a:pt x="323" y="9"/>
                </a:cubicBezTo>
                <a:cubicBezTo>
                  <a:pt x="323" y="242"/>
                  <a:pt x="323" y="242"/>
                  <a:pt x="323" y="242"/>
                </a:cubicBezTo>
                <a:cubicBezTo>
                  <a:pt x="323" y="247"/>
                  <a:pt x="319" y="250"/>
                  <a:pt x="315" y="250"/>
                </a:cubicBezTo>
                <a:close/>
              </a:path>
            </a:pathLst>
          </a:custGeom>
          <a:noFill/>
          <a:ln w="19050" cap="rnd">
            <a:solidFill>
              <a:srgbClr val="FF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B303A"/>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39B77060-1EBD-8A94-EEB1-99FE4215BE97}"/>
              </a:ext>
            </a:extLst>
          </p:cNvPr>
          <p:cNvSpPr txBox="1"/>
          <p:nvPr/>
        </p:nvSpPr>
        <p:spPr>
          <a:xfrm>
            <a:off x="365382" y="6238308"/>
            <a:ext cx="9918181"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E88F475-2D61-AA7D-06AA-7AEB2E25EC40}"/>
              </a:ext>
            </a:extLst>
          </p:cNvPr>
          <p:cNvPicPr>
            <a:picLocks noChangeAspect="1"/>
          </p:cNvPicPr>
          <p:nvPr/>
        </p:nvPicPr>
        <p:blipFill rotWithShape="1">
          <a:blip r:embed="rId6"/>
          <a:srcRect t="3981" b="11546"/>
          <a:stretch/>
        </p:blipFill>
        <p:spPr>
          <a:xfrm>
            <a:off x="777868" y="1322249"/>
            <a:ext cx="1724864" cy="1725855"/>
          </a:xfrm>
          <a:prstGeom prst="ellipse">
            <a:avLst/>
          </a:prstGeom>
        </p:spPr>
      </p:pic>
      <p:pic>
        <p:nvPicPr>
          <p:cNvPr id="6" name="Picture 5" descr="A qr code with black squares&#10;&#10;Description automatically generated">
            <a:extLst>
              <a:ext uri="{FF2B5EF4-FFF2-40B4-BE49-F238E27FC236}">
                <a16:creationId xmlns:a16="http://schemas.microsoft.com/office/drawing/2014/main" id="{DA88B10B-CC3D-C386-B6FF-006A6612A1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8046" y="1868125"/>
            <a:ext cx="2857500" cy="2857500"/>
          </a:xfrm>
          <a:prstGeom prst="rect">
            <a:avLst/>
          </a:prstGeom>
        </p:spPr>
      </p:pic>
      <p:sp>
        <p:nvSpPr>
          <p:cNvPr id="3" name="Rectangle 2">
            <a:extLst>
              <a:ext uri="{FF2B5EF4-FFF2-40B4-BE49-F238E27FC236}">
                <a16:creationId xmlns:a16="http://schemas.microsoft.com/office/drawing/2014/main" id="{CC19D8A9-0239-DFFD-5167-FB675341F844}"/>
              </a:ext>
            </a:extLst>
          </p:cNvPr>
          <p:cNvSpPr/>
          <p:nvPr/>
        </p:nvSpPr>
        <p:spPr>
          <a:xfrm>
            <a:off x="2912920" y="3694515"/>
            <a:ext cx="5475704" cy="1841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marL="0" marR="0" lvl="0" indent="0" algn="l" defTabSz="914400" rtl="0" eaLnBrk="1" fontAlgn="auto" latinLnBrk="0" hangingPunct="1">
              <a:lnSpc>
                <a:spcPct val="100000"/>
              </a:lnSpc>
              <a:spcBef>
                <a:spcPts val="500"/>
              </a:spcBef>
              <a:spcAft>
                <a:spcPts val="0"/>
              </a:spcAft>
              <a:buClrTx/>
              <a:buSzTx/>
              <a:buFontTx/>
              <a:buNone/>
              <a:tabLst/>
              <a:defRPr/>
            </a:pPr>
            <a:r>
              <a:rPr lang="en-US" b="1" dirty="0">
                <a:solidFill>
                  <a:srgbClr val="FF5959"/>
                </a:solidFill>
                <a:latin typeface="Arial" panose="020B0604020202020204" pitchFamily="34" charset="0"/>
                <a:ea typeface="Roboto" panose="02000000000000000000" pitchFamily="2" charset="0"/>
                <a:cs typeface="Arial" panose="020B0604020202020204" pitchFamily="34" charset="0"/>
              </a:rPr>
              <a:t>Randy Sherrod</a:t>
            </a:r>
            <a:r>
              <a:rPr kumimoji="0" lang="en-US" sz="1800" b="1" i="0" u="none" strike="noStrike" kern="1200" cap="none" spc="0" normalizeH="0" baseline="0" noProof="0" dirty="0">
                <a:ln>
                  <a:noFill/>
                </a:ln>
                <a:solidFill>
                  <a:srgbClr val="FF5959"/>
                </a:solidFill>
                <a:effectLst/>
                <a:uLnTx/>
                <a:uFillTx/>
                <a:latin typeface="Arial" panose="020B0604020202020204" pitchFamily="34" charset="0"/>
                <a:ea typeface="Roboto" panose="02000000000000000000" pitchFamily="2" charset="0"/>
                <a:cs typeface="Arial" panose="020B0604020202020204" pitchFamily="34" charset="0"/>
              </a:rPr>
              <a:t>, CPA</a:t>
            </a:r>
            <a:r>
              <a:rPr lang="en-US" b="1" dirty="0">
                <a:solidFill>
                  <a:srgbClr val="FF5959"/>
                </a:solidFill>
                <a:latin typeface="Arial" panose="020B0604020202020204" pitchFamily="34" charset="0"/>
                <a:ea typeface="Roboto" panose="02000000000000000000" pitchFamily="2" charset="0"/>
                <a:cs typeface="Arial" panose="020B0604020202020204" pitchFamily="34" charset="0"/>
              </a:rPr>
              <a:t>, MBA</a:t>
            </a:r>
            <a:endParaRPr kumimoji="0" lang="en-US" sz="1800" b="1" i="0" u="none" strike="noStrike" kern="1200" cap="none" spc="0" normalizeH="0" baseline="0" noProof="0" dirty="0">
              <a:ln>
                <a:noFill/>
              </a:ln>
              <a:solidFill>
                <a:srgbClr val="FF5959"/>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Senior Manager, Risk Advisory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 +1 (804) </a:t>
            </a:r>
            <a:r>
              <a:rPr lang="fr-FR" dirty="0">
                <a:solidFill>
                  <a:prstClr val="black"/>
                </a:solidFill>
                <a:latin typeface="Arial" panose="020B0604020202020204" pitchFamily="34" charset="0"/>
                <a:ea typeface="Roboto" panose="02000000000000000000" pitchFamily="2" charset="0"/>
                <a:cs typeface="Arial" panose="020B0604020202020204" pitchFamily="34" charset="0"/>
              </a:rPr>
              <a:t>728-8339</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E: </a:t>
            </a:r>
            <a:r>
              <a:rPr lang="fr-FR" dirty="0" err="1">
                <a:solidFill>
                  <a:prstClr val="black"/>
                </a:solidFill>
                <a:latin typeface="Arial" panose="020B0604020202020204" pitchFamily="34" charset="0"/>
                <a:ea typeface="Roboto" panose="02000000000000000000" pitchFamily="2" charset="0"/>
                <a:cs typeface="Arial" panose="020B0604020202020204" pitchFamily="34" charset="0"/>
              </a:rPr>
              <a:t>randy.sherrod</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@bakertilly.com</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10" name="Picture 9" descr="A person in a suit smiling&#10;&#10;AI-generated content may be incorrect.">
            <a:extLst>
              <a:ext uri="{FF2B5EF4-FFF2-40B4-BE49-F238E27FC236}">
                <a16:creationId xmlns:a16="http://schemas.microsoft.com/office/drawing/2014/main" id="{207ABE8A-0840-CDAF-2C0E-DF36652298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640" y="3780774"/>
            <a:ext cx="1724864" cy="1724864"/>
          </a:xfrm>
          <a:prstGeom prst="rect">
            <a:avLst/>
          </a:prstGeom>
        </p:spPr>
      </p:pic>
    </p:spTree>
    <p:extLst>
      <p:ext uri="{BB962C8B-B14F-4D97-AF65-F5344CB8AC3E}">
        <p14:creationId xmlns:p14="http://schemas.microsoft.com/office/powerpoint/2010/main" val="274580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1270A-45F0-1869-2F9F-BDCADFD17EE2}"/>
              </a:ext>
            </a:extLst>
          </p:cNvPr>
          <p:cNvSpPr>
            <a:spLocks noGrp="1"/>
          </p:cNvSpPr>
          <p:nvPr>
            <p:ph type="title"/>
          </p:nvPr>
        </p:nvSpPr>
        <p:spPr/>
        <p:txBody>
          <a:bodyPr/>
          <a:lstStyle/>
          <a:p>
            <a:r>
              <a:rPr lang="en-US"/>
              <a:t>Procurement cycle</a:t>
            </a:r>
          </a:p>
        </p:txBody>
      </p:sp>
      <p:grpSp>
        <p:nvGrpSpPr>
          <p:cNvPr id="7" name="Group 6">
            <a:extLst>
              <a:ext uri="{FF2B5EF4-FFF2-40B4-BE49-F238E27FC236}">
                <a16:creationId xmlns:a16="http://schemas.microsoft.com/office/drawing/2014/main" id="{C583DA33-C513-EB87-EA48-A7475D74F359}"/>
              </a:ext>
            </a:extLst>
          </p:cNvPr>
          <p:cNvGrpSpPr/>
          <p:nvPr/>
        </p:nvGrpSpPr>
        <p:grpSpPr>
          <a:xfrm>
            <a:off x="2978947" y="1525986"/>
            <a:ext cx="6232324" cy="4482698"/>
            <a:chOff x="4505528" y="1198440"/>
            <a:chExt cx="6193560" cy="4754887"/>
          </a:xfrm>
        </p:grpSpPr>
        <p:sp>
          <p:nvSpPr>
            <p:cNvPr id="8" name="Rectangle 7">
              <a:extLst>
                <a:ext uri="{FF2B5EF4-FFF2-40B4-BE49-F238E27FC236}">
                  <a16:creationId xmlns:a16="http://schemas.microsoft.com/office/drawing/2014/main" id="{E008E21E-25EF-4450-8FED-B8D06082E9BB}"/>
                </a:ext>
              </a:extLst>
            </p:cNvPr>
            <p:cNvSpPr/>
            <p:nvPr/>
          </p:nvSpPr>
          <p:spPr>
            <a:xfrm>
              <a:off x="7483099" y="5449500"/>
              <a:ext cx="487140" cy="266525"/>
            </a:xfrm>
            <a:prstGeom prst="rect">
              <a:avLst/>
            </a:prstGeom>
            <a:solidFill>
              <a:schemeClr val="accent1">
                <a:alpha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Arrow: Circular 8">
              <a:extLst>
                <a:ext uri="{FF2B5EF4-FFF2-40B4-BE49-F238E27FC236}">
                  <a16:creationId xmlns:a16="http://schemas.microsoft.com/office/drawing/2014/main" id="{7A51D80C-7E73-A34B-E7F3-10FCA1D62D50}"/>
                </a:ext>
              </a:extLst>
            </p:cNvPr>
            <p:cNvSpPr/>
            <p:nvPr/>
          </p:nvSpPr>
          <p:spPr>
            <a:xfrm rot="16200000">
              <a:off x="4600094" y="1425166"/>
              <a:ext cx="4729062" cy="4327259"/>
            </a:xfrm>
            <a:prstGeom prst="circularArrow">
              <a:avLst>
                <a:gd name="adj1" fmla="val 6744"/>
                <a:gd name="adj2" fmla="val 837790"/>
                <a:gd name="adj3" fmla="val 20548819"/>
                <a:gd name="adj4" fmla="val 10800000"/>
                <a:gd name="adj5" fmla="val 8346"/>
              </a:avLst>
            </a:prstGeom>
            <a:solidFill>
              <a:schemeClr val="accent1">
                <a:alpha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 name="Block Arc 9">
              <a:extLst>
                <a:ext uri="{FF2B5EF4-FFF2-40B4-BE49-F238E27FC236}">
                  <a16:creationId xmlns:a16="http://schemas.microsoft.com/office/drawing/2014/main" id="{BD77957C-FB2B-9A64-243F-183701342D9B}"/>
                </a:ext>
              </a:extLst>
            </p:cNvPr>
            <p:cNvSpPr/>
            <p:nvPr/>
          </p:nvSpPr>
          <p:spPr>
            <a:xfrm rot="5400000">
              <a:off x="5755343" y="1522308"/>
              <a:ext cx="4347987" cy="4039446"/>
            </a:xfrm>
            <a:prstGeom prst="blockArc">
              <a:avLst>
                <a:gd name="adj1" fmla="val 10800000"/>
                <a:gd name="adj2" fmla="val 2"/>
                <a:gd name="adj3" fmla="val 6937"/>
              </a:avLst>
            </a:prstGeom>
            <a:solidFill>
              <a:schemeClr val="accent1">
                <a:alpha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id="{4131A0BA-8602-8730-FADF-FCC081AD5CBA}"/>
                </a:ext>
              </a:extLst>
            </p:cNvPr>
            <p:cNvSpPr/>
            <p:nvPr/>
          </p:nvSpPr>
          <p:spPr>
            <a:xfrm>
              <a:off x="4953461" y="2145559"/>
              <a:ext cx="1468877" cy="622570"/>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Process vendor payment</a:t>
              </a:r>
            </a:p>
          </p:txBody>
        </p:sp>
        <p:sp>
          <p:nvSpPr>
            <p:cNvPr id="12" name="Rectangle: Rounded Corners 11">
              <a:extLst>
                <a:ext uri="{FF2B5EF4-FFF2-40B4-BE49-F238E27FC236}">
                  <a16:creationId xmlns:a16="http://schemas.microsoft.com/office/drawing/2014/main" id="{0893EE40-B292-F3A0-83BB-FBC1B9B676E6}"/>
                </a:ext>
              </a:extLst>
            </p:cNvPr>
            <p:cNvSpPr/>
            <p:nvPr/>
          </p:nvSpPr>
          <p:spPr>
            <a:xfrm>
              <a:off x="4505528" y="3148270"/>
              <a:ext cx="1590472" cy="750373"/>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Perform three-way match and approve invoice</a:t>
              </a:r>
            </a:p>
          </p:txBody>
        </p:sp>
        <p:sp>
          <p:nvSpPr>
            <p:cNvPr id="13" name="Rectangle: Rounded Corners 12">
              <a:extLst>
                <a:ext uri="{FF2B5EF4-FFF2-40B4-BE49-F238E27FC236}">
                  <a16:creationId xmlns:a16="http://schemas.microsoft.com/office/drawing/2014/main" id="{2923E7D5-360E-E7F2-FE64-C860895C2A87}"/>
                </a:ext>
              </a:extLst>
            </p:cNvPr>
            <p:cNvSpPr/>
            <p:nvPr/>
          </p:nvSpPr>
          <p:spPr>
            <a:xfrm>
              <a:off x="4761689" y="4278784"/>
              <a:ext cx="1468877" cy="686868"/>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Receive vendor’s invoice</a:t>
              </a:r>
            </a:p>
          </p:txBody>
        </p:sp>
        <p:sp>
          <p:nvSpPr>
            <p:cNvPr id="14" name="Rectangle: Rounded Corners 13">
              <a:extLst>
                <a:ext uri="{FF2B5EF4-FFF2-40B4-BE49-F238E27FC236}">
                  <a16:creationId xmlns:a16="http://schemas.microsoft.com/office/drawing/2014/main" id="{009481C1-716C-7EB4-284D-1A3D7D722255}"/>
                </a:ext>
              </a:extLst>
            </p:cNvPr>
            <p:cNvSpPr/>
            <p:nvPr/>
          </p:nvSpPr>
          <p:spPr>
            <a:xfrm>
              <a:off x="6090531" y="5240709"/>
              <a:ext cx="1468877" cy="622570"/>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Receive goods/services</a:t>
              </a:r>
            </a:p>
          </p:txBody>
        </p:sp>
        <p:sp>
          <p:nvSpPr>
            <p:cNvPr id="15" name="Rectangle: Rounded Corners 14">
              <a:extLst>
                <a:ext uri="{FF2B5EF4-FFF2-40B4-BE49-F238E27FC236}">
                  <a16:creationId xmlns:a16="http://schemas.microsoft.com/office/drawing/2014/main" id="{B67DB04B-C8B7-84EC-0F47-48F59B167CAA}"/>
                </a:ext>
              </a:extLst>
            </p:cNvPr>
            <p:cNvSpPr/>
            <p:nvPr/>
          </p:nvSpPr>
          <p:spPr>
            <a:xfrm>
              <a:off x="7893930" y="5244547"/>
              <a:ext cx="1468877" cy="622570"/>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Create purchase order</a:t>
              </a:r>
            </a:p>
          </p:txBody>
        </p:sp>
        <p:sp>
          <p:nvSpPr>
            <p:cNvPr id="16" name="Rectangle: Rounded Corners 15">
              <a:extLst>
                <a:ext uri="{FF2B5EF4-FFF2-40B4-BE49-F238E27FC236}">
                  <a16:creationId xmlns:a16="http://schemas.microsoft.com/office/drawing/2014/main" id="{2675530D-6E69-4542-F55E-AEFE5C430F50}"/>
                </a:ext>
              </a:extLst>
            </p:cNvPr>
            <p:cNvSpPr/>
            <p:nvPr/>
          </p:nvSpPr>
          <p:spPr>
            <a:xfrm>
              <a:off x="9046724" y="4234344"/>
              <a:ext cx="1468877" cy="622570"/>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Select and award vendor</a:t>
              </a:r>
            </a:p>
          </p:txBody>
        </p:sp>
        <p:sp>
          <p:nvSpPr>
            <p:cNvPr id="17" name="Rectangle: Rounded Corners 16">
              <a:extLst>
                <a:ext uri="{FF2B5EF4-FFF2-40B4-BE49-F238E27FC236}">
                  <a16:creationId xmlns:a16="http://schemas.microsoft.com/office/drawing/2014/main" id="{7D897607-6D21-395F-F059-CD818E08B3A8}"/>
                </a:ext>
              </a:extLst>
            </p:cNvPr>
            <p:cNvSpPr/>
            <p:nvPr/>
          </p:nvSpPr>
          <p:spPr>
            <a:xfrm>
              <a:off x="9230211" y="3117715"/>
              <a:ext cx="1468877" cy="622570"/>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Distribute RFP (if required)</a:t>
              </a:r>
            </a:p>
          </p:txBody>
        </p:sp>
        <p:sp>
          <p:nvSpPr>
            <p:cNvPr id="18" name="Rectangle: Rounded Corners 17">
              <a:extLst>
                <a:ext uri="{FF2B5EF4-FFF2-40B4-BE49-F238E27FC236}">
                  <a16:creationId xmlns:a16="http://schemas.microsoft.com/office/drawing/2014/main" id="{49C5D795-E795-A658-B573-07A09250D6ED}"/>
                </a:ext>
              </a:extLst>
            </p:cNvPr>
            <p:cNvSpPr/>
            <p:nvPr/>
          </p:nvSpPr>
          <p:spPr>
            <a:xfrm>
              <a:off x="8804219" y="1901653"/>
              <a:ext cx="1562531" cy="863369"/>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Create purchase requisition and obtain approval</a:t>
              </a:r>
            </a:p>
          </p:txBody>
        </p:sp>
        <p:sp>
          <p:nvSpPr>
            <p:cNvPr id="19" name="Rectangle: Rounded Corners 18">
              <a:extLst>
                <a:ext uri="{FF2B5EF4-FFF2-40B4-BE49-F238E27FC236}">
                  <a16:creationId xmlns:a16="http://schemas.microsoft.com/office/drawing/2014/main" id="{9EB5AEAF-607B-9D6B-E439-20ACC24D8462}"/>
                </a:ext>
              </a:extLst>
            </p:cNvPr>
            <p:cNvSpPr/>
            <p:nvPr/>
          </p:nvSpPr>
          <p:spPr>
            <a:xfrm>
              <a:off x="6964625" y="1198440"/>
              <a:ext cx="1468877" cy="622570"/>
            </a:xfrm>
            <a:prstGeom prst="roundRect">
              <a:avLst/>
            </a:prstGeom>
            <a:solidFill>
              <a:schemeClr val="bg1"/>
            </a:solidFill>
            <a:ln w="19050">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rPr>
                <a:t>Identify purchase need</a:t>
              </a:r>
            </a:p>
          </p:txBody>
        </p:sp>
      </p:grpSp>
    </p:spTree>
    <p:extLst>
      <p:ext uri="{BB962C8B-B14F-4D97-AF65-F5344CB8AC3E}">
        <p14:creationId xmlns:p14="http://schemas.microsoft.com/office/powerpoint/2010/main" val="305989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AA63B299-A4C2-D5E8-7AF6-47E7365495E6}"/>
              </a:ext>
            </a:extLst>
          </p:cNvPr>
          <p:cNvSpPr>
            <a:spLocks noGrp="1"/>
          </p:cNvSpPr>
          <p:nvPr>
            <p:ph type="subTitle" idx="1"/>
          </p:nvPr>
        </p:nvSpPr>
        <p:spPr>
          <a:xfrm>
            <a:off x="457200" y="3429001"/>
            <a:ext cx="4368800" cy="1441420"/>
          </a:xfrm>
        </p:spPr>
        <p:txBody>
          <a:bodyPr/>
          <a:lstStyle/>
          <a:p>
            <a:r>
              <a:rPr lang="en-US"/>
              <a:t>Types of vendor fraud</a:t>
            </a:r>
          </a:p>
        </p:txBody>
      </p:sp>
    </p:spTree>
    <p:extLst>
      <p:ext uri="{BB962C8B-B14F-4D97-AF65-F5344CB8AC3E}">
        <p14:creationId xmlns:p14="http://schemas.microsoft.com/office/powerpoint/2010/main" val="626322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B137F4-6E44-E009-C6AE-E5C4690E9BB8}"/>
              </a:ext>
            </a:extLst>
          </p:cNvPr>
          <p:cNvSpPr>
            <a:spLocks noGrp="1"/>
          </p:cNvSpPr>
          <p:nvPr>
            <p:ph type="title"/>
          </p:nvPr>
        </p:nvSpPr>
        <p:spPr>
          <a:xfrm>
            <a:off x="456360" y="691228"/>
            <a:ext cx="11277496" cy="535531"/>
          </a:xfrm>
        </p:spPr>
        <p:txBody>
          <a:bodyPr/>
          <a:lstStyle/>
          <a:p>
            <a:r>
              <a:rPr lang="en-US"/>
              <a:t>Types of vendor frauds</a:t>
            </a:r>
          </a:p>
        </p:txBody>
      </p:sp>
      <p:sp>
        <p:nvSpPr>
          <p:cNvPr id="3" name="Text Placeholder 2"/>
          <p:cNvSpPr>
            <a:spLocks noGrp="1"/>
          </p:cNvSpPr>
          <p:nvPr>
            <p:ph sz="quarter" idx="14"/>
          </p:nvPr>
        </p:nvSpPr>
        <p:spPr>
          <a:xfrm>
            <a:off x="456360" y="1683959"/>
            <a:ext cx="11277495" cy="4579838"/>
          </a:xfrm>
        </p:spPr>
        <p:txBody>
          <a:bodyPr>
            <a:normAutofit/>
          </a:bodyPr>
          <a:lstStyle/>
          <a:p>
            <a:pPr marL="0" indent="0">
              <a:buNone/>
            </a:pPr>
            <a:r>
              <a:rPr lang="en-US"/>
              <a:t>Vendor frauds are typically caused by:</a:t>
            </a:r>
          </a:p>
        </p:txBody>
      </p:sp>
      <p:grpSp>
        <p:nvGrpSpPr>
          <p:cNvPr id="16" name="Group 15">
            <a:extLst>
              <a:ext uri="{FF2B5EF4-FFF2-40B4-BE49-F238E27FC236}">
                <a16:creationId xmlns:a16="http://schemas.microsoft.com/office/drawing/2014/main" id="{D6746BB5-E15E-6AF5-8941-EE5653C29E8D}"/>
              </a:ext>
            </a:extLst>
          </p:cNvPr>
          <p:cNvGrpSpPr/>
          <p:nvPr/>
        </p:nvGrpSpPr>
        <p:grpSpPr>
          <a:xfrm>
            <a:off x="1775070" y="2363359"/>
            <a:ext cx="8640073" cy="3721097"/>
            <a:chOff x="2448937" y="1996212"/>
            <a:chExt cx="7395454" cy="3655558"/>
          </a:xfrm>
        </p:grpSpPr>
        <p:sp>
          <p:nvSpPr>
            <p:cNvPr id="4" name="Rectangle: Rounded Corners 3">
              <a:extLst>
                <a:ext uri="{FF2B5EF4-FFF2-40B4-BE49-F238E27FC236}">
                  <a16:creationId xmlns:a16="http://schemas.microsoft.com/office/drawing/2014/main" id="{9F25D212-3105-96F8-BDA8-01077ED44318}"/>
                </a:ext>
              </a:extLst>
            </p:cNvPr>
            <p:cNvSpPr/>
            <p:nvPr/>
          </p:nvSpPr>
          <p:spPr>
            <a:xfrm>
              <a:off x="6955276" y="2266544"/>
              <a:ext cx="2889115" cy="1498059"/>
            </a:xfrm>
            <a:prstGeom prst="roundRect">
              <a:avLst/>
            </a:prstGeom>
            <a:noFill/>
            <a:ln w="19050">
              <a:solidFill>
                <a:schemeClr val="accent4"/>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Employee(s) and a vendor partner together to defraud the organization </a:t>
              </a:r>
            </a:p>
          </p:txBody>
        </p:sp>
        <p:sp>
          <p:nvSpPr>
            <p:cNvPr id="6" name="Rectangle: Rounded Corners 5">
              <a:extLst>
                <a:ext uri="{FF2B5EF4-FFF2-40B4-BE49-F238E27FC236}">
                  <a16:creationId xmlns:a16="http://schemas.microsoft.com/office/drawing/2014/main" id="{AA6479C7-34A6-37D3-603E-F70C19B97C42}"/>
                </a:ext>
              </a:extLst>
            </p:cNvPr>
            <p:cNvSpPr/>
            <p:nvPr/>
          </p:nvSpPr>
          <p:spPr>
            <a:xfrm>
              <a:off x="2791838" y="2266544"/>
              <a:ext cx="2889116" cy="1498059"/>
            </a:xfrm>
            <a:prstGeom prst="roundRect">
              <a:avLst/>
            </a:prstGeom>
            <a:noFill/>
            <a:ln w="19050">
              <a:solidFill>
                <a:schemeClr val="accent5"/>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Employees defrauding their own organization by making it appear like they are a vendor</a:t>
              </a:r>
            </a:p>
          </p:txBody>
        </p:sp>
        <p:sp>
          <p:nvSpPr>
            <p:cNvPr id="7" name="Rectangle: Rounded Corners 6">
              <a:extLst>
                <a:ext uri="{FF2B5EF4-FFF2-40B4-BE49-F238E27FC236}">
                  <a16:creationId xmlns:a16="http://schemas.microsoft.com/office/drawing/2014/main" id="{5FA10141-3FC1-D7C4-98CF-2F7AE1BD8C59}"/>
                </a:ext>
              </a:extLst>
            </p:cNvPr>
            <p:cNvSpPr/>
            <p:nvPr/>
          </p:nvSpPr>
          <p:spPr>
            <a:xfrm>
              <a:off x="2791838" y="4153710"/>
              <a:ext cx="2889115" cy="1498060"/>
            </a:xfrm>
            <a:prstGeom prst="roundRect">
              <a:avLst/>
            </a:prstGeom>
            <a:noFill/>
            <a:ln w="19050">
              <a:solidFill>
                <a:schemeClr val="accent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Vendors directly defrauding an organization</a:t>
              </a:r>
            </a:p>
          </p:txBody>
        </p:sp>
        <p:sp>
          <p:nvSpPr>
            <p:cNvPr id="8" name="Rectangle: Rounded Corners 7">
              <a:extLst>
                <a:ext uri="{FF2B5EF4-FFF2-40B4-BE49-F238E27FC236}">
                  <a16:creationId xmlns:a16="http://schemas.microsoft.com/office/drawing/2014/main" id="{0682C063-F1EB-DAE5-5F12-82CEA54E1712}"/>
                </a:ext>
              </a:extLst>
            </p:cNvPr>
            <p:cNvSpPr/>
            <p:nvPr/>
          </p:nvSpPr>
          <p:spPr>
            <a:xfrm>
              <a:off x="6955275" y="4153710"/>
              <a:ext cx="2889115" cy="1498060"/>
            </a:xfrm>
            <a:prstGeom prst="roundRect">
              <a:avLst/>
            </a:prstGeom>
            <a:noFill/>
            <a:ln w="19050">
              <a:solidFill>
                <a:schemeClr val="accent6"/>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Multiple vendors partner together to defraud an organization</a:t>
              </a:r>
            </a:p>
          </p:txBody>
        </p:sp>
        <p:sp>
          <p:nvSpPr>
            <p:cNvPr id="9" name="Oval 8">
              <a:extLst>
                <a:ext uri="{FF2B5EF4-FFF2-40B4-BE49-F238E27FC236}">
                  <a16:creationId xmlns:a16="http://schemas.microsoft.com/office/drawing/2014/main" id="{F181E070-1C06-B241-7F25-C5D5A2EF6075}"/>
                </a:ext>
              </a:extLst>
            </p:cNvPr>
            <p:cNvSpPr/>
            <p:nvPr/>
          </p:nvSpPr>
          <p:spPr>
            <a:xfrm>
              <a:off x="2448937" y="1996212"/>
              <a:ext cx="626143" cy="718636"/>
            </a:xfrm>
            <a:prstGeom prst="ellipse">
              <a:avLst/>
            </a:prstGeom>
            <a:solidFill>
              <a:schemeClr val="bg1"/>
            </a:solidFill>
            <a:ln w="19050" cmpd="sng">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5"/>
                  </a:solidFill>
                </a:rPr>
                <a:t>1</a:t>
              </a:r>
            </a:p>
          </p:txBody>
        </p:sp>
        <p:sp>
          <p:nvSpPr>
            <p:cNvPr id="10" name="Oval 9">
              <a:extLst>
                <a:ext uri="{FF2B5EF4-FFF2-40B4-BE49-F238E27FC236}">
                  <a16:creationId xmlns:a16="http://schemas.microsoft.com/office/drawing/2014/main" id="{065B1EF7-D710-53D1-BA3F-CA08F69D2139}"/>
                </a:ext>
              </a:extLst>
            </p:cNvPr>
            <p:cNvSpPr/>
            <p:nvPr/>
          </p:nvSpPr>
          <p:spPr>
            <a:xfrm>
              <a:off x="2448937" y="3921454"/>
              <a:ext cx="626143" cy="718636"/>
            </a:xfrm>
            <a:prstGeom prst="ellipse">
              <a:avLst/>
            </a:prstGeom>
            <a:solidFill>
              <a:schemeClr val="bg1"/>
            </a:solidFill>
            <a:ln w="19050" cmpd="sng">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2"/>
                  </a:solidFill>
                </a:rPr>
                <a:t>2</a:t>
              </a:r>
            </a:p>
          </p:txBody>
        </p:sp>
        <p:sp>
          <p:nvSpPr>
            <p:cNvPr id="11" name="Oval 10">
              <a:extLst>
                <a:ext uri="{FF2B5EF4-FFF2-40B4-BE49-F238E27FC236}">
                  <a16:creationId xmlns:a16="http://schemas.microsoft.com/office/drawing/2014/main" id="{83D1CF79-B7BA-47D7-51E0-DB048898BDFD}"/>
                </a:ext>
              </a:extLst>
            </p:cNvPr>
            <p:cNvSpPr/>
            <p:nvPr/>
          </p:nvSpPr>
          <p:spPr>
            <a:xfrm>
              <a:off x="6612374" y="1996212"/>
              <a:ext cx="626143" cy="718636"/>
            </a:xfrm>
            <a:prstGeom prst="ellipse">
              <a:avLst/>
            </a:prstGeom>
            <a:solidFill>
              <a:schemeClr val="bg1"/>
            </a:solidFill>
            <a:ln w="19050" cmpd="sng">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4"/>
                  </a:solidFill>
                </a:rPr>
                <a:t>3</a:t>
              </a:r>
            </a:p>
          </p:txBody>
        </p:sp>
        <p:sp>
          <p:nvSpPr>
            <p:cNvPr id="12" name="Oval 11">
              <a:extLst>
                <a:ext uri="{FF2B5EF4-FFF2-40B4-BE49-F238E27FC236}">
                  <a16:creationId xmlns:a16="http://schemas.microsoft.com/office/drawing/2014/main" id="{4577439B-38DE-4ABA-CFA8-B7340EE5B05A}"/>
                </a:ext>
              </a:extLst>
            </p:cNvPr>
            <p:cNvSpPr/>
            <p:nvPr/>
          </p:nvSpPr>
          <p:spPr>
            <a:xfrm>
              <a:off x="6612375" y="3921454"/>
              <a:ext cx="626143" cy="718636"/>
            </a:xfrm>
            <a:prstGeom prst="ellipse">
              <a:avLst/>
            </a:prstGeom>
            <a:solidFill>
              <a:schemeClr val="bg1"/>
            </a:solidFill>
            <a:ln w="19050" cmpd="sng">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6"/>
                  </a:solidFill>
                </a:rPr>
                <a:t>4</a:t>
              </a:r>
            </a:p>
          </p:txBody>
        </p:sp>
      </p:grpSp>
    </p:spTree>
    <p:extLst>
      <p:ext uri="{BB962C8B-B14F-4D97-AF65-F5344CB8AC3E}">
        <p14:creationId xmlns:p14="http://schemas.microsoft.com/office/powerpoint/2010/main" val="617680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F50AA-01B2-0187-AB99-339A50EC8C75}"/>
              </a:ext>
            </a:extLst>
          </p:cNvPr>
          <p:cNvSpPr>
            <a:spLocks noGrp="1"/>
          </p:cNvSpPr>
          <p:nvPr>
            <p:ph type="title"/>
          </p:nvPr>
        </p:nvSpPr>
        <p:spPr/>
        <p:txBody>
          <a:bodyPr/>
          <a:lstStyle/>
          <a:p>
            <a:r>
              <a:rPr lang="en-US"/>
              <a:t>Types of vendor frauds</a:t>
            </a:r>
          </a:p>
        </p:txBody>
      </p:sp>
      <p:sp>
        <p:nvSpPr>
          <p:cNvPr id="3" name="Text Placeholder 2"/>
          <p:cNvSpPr>
            <a:spLocks noGrp="1"/>
          </p:cNvSpPr>
          <p:nvPr>
            <p:ph sz="quarter" idx="14"/>
          </p:nvPr>
        </p:nvSpPr>
        <p:spPr/>
        <p:txBody>
          <a:bodyPr anchor="t"/>
          <a:lstStyle/>
          <a:p>
            <a:pPr marL="285750" indent="-285750">
              <a:buFont typeface="Arial" panose="020B0604020202020204" pitchFamily="34" charset="0"/>
              <a:buChar char="•"/>
            </a:pPr>
            <a:r>
              <a:rPr lang="en-US"/>
              <a:t>Shell company</a:t>
            </a:r>
          </a:p>
          <a:p>
            <a:pPr marL="285750" indent="-285750">
              <a:buFont typeface="Arial" panose="020B0604020202020204" pitchFamily="34" charset="0"/>
              <a:buChar char="•"/>
            </a:pPr>
            <a:r>
              <a:rPr lang="en-US"/>
              <a:t>Check tampering</a:t>
            </a:r>
          </a:p>
          <a:p>
            <a:pPr marL="285750" indent="-285750">
              <a:buFont typeface="Arial" panose="020B0604020202020204" pitchFamily="34" charset="0"/>
              <a:buChar char="•"/>
            </a:pPr>
            <a:r>
              <a:rPr lang="en-US"/>
              <a:t>Duplicate payments</a:t>
            </a:r>
          </a:p>
          <a:p>
            <a:pPr marL="285750" indent="-285750">
              <a:buFont typeface="Arial" panose="020B0604020202020204" pitchFamily="34" charset="0"/>
              <a:buChar char="•"/>
            </a:pPr>
            <a:r>
              <a:rPr lang="en-US"/>
              <a:t>Defective products</a:t>
            </a:r>
          </a:p>
          <a:p>
            <a:pPr marL="285750" indent="-285750">
              <a:buFont typeface="Arial" panose="020B0604020202020204" pitchFamily="34" charset="0"/>
              <a:buChar char="•"/>
            </a:pPr>
            <a:r>
              <a:rPr lang="en-US"/>
              <a:t>Inaccurate quantity</a:t>
            </a:r>
          </a:p>
          <a:p>
            <a:pPr marL="285750" indent="-285750">
              <a:buFont typeface="Arial" panose="020B0604020202020204" pitchFamily="34" charset="0"/>
              <a:buChar char="•"/>
            </a:pPr>
            <a:r>
              <a:rPr lang="en-US"/>
              <a:t>Fictitious invoices - </a:t>
            </a:r>
            <a:r>
              <a:rPr lang="en-US">
                <a:hlinkClick r:id="rId2"/>
              </a:rPr>
              <a:t>Example video</a:t>
            </a:r>
            <a:endParaRPr lang="en-US"/>
          </a:p>
        </p:txBody>
      </p:sp>
      <p:pic>
        <p:nvPicPr>
          <p:cNvPr id="12" name="Picture 11" descr="A person in a safety vest taking a picture of a factory&#10;&#10;Description automatically generated">
            <a:extLst>
              <a:ext uri="{FF2B5EF4-FFF2-40B4-BE49-F238E27FC236}">
                <a16:creationId xmlns:a16="http://schemas.microsoft.com/office/drawing/2014/main" id="{5517CAE3-6C75-28DF-4D7D-DFF56A0F95AA}"/>
              </a:ext>
            </a:extLst>
          </p:cNvPr>
          <p:cNvPicPr>
            <a:picLocks noChangeAspect="1"/>
          </p:cNvPicPr>
          <p:nvPr/>
        </p:nvPicPr>
        <p:blipFill>
          <a:blip r:embed="rId3" cstate="email">
            <a:alphaModFix amt="6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9625" r="9130"/>
          <a:stretch/>
        </p:blipFill>
        <p:spPr>
          <a:xfrm>
            <a:off x="7202816" y="0"/>
            <a:ext cx="5029200" cy="6858000"/>
          </a:xfrm>
          <a:prstGeom prst="rect">
            <a:avLst/>
          </a:prstGeom>
        </p:spPr>
      </p:pic>
    </p:spTree>
    <p:extLst>
      <p:ext uri="{BB962C8B-B14F-4D97-AF65-F5344CB8AC3E}">
        <p14:creationId xmlns:p14="http://schemas.microsoft.com/office/powerpoint/2010/main" val="3091939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B8C28-A8A8-C21C-AE09-ECE52118F2CC}"/>
              </a:ext>
            </a:extLst>
          </p:cNvPr>
          <p:cNvSpPr>
            <a:spLocks noGrp="1"/>
          </p:cNvSpPr>
          <p:nvPr>
            <p:ph type="title"/>
          </p:nvPr>
        </p:nvSpPr>
        <p:spPr/>
        <p:txBody>
          <a:bodyPr/>
          <a:lstStyle/>
          <a:p>
            <a:r>
              <a:rPr lang="en-US"/>
              <a:t>Types of vendor frauds</a:t>
            </a:r>
          </a:p>
        </p:txBody>
      </p:sp>
      <p:sp>
        <p:nvSpPr>
          <p:cNvPr id="4" name="Content Placeholder 3">
            <a:extLst>
              <a:ext uri="{FF2B5EF4-FFF2-40B4-BE49-F238E27FC236}">
                <a16:creationId xmlns:a16="http://schemas.microsoft.com/office/drawing/2014/main" id="{7A9F0313-1450-1F28-19FC-14425A22B450}"/>
              </a:ext>
            </a:extLst>
          </p:cNvPr>
          <p:cNvSpPr>
            <a:spLocks noGrp="1"/>
          </p:cNvSpPr>
          <p:nvPr>
            <p:ph sz="quarter" idx="14"/>
          </p:nvPr>
        </p:nvSpPr>
        <p:spPr/>
        <p:txBody>
          <a:bodyPr>
            <a:noAutofit/>
          </a:bodyPr>
          <a:lstStyle/>
          <a:p>
            <a:pPr marL="0" indent="0">
              <a:buNone/>
            </a:pPr>
            <a:r>
              <a:rPr lang="en-US" sz="2400" b="1"/>
              <a:t>Fictitious invoices – county school system in North Carolina</a:t>
            </a:r>
          </a:p>
          <a:p>
            <a:r>
              <a:rPr lang="en-US" sz="2400"/>
              <a:t>School employees and vendor submitted $3.8 million in fraudulent invoices for bus and other auto parts over three years​</a:t>
            </a:r>
          </a:p>
          <a:p>
            <a:r>
              <a:rPr lang="en-US" sz="2400"/>
              <a:t>Employees used funds to purchase personal items, including automobiles, golf carts and TVs​</a:t>
            </a:r>
          </a:p>
          <a:p>
            <a:r>
              <a:rPr lang="en-US" sz="2400"/>
              <a:t>Payments to this fraudulent vendor increased $3.7 million in one year without raising suspicion​</a:t>
            </a:r>
          </a:p>
          <a:p>
            <a:r>
              <a:rPr lang="en-US" sz="2400"/>
              <a:t>66% of invoices were beneath the $2,500 approval threshold​</a:t>
            </a:r>
          </a:p>
          <a:p>
            <a:r>
              <a:rPr lang="en-US" sz="2400"/>
              <a:t>More than 50 invoices had the same invoice date​</a:t>
            </a:r>
          </a:p>
          <a:p>
            <a:r>
              <a:rPr lang="en-US" sz="2400"/>
              <a:t>466 invoices submitted on the same date prior to year-end</a:t>
            </a:r>
          </a:p>
        </p:txBody>
      </p:sp>
    </p:spTree>
    <p:extLst>
      <p:ext uri="{BB962C8B-B14F-4D97-AF65-F5344CB8AC3E}">
        <p14:creationId xmlns:p14="http://schemas.microsoft.com/office/powerpoint/2010/main" val="1731447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EB76-1046-293D-9CF3-42B933975E43}"/>
              </a:ext>
            </a:extLst>
          </p:cNvPr>
          <p:cNvSpPr>
            <a:spLocks noGrp="1"/>
          </p:cNvSpPr>
          <p:nvPr>
            <p:ph type="title"/>
          </p:nvPr>
        </p:nvSpPr>
        <p:spPr/>
        <p:txBody>
          <a:bodyPr/>
          <a:lstStyle/>
          <a:p>
            <a:r>
              <a:rPr lang="en-US"/>
              <a:t>Types of vendor frauds</a:t>
            </a:r>
          </a:p>
        </p:txBody>
      </p:sp>
      <p:sp>
        <p:nvSpPr>
          <p:cNvPr id="24" name="Text Placeholder 2">
            <a:extLst>
              <a:ext uri="{FF2B5EF4-FFF2-40B4-BE49-F238E27FC236}">
                <a16:creationId xmlns:a16="http://schemas.microsoft.com/office/drawing/2014/main" id="{A60DD632-696F-1B49-672B-6BF3009BA98A}"/>
              </a:ext>
            </a:extLst>
          </p:cNvPr>
          <p:cNvSpPr txBox="1">
            <a:spLocks/>
          </p:cNvSpPr>
          <p:nvPr/>
        </p:nvSpPr>
        <p:spPr>
          <a:xfrm>
            <a:off x="1783039" y="1816936"/>
            <a:ext cx="2392247" cy="5342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dirty="0">
                <a:latin typeface="+mn-lt"/>
              </a:rPr>
              <a:t>Bid rigging</a:t>
            </a:r>
          </a:p>
        </p:txBody>
      </p:sp>
      <p:grpSp>
        <p:nvGrpSpPr>
          <p:cNvPr id="25" name="Group 24">
            <a:extLst>
              <a:ext uri="{FF2B5EF4-FFF2-40B4-BE49-F238E27FC236}">
                <a16:creationId xmlns:a16="http://schemas.microsoft.com/office/drawing/2014/main" id="{A390CA23-2FB2-E0B7-3249-92A7FAA0DFD2}"/>
              </a:ext>
            </a:extLst>
          </p:cNvPr>
          <p:cNvGrpSpPr/>
          <p:nvPr/>
        </p:nvGrpSpPr>
        <p:grpSpPr>
          <a:xfrm>
            <a:off x="662337" y="3002218"/>
            <a:ext cx="723538" cy="859404"/>
            <a:chOff x="2189427" y="2447205"/>
            <a:chExt cx="412140" cy="463090"/>
          </a:xfrm>
        </p:grpSpPr>
        <p:grpSp>
          <p:nvGrpSpPr>
            <p:cNvPr id="26" name="Group 25">
              <a:extLst>
                <a:ext uri="{FF2B5EF4-FFF2-40B4-BE49-F238E27FC236}">
                  <a16:creationId xmlns:a16="http://schemas.microsoft.com/office/drawing/2014/main" id="{D2DE5909-9ADA-88F1-9B27-275F4AFC753C}"/>
                </a:ext>
              </a:extLst>
            </p:cNvPr>
            <p:cNvGrpSpPr/>
            <p:nvPr/>
          </p:nvGrpSpPr>
          <p:grpSpPr>
            <a:xfrm>
              <a:off x="2282177" y="2489240"/>
              <a:ext cx="226735" cy="226749"/>
              <a:chOff x="2282177" y="2489240"/>
              <a:chExt cx="226735" cy="226749"/>
            </a:xfrm>
          </p:grpSpPr>
          <p:grpSp>
            <p:nvGrpSpPr>
              <p:cNvPr id="36" name="Group 35">
                <a:extLst>
                  <a:ext uri="{FF2B5EF4-FFF2-40B4-BE49-F238E27FC236}">
                    <a16:creationId xmlns:a16="http://schemas.microsoft.com/office/drawing/2014/main" id="{89ABCD5F-9B18-C43D-427E-79A7E743CC9A}"/>
                  </a:ext>
                </a:extLst>
              </p:cNvPr>
              <p:cNvGrpSpPr/>
              <p:nvPr/>
            </p:nvGrpSpPr>
            <p:grpSpPr>
              <a:xfrm>
                <a:off x="2367046" y="2529540"/>
                <a:ext cx="56781" cy="146784"/>
                <a:chOff x="2367046" y="2529540"/>
                <a:chExt cx="56781" cy="146784"/>
              </a:xfrm>
            </p:grpSpPr>
            <p:sp>
              <p:nvSpPr>
                <p:cNvPr id="38" name="Freeform: Shape 37">
                  <a:extLst>
                    <a:ext uri="{FF2B5EF4-FFF2-40B4-BE49-F238E27FC236}">
                      <a16:creationId xmlns:a16="http://schemas.microsoft.com/office/drawing/2014/main" id="{78D92B07-0E42-A14C-D701-50D9CEA65B58}"/>
                    </a:ext>
                  </a:extLst>
                </p:cNvPr>
                <p:cNvSpPr/>
                <p:nvPr/>
              </p:nvSpPr>
              <p:spPr>
                <a:xfrm>
                  <a:off x="2367046" y="2548937"/>
                  <a:ext cx="56781" cy="107920"/>
                </a:xfrm>
                <a:custGeom>
                  <a:avLst/>
                  <a:gdLst>
                    <a:gd name="connsiteX0" fmla="*/ 141 w 56781"/>
                    <a:gd name="connsiteY0" fmla="*/ 81610 h 107920"/>
                    <a:gd name="connsiteX1" fmla="*/ 28426 w 56781"/>
                    <a:gd name="connsiteY1" fmla="*/ 107920 h 107920"/>
                    <a:gd name="connsiteX2" fmla="*/ 56782 w 56781"/>
                    <a:gd name="connsiteY2" fmla="*/ 81610 h 107920"/>
                    <a:gd name="connsiteX3" fmla="*/ 28356 w 56781"/>
                    <a:gd name="connsiteY3" fmla="*/ 53960 h 107920"/>
                    <a:gd name="connsiteX4" fmla="*/ 0 w 56781"/>
                    <a:gd name="connsiteY4" fmla="*/ 26310 h 107920"/>
                    <a:gd name="connsiteX5" fmla="*/ 28285 w 56781"/>
                    <a:gd name="connsiteY5" fmla="*/ 0 h 107920"/>
                    <a:gd name="connsiteX6" fmla="*/ 56570 w 56781"/>
                    <a:gd name="connsiteY6" fmla="*/ 26310 h 10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81" h="107920">
                      <a:moveTo>
                        <a:pt x="141" y="81610"/>
                      </a:moveTo>
                      <a:cubicBezTo>
                        <a:pt x="141" y="96141"/>
                        <a:pt x="12838" y="107920"/>
                        <a:pt x="28426" y="107920"/>
                      </a:cubicBezTo>
                      <a:cubicBezTo>
                        <a:pt x="44014" y="107920"/>
                        <a:pt x="56782" y="96141"/>
                        <a:pt x="56782" y="81610"/>
                      </a:cubicBezTo>
                      <a:cubicBezTo>
                        <a:pt x="56782" y="67080"/>
                        <a:pt x="41687" y="60731"/>
                        <a:pt x="28356" y="53960"/>
                      </a:cubicBezTo>
                      <a:cubicBezTo>
                        <a:pt x="15095" y="47259"/>
                        <a:pt x="0" y="40911"/>
                        <a:pt x="0" y="26310"/>
                      </a:cubicBezTo>
                      <a:cubicBezTo>
                        <a:pt x="0" y="11709"/>
                        <a:pt x="12626" y="0"/>
                        <a:pt x="28285" y="0"/>
                      </a:cubicBezTo>
                      <a:cubicBezTo>
                        <a:pt x="43944" y="0"/>
                        <a:pt x="56570" y="11780"/>
                        <a:pt x="56570" y="26310"/>
                      </a:cubicBezTo>
                    </a:path>
                  </a:pathLst>
                </a:custGeom>
                <a:noFill/>
                <a:ln w="17567" cap="rnd">
                  <a:solidFill>
                    <a:schemeClr val="accent1"/>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E43FF91-9FBB-2E5D-4CCC-6ECD4533177E}"/>
                    </a:ext>
                  </a:extLst>
                </p:cNvPr>
                <p:cNvSpPr/>
                <p:nvPr/>
              </p:nvSpPr>
              <p:spPr>
                <a:xfrm>
                  <a:off x="2395402" y="2529540"/>
                  <a:ext cx="7053" cy="19326"/>
                </a:xfrm>
                <a:custGeom>
                  <a:avLst/>
                  <a:gdLst>
                    <a:gd name="connsiteX0" fmla="*/ 0 w 7053"/>
                    <a:gd name="connsiteY0" fmla="*/ 19327 h 19326"/>
                    <a:gd name="connsiteX1" fmla="*/ 0 w 7053"/>
                    <a:gd name="connsiteY1" fmla="*/ 0 h 19326"/>
                  </a:gdLst>
                  <a:ahLst/>
                  <a:cxnLst>
                    <a:cxn ang="0">
                      <a:pos x="connsiteX0" y="connsiteY0"/>
                    </a:cxn>
                    <a:cxn ang="0">
                      <a:pos x="connsiteX1" y="connsiteY1"/>
                    </a:cxn>
                  </a:cxnLst>
                  <a:rect l="l" t="t" r="r" b="b"/>
                  <a:pathLst>
                    <a:path w="7053" h="19326">
                      <a:moveTo>
                        <a:pt x="0" y="19327"/>
                      </a:moveTo>
                      <a:lnTo>
                        <a:pt x="0" y="0"/>
                      </a:lnTo>
                    </a:path>
                  </a:pathLst>
                </a:custGeom>
                <a:ln w="17567" cap="rnd">
                  <a:solidFill>
                    <a:schemeClr val="accent1"/>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9D408D1-D5DF-04DF-EBF1-F5510B9802C5}"/>
                    </a:ext>
                  </a:extLst>
                </p:cNvPr>
                <p:cNvSpPr/>
                <p:nvPr/>
              </p:nvSpPr>
              <p:spPr>
                <a:xfrm>
                  <a:off x="2395402" y="2656998"/>
                  <a:ext cx="7053" cy="19326"/>
                </a:xfrm>
                <a:custGeom>
                  <a:avLst/>
                  <a:gdLst>
                    <a:gd name="connsiteX0" fmla="*/ 0 w 7053"/>
                    <a:gd name="connsiteY0" fmla="*/ 19327 h 19326"/>
                    <a:gd name="connsiteX1" fmla="*/ 0 w 7053"/>
                    <a:gd name="connsiteY1" fmla="*/ 0 h 19326"/>
                  </a:gdLst>
                  <a:ahLst/>
                  <a:cxnLst>
                    <a:cxn ang="0">
                      <a:pos x="connsiteX0" y="connsiteY0"/>
                    </a:cxn>
                    <a:cxn ang="0">
                      <a:pos x="connsiteX1" y="connsiteY1"/>
                    </a:cxn>
                  </a:cxnLst>
                  <a:rect l="l" t="t" r="r" b="b"/>
                  <a:pathLst>
                    <a:path w="7053" h="19326">
                      <a:moveTo>
                        <a:pt x="0" y="19327"/>
                      </a:moveTo>
                      <a:lnTo>
                        <a:pt x="0" y="0"/>
                      </a:lnTo>
                    </a:path>
                  </a:pathLst>
                </a:custGeom>
                <a:ln w="17567" cap="rnd">
                  <a:solidFill>
                    <a:schemeClr val="accent1"/>
                  </a:solidFill>
                  <a:prstDash val="solid"/>
                  <a:miter/>
                </a:ln>
              </p:spPr>
              <p:txBody>
                <a:bodyPr rtlCol="0" anchor="ctr"/>
                <a:lstStyle/>
                <a:p>
                  <a:endParaRPr lang="en-US"/>
                </a:p>
              </p:txBody>
            </p:sp>
          </p:grpSp>
          <p:sp>
            <p:nvSpPr>
              <p:cNvPr id="37" name="Freeform: Shape 36">
                <a:extLst>
                  <a:ext uri="{FF2B5EF4-FFF2-40B4-BE49-F238E27FC236}">
                    <a16:creationId xmlns:a16="http://schemas.microsoft.com/office/drawing/2014/main" id="{9B04FC1C-1D08-E9CC-542D-128F71C895CD}"/>
                  </a:ext>
                </a:extLst>
              </p:cNvPr>
              <p:cNvSpPr/>
              <p:nvPr/>
            </p:nvSpPr>
            <p:spPr>
              <a:xfrm>
                <a:off x="2282177" y="2489240"/>
                <a:ext cx="226735" cy="226749"/>
              </a:xfrm>
              <a:custGeom>
                <a:avLst/>
                <a:gdLst>
                  <a:gd name="connsiteX0" fmla="*/ 42125 w 226735"/>
                  <a:gd name="connsiteY0" fmla="*/ 25064 h 226749"/>
                  <a:gd name="connsiteX1" fmla="*/ 82189 w 226735"/>
                  <a:gd name="connsiteY1" fmla="*/ 4397 h 226749"/>
                  <a:gd name="connsiteX2" fmla="*/ 222344 w 226735"/>
                  <a:gd name="connsiteY2" fmla="*/ 82198 h 226749"/>
                  <a:gd name="connsiteX3" fmla="*/ 144473 w 226735"/>
                  <a:gd name="connsiteY3" fmla="*/ 222353 h 226749"/>
                  <a:gd name="connsiteX4" fmla="*/ 4388 w 226735"/>
                  <a:gd name="connsiteY4" fmla="*/ 144481 h 226749"/>
                  <a:gd name="connsiteX5" fmla="*/ 13275 w 226735"/>
                  <a:gd name="connsiteY5" fmla="*/ 60191 h 22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735" h="226749">
                    <a:moveTo>
                      <a:pt x="42125" y="25064"/>
                    </a:moveTo>
                    <a:cubicBezTo>
                      <a:pt x="53622" y="15824"/>
                      <a:pt x="67094" y="8629"/>
                      <a:pt x="82189" y="4397"/>
                    </a:cubicBezTo>
                    <a:cubicBezTo>
                      <a:pt x="142356" y="-12814"/>
                      <a:pt x="205134" y="22031"/>
                      <a:pt x="222344" y="82198"/>
                    </a:cubicBezTo>
                    <a:cubicBezTo>
                      <a:pt x="239555" y="142436"/>
                      <a:pt x="204640" y="205142"/>
                      <a:pt x="144473" y="222353"/>
                    </a:cubicBezTo>
                    <a:cubicBezTo>
                      <a:pt x="84305" y="239564"/>
                      <a:pt x="21599" y="204719"/>
                      <a:pt x="4388" y="144481"/>
                    </a:cubicBezTo>
                    <a:cubicBezTo>
                      <a:pt x="-4006" y="115138"/>
                      <a:pt x="15" y="85161"/>
                      <a:pt x="13275" y="60191"/>
                    </a:cubicBezTo>
                  </a:path>
                </a:pathLst>
              </a:custGeom>
              <a:noFill/>
              <a:ln w="17567" cap="rnd">
                <a:solidFill>
                  <a:schemeClr val="accent1"/>
                </a:solidFill>
                <a:prstDash val="solid"/>
                <a:round/>
              </a:ln>
            </p:spPr>
            <p:txBody>
              <a:bodyPr rtlCol="0" anchor="ctr"/>
              <a:lstStyle/>
              <a:p>
                <a:endParaRPr lang="en-US"/>
              </a:p>
            </p:txBody>
          </p:sp>
        </p:grpSp>
        <p:grpSp>
          <p:nvGrpSpPr>
            <p:cNvPr id="27" name="Group 26">
              <a:extLst>
                <a:ext uri="{FF2B5EF4-FFF2-40B4-BE49-F238E27FC236}">
                  <a16:creationId xmlns:a16="http://schemas.microsoft.com/office/drawing/2014/main" id="{DF8226C6-607B-C6E2-B892-B1D32AE59E9A}"/>
                </a:ext>
              </a:extLst>
            </p:cNvPr>
            <p:cNvGrpSpPr/>
            <p:nvPr/>
          </p:nvGrpSpPr>
          <p:grpSpPr>
            <a:xfrm>
              <a:off x="2416422" y="2549925"/>
              <a:ext cx="185156" cy="360368"/>
              <a:chOff x="2416422" y="2549925"/>
              <a:chExt cx="185156" cy="360368"/>
            </a:xfrm>
          </p:grpSpPr>
          <p:sp>
            <p:nvSpPr>
              <p:cNvPr id="34" name="Freeform: Shape 33">
                <a:extLst>
                  <a:ext uri="{FF2B5EF4-FFF2-40B4-BE49-F238E27FC236}">
                    <a16:creationId xmlns:a16="http://schemas.microsoft.com/office/drawing/2014/main" id="{A1316DDE-7E77-329D-81EB-3F9596F89CCE}"/>
                  </a:ext>
                </a:extLst>
              </p:cNvPr>
              <p:cNvSpPr/>
              <p:nvPr/>
            </p:nvSpPr>
            <p:spPr>
              <a:xfrm>
                <a:off x="2513419" y="2549925"/>
                <a:ext cx="88159" cy="359521"/>
              </a:xfrm>
              <a:custGeom>
                <a:avLst/>
                <a:gdLst>
                  <a:gd name="connsiteX0" fmla="*/ 39701 w 88159"/>
                  <a:gd name="connsiteY0" fmla="*/ 119347 h 359521"/>
                  <a:gd name="connsiteX1" fmla="*/ 39701 w 88159"/>
                  <a:gd name="connsiteY1" fmla="*/ 27791 h 359521"/>
                  <a:gd name="connsiteX2" fmla="*/ 63190 w 88159"/>
                  <a:gd name="connsiteY2" fmla="*/ 0 h 359521"/>
                  <a:gd name="connsiteX3" fmla="*/ 88159 w 88159"/>
                  <a:gd name="connsiteY3" fmla="*/ 27509 h 359521"/>
                  <a:gd name="connsiteX4" fmla="*/ 88159 w 88159"/>
                  <a:gd name="connsiteY4" fmla="*/ 205189 h 359521"/>
                  <a:gd name="connsiteX5" fmla="*/ 6690 w 88159"/>
                  <a:gd name="connsiteY5" fmla="*/ 311557 h 359521"/>
                  <a:gd name="connsiteX6" fmla="*/ 483 w 88159"/>
                  <a:gd name="connsiteY6" fmla="*/ 359522 h 35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59" h="359521">
                    <a:moveTo>
                      <a:pt x="39701" y="119347"/>
                    </a:moveTo>
                    <a:lnTo>
                      <a:pt x="39701" y="27791"/>
                    </a:lnTo>
                    <a:cubicBezTo>
                      <a:pt x="39631" y="12626"/>
                      <a:pt x="49506" y="71"/>
                      <a:pt x="63190" y="0"/>
                    </a:cubicBezTo>
                    <a:cubicBezTo>
                      <a:pt x="76874" y="0"/>
                      <a:pt x="88089" y="12273"/>
                      <a:pt x="88159" y="27509"/>
                    </a:cubicBezTo>
                    <a:lnTo>
                      <a:pt x="88159" y="205189"/>
                    </a:lnTo>
                    <a:lnTo>
                      <a:pt x="6690" y="311557"/>
                    </a:lnTo>
                    <a:cubicBezTo>
                      <a:pt x="6690" y="311557"/>
                      <a:pt x="-2127" y="321856"/>
                      <a:pt x="483" y="359522"/>
                    </a:cubicBezTo>
                  </a:path>
                </a:pathLst>
              </a:custGeom>
              <a:noFill/>
              <a:ln w="17567" cap="flat">
                <a:solidFill>
                  <a:schemeClr val="accent1"/>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B76532C1-2E17-D52C-32F4-88B29838A510}"/>
                  </a:ext>
                </a:extLst>
              </p:cNvPr>
              <p:cNvSpPr/>
              <p:nvPr/>
            </p:nvSpPr>
            <p:spPr>
              <a:xfrm>
                <a:off x="2416422" y="2694164"/>
                <a:ext cx="154019" cy="216129"/>
              </a:xfrm>
              <a:custGeom>
                <a:avLst/>
                <a:gdLst>
                  <a:gd name="connsiteX0" fmla="*/ 0 w 154019"/>
                  <a:gd name="connsiteY0" fmla="*/ 216129 h 216129"/>
                  <a:gd name="connsiteX1" fmla="*/ 0 w 154019"/>
                  <a:gd name="connsiteY1" fmla="*/ 133602 h 216129"/>
                  <a:gd name="connsiteX2" fmla="*/ 37525 w 154019"/>
                  <a:gd name="connsiteY2" fmla="*/ 79783 h 216129"/>
                  <a:gd name="connsiteX3" fmla="*/ 73710 w 154019"/>
                  <a:gd name="connsiteY3" fmla="*/ 48677 h 216129"/>
                  <a:gd name="connsiteX4" fmla="*/ 105663 w 154019"/>
                  <a:gd name="connsiteY4" fmla="*/ 14044 h 216129"/>
                  <a:gd name="connsiteX5" fmla="*/ 147844 w 154019"/>
                  <a:gd name="connsiteY5" fmla="*/ 4944 h 216129"/>
                  <a:gd name="connsiteX6" fmla="*/ 142201 w 154019"/>
                  <a:gd name="connsiteY6" fmla="*/ 47689 h 216129"/>
                  <a:gd name="connsiteX7" fmla="*/ 97340 w 154019"/>
                  <a:gd name="connsiteY7" fmla="*/ 96289 h 2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019" h="216129">
                    <a:moveTo>
                      <a:pt x="0" y="216129"/>
                    </a:moveTo>
                    <a:lnTo>
                      <a:pt x="0" y="133602"/>
                    </a:lnTo>
                    <a:cubicBezTo>
                      <a:pt x="71" y="101508"/>
                      <a:pt x="37525" y="79783"/>
                      <a:pt x="37525" y="79783"/>
                    </a:cubicBezTo>
                    <a:cubicBezTo>
                      <a:pt x="54454" y="68427"/>
                      <a:pt x="73710" y="48677"/>
                      <a:pt x="73710" y="48677"/>
                    </a:cubicBezTo>
                    <a:lnTo>
                      <a:pt x="105663" y="14044"/>
                    </a:lnTo>
                    <a:cubicBezTo>
                      <a:pt x="118853" y="-205"/>
                      <a:pt x="137827" y="-4296"/>
                      <a:pt x="147844" y="4944"/>
                    </a:cubicBezTo>
                    <a:cubicBezTo>
                      <a:pt x="157930" y="14185"/>
                      <a:pt x="155391" y="33441"/>
                      <a:pt x="142201" y="47689"/>
                    </a:cubicBezTo>
                    <a:lnTo>
                      <a:pt x="97340" y="96289"/>
                    </a:lnTo>
                  </a:path>
                </a:pathLst>
              </a:custGeom>
              <a:noFill/>
              <a:ln w="17567" cap="flat">
                <a:solidFill>
                  <a:schemeClr val="accent1"/>
                </a:solid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59ACB0D9-3C06-42C9-1517-D870F64DC585}"/>
                </a:ext>
              </a:extLst>
            </p:cNvPr>
            <p:cNvGrpSpPr/>
            <p:nvPr/>
          </p:nvGrpSpPr>
          <p:grpSpPr>
            <a:xfrm>
              <a:off x="2189437" y="2549925"/>
              <a:ext cx="185156" cy="360368"/>
              <a:chOff x="2189437" y="2549925"/>
              <a:chExt cx="185156" cy="360368"/>
            </a:xfrm>
          </p:grpSpPr>
          <p:sp>
            <p:nvSpPr>
              <p:cNvPr id="32" name="Freeform: Shape 31">
                <a:extLst>
                  <a:ext uri="{FF2B5EF4-FFF2-40B4-BE49-F238E27FC236}">
                    <a16:creationId xmlns:a16="http://schemas.microsoft.com/office/drawing/2014/main" id="{81E3C7FF-A417-5D64-E03F-C717B6795445}"/>
                  </a:ext>
                </a:extLst>
              </p:cNvPr>
              <p:cNvSpPr/>
              <p:nvPr/>
            </p:nvSpPr>
            <p:spPr>
              <a:xfrm>
                <a:off x="2189437" y="2549925"/>
                <a:ext cx="88159" cy="359521"/>
              </a:xfrm>
              <a:custGeom>
                <a:avLst/>
                <a:gdLst>
                  <a:gd name="connsiteX0" fmla="*/ 48458 w 88159"/>
                  <a:gd name="connsiteY0" fmla="*/ 119347 h 359521"/>
                  <a:gd name="connsiteX1" fmla="*/ 48458 w 88159"/>
                  <a:gd name="connsiteY1" fmla="*/ 27791 h 359521"/>
                  <a:gd name="connsiteX2" fmla="*/ 24970 w 88159"/>
                  <a:gd name="connsiteY2" fmla="*/ 0 h 359521"/>
                  <a:gd name="connsiteX3" fmla="*/ 0 w 88159"/>
                  <a:gd name="connsiteY3" fmla="*/ 27509 h 359521"/>
                  <a:gd name="connsiteX4" fmla="*/ 0 w 88159"/>
                  <a:gd name="connsiteY4" fmla="*/ 205189 h 359521"/>
                  <a:gd name="connsiteX5" fmla="*/ 81469 w 88159"/>
                  <a:gd name="connsiteY5" fmla="*/ 311557 h 359521"/>
                  <a:gd name="connsiteX6" fmla="*/ 87676 w 88159"/>
                  <a:gd name="connsiteY6" fmla="*/ 359522 h 35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59" h="359521">
                    <a:moveTo>
                      <a:pt x="48458" y="119347"/>
                    </a:moveTo>
                    <a:lnTo>
                      <a:pt x="48458" y="27791"/>
                    </a:lnTo>
                    <a:cubicBezTo>
                      <a:pt x="48529" y="12626"/>
                      <a:pt x="38654" y="71"/>
                      <a:pt x="24970" y="0"/>
                    </a:cubicBezTo>
                    <a:cubicBezTo>
                      <a:pt x="11286" y="0"/>
                      <a:pt x="71" y="12273"/>
                      <a:pt x="0" y="27509"/>
                    </a:cubicBezTo>
                    <a:lnTo>
                      <a:pt x="0" y="205189"/>
                    </a:lnTo>
                    <a:cubicBezTo>
                      <a:pt x="0" y="205189"/>
                      <a:pt x="81469" y="311557"/>
                      <a:pt x="81469" y="311557"/>
                    </a:cubicBezTo>
                    <a:cubicBezTo>
                      <a:pt x="81469" y="311557"/>
                      <a:pt x="90286" y="321856"/>
                      <a:pt x="87676" y="359522"/>
                    </a:cubicBezTo>
                  </a:path>
                </a:pathLst>
              </a:custGeom>
              <a:noFill/>
              <a:ln w="17567" cap="flat">
                <a:solidFill>
                  <a:schemeClr val="accent1"/>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B1A3225C-047E-D134-63AA-2AA71A36A487}"/>
                  </a:ext>
                </a:extLst>
              </p:cNvPr>
              <p:cNvSpPr/>
              <p:nvPr/>
            </p:nvSpPr>
            <p:spPr>
              <a:xfrm>
                <a:off x="2220574" y="2694164"/>
                <a:ext cx="154019" cy="216129"/>
              </a:xfrm>
              <a:custGeom>
                <a:avLst/>
                <a:gdLst>
                  <a:gd name="connsiteX0" fmla="*/ 154019 w 154019"/>
                  <a:gd name="connsiteY0" fmla="*/ 216129 h 216129"/>
                  <a:gd name="connsiteX1" fmla="*/ 154019 w 154019"/>
                  <a:gd name="connsiteY1" fmla="*/ 133602 h 216129"/>
                  <a:gd name="connsiteX2" fmla="*/ 116494 w 154019"/>
                  <a:gd name="connsiteY2" fmla="*/ 79783 h 216129"/>
                  <a:gd name="connsiteX3" fmla="*/ 80309 w 154019"/>
                  <a:gd name="connsiteY3" fmla="*/ 48677 h 216129"/>
                  <a:gd name="connsiteX4" fmla="*/ 48356 w 154019"/>
                  <a:gd name="connsiteY4" fmla="*/ 14044 h 216129"/>
                  <a:gd name="connsiteX5" fmla="*/ 6176 w 154019"/>
                  <a:gd name="connsiteY5" fmla="*/ 4944 h 216129"/>
                  <a:gd name="connsiteX6" fmla="*/ 11819 w 154019"/>
                  <a:gd name="connsiteY6" fmla="*/ 47689 h 216129"/>
                  <a:gd name="connsiteX7" fmla="*/ 56680 w 154019"/>
                  <a:gd name="connsiteY7" fmla="*/ 96289 h 2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019" h="216129">
                    <a:moveTo>
                      <a:pt x="154019" y="216129"/>
                    </a:moveTo>
                    <a:lnTo>
                      <a:pt x="154019" y="133602"/>
                    </a:lnTo>
                    <a:cubicBezTo>
                      <a:pt x="153949" y="101508"/>
                      <a:pt x="116494" y="79783"/>
                      <a:pt x="116494" y="79783"/>
                    </a:cubicBezTo>
                    <a:cubicBezTo>
                      <a:pt x="99565" y="68427"/>
                      <a:pt x="80309" y="48677"/>
                      <a:pt x="80309" y="48677"/>
                    </a:cubicBezTo>
                    <a:lnTo>
                      <a:pt x="48356" y="14044"/>
                    </a:lnTo>
                    <a:cubicBezTo>
                      <a:pt x="35237" y="-205"/>
                      <a:pt x="16192" y="-4296"/>
                      <a:pt x="6176" y="4944"/>
                    </a:cubicBezTo>
                    <a:cubicBezTo>
                      <a:pt x="-3911" y="14185"/>
                      <a:pt x="-1372" y="33441"/>
                      <a:pt x="11819" y="47689"/>
                    </a:cubicBezTo>
                    <a:lnTo>
                      <a:pt x="56680" y="96289"/>
                    </a:lnTo>
                  </a:path>
                </a:pathLst>
              </a:custGeom>
              <a:noFill/>
              <a:ln w="17567" cap="flat">
                <a:solidFill>
                  <a:schemeClr val="accent1"/>
                </a:solid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47930CCE-B294-E671-3AAE-F42397056BB2}"/>
                </a:ext>
              </a:extLst>
            </p:cNvPr>
            <p:cNvGrpSpPr/>
            <p:nvPr/>
          </p:nvGrpSpPr>
          <p:grpSpPr>
            <a:xfrm>
              <a:off x="2283461" y="2447224"/>
              <a:ext cx="224093" cy="26804"/>
              <a:chOff x="2283461" y="2447224"/>
              <a:chExt cx="224093" cy="26804"/>
            </a:xfrm>
          </p:grpSpPr>
          <p:sp>
            <p:nvSpPr>
              <p:cNvPr id="30" name="Freeform: Shape 29">
                <a:extLst>
                  <a:ext uri="{FF2B5EF4-FFF2-40B4-BE49-F238E27FC236}">
                    <a16:creationId xmlns:a16="http://schemas.microsoft.com/office/drawing/2014/main" id="{6C06A917-3756-03C8-51AC-21655B96DA55}"/>
                  </a:ext>
                </a:extLst>
              </p:cNvPr>
              <p:cNvSpPr/>
              <p:nvPr/>
            </p:nvSpPr>
            <p:spPr>
              <a:xfrm>
                <a:off x="2283461" y="2447295"/>
                <a:ext cx="21584" cy="26733"/>
              </a:xfrm>
              <a:custGeom>
                <a:avLst/>
                <a:gdLst>
                  <a:gd name="connsiteX0" fmla="*/ 21584 w 21584"/>
                  <a:gd name="connsiteY0" fmla="*/ 26733 h 26733"/>
                  <a:gd name="connsiteX1" fmla="*/ 0 w 21584"/>
                  <a:gd name="connsiteY1" fmla="*/ 0 h 26733"/>
                </a:gdLst>
                <a:ahLst/>
                <a:cxnLst>
                  <a:cxn ang="0">
                    <a:pos x="connsiteX0" y="connsiteY0"/>
                  </a:cxn>
                  <a:cxn ang="0">
                    <a:pos x="connsiteX1" y="connsiteY1"/>
                  </a:cxn>
                </a:cxnLst>
                <a:rect l="l" t="t" r="r" b="b"/>
                <a:pathLst>
                  <a:path w="21584" h="26733">
                    <a:moveTo>
                      <a:pt x="21584" y="26733"/>
                    </a:moveTo>
                    <a:lnTo>
                      <a:pt x="0" y="0"/>
                    </a:lnTo>
                  </a:path>
                </a:pathLst>
              </a:custGeom>
              <a:ln w="17567" cap="rnd">
                <a:solidFill>
                  <a:schemeClr val="accent1"/>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036F4DA-C898-5F4A-805D-7D7BABD6F5AB}"/>
                  </a:ext>
                </a:extLst>
              </p:cNvPr>
              <p:cNvSpPr/>
              <p:nvPr/>
            </p:nvSpPr>
            <p:spPr>
              <a:xfrm>
                <a:off x="2485970" y="2447224"/>
                <a:ext cx="21584" cy="26803"/>
              </a:xfrm>
              <a:custGeom>
                <a:avLst/>
                <a:gdLst>
                  <a:gd name="connsiteX0" fmla="*/ 21584 w 21584"/>
                  <a:gd name="connsiteY0" fmla="*/ 0 h 26803"/>
                  <a:gd name="connsiteX1" fmla="*/ 0 w 21584"/>
                  <a:gd name="connsiteY1" fmla="*/ 26804 h 26803"/>
                </a:gdLst>
                <a:ahLst/>
                <a:cxnLst>
                  <a:cxn ang="0">
                    <a:pos x="connsiteX0" y="connsiteY0"/>
                  </a:cxn>
                  <a:cxn ang="0">
                    <a:pos x="connsiteX1" y="connsiteY1"/>
                  </a:cxn>
                </a:cxnLst>
                <a:rect l="l" t="t" r="r" b="b"/>
                <a:pathLst>
                  <a:path w="21584" h="26803">
                    <a:moveTo>
                      <a:pt x="21584" y="0"/>
                    </a:moveTo>
                    <a:lnTo>
                      <a:pt x="0" y="26804"/>
                    </a:lnTo>
                  </a:path>
                </a:pathLst>
              </a:custGeom>
              <a:ln w="17567" cap="rnd">
                <a:solidFill>
                  <a:schemeClr val="accent1"/>
                </a:solid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0FA7CBA0-8063-54AD-1029-A492BC26D8D0}"/>
              </a:ext>
            </a:extLst>
          </p:cNvPr>
          <p:cNvGrpSpPr/>
          <p:nvPr/>
        </p:nvGrpSpPr>
        <p:grpSpPr>
          <a:xfrm>
            <a:off x="636144" y="4405435"/>
            <a:ext cx="775924" cy="810128"/>
            <a:chOff x="5450080" y="1729665"/>
            <a:chExt cx="490858" cy="512496"/>
          </a:xfrm>
        </p:grpSpPr>
        <p:grpSp>
          <p:nvGrpSpPr>
            <p:cNvPr id="42" name="Group 41">
              <a:extLst>
                <a:ext uri="{FF2B5EF4-FFF2-40B4-BE49-F238E27FC236}">
                  <a16:creationId xmlns:a16="http://schemas.microsoft.com/office/drawing/2014/main" id="{4E73BF24-E6DD-2B5D-8684-D669F9A43C88}"/>
                </a:ext>
              </a:extLst>
            </p:cNvPr>
            <p:cNvGrpSpPr/>
            <p:nvPr/>
          </p:nvGrpSpPr>
          <p:grpSpPr>
            <a:xfrm>
              <a:off x="5643105" y="1729665"/>
              <a:ext cx="297833" cy="297992"/>
              <a:chOff x="5643105" y="1729665"/>
              <a:chExt cx="297833" cy="297992"/>
            </a:xfrm>
          </p:grpSpPr>
          <p:sp>
            <p:nvSpPr>
              <p:cNvPr id="47" name="Freeform: Shape 46">
                <a:extLst>
                  <a:ext uri="{FF2B5EF4-FFF2-40B4-BE49-F238E27FC236}">
                    <a16:creationId xmlns:a16="http://schemas.microsoft.com/office/drawing/2014/main" id="{13804D94-5AC4-DC83-F255-CC7032F14869}"/>
                  </a:ext>
                </a:extLst>
              </p:cNvPr>
              <p:cNvSpPr/>
              <p:nvPr/>
            </p:nvSpPr>
            <p:spPr>
              <a:xfrm>
                <a:off x="5643105" y="1729665"/>
                <a:ext cx="297833" cy="297992"/>
              </a:xfrm>
              <a:custGeom>
                <a:avLst/>
                <a:gdLst>
                  <a:gd name="connsiteX0" fmla="*/ 121207 w 297833"/>
                  <a:gd name="connsiteY0" fmla="*/ 39950 h 297992"/>
                  <a:gd name="connsiteX1" fmla="*/ 91782 w 297833"/>
                  <a:gd name="connsiteY1" fmla="*/ 52071 h 297992"/>
                  <a:gd name="connsiteX2" fmla="*/ 58690 w 297833"/>
                  <a:gd name="connsiteY2" fmla="*/ 28627 h 297992"/>
                  <a:gd name="connsiteX3" fmla="*/ 28627 w 297833"/>
                  <a:gd name="connsiteY3" fmla="*/ 58690 h 297992"/>
                  <a:gd name="connsiteX4" fmla="*/ 52071 w 297833"/>
                  <a:gd name="connsiteY4" fmla="*/ 91782 h 297992"/>
                  <a:gd name="connsiteX5" fmla="*/ 39950 w 297833"/>
                  <a:gd name="connsiteY5" fmla="*/ 120967 h 297992"/>
                  <a:gd name="connsiteX6" fmla="*/ 0 w 297833"/>
                  <a:gd name="connsiteY6" fmla="*/ 127745 h 297992"/>
                  <a:gd name="connsiteX7" fmla="*/ 0 w 297833"/>
                  <a:gd name="connsiteY7" fmla="*/ 170247 h 297992"/>
                  <a:gd name="connsiteX8" fmla="*/ 39950 w 297833"/>
                  <a:gd name="connsiteY8" fmla="*/ 177025 h 297992"/>
                  <a:gd name="connsiteX9" fmla="*/ 52151 w 297833"/>
                  <a:gd name="connsiteY9" fmla="*/ 206450 h 297992"/>
                  <a:gd name="connsiteX10" fmla="*/ 28547 w 297833"/>
                  <a:gd name="connsiteY10" fmla="*/ 239303 h 297992"/>
                  <a:gd name="connsiteX11" fmla="*/ 58610 w 297833"/>
                  <a:gd name="connsiteY11" fmla="*/ 269366 h 297992"/>
                  <a:gd name="connsiteX12" fmla="*/ 91463 w 297833"/>
                  <a:gd name="connsiteY12" fmla="*/ 245762 h 297992"/>
                  <a:gd name="connsiteX13" fmla="*/ 120808 w 297833"/>
                  <a:gd name="connsiteY13" fmla="*/ 257963 h 297992"/>
                  <a:gd name="connsiteX14" fmla="*/ 127586 w 297833"/>
                  <a:gd name="connsiteY14" fmla="*/ 297993 h 297992"/>
                  <a:gd name="connsiteX15" fmla="*/ 170088 w 297833"/>
                  <a:gd name="connsiteY15" fmla="*/ 297993 h 297992"/>
                  <a:gd name="connsiteX16" fmla="*/ 176866 w 297833"/>
                  <a:gd name="connsiteY16" fmla="*/ 257963 h 297992"/>
                  <a:gd name="connsiteX17" fmla="*/ 206291 w 297833"/>
                  <a:gd name="connsiteY17" fmla="*/ 245762 h 297992"/>
                  <a:gd name="connsiteX18" fmla="*/ 239144 w 297833"/>
                  <a:gd name="connsiteY18" fmla="*/ 269366 h 297992"/>
                  <a:gd name="connsiteX19" fmla="*/ 269206 w 297833"/>
                  <a:gd name="connsiteY19" fmla="*/ 239303 h 297992"/>
                  <a:gd name="connsiteX20" fmla="*/ 245603 w 297833"/>
                  <a:gd name="connsiteY20" fmla="*/ 206450 h 297992"/>
                  <a:gd name="connsiteX21" fmla="*/ 257883 w 297833"/>
                  <a:gd name="connsiteY21" fmla="*/ 176786 h 297992"/>
                  <a:gd name="connsiteX22" fmla="*/ 297834 w 297833"/>
                  <a:gd name="connsiteY22" fmla="*/ 170247 h 297992"/>
                  <a:gd name="connsiteX23" fmla="*/ 297834 w 297833"/>
                  <a:gd name="connsiteY23" fmla="*/ 127745 h 297992"/>
                  <a:gd name="connsiteX24" fmla="*/ 257883 w 297833"/>
                  <a:gd name="connsiteY24" fmla="*/ 121207 h 297992"/>
                  <a:gd name="connsiteX25" fmla="*/ 245763 w 297833"/>
                  <a:gd name="connsiteY25" fmla="*/ 91782 h 297992"/>
                  <a:gd name="connsiteX26" fmla="*/ 269206 w 297833"/>
                  <a:gd name="connsiteY26" fmla="*/ 58690 h 297992"/>
                  <a:gd name="connsiteX27" fmla="*/ 239144 w 297833"/>
                  <a:gd name="connsiteY27" fmla="*/ 28627 h 297992"/>
                  <a:gd name="connsiteX28" fmla="*/ 206051 w 297833"/>
                  <a:gd name="connsiteY28" fmla="*/ 52071 h 297992"/>
                  <a:gd name="connsiteX29" fmla="*/ 176627 w 297833"/>
                  <a:gd name="connsiteY29" fmla="*/ 39950 h 297992"/>
                  <a:gd name="connsiteX30" fmla="*/ 170088 w 297833"/>
                  <a:gd name="connsiteY30" fmla="*/ 0 h 297992"/>
                  <a:gd name="connsiteX31" fmla="*/ 127586 w 297833"/>
                  <a:gd name="connsiteY31" fmla="*/ 0 h 29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7833" h="297992">
                    <a:moveTo>
                      <a:pt x="121207" y="39950"/>
                    </a:moveTo>
                    <a:cubicBezTo>
                      <a:pt x="110761" y="42582"/>
                      <a:pt x="100873" y="46728"/>
                      <a:pt x="91782" y="52071"/>
                    </a:cubicBezTo>
                    <a:lnTo>
                      <a:pt x="58690" y="28627"/>
                    </a:lnTo>
                    <a:lnTo>
                      <a:pt x="28627" y="58690"/>
                    </a:lnTo>
                    <a:lnTo>
                      <a:pt x="52071" y="91782"/>
                    </a:lnTo>
                    <a:cubicBezTo>
                      <a:pt x="46728" y="100793"/>
                      <a:pt x="42662" y="110601"/>
                      <a:pt x="39950" y="120967"/>
                    </a:cubicBezTo>
                    <a:lnTo>
                      <a:pt x="0" y="127745"/>
                    </a:lnTo>
                    <a:lnTo>
                      <a:pt x="0" y="170247"/>
                    </a:lnTo>
                    <a:lnTo>
                      <a:pt x="39950" y="177025"/>
                    </a:lnTo>
                    <a:cubicBezTo>
                      <a:pt x="42662" y="187472"/>
                      <a:pt x="46808" y="197359"/>
                      <a:pt x="52151" y="206450"/>
                    </a:cubicBezTo>
                    <a:lnTo>
                      <a:pt x="28547" y="239303"/>
                    </a:lnTo>
                    <a:lnTo>
                      <a:pt x="58610" y="269366"/>
                    </a:lnTo>
                    <a:lnTo>
                      <a:pt x="91463" y="245762"/>
                    </a:lnTo>
                    <a:cubicBezTo>
                      <a:pt x="100474" y="251185"/>
                      <a:pt x="110362" y="255252"/>
                      <a:pt x="120808" y="257963"/>
                    </a:cubicBezTo>
                    <a:lnTo>
                      <a:pt x="127586" y="297993"/>
                    </a:lnTo>
                    <a:lnTo>
                      <a:pt x="170088" y="297993"/>
                    </a:lnTo>
                    <a:lnTo>
                      <a:pt x="176866" y="257963"/>
                    </a:lnTo>
                    <a:cubicBezTo>
                      <a:pt x="187312" y="255252"/>
                      <a:pt x="197200" y="251105"/>
                      <a:pt x="206291" y="245762"/>
                    </a:cubicBezTo>
                    <a:lnTo>
                      <a:pt x="239144" y="269366"/>
                    </a:lnTo>
                    <a:lnTo>
                      <a:pt x="269206" y="239303"/>
                    </a:lnTo>
                    <a:lnTo>
                      <a:pt x="245603" y="206450"/>
                    </a:lnTo>
                    <a:cubicBezTo>
                      <a:pt x="251025" y="197359"/>
                      <a:pt x="255172" y="187392"/>
                      <a:pt x="257883" y="176786"/>
                    </a:cubicBezTo>
                    <a:lnTo>
                      <a:pt x="297834" y="170247"/>
                    </a:lnTo>
                    <a:lnTo>
                      <a:pt x="297834" y="127745"/>
                    </a:lnTo>
                    <a:lnTo>
                      <a:pt x="257883" y="121207"/>
                    </a:lnTo>
                    <a:cubicBezTo>
                      <a:pt x="255252" y="110761"/>
                      <a:pt x="251105" y="100873"/>
                      <a:pt x="245763" y="91782"/>
                    </a:cubicBezTo>
                    <a:lnTo>
                      <a:pt x="269206" y="58690"/>
                    </a:lnTo>
                    <a:lnTo>
                      <a:pt x="239144" y="28627"/>
                    </a:lnTo>
                    <a:lnTo>
                      <a:pt x="206051" y="52071"/>
                    </a:lnTo>
                    <a:cubicBezTo>
                      <a:pt x="196961" y="46728"/>
                      <a:pt x="187073" y="42582"/>
                      <a:pt x="176627" y="39950"/>
                    </a:cubicBezTo>
                    <a:lnTo>
                      <a:pt x="170088" y="0"/>
                    </a:lnTo>
                    <a:lnTo>
                      <a:pt x="127586" y="0"/>
                    </a:lnTo>
                  </a:path>
                </a:pathLst>
              </a:custGeom>
              <a:noFill/>
              <a:ln w="19720" cap="rnd">
                <a:solidFill>
                  <a:schemeClr val="accent6"/>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605DFE50-F10D-18A3-10F0-8499FA580F79}"/>
                  </a:ext>
                </a:extLst>
              </p:cNvPr>
              <p:cNvSpPr/>
              <p:nvPr/>
            </p:nvSpPr>
            <p:spPr>
              <a:xfrm>
                <a:off x="5748603" y="1835083"/>
                <a:ext cx="87077" cy="87077"/>
              </a:xfrm>
              <a:custGeom>
                <a:avLst/>
                <a:gdLst>
                  <a:gd name="connsiteX0" fmla="*/ 32295 w 87077"/>
                  <a:gd name="connsiteY0" fmla="*/ 1515 h 87077"/>
                  <a:gd name="connsiteX1" fmla="*/ 43539 w 87077"/>
                  <a:gd name="connsiteY1" fmla="*/ 0 h 87077"/>
                  <a:gd name="connsiteX2" fmla="*/ 87077 w 87077"/>
                  <a:gd name="connsiteY2" fmla="*/ 43539 h 87077"/>
                  <a:gd name="connsiteX3" fmla="*/ 43539 w 87077"/>
                  <a:gd name="connsiteY3" fmla="*/ 87077 h 87077"/>
                  <a:gd name="connsiteX4" fmla="*/ 0 w 87077"/>
                  <a:gd name="connsiteY4" fmla="*/ 43539 h 87077"/>
                  <a:gd name="connsiteX5" fmla="*/ 1675 w 87077"/>
                  <a:gd name="connsiteY5" fmla="*/ 31578 h 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77" h="87077">
                    <a:moveTo>
                      <a:pt x="32295" y="1515"/>
                    </a:moveTo>
                    <a:cubicBezTo>
                      <a:pt x="35884" y="558"/>
                      <a:pt x="39711" y="80"/>
                      <a:pt x="43539" y="0"/>
                    </a:cubicBezTo>
                    <a:cubicBezTo>
                      <a:pt x="67621" y="0"/>
                      <a:pt x="87077" y="19457"/>
                      <a:pt x="87077" y="43539"/>
                    </a:cubicBezTo>
                    <a:cubicBezTo>
                      <a:pt x="87077" y="67621"/>
                      <a:pt x="67621" y="87077"/>
                      <a:pt x="43539" y="87077"/>
                    </a:cubicBezTo>
                    <a:cubicBezTo>
                      <a:pt x="19457" y="87077"/>
                      <a:pt x="0" y="67541"/>
                      <a:pt x="0" y="43539"/>
                    </a:cubicBezTo>
                    <a:cubicBezTo>
                      <a:pt x="0" y="39392"/>
                      <a:pt x="558" y="35405"/>
                      <a:pt x="1675" y="31578"/>
                    </a:cubicBezTo>
                  </a:path>
                </a:pathLst>
              </a:custGeom>
              <a:noFill/>
              <a:ln w="19720" cap="rnd">
                <a:solidFill>
                  <a:schemeClr val="accent6"/>
                </a:solidFill>
                <a:prstDash val="solid"/>
                <a:round/>
              </a:ln>
            </p:spPr>
            <p:txBody>
              <a:bodyPr rtlCol="0" anchor="ctr"/>
              <a:lstStyle/>
              <a:p>
                <a:endParaRPr lang="en-US"/>
              </a:p>
            </p:txBody>
          </p:sp>
        </p:grpSp>
        <p:grpSp>
          <p:nvGrpSpPr>
            <p:cNvPr id="43" name="Group 42">
              <a:extLst>
                <a:ext uri="{FF2B5EF4-FFF2-40B4-BE49-F238E27FC236}">
                  <a16:creationId xmlns:a16="http://schemas.microsoft.com/office/drawing/2014/main" id="{56AC792D-D333-91CC-813A-8877C421B110}"/>
                </a:ext>
              </a:extLst>
            </p:cNvPr>
            <p:cNvGrpSpPr/>
            <p:nvPr/>
          </p:nvGrpSpPr>
          <p:grpSpPr>
            <a:xfrm>
              <a:off x="5450080" y="1799518"/>
              <a:ext cx="365266" cy="442643"/>
              <a:chOff x="5450080" y="1799518"/>
              <a:chExt cx="365266" cy="442643"/>
            </a:xfrm>
          </p:grpSpPr>
          <p:sp>
            <p:nvSpPr>
              <p:cNvPr id="44" name="Freeform: Shape 43">
                <a:extLst>
                  <a:ext uri="{FF2B5EF4-FFF2-40B4-BE49-F238E27FC236}">
                    <a16:creationId xmlns:a16="http://schemas.microsoft.com/office/drawing/2014/main" id="{D8F05458-23D0-9F3B-A787-C95601185747}"/>
                  </a:ext>
                </a:extLst>
              </p:cNvPr>
              <p:cNvSpPr/>
              <p:nvPr/>
            </p:nvSpPr>
            <p:spPr>
              <a:xfrm>
                <a:off x="5500926" y="2144878"/>
                <a:ext cx="110920" cy="96566"/>
              </a:xfrm>
              <a:custGeom>
                <a:avLst/>
                <a:gdLst>
                  <a:gd name="connsiteX0" fmla="*/ 110920 w 110920"/>
                  <a:gd name="connsiteY0" fmla="*/ 96567 h 96566"/>
                  <a:gd name="connsiteX1" fmla="*/ 97683 w 110920"/>
                  <a:gd name="connsiteY1" fmla="*/ 48881 h 96566"/>
                  <a:gd name="connsiteX2" fmla="*/ 12041 w 110920"/>
                  <a:gd name="connsiteY2" fmla="*/ 52789 h 96566"/>
                  <a:gd name="connsiteX3" fmla="*/ 3987 w 110920"/>
                  <a:gd name="connsiteY3" fmla="*/ 13875 h 96566"/>
                  <a:gd name="connsiteX4" fmla="*/ 0 w 110920"/>
                  <a:gd name="connsiteY4" fmla="*/ 0 h 96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0" h="96566">
                    <a:moveTo>
                      <a:pt x="110920" y="96567"/>
                    </a:moveTo>
                    <a:cubicBezTo>
                      <a:pt x="105817" y="52709"/>
                      <a:pt x="97683" y="48881"/>
                      <a:pt x="97683" y="48881"/>
                    </a:cubicBezTo>
                    <a:cubicBezTo>
                      <a:pt x="23683" y="63314"/>
                      <a:pt x="21769" y="58371"/>
                      <a:pt x="12041" y="52789"/>
                    </a:cubicBezTo>
                    <a:cubicBezTo>
                      <a:pt x="-3030" y="43299"/>
                      <a:pt x="3987" y="13875"/>
                      <a:pt x="3987" y="13875"/>
                    </a:cubicBezTo>
                    <a:cubicBezTo>
                      <a:pt x="3987" y="13875"/>
                      <a:pt x="4067" y="6778"/>
                      <a:pt x="0" y="0"/>
                    </a:cubicBezTo>
                  </a:path>
                </a:pathLst>
              </a:custGeom>
              <a:noFill/>
              <a:ln w="19720" cap="rnd">
                <a:solidFill>
                  <a:schemeClr val="accent6"/>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9C6BD420-F5C4-F2F5-FF9D-81B0F7E722C4}"/>
                  </a:ext>
                </a:extLst>
              </p:cNvPr>
              <p:cNvSpPr/>
              <p:nvPr/>
            </p:nvSpPr>
            <p:spPr>
              <a:xfrm>
                <a:off x="5785698" y="2071595"/>
                <a:ext cx="29648" cy="170566"/>
              </a:xfrm>
              <a:custGeom>
                <a:avLst/>
                <a:gdLst>
                  <a:gd name="connsiteX0" fmla="*/ 7480 w 29648"/>
                  <a:gd name="connsiteY0" fmla="*/ 170566 h 170566"/>
                  <a:gd name="connsiteX1" fmla="*/ 463 w 29648"/>
                  <a:gd name="connsiteY1" fmla="*/ 78944 h 170566"/>
                  <a:gd name="connsiteX2" fmla="*/ 29648 w 29648"/>
                  <a:gd name="connsiteY2" fmla="*/ 0 h 170566"/>
                </a:gdLst>
                <a:ahLst/>
                <a:cxnLst>
                  <a:cxn ang="0">
                    <a:pos x="connsiteX0" y="connsiteY0"/>
                  </a:cxn>
                  <a:cxn ang="0">
                    <a:pos x="connsiteX1" y="connsiteY1"/>
                  </a:cxn>
                  <a:cxn ang="0">
                    <a:pos x="connsiteX2" y="connsiteY2"/>
                  </a:cxn>
                </a:cxnLst>
                <a:rect l="l" t="t" r="r" b="b"/>
                <a:pathLst>
                  <a:path w="29648" h="170566">
                    <a:moveTo>
                      <a:pt x="7480" y="170566"/>
                    </a:moveTo>
                    <a:cubicBezTo>
                      <a:pt x="3733" y="148797"/>
                      <a:pt x="-1610" y="113472"/>
                      <a:pt x="463" y="78944"/>
                    </a:cubicBezTo>
                    <a:cubicBezTo>
                      <a:pt x="463" y="78944"/>
                      <a:pt x="10192" y="35086"/>
                      <a:pt x="29648" y="0"/>
                    </a:cubicBezTo>
                  </a:path>
                </a:pathLst>
              </a:custGeom>
              <a:noFill/>
              <a:ln w="19720" cap="rnd">
                <a:solidFill>
                  <a:schemeClr val="accent6"/>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AFE3D230-0F1A-1426-E041-064FD8F7E1D2}"/>
                  </a:ext>
                </a:extLst>
              </p:cNvPr>
              <p:cNvSpPr/>
              <p:nvPr/>
            </p:nvSpPr>
            <p:spPr>
              <a:xfrm>
                <a:off x="5450080" y="1799518"/>
                <a:ext cx="180027" cy="316253"/>
              </a:xfrm>
              <a:custGeom>
                <a:avLst/>
                <a:gdLst>
                  <a:gd name="connsiteX0" fmla="*/ 180027 w 180027"/>
                  <a:gd name="connsiteY0" fmla="*/ 0 h 316253"/>
                  <a:gd name="connsiteX1" fmla="*/ 170139 w 180027"/>
                  <a:gd name="connsiteY1" fmla="*/ 1754 h 316253"/>
                  <a:gd name="connsiteX2" fmla="*/ 101163 w 180027"/>
                  <a:gd name="connsiteY2" fmla="*/ 28149 h 316253"/>
                  <a:gd name="connsiteX3" fmla="*/ 45025 w 180027"/>
                  <a:gd name="connsiteY3" fmla="*/ 157569 h 316253"/>
                  <a:gd name="connsiteX4" fmla="*/ 39363 w 180027"/>
                  <a:gd name="connsiteY4" fmla="*/ 197997 h 316253"/>
                  <a:gd name="connsiteX5" fmla="*/ 1008 w 180027"/>
                  <a:gd name="connsiteY5" fmla="*/ 253418 h 316253"/>
                  <a:gd name="connsiteX6" fmla="*/ 13607 w 180027"/>
                  <a:gd name="connsiteY6" fmla="*/ 271439 h 316253"/>
                  <a:gd name="connsiteX7" fmla="*/ 33542 w 180027"/>
                  <a:gd name="connsiteY7" fmla="*/ 277340 h 316253"/>
                  <a:gd name="connsiteX8" fmla="*/ 45264 w 180027"/>
                  <a:gd name="connsiteY8" fmla="*/ 312825 h 316253"/>
                  <a:gd name="connsiteX9" fmla="*/ 86491 w 180027"/>
                  <a:gd name="connsiteY9" fmla="*/ 316254 h 31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7" h="316253">
                    <a:moveTo>
                      <a:pt x="180027" y="0"/>
                    </a:moveTo>
                    <a:cubicBezTo>
                      <a:pt x="176758" y="478"/>
                      <a:pt x="173488" y="1116"/>
                      <a:pt x="170139" y="1754"/>
                    </a:cubicBezTo>
                    <a:cubicBezTo>
                      <a:pt x="148290" y="6220"/>
                      <a:pt x="125165" y="14513"/>
                      <a:pt x="101163" y="28149"/>
                    </a:cubicBezTo>
                    <a:cubicBezTo>
                      <a:pt x="101163" y="28149"/>
                      <a:pt x="29954" y="59008"/>
                      <a:pt x="45025" y="157569"/>
                    </a:cubicBezTo>
                    <a:cubicBezTo>
                      <a:pt x="45025" y="157569"/>
                      <a:pt x="48055" y="185159"/>
                      <a:pt x="39363" y="197997"/>
                    </a:cubicBezTo>
                    <a:lnTo>
                      <a:pt x="1008" y="253418"/>
                    </a:lnTo>
                    <a:cubicBezTo>
                      <a:pt x="1008" y="253418"/>
                      <a:pt x="-5292" y="269924"/>
                      <a:pt x="13607" y="271439"/>
                    </a:cubicBezTo>
                    <a:lnTo>
                      <a:pt x="33542" y="277340"/>
                    </a:lnTo>
                    <a:cubicBezTo>
                      <a:pt x="33542" y="277340"/>
                      <a:pt x="44068" y="294723"/>
                      <a:pt x="45264" y="312825"/>
                    </a:cubicBezTo>
                    <a:lnTo>
                      <a:pt x="86491" y="316254"/>
                    </a:lnTo>
                  </a:path>
                </a:pathLst>
              </a:custGeom>
              <a:noFill/>
              <a:ln w="19720" cap="rnd">
                <a:solidFill>
                  <a:schemeClr val="accent6"/>
                </a:solidFill>
                <a:prstDash val="solid"/>
                <a:round/>
              </a:ln>
            </p:spPr>
            <p:txBody>
              <a:bodyPr rtlCol="0" anchor="ctr"/>
              <a:lstStyle/>
              <a:p>
                <a:endParaRPr lang="en-US"/>
              </a:p>
            </p:txBody>
          </p:sp>
        </p:grpSp>
      </p:grpSp>
      <p:sp>
        <p:nvSpPr>
          <p:cNvPr id="49" name="Graphic 6">
            <a:extLst>
              <a:ext uri="{FF2B5EF4-FFF2-40B4-BE49-F238E27FC236}">
                <a16:creationId xmlns:a16="http://schemas.microsoft.com/office/drawing/2014/main" id="{CCA531AB-184D-345C-D931-2172CBE67801}"/>
              </a:ext>
            </a:extLst>
          </p:cNvPr>
          <p:cNvSpPr/>
          <p:nvPr/>
        </p:nvSpPr>
        <p:spPr>
          <a:xfrm>
            <a:off x="624522" y="5693558"/>
            <a:ext cx="799168" cy="515980"/>
          </a:xfrm>
          <a:custGeom>
            <a:avLst/>
            <a:gdLst>
              <a:gd name="connsiteX0" fmla="*/ 316654 w 505562"/>
              <a:gd name="connsiteY0" fmla="*/ 303396 h 326415"/>
              <a:gd name="connsiteX1" fmla="*/ 423985 w 505562"/>
              <a:gd name="connsiteY1" fmla="*/ 188126 h 326415"/>
              <a:gd name="connsiteX2" fmla="*/ 473214 w 505562"/>
              <a:gd name="connsiteY2" fmla="*/ 240996 h 326415"/>
              <a:gd name="connsiteX3" fmla="*/ 491822 w 505562"/>
              <a:gd name="connsiteY3" fmla="*/ 245465 h 326415"/>
              <a:gd name="connsiteX4" fmla="*/ 505248 w 505562"/>
              <a:gd name="connsiteY4" fmla="*/ 225734 h 326415"/>
              <a:gd name="connsiteX5" fmla="*/ 505562 w 505562"/>
              <a:gd name="connsiteY5" fmla="*/ 25381 h 326415"/>
              <a:gd name="connsiteX6" fmla="*/ 481929 w 505562"/>
              <a:gd name="connsiteY6" fmla="*/ 0 h 326415"/>
              <a:gd name="connsiteX7" fmla="*/ 294983 w 505562"/>
              <a:gd name="connsiteY7" fmla="*/ 0 h 326415"/>
              <a:gd name="connsiteX8" fmla="*/ 277003 w 505562"/>
              <a:gd name="connsiteY8" fmla="*/ 15178 h 326415"/>
              <a:gd name="connsiteX9" fmla="*/ 279359 w 505562"/>
              <a:gd name="connsiteY9" fmla="*/ 32970 h 326415"/>
              <a:gd name="connsiteX10" fmla="*/ 326704 w 505562"/>
              <a:gd name="connsiteY10" fmla="*/ 83817 h 326415"/>
              <a:gd name="connsiteX11" fmla="*/ 178859 w 505562"/>
              <a:gd name="connsiteY11" fmla="*/ 242598 h 326415"/>
              <a:gd name="connsiteX12" fmla="*/ 226125 w 505562"/>
              <a:gd name="connsiteY12" fmla="*/ 293361 h 326415"/>
              <a:gd name="connsiteX13" fmla="*/ 228481 w 505562"/>
              <a:gd name="connsiteY13" fmla="*/ 311153 h 326415"/>
              <a:gd name="connsiteX14" fmla="*/ 210501 w 505562"/>
              <a:gd name="connsiteY14" fmla="*/ 326416 h 326415"/>
              <a:gd name="connsiteX15" fmla="*/ 23633 w 505562"/>
              <a:gd name="connsiteY15" fmla="*/ 326416 h 326415"/>
              <a:gd name="connsiteX16" fmla="*/ 0 w 505562"/>
              <a:gd name="connsiteY16" fmla="*/ 300950 h 326415"/>
              <a:gd name="connsiteX17" fmla="*/ 314 w 505562"/>
              <a:gd name="connsiteY17" fmla="*/ 100598 h 326415"/>
              <a:gd name="connsiteX18" fmla="*/ 13740 w 505562"/>
              <a:gd name="connsiteY18" fmla="*/ 80866 h 326415"/>
              <a:gd name="connsiteX19" fmla="*/ 32348 w 505562"/>
              <a:gd name="connsiteY19" fmla="*/ 85335 h 326415"/>
              <a:gd name="connsiteX20" fmla="*/ 81499 w 505562"/>
              <a:gd name="connsiteY20" fmla="*/ 138206 h 326415"/>
              <a:gd name="connsiteX21" fmla="*/ 185611 w 505562"/>
              <a:gd name="connsiteY21" fmla="*/ 26393 h 3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5562" h="326415">
                <a:moveTo>
                  <a:pt x="316654" y="303396"/>
                </a:moveTo>
                <a:lnTo>
                  <a:pt x="423985" y="188126"/>
                </a:lnTo>
                <a:lnTo>
                  <a:pt x="473214" y="240996"/>
                </a:lnTo>
                <a:cubicBezTo>
                  <a:pt x="478632" y="246815"/>
                  <a:pt x="485227" y="248417"/>
                  <a:pt x="491822" y="245465"/>
                </a:cubicBezTo>
                <a:cubicBezTo>
                  <a:pt x="499360" y="242093"/>
                  <a:pt x="505248" y="233492"/>
                  <a:pt x="505248" y="225734"/>
                </a:cubicBezTo>
                <a:lnTo>
                  <a:pt x="505562" y="25381"/>
                </a:lnTo>
                <a:cubicBezTo>
                  <a:pt x="505562" y="11468"/>
                  <a:pt x="495041" y="84"/>
                  <a:pt x="481929" y="0"/>
                </a:cubicBezTo>
                <a:lnTo>
                  <a:pt x="294983" y="0"/>
                </a:lnTo>
                <a:cubicBezTo>
                  <a:pt x="288153" y="0"/>
                  <a:pt x="280379" y="6662"/>
                  <a:pt x="277003" y="15178"/>
                </a:cubicBezTo>
                <a:cubicBezTo>
                  <a:pt x="275512" y="19226"/>
                  <a:pt x="273706" y="26815"/>
                  <a:pt x="279359" y="32970"/>
                </a:cubicBezTo>
                <a:lnTo>
                  <a:pt x="326704" y="83817"/>
                </a:lnTo>
                <a:lnTo>
                  <a:pt x="178859" y="242598"/>
                </a:lnTo>
                <a:lnTo>
                  <a:pt x="226125" y="293361"/>
                </a:lnTo>
                <a:cubicBezTo>
                  <a:pt x="231778" y="299517"/>
                  <a:pt x="230051" y="307106"/>
                  <a:pt x="228481" y="311153"/>
                </a:cubicBezTo>
                <a:cubicBezTo>
                  <a:pt x="225183" y="319670"/>
                  <a:pt x="217331" y="326416"/>
                  <a:pt x="210501" y="326416"/>
                </a:cubicBezTo>
                <a:lnTo>
                  <a:pt x="23633" y="326416"/>
                </a:lnTo>
                <a:cubicBezTo>
                  <a:pt x="10600" y="326332"/>
                  <a:pt x="0" y="314948"/>
                  <a:pt x="0" y="300950"/>
                </a:cubicBezTo>
                <a:lnTo>
                  <a:pt x="314" y="100598"/>
                </a:lnTo>
                <a:cubicBezTo>
                  <a:pt x="314" y="92840"/>
                  <a:pt x="6203" y="84155"/>
                  <a:pt x="13740" y="80866"/>
                </a:cubicBezTo>
                <a:cubicBezTo>
                  <a:pt x="20336" y="77915"/>
                  <a:pt x="27009" y="79517"/>
                  <a:pt x="32348" y="85335"/>
                </a:cubicBezTo>
                <a:lnTo>
                  <a:pt x="81499" y="138206"/>
                </a:lnTo>
                <a:lnTo>
                  <a:pt x="185611" y="26393"/>
                </a:lnTo>
              </a:path>
            </a:pathLst>
          </a:custGeom>
          <a:noFill/>
          <a:ln w="19548" cap="flat">
            <a:solidFill>
              <a:schemeClr val="accent4"/>
            </a:solidFill>
            <a:prstDash val="solid"/>
            <a:miter/>
          </a:ln>
        </p:spPr>
        <p:txBody>
          <a:bodyPr rtlCol="0" anchor="ctr"/>
          <a:lstStyle/>
          <a:p>
            <a:endParaRPr lang="en-US"/>
          </a:p>
        </p:txBody>
      </p:sp>
      <p:sp>
        <p:nvSpPr>
          <p:cNvPr id="50" name="Text Placeholder 2">
            <a:extLst>
              <a:ext uri="{FF2B5EF4-FFF2-40B4-BE49-F238E27FC236}">
                <a16:creationId xmlns:a16="http://schemas.microsoft.com/office/drawing/2014/main" id="{89980BC9-994F-B0FC-78C2-3A8FE1F4245B}"/>
              </a:ext>
            </a:extLst>
          </p:cNvPr>
          <p:cNvSpPr txBox="1">
            <a:spLocks/>
          </p:cNvSpPr>
          <p:nvPr/>
        </p:nvSpPr>
        <p:spPr>
          <a:xfrm>
            <a:off x="1752919" y="4378459"/>
            <a:ext cx="5035348" cy="8640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bg1">
                    <a:lumMod val="50000"/>
                  </a:schemeClr>
                </a:solidFill>
                <a:latin typeface="Basic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800">
                <a:solidFill>
                  <a:schemeClr val="tx1"/>
                </a:solidFill>
                <a:latin typeface="+mn-lt"/>
              </a:rPr>
              <a:t>Conflict of interest/kickbacks</a:t>
            </a:r>
          </a:p>
        </p:txBody>
      </p:sp>
      <p:sp>
        <p:nvSpPr>
          <p:cNvPr id="51" name="Text Placeholder 2">
            <a:extLst>
              <a:ext uri="{FF2B5EF4-FFF2-40B4-BE49-F238E27FC236}">
                <a16:creationId xmlns:a16="http://schemas.microsoft.com/office/drawing/2014/main" id="{0185DF5B-9D3E-3B57-A99B-DAC5110421A8}"/>
              </a:ext>
            </a:extLst>
          </p:cNvPr>
          <p:cNvSpPr txBox="1">
            <a:spLocks/>
          </p:cNvSpPr>
          <p:nvPr/>
        </p:nvSpPr>
        <p:spPr>
          <a:xfrm>
            <a:off x="1693629" y="3164787"/>
            <a:ext cx="3119775" cy="534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bg1">
                    <a:lumMod val="50000"/>
                  </a:schemeClr>
                </a:solidFill>
                <a:latin typeface="Basic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800">
                <a:solidFill>
                  <a:schemeClr val="tx1"/>
                </a:solidFill>
                <a:latin typeface="+mn-lt"/>
              </a:rPr>
              <a:t>Bribery/extortion</a:t>
            </a:r>
          </a:p>
        </p:txBody>
      </p:sp>
      <p:grpSp>
        <p:nvGrpSpPr>
          <p:cNvPr id="52" name="Group 51">
            <a:extLst>
              <a:ext uri="{FF2B5EF4-FFF2-40B4-BE49-F238E27FC236}">
                <a16:creationId xmlns:a16="http://schemas.microsoft.com/office/drawing/2014/main" id="{32BACBF1-1449-4765-4908-E76FD21B961D}"/>
              </a:ext>
            </a:extLst>
          </p:cNvPr>
          <p:cNvGrpSpPr/>
          <p:nvPr/>
        </p:nvGrpSpPr>
        <p:grpSpPr>
          <a:xfrm>
            <a:off x="635410" y="1693241"/>
            <a:ext cx="777392" cy="781656"/>
            <a:chOff x="2163890" y="1712090"/>
            <a:chExt cx="491785" cy="494485"/>
          </a:xfrm>
        </p:grpSpPr>
        <p:sp>
          <p:nvSpPr>
            <p:cNvPr id="53" name="Freeform: Shape 52">
              <a:extLst>
                <a:ext uri="{FF2B5EF4-FFF2-40B4-BE49-F238E27FC236}">
                  <a16:creationId xmlns:a16="http://schemas.microsoft.com/office/drawing/2014/main" id="{A76AB132-983C-9386-C177-AC342F88A5DC}"/>
                </a:ext>
              </a:extLst>
            </p:cNvPr>
            <p:cNvSpPr/>
            <p:nvPr/>
          </p:nvSpPr>
          <p:spPr>
            <a:xfrm>
              <a:off x="2182681" y="2101195"/>
              <a:ext cx="164969" cy="8464"/>
            </a:xfrm>
            <a:custGeom>
              <a:avLst/>
              <a:gdLst>
                <a:gd name="connsiteX0" fmla="*/ 164969 w 164969"/>
                <a:gd name="connsiteY0" fmla="*/ 0 h 8464"/>
                <a:gd name="connsiteX1" fmla="*/ 0 w 164969"/>
                <a:gd name="connsiteY1" fmla="*/ 0 h 8464"/>
              </a:gdLst>
              <a:ahLst/>
              <a:cxnLst>
                <a:cxn ang="0">
                  <a:pos x="connsiteX0" y="connsiteY0"/>
                </a:cxn>
                <a:cxn ang="0">
                  <a:pos x="connsiteX1" y="connsiteY1"/>
                </a:cxn>
              </a:cxnLst>
              <a:rect l="l" t="t" r="r" b="b"/>
              <a:pathLst>
                <a:path w="164969" h="8464">
                  <a:moveTo>
                    <a:pt x="164969" y="0"/>
                  </a:moveTo>
                  <a:lnTo>
                    <a:pt x="0" y="0"/>
                  </a:lnTo>
                </a:path>
              </a:pathLst>
            </a:custGeom>
            <a:ln w="21081" cap="rnd">
              <a:solidFill>
                <a:schemeClr val="accent2"/>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941453CC-70FB-A124-49B6-FFE5EF90A56B}"/>
                </a:ext>
              </a:extLst>
            </p:cNvPr>
            <p:cNvSpPr/>
            <p:nvPr/>
          </p:nvSpPr>
          <p:spPr>
            <a:xfrm>
              <a:off x="2416042" y="1919720"/>
              <a:ext cx="239633" cy="239506"/>
            </a:xfrm>
            <a:custGeom>
              <a:avLst/>
              <a:gdLst>
                <a:gd name="connsiteX0" fmla="*/ 41052 w 239633"/>
                <a:gd name="connsiteY0" fmla="*/ 0 h 239506"/>
                <a:gd name="connsiteX1" fmla="*/ 225997 w 239633"/>
                <a:gd name="connsiteY1" fmla="*/ 162769 h 239506"/>
                <a:gd name="connsiteX2" fmla="*/ 227775 w 239633"/>
                <a:gd name="connsiteY2" fmla="*/ 220665 h 239506"/>
                <a:gd name="connsiteX3" fmla="*/ 220749 w 239633"/>
                <a:gd name="connsiteY3" fmla="*/ 227690 h 239506"/>
                <a:gd name="connsiteX4" fmla="*/ 162853 w 239633"/>
                <a:gd name="connsiteY4" fmla="*/ 225828 h 239506"/>
                <a:gd name="connsiteX5" fmla="*/ 0 w 239633"/>
                <a:gd name="connsiteY5" fmla="*/ 41052 h 23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33" h="239506">
                  <a:moveTo>
                    <a:pt x="41052" y="0"/>
                  </a:moveTo>
                  <a:lnTo>
                    <a:pt x="225997" y="162769"/>
                  </a:lnTo>
                  <a:cubicBezTo>
                    <a:pt x="243434" y="178174"/>
                    <a:pt x="244280" y="204244"/>
                    <a:pt x="227775" y="220665"/>
                  </a:cubicBezTo>
                  <a:lnTo>
                    <a:pt x="220749" y="227690"/>
                  </a:lnTo>
                  <a:cubicBezTo>
                    <a:pt x="204328" y="244111"/>
                    <a:pt x="178258" y="243349"/>
                    <a:pt x="162853" y="225828"/>
                  </a:cubicBezTo>
                  <a:lnTo>
                    <a:pt x="0" y="41052"/>
                  </a:lnTo>
                </a:path>
              </a:pathLst>
            </a:custGeom>
            <a:noFill/>
            <a:ln w="21081" cap="flat">
              <a:solidFill>
                <a:schemeClr val="accent2"/>
              </a:solidFill>
              <a:prstDash val="solid"/>
              <a:round/>
            </a:ln>
          </p:spPr>
          <p:txBody>
            <a:bodyPr rtlCol="0" anchor="ctr"/>
            <a:lstStyle/>
            <a:p>
              <a:endParaRPr lang="en-US"/>
            </a:p>
          </p:txBody>
        </p:sp>
        <p:sp>
          <p:nvSpPr>
            <p:cNvPr id="55" name="Freeform: Shape 54">
              <a:extLst>
                <a:ext uri="{FF2B5EF4-FFF2-40B4-BE49-F238E27FC236}">
                  <a16:creationId xmlns:a16="http://schemas.microsoft.com/office/drawing/2014/main" id="{60F1398D-546B-A415-A7C0-AE08CD841192}"/>
                </a:ext>
              </a:extLst>
            </p:cNvPr>
            <p:cNvSpPr/>
            <p:nvPr/>
          </p:nvSpPr>
          <p:spPr>
            <a:xfrm rot="18900000">
              <a:off x="2286087" y="1814460"/>
              <a:ext cx="157690" cy="114691"/>
            </a:xfrm>
            <a:custGeom>
              <a:avLst/>
              <a:gdLst>
                <a:gd name="connsiteX0" fmla="*/ 0 w 157690"/>
                <a:gd name="connsiteY0" fmla="*/ 0 h 114691"/>
                <a:gd name="connsiteX1" fmla="*/ 157690 w 157690"/>
                <a:gd name="connsiteY1" fmla="*/ 0 h 114691"/>
                <a:gd name="connsiteX2" fmla="*/ 157690 w 157690"/>
                <a:gd name="connsiteY2" fmla="*/ 114692 h 114691"/>
                <a:gd name="connsiteX3" fmla="*/ 0 w 157690"/>
                <a:gd name="connsiteY3" fmla="*/ 114692 h 114691"/>
              </a:gdLst>
              <a:ahLst/>
              <a:cxnLst>
                <a:cxn ang="0">
                  <a:pos x="connsiteX0" y="connsiteY0"/>
                </a:cxn>
                <a:cxn ang="0">
                  <a:pos x="connsiteX1" y="connsiteY1"/>
                </a:cxn>
                <a:cxn ang="0">
                  <a:pos x="connsiteX2" y="connsiteY2"/>
                </a:cxn>
                <a:cxn ang="0">
                  <a:pos x="connsiteX3" y="connsiteY3"/>
                </a:cxn>
              </a:cxnLst>
              <a:rect l="l" t="t" r="r" b="b"/>
              <a:pathLst>
                <a:path w="157690" h="114691">
                  <a:moveTo>
                    <a:pt x="0" y="0"/>
                  </a:moveTo>
                  <a:lnTo>
                    <a:pt x="157690" y="0"/>
                  </a:lnTo>
                  <a:lnTo>
                    <a:pt x="157690" y="114692"/>
                  </a:lnTo>
                  <a:lnTo>
                    <a:pt x="0" y="114692"/>
                  </a:lnTo>
                  <a:close/>
                </a:path>
              </a:pathLst>
            </a:custGeom>
            <a:noFill/>
            <a:ln w="21081" cap="flat">
              <a:solidFill>
                <a:schemeClr val="accent2"/>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84C7400-D442-6AC5-DAA1-BEB701100D03}"/>
                </a:ext>
              </a:extLst>
            </p:cNvPr>
            <p:cNvSpPr/>
            <p:nvPr/>
          </p:nvSpPr>
          <p:spPr>
            <a:xfrm>
              <a:off x="2380915" y="1712090"/>
              <a:ext cx="143554" cy="143554"/>
            </a:xfrm>
            <a:custGeom>
              <a:avLst/>
              <a:gdLst>
                <a:gd name="connsiteX0" fmla="*/ 0 w 143554"/>
                <a:gd name="connsiteY0" fmla="*/ 64160 h 143554"/>
                <a:gd name="connsiteX1" fmla="*/ 4740 w 143554"/>
                <a:gd name="connsiteY1" fmla="*/ 30979 h 143554"/>
                <a:gd name="connsiteX2" fmla="*/ 35804 w 143554"/>
                <a:gd name="connsiteY2" fmla="*/ 0 h 143554"/>
                <a:gd name="connsiteX3" fmla="*/ 143555 w 143554"/>
                <a:gd name="connsiteY3" fmla="*/ 107751 h 143554"/>
                <a:gd name="connsiteX4" fmla="*/ 112575 w 143554"/>
                <a:gd name="connsiteY4" fmla="*/ 138730 h 143554"/>
                <a:gd name="connsiteX5" fmla="*/ 79395 w 143554"/>
                <a:gd name="connsiteY5" fmla="*/ 143555 h 14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54" h="143554">
                  <a:moveTo>
                    <a:pt x="0" y="64160"/>
                  </a:moveTo>
                  <a:lnTo>
                    <a:pt x="4740" y="30979"/>
                  </a:lnTo>
                  <a:lnTo>
                    <a:pt x="35804" y="0"/>
                  </a:lnTo>
                  <a:lnTo>
                    <a:pt x="143555" y="107751"/>
                  </a:lnTo>
                  <a:lnTo>
                    <a:pt x="112575" y="138730"/>
                  </a:lnTo>
                  <a:lnTo>
                    <a:pt x="79395" y="143555"/>
                  </a:lnTo>
                </a:path>
              </a:pathLst>
            </a:custGeom>
            <a:noFill/>
            <a:ln w="21081" cap="rnd">
              <a:solidFill>
                <a:schemeClr val="accent2"/>
              </a:solidFill>
              <a:prstDash val="solid"/>
              <a:round/>
            </a:ln>
          </p:spPr>
          <p:txBody>
            <a:bodyPr rtlCol="0" anchor="ctr"/>
            <a:lstStyle/>
            <a:p>
              <a:endParaRPr lang="en-US"/>
            </a:p>
          </p:txBody>
        </p:sp>
        <p:sp>
          <p:nvSpPr>
            <p:cNvPr id="57" name="Freeform: Shape 56">
              <a:extLst>
                <a:ext uri="{FF2B5EF4-FFF2-40B4-BE49-F238E27FC236}">
                  <a16:creationId xmlns:a16="http://schemas.microsoft.com/office/drawing/2014/main" id="{8FCAA066-EA53-8B02-A4DA-7F9BCC70C531}"/>
                </a:ext>
              </a:extLst>
            </p:cNvPr>
            <p:cNvSpPr/>
            <p:nvPr/>
          </p:nvSpPr>
          <p:spPr>
            <a:xfrm>
              <a:off x="2163890" y="2152404"/>
              <a:ext cx="202550" cy="54171"/>
            </a:xfrm>
            <a:custGeom>
              <a:avLst/>
              <a:gdLst>
                <a:gd name="connsiteX0" fmla="*/ 0 w 202550"/>
                <a:gd name="connsiteY0" fmla="*/ 54172 h 54171"/>
                <a:gd name="connsiteX1" fmla="*/ 0 w 202550"/>
                <a:gd name="connsiteY1" fmla="*/ 0 h 54171"/>
                <a:gd name="connsiteX2" fmla="*/ 202551 w 202550"/>
                <a:gd name="connsiteY2" fmla="*/ 0 h 54171"/>
                <a:gd name="connsiteX3" fmla="*/ 202551 w 202550"/>
                <a:gd name="connsiteY3" fmla="*/ 54172 h 54171"/>
              </a:gdLst>
              <a:ahLst/>
              <a:cxnLst>
                <a:cxn ang="0">
                  <a:pos x="connsiteX0" y="connsiteY0"/>
                </a:cxn>
                <a:cxn ang="0">
                  <a:pos x="connsiteX1" y="connsiteY1"/>
                </a:cxn>
                <a:cxn ang="0">
                  <a:pos x="connsiteX2" y="connsiteY2"/>
                </a:cxn>
                <a:cxn ang="0">
                  <a:pos x="connsiteX3" y="connsiteY3"/>
                </a:cxn>
              </a:cxnLst>
              <a:rect l="l" t="t" r="r" b="b"/>
              <a:pathLst>
                <a:path w="202550" h="54171">
                  <a:moveTo>
                    <a:pt x="0" y="54172"/>
                  </a:moveTo>
                  <a:lnTo>
                    <a:pt x="0" y="0"/>
                  </a:lnTo>
                  <a:lnTo>
                    <a:pt x="202551" y="0"/>
                  </a:lnTo>
                  <a:lnTo>
                    <a:pt x="202551" y="54172"/>
                  </a:lnTo>
                </a:path>
              </a:pathLst>
            </a:custGeom>
            <a:noFill/>
            <a:ln w="21081" cap="flat">
              <a:solidFill>
                <a:schemeClr val="accent2"/>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5180C5CE-F743-9689-7EB2-8A9D67632414}"/>
                </a:ext>
              </a:extLst>
            </p:cNvPr>
            <p:cNvSpPr/>
            <p:nvPr/>
          </p:nvSpPr>
          <p:spPr>
            <a:xfrm>
              <a:off x="2194338" y="1897459"/>
              <a:ext cx="143470" cy="143470"/>
            </a:xfrm>
            <a:custGeom>
              <a:avLst/>
              <a:gdLst>
                <a:gd name="connsiteX0" fmla="*/ 64159 w 143470"/>
                <a:gd name="connsiteY0" fmla="*/ 0 h 143470"/>
                <a:gd name="connsiteX1" fmla="*/ 30979 w 143470"/>
                <a:gd name="connsiteY1" fmla="*/ 4740 h 143470"/>
                <a:gd name="connsiteX2" fmla="*/ 0 w 143470"/>
                <a:gd name="connsiteY2" fmla="*/ 35719 h 143470"/>
                <a:gd name="connsiteX3" fmla="*/ 107751 w 143470"/>
                <a:gd name="connsiteY3" fmla="*/ 143470 h 143470"/>
                <a:gd name="connsiteX4" fmla="*/ 138730 w 143470"/>
                <a:gd name="connsiteY4" fmla="*/ 112491 h 143470"/>
                <a:gd name="connsiteX5" fmla="*/ 143470 w 143470"/>
                <a:gd name="connsiteY5" fmla="*/ 79311 h 14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70" h="143470">
                  <a:moveTo>
                    <a:pt x="64159" y="0"/>
                  </a:moveTo>
                  <a:lnTo>
                    <a:pt x="30979" y="4740"/>
                  </a:lnTo>
                  <a:lnTo>
                    <a:pt x="0" y="35719"/>
                  </a:lnTo>
                  <a:lnTo>
                    <a:pt x="107751" y="143470"/>
                  </a:lnTo>
                  <a:lnTo>
                    <a:pt x="138730" y="112491"/>
                  </a:lnTo>
                  <a:lnTo>
                    <a:pt x="143470" y="79311"/>
                  </a:lnTo>
                </a:path>
              </a:pathLst>
            </a:custGeom>
            <a:noFill/>
            <a:ln w="21081" cap="rnd">
              <a:solidFill>
                <a:schemeClr val="accent2"/>
              </a:solidFill>
              <a:prstDash val="solid"/>
              <a:round/>
            </a:ln>
          </p:spPr>
          <p:txBody>
            <a:bodyPr rtlCol="0" anchor="ctr"/>
            <a:lstStyle/>
            <a:p>
              <a:endParaRPr lang="en-US"/>
            </a:p>
          </p:txBody>
        </p:sp>
      </p:grpSp>
      <p:sp>
        <p:nvSpPr>
          <p:cNvPr id="93" name="Text Placeholder 2">
            <a:extLst>
              <a:ext uri="{FF2B5EF4-FFF2-40B4-BE49-F238E27FC236}">
                <a16:creationId xmlns:a16="http://schemas.microsoft.com/office/drawing/2014/main" id="{EF02351A-64A5-B1D2-0AD0-3021F8410545}"/>
              </a:ext>
            </a:extLst>
          </p:cNvPr>
          <p:cNvSpPr txBox="1">
            <a:spLocks/>
          </p:cNvSpPr>
          <p:nvPr/>
        </p:nvSpPr>
        <p:spPr>
          <a:xfrm>
            <a:off x="1783039" y="5429560"/>
            <a:ext cx="9678134" cy="104397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bg1">
                    <a:lumMod val="50000"/>
                  </a:schemeClr>
                </a:solidFill>
                <a:latin typeface="Basic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800" dirty="0">
                <a:solidFill>
                  <a:schemeClr val="tx1"/>
                </a:solidFill>
                <a:latin typeface="+mn-lt"/>
              </a:rPr>
              <a:t>Product substitution – goods purchased not meet specs, </a:t>
            </a:r>
            <a:r>
              <a:rPr lang="en-US" sz="2800" dirty="0">
                <a:solidFill>
                  <a:schemeClr val="accent2"/>
                </a:solidFill>
                <a:latin typeface="+mn-lt"/>
                <a:hlinkClick r:id="rId2">
                  <a:extLst>
                    <a:ext uri="{A12FA001-AC4F-418D-AE19-62706E023703}">
                      <ahyp:hlinkClr xmlns:ahyp="http://schemas.microsoft.com/office/drawing/2018/hyperlinkcolor" val="tx"/>
                    </a:ext>
                  </a:extLst>
                </a:hlinkClick>
              </a:rPr>
              <a:t>The Real War Dogs</a:t>
            </a:r>
            <a:endParaRPr lang="en-US" sz="2800" dirty="0">
              <a:solidFill>
                <a:schemeClr val="accent2"/>
              </a:solidFill>
              <a:latin typeface="+mn-lt"/>
            </a:endParaRPr>
          </a:p>
        </p:txBody>
      </p:sp>
    </p:spTree>
    <p:extLst>
      <p:ext uri="{BB962C8B-B14F-4D97-AF65-F5344CB8AC3E}">
        <p14:creationId xmlns:p14="http://schemas.microsoft.com/office/powerpoint/2010/main" val="1069120406"/>
      </p:ext>
    </p:extLst>
  </p:cSld>
  <p:clrMapOvr>
    <a:masterClrMapping/>
  </p:clrMapOvr>
</p:sld>
</file>

<file path=ppt/theme/theme1.xml><?xml version="1.0" encoding="utf-8"?>
<a:theme xmlns:a="http://schemas.openxmlformats.org/drawingml/2006/main" name="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314445D6-4B6B-43F0-B1A7-594301128A9D}" vid="{C54CA3E8-2C1D-4C4A-89CB-58AFBC80700B}"/>
    </a:ext>
  </a:extLst>
</a:theme>
</file>

<file path=ppt/theme/theme2.xml><?xml version="1.0" encoding="utf-8"?>
<a:theme xmlns:a="http://schemas.openxmlformats.org/drawingml/2006/main" name="Baker Tilly Basic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314445D6-4B6B-43F0-B1A7-594301128A9D}" vid="{B35A92E1-0D72-4CF2-921C-BFCB4851A0C4}"/>
    </a:ext>
  </a:extLst>
</a:theme>
</file>

<file path=ppt/theme/theme3.xml><?xml version="1.0" encoding="utf-8"?>
<a:theme xmlns:a="http://schemas.openxmlformats.org/drawingml/2006/main" name="1_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314445D6-4B6B-43F0-B1A7-594301128A9D}" vid="{1ADF5FB8-A32F-48D8-9900-1617486965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A82A1A9C59B147A01C86A611CCBC98" ma:contentTypeVersion="18" ma:contentTypeDescription="Create a new document." ma:contentTypeScope="" ma:versionID="53f8287df81eecced76df5bda297ba56">
  <xsd:schema xmlns:xsd="http://www.w3.org/2001/XMLSchema" xmlns:xs="http://www.w3.org/2001/XMLSchema" xmlns:p="http://schemas.microsoft.com/office/2006/metadata/properties" xmlns:ns2="5fb73fc4-ada8-4c0f-a99e-55418071d903" xmlns:ns3="6ae2e108-2501-43f3-ab07-2d5caeeb24b2" targetNamespace="http://schemas.microsoft.com/office/2006/metadata/properties" ma:root="true" ma:fieldsID="59665a8432c4b7780a8d52317c6b170b" ns2:_="" ns3:_="">
    <xsd:import namespace="5fb73fc4-ada8-4c0f-a99e-55418071d903"/>
    <xsd:import namespace="6ae2e108-2501-43f3-ab07-2d5caeeb24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b73fc4-ada8-4c0f-a99e-55418071d9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4fbf496-bf1b-413a-9ea1-74058042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e2e108-2501-43f3-ab07-2d5caeeb24b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dcdf61-d08d-406f-b465-cfe86760d084}" ma:internalName="TaxCatchAll" ma:showField="CatchAllData" ma:web="6ae2e108-2501-43f3-ab07-2d5caeeb24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ae2e108-2501-43f3-ab07-2d5caeeb24b2" xsi:nil="true"/>
    <lcf76f155ced4ddcb4097134ff3c332f xmlns="5fb73fc4-ada8-4c0f-a99e-55418071d9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F3C4105-9F41-4B89-9F19-39D6883B4963}">
  <ds:schemaRefs>
    <ds:schemaRef ds:uri="http://schemas.microsoft.com/sharepoint/v3/contenttype/forms"/>
  </ds:schemaRefs>
</ds:datastoreItem>
</file>

<file path=customXml/itemProps2.xml><?xml version="1.0" encoding="utf-8"?>
<ds:datastoreItem xmlns:ds="http://schemas.openxmlformats.org/officeDocument/2006/customXml" ds:itemID="{51F26410-2ED0-4D36-8E13-79185911CA69}">
  <ds:schemaRefs>
    <ds:schemaRef ds:uri="5fb73fc4-ada8-4c0f-a99e-55418071d903"/>
    <ds:schemaRef ds:uri="6ae2e108-2501-43f3-ab07-2d5caeeb24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681113-880C-437B-B168-9CCB6B2EC1E7}">
  <ds:schemaRefs>
    <ds:schemaRef ds:uri="13090443-e992-42ce-b279-260c39cb1fee"/>
    <ds:schemaRef ds:uri="5fb73fc4-ada8-4c0f-a99e-55418071d903"/>
    <ds:schemaRef ds:uri="6ae2e108-2501-43f3-ab07-2d5caeeb24b2"/>
    <ds:schemaRef ds:uri="e5b53d11-84a4-45d5-82c5-a514d896cf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BT_PPT_Full_Template (20)</Template>
  <TotalTime>25</TotalTime>
  <Words>1746</Words>
  <Application>Microsoft Office PowerPoint</Application>
  <PresentationFormat>Widescreen</PresentationFormat>
  <Paragraphs>228</Paragraphs>
  <Slides>30</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Arial Black</vt:lpstr>
      <vt:lpstr>Basic Sans Bold</vt:lpstr>
      <vt:lpstr>Basic Sans Light</vt:lpstr>
      <vt:lpstr>Calibri</vt:lpstr>
      <vt:lpstr>Helvetica</vt:lpstr>
      <vt:lpstr>Roboto</vt:lpstr>
      <vt:lpstr>Times New Roman</vt:lpstr>
      <vt:lpstr>Baker Tilly Full Deck</vt:lpstr>
      <vt:lpstr>Baker Tilly Basic Deck</vt:lpstr>
      <vt:lpstr>1_Baker Tilly Full Deck</vt:lpstr>
      <vt:lpstr>Vendor Fraud </vt:lpstr>
      <vt:lpstr>Agenda</vt:lpstr>
      <vt:lpstr>PowerPoint Presentation</vt:lpstr>
      <vt:lpstr>Procurement cycle</vt:lpstr>
      <vt:lpstr>PowerPoint Presentation</vt:lpstr>
      <vt:lpstr>Types of vendor frauds</vt:lpstr>
      <vt:lpstr>Types of vendor frauds</vt:lpstr>
      <vt:lpstr>Types of vendor frauds</vt:lpstr>
      <vt:lpstr>Types of vendor frauds</vt:lpstr>
      <vt:lpstr>PowerPoint Presentation</vt:lpstr>
      <vt:lpstr>Case study</vt:lpstr>
      <vt:lpstr>Case facts:</vt:lpstr>
      <vt:lpstr>Standard process</vt:lpstr>
      <vt:lpstr>Sample of investigative steps</vt:lpstr>
      <vt:lpstr>Data analysis</vt:lpstr>
      <vt:lpstr>Conclusion</vt:lpstr>
      <vt:lpstr>Other control issues noted with the state agency’s processes included: </vt:lpstr>
      <vt:lpstr>PowerPoint Presentation</vt:lpstr>
      <vt:lpstr>Prevention and detection of vendor fraud</vt:lpstr>
      <vt:lpstr>Vendor setup and due diligence </vt:lpstr>
      <vt:lpstr>Vendor contract development</vt:lpstr>
      <vt:lpstr>Data analysis</vt:lpstr>
      <vt:lpstr>Data analysis</vt:lpstr>
      <vt:lpstr>Data analysis</vt:lpstr>
      <vt:lpstr>Prevention and detection of vendor fraud</vt:lpstr>
      <vt:lpstr>Prevention and detection of vendor fraud</vt:lpstr>
      <vt:lpstr>Separation of duties</vt:lpstr>
      <vt:lpstr>Prevention and detection of vendor fraud</vt:lpstr>
      <vt:lpstr>Questions?</vt:lpstr>
      <vt:lpstr>Let’s 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Joy, Mady</dc:creator>
  <cp:lastModifiedBy>Kalafatis, Chris</cp:lastModifiedBy>
  <cp:revision>3</cp:revision>
  <dcterms:created xsi:type="dcterms:W3CDTF">2024-10-21T20:16:16Z</dcterms:created>
  <dcterms:modified xsi:type="dcterms:W3CDTF">2025-03-14T13:19:26Z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0x0101005BA82A1A9C59B147A01C86A611CCBC98</vt:lpwstr>
  </property>
  <property fmtid="{D5CDD505-2E9C-101B-9397-08002B2CF9AE}" pid="3" name="MediaServiceImageTags">
    <vt:lpwstr/>
  </property>
  <property fmtid="{D5CDD505-2E9C-101B-9397-08002B2CF9AE}" pid="4" name="Industry">
    <vt:lpwstr/>
  </property>
  <property fmtid="{D5CDD505-2E9C-101B-9397-08002B2CF9AE}" pid="5" name="Service">
    <vt:lpwstr/>
  </property>
  <property fmtid="{D5CDD505-2E9C-101B-9397-08002B2CF9AE}" pid="6" name="Document Type">
    <vt:lpwstr/>
  </property>
</Properties>
</file>