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5" r:id="rId5"/>
    <p:sldId id="259" r:id="rId6"/>
    <p:sldId id="260" r:id="rId7"/>
    <p:sldId id="266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ADB08-6219-4544-97A2-0F78EC29AB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0F06C4-A5C7-4B22-9608-F5898B7B0C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43DA2C-B6CE-4AAE-89ED-68994B83E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9CEB-FABF-4458-9892-4A6B482B0D22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1D30E-F237-4E16-8753-E1F2F2CD1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6B5493-B135-4458-984B-75AAD46C7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1B36-FFD0-4395-8B7C-41C609BCFE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643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7B9F6-3783-4B4D-9CCE-698245D29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416CB0-BFF2-4F99-8FD7-51D07024F0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9D7AB-1333-4F00-A3F2-DDE44C19B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9CEB-FABF-4458-9892-4A6B482B0D22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3175F5-3577-4BB1-9234-E8BED7818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CFA32-CAFD-4A11-8F5D-FC6B51DA2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1B36-FFD0-4395-8B7C-41C609BCFE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60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78B73B-ADEB-4E24-B542-60C81D1EEE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ECD1D0-85C3-4889-928F-F67ED1941C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D57529-CC21-44A5-8163-0A0002C9E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9CEB-FABF-4458-9892-4A6B482B0D22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5BDDC-E216-4E25-A825-F51C19D47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1E352F-3001-4DC5-8003-F7DB25F08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1B36-FFD0-4395-8B7C-41C609BCFE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8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530A9-EC14-489C-A4DE-65C0025F4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18E2A-52A7-4C41-84F2-B37E804A8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73D3CB-06D8-4259-ACC4-0D0F9D5ED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9CEB-FABF-4458-9892-4A6B482B0D22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51AF3F-EDE5-4501-8BE3-2FAC9B3B0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36850-D6D3-4B61-AB59-0A235CA7D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1B36-FFD0-4395-8B7C-41C609BCFE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31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4A8D9-575A-4980-8E67-F4B755706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47EEFE-393C-4FC1-8844-3D86B31AF8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25EFD3-C53F-41AB-AE11-8E460C983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9CEB-FABF-4458-9892-4A6B482B0D22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12DE10-1983-45A2-B27E-E714D4468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F3F06-45C6-412B-A46D-31E915771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1B36-FFD0-4395-8B7C-41C609BCFE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336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B7D07-1898-468A-B8A8-EE81C4245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7C79D-D730-428E-B63A-A9F72311C5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830DE4-4F8D-4681-84A3-94D2046EBC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DE38ED-A426-4280-93AA-452548291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9CEB-FABF-4458-9892-4A6B482B0D22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CA5609-D950-40BC-AACF-D75836787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28A10B-1CCB-48FC-BC21-E47115C81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1B36-FFD0-4395-8B7C-41C609BCFE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464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4548F-B97F-47D6-80AF-4B9295039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EAD996-AC78-4A6E-932B-B1384491A6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783280-E0B9-4F2C-9282-C8B398EA6D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741D3E-EE1B-4712-9653-F17FE4B55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B27161-151F-466B-9BFD-B9AE768157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6CA61C-8B6B-4255-9EF1-48A10F681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9CEB-FABF-4458-9892-4A6B482B0D22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C90F51-F0C8-4481-9D70-B6BAD32BC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86F1E9-6301-48B5-8DE1-C31EEDF3A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1B36-FFD0-4395-8B7C-41C609BCFE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881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2DCD4-70C1-4AFD-8EC1-2044B3FCF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BC3BA2-514A-4AB3-BAD4-263245EAF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9CEB-FABF-4458-9892-4A6B482B0D22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7F0016-7DC8-4FE4-8ACC-E3FFB67B0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908030-1D14-48EF-96CA-C633F82A3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1B36-FFD0-4395-8B7C-41C609BCFE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809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2BDDDD-18DB-4D06-B3AE-5EEA83EE2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9CEB-FABF-4458-9892-4A6B482B0D22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AD6ED4-BDC7-4718-9FB9-2D366F26E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CF1765-8D89-4914-A6C9-6F858B5A2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1B36-FFD0-4395-8B7C-41C609BCFE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764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215AC-E018-4134-8828-712D739FE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11AA4-DED1-4E7A-99AB-CF3824CCE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F40B3C-DE37-4DB5-8C7C-D88F19ED17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922C8E-9C81-44B5-9C63-C200F6E60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9CEB-FABF-4458-9892-4A6B482B0D22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9E3935-04C8-40C2-A02D-717900F62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A4D191-D80E-499A-B180-8D76D6B73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1B36-FFD0-4395-8B7C-41C609BCFE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80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946CF-6E85-41AB-ACA5-4D832486E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897D5-F98C-4925-87A3-B77519687B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678C33-CB7A-4775-B9C3-0A58F72513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638AB7-C6A6-4FB7-8B32-73627AEED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9CEB-FABF-4458-9892-4A6B482B0D22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E05ED0-3734-4F7A-B1CF-5AF63628D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F75F47-439F-47D4-8A81-E2E133081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1B36-FFD0-4395-8B7C-41C609BCFE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499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3B3C88-123D-4872-AD51-A29FE78B8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75F0CC-18BF-4B0E-B8F9-0633CB815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05D502-BD2C-417B-B936-6F4657C931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79CEB-FABF-4458-9892-4A6B482B0D22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152AF-4532-43CC-9592-6F0302227F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FB396D-B1B2-4868-93C7-C5DCA18D67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A1B36-FFD0-4395-8B7C-41C609BCFE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67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Freeform: Shape 22">
            <a:extLst>
              <a:ext uri="{FF2B5EF4-FFF2-40B4-BE49-F238E27FC236}">
                <a16:creationId xmlns:a16="http://schemas.microsoft.com/office/drawing/2014/main" id="{F55FFF17-D3D5-4F58-BA56-54EA901CE0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0DCBEA-0A66-4AA0-91F1-E4444972F3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629" y="1205344"/>
            <a:ext cx="5594466" cy="1928553"/>
          </a:xfrm>
        </p:spPr>
        <p:txBody>
          <a:bodyPr anchor="b">
            <a:normAutofit fontScale="90000"/>
          </a:bodyPr>
          <a:lstStyle/>
          <a:p>
            <a:r>
              <a:rPr lang="en-US" sz="4600" dirty="0">
                <a:solidFill>
                  <a:schemeClr val="bg1">
                    <a:lumMod val="85000"/>
                    <a:lumOff val="15000"/>
                  </a:schemeClr>
                </a:solidFill>
                <a:latin typeface="Century Schoolbook" panose="02040604050505020304" pitchFamily="18" charset="0"/>
                <a:ea typeface="Batang" panose="020B0503020000020004" pitchFamily="18" charset="-127"/>
              </a:rPr>
              <a:t>Establishment</a:t>
            </a:r>
            <a:r>
              <a:rPr lang="en-US" sz="4600" dirty="0">
                <a:solidFill>
                  <a:schemeClr val="bg1">
                    <a:lumMod val="85000"/>
                    <a:lumOff val="15000"/>
                  </a:schemeClr>
                </a:solidFill>
                <a:latin typeface="Century Schoolbook" panose="02040604050505020304" pitchFamily="18" charset="0"/>
              </a:rPr>
              <a:t> of  the </a:t>
            </a:r>
            <a:br>
              <a:rPr lang="en-US" sz="4600" dirty="0">
                <a:solidFill>
                  <a:schemeClr val="bg1">
                    <a:lumMod val="85000"/>
                    <a:lumOff val="15000"/>
                  </a:schemeClr>
                </a:solidFill>
                <a:latin typeface="Century Schoolbook" panose="02040604050505020304" pitchFamily="18" charset="0"/>
              </a:rPr>
            </a:br>
            <a:r>
              <a:rPr lang="en-US" sz="4600" dirty="0">
                <a:solidFill>
                  <a:schemeClr val="bg1">
                    <a:lumMod val="85000"/>
                    <a:lumOff val="15000"/>
                  </a:schemeClr>
                </a:solidFill>
                <a:latin typeface="Century Schoolbook" panose="02040604050505020304" pitchFamily="18" charset="0"/>
              </a:rPr>
              <a:t>City of Tallahassee OIG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32DCAB-4AA1-4D30-835F-ADECA1B5D6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3" y="4610274"/>
            <a:ext cx="3348228" cy="792999"/>
          </a:xfrm>
        </p:spPr>
        <p:txBody>
          <a:bodyPr anchor="t">
            <a:normAutofit fontScale="85000" lnSpcReduction="20000"/>
          </a:bodyPr>
          <a:lstStyle/>
          <a:p>
            <a:pPr algn="r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Century Schoolbook" panose="02040604050505020304" pitchFamily="18" charset="0"/>
              </a:rPr>
              <a:t>Dennis Sutton, CPA, CIA, CIG</a:t>
            </a:r>
          </a:p>
          <a:p>
            <a:pPr algn="r">
              <a:lnSpc>
                <a:spcPct val="110000"/>
              </a:lnSpc>
              <a:spcAft>
                <a:spcPts val="1200"/>
              </a:spcAft>
            </a:pP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Century Schoolbook" panose="02040604050505020304" pitchFamily="18" charset="0"/>
              </a:rPr>
              <a:t>AGA 10-19-22</a:t>
            </a:r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A2B1CD0B-AE84-4BFD-97E9-5CCC5422108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6" r="2" b="2"/>
          <a:stretch/>
        </p:blipFill>
        <p:spPr>
          <a:xfrm>
            <a:off x="6856803" y="1409700"/>
            <a:ext cx="4392821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6628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2" y="453981"/>
            <a:ext cx="667512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C06A0A-AD6A-4D81-AAE5-5AA217B4F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0"/>
            <a:ext cx="6089904" cy="14264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Crossing the Finish Line</a:t>
            </a:r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7100" y="461737"/>
            <a:ext cx="2149361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73768" y="453155"/>
            <a:ext cx="214935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11264206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25811-DE35-4FBC-A407-3460B8409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456" y="2798385"/>
            <a:ext cx="10597729" cy="3283260"/>
          </a:xfrm>
        </p:spPr>
        <p:txBody>
          <a:bodyPr anchor="ctr">
            <a:normAutofit/>
          </a:bodyPr>
          <a:lstStyle/>
          <a:p>
            <a:pPr>
              <a:spcBef>
                <a:spcPts val="2400"/>
              </a:spcBef>
            </a:pPr>
            <a:r>
              <a:rPr lang="en-US" sz="2700" dirty="0"/>
              <a:t>Ordinance 20-O-22aa was passed on July 8</a:t>
            </a:r>
            <a:r>
              <a:rPr lang="en-US" sz="2700" baseline="30000" dirty="0"/>
              <a:t>th</a:t>
            </a:r>
            <a:r>
              <a:rPr lang="en-US" sz="2700" dirty="0"/>
              <a:t> 2020</a:t>
            </a:r>
          </a:p>
          <a:p>
            <a:pPr>
              <a:spcBef>
                <a:spcPts val="2400"/>
              </a:spcBef>
            </a:pPr>
            <a:r>
              <a:rPr lang="en-US" sz="2700" dirty="0"/>
              <a:t>Expansion of responsibility since establishment</a:t>
            </a:r>
          </a:p>
        </p:txBody>
      </p:sp>
    </p:spTree>
    <p:extLst>
      <p:ext uri="{BB962C8B-B14F-4D97-AF65-F5344CB8AC3E}">
        <p14:creationId xmlns:p14="http://schemas.microsoft.com/office/powerpoint/2010/main" val="660279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2" y="453981"/>
            <a:ext cx="667512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C06A0A-AD6A-4D81-AAE5-5AA217B4F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0"/>
            <a:ext cx="6089904" cy="14264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Questions</a:t>
            </a:r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7100" y="461737"/>
            <a:ext cx="2149361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73768" y="453155"/>
            <a:ext cx="214935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11264206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25811-DE35-4FBC-A407-3460B8409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456" y="2798385"/>
            <a:ext cx="10597729" cy="3283260"/>
          </a:xfrm>
        </p:spPr>
        <p:txBody>
          <a:bodyPr anchor="ctr">
            <a:normAutofit/>
          </a:bodyPr>
          <a:lstStyle/>
          <a:p>
            <a:pPr>
              <a:spcBef>
                <a:spcPts val="2400"/>
              </a:spcBef>
            </a:pPr>
            <a:r>
              <a:rPr lang="en-US" sz="2700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3012917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2" y="453981"/>
            <a:ext cx="667512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C06A0A-AD6A-4D81-AAE5-5AA217B4F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0"/>
            <a:ext cx="6089904" cy="14264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Introduction</a:t>
            </a:r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7100" y="461737"/>
            <a:ext cx="2149361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73768" y="453155"/>
            <a:ext cx="214935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11264206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25811-DE35-4FBC-A407-3460B8409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456" y="2798385"/>
            <a:ext cx="10597729" cy="3283260"/>
          </a:xfrm>
        </p:spPr>
        <p:txBody>
          <a:bodyPr anchor="t"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700" dirty="0"/>
              <a:t>Areas to be covered today:</a:t>
            </a:r>
          </a:p>
          <a:p>
            <a:pPr lvl="1">
              <a:spcBef>
                <a:spcPts val="1800"/>
              </a:spcBef>
            </a:pPr>
            <a:r>
              <a:rPr lang="en-US" sz="2300" dirty="0"/>
              <a:t>Structure and organization of Tallahassee city government</a:t>
            </a:r>
          </a:p>
          <a:p>
            <a:pPr lvl="1">
              <a:spcBef>
                <a:spcPts val="1800"/>
              </a:spcBef>
            </a:pPr>
            <a:r>
              <a:rPr lang="en-US" sz="2300" dirty="0"/>
              <a:t>Origination of the idea to implement an OIG in city government</a:t>
            </a:r>
          </a:p>
          <a:p>
            <a:pPr lvl="1">
              <a:spcBef>
                <a:spcPts val="1800"/>
              </a:spcBef>
            </a:pPr>
            <a:r>
              <a:rPr lang="en-US" sz="2300" dirty="0"/>
              <a:t>Research and education of OIGs</a:t>
            </a:r>
          </a:p>
          <a:p>
            <a:pPr lvl="1">
              <a:spcBef>
                <a:spcPts val="1800"/>
              </a:spcBef>
            </a:pPr>
            <a:r>
              <a:rPr lang="en-US" sz="2300" dirty="0"/>
              <a:t>Development and passage of the OIG ordinance</a:t>
            </a:r>
          </a:p>
          <a:p>
            <a:pPr lvl="1">
              <a:spcBef>
                <a:spcPts val="1800"/>
              </a:spcBef>
            </a:pPr>
            <a:r>
              <a:rPr lang="en-US" sz="2300" dirty="0"/>
              <a:t>Pushback encountered along the way</a:t>
            </a:r>
          </a:p>
          <a:p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2928604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2" y="453981"/>
            <a:ext cx="667512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C06A0A-AD6A-4D81-AAE5-5AA217B4F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0"/>
            <a:ext cx="6089904" cy="14264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City Structure &amp; Organization</a:t>
            </a:r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7100" y="461737"/>
            <a:ext cx="2149361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73768" y="453155"/>
            <a:ext cx="214935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11264206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25811-DE35-4FBC-A407-3460B8409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456" y="2798385"/>
            <a:ext cx="10597729" cy="3283260"/>
          </a:xfrm>
        </p:spPr>
        <p:txBody>
          <a:bodyPr anchor="t"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700" dirty="0"/>
              <a:t>City of Tallahassee’s form of government</a:t>
            </a:r>
          </a:p>
          <a:p>
            <a:pPr>
              <a:spcBef>
                <a:spcPts val="1800"/>
              </a:spcBef>
            </a:pPr>
            <a:r>
              <a:rPr lang="en-US" sz="2700" dirty="0"/>
              <a:t>City Commission</a:t>
            </a:r>
          </a:p>
          <a:p>
            <a:pPr>
              <a:spcBef>
                <a:spcPts val="1800"/>
              </a:spcBef>
            </a:pPr>
            <a:r>
              <a:rPr lang="en-US" sz="2700" dirty="0"/>
              <a:t>Appointed Officials</a:t>
            </a:r>
          </a:p>
          <a:p>
            <a:pPr>
              <a:spcBef>
                <a:spcPts val="1800"/>
              </a:spcBef>
            </a:pPr>
            <a:r>
              <a:rPr lang="en-US" sz="2700" dirty="0"/>
              <a:t>Independent</a:t>
            </a:r>
            <a:br>
              <a:rPr lang="en-US" sz="2700" dirty="0"/>
            </a:br>
            <a:r>
              <a:rPr lang="en-US" sz="2700" dirty="0"/>
              <a:t>Ethics Board</a:t>
            </a:r>
          </a:p>
          <a:p>
            <a:endParaRPr lang="en-US" sz="27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498676-7D8D-4594-8081-E3D6945D91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6135" y="3265715"/>
            <a:ext cx="7557979" cy="2473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618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2" y="453981"/>
            <a:ext cx="667512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C06A0A-AD6A-4D81-AAE5-5AA217B4F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0"/>
            <a:ext cx="6089904" cy="1426464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The “Push” to Establish an Office of Inspector General</a:t>
            </a:r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7100" y="461737"/>
            <a:ext cx="2149361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73768" y="453155"/>
            <a:ext cx="214935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11264206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25811-DE35-4FBC-A407-3460B8409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456" y="2798385"/>
            <a:ext cx="10597729" cy="3283260"/>
          </a:xfrm>
        </p:spPr>
        <p:txBody>
          <a:bodyPr anchor="ctr"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700" dirty="0"/>
              <a:t>Issues of community concern</a:t>
            </a:r>
          </a:p>
          <a:p>
            <a:pPr lvl="1">
              <a:spcBef>
                <a:spcPts val="1800"/>
              </a:spcBef>
            </a:pPr>
            <a:r>
              <a:rPr lang="en-US" sz="2300" dirty="0"/>
              <a:t>Football tickets</a:t>
            </a:r>
          </a:p>
          <a:p>
            <a:pPr lvl="1">
              <a:spcBef>
                <a:spcPts val="1800"/>
              </a:spcBef>
            </a:pPr>
            <a:r>
              <a:rPr lang="en-US" sz="2300" dirty="0"/>
              <a:t>Discount for catering a wedding reception</a:t>
            </a:r>
          </a:p>
          <a:p>
            <a:pPr lvl="1">
              <a:spcBef>
                <a:spcPts val="1800"/>
              </a:spcBef>
            </a:pPr>
            <a:r>
              <a:rPr lang="en-US" sz="2300" dirty="0"/>
              <a:t>“Extra” work done at the homes of certain City officials</a:t>
            </a:r>
          </a:p>
          <a:p>
            <a:pPr>
              <a:spcBef>
                <a:spcPts val="1800"/>
              </a:spcBef>
            </a:pPr>
            <a:r>
              <a:rPr lang="en-US" sz="2700" dirty="0"/>
              <a:t>Issues and incidents related to Elected Officials</a:t>
            </a:r>
          </a:p>
        </p:txBody>
      </p:sp>
    </p:spTree>
    <p:extLst>
      <p:ext uri="{BB962C8B-B14F-4D97-AF65-F5344CB8AC3E}">
        <p14:creationId xmlns:p14="http://schemas.microsoft.com/office/powerpoint/2010/main" val="4243597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2" y="453981"/>
            <a:ext cx="667512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C06A0A-AD6A-4D81-AAE5-5AA217B4F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0"/>
            <a:ext cx="6089904" cy="1426464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The “Push” to Establish an Office of Inspector General</a:t>
            </a:r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7100" y="461737"/>
            <a:ext cx="2149361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73768" y="453155"/>
            <a:ext cx="214935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11264206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25811-DE35-4FBC-A407-3460B8409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456" y="2798385"/>
            <a:ext cx="10597729" cy="3283260"/>
          </a:xfrm>
        </p:spPr>
        <p:txBody>
          <a:bodyPr anchor="ctr">
            <a:normAutofit/>
          </a:bodyPr>
          <a:lstStyle/>
          <a:p>
            <a:pPr>
              <a:spcBef>
                <a:spcPts val="2400"/>
              </a:spcBef>
            </a:pPr>
            <a:r>
              <a:rPr lang="en-US" sz="2700" dirty="0"/>
              <a:t>Mayor Dailey included the idea in his 2018 campaign and made the motion to begin the process in the fall of 2019</a:t>
            </a:r>
          </a:p>
          <a:p>
            <a:pPr>
              <a:spcBef>
                <a:spcPts val="2400"/>
              </a:spcBef>
            </a:pPr>
            <a:r>
              <a:rPr lang="en-US" sz="2700" dirty="0"/>
              <a:t>Prior City Auditor Joe Maleszewski</a:t>
            </a:r>
          </a:p>
          <a:p>
            <a:pPr>
              <a:spcBef>
                <a:spcPts val="2400"/>
              </a:spcBef>
            </a:pPr>
            <a:r>
              <a:rPr lang="en-US" sz="2700" dirty="0"/>
              <a:t>City Auditor was directed to educate the City Commission regarding what an OIG is and what would be needed to establish an OIG in the City</a:t>
            </a:r>
          </a:p>
        </p:txBody>
      </p:sp>
    </p:spTree>
    <p:extLst>
      <p:ext uri="{BB962C8B-B14F-4D97-AF65-F5344CB8AC3E}">
        <p14:creationId xmlns:p14="http://schemas.microsoft.com/office/powerpoint/2010/main" val="2372936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2" y="453981"/>
            <a:ext cx="667512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C06A0A-AD6A-4D81-AAE5-5AA217B4F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0"/>
            <a:ext cx="6089904" cy="14264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Researching OIG Characteristics</a:t>
            </a:r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7100" y="461737"/>
            <a:ext cx="2149361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73768" y="453155"/>
            <a:ext cx="214935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11264206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25811-DE35-4FBC-A407-3460B8409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456" y="2798385"/>
            <a:ext cx="10597729" cy="3283260"/>
          </a:xfrm>
        </p:spPr>
        <p:txBody>
          <a:bodyPr anchor="ctr">
            <a:normAutofit fontScale="92500" lnSpcReduction="20000"/>
          </a:bodyPr>
          <a:lstStyle/>
          <a:p>
            <a:pPr>
              <a:spcBef>
                <a:spcPts val="2400"/>
              </a:spcBef>
            </a:pPr>
            <a:r>
              <a:rPr lang="en-US" sz="2700" dirty="0"/>
              <a:t>Differences between Federal, State, County, and Municipal OIG’s </a:t>
            </a:r>
          </a:p>
          <a:p>
            <a:pPr>
              <a:spcBef>
                <a:spcPts val="2400"/>
              </a:spcBef>
            </a:pPr>
            <a:r>
              <a:rPr lang="en-US" sz="2700" dirty="0"/>
              <a:t>Meetings with subject matter experts</a:t>
            </a:r>
          </a:p>
          <a:p>
            <a:pPr>
              <a:spcBef>
                <a:spcPts val="2400"/>
              </a:spcBef>
            </a:pPr>
            <a:r>
              <a:rPr lang="en-US" sz="2700" dirty="0"/>
              <a:t>Charters, ordinances, originating laws, and policies and procedures </a:t>
            </a:r>
          </a:p>
          <a:p>
            <a:pPr>
              <a:spcBef>
                <a:spcPts val="2400"/>
              </a:spcBef>
            </a:pPr>
            <a:r>
              <a:rPr lang="en-US" sz="2700" dirty="0"/>
              <a:t>Association of Inspectors General model legislation</a:t>
            </a:r>
          </a:p>
          <a:p>
            <a:pPr lvl="1">
              <a:spcBef>
                <a:spcPts val="2400"/>
              </a:spcBef>
            </a:pPr>
            <a:r>
              <a:rPr lang="en-US" sz="2300" dirty="0"/>
              <a:t>http://inspectorsgeneral.org/files/2011/01/IG-Model-Legislation.pdf</a:t>
            </a:r>
          </a:p>
          <a:p>
            <a:pPr>
              <a:spcBef>
                <a:spcPts val="2400"/>
              </a:spcBef>
            </a:pPr>
            <a:r>
              <a:rPr lang="en-US" sz="2700" dirty="0"/>
              <a:t>Deep dive into municipal OIGs in Florida and around the US</a:t>
            </a:r>
          </a:p>
        </p:txBody>
      </p:sp>
    </p:spTree>
    <p:extLst>
      <p:ext uri="{BB962C8B-B14F-4D97-AF65-F5344CB8AC3E}">
        <p14:creationId xmlns:p14="http://schemas.microsoft.com/office/powerpoint/2010/main" val="1271831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2" y="453981"/>
            <a:ext cx="667512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C06A0A-AD6A-4D81-AAE5-5AA217B4F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0"/>
            <a:ext cx="6089904" cy="14264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Researching OIG Characteristics</a:t>
            </a:r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7100" y="461737"/>
            <a:ext cx="2149361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73768" y="453155"/>
            <a:ext cx="214935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11264206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25811-DE35-4FBC-A407-3460B8409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456" y="2798385"/>
            <a:ext cx="10597729" cy="3283260"/>
          </a:xfrm>
        </p:spPr>
        <p:txBody>
          <a:bodyPr anchor="t">
            <a:normAutofit lnSpcReduction="10000"/>
          </a:bodyPr>
          <a:lstStyle/>
          <a:p>
            <a:pPr>
              <a:spcBef>
                <a:spcPts val="2400"/>
              </a:spcBef>
            </a:pPr>
            <a:r>
              <a:rPr lang="en-US" sz="2700" dirty="0"/>
              <a:t>All municipal OIGs are different</a:t>
            </a:r>
          </a:p>
          <a:p>
            <a:pPr>
              <a:spcBef>
                <a:spcPts val="1200"/>
              </a:spcBef>
            </a:pPr>
            <a:r>
              <a:rPr lang="en-US" sz="2700" dirty="0"/>
              <a:t>Seven key elements that should be addressed</a:t>
            </a:r>
          </a:p>
          <a:p>
            <a:pPr lvl="1">
              <a:spcBef>
                <a:spcPts val="300"/>
              </a:spcBef>
            </a:pPr>
            <a:r>
              <a:rPr lang="en-US" sz="2300" dirty="0"/>
              <a:t>Mission</a:t>
            </a:r>
          </a:p>
          <a:p>
            <a:pPr lvl="1">
              <a:spcBef>
                <a:spcPts val="300"/>
              </a:spcBef>
            </a:pPr>
            <a:r>
              <a:rPr lang="en-US" sz="2300" dirty="0"/>
              <a:t>Independence</a:t>
            </a:r>
          </a:p>
          <a:p>
            <a:pPr lvl="1">
              <a:spcBef>
                <a:spcPts val="300"/>
              </a:spcBef>
            </a:pPr>
            <a:r>
              <a:rPr lang="en-US" sz="2300" dirty="0"/>
              <a:t>Authority</a:t>
            </a:r>
          </a:p>
          <a:p>
            <a:pPr lvl="1">
              <a:spcBef>
                <a:spcPts val="300"/>
              </a:spcBef>
            </a:pPr>
            <a:r>
              <a:rPr lang="en-US" sz="2300" dirty="0"/>
              <a:t>Powers</a:t>
            </a:r>
          </a:p>
          <a:p>
            <a:pPr lvl="1">
              <a:spcBef>
                <a:spcPts val="300"/>
              </a:spcBef>
            </a:pPr>
            <a:r>
              <a:rPr lang="en-US" sz="2300" dirty="0"/>
              <a:t>IG Qualification</a:t>
            </a:r>
          </a:p>
          <a:p>
            <a:pPr lvl="1">
              <a:spcBef>
                <a:spcPts val="300"/>
              </a:spcBef>
            </a:pPr>
            <a:r>
              <a:rPr lang="en-US" sz="2300" dirty="0"/>
              <a:t>Whistleblower Protections</a:t>
            </a:r>
          </a:p>
          <a:p>
            <a:pPr lvl="1">
              <a:spcBef>
                <a:spcPts val="300"/>
              </a:spcBef>
            </a:pPr>
            <a:r>
              <a:rPr lang="en-US" sz="2300" dirty="0"/>
              <a:t>Quality Standards</a:t>
            </a:r>
          </a:p>
          <a:p>
            <a:pPr lvl="1">
              <a:spcBef>
                <a:spcPts val="2400"/>
              </a:spcBef>
            </a:pP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867325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2" y="453981"/>
            <a:ext cx="667512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C06A0A-AD6A-4D81-AAE5-5AA217B4F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0"/>
            <a:ext cx="6089904" cy="1426464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Crafting the Ordinance to Establish Tallahassee’s OIG</a:t>
            </a:r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7100" y="461737"/>
            <a:ext cx="2149361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73768" y="453155"/>
            <a:ext cx="214935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11264206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25811-DE35-4FBC-A407-3460B8409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456" y="2798385"/>
            <a:ext cx="10597729" cy="3283260"/>
          </a:xfrm>
        </p:spPr>
        <p:txBody>
          <a:bodyPr anchor="ctr">
            <a:normAutofit fontScale="92500" lnSpcReduction="10000"/>
          </a:bodyPr>
          <a:lstStyle/>
          <a:p>
            <a:pPr>
              <a:spcBef>
                <a:spcPts val="2400"/>
              </a:spcBef>
            </a:pPr>
            <a:r>
              <a:rPr lang="en-US" sz="2700" dirty="0"/>
              <a:t>Having an existing independent audit function made some aspects of an OIG implementation easier but also created some difficulties</a:t>
            </a:r>
          </a:p>
          <a:p>
            <a:pPr>
              <a:spcBef>
                <a:spcPts val="2400"/>
              </a:spcBef>
            </a:pPr>
            <a:r>
              <a:rPr lang="en-US" sz="2700" dirty="0"/>
              <a:t>Addressing the key considerations</a:t>
            </a:r>
          </a:p>
          <a:p>
            <a:pPr lvl="1">
              <a:spcBef>
                <a:spcPts val="1200"/>
              </a:spcBef>
            </a:pPr>
            <a:r>
              <a:rPr lang="en-US" sz="2300" dirty="0"/>
              <a:t>There were very few difficulties with most but not all key considerations:</a:t>
            </a:r>
          </a:p>
          <a:p>
            <a:pPr lvl="2">
              <a:spcBef>
                <a:spcPts val="300"/>
              </a:spcBef>
            </a:pPr>
            <a:r>
              <a:rPr lang="en-US" sz="1900" dirty="0"/>
              <a:t>Mission</a:t>
            </a:r>
          </a:p>
          <a:p>
            <a:pPr lvl="2">
              <a:spcBef>
                <a:spcPts val="300"/>
              </a:spcBef>
            </a:pPr>
            <a:r>
              <a:rPr lang="en-US" sz="1900" dirty="0"/>
              <a:t>Authority</a:t>
            </a:r>
          </a:p>
          <a:p>
            <a:pPr lvl="2">
              <a:spcBef>
                <a:spcPts val="300"/>
              </a:spcBef>
            </a:pPr>
            <a:r>
              <a:rPr lang="en-US" sz="1900" dirty="0"/>
              <a:t>IG minimum qualifications</a:t>
            </a:r>
          </a:p>
          <a:p>
            <a:pPr lvl="2">
              <a:spcBef>
                <a:spcPts val="300"/>
              </a:spcBef>
            </a:pPr>
            <a:r>
              <a:rPr lang="en-US" sz="1900" dirty="0"/>
              <a:t>Whistleblower protections</a:t>
            </a:r>
          </a:p>
          <a:p>
            <a:pPr lvl="2">
              <a:spcBef>
                <a:spcPts val="300"/>
              </a:spcBef>
            </a:pPr>
            <a:r>
              <a:rPr lang="en-US" sz="1900" dirty="0"/>
              <a:t>Quality standards</a:t>
            </a:r>
            <a:br>
              <a:rPr lang="en-US" sz="1900" dirty="0"/>
            </a:b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896907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2" y="453981"/>
            <a:ext cx="667512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C06A0A-AD6A-4D81-AAE5-5AA217B4F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0"/>
            <a:ext cx="6089904" cy="14264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Pushback</a:t>
            </a:r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7100" y="461737"/>
            <a:ext cx="2149361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73768" y="453155"/>
            <a:ext cx="214935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11264206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25811-DE35-4FBC-A407-3460B8409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456" y="2798385"/>
            <a:ext cx="10597729" cy="3283260"/>
          </a:xfrm>
        </p:spPr>
        <p:txBody>
          <a:bodyPr anchor="t">
            <a:normAutofit/>
          </a:bodyPr>
          <a:lstStyle/>
          <a:p>
            <a:pPr>
              <a:spcBef>
                <a:spcPts val="2400"/>
              </a:spcBef>
            </a:pPr>
            <a:r>
              <a:rPr lang="en-US" sz="2700" dirty="0"/>
              <a:t>Little resistance or pushback from within the City</a:t>
            </a:r>
          </a:p>
          <a:p>
            <a:pPr>
              <a:spcBef>
                <a:spcPts val="2400"/>
              </a:spcBef>
            </a:pPr>
            <a:r>
              <a:rPr lang="en-US" sz="2700" dirty="0"/>
              <a:t>Citizens for Ethics Reform and the former Ethics Officer</a:t>
            </a:r>
          </a:p>
          <a:p>
            <a:pPr>
              <a:spcBef>
                <a:spcPts val="2400"/>
              </a:spcBef>
            </a:pPr>
            <a:endParaRPr lang="en-US" sz="2700" dirty="0"/>
          </a:p>
          <a:p>
            <a:pPr>
              <a:spcBef>
                <a:spcPts val="1200"/>
              </a:spcBef>
            </a:pPr>
            <a:endParaRPr lang="en-US" sz="2700" dirty="0"/>
          </a:p>
          <a:p>
            <a:pPr>
              <a:spcBef>
                <a:spcPts val="1200"/>
              </a:spcBef>
            </a:pPr>
            <a:r>
              <a:rPr lang="en-US" sz="2700" dirty="0"/>
              <a:t>The pushback continues to this day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9A1C746-ABE5-4DE5-8966-4576154129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8320" y="3953504"/>
            <a:ext cx="4974961" cy="94067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CD5345A-C15B-4C50-A3BE-2F7717B5D8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7688" y="3953504"/>
            <a:ext cx="4865104" cy="973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057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2343</TotalTime>
  <Words>367</Words>
  <Application>Microsoft Office PowerPoint</Application>
  <PresentationFormat>Widescreen</PresentationFormat>
  <Paragraphs>62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Century Schoolbook</vt:lpstr>
      <vt:lpstr>Office Theme</vt:lpstr>
      <vt:lpstr>Establishment of  the  City of Tallahassee OIG</vt:lpstr>
      <vt:lpstr>Introduction</vt:lpstr>
      <vt:lpstr>City Structure &amp; Organization</vt:lpstr>
      <vt:lpstr>The “Push” to Establish an Office of Inspector General</vt:lpstr>
      <vt:lpstr>The “Push” to Establish an Office of Inspector General</vt:lpstr>
      <vt:lpstr>Researching OIG Characteristics</vt:lpstr>
      <vt:lpstr>Researching OIG Characteristics</vt:lpstr>
      <vt:lpstr>Crafting the Ordinance to Establish Tallahassee’s OIG</vt:lpstr>
      <vt:lpstr>Pushback</vt:lpstr>
      <vt:lpstr>Crossing the Finish Line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Establishment of an IG Function in the City of Tallahassee</dc:title>
  <dc:creator>Sutton, Dennis R</dc:creator>
  <cp:lastModifiedBy>Tracie Hodge</cp:lastModifiedBy>
  <cp:revision>22</cp:revision>
  <dcterms:created xsi:type="dcterms:W3CDTF">2021-07-14T12:36:40Z</dcterms:created>
  <dcterms:modified xsi:type="dcterms:W3CDTF">2022-10-19T19:15:45Z</dcterms:modified>
</cp:coreProperties>
</file>