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5" r:id="rId5"/>
    <p:sldId id="259" r:id="rId6"/>
    <p:sldId id="260" r:id="rId7"/>
    <p:sldId id="266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ADB08-6219-4544-97A2-0F78EC29A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0F06C4-A5C7-4B22-9608-F5898B7B0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3DA2C-B6CE-4AAE-89ED-68994B83E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1D30E-F237-4E16-8753-E1F2F2CD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B5493-B135-4458-984B-75AAD46C7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4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7B9F6-3783-4B4D-9CCE-698245D2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416CB0-BFF2-4F99-8FD7-51D07024F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9D7AB-1333-4F00-A3F2-DDE44C19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175F5-3577-4BB1-9234-E8BED7818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CFA32-CAFD-4A11-8F5D-FC6B51DA2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78B73B-ADEB-4E24-B542-60C81D1EEE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ECD1D0-85C3-4889-928F-F67ED1941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57529-CC21-44A5-8163-0A0002C9E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5BDDC-E216-4E25-A825-F51C19D4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E352F-3001-4DC5-8003-F7DB25F08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8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530A9-EC14-489C-A4DE-65C0025F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18E2A-52A7-4C41-84F2-B37E804A8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3D3CB-06D8-4259-ACC4-0D0F9D5E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1AF3F-EDE5-4501-8BE3-2FAC9B3B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36850-D6D3-4B61-AB59-0A235CA7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4A8D9-575A-4980-8E67-F4B755706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7EEFE-393C-4FC1-8844-3D86B31AF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5EFD3-C53F-41AB-AE11-8E460C983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2DE10-1983-45A2-B27E-E714D4468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F3F06-45C6-412B-A46D-31E91577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3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B7D07-1898-468A-B8A8-EE81C424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C79D-D730-428E-B63A-A9F72311C5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30DE4-4F8D-4681-84A3-94D2046EB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E38ED-A426-4280-93AA-45254829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CA5609-D950-40BC-AACF-D75836787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8A10B-1CCB-48FC-BC21-E47115C8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46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4548F-B97F-47D6-80AF-4B9295039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AD996-AC78-4A6E-932B-B1384491A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83280-E0B9-4F2C-9282-C8B398EA6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41D3E-EE1B-4712-9653-F17FE4B55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B27161-151F-466B-9BFD-B9AE76815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6CA61C-8B6B-4255-9EF1-48A10F68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C90F51-F0C8-4481-9D70-B6BAD32BC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86F1E9-6301-48B5-8DE1-C31EEDF3A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88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2DCD4-70C1-4AFD-8EC1-2044B3FCF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BC3BA2-514A-4AB3-BAD4-263245EAF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F0016-7DC8-4FE4-8ACC-E3FFB67B0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908030-1D14-48EF-96CA-C633F82A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0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2BDDDD-18DB-4D06-B3AE-5EEA83EE2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AD6ED4-BDC7-4718-9FB9-2D366F26E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F1765-8D89-4914-A6C9-6F858B5A2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15AC-E018-4134-8828-712D739FE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11AA4-DED1-4E7A-99AB-CF3824CCE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F40B3C-DE37-4DB5-8C7C-D88F19ED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22C8E-9C81-44B5-9C63-C200F6E60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E3935-04C8-40C2-A02D-717900F62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4D191-D80E-499A-B180-8D76D6B7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0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946CF-6E85-41AB-ACA5-4D832486E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4897D5-F98C-4925-87A3-B77519687B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78C33-CB7A-4775-B9C3-0A58F7251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38AB7-C6A6-4FB7-8B32-73627AEED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05ED0-3734-4F7A-B1CF-5AF63628D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75F47-439F-47D4-8A81-E2E133081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9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3B3C88-123D-4872-AD51-A29FE78B8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5F0CC-18BF-4B0E-B8F9-0633CB815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5D502-BD2C-417B-B936-6F4657C931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79CEB-FABF-4458-9892-4A6B482B0D22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152AF-4532-43CC-9592-6F0302227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B396D-B1B2-4868-93C7-C5DCA18D6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A1B36-FFD0-4395-8B7C-41C609BC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67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2">
            <a:extLst>
              <a:ext uri="{FF2B5EF4-FFF2-40B4-BE49-F238E27FC236}">
                <a16:creationId xmlns:a16="http://schemas.microsoft.com/office/drawing/2014/main" id="{F55FFF17-D3D5-4F58-BA56-54EA901CE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0DCBEA-0A66-4AA0-91F1-E4444972F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629" y="1205344"/>
            <a:ext cx="5594466" cy="1928553"/>
          </a:xfrm>
        </p:spPr>
        <p:txBody>
          <a:bodyPr anchor="b">
            <a:normAutofit fontScale="90000"/>
          </a:bodyPr>
          <a:lstStyle/>
          <a:p>
            <a:r>
              <a:rPr lang="en-US" sz="4600" dirty="0">
                <a:solidFill>
                  <a:schemeClr val="bg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  <a:ea typeface="Batang" panose="020B0503020000020004" pitchFamily="18" charset="-127"/>
              </a:rPr>
              <a:t>Establishment</a:t>
            </a:r>
            <a:r>
              <a:rPr lang="en-US" sz="4600" dirty="0">
                <a:solidFill>
                  <a:schemeClr val="bg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 of  the </a:t>
            </a:r>
            <a:br>
              <a:rPr lang="en-US" sz="4600" dirty="0">
                <a:solidFill>
                  <a:schemeClr val="bg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</a:br>
            <a:r>
              <a:rPr lang="en-US" sz="4600" dirty="0">
                <a:solidFill>
                  <a:schemeClr val="bg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City of Tallahassee OIG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2DCAB-4AA1-4D30-835F-ADECA1B5D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3" y="4610274"/>
            <a:ext cx="3348228" cy="792999"/>
          </a:xfrm>
        </p:spPr>
        <p:txBody>
          <a:bodyPr anchor="t">
            <a:normAutofit fontScale="85000" lnSpcReduction="20000"/>
          </a:bodyPr>
          <a:lstStyle/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Dennis Sutton, CPA, CIA, CIG</a:t>
            </a:r>
          </a:p>
          <a:p>
            <a:pPr algn="r">
              <a:lnSpc>
                <a:spcPct val="110000"/>
              </a:lnSpc>
              <a:spcAft>
                <a:spcPts val="1200"/>
              </a:spcAft>
            </a:pP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AGA 10-19-22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A2B1CD0B-AE84-4BFD-97E9-5CCC542210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6" r="2" b="2"/>
          <a:stretch/>
        </p:blipFill>
        <p:spPr>
          <a:xfrm>
            <a:off x="6856803" y="1409700"/>
            <a:ext cx="4392821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662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Crossing the Finish Line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2700" dirty="0"/>
              <a:t>Ordinance 20-O-22aa was passed on July 8</a:t>
            </a:r>
            <a:r>
              <a:rPr lang="en-US" sz="2700" baseline="30000" dirty="0"/>
              <a:t>th</a:t>
            </a:r>
            <a:r>
              <a:rPr lang="en-US" sz="2700" dirty="0"/>
              <a:t> 2020</a:t>
            </a:r>
          </a:p>
          <a:p>
            <a:pPr>
              <a:spcBef>
                <a:spcPts val="2400"/>
              </a:spcBef>
            </a:pPr>
            <a:r>
              <a:rPr lang="en-US" sz="2700" dirty="0"/>
              <a:t>Expansion of responsibility since establishment</a:t>
            </a:r>
          </a:p>
        </p:txBody>
      </p:sp>
    </p:spTree>
    <p:extLst>
      <p:ext uri="{BB962C8B-B14F-4D97-AF65-F5344CB8AC3E}">
        <p14:creationId xmlns:p14="http://schemas.microsoft.com/office/powerpoint/2010/main" val="660279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Questions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27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01291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t"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700" dirty="0"/>
              <a:t>Areas to be covered today:</a:t>
            </a:r>
          </a:p>
          <a:p>
            <a:pPr lvl="1">
              <a:spcBef>
                <a:spcPts val="1800"/>
              </a:spcBef>
            </a:pPr>
            <a:r>
              <a:rPr lang="en-US" sz="2300" dirty="0"/>
              <a:t>Structure and organization of Tallahassee city government</a:t>
            </a:r>
          </a:p>
          <a:p>
            <a:pPr lvl="1">
              <a:spcBef>
                <a:spcPts val="1800"/>
              </a:spcBef>
            </a:pPr>
            <a:r>
              <a:rPr lang="en-US" sz="2300" dirty="0"/>
              <a:t>Origination of the idea to implement an OIG in city government</a:t>
            </a:r>
          </a:p>
          <a:p>
            <a:pPr lvl="1">
              <a:spcBef>
                <a:spcPts val="1800"/>
              </a:spcBef>
            </a:pPr>
            <a:r>
              <a:rPr lang="en-US" sz="2300" dirty="0"/>
              <a:t>Research and education of OIGs</a:t>
            </a:r>
          </a:p>
          <a:p>
            <a:pPr lvl="1">
              <a:spcBef>
                <a:spcPts val="1800"/>
              </a:spcBef>
            </a:pPr>
            <a:r>
              <a:rPr lang="en-US" sz="2300" dirty="0"/>
              <a:t>Development and passage of the OIG ordinance</a:t>
            </a:r>
          </a:p>
          <a:p>
            <a:pPr lvl="1">
              <a:spcBef>
                <a:spcPts val="1800"/>
              </a:spcBef>
            </a:pPr>
            <a:r>
              <a:rPr lang="en-US" sz="2300" dirty="0"/>
              <a:t>Pushback encountered along the way</a:t>
            </a:r>
          </a:p>
          <a:p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92860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City Structure &amp; Organization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t"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700" dirty="0"/>
              <a:t>City of Tallahassee’s form of government</a:t>
            </a:r>
          </a:p>
          <a:p>
            <a:pPr>
              <a:spcBef>
                <a:spcPts val="1800"/>
              </a:spcBef>
            </a:pPr>
            <a:r>
              <a:rPr lang="en-US" sz="2700" dirty="0"/>
              <a:t>City Commission</a:t>
            </a:r>
          </a:p>
          <a:p>
            <a:pPr>
              <a:spcBef>
                <a:spcPts val="1800"/>
              </a:spcBef>
            </a:pPr>
            <a:r>
              <a:rPr lang="en-US" sz="2700" dirty="0"/>
              <a:t>Appointed Officials</a:t>
            </a:r>
          </a:p>
          <a:p>
            <a:pPr>
              <a:spcBef>
                <a:spcPts val="1800"/>
              </a:spcBef>
            </a:pPr>
            <a:r>
              <a:rPr lang="en-US" sz="2700" dirty="0"/>
              <a:t>Independent</a:t>
            </a:r>
            <a:br>
              <a:rPr lang="en-US" sz="2700" dirty="0"/>
            </a:br>
            <a:r>
              <a:rPr lang="en-US" sz="2700" dirty="0"/>
              <a:t>Ethics Board</a:t>
            </a:r>
          </a:p>
          <a:p>
            <a:endParaRPr lang="en-US" sz="2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498676-7D8D-4594-8081-E3D6945D9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6135" y="3265715"/>
            <a:ext cx="7557979" cy="247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618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The “Push” to Establish an Office of Inspector General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700" dirty="0"/>
              <a:t>Issues of community concern</a:t>
            </a:r>
          </a:p>
          <a:p>
            <a:pPr lvl="1">
              <a:spcBef>
                <a:spcPts val="1800"/>
              </a:spcBef>
            </a:pPr>
            <a:r>
              <a:rPr lang="en-US" sz="2300" dirty="0"/>
              <a:t>Football tickets</a:t>
            </a:r>
          </a:p>
          <a:p>
            <a:pPr lvl="1">
              <a:spcBef>
                <a:spcPts val="1800"/>
              </a:spcBef>
            </a:pPr>
            <a:r>
              <a:rPr lang="en-US" sz="2300" dirty="0"/>
              <a:t>Discount for catering a wedding reception</a:t>
            </a:r>
          </a:p>
          <a:p>
            <a:pPr lvl="1">
              <a:spcBef>
                <a:spcPts val="1800"/>
              </a:spcBef>
            </a:pPr>
            <a:r>
              <a:rPr lang="en-US" sz="2300" dirty="0"/>
              <a:t>“Extra” work done at the homes of certain City officials</a:t>
            </a:r>
          </a:p>
          <a:p>
            <a:pPr>
              <a:spcBef>
                <a:spcPts val="1800"/>
              </a:spcBef>
            </a:pPr>
            <a:r>
              <a:rPr lang="en-US" sz="2700" dirty="0"/>
              <a:t>Issues and incidents related to Elected Officials</a:t>
            </a:r>
          </a:p>
        </p:txBody>
      </p:sp>
    </p:spTree>
    <p:extLst>
      <p:ext uri="{BB962C8B-B14F-4D97-AF65-F5344CB8AC3E}">
        <p14:creationId xmlns:p14="http://schemas.microsoft.com/office/powerpoint/2010/main" val="424359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The “Push” to Establish an Office of Inspector General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2700" dirty="0"/>
              <a:t>Mayor Dailey included the idea in his 2018 campaign and made the motion to begin the process in the fall of 2019</a:t>
            </a:r>
          </a:p>
          <a:p>
            <a:pPr>
              <a:spcBef>
                <a:spcPts val="2400"/>
              </a:spcBef>
            </a:pPr>
            <a:r>
              <a:rPr lang="en-US" sz="2700" dirty="0"/>
              <a:t>Prior City Auditor Joe Maleszewski</a:t>
            </a:r>
          </a:p>
          <a:p>
            <a:pPr>
              <a:spcBef>
                <a:spcPts val="2400"/>
              </a:spcBef>
            </a:pPr>
            <a:r>
              <a:rPr lang="en-US" sz="2700" dirty="0"/>
              <a:t>City Auditor was directed to educate the City Commission regarding what an OIG is and what would be needed to establish an OIG in the City</a:t>
            </a:r>
          </a:p>
        </p:txBody>
      </p:sp>
    </p:spTree>
    <p:extLst>
      <p:ext uri="{BB962C8B-B14F-4D97-AF65-F5344CB8AC3E}">
        <p14:creationId xmlns:p14="http://schemas.microsoft.com/office/powerpoint/2010/main" val="237293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Researching OIG Characteristics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 fontScale="92500" lnSpcReduction="20000"/>
          </a:bodyPr>
          <a:lstStyle/>
          <a:p>
            <a:pPr>
              <a:spcBef>
                <a:spcPts val="2400"/>
              </a:spcBef>
            </a:pPr>
            <a:r>
              <a:rPr lang="en-US" sz="2700" dirty="0"/>
              <a:t>Differences between Federal, State, County, and Municipal OIG’s </a:t>
            </a:r>
          </a:p>
          <a:p>
            <a:pPr>
              <a:spcBef>
                <a:spcPts val="2400"/>
              </a:spcBef>
            </a:pPr>
            <a:r>
              <a:rPr lang="en-US" sz="2700" dirty="0"/>
              <a:t>Meetings with subject matter experts</a:t>
            </a:r>
          </a:p>
          <a:p>
            <a:pPr>
              <a:spcBef>
                <a:spcPts val="2400"/>
              </a:spcBef>
            </a:pPr>
            <a:r>
              <a:rPr lang="en-US" sz="2700" dirty="0"/>
              <a:t>Charters, ordinances, originating laws, and policies and procedures </a:t>
            </a:r>
          </a:p>
          <a:p>
            <a:pPr>
              <a:spcBef>
                <a:spcPts val="2400"/>
              </a:spcBef>
            </a:pPr>
            <a:r>
              <a:rPr lang="en-US" sz="2700" dirty="0"/>
              <a:t>Association of Inspectors General model legislation</a:t>
            </a:r>
          </a:p>
          <a:p>
            <a:pPr lvl="1">
              <a:spcBef>
                <a:spcPts val="2400"/>
              </a:spcBef>
            </a:pPr>
            <a:r>
              <a:rPr lang="en-US" sz="2300" dirty="0"/>
              <a:t>http://inspectorsgeneral.org/files/2011/01/IG-Model-Legislation.pdf</a:t>
            </a:r>
          </a:p>
          <a:p>
            <a:pPr>
              <a:spcBef>
                <a:spcPts val="2400"/>
              </a:spcBef>
            </a:pPr>
            <a:r>
              <a:rPr lang="en-US" sz="2700" dirty="0"/>
              <a:t>Deep dive into municipal OIGs in Florida and around the US</a:t>
            </a:r>
          </a:p>
        </p:txBody>
      </p:sp>
    </p:spTree>
    <p:extLst>
      <p:ext uri="{BB962C8B-B14F-4D97-AF65-F5344CB8AC3E}">
        <p14:creationId xmlns:p14="http://schemas.microsoft.com/office/powerpoint/2010/main" val="127183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Researching OIG Characteristics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t">
            <a:normAutofit lnSpcReduction="10000"/>
          </a:bodyPr>
          <a:lstStyle/>
          <a:p>
            <a:pPr>
              <a:spcBef>
                <a:spcPts val="2400"/>
              </a:spcBef>
            </a:pPr>
            <a:r>
              <a:rPr lang="en-US" sz="2700" dirty="0"/>
              <a:t>All municipal OIGs are different</a:t>
            </a:r>
          </a:p>
          <a:p>
            <a:pPr>
              <a:spcBef>
                <a:spcPts val="1200"/>
              </a:spcBef>
            </a:pPr>
            <a:r>
              <a:rPr lang="en-US" sz="2700" dirty="0"/>
              <a:t>Seven key elements that should be addressed</a:t>
            </a:r>
          </a:p>
          <a:p>
            <a:pPr lvl="1">
              <a:spcBef>
                <a:spcPts val="300"/>
              </a:spcBef>
            </a:pPr>
            <a:r>
              <a:rPr lang="en-US" sz="2300" dirty="0"/>
              <a:t>Mission</a:t>
            </a:r>
          </a:p>
          <a:p>
            <a:pPr lvl="1">
              <a:spcBef>
                <a:spcPts val="300"/>
              </a:spcBef>
            </a:pPr>
            <a:r>
              <a:rPr lang="en-US" sz="2300" dirty="0"/>
              <a:t>Independence</a:t>
            </a:r>
          </a:p>
          <a:p>
            <a:pPr lvl="1">
              <a:spcBef>
                <a:spcPts val="300"/>
              </a:spcBef>
            </a:pPr>
            <a:r>
              <a:rPr lang="en-US" sz="2300" dirty="0"/>
              <a:t>Authority</a:t>
            </a:r>
          </a:p>
          <a:p>
            <a:pPr lvl="1">
              <a:spcBef>
                <a:spcPts val="300"/>
              </a:spcBef>
            </a:pPr>
            <a:r>
              <a:rPr lang="en-US" sz="2300" dirty="0"/>
              <a:t>Powers</a:t>
            </a:r>
          </a:p>
          <a:p>
            <a:pPr lvl="1">
              <a:spcBef>
                <a:spcPts val="300"/>
              </a:spcBef>
            </a:pPr>
            <a:r>
              <a:rPr lang="en-US" sz="2300" dirty="0"/>
              <a:t>IG Qualification</a:t>
            </a:r>
          </a:p>
          <a:p>
            <a:pPr lvl="1">
              <a:spcBef>
                <a:spcPts val="300"/>
              </a:spcBef>
            </a:pPr>
            <a:r>
              <a:rPr lang="en-US" sz="2300" dirty="0"/>
              <a:t>Whistleblower Protections</a:t>
            </a:r>
          </a:p>
          <a:p>
            <a:pPr lvl="1">
              <a:spcBef>
                <a:spcPts val="300"/>
              </a:spcBef>
            </a:pPr>
            <a:r>
              <a:rPr lang="en-US" sz="2300" dirty="0"/>
              <a:t>Quality Standards</a:t>
            </a:r>
          </a:p>
          <a:p>
            <a:pPr lvl="1">
              <a:spcBef>
                <a:spcPts val="2400"/>
              </a:spcBef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867325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Crafting the Ordinance to Establish Tallahassee’s OIG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 fontScale="92500" lnSpcReduction="10000"/>
          </a:bodyPr>
          <a:lstStyle/>
          <a:p>
            <a:pPr>
              <a:spcBef>
                <a:spcPts val="2400"/>
              </a:spcBef>
            </a:pPr>
            <a:r>
              <a:rPr lang="en-US" sz="2700" dirty="0"/>
              <a:t>Having an existing independent audit function made some aspects of an OIG implementation easier but also created some difficulties</a:t>
            </a:r>
          </a:p>
          <a:p>
            <a:pPr>
              <a:spcBef>
                <a:spcPts val="2400"/>
              </a:spcBef>
            </a:pPr>
            <a:r>
              <a:rPr lang="en-US" sz="2700" dirty="0"/>
              <a:t>Addressing the key considerations</a:t>
            </a:r>
          </a:p>
          <a:p>
            <a:pPr lvl="1">
              <a:spcBef>
                <a:spcPts val="1200"/>
              </a:spcBef>
            </a:pPr>
            <a:r>
              <a:rPr lang="en-US" sz="2300" dirty="0"/>
              <a:t>There were very few difficulties with most but not all key considerations:</a:t>
            </a:r>
          </a:p>
          <a:p>
            <a:pPr lvl="2">
              <a:spcBef>
                <a:spcPts val="300"/>
              </a:spcBef>
            </a:pPr>
            <a:r>
              <a:rPr lang="en-US" sz="1900" dirty="0"/>
              <a:t>Mission</a:t>
            </a:r>
          </a:p>
          <a:p>
            <a:pPr lvl="2">
              <a:spcBef>
                <a:spcPts val="300"/>
              </a:spcBef>
            </a:pPr>
            <a:r>
              <a:rPr lang="en-US" sz="1900" dirty="0"/>
              <a:t>Authority</a:t>
            </a:r>
          </a:p>
          <a:p>
            <a:pPr lvl="2">
              <a:spcBef>
                <a:spcPts val="300"/>
              </a:spcBef>
            </a:pPr>
            <a:r>
              <a:rPr lang="en-US" sz="1900" dirty="0"/>
              <a:t>IG minimum qualifications</a:t>
            </a:r>
          </a:p>
          <a:p>
            <a:pPr lvl="2">
              <a:spcBef>
                <a:spcPts val="300"/>
              </a:spcBef>
            </a:pPr>
            <a:r>
              <a:rPr lang="en-US" sz="1900" dirty="0"/>
              <a:t>Whistleblower protections</a:t>
            </a:r>
          </a:p>
          <a:p>
            <a:pPr lvl="2">
              <a:spcBef>
                <a:spcPts val="300"/>
              </a:spcBef>
            </a:pPr>
            <a:r>
              <a:rPr lang="en-US" sz="1900" dirty="0"/>
              <a:t>Quality standards</a:t>
            </a:r>
            <a:br>
              <a:rPr lang="en-US" sz="1900" dirty="0"/>
            </a:b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89690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06A0A-AD6A-4D81-AAE5-5AA217B4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Pushback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5811-DE35-4FBC-A407-3460B840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t"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2700" dirty="0"/>
              <a:t>Little resistance or pushback from within the City</a:t>
            </a:r>
          </a:p>
          <a:p>
            <a:pPr>
              <a:spcBef>
                <a:spcPts val="2400"/>
              </a:spcBef>
            </a:pPr>
            <a:r>
              <a:rPr lang="en-US" sz="2700" dirty="0"/>
              <a:t>Citizens for Ethics Reform and the former Ethics Officer</a:t>
            </a:r>
          </a:p>
          <a:p>
            <a:pPr>
              <a:spcBef>
                <a:spcPts val="2400"/>
              </a:spcBef>
            </a:pPr>
            <a:endParaRPr lang="en-US" sz="2700" dirty="0"/>
          </a:p>
          <a:p>
            <a:pPr>
              <a:spcBef>
                <a:spcPts val="1200"/>
              </a:spcBef>
            </a:pPr>
            <a:endParaRPr lang="en-US" sz="2700" dirty="0"/>
          </a:p>
          <a:p>
            <a:pPr>
              <a:spcBef>
                <a:spcPts val="1200"/>
              </a:spcBef>
            </a:pPr>
            <a:r>
              <a:rPr lang="en-US" sz="2700" dirty="0"/>
              <a:t>The pushback continues to this day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A1C746-ABE5-4DE5-8966-457615412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320" y="3953504"/>
            <a:ext cx="4974961" cy="9406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D5345A-C15B-4C50-A3BE-2F7717B5D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688" y="3953504"/>
            <a:ext cx="4865104" cy="97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57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2343</TotalTime>
  <Words>367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Schoolbook</vt:lpstr>
      <vt:lpstr>Office Theme</vt:lpstr>
      <vt:lpstr>Establishment of  the  City of Tallahassee OIG</vt:lpstr>
      <vt:lpstr>Introduction</vt:lpstr>
      <vt:lpstr>City Structure &amp; Organization</vt:lpstr>
      <vt:lpstr>The “Push” to Establish an Office of Inspector General</vt:lpstr>
      <vt:lpstr>The “Push” to Establish an Office of Inspector General</vt:lpstr>
      <vt:lpstr>Researching OIG Characteristics</vt:lpstr>
      <vt:lpstr>Researching OIG Characteristics</vt:lpstr>
      <vt:lpstr>Crafting the Ordinance to Establish Tallahassee’s OIG</vt:lpstr>
      <vt:lpstr>Pushback</vt:lpstr>
      <vt:lpstr>Crossing the Finish Line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Establishment of an IG Function in the City of Tallahassee</dc:title>
  <dc:creator>Sutton, Dennis R</dc:creator>
  <cp:lastModifiedBy>Tracie Hodge</cp:lastModifiedBy>
  <cp:revision>22</cp:revision>
  <dcterms:created xsi:type="dcterms:W3CDTF">2021-07-14T12:36:40Z</dcterms:created>
  <dcterms:modified xsi:type="dcterms:W3CDTF">2022-10-19T19:15:45Z</dcterms:modified>
</cp:coreProperties>
</file>