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20.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380" r:id="rId2"/>
    <p:sldId id="582" r:id="rId3"/>
    <p:sldId id="527" r:id="rId4"/>
    <p:sldId id="528" r:id="rId5"/>
    <p:sldId id="367" r:id="rId6"/>
    <p:sldId id="586" r:id="rId7"/>
    <p:sldId id="587" r:id="rId8"/>
    <p:sldId id="579" r:id="rId9"/>
    <p:sldId id="564" r:id="rId10"/>
    <p:sldId id="590" r:id="rId11"/>
    <p:sldId id="591" r:id="rId12"/>
    <p:sldId id="589" r:id="rId13"/>
    <p:sldId id="557" r:id="rId14"/>
    <p:sldId id="558" r:id="rId15"/>
    <p:sldId id="563" r:id="rId16"/>
    <p:sldId id="559" r:id="rId17"/>
    <p:sldId id="368" r:id="rId18"/>
    <p:sldId id="378" r:id="rId19"/>
    <p:sldId id="379" r:id="rId20"/>
    <p:sldId id="576" r:id="rId21"/>
    <p:sldId id="577" r:id="rId22"/>
    <p:sldId id="578" r:id="rId23"/>
    <p:sldId id="572" r:id="rId24"/>
    <p:sldId id="580" r:id="rId25"/>
    <p:sldId id="349" r:id="rId26"/>
  </p:sldIdLst>
  <p:sldSz cx="12801600" cy="7772400"/>
  <p:notesSz cx="7010400" cy="12039600"/>
  <p:defaultTextStyle>
    <a:defPPr>
      <a:defRPr lang="en-US"/>
    </a:defPPr>
    <a:lvl1pPr marL="0" algn="l" defTabSz="882546" rtl="0" eaLnBrk="1" latinLnBrk="0" hangingPunct="1">
      <a:defRPr sz="1737" kern="1200">
        <a:solidFill>
          <a:schemeClr val="tx1"/>
        </a:solidFill>
        <a:latin typeface="+mn-lt"/>
        <a:ea typeface="+mn-ea"/>
        <a:cs typeface="+mn-cs"/>
      </a:defRPr>
    </a:lvl1pPr>
    <a:lvl2pPr marL="441273" algn="l" defTabSz="882546" rtl="0" eaLnBrk="1" latinLnBrk="0" hangingPunct="1">
      <a:defRPr sz="1737" kern="1200">
        <a:solidFill>
          <a:schemeClr val="tx1"/>
        </a:solidFill>
        <a:latin typeface="+mn-lt"/>
        <a:ea typeface="+mn-ea"/>
        <a:cs typeface="+mn-cs"/>
      </a:defRPr>
    </a:lvl2pPr>
    <a:lvl3pPr marL="882546" algn="l" defTabSz="882546" rtl="0" eaLnBrk="1" latinLnBrk="0" hangingPunct="1">
      <a:defRPr sz="1737" kern="1200">
        <a:solidFill>
          <a:schemeClr val="tx1"/>
        </a:solidFill>
        <a:latin typeface="+mn-lt"/>
        <a:ea typeface="+mn-ea"/>
        <a:cs typeface="+mn-cs"/>
      </a:defRPr>
    </a:lvl3pPr>
    <a:lvl4pPr marL="1323819" algn="l" defTabSz="882546" rtl="0" eaLnBrk="1" latinLnBrk="0" hangingPunct="1">
      <a:defRPr sz="1737" kern="1200">
        <a:solidFill>
          <a:schemeClr val="tx1"/>
        </a:solidFill>
        <a:latin typeface="+mn-lt"/>
        <a:ea typeface="+mn-ea"/>
        <a:cs typeface="+mn-cs"/>
      </a:defRPr>
    </a:lvl4pPr>
    <a:lvl5pPr marL="1765093" algn="l" defTabSz="882546" rtl="0" eaLnBrk="1" latinLnBrk="0" hangingPunct="1">
      <a:defRPr sz="1737" kern="1200">
        <a:solidFill>
          <a:schemeClr val="tx1"/>
        </a:solidFill>
        <a:latin typeface="+mn-lt"/>
        <a:ea typeface="+mn-ea"/>
        <a:cs typeface="+mn-cs"/>
      </a:defRPr>
    </a:lvl5pPr>
    <a:lvl6pPr marL="2206365" algn="l" defTabSz="882546" rtl="0" eaLnBrk="1" latinLnBrk="0" hangingPunct="1">
      <a:defRPr sz="1737" kern="1200">
        <a:solidFill>
          <a:schemeClr val="tx1"/>
        </a:solidFill>
        <a:latin typeface="+mn-lt"/>
        <a:ea typeface="+mn-ea"/>
        <a:cs typeface="+mn-cs"/>
      </a:defRPr>
    </a:lvl6pPr>
    <a:lvl7pPr marL="2647639" algn="l" defTabSz="882546" rtl="0" eaLnBrk="1" latinLnBrk="0" hangingPunct="1">
      <a:defRPr sz="1737" kern="1200">
        <a:solidFill>
          <a:schemeClr val="tx1"/>
        </a:solidFill>
        <a:latin typeface="+mn-lt"/>
        <a:ea typeface="+mn-ea"/>
        <a:cs typeface="+mn-cs"/>
      </a:defRPr>
    </a:lvl7pPr>
    <a:lvl8pPr marL="3088911" algn="l" defTabSz="882546" rtl="0" eaLnBrk="1" latinLnBrk="0" hangingPunct="1">
      <a:defRPr sz="1737" kern="1200">
        <a:solidFill>
          <a:schemeClr val="tx1"/>
        </a:solidFill>
        <a:latin typeface="+mn-lt"/>
        <a:ea typeface="+mn-ea"/>
        <a:cs typeface="+mn-cs"/>
      </a:defRPr>
    </a:lvl8pPr>
    <a:lvl9pPr marL="3530184" algn="l" defTabSz="882546" rtl="0" eaLnBrk="1" latinLnBrk="0" hangingPunct="1">
      <a:defRPr sz="173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ntor, Bart" initials="CB" lastIdx="3" clrIdx="0">
    <p:extLst>
      <p:ext uri="{19B8F6BF-5375-455C-9EA6-DF929625EA0E}">
        <p15:presenceInfo xmlns:p15="http://schemas.microsoft.com/office/powerpoint/2012/main" userId="S::bcantor@kpmg.com::99718260-8d6e-49e1-a3b5-4a9cb05f8e8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a:srgbClr val="00338D"/>
    <a:srgbClr val="00A3A1"/>
    <a:srgbClr val="00468A"/>
    <a:srgbClr val="483698"/>
    <a:srgbClr val="006AB4"/>
    <a:srgbClr val="72217B"/>
    <a:srgbClr val="4B2884"/>
    <a:srgbClr val="009BDC"/>
    <a:srgbClr val="4A28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86" autoAdjust="0"/>
    <p:restoredTop sz="96866" autoAdjust="0"/>
  </p:normalViewPr>
  <p:slideViewPr>
    <p:cSldViewPr snapToGrid="0" showGuides="1">
      <p:cViewPr>
        <p:scale>
          <a:sx n="101" d="100"/>
          <a:sy n="101" d="100"/>
        </p:scale>
        <p:origin x="1146" y="108"/>
      </p:cViewPr>
      <p:guideLst/>
    </p:cSldViewPr>
  </p:slideViewPr>
  <p:outlineViewPr>
    <p:cViewPr>
      <p:scale>
        <a:sx n="33" d="100"/>
        <a:sy n="33" d="100"/>
      </p:scale>
      <p:origin x="0" y="-5484"/>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chemeClr val="tx2"/>
            </a:solidFill>
            <a:ln>
              <a:solidFill>
                <a:schemeClr val="bg1"/>
              </a:solidFill>
            </a:ln>
          </c:spPr>
          <c:dPt>
            <c:idx val="0"/>
            <c:bubble3D val="0"/>
            <c:spPr>
              <a:solidFill>
                <a:schemeClr val="tx2"/>
              </a:solidFill>
              <a:ln w="19050">
                <a:solidFill>
                  <a:schemeClr val="bg1"/>
                </a:solidFill>
              </a:ln>
              <a:effectLst/>
            </c:spPr>
            <c:extLst>
              <c:ext xmlns:c16="http://schemas.microsoft.com/office/drawing/2014/chart" uri="{C3380CC4-5D6E-409C-BE32-E72D297353CC}">
                <c16:uniqueId val="{00000001-6C06-4579-9AAE-AE7183AA44B5}"/>
              </c:ext>
            </c:extLst>
          </c:dPt>
          <c:dPt>
            <c:idx val="1"/>
            <c:bubble3D val="0"/>
            <c:spPr>
              <a:solidFill>
                <a:schemeClr val="bg1">
                  <a:lumMod val="85000"/>
                </a:schemeClr>
              </a:solidFill>
              <a:ln w="19050">
                <a:solidFill>
                  <a:schemeClr val="bg1"/>
                </a:solidFill>
              </a:ln>
              <a:effectLst/>
            </c:spPr>
            <c:extLst>
              <c:ext xmlns:c16="http://schemas.microsoft.com/office/drawing/2014/chart" uri="{C3380CC4-5D6E-409C-BE32-E72D297353CC}">
                <c16:uniqueId val="{00000003-6C06-4579-9AAE-AE7183AA44B5}"/>
              </c:ext>
            </c:extLst>
          </c:dPt>
          <c:cat>
            <c:strRef>
              <c:f>Sheet1!$A$2:$A$3</c:f>
              <c:strCache>
                <c:ptCount val="2"/>
                <c:pt idx="0">
                  <c:v>1st Qtr</c:v>
                </c:pt>
                <c:pt idx="1">
                  <c:v>8</c:v>
                </c:pt>
              </c:strCache>
            </c:strRef>
          </c:cat>
          <c:val>
            <c:numRef>
              <c:f>Sheet1!$B$2:$B$3</c:f>
              <c:numCache>
                <c:formatCode>General</c:formatCode>
                <c:ptCount val="2"/>
                <c:pt idx="0">
                  <c:v>92</c:v>
                </c:pt>
                <c:pt idx="1">
                  <c:v>8</c:v>
                </c:pt>
              </c:numCache>
            </c:numRef>
          </c:val>
          <c:extLst>
            <c:ext xmlns:c16="http://schemas.microsoft.com/office/drawing/2014/chart" uri="{C3380CC4-5D6E-409C-BE32-E72D297353CC}">
              <c16:uniqueId val="{00000004-6C06-4579-9AAE-AE7183AA44B5}"/>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spPr>
            <a:solidFill>
              <a:schemeClr val="bg1">
                <a:lumMod val="85000"/>
              </a:schemeClr>
            </a:solidFill>
            <a:ln>
              <a:solidFill>
                <a:schemeClr val="bg1"/>
              </a:solidFill>
            </a:ln>
          </c:spPr>
          <c:dPt>
            <c:idx val="0"/>
            <c:bubble3D val="0"/>
            <c:spPr>
              <a:solidFill>
                <a:schemeClr val="accent1"/>
              </a:solidFill>
              <a:ln w="19050">
                <a:solidFill>
                  <a:schemeClr val="bg1"/>
                </a:solidFill>
              </a:ln>
              <a:effectLst/>
            </c:spPr>
            <c:extLst>
              <c:ext xmlns:c16="http://schemas.microsoft.com/office/drawing/2014/chart" uri="{C3380CC4-5D6E-409C-BE32-E72D297353CC}">
                <c16:uniqueId val="{00000001-15DF-4C5E-8381-CD1B396CE0EF}"/>
              </c:ext>
            </c:extLst>
          </c:dPt>
          <c:dPt>
            <c:idx val="1"/>
            <c:bubble3D val="0"/>
            <c:spPr>
              <a:solidFill>
                <a:schemeClr val="bg1">
                  <a:lumMod val="85000"/>
                </a:schemeClr>
              </a:solidFill>
              <a:ln w="19050">
                <a:solidFill>
                  <a:schemeClr val="bg1"/>
                </a:solidFill>
              </a:ln>
              <a:effectLst/>
            </c:spPr>
            <c:extLst>
              <c:ext xmlns:c16="http://schemas.microsoft.com/office/drawing/2014/chart" uri="{C3380CC4-5D6E-409C-BE32-E72D297353CC}">
                <c16:uniqueId val="{00000003-15DF-4C5E-8381-CD1B396CE0EF}"/>
              </c:ext>
            </c:extLst>
          </c:dPt>
          <c:cat>
            <c:strRef>
              <c:f>Sheet1!$A$2:$A$3</c:f>
              <c:strCache>
                <c:ptCount val="2"/>
                <c:pt idx="0">
                  <c:v>1st Qtr</c:v>
                </c:pt>
                <c:pt idx="1">
                  <c:v>6</c:v>
                </c:pt>
              </c:strCache>
            </c:strRef>
          </c:cat>
          <c:val>
            <c:numRef>
              <c:f>Sheet1!$B$2:$B$3</c:f>
              <c:numCache>
                <c:formatCode>General</c:formatCode>
                <c:ptCount val="2"/>
                <c:pt idx="0">
                  <c:v>65</c:v>
                </c:pt>
                <c:pt idx="1">
                  <c:v>35</c:v>
                </c:pt>
              </c:numCache>
            </c:numRef>
          </c:val>
          <c:extLst>
            <c:ext xmlns:c16="http://schemas.microsoft.com/office/drawing/2014/chart" uri="{C3380CC4-5D6E-409C-BE32-E72D297353CC}">
              <c16:uniqueId val="{00000004-15DF-4C5E-8381-CD1B396CE0E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42</c:v>
                </c:pt>
              </c:strCache>
            </c:strRef>
          </c:tx>
          <c:spPr>
            <a:ln>
              <a:solidFill>
                <a:schemeClr val="bg1"/>
              </a:solidFill>
            </a:ln>
          </c:spPr>
          <c:dPt>
            <c:idx val="0"/>
            <c:bubble3D val="0"/>
            <c:spPr>
              <a:solidFill>
                <a:schemeClr val="accent4"/>
              </a:solidFill>
              <a:ln w="19050">
                <a:solidFill>
                  <a:schemeClr val="bg1"/>
                </a:solidFill>
              </a:ln>
              <a:effectLst/>
            </c:spPr>
            <c:extLst>
              <c:ext xmlns:c16="http://schemas.microsoft.com/office/drawing/2014/chart" uri="{C3380CC4-5D6E-409C-BE32-E72D297353CC}">
                <c16:uniqueId val="{00000001-C7DE-48A9-8A5B-81B131EDE560}"/>
              </c:ext>
            </c:extLst>
          </c:dPt>
          <c:dPt>
            <c:idx val="1"/>
            <c:bubble3D val="0"/>
            <c:spPr>
              <a:solidFill>
                <a:schemeClr val="bg1">
                  <a:lumMod val="85000"/>
                </a:schemeClr>
              </a:solidFill>
              <a:ln w="19050">
                <a:solidFill>
                  <a:schemeClr val="bg1"/>
                </a:solidFill>
              </a:ln>
              <a:effectLst/>
            </c:spPr>
            <c:extLst>
              <c:ext xmlns:c16="http://schemas.microsoft.com/office/drawing/2014/chart" uri="{C3380CC4-5D6E-409C-BE32-E72D297353CC}">
                <c16:uniqueId val="{00000003-C7DE-48A9-8A5B-81B131EDE560}"/>
              </c:ext>
            </c:extLst>
          </c:dPt>
          <c:cat>
            <c:strRef>
              <c:f>Sheet1!$A$2:$A$3</c:f>
              <c:strCache>
                <c:ptCount val="2"/>
                <c:pt idx="0">
                  <c:v>1st Qtr</c:v>
                </c:pt>
                <c:pt idx="1">
                  <c:v>6</c:v>
                </c:pt>
              </c:strCache>
            </c:strRef>
          </c:cat>
          <c:val>
            <c:numRef>
              <c:f>Sheet1!$B$2:$B$3</c:f>
              <c:numCache>
                <c:formatCode>General</c:formatCode>
                <c:ptCount val="2"/>
                <c:pt idx="0">
                  <c:v>40</c:v>
                </c:pt>
                <c:pt idx="1">
                  <c:v>58</c:v>
                </c:pt>
              </c:numCache>
            </c:numRef>
          </c:val>
          <c:extLst>
            <c:ext xmlns:c16="http://schemas.microsoft.com/office/drawing/2014/chart" uri="{C3380CC4-5D6E-409C-BE32-E72D297353CC}">
              <c16:uniqueId val="{00000004-C7DE-48A9-8A5B-81B131EDE560}"/>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604070"/>
          </a:xfrm>
          <a:prstGeom prst="rect">
            <a:avLst/>
          </a:prstGeom>
        </p:spPr>
        <p:txBody>
          <a:bodyPr vert="horz" lIns="93177" tIns="46589" rIns="93177" bIns="4658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0"/>
            <a:ext cx="3037840" cy="604070"/>
          </a:xfrm>
          <a:prstGeom prst="rect">
            <a:avLst/>
          </a:prstGeom>
        </p:spPr>
        <p:txBody>
          <a:bodyPr vert="horz" lIns="93177" tIns="46589" rIns="93177" bIns="46589" rtlCol="0"/>
          <a:lstStyle>
            <a:lvl1pPr algn="r">
              <a:defRPr sz="1200">
                <a:latin typeface="Arial" panose="020B0604020202020204" pitchFamily="34" charset="0"/>
              </a:defRPr>
            </a:lvl1pPr>
          </a:lstStyle>
          <a:p>
            <a:fld id="{D039241C-D25D-44E1-A2CA-2BF892548F63}" type="datetimeFigureOut">
              <a:rPr lang="en-US" smtClean="0"/>
              <a:pPr/>
              <a:t>5/18/2021</a:t>
            </a:fld>
            <a:endParaRPr lang="en-US" dirty="0"/>
          </a:p>
        </p:txBody>
      </p:sp>
      <p:sp>
        <p:nvSpPr>
          <p:cNvPr id="4" name="Slide Image Placeholder 3"/>
          <p:cNvSpPr>
            <a:spLocks noGrp="1" noRot="1" noChangeAspect="1"/>
          </p:cNvSpPr>
          <p:nvPr>
            <p:ph type="sldImg" idx="2"/>
          </p:nvPr>
        </p:nvSpPr>
        <p:spPr>
          <a:xfrm>
            <a:off x="160338" y="1504950"/>
            <a:ext cx="6689725" cy="4062413"/>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5794057"/>
            <a:ext cx="5608320" cy="4740593"/>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11435533"/>
            <a:ext cx="3037840" cy="604069"/>
          </a:xfrm>
          <a:prstGeom prst="rect">
            <a:avLst/>
          </a:prstGeom>
        </p:spPr>
        <p:txBody>
          <a:bodyPr vert="horz" lIns="93177" tIns="46589" rIns="93177" bIns="4658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11435533"/>
            <a:ext cx="3037840" cy="604069"/>
          </a:xfrm>
          <a:prstGeom prst="rect">
            <a:avLst/>
          </a:prstGeom>
        </p:spPr>
        <p:txBody>
          <a:bodyPr vert="horz" lIns="93177" tIns="46589" rIns="93177" bIns="46589" rtlCol="0" anchor="b"/>
          <a:lstStyle>
            <a:lvl1pPr algn="r">
              <a:defRPr sz="1200">
                <a:latin typeface="Arial" panose="020B0604020202020204" pitchFamily="34" charset="0"/>
              </a:defRPr>
            </a:lvl1pPr>
          </a:lstStyle>
          <a:p>
            <a:fld id="{824045D1-D4CB-4A8D-A84C-D79133305354}" type="slidenum">
              <a:rPr lang="en-US" smtClean="0"/>
              <a:pPr/>
              <a:t>‹#›</a:t>
            </a:fld>
            <a:endParaRPr lang="en-US" dirty="0"/>
          </a:p>
        </p:txBody>
      </p:sp>
    </p:spTree>
    <p:extLst>
      <p:ext uri="{BB962C8B-B14F-4D97-AF65-F5344CB8AC3E}">
        <p14:creationId xmlns:p14="http://schemas.microsoft.com/office/powerpoint/2010/main" val="664364504"/>
      </p:ext>
    </p:extLst>
  </p:cSld>
  <p:clrMap bg1="lt1" tx1="dk1" bg2="lt2" tx2="dk2" accent1="accent1" accent2="accent2" accent3="accent3" accent4="accent4" accent5="accent5" accent6="accent6" hlink="hlink" folHlink="folHlink"/>
  <p:notesStyle>
    <a:lvl1pPr marL="0" algn="l" defTabSz="882546" rtl="0" eaLnBrk="1" latinLnBrk="0" hangingPunct="1">
      <a:defRPr sz="1158" kern="1200">
        <a:solidFill>
          <a:schemeClr val="tx1"/>
        </a:solidFill>
        <a:latin typeface="Arial" panose="020B0604020202020204" pitchFamily="34" charset="0"/>
        <a:ea typeface="+mn-ea"/>
        <a:cs typeface="+mn-cs"/>
      </a:defRPr>
    </a:lvl1pPr>
    <a:lvl2pPr marL="441273" algn="l" defTabSz="882546" rtl="0" eaLnBrk="1" latinLnBrk="0" hangingPunct="1">
      <a:defRPr sz="1158" kern="1200">
        <a:solidFill>
          <a:schemeClr val="tx1"/>
        </a:solidFill>
        <a:latin typeface="Arial" panose="020B0604020202020204" pitchFamily="34" charset="0"/>
        <a:ea typeface="+mn-ea"/>
        <a:cs typeface="+mn-cs"/>
      </a:defRPr>
    </a:lvl2pPr>
    <a:lvl3pPr marL="882546" algn="l" defTabSz="882546" rtl="0" eaLnBrk="1" latinLnBrk="0" hangingPunct="1">
      <a:defRPr sz="1158" kern="1200">
        <a:solidFill>
          <a:schemeClr val="tx1"/>
        </a:solidFill>
        <a:latin typeface="Arial" panose="020B0604020202020204" pitchFamily="34" charset="0"/>
        <a:ea typeface="+mn-ea"/>
        <a:cs typeface="+mn-cs"/>
      </a:defRPr>
    </a:lvl3pPr>
    <a:lvl4pPr marL="1323819" algn="l" defTabSz="882546" rtl="0" eaLnBrk="1" latinLnBrk="0" hangingPunct="1">
      <a:defRPr sz="1158" kern="1200">
        <a:solidFill>
          <a:schemeClr val="tx1"/>
        </a:solidFill>
        <a:latin typeface="Arial" panose="020B0604020202020204" pitchFamily="34" charset="0"/>
        <a:ea typeface="+mn-ea"/>
        <a:cs typeface="+mn-cs"/>
      </a:defRPr>
    </a:lvl4pPr>
    <a:lvl5pPr marL="1765093" algn="l" defTabSz="882546" rtl="0" eaLnBrk="1" latinLnBrk="0" hangingPunct="1">
      <a:defRPr sz="1158" kern="1200">
        <a:solidFill>
          <a:schemeClr val="tx1"/>
        </a:solidFill>
        <a:latin typeface="Arial" panose="020B0604020202020204" pitchFamily="34" charset="0"/>
        <a:ea typeface="+mn-ea"/>
        <a:cs typeface="+mn-cs"/>
      </a:defRPr>
    </a:lvl5pPr>
    <a:lvl6pPr marL="2206365" algn="l" defTabSz="882546" rtl="0" eaLnBrk="1" latinLnBrk="0" hangingPunct="1">
      <a:defRPr sz="1158" kern="1200">
        <a:solidFill>
          <a:schemeClr val="tx1"/>
        </a:solidFill>
        <a:latin typeface="+mn-lt"/>
        <a:ea typeface="+mn-ea"/>
        <a:cs typeface="+mn-cs"/>
      </a:defRPr>
    </a:lvl6pPr>
    <a:lvl7pPr marL="2647639" algn="l" defTabSz="882546" rtl="0" eaLnBrk="1" latinLnBrk="0" hangingPunct="1">
      <a:defRPr sz="1158" kern="1200">
        <a:solidFill>
          <a:schemeClr val="tx1"/>
        </a:solidFill>
        <a:latin typeface="+mn-lt"/>
        <a:ea typeface="+mn-ea"/>
        <a:cs typeface="+mn-cs"/>
      </a:defRPr>
    </a:lvl7pPr>
    <a:lvl8pPr marL="3088911" algn="l" defTabSz="882546" rtl="0" eaLnBrk="1" latinLnBrk="0" hangingPunct="1">
      <a:defRPr sz="1158" kern="1200">
        <a:solidFill>
          <a:schemeClr val="tx1"/>
        </a:solidFill>
        <a:latin typeface="+mn-lt"/>
        <a:ea typeface="+mn-ea"/>
        <a:cs typeface="+mn-cs"/>
      </a:defRPr>
    </a:lvl8pPr>
    <a:lvl9pPr marL="3530184" algn="l" defTabSz="882546" rtl="0" eaLnBrk="1" latinLnBrk="0" hangingPunct="1">
      <a:defRPr sz="115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2</a:t>
            </a:fld>
            <a:endParaRPr lang="en-US" dirty="0"/>
          </a:p>
        </p:txBody>
      </p:sp>
    </p:spTree>
    <p:extLst>
      <p:ext uri="{BB962C8B-B14F-4D97-AF65-F5344CB8AC3E}">
        <p14:creationId xmlns:p14="http://schemas.microsoft.com/office/powerpoint/2010/main" val="2242859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11</a:t>
            </a:fld>
            <a:endParaRPr lang="en-US" dirty="0"/>
          </a:p>
        </p:txBody>
      </p:sp>
    </p:spTree>
    <p:extLst>
      <p:ext uri="{BB962C8B-B14F-4D97-AF65-F5344CB8AC3E}">
        <p14:creationId xmlns:p14="http://schemas.microsoft.com/office/powerpoint/2010/main" val="2646237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12</a:t>
            </a:fld>
            <a:endParaRPr lang="en-US" dirty="0"/>
          </a:p>
        </p:txBody>
      </p:sp>
    </p:spTree>
    <p:extLst>
      <p:ext uri="{BB962C8B-B14F-4D97-AF65-F5344CB8AC3E}">
        <p14:creationId xmlns:p14="http://schemas.microsoft.com/office/powerpoint/2010/main" val="22788523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13</a:t>
            </a:fld>
            <a:endParaRPr lang="en-US" dirty="0"/>
          </a:p>
        </p:txBody>
      </p:sp>
    </p:spTree>
    <p:extLst>
      <p:ext uri="{BB962C8B-B14F-4D97-AF65-F5344CB8AC3E}">
        <p14:creationId xmlns:p14="http://schemas.microsoft.com/office/powerpoint/2010/main" val="51725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14</a:t>
            </a:fld>
            <a:endParaRPr lang="en-US" dirty="0"/>
          </a:p>
        </p:txBody>
      </p:sp>
    </p:spTree>
    <p:extLst>
      <p:ext uri="{BB962C8B-B14F-4D97-AF65-F5344CB8AC3E}">
        <p14:creationId xmlns:p14="http://schemas.microsoft.com/office/powerpoint/2010/main" val="18456771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15</a:t>
            </a:fld>
            <a:endParaRPr lang="en-US" dirty="0"/>
          </a:p>
        </p:txBody>
      </p:sp>
    </p:spTree>
    <p:extLst>
      <p:ext uri="{BB962C8B-B14F-4D97-AF65-F5344CB8AC3E}">
        <p14:creationId xmlns:p14="http://schemas.microsoft.com/office/powerpoint/2010/main" val="23902821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16</a:t>
            </a:fld>
            <a:endParaRPr lang="en-US" dirty="0"/>
          </a:p>
        </p:txBody>
      </p:sp>
    </p:spTree>
    <p:extLst>
      <p:ext uri="{BB962C8B-B14F-4D97-AF65-F5344CB8AC3E}">
        <p14:creationId xmlns:p14="http://schemas.microsoft.com/office/powerpoint/2010/main" val="3274832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17</a:t>
            </a:fld>
            <a:endParaRPr lang="en-US" dirty="0"/>
          </a:p>
        </p:txBody>
      </p:sp>
    </p:spTree>
    <p:extLst>
      <p:ext uri="{BB962C8B-B14F-4D97-AF65-F5344CB8AC3E}">
        <p14:creationId xmlns:p14="http://schemas.microsoft.com/office/powerpoint/2010/main" val="3829772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18</a:t>
            </a:fld>
            <a:endParaRPr lang="en-US" dirty="0"/>
          </a:p>
        </p:txBody>
      </p:sp>
    </p:spTree>
    <p:extLst>
      <p:ext uri="{BB962C8B-B14F-4D97-AF65-F5344CB8AC3E}">
        <p14:creationId xmlns:p14="http://schemas.microsoft.com/office/powerpoint/2010/main" val="26200355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19</a:t>
            </a:fld>
            <a:endParaRPr lang="en-US" dirty="0"/>
          </a:p>
        </p:txBody>
      </p:sp>
    </p:spTree>
    <p:extLst>
      <p:ext uri="{BB962C8B-B14F-4D97-AF65-F5344CB8AC3E}">
        <p14:creationId xmlns:p14="http://schemas.microsoft.com/office/powerpoint/2010/main" val="2166479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20</a:t>
            </a:fld>
            <a:endParaRPr lang="en-US" dirty="0"/>
          </a:p>
        </p:txBody>
      </p:sp>
    </p:spTree>
    <p:extLst>
      <p:ext uri="{BB962C8B-B14F-4D97-AF65-F5344CB8AC3E}">
        <p14:creationId xmlns:p14="http://schemas.microsoft.com/office/powerpoint/2010/main" val="140405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3</a:t>
            </a:fld>
            <a:endParaRPr lang="en-US" dirty="0"/>
          </a:p>
        </p:txBody>
      </p:sp>
    </p:spTree>
    <p:extLst>
      <p:ext uri="{BB962C8B-B14F-4D97-AF65-F5344CB8AC3E}">
        <p14:creationId xmlns:p14="http://schemas.microsoft.com/office/powerpoint/2010/main" val="5603731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21</a:t>
            </a:fld>
            <a:endParaRPr lang="en-US" dirty="0"/>
          </a:p>
        </p:txBody>
      </p:sp>
    </p:spTree>
    <p:extLst>
      <p:ext uri="{BB962C8B-B14F-4D97-AF65-F5344CB8AC3E}">
        <p14:creationId xmlns:p14="http://schemas.microsoft.com/office/powerpoint/2010/main" val="3972775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22</a:t>
            </a:fld>
            <a:endParaRPr lang="en-US" dirty="0"/>
          </a:p>
        </p:txBody>
      </p:sp>
    </p:spTree>
    <p:extLst>
      <p:ext uri="{BB962C8B-B14F-4D97-AF65-F5344CB8AC3E}">
        <p14:creationId xmlns:p14="http://schemas.microsoft.com/office/powerpoint/2010/main" val="26349225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23</a:t>
            </a:fld>
            <a:endParaRPr lang="en-US" dirty="0"/>
          </a:p>
        </p:txBody>
      </p:sp>
    </p:spTree>
    <p:extLst>
      <p:ext uri="{BB962C8B-B14F-4D97-AF65-F5344CB8AC3E}">
        <p14:creationId xmlns:p14="http://schemas.microsoft.com/office/powerpoint/2010/main" val="2445854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24</a:t>
            </a:fld>
            <a:endParaRPr lang="en-US" dirty="0"/>
          </a:p>
        </p:txBody>
      </p:sp>
    </p:spTree>
    <p:extLst>
      <p:ext uri="{BB962C8B-B14F-4D97-AF65-F5344CB8AC3E}">
        <p14:creationId xmlns:p14="http://schemas.microsoft.com/office/powerpoint/2010/main" val="41413520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2FEE106-D861-6343-96FF-5BF90692C3C7}" type="slidenum">
              <a:rPr lang="en-US" smtClean="0"/>
              <a:t>25</a:t>
            </a:fld>
            <a:endParaRPr lang="en-US" dirty="0"/>
          </a:p>
        </p:txBody>
      </p:sp>
    </p:spTree>
    <p:extLst>
      <p:ext uri="{BB962C8B-B14F-4D97-AF65-F5344CB8AC3E}">
        <p14:creationId xmlns:p14="http://schemas.microsoft.com/office/powerpoint/2010/main" val="21502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4</a:t>
            </a:fld>
            <a:endParaRPr lang="en-US" dirty="0"/>
          </a:p>
        </p:txBody>
      </p:sp>
    </p:spTree>
    <p:extLst>
      <p:ext uri="{BB962C8B-B14F-4D97-AF65-F5344CB8AC3E}">
        <p14:creationId xmlns:p14="http://schemas.microsoft.com/office/powerpoint/2010/main" val="1957004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5</a:t>
            </a:fld>
            <a:endParaRPr lang="en-US" dirty="0"/>
          </a:p>
        </p:txBody>
      </p:sp>
    </p:spTree>
    <p:extLst>
      <p:ext uri="{BB962C8B-B14F-4D97-AF65-F5344CB8AC3E}">
        <p14:creationId xmlns:p14="http://schemas.microsoft.com/office/powerpoint/2010/main" val="10133378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6</a:t>
            </a:fld>
            <a:endParaRPr lang="en-US" dirty="0"/>
          </a:p>
        </p:txBody>
      </p:sp>
    </p:spTree>
    <p:extLst>
      <p:ext uri="{BB962C8B-B14F-4D97-AF65-F5344CB8AC3E}">
        <p14:creationId xmlns:p14="http://schemas.microsoft.com/office/powerpoint/2010/main" val="1194256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7</a:t>
            </a:fld>
            <a:endParaRPr lang="en-US" dirty="0"/>
          </a:p>
        </p:txBody>
      </p:sp>
    </p:spTree>
    <p:extLst>
      <p:ext uri="{BB962C8B-B14F-4D97-AF65-F5344CB8AC3E}">
        <p14:creationId xmlns:p14="http://schemas.microsoft.com/office/powerpoint/2010/main" val="24679285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8</a:t>
            </a:fld>
            <a:endParaRPr lang="en-US" dirty="0"/>
          </a:p>
        </p:txBody>
      </p:sp>
    </p:spTree>
    <p:extLst>
      <p:ext uri="{BB962C8B-B14F-4D97-AF65-F5344CB8AC3E}">
        <p14:creationId xmlns:p14="http://schemas.microsoft.com/office/powerpoint/2010/main" val="1198293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9</a:t>
            </a:fld>
            <a:endParaRPr lang="en-US" dirty="0"/>
          </a:p>
        </p:txBody>
      </p:sp>
    </p:spTree>
    <p:extLst>
      <p:ext uri="{BB962C8B-B14F-4D97-AF65-F5344CB8AC3E}">
        <p14:creationId xmlns:p14="http://schemas.microsoft.com/office/powerpoint/2010/main" val="3055697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4045D1-D4CB-4A8D-A84C-D79133305354}" type="slidenum">
              <a:rPr lang="en-US" smtClean="0"/>
              <a:pPr/>
              <a:t>10</a:t>
            </a:fld>
            <a:endParaRPr lang="en-US" dirty="0"/>
          </a:p>
        </p:txBody>
      </p:sp>
    </p:spTree>
    <p:extLst>
      <p:ext uri="{BB962C8B-B14F-4D97-AF65-F5344CB8AC3E}">
        <p14:creationId xmlns:p14="http://schemas.microsoft.com/office/powerpoint/2010/main" val="1393826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6" name="Rectangle 5"/>
          <p:cNvSpPr/>
          <p:nvPr userDrawn="1"/>
        </p:nvSpPr>
        <p:spPr>
          <a:xfrm>
            <a:off x="911291" y="173"/>
            <a:ext cx="11890309" cy="1767494"/>
          </a:xfrm>
          <a:prstGeom prst="rect">
            <a:avLst/>
          </a:prstGeom>
          <a:solidFill>
            <a:srgbClr val="0091DA"/>
          </a:solidFill>
          <a:ln>
            <a:noFill/>
          </a:ln>
        </p:spPr>
        <p:style>
          <a:lnRef idx="2">
            <a:schemeClr val="accent1">
              <a:shade val="50000"/>
            </a:schemeClr>
          </a:lnRef>
          <a:fillRef idx="1">
            <a:schemeClr val="accent1"/>
          </a:fillRef>
          <a:effectRef idx="0">
            <a:schemeClr val="accent1"/>
          </a:effectRef>
          <a:fontRef idx="minor">
            <a:schemeClr val="lt1"/>
          </a:fontRef>
        </p:style>
        <p:txBody>
          <a:bodyPr lIns="42199" tIns="42199" rIns="42199" bIns="42199" rtlCol="0" anchor="ctr"/>
          <a:lstStyle/>
          <a:p>
            <a:pPr algn="l"/>
            <a:endParaRPr lang="en-US" sz="1159" dirty="0">
              <a:solidFill>
                <a:schemeClr val="bg1"/>
              </a:solidFill>
            </a:endParaRPr>
          </a:p>
        </p:txBody>
      </p:sp>
      <p:sp>
        <p:nvSpPr>
          <p:cNvPr id="7" name="Rectangle 6"/>
          <p:cNvSpPr/>
          <p:nvPr userDrawn="1"/>
        </p:nvSpPr>
        <p:spPr>
          <a:xfrm>
            <a:off x="-8708" y="173"/>
            <a:ext cx="923107" cy="1767494"/>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42199" tIns="42199" rIns="42199" bIns="42199" rtlCol="0" anchor="ctr"/>
          <a:lstStyle/>
          <a:p>
            <a:pPr algn="l"/>
            <a:endParaRPr lang="en-US" sz="1159" dirty="0">
              <a:solidFill>
                <a:schemeClr val="bg1"/>
              </a:solidFill>
            </a:endParaRPr>
          </a:p>
        </p:txBody>
      </p:sp>
      <p:sp>
        <p:nvSpPr>
          <p:cNvPr id="8" name="Freeform 19"/>
          <p:cNvSpPr>
            <a:spLocks noEditPoints="1"/>
          </p:cNvSpPr>
          <p:nvPr userDrawn="1"/>
        </p:nvSpPr>
        <p:spPr bwMode="auto">
          <a:xfrm>
            <a:off x="1187426" y="33055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p>
        </p:txBody>
      </p:sp>
    </p:spTree>
    <p:extLst>
      <p:ext uri="{BB962C8B-B14F-4D97-AF65-F5344CB8AC3E}">
        <p14:creationId xmlns:p14="http://schemas.microsoft.com/office/powerpoint/2010/main" val="2604358512"/>
      </p:ext>
    </p:extLst>
  </p:cSld>
  <p:clrMapOvr>
    <a:masterClrMapping/>
  </p:clrMapOvr>
  <p:extLst>
    <p:ext uri="{DCECCB84-F9BA-43D5-87BE-67443E8EF086}">
      <p15:sldGuideLst xmlns:p15="http://schemas.microsoft.com/office/powerpoint/2012/main">
        <p15:guide id="1" pos="57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NE COLUMN TEXT">
    <p:spTree>
      <p:nvGrpSpPr>
        <p:cNvPr id="1" name=""/>
        <p:cNvGrpSpPr/>
        <p:nvPr/>
      </p:nvGrpSpPr>
      <p:grpSpPr>
        <a:xfrm>
          <a:off x="0" y="0"/>
          <a:ext cx="0" cy="0"/>
          <a:chOff x="0" y="0"/>
          <a:chExt cx="0" cy="0"/>
        </a:xfrm>
      </p:grpSpPr>
      <p:sp>
        <p:nvSpPr>
          <p:cNvPr id="6" name="Rectangle 5"/>
          <p:cNvSpPr/>
          <p:nvPr userDrawn="1"/>
        </p:nvSpPr>
        <p:spPr>
          <a:xfrm>
            <a:off x="911291" y="173"/>
            <a:ext cx="11890309" cy="1767494"/>
          </a:xfrm>
          <a:prstGeom prst="rect">
            <a:avLst/>
          </a:prstGeom>
          <a:solidFill>
            <a:srgbClr val="483698"/>
          </a:solidFill>
          <a:ln>
            <a:noFill/>
          </a:ln>
        </p:spPr>
        <p:style>
          <a:lnRef idx="2">
            <a:schemeClr val="accent1">
              <a:shade val="50000"/>
            </a:schemeClr>
          </a:lnRef>
          <a:fillRef idx="1">
            <a:schemeClr val="accent1"/>
          </a:fillRef>
          <a:effectRef idx="0">
            <a:schemeClr val="accent1"/>
          </a:effectRef>
          <a:fontRef idx="minor">
            <a:schemeClr val="lt1"/>
          </a:fontRef>
        </p:style>
        <p:txBody>
          <a:bodyPr lIns="42199" tIns="42199" rIns="42199" bIns="42199" rtlCol="0" anchor="ctr"/>
          <a:lstStyle/>
          <a:p>
            <a:pPr algn="l"/>
            <a:endParaRPr lang="en-US" sz="1159" dirty="0">
              <a:solidFill>
                <a:schemeClr val="bg1"/>
              </a:solidFill>
            </a:endParaRPr>
          </a:p>
        </p:txBody>
      </p:sp>
      <p:sp>
        <p:nvSpPr>
          <p:cNvPr id="7" name="Rectangle 6"/>
          <p:cNvSpPr/>
          <p:nvPr userDrawn="1"/>
        </p:nvSpPr>
        <p:spPr>
          <a:xfrm>
            <a:off x="-8708" y="173"/>
            <a:ext cx="923107" cy="1767494"/>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42199" tIns="42199" rIns="42199" bIns="42199" rtlCol="0" anchor="ctr"/>
          <a:lstStyle/>
          <a:p>
            <a:pPr algn="l"/>
            <a:endParaRPr lang="en-US" sz="1159" dirty="0">
              <a:solidFill>
                <a:schemeClr val="bg1"/>
              </a:solidFill>
            </a:endParaRPr>
          </a:p>
        </p:txBody>
      </p:sp>
      <p:sp>
        <p:nvSpPr>
          <p:cNvPr id="8" name="Freeform 19"/>
          <p:cNvSpPr>
            <a:spLocks noEditPoints="1"/>
          </p:cNvSpPr>
          <p:nvPr userDrawn="1"/>
        </p:nvSpPr>
        <p:spPr bwMode="auto">
          <a:xfrm>
            <a:off x="1056798" y="330550"/>
            <a:ext cx="777600" cy="31680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noProof="0" dirty="0"/>
          </a:p>
        </p:txBody>
      </p:sp>
    </p:spTree>
    <p:extLst>
      <p:ext uri="{BB962C8B-B14F-4D97-AF65-F5344CB8AC3E}">
        <p14:creationId xmlns:p14="http://schemas.microsoft.com/office/powerpoint/2010/main" val="3823318370"/>
      </p:ext>
    </p:extLst>
  </p:cSld>
  <p:clrMapOvr>
    <a:masterClrMapping/>
  </p:clrMapOvr>
  <p:extLst>
    <p:ext uri="{DCECCB84-F9BA-43D5-87BE-67443E8EF086}">
      <p15:sldGuideLst xmlns:p15="http://schemas.microsoft.com/office/powerpoint/2012/main">
        <p15:guide id="1" pos="57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Only">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screen">
            <a:extLst>
              <a:ext uri="{28A0092B-C50C-407E-A947-70E740481C1C}">
                <a14:useLocalDpi xmlns:a14="http://schemas.microsoft.com/office/drawing/2010/main"/>
              </a:ext>
            </a:extLst>
          </a:blip>
          <a:srcRect r="24335"/>
          <a:stretch/>
        </p:blipFill>
        <p:spPr>
          <a:xfrm>
            <a:off x="342900" y="7167486"/>
            <a:ext cx="931817" cy="281008"/>
          </a:xfrm>
          <a:prstGeom prst="rect">
            <a:avLst/>
          </a:prstGeom>
        </p:spPr>
      </p:pic>
      <p:pic>
        <p:nvPicPr>
          <p:cNvPr id="8" name="Picture 7"/>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1580948" y="7167486"/>
            <a:ext cx="294526" cy="281008"/>
          </a:xfrm>
          <a:prstGeom prst="rect">
            <a:avLst/>
          </a:prstGeom>
        </p:spPr>
      </p:pic>
      <p:sp>
        <p:nvSpPr>
          <p:cNvPr id="10" name="Freeform 5"/>
          <p:cNvSpPr>
            <a:spLocks noEditPoints="1"/>
          </p:cNvSpPr>
          <p:nvPr userDrawn="1"/>
        </p:nvSpPr>
        <p:spPr bwMode="auto">
          <a:xfrm>
            <a:off x="1281890" y="7167487"/>
            <a:ext cx="280806" cy="280807"/>
          </a:xfrm>
          <a:custGeom>
            <a:avLst/>
            <a:gdLst>
              <a:gd name="T0" fmla="*/ 1008 w 2016"/>
              <a:gd name="T1" fmla="*/ 182 h 2016"/>
              <a:gd name="T2" fmla="*/ 1415 w 2016"/>
              <a:gd name="T3" fmla="*/ 188 h 2016"/>
              <a:gd name="T4" fmla="*/ 1602 w 2016"/>
              <a:gd name="T5" fmla="*/ 222 h 2016"/>
              <a:gd name="T6" fmla="*/ 1718 w 2016"/>
              <a:gd name="T7" fmla="*/ 298 h 2016"/>
              <a:gd name="T8" fmla="*/ 1794 w 2016"/>
              <a:gd name="T9" fmla="*/ 414 h 2016"/>
              <a:gd name="T10" fmla="*/ 1828 w 2016"/>
              <a:gd name="T11" fmla="*/ 601 h 2016"/>
              <a:gd name="T12" fmla="*/ 1834 w 2016"/>
              <a:gd name="T13" fmla="*/ 1008 h 2016"/>
              <a:gd name="T14" fmla="*/ 1828 w 2016"/>
              <a:gd name="T15" fmla="*/ 1415 h 2016"/>
              <a:gd name="T16" fmla="*/ 1794 w 2016"/>
              <a:gd name="T17" fmla="*/ 1602 h 2016"/>
              <a:gd name="T18" fmla="*/ 1718 w 2016"/>
              <a:gd name="T19" fmla="*/ 1718 h 2016"/>
              <a:gd name="T20" fmla="*/ 1602 w 2016"/>
              <a:gd name="T21" fmla="*/ 1794 h 2016"/>
              <a:gd name="T22" fmla="*/ 1415 w 2016"/>
              <a:gd name="T23" fmla="*/ 1828 h 2016"/>
              <a:gd name="T24" fmla="*/ 1008 w 2016"/>
              <a:gd name="T25" fmla="*/ 1834 h 2016"/>
              <a:gd name="T26" fmla="*/ 601 w 2016"/>
              <a:gd name="T27" fmla="*/ 1828 h 2016"/>
              <a:gd name="T28" fmla="*/ 414 w 2016"/>
              <a:gd name="T29" fmla="*/ 1794 h 2016"/>
              <a:gd name="T30" fmla="*/ 298 w 2016"/>
              <a:gd name="T31" fmla="*/ 1718 h 2016"/>
              <a:gd name="T32" fmla="*/ 222 w 2016"/>
              <a:gd name="T33" fmla="*/ 1602 h 2016"/>
              <a:gd name="T34" fmla="*/ 188 w 2016"/>
              <a:gd name="T35" fmla="*/ 1415 h 2016"/>
              <a:gd name="T36" fmla="*/ 182 w 2016"/>
              <a:gd name="T37" fmla="*/ 1008 h 2016"/>
              <a:gd name="T38" fmla="*/ 188 w 2016"/>
              <a:gd name="T39" fmla="*/ 601 h 2016"/>
              <a:gd name="T40" fmla="*/ 222 w 2016"/>
              <a:gd name="T41" fmla="*/ 414 h 2016"/>
              <a:gd name="T42" fmla="*/ 298 w 2016"/>
              <a:gd name="T43" fmla="*/ 298 h 2016"/>
              <a:gd name="T44" fmla="*/ 414 w 2016"/>
              <a:gd name="T45" fmla="*/ 222 h 2016"/>
              <a:gd name="T46" fmla="*/ 601 w 2016"/>
              <a:gd name="T47" fmla="*/ 188 h 2016"/>
              <a:gd name="T48" fmla="*/ 1008 w 2016"/>
              <a:gd name="T49" fmla="*/ 182 h 2016"/>
              <a:gd name="T50" fmla="*/ 1008 w 2016"/>
              <a:gd name="T51" fmla="*/ 0 h 2016"/>
              <a:gd name="T52" fmla="*/ 593 w 2016"/>
              <a:gd name="T53" fmla="*/ 6 h 2016"/>
              <a:gd name="T54" fmla="*/ 348 w 2016"/>
              <a:gd name="T55" fmla="*/ 53 h 2016"/>
              <a:gd name="T56" fmla="*/ 169 w 2016"/>
              <a:gd name="T57" fmla="*/ 169 h 2016"/>
              <a:gd name="T58" fmla="*/ 53 w 2016"/>
              <a:gd name="T59" fmla="*/ 348 h 2016"/>
              <a:gd name="T60" fmla="*/ 6 w 2016"/>
              <a:gd name="T61" fmla="*/ 593 h 2016"/>
              <a:gd name="T62" fmla="*/ 0 w 2016"/>
              <a:gd name="T63" fmla="*/ 1008 h 2016"/>
              <a:gd name="T64" fmla="*/ 6 w 2016"/>
              <a:gd name="T65" fmla="*/ 1423 h 2016"/>
              <a:gd name="T66" fmla="*/ 53 w 2016"/>
              <a:gd name="T67" fmla="*/ 1668 h 2016"/>
              <a:gd name="T68" fmla="*/ 169 w 2016"/>
              <a:gd name="T69" fmla="*/ 1847 h 2016"/>
              <a:gd name="T70" fmla="*/ 348 w 2016"/>
              <a:gd name="T71" fmla="*/ 1963 h 2016"/>
              <a:gd name="T72" fmla="*/ 593 w 2016"/>
              <a:gd name="T73" fmla="*/ 2010 h 2016"/>
              <a:gd name="T74" fmla="*/ 1008 w 2016"/>
              <a:gd name="T75" fmla="*/ 2016 h 2016"/>
              <a:gd name="T76" fmla="*/ 1423 w 2016"/>
              <a:gd name="T77" fmla="*/ 2010 h 2016"/>
              <a:gd name="T78" fmla="*/ 1668 w 2016"/>
              <a:gd name="T79" fmla="*/ 1963 h 2016"/>
              <a:gd name="T80" fmla="*/ 1847 w 2016"/>
              <a:gd name="T81" fmla="*/ 1847 h 2016"/>
              <a:gd name="T82" fmla="*/ 1963 w 2016"/>
              <a:gd name="T83" fmla="*/ 1668 h 2016"/>
              <a:gd name="T84" fmla="*/ 2010 w 2016"/>
              <a:gd name="T85" fmla="*/ 1423 h 2016"/>
              <a:gd name="T86" fmla="*/ 2016 w 2016"/>
              <a:gd name="T87" fmla="*/ 1008 h 2016"/>
              <a:gd name="T88" fmla="*/ 2010 w 2016"/>
              <a:gd name="T89" fmla="*/ 593 h 2016"/>
              <a:gd name="T90" fmla="*/ 1963 w 2016"/>
              <a:gd name="T91" fmla="*/ 348 h 2016"/>
              <a:gd name="T92" fmla="*/ 1847 w 2016"/>
              <a:gd name="T93" fmla="*/ 169 h 2016"/>
              <a:gd name="T94" fmla="*/ 1668 w 2016"/>
              <a:gd name="T95" fmla="*/ 53 h 2016"/>
              <a:gd name="T96" fmla="*/ 1423 w 2016"/>
              <a:gd name="T97" fmla="*/ 6 h 2016"/>
              <a:gd name="T98" fmla="*/ 1008 w 2016"/>
              <a:gd name="T99" fmla="*/ 0 h 2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16" h="2016">
                <a:moveTo>
                  <a:pt x="1008" y="182"/>
                </a:moveTo>
                <a:cubicBezTo>
                  <a:pt x="1277" y="182"/>
                  <a:pt x="1309" y="183"/>
                  <a:pt x="1415" y="188"/>
                </a:cubicBezTo>
                <a:cubicBezTo>
                  <a:pt x="1513" y="192"/>
                  <a:pt x="1567" y="209"/>
                  <a:pt x="1602" y="222"/>
                </a:cubicBezTo>
                <a:cubicBezTo>
                  <a:pt x="1649" y="241"/>
                  <a:pt x="1683" y="263"/>
                  <a:pt x="1718" y="298"/>
                </a:cubicBezTo>
                <a:cubicBezTo>
                  <a:pt x="1753" y="333"/>
                  <a:pt x="1775" y="367"/>
                  <a:pt x="1794" y="414"/>
                </a:cubicBezTo>
                <a:cubicBezTo>
                  <a:pt x="1807" y="449"/>
                  <a:pt x="1824" y="503"/>
                  <a:pt x="1828" y="601"/>
                </a:cubicBezTo>
                <a:cubicBezTo>
                  <a:pt x="1833" y="707"/>
                  <a:pt x="1834" y="739"/>
                  <a:pt x="1834" y="1008"/>
                </a:cubicBezTo>
                <a:cubicBezTo>
                  <a:pt x="1834" y="1277"/>
                  <a:pt x="1833" y="1309"/>
                  <a:pt x="1828" y="1415"/>
                </a:cubicBezTo>
                <a:cubicBezTo>
                  <a:pt x="1824" y="1513"/>
                  <a:pt x="1807" y="1567"/>
                  <a:pt x="1794" y="1602"/>
                </a:cubicBezTo>
                <a:cubicBezTo>
                  <a:pt x="1775" y="1649"/>
                  <a:pt x="1753" y="1683"/>
                  <a:pt x="1718" y="1718"/>
                </a:cubicBezTo>
                <a:cubicBezTo>
                  <a:pt x="1683" y="1753"/>
                  <a:pt x="1649" y="1775"/>
                  <a:pt x="1602" y="1794"/>
                </a:cubicBezTo>
                <a:cubicBezTo>
                  <a:pt x="1567" y="1807"/>
                  <a:pt x="1513" y="1824"/>
                  <a:pt x="1415" y="1828"/>
                </a:cubicBezTo>
                <a:cubicBezTo>
                  <a:pt x="1309" y="1833"/>
                  <a:pt x="1277" y="1834"/>
                  <a:pt x="1008" y="1834"/>
                </a:cubicBezTo>
                <a:cubicBezTo>
                  <a:pt x="739" y="1834"/>
                  <a:pt x="707" y="1833"/>
                  <a:pt x="601" y="1828"/>
                </a:cubicBezTo>
                <a:cubicBezTo>
                  <a:pt x="503" y="1824"/>
                  <a:pt x="449" y="1807"/>
                  <a:pt x="414" y="1794"/>
                </a:cubicBezTo>
                <a:cubicBezTo>
                  <a:pt x="367" y="1775"/>
                  <a:pt x="333" y="1753"/>
                  <a:pt x="298" y="1718"/>
                </a:cubicBezTo>
                <a:cubicBezTo>
                  <a:pt x="263" y="1683"/>
                  <a:pt x="241" y="1649"/>
                  <a:pt x="222" y="1602"/>
                </a:cubicBezTo>
                <a:cubicBezTo>
                  <a:pt x="209" y="1567"/>
                  <a:pt x="192" y="1513"/>
                  <a:pt x="188" y="1415"/>
                </a:cubicBezTo>
                <a:cubicBezTo>
                  <a:pt x="183" y="1309"/>
                  <a:pt x="182" y="1277"/>
                  <a:pt x="182" y="1008"/>
                </a:cubicBezTo>
                <a:cubicBezTo>
                  <a:pt x="182" y="739"/>
                  <a:pt x="183" y="707"/>
                  <a:pt x="188" y="601"/>
                </a:cubicBezTo>
                <a:cubicBezTo>
                  <a:pt x="192" y="503"/>
                  <a:pt x="209" y="449"/>
                  <a:pt x="222" y="414"/>
                </a:cubicBezTo>
                <a:cubicBezTo>
                  <a:pt x="241" y="367"/>
                  <a:pt x="263" y="333"/>
                  <a:pt x="298" y="298"/>
                </a:cubicBezTo>
                <a:cubicBezTo>
                  <a:pt x="333" y="263"/>
                  <a:pt x="367" y="241"/>
                  <a:pt x="414" y="222"/>
                </a:cubicBezTo>
                <a:cubicBezTo>
                  <a:pt x="449" y="209"/>
                  <a:pt x="503" y="192"/>
                  <a:pt x="601" y="188"/>
                </a:cubicBezTo>
                <a:cubicBezTo>
                  <a:pt x="707" y="183"/>
                  <a:pt x="739" y="182"/>
                  <a:pt x="1008" y="182"/>
                </a:cubicBezTo>
                <a:moveTo>
                  <a:pt x="1008" y="0"/>
                </a:moveTo>
                <a:cubicBezTo>
                  <a:pt x="734" y="0"/>
                  <a:pt x="700" y="1"/>
                  <a:pt x="593" y="6"/>
                </a:cubicBezTo>
                <a:cubicBezTo>
                  <a:pt x="485" y="11"/>
                  <a:pt x="412" y="28"/>
                  <a:pt x="348" y="53"/>
                </a:cubicBezTo>
                <a:cubicBezTo>
                  <a:pt x="282" y="79"/>
                  <a:pt x="225" y="113"/>
                  <a:pt x="169" y="169"/>
                </a:cubicBezTo>
                <a:cubicBezTo>
                  <a:pt x="113" y="225"/>
                  <a:pt x="79" y="282"/>
                  <a:pt x="53" y="348"/>
                </a:cubicBezTo>
                <a:cubicBezTo>
                  <a:pt x="28" y="412"/>
                  <a:pt x="11" y="485"/>
                  <a:pt x="6" y="593"/>
                </a:cubicBezTo>
                <a:cubicBezTo>
                  <a:pt x="1" y="700"/>
                  <a:pt x="0" y="734"/>
                  <a:pt x="0" y="1008"/>
                </a:cubicBezTo>
                <a:cubicBezTo>
                  <a:pt x="0" y="1282"/>
                  <a:pt x="1" y="1316"/>
                  <a:pt x="6" y="1423"/>
                </a:cubicBezTo>
                <a:cubicBezTo>
                  <a:pt x="11" y="1531"/>
                  <a:pt x="28" y="1604"/>
                  <a:pt x="53" y="1668"/>
                </a:cubicBezTo>
                <a:cubicBezTo>
                  <a:pt x="79" y="1734"/>
                  <a:pt x="113" y="1791"/>
                  <a:pt x="169" y="1847"/>
                </a:cubicBezTo>
                <a:cubicBezTo>
                  <a:pt x="225" y="1903"/>
                  <a:pt x="282" y="1937"/>
                  <a:pt x="348" y="1963"/>
                </a:cubicBezTo>
                <a:cubicBezTo>
                  <a:pt x="412" y="1988"/>
                  <a:pt x="485" y="2005"/>
                  <a:pt x="593" y="2010"/>
                </a:cubicBezTo>
                <a:cubicBezTo>
                  <a:pt x="700" y="2015"/>
                  <a:pt x="734" y="2016"/>
                  <a:pt x="1008" y="2016"/>
                </a:cubicBezTo>
                <a:cubicBezTo>
                  <a:pt x="1282" y="2016"/>
                  <a:pt x="1316" y="2015"/>
                  <a:pt x="1423" y="2010"/>
                </a:cubicBezTo>
                <a:cubicBezTo>
                  <a:pt x="1531" y="2005"/>
                  <a:pt x="1604" y="1988"/>
                  <a:pt x="1668" y="1963"/>
                </a:cubicBezTo>
                <a:cubicBezTo>
                  <a:pt x="1734" y="1937"/>
                  <a:pt x="1791" y="1903"/>
                  <a:pt x="1847" y="1847"/>
                </a:cubicBezTo>
                <a:cubicBezTo>
                  <a:pt x="1903" y="1791"/>
                  <a:pt x="1937" y="1734"/>
                  <a:pt x="1963" y="1668"/>
                </a:cubicBezTo>
                <a:cubicBezTo>
                  <a:pt x="1988" y="1604"/>
                  <a:pt x="2005" y="1531"/>
                  <a:pt x="2010" y="1423"/>
                </a:cubicBezTo>
                <a:cubicBezTo>
                  <a:pt x="2015" y="1316"/>
                  <a:pt x="2016" y="1282"/>
                  <a:pt x="2016" y="1008"/>
                </a:cubicBezTo>
                <a:cubicBezTo>
                  <a:pt x="2016" y="734"/>
                  <a:pt x="2015" y="700"/>
                  <a:pt x="2010" y="593"/>
                </a:cubicBezTo>
                <a:cubicBezTo>
                  <a:pt x="2005" y="485"/>
                  <a:pt x="1988" y="412"/>
                  <a:pt x="1963" y="348"/>
                </a:cubicBezTo>
                <a:cubicBezTo>
                  <a:pt x="1937" y="282"/>
                  <a:pt x="1903" y="225"/>
                  <a:pt x="1847" y="169"/>
                </a:cubicBezTo>
                <a:cubicBezTo>
                  <a:pt x="1791" y="113"/>
                  <a:pt x="1734" y="79"/>
                  <a:pt x="1668" y="53"/>
                </a:cubicBezTo>
                <a:cubicBezTo>
                  <a:pt x="1604" y="28"/>
                  <a:pt x="1531" y="11"/>
                  <a:pt x="1423" y="6"/>
                </a:cubicBezTo>
                <a:cubicBezTo>
                  <a:pt x="1316" y="1"/>
                  <a:pt x="1282" y="0"/>
                  <a:pt x="1008" y="0"/>
                </a:cubicBezTo>
                <a:close/>
              </a:path>
            </a:pathLst>
          </a:custGeom>
          <a:solidFill>
            <a:srgbClr val="483698"/>
          </a:solidFill>
          <a:ln>
            <a:solidFill>
              <a:schemeClr val="tx2"/>
            </a:solidFill>
          </a:ln>
        </p:spPr>
        <p:txBody>
          <a:bodyPr vert="horz" wrap="square" lIns="91440" tIns="45720" rIns="91440" bIns="45720" numCol="1" anchor="t" anchorCtr="0" compatLnSpc="1">
            <a:prstTxWarp prst="textNoShape">
              <a:avLst/>
            </a:prstTxWarp>
          </a:bodyPr>
          <a:lstStyle/>
          <a:p>
            <a:endParaRPr lang="en-US" dirty="0">
              <a:solidFill>
                <a:schemeClr val="bg1">
                  <a:lumMod val="75000"/>
                </a:schemeClr>
              </a:solidFill>
            </a:endParaRPr>
          </a:p>
        </p:txBody>
      </p:sp>
      <p:sp>
        <p:nvSpPr>
          <p:cNvPr id="11" name="Freeform 6"/>
          <p:cNvSpPr>
            <a:spLocks noEditPoints="1"/>
          </p:cNvSpPr>
          <p:nvPr userDrawn="1"/>
        </p:nvSpPr>
        <p:spPr bwMode="auto">
          <a:xfrm>
            <a:off x="1350237" y="7235834"/>
            <a:ext cx="144053" cy="144053"/>
          </a:xfrm>
          <a:custGeom>
            <a:avLst/>
            <a:gdLst>
              <a:gd name="T0" fmla="*/ 517 w 1034"/>
              <a:gd name="T1" fmla="*/ 0 h 1034"/>
              <a:gd name="T2" fmla="*/ 0 w 1034"/>
              <a:gd name="T3" fmla="*/ 517 h 1034"/>
              <a:gd name="T4" fmla="*/ 517 w 1034"/>
              <a:gd name="T5" fmla="*/ 1034 h 1034"/>
              <a:gd name="T6" fmla="*/ 1034 w 1034"/>
              <a:gd name="T7" fmla="*/ 517 h 1034"/>
              <a:gd name="T8" fmla="*/ 517 w 1034"/>
              <a:gd name="T9" fmla="*/ 0 h 1034"/>
              <a:gd name="T10" fmla="*/ 517 w 1034"/>
              <a:gd name="T11" fmla="*/ 853 h 1034"/>
              <a:gd name="T12" fmla="*/ 181 w 1034"/>
              <a:gd name="T13" fmla="*/ 517 h 1034"/>
              <a:gd name="T14" fmla="*/ 517 w 1034"/>
              <a:gd name="T15" fmla="*/ 181 h 1034"/>
              <a:gd name="T16" fmla="*/ 853 w 1034"/>
              <a:gd name="T17" fmla="*/ 517 h 1034"/>
              <a:gd name="T18" fmla="*/ 517 w 1034"/>
              <a:gd name="T19" fmla="*/ 853 h 10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4" h="1034">
                <a:moveTo>
                  <a:pt x="517" y="0"/>
                </a:moveTo>
                <a:cubicBezTo>
                  <a:pt x="231" y="0"/>
                  <a:pt x="0" y="231"/>
                  <a:pt x="0" y="517"/>
                </a:cubicBezTo>
                <a:cubicBezTo>
                  <a:pt x="0" y="803"/>
                  <a:pt x="231" y="1034"/>
                  <a:pt x="517" y="1034"/>
                </a:cubicBezTo>
                <a:cubicBezTo>
                  <a:pt x="803" y="1034"/>
                  <a:pt x="1034" y="803"/>
                  <a:pt x="1034" y="517"/>
                </a:cubicBezTo>
                <a:cubicBezTo>
                  <a:pt x="1034" y="231"/>
                  <a:pt x="803" y="0"/>
                  <a:pt x="517" y="0"/>
                </a:cubicBezTo>
                <a:close/>
                <a:moveTo>
                  <a:pt x="517" y="853"/>
                </a:moveTo>
                <a:cubicBezTo>
                  <a:pt x="331" y="853"/>
                  <a:pt x="181" y="703"/>
                  <a:pt x="181" y="517"/>
                </a:cubicBezTo>
                <a:cubicBezTo>
                  <a:pt x="181" y="331"/>
                  <a:pt x="331" y="181"/>
                  <a:pt x="517" y="181"/>
                </a:cubicBezTo>
                <a:cubicBezTo>
                  <a:pt x="703" y="181"/>
                  <a:pt x="853" y="331"/>
                  <a:pt x="853" y="517"/>
                </a:cubicBezTo>
                <a:cubicBezTo>
                  <a:pt x="853" y="703"/>
                  <a:pt x="703" y="853"/>
                  <a:pt x="517" y="853"/>
                </a:cubicBezTo>
                <a:close/>
              </a:path>
            </a:pathLst>
          </a:custGeom>
          <a:solidFill>
            <a:srgbClr val="483698"/>
          </a:solidFill>
          <a:ln>
            <a:solidFill>
              <a:schemeClr val="tx2"/>
            </a:solidFill>
          </a:ln>
        </p:spPr>
        <p:txBody>
          <a:bodyPr vert="horz" wrap="square" lIns="91440" tIns="45720" rIns="91440" bIns="45720" numCol="1" anchor="t" anchorCtr="0" compatLnSpc="1">
            <a:prstTxWarp prst="textNoShape">
              <a:avLst/>
            </a:prstTxWarp>
          </a:bodyPr>
          <a:lstStyle/>
          <a:p>
            <a:endParaRPr lang="en-US" dirty="0">
              <a:solidFill>
                <a:schemeClr val="bg1">
                  <a:lumMod val="75000"/>
                </a:schemeClr>
              </a:solidFill>
            </a:endParaRPr>
          </a:p>
        </p:txBody>
      </p:sp>
      <p:sp>
        <p:nvSpPr>
          <p:cNvPr id="12" name="Oval 7"/>
          <p:cNvSpPr>
            <a:spLocks noChangeArrowheads="1"/>
          </p:cNvSpPr>
          <p:nvPr userDrawn="1"/>
        </p:nvSpPr>
        <p:spPr bwMode="auto">
          <a:xfrm>
            <a:off x="1480338" y="7216054"/>
            <a:ext cx="33732" cy="33732"/>
          </a:xfrm>
          <a:prstGeom prst="ellipse">
            <a:avLst/>
          </a:prstGeom>
          <a:solidFill>
            <a:srgbClr val="483698"/>
          </a:solidFill>
          <a:ln>
            <a:solidFill>
              <a:schemeClr val="tx2"/>
            </a:solidFill>
          </a:ln>
        </p:spPr>
        <p:txBody>
          <a:bodyPr vert="horz" wrap="square" lIns="91440" tIns="45720" rIns="91440" bIns="45720" numCol="1" anchor="t" anchorCtr="0" compatLnSpc="1">
            <a:prstTxWarp prst="textNoShape">
              <a:avLst/>
            </a:prstTxWarp>
          </a:bodyPr>
          <a:lstStyle/>
          <a:p>
            <a:endParaRPr lang="en-US" dirty="0">
              <a:solidFill>
                <a:schemeClr val="bg1">
                  <a:lumMod val="75000"/>
                </a:schemeClr>
              </a:solidFill>
            </a:endParaRPr>
          </a:p>
        </p:txBody>
      </p:sp>
      <p:sp>
        <p:nvSpPr>
          <p:cNvPr id="3" name="TextBox 2"/>
          <p:cNvSpPr txBox="1"/>
          <p:nvPr userDrawn="1"/>
        </p:nvSpPr>
        <p:spPr>
          <a:xfrm>
            <a:off x="4137200" y="7167486"/>
            <a:ext cx="8283400" cy="463024"/>
          </a:xfrm>
          <a:prstGeom prst="rect">
            <a:avLst/>
          </a:prstGeom>
          <a:noFill/>
        </p:spPr>
        <p:txBody>
          <a:bodyPr wrap="square" lIns="0" tIns="0" rIns="0" bIns="0" rtlCol="0">
            <a:noAutofit/>
          </a:bodyPr>
          <a:lstStyle/>
          <a:p>
            <a:pPr algn="r" defTabSz="1165860">
              <a:defRPr/>
            </a:pPr>
            <a:r>
              <a:rPr lang="en-US" sz="765" dirty="0">
                <a:solidFill>
                  <a:schemeClr val="bg1">
                    <a:lumMod val="75000"/>
                  </a:schemeClr>
                </a:solidFill>
                <a:latin typeface="Univers 45 Light" pitchFamily="2" charset="0"/>
              </a:rPr>
              <a:t>© 2021 KPMG LLP, a Delaware limited liability partnership and the U.S. member firm of the KPMG network of independent member firms affiliated with KPMG International Cooperative (“KPMG International”), a Swiss entity. All rights reserved. The KPMG name and logo are registered trademarks or trademarks of KPMG International. NDP122300</a:t>
            </a:r>
            <a:endParaRPr lang="en-GB" sz="765" dirty="0">
              <a:solidFill>
                <a:schemeClr val="bg1">
                  <a:lumMod val="75000"/>
                </a:schemeClr>
              </a:solidFill>
              <a:latin typeface="Univers 45 Light" pitchFamily="2" charset="0"/>
            </a:endParaRPr>
          </a:p>
        </p:txBody>
      </p:sp>
      <p:sp>
        <p:nvSpPr>
          <p:cNvPr id="9" name="Rectangle 8"/>
          <p:cNvSpPr/>
          <p:nvPr userDrawn="1"/>
        </p:nvSpPr>
        <p:spPr>
          <a:xfrm>
            <a:off x="911291" y="173"/>
            <a:ext cx="11890309" cy="486844"/>
          </a:xfrm>
          <a:prstGeom prst="rect">
            <a:avLst/>
          </a:prstGeom>
          <a:solidFill>
            <a:srgbClr val="0091DA"/>
          </a:solidFill>
          <a:ln>
            <a:noFill/>
          </a:ln>
        </p:spPr>
        <p:style>
          <a:lnRef idx="2">
            <a:schemeClr val="accent1">
              <a:shade val="50000"/>
            </a:schemeClr>
          </a:lnRef>
          <a:fillRef idx="1">
            <a:schemeClr val="accent1"/>
          </a:fillRef>
          <a:effectRef idx="0">
            <a:schemeClr val="accent1"/>
          </a:effectRef>
          <a:fontRef idx="minor">
            <a:schemeClr val="lt1"/>
          </a:fontRef>
        </p:style>
        <p:txBody>
          <a:bodyPr lIns="42199" tIns="42199" rIns="42199" bIns="42199" rtlCol="0" anchor="ctr"/>
          <a:lstStyle/>
          <a:p>
            <a:pPr algn="l"/>
            <a:endParaRPr lang="en-US" sz="1159" dirty="0">
              <a:solidFill>
                <a:schemeClr val="bg1"/>
              </a:solidFill>
            </a:endParaRPr>
          </a:p>
        </p:txBody>
      </p:sp>
      <p:sp>
        <p:nvSpPr>
          <p:cNvPr id="13" name="Rectangle 12"/>
          <p:cNvSpPr/>
          <p:nvPr userDrawn="1"/>
        </p:nvSpPr>
        <p:spPr>
          <a:xfrm>
            <a:off x="-8708" y="173"/>
            <a:ext cx="923107" cy="486844"/>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42199" tIns="42199" rIns="42199" bIns="42199" rtlCol="0" anchor="ctr"/>
          <a:lstStyle/>
          <a:p>
            <a:pPr algn="l"/>
            <a:endParaRPr lang="en-US" sz="1159" dirty="0">
              <a:solidFill>
                <a:schemeClr val="bg1"/>
              </a:solidFill>
            </a:endParaRPr>
          </a:p>
        </p:txBody>
      </p:sp>
    </p:spTree>
    <p:extLst>
      <p:ext uri="{BB962C8B-B14F-4D97-AF65-F5344CB8AC3E}">
        <p14:creationId xmlns:p14="http://schemas.microsoft.com/office/powerpoint/2010/main" val="292409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DIVIDER 4">
    <p:bg>
      <p:bgPr>
        <a:solidFill>
          <a:srgbClr val="00A3A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62720" y="1525920"/>
            <a:ext cx="8668800" cy="3978000"/>
          </a:xfrm>
        </p:spPr>
        <p:txBody>
          <a:bodyPr anchor="t" anchorCtr="0"/>
          <a:lstStyle>
            <a:lvl1pPr algn="l">
              <a:defRPr sz="6800">
                <a:solidFill>
                  <a:schemeClr val="bg1"/>
                </a:solidFill>
              </a:defRPr>
            </a:lvl1pPr>
          </a:lstStyle>
          <a:p>
            <a:r>
              <a:rPr lang="en-GB" dirty="0"/>
              <a:t>Section divider four title style</a:t>
            </a:r>
            <a:endParaRPr lang="en-US" dirty="0"/>
          </a:p>
        </p:txBody>
      </p:sp>
      <p:sp>
        <p:nvSpPr>
          <p:cNvPr id="4" name="object 3"/>
          <p:cNvSpPr/>
          <p:nvPr userDrawn="1"/>
        </p:nvSpPr>
        <p:spPr>
          <a:xfrm>
            <a:off x="1" y="0"/>
            <a:ext cx="2222823" cy="77724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470A68"/>
          </a:solidFill>
        </p:spPr>
        <p:txBody>
          <a:bodyPr wrap="square" lIns="0" tIns="0" rIns="0" bIns="0" rtlCol="0">
            <a:noAutofit/>
          </a:bodyPr>
          <a:lstStyle/>
          <a:p>
            <a:endParaRPr sz="2040" dirty="0">
              <a:latin typeface="Arial" panose="020B0604020202020204" pitchFamily="34" charset="0"/>
            </a:endParaRPr>
          </a:p>
        </p:txBody>
      </p:sp>
      <p:sp>
        <p:nvSpPr>
          <p:cNvPr id="6" name="Freeform 19"/>
          <p:cNvSpPr>
            <a:spLocks noEditPoints="1"/>
          </p:cNvSpPr>
          <p:nvPr userDrawn="1"/>
        </p:nvSpPr>
        <p:spPr bwMode="auto">
          <a:xfrm>
            <a:off x="2862720" y="889440"/>
            <a:ext cx="1088640" cy="35904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103632" tIns="51816" rIns="103632" bIns="51816" numCol="1" anchor="t" anchorCtr="0" compatLnSpc="1">
            <a:prstTxWarp prst="textNoShape">
              <a:avLst/>
            </a:prstTxWarp>
          </a:bodyPr>
          <a:lstStyle/>
          <a:p>
            <a:endParaRPr lang="en-GB" sz="1969" dirty="0"/>
          </a:p>
        </p:txBody>
      </p:sp>
    </p:spTree>
    <p:extLst>
      <p:ext uri="{BB962C8B-B14F-4D97-AF65-F5344CB8AC3E}">
        <p14:creationId xmlns:p14="http://schemas.microsoft.com/office/powerpoint/2010/main" val="3442299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TITLE SLIDE 4 - No imag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62720" y="1573027"/>
            <a:ext cx="8668800" cy="3978000"/>
          </a:xfrm>
        </p:spPr>
        <p:txBody>
          <a:bodyPr anchor="t" anchorCtr="0"/>
          <a:lstStyle>
            <a:lvl1pPr algn="l">
              <a:lnSpc>
                <a:spcPct val="85000"/>
              </a:lnSpc>
              <a:defRPr sz="6800">
                <a:solidFill>
                  <a:schemeClr val="bg1"/>
                </a:solidFill>
                <a:latin typeface="+mn-lt"/>
              </a:defRPr>
            </a:lvl1pPr>
          </a:lstStyle>
          <a:p>
            <a:r>
              <a:rPr lang="en-US" noProof="0" dirty="0"/>
              <a:t>Title slide 4 – </a:t>
            </a:r>
            <a:br>
              <a:rPr lang="en-US" noProof="0" dirty="0"/>
            </a:br>
            <a:r>
              <a:rPr lang="en-US" noProof="0" dirty="0"/>
              <a:t>no image</a:t>
            </a:r>
          </a:p>
        </p:txBody>
      </p:sp>
      <p:sp>
        <p:nvSpPr>
          <p:cNvPr id="4" name="object 3"/>
          <p:cNvSpPr/>
          <p:nvPr userDrawn="1"/>
        </p:nvSpPr>
        <p:spPr>
          <a:xfrm>
            <a:off x="1" y="0"/>
            <a:ext cx="2222823" cy="7772400"/>
          </a:xfrm>
          <a:custGeom>
            <a:avLst/>
            <a:gdLst/>
            <a:ahLst/>
            <a:cxnLst/>
            <a:rect l="l" t="t" r="r" b="b"/>
            <a:pathLst>
              <a:path w="1742046" h="7772400">
                <a:moveTo>
                  <a:pt x="0" y="7772400"/>
                </a:moveTo>
                <a:lnTo>
                  <a:pt x="1742046" y="7772400"/>
                </a:lnTo>
                <a:lnTo>
                  <a:pt x="1742046" y="0"/>
                </a:lnTo>
                <a:lnTo>
                  <a:pt x="0" y="0"/>
                </a:lnTo>
                <a:lnTo>
                  <a:pt x="0" y="7772400"/>
                </a:lnTo>
                <a:close/>
              </a:path>
            </a:pathLst>
          </a:custGeom>
          <a:solidFill>
            <a:srgbClr val="00338D"/>
          </a:solidFill>
        </p:spPr>
        <p:txBody>
          <a:bodyPr wrap="square" lIns="0" tIns="0" rIns="0" bIns="0" rtlCol="0">
            <a:noAutofit/>
          </a:bodyPr>
          <a:lstStyle/>
          <a:p>
            <a:endParaRPr sz="2040" dirty="0">
              <a:latin typeface="Arial" panose="020B0604020202020204" pitchFamily="34" charset="0"/>
            </a:endParaRPr>
          </a:p>
        </p:txBody>
      </p:sp>
      <p:sp>
        <p:nvSpPr>
          <p:cNvPr id="6" name="Freeform 19"/>
          <p:cNvSpPr>
            <a:spLocks noEditPoints="1"/>
          </p:cNvSpPr>
          <p:nvPr userDrawn="1"/>
        </p:nvSpPr>
        <p:spPr bwMode="auto">
          <a:xfrm>
            <a:off x="2862720" y="889440"/>
            <a:ext cx="1088640" cy="359040"/>
          </a:xfrm>
          <a:custGeom>
            <a:avLst/>
            <a:gdLst>
              <a:gd name="T0" fmla="*/ 269 w 283"/>
              <a:gd name="T1" fmla="*/ 77 h 114"/>
              <a:gd name="T2" fmla="*/ 222 w 283"/>
              <a:gd name="T3" fmla="*/ 87 h 114"/>
              <a:gd name="T4" fmla="*/ 244 w 283"/>
              <a:gd name="T5" fmla="*/ 60 h 114"/>
              <a:gd name="T6" fmla="*/ 269 w 283"/>
              <a:gd name="T7" fmla="*/ 56 h 114"/>
              <a:gd name="T8" fmla="*/ 222 w 283"/>
              <a:gd name="T9" fmla="*/ 2 h 114"/>
              <a:gd name="T10" fmla="*/ 281 w 283"/>
              <a:gd name="T11" fmla="*/ 87 h 114"/>
              <a:gd name="T12" fmla="*/ 222 w 283"/>
              <a:gd name="T13" fmla="*/ 89 h 114"/>
              <a:gd name="T14" fmla="*/ 246 w 283"/>
              <a:gd name="T15" fmla="*/ 101 h 114"/>
              <a:gd name="T16" fmla="*/ 205 w 283"/>
              <a:gd name="T17" fmla="*/ 82 h 114"/>
              <a:gd name="T18" fmla="*/ 203 w 283"/>
              <a:gd name="T19" fmla="*/ 52 h 114"/>
              <a:gd name="T20" fmla="*/ 154 w 283"/>
              <a:gd name="T21" fmla="*/ 87 h 114"/>
              <a:gd name="T22" fmla="*/ 213 w 283"/>
              <a:gd name="T23" fmla="*/ 53 h 114"/>
              <a:gd name="T24" fmla="*/ 171 w 283"/>
              <a:gd name="T25" fmla="*/ 87 h 114"/>
              <a:gd name="T26" fmla="*/ 180 w 283"/>
              <a:gd name="T27" fmla="*/ 87 h 114"/>
              <a:gd name="T28" fmla="*/ 120 w 283"/>
              <a:gd name="T29" fmla="*/ 87 h 114"/>
              <a:gd name="T30" fmla="*/ 117 w 283"/>
              <a:gd name="T31" fmla="*/ 56 h 114"/>
              <a:gd name="T32" fmla="*/ 86 w 283"/>
              <a:gd name="T33" fmla="*/ 2 h 114"/>
              <a:gd name="T34" fmla="*/ 145 w 283"/>
              <a:gd name="T35" fmla="*/ 52 h 114"/>
              <a:gd name="T36" fmla="*/ 142 w 283"/>
              <a:gd name="T37" fmla="*/ 87 h 114"/>
              <a:gd name="T38" fmla="*/ 93 w 283"/>
              <a:gd name="T39" fmla="*/ 79 h 114"/>
              <a:gd name="T40" fmla="*/ 89 w 283"/>
              <a:gd name="T41" fmla="*/ 79 h 114"/>
              <a:gd name="T42" fmla="*/ 87 w 283"/>
              <a:gd name="T43" fmla="*/ 69 h 114"/>
              <a:gd name="T44" fmla="*/ 95 w 283"/>
              <a:gd name="T45" fmla="*/ 62 h 114"/>
              <a:gd name="T46" fmla="*/ 93 w 283"/>
              <a:gd name="T47" fmla="*/ 79 h 114"/>
              <a:gd name="T48" fmla="*/ 67 w 283"/>
              <a:gd name="T49" fmla="*/ 86 h 114"/>
              <a:gd name="T50" fmla="*/ 37 w 283"/>
              <a:gd name="T51" fmla="*/ 82 h 114"/>
              <a:gd name="T52" fmla="*/ 25 w 283"/>
              <a:gd name="T53" fmla="*/ 77 h 114"/>
              <a:gd name="T54" fmla="*/ 18 w 283"/>
              <a:gd name="T55" fmla="*/ 2 h 114"/>
              <a:gd name="T56" fmla="*/ 76 w 283"/>
              <a:gd name="T57" fmla="*/ 55 h 114"/>
              <a:gd name="T58" fmla="*/ 22 w 283"/>
              <a:gd name="T59" fmla="*/ 87 h 114"/>
              <a:gd name="T60" fmla="*/ 220 w 283"/>
              <a:gd name="T61" fmla="*/ 0 h 114"/>
              <a:gd name="T62" fmla="*/ 215 w 283"/>
              <a:gd name="T63" fmla="*/ 0 h 114"/>
              <a:gd name="T64" fmla="*/ 147 w 283"/>
              <a:gd name="T65" fmla="*/ 52 h 114"/>
              <a:gd name="T66" fmla="*/ 84 w 283"/>
              <a:gd name="T67" fmla="*/ 52 h 114"/>
              <a:gd name="T68" fmla="*/ 16 w 283"/>
              <a:gd name="T69" fmla="*/ 0 h 114"/>
              <a:gd name="T70" fmla="*/ 14 w 283"/>
              <a:gd name="T71" fmla="*/ 113 h 114"/>
              <a:gd name="T72" fmla="*/ 35 w 283"/>
              <a:gd name="T73" fmla="*/ 113 h 114"/>
              <a:gd name="T74" fmla="*/ 66 w 283"/>
              <a:gd name="T75" fmla="*/ 89 h 114"/>
              <a:gd name="T76" fmla="*/ 81 w 283"/>
              <a:gd name="T77" fmla="*/ 89 h 114"/>
              <a:gd name="T78" fmla="*/ 90 w 283"/>
              <a:gd name="T79" fmla="*/ 89 h 114"/>
              <a:gd name="T80" fmla="*/ 112 w 283"/>
              <a:gd name="T81" fmla="*/ 113 h 114"/>
              <a:gd name="T82" fmla="*/ 142 w 283"/>
              <a:gd name="T83" fmla="*/ 89 h 114"/>
              <a:gd name="T84" fmla="*/ 170 w 283"/>
              <a:gd name="T85" fmla="*/ 89 h 114"/>
              <a:gd name="T86" fmla="*/ 190 w 283"/>
              <a:gd name="T87" fmla="*/ 113 h 114"/>
              <a:gd name="T88" fmla="*/ 210 w 283"/>
              <a:gd name="T89" fmla="*/ 108 h 114"/>
              <a:gd name="T90" fmla="*/ 266 w 283"/>
              <a:gd name="T91" fmla="*/ 89 h 114"/>
              <a:gd name="T92" fmla="*/ 220 w 283"/>
              <a:gd name="T93"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83" h="114">
                <a:moveTo>
                  <a:pt x="281" y="87"/>
                </a:moveTo>
                <a:cubicBezTo>
                  <a:pt x="266" y="87"/>
                  <a:pt x="266" y="87"/>
                  <a:pt x="266" y="87"/>
                </a:cubicBezTo>
                <a:cubicBezTo>
                  <a:pt x="269" y="77"/>
                  <a:pt x="269" y="77"/>
                  <a:pt x="269" y="77"/>
                </a:cubicBezTo>
                <a:cubicBezTo>
                  <a:pt x="239" y="77"/>
                  <a:pt x="239" y="77"/>
                  <a:pt x="239" y="77"/>
                </a:cubicBezTo>
                <a:cubicBezTo>
                  <a:pt x="237" y="87"/>
                  <a:pt x="237" y="87"/>
                  <a:pt x="237" y="87"/>
                </a:cubicBezTo>
                <a:cubicBezTo>
                  <a:pt x="222" y="87"/>
                  <a:pt x="222" y="87"/>
                  <a:pt x="222" y="87"/>
                </a:cubicBezTo>
                <a:cubicBezTo>
                  <a:pt x="222" y="85"/>
                  <a:pt x="222" y="85"/>
                  <a:pt x="222" y="85"/>
                </a:cubicBezTo>
                <a:cubicBezTo>
                  <a:pt x="223" y="84"/>
                  <a:pt x="223" y="83"/>
                  <a:pt x="223" y="81"/>
                </a:cubicBezTo>
                <a:cubicBezTo>
                  <a:pt x="226" y="71"/>
                  <a:pt x="233" y="60"/>
                  <a:pt x="244" y="60"/>
                </a:cubicBezTo>
                <a:cubicBezTo>
                  <a:pt x="249" y="60"/>
                  <a:pt x="254" y="62"/>
                  <a:pt x="253" y="69"/>
                </a:cubicBezTo>
                <a:cubicBezTo>
                  <a:pt x="271" y="69"/>
                  <a:pt x="271" y="69"/>
                  <a:pt x="271" y="69"/>
                </a:cubicBezTo>
                <a:cubicBezTo>
                  <a:pt x="272" y="66"/>
                  <a:pt x="273" y="61"/>
                  <a:pt x="269" y="56"/>
                </a:cubicBezTo>
                <a:cubicBezTo>
                  <a:pt x="266" y="51"/>
                  <a:pt x="258" y="48"/>
                  <a:pt x="248" y="48"/>
                </a:cubicBezTo>
                <a:cubicBezTo>
                  <a:pt x="241" y="48"/>
                  <a:pt x="231" y="50"/>
                  <a:pt x="222" y="55"/>
                </a:cubicBezTo>
                <a:cubicBezTo>
                  <a:pt x="222" y="2"/>
                  <a:pt x="222" y="2"/>
                  <a:pt x="222" y="2"/>
                </a:cubicBezTo>
                <a:cubicBezTo>
                  <a:pt x="281" y="2"/>
                  <a:pt x="281" y="2"/>
                  <a:pt x="281" y="2"/>
                </a:cubicBezTo>
                <a:cubicBezTo>
                  <a:pt x="281" y="87"/>
                  <a:pt x="281" y="87"/>
                  <a:pt x="281" y="87"/>
                </a:cubicBezTo>
                <a:cubicBezTo>
                  <a:pt x="281" y="87"/>
                  <a:pt x="281" y="87"/>
                  <a:pt x="281" y="87"/>
                </a:cubicBezTo>
                <a:close/>
                <a:moveTo>
                  <a:pt x="246" y="101"/>
                </a:moveTo>
                <a:cubicBezTo>
                  <a:pt x="243" y="102"/>
                  <a:pt x="240" y="102"/>
                  <a:pt x="237" y="102"/>
                </a:cubicBezTo>
                <a:cubicBezTo>
                  <a:pt x="228" y="102"/>
                  <a:pt x="222" y="98"/>
                  <a:pt x="222" y="89"/>
                </a:cubicBezTo>
                <a:cubicBezTo>
                  <a:pt x="249" y="89"/>
                  <a:pt x="249" y="89"/>
                  <a:pt x="249" y="89"/>
                </a:cubicBezTo>
                <a:cubicBezTo>
                  <a:pt x="246" y="101"/>
                  <a:pt x="246" y="101"/>
                  <a:pt x="246" y="101"/>
                </a:cubicBezTo>
                <a:cubicBezTo>
                  <a:pt x="246" y="101"/>
                  <a:pt x="246" y="101"/>
                  <a:pt x="246" y="101"/>
                </a:cubicBezTo>
                <a:close/>
                <a:moveTo>
                  <a:pt x="213" y="53"/>
                </a:moveTo>
                <a:cubicBezTo>
                  <a:pt x="213" y="65"/>
                  <a:pt x="213" y="65"/>
                  <a:pt x="213" y="65"/>
                </a:cubicBezTo>
                <a:cubicBezTo>
                  <a:pt x="209" y="71"/>
                  <a:pt x="206" y="77"/>
                  <a:pt x="205" y="82"/>
                </a:cubicBezTo>
                <a:cubicBezTo>
                  <a:pt x="204" y="83"/>
                  <a:pt x="204" y="85"/>
                  <a:pt x="204" y="87"/>
                </a:cubicBezTo>
                <a:cubicBezTo>
                  <a:pt x="195" y="87"/>
                  <a:pt x="195" y="87"/>
                  <a:pt x="195" y="87"/>
                </a:cubicBezTo>
                <a:cubicBezTo>
                  <a:pt x="203" y="52"/>
                  <a:pt x="203" y="52"/>
                  <a:pt x="203" y="52"/>
                </a:cubicBezTo>
                <a:cubicBezTo>
                  <a:pt x="178" y="52"/>
                  <a:pt x="178" y="52"/>
                  <a:pt x="178" y="52"/>
                </a:cubicBezTo>
                <a:cubicBezTo>
                  <a:pt x="156" y="87"/>
                  <a:pt x="156" y="87"/>
                  <a:pt x="156" y="87"/>
                </a:cubicBezTo>
                <a:cubicBezTo>
                  <a:pt x="154" y="87"/>
                  <a:pt x="154" y="87"/>
                  <a:pt x="154" y="87"/>
                </a:cubicBezTo>
                <a:cubicBezTo>
                  <a:pt x="154" y="2"/>
                  <a:pt x="154" y="2"/>
                  <a:pt x="154" y="2"/>
                </a:cubicBezTo>
                <a:cubicBezTo>
                  <a:pt x="213" y="2"/>
                  <a:pt x="213" y="2"/>
                  <a:pt x="213" y="2"/>
                </a:cubicBezTo>
                <a:cubicBezTo>
                  <a:pt x="213" y="53"/>
                  <a:pt x="213" y="53"/>
                  <a:pt x="213" y="53"/>
                </a:cubicBezTo>
                <a:cubicBezTo>
                  <a:pt x="213" y="53"/>
                  <a:pt x="213" y="53"/>
                  <a:pt x="213" y="53"/>
                </a:cubicBezTo>
                <a:close/>
                <a:moveTo>
                  <a:pt x="180" y="87"/>
                </a:moveTo>
                <a:cubicBezTo>
                  <a:pt x="171" y="87"/>
                  <a:pt x="171" y="87"/>
                  <a:pt x="171" y="87"/>
                </a:cubicBezTo>
                <a:cubicBezTo>
                  <a:pt x="185" y="66"/>
                  <a:pt x="185" y="66"/>
                  <a:pt x="185" y="66"/>
                </a:cubicBezTo>
                <a:cubicBezTo>
                  <a:pt x="180" y="87"/>
                  <a:pt x="180" y="87"/>
                  <a:pt x="180" y="87"/>
                </a:cubicBezTo>
                <a:cubicBezTo>
                  <a:pt x="180" y="87"/>
                  <a:pt x="180" y="87"/>
                  <a:pt x="180" y="87"/>
                </a:cubicBezTo>
                <a:close/>
                <a:moveTo>
                  <a:pt x="145" y="52"/>
                </a:moveTo>
                <a:cubicBezTo>
                  <a:pt x="130" y="52"/>
                  <a:pt x="130" y="52"/>
                  <a:pt x="130" y="52"/>
                </a:cubicBezTo>
                <a:cubicBezTo>
                  <a:pt x="120" y="87"/>
                  <a:pt x="120" y="87"/>
                  <a:pt x="120" y="87"/>
                </a:cubicBezTo>
                <a:cubicBezTo>
                  <a:pt x="104" y="87"/>
                  <a:pt x="104" y="87"/>
                  <a:pt x="104" y="87"/>
                </a:cubicBezTo>
                <a:cubicBezTo>
                  <a:pt x="112" y="84"/>
                  <a:pt x="117" y="78"/>
                  <a:pt x="119" y="70"/>
                </a:cubicBezTo>
                <a:cubicBezTo>
                  <a:pt x="120" y="64"/>
                  <a:pt x="119" y="59"/>
                  <a:pt x="117" y="56"/>
                </a:cubicBezTo>
                <a:cubicBezTo>
                  <a:pt x="113" y="51"/>
                  <a:pt x="105" y="52"/>
                  <a:pt x="98" y="52"/>
                </a:cubicBezTo>
                <a:cubicBezTo>
                  <a:pt x="97" y="52"/>
                  <a:pt x="86" y="52"/>
                  <a:pt x="86" y="52"/>
                </a:cubicBezTo>
                <a:cubicBezTo>
                  <a:pt x="86" y="2"/>
                  <a:pt x="86" y="2"/>
                  <a:pt x="86" y="2"/>
                </a:cubicBezTo>
                <a:cubicBezTo>
                  <a:pt x="145" y="2"/>
                  <a:pt x="145" y="2"/>
                  <a:pt x="145" y="2"/>
                </a:cubicBezTo>
                <a:cubicBezTo>
                  <a:pt x="145" y="52"/>
                  <a:pt x="145" y="52"/>
                  <a:pt x="145" y="52"/>
                </a:cubicBezTo>
                <a:cubicBezTo>
                  <a:pt x="145" y="52"/>
                  <a:pt x="145" y="52"/>
                  <a:pt x="145" y="52"/>
                </a:cubicBezTo>
                <a:close/>
                <a:moveTo>
                  <a:pt x="135" y="87"/>
                </a:moveTo>
                <a:cubicBezTo>
                  <a:pt x="141" y="65"/>
                  <a:pt x="141" y="65"/>
                  <a:pt x="141" y="65"/>
                </a:cubicBezTo>
                <a:cubicBezTo>
                  <a:pt x="142" y="87"/>
                  <a:pt x="142" y="87"/>
                  <a:pt x="142" y="87"/>
                </a:cubicBezTo>
                <a:cubicBezTo>
                  <a:pt x="135" y="87"/>
                  <a:pt x="135" y="87"/>
                  <a:pt x="135" y="87"/>
                </a:cubicBezTo>
                <a:cubicBezTo>
                  <a:pt x="135" y="87"/>
                  <a:pt x="135" y="87"/>
                  <a:pt x="135" y="87"/>
                </a:cubicBezTo>
                <a:close/>
                <a:moveTo>
                  <a:pt x="93" y="79"/>
                </a:moveTo>
                <a:cubicBezTo>
                  <a:pt x="93" y="79"/>
                  <a:pt x="93" y="79"/>
                  <a:pt x="93" y="79"/>
                </a:cubicBezTo>
                <a:cubicBezTo>
                  <a:pt x="92" y="79"/>
                  <a:pt x="91" y="79"/>
                  <a:pt x="91" y="79"/>
                </a:cubicBezTo>
                <a:cubicBezTo>
                  <a:pt x="90" y="79"/>
                  <a:pt x="89" y="79"/>
                  <a:pt x="89" y="79"/>
                </a:cubicBezTo>
                <a:cubicBezTo>
                  <a:pt x="85" y="79"/>
                  <a:pt x="85" y="79"/>
                  <a:pt x="85" y="79"/>
                </a:cubicBezTo>
                <a:cubicBezTo>
                  <a:pt x="87" y="72"/>
                  <a:pt x="87" y="72"/>
                  <a:pt x="87" y="72"/>
                </a:cubicBezTo>
                <a:cubicBezTo>
                  <a:pt x="87" y="69"/>
                  <a:pt x="87" y="69"/>
                  <a:pt x="87" y="69"/>
                </a:cubicBezTo>
                <a:cubicBezTo>
                  <a:pt x="89" y="62"/>
                  <a:pt x="89" y="62"/>
                  <a:pt x="89" y="62"/>
                </a:cubicBezTo>
                <a:cubicBezTo>
                  <a:pt x="90" y="62"/>
                  <a:pt x="91" y="62"/>
                  <a:pt x="92" y="62"/>
                </a:cubicBezTo>
                <a:cubicBezTo>
                  <a:pt x="95" y="62"/>
                  <a:pt x="95" y="62"/>
                  <a:pt x="95" y="62"/>
                </a:cubicBezTo>
                <a:cubicBezTo>
                  <a:pt x="100" y="62"/>
                  <a:pt x="103" y="62"/>
                  <a:pt x="104" y="63"/>
                </a:cubicBezTo>
                <a:cubicBezTo>
                  <a:pt x="105" y="65"/>
                  <a:pt x="105" y="67"/>
                  <a:pt x="104" y="70"/>
                </a:cubicBezTo>
                <a:cubicBezTo>
                  <a:pt x="102" y="75"/>
                  <a:pt x="100" y="78"/>
                  <a:pt x="93" y="79"/>
                </a:cubicBezTo>
                <a:moveTo>
                  <a:pt x="76" y="55"/>
                </a:moveTo>
                <a:cubicBezTo>
                  <a:pt x="75" y="58"/>
                  <a:pt x="75" y="58"/>
                  <a:pt x="75" y="58"/>
                </a:cubicBezTo>
                <a:cubicBezTo>
                  <a:pt x="67" y="86"/>
                  <a:pt x="67" y="86"/>
                  <a:pt x="67" y="86"/>
                </a:cubicBezTo>
                <a:cubicBezTo>
                  <a:pt x="67" y="87"/>
                  <a:pt x="67" y="87"/>
                  <a:pt x="67" y="87"/>
                </a:cubicBezTo>
                <a:cubicBezTo>
                  <a:pt x="39" y="87"/>
                  <a:pt x="39" y="87"/>
                  <a:pt x="39" y="87"/>
                </a:cubicBezTo>
                <a:cubicBezTo>
                  <a:pt x="37" y="82"/>
                  <a:pt x="37" y="82"/>
                  <a:pt x="37" y="82"/>
                </a:cubicBezTo>
                <a:cubicBezTo>
                  <a:pt x="67" y="52"/>
                  <a:pt x="67" y="52"/>
                  <a:pt x="67" y="52"/>
                </a:cubicBezTo>
                <a:cubicBezTo>
                  <a:pt x="48" y="52"/>
                  <a:pt x="48" y="52"/>
                  <a:pt x="48" y="52"/>
                </a:cubicBezTo>
                <a:cubicBezTo>
                  <a:pt x="25" y="77"/>
                  <a:pt x="25" y="77"/>
                  <a:pt x="25" y="77"/>
                </a:cubicBezTo>
                <a:cubicBezTo>
                  <a:pt x="32" y="52"/>
                  <a:pt x="32" y="52"/>
                  <a:pt x="32" y="52"/>
                </a:cubicBezTo>
                <a:cubicBezTo>
                  <a:pt x="18" y="52"/>
                  <a:pt x="18" y="52"/>
                  <a:pt x="18" y="52"/>
                </a:cubicBezTo>
                <a:cubicBezTo>
                  <a:pt x="18" y="2"/>
                  <a:pt x="18" y="2"/>
                  <a:pt x="18" y="2"/>
                </a:cubicBezTo>
                <a:cubicBezTo>
                  <a:pt x="76" y="2"/>
                  <a:pt x="76" y="2"/>
                  <a:pt x="76" y="2"/>
                </a:cubicBezTo>
                <a:cubicBezTo>
                  <a:pt x="76" y="55"/>
                  <a:pt x="76" y="55"/>
                  <a:pt x="76" y="55"/>
                </a:cubicBezTo>
                <a:cubicBezTo>
                  <a:pt x="76" y="55"/>
                  <a:pt x="76" y="55"/>
                  <a:pt x="76" y="55"/>
                </a:cubicBezTo>
                <a:close/>
                <a:moveTo>
                  <a:pt x="22" y="87"/>
                </a:moveTo>
                <a:cubicBezTo>
                  <a:pt x="22" y="87"/>
                  <a:pt x="22" y="87"/>
                  <a:pt x="22" y="87"/>
                </a:cubicBezTo>
                <a:cubicBezTo>
                  <a:pt x="22" y="87"/>
                  <a:pt x="22" y="87"/>
                  <a:pt x="22" y="87"/>
                </a:cubicBezTo>
                <a:cubicBezTo>
                  <a:pt x="22" y="87"/>
                  <a:pt x="22" y="87"/>
                  <a:pt x="22" y="87"/>
                </a:cubicBezTo>
                <a:cubicBezTo>
                  <a:pt x="22" y="87"/>
                  <a:pt x="22" y="87"/>
                  <a:pt x="22" y="87"/>
                </a:cubicBezTo>
                <a:close/>
                <a:moveTo>
                  <a:pt x="220" y="0"/>
                </a:moveTo>
                <a:cubicBezTo>
                  <a:pt x="220" y="57"/>
                  <a:pt x="220" y="57"/>
                  <a:pt x="220" y="57"/>
                </a:cubicBezTo>
                <a:cubicBezTo>
                  <a:pt x="218" y="59"/>
                  <a:pt x="216" y="60"/>
                  <a:pt x="215" y="62"/>
                </a:cubicBezTo>
                <a:cubicBezTo>
                  <a:pt x="215" y="0"/>
                  <a:pt x="215" y="0"/>
                  <a:pt x="215" y="0"/>
                </a:cubicBezTo>
                <a:cubicBezTo>
                  <a:pt x="152" y="0"/>
                  <a:pt x="152" y="0"/>
                  <a:pt x="152" y="0"/>
                </a:cubicBezTo>
                <a:cubicBezTo>
                  <a:pt x="152" y="52"/>
                  <a:pt x="152" y="52"/>
                  <a:pt x="152" y="52"/>
                </a:cubicBezTo>
                <a:cubicBezTo>
                  <a:pt x="147" y="52"/>
                  <a:pt x="147" y="52"/>
                  <a:pt x="147" y="52"/>
                </a:cubicBezTo>
                <a:cubicBezTo>
                  <a:pt x="147" y="0"/>
                  <a:pt x="147" y="0"/>
                  <a:pt x="147" y="0"/>
                </a:cubicBezTo>
                <a:cubicBezTo>
                  <a:pt x="84" y="0"/>
                  <a:pt x="84" y="0"/>
                  <a:pt x="84" y="0"/>
                </a:cubicBezTo>
                <a:cubicBezTo>
                  <a:pt x="84" y="52"/>
                  <a:pt x="84" y="52"/>
                  <a:pt x="84" y="52"/>
                </a:cubicBezTo>
                <a:cubicBezTo>
                  <a:pt x="79" y="52"/>
                  <a:pt x="79" y="52"/>
                  <a:pt x="79" y="52"/>
                </a:cubicBezTo>
                <a:cubicBezTo>
                  <a:pt x="79" y="0"/>
                  <a:pt x="79" y="0"/>
                  <a:pt x="79" y="0"/>
                </a:cubicBezTo>
                <a:cubicBezTo>
                  <a:pt x="16" y="0"/>
                  <a:pt x="16" y="0"/>
                  <a:pt x="16" y="0"/>
                </a:cubicBezTo>
                <a:cubicBezTo>
                  <a:pt x="16" y="59"/>
                  <a:pt x="16" y="59"/>
                  <a:pt x="16" y="59"/>
                </a:cubicBezTo>
                <a:cubicBezTo>
                  <a:pt x="0" y="113"/>
                  <a:pt x="0" y="113"/>
                  <a:pt x="0" y="113"/>
                </a:cubicBezTo>
                <a:cubicBezTo>
                  <a:pt x="14" y="113"/>
                  <a:pt x="14" y="113"/>
                  <a:pt x="14" y="113"/>
                </a:cubicBezTo>
                <a:cubicBezTo>
                  <a:pt x="21" y="89"/>
                  <a:pt x="21" y="89"/>
                  <a:pt x="21" y="89"/>
                </a:cubicBezTo>
                <a:cubicBezTo>
                  <a:pt x="23" y="89"/>
                  <a:pt x="23" y="89"/>
                  <a:pt x="23" y="89"/>
                </a:cubicBezTo>
                <a:cubicBezTo>
                  <a:pt x="35" y="113"/>
                  <a:pt x="35" y="113"/>
                  <a:pt x="35" y="113"/>
                </a:cubicBezTo>
                <a:cubicBezTo>
                  <a:pt x="52" y="113"/>
                  <a:pt x="52" y="113"/>
                  <a:pt x="52" y="113"/>
                </a:cubicBezTo>
                <a:cubicBezTo>
                  <a:pt x="40" y="89"/>
                  <a:pt x="40" y="89"/>
                  <a:pt x="40" y="89"/>
                </a:cubicBezTo>
                <a:cubicBezTo>
                  <a:pt x="66" y="89"/>
                  <a:pt x="66" y="89"/>
                  <a:pt x="66" y="89"/>
                </a:cubicBezTo>
                <a:cubicBezTo>
                  <a:pt x="59" y="113"/>
                  <a:pt x="59" y="113"/>
                  <a:pt x="59" y="113"/>
                </a:cubicBezTo>
                <a:cubicBezTo>
                  <a:pt x="74" y="113"/>
                  <a:pt x="74" y="113"/>
                  <a:pt x="74" y="113"/>
                </a:cubicBezTo>
                <a:cubicBezTo>
                  <a:pt x="81" y="89"/>
                  <a:pt x="81" y="89"/>
                  <a:pt x="81" y="89"/>
                </a:cubicBezTo>
                <a:cubicBezTo>
                  <a:pt x="85" y="89"/>
                  <a:pt x="85" y="89"/>
                  <a:pt x="85" y="89"/>
                </a:cubicBezTo>
                <a:cubicBezTo>
                  <a:pt x="85" y="89"/>
                  <a:pt x="85" y="89"/>
                  <a:pt x="85" y="89"/>
                </a:cubicBezTo>
                <a:cubicBezTo>
                  <a:pt x="90" y="89"/>
                  <a:pt x="90" y="89"/>
                  <a:pt x="90" y="89"/>
                </a:cubicBezTo>
                <a:cubicBezTo>
                  <a:pt x="90" y="89"/>
                  <a:pt x="90" y="89"/>
                  <a:pt x="90" y="89"/>
                </a:cubicBezTo>
                <a:cubicBezTo>
                  <a:pt x="119" y="89"/>
                  <a:pt x="119" y="89"/>
                  <a:pt x="119" y="89"/>
                </a:cubicBezTo>
                <a:cubicBezTo>
                  <a:pt x="112" y="113"/>
                  <a:pt x="112" y="113"/>
                  <a:pt x="112" y="113"/>
                </a:cubicBezTo>
                <a:cubicBezTo>
                  <a:pt x="128" y="113"/>
                  <a:pt x="128" y="113"/>
                  <a:pt x="128" y="113"/>
                </a:cubicBezTo>
                <a:cubicBezTo>
                  <a:pt x="135" y="89"/>
                  <a:pt x="135" y="89"/>
                  <a:pt x="135" y="89"/>
                </a:cubicBezTo>
                <a:cubicBezTo>
                  <a:pt x="142" y="89"/>
                  <a:pt x="142" y="89"/>
                  <a:pt x="142" y="89"/>
                </a:cubicBezTo>
                <a:cubicBezTo>
                  <a:pt x="142" y="113"/>
                  <a:pt x="142" y="113"/>
                  <a:pt x="142" y="113"/>
                </a:cubicBezTo>
                <a:cubicBezTo>
                  <a:pt x="155" y="113"/>
                  <a:pt x="155" y="113"/>
                  <a:pt x="155" y="113"/>
                </a:cubicBezTo>
                <a:cubicBezTo>
                  <a:pt x="170" y="89"/>
                  <a:pt x="170" y="89"/>
                  <a:pt x="170" y="89"/>
                </a:cubicBezTo>
                <a:cubicBezTo>
                  <a:pt x="180" y="89"/>
                  <a:pt x="180" y="89"/>
                  <a:pt x="180" y="89"/>
                </a:cubicBezTo>
                <a:cubicBezTo>
                  <a:pt x="175" y="113"/>
                  <a:pt x="175" y="113"/>
                  <a:pt x="175" y="113"/>
                </a:cubicBezTo>
                <a:cubicBezTo>
                  <a:pt x="190" y="113"/>
                  <a:pt x="190" y="113"/>
                  <a:pt x="190" y="113"/>
                </a:cubicBezTo>
                <a:cubicBezTo>
                  <a:pt x="195" y="89"/>
                  <a:pt x="195" y="89"/>
                  <a:pt x="195" y="89"/>
                </a:cubicBezTo>
                <a:cubicBezTo>
                  <a:pt x="204" y="89"/>
                  <a:pt x="204" y="89"/>
                  <a:pt x="204" y="89"/>
                </a:cubicBezTo>
                <a:cubicBezTo>
                  <a:pt x="203" y="96"/>
                  <a:pt x="205" y="103"/>
                  <a:pt x="210" y="108"/>
                </a:cubicBezTo>
                <a:cubicBezTo>
                  <a:pt x="216" y="113"/>
                  <a:pt x="225" y="114"/>
                  <a:pt x="232" y="114"/>
                </a:cubicBezTo>
                <a:cubicBezTo>
                  <a:pt x="241" y="114"/>
                  <a:pt x="251" y="113"/>
                  <a:pt x="260" y="111"/>
                </a:cubicBezTo>
                <a:cubicBezTo>
                  <a:pt x="266" y="89"/>
                  <a:pt x="266" y="89"/>
                  <a:pt x="266" y="89"/>
                </a:cubicBezTo>
                <a:cubicBezTo>
                  <a:pt x="283" y="89"/>
                  <a:pt x="283" y="89"/>
                  <a:pt x="283" y="89"/>
                </a:cubicBezTo>
                <a:cubicBezTo>
                  <a:pt x="283" y="0"/>
                  <a:pt x="283" y="0"/>
                  <a:pt x="283" y="0"/>
                </a:cubicBezTo>
                <a:cubicBezTo>
                  <a:pt x="220" y="0"/>
                  <a:pt x="220" y="0"/>
                  <a:pt x="220" y="0"/>
                </a:cubicBezTo>
                <a:cubicBezTo>
                  <a:pt x="220" y="0"/>
                  <a:pt x="220" y="0"/>
                  <a:pt x="220" y="0"/>
                </a:cubicBezTo>
                <a:close/>
              </a:path>
            </a:pathLst>
          </a:custGeom>
          <a:solidFill>
            <a:schemeClr val="bg1"/>
          </a:solidFill>
          <a:ln>
            <a:noFill/>
          </a:ln>
        </p:spPr>
        <p:txBody>
          <a:bodyPr vert="horz" wrap="square" lIns="103632" tIns="51816" rIns="103632" bIns="51816" numCol="1" anchor="t" anchorCtr="0" compatLnSpc="1">
            <a:prstTxWarp prst="textNoShape">
              <a:avLst/>
            </a:prstTxWarp>
          </a:bodyPr>
          <a:lstStyle/>
          <a:p>
            <a:endParaRPr lang="en-US" sz="1969" noProof="0" dirty="0"/>
          </a:p>
        </p:txBody>
      </p:sp>
      <p:sp>
        <p:nvSpPr>
          <p:cNvPr id="7" name="Text Placeholder 3"/>
          <p:cNvSpPr>
            <a:spLocks noGrp="1"/>
          </p:cNvSpPr>
          <p:nvPr>
            <p:ph type="body" sz="quarter" idx="11" hasCustomPrompt="1"/>
          </p:nvPr>
        </p:nvSpPr>
        <p:spPr>
          <a:xfrm>
            <a:off x="2862720" y="5755027"/>
            <a:ext cx="8641780" cy="244800"/>
          </a:xfrm>
        </p:spPr>
        <p:txBody>
          <a:bodyPr/>
          <a:lstStyle>
            <a:lvl1pPr>
              <a:defRPr sz="1247" baseline="0">
                <a:solidFill>
                  <a:schemeClr val="bg1"/>
                </a:solidFill>
              </a:defRPr>
            </a:lvl1pPr>
            <a:lvl2pPr>
              <a:defRPr sz="1247">
                <a:solidFill>
                  <a:schemeClr val="bg1"/>
                </a:solidFill>
              </a:defRPr>
            </a:lvl2pPr>
            <a:lvl3pPr>
              <a:buClr>
                <a:schemeClr val="bg1"/>
              </a:buClr>
              <a:defRPr sz="1247">
                <a:solidFill>
                  <a:schemeClr val="bg1"/>
                </a:solidFill>
              </a:defRPr>
            </a:lvl3pPr>
            <a:lvl4pPr>
              <a:buClr>
                <a:schemeClr val="bg1"/>
              </a:buClr>
              <a:defRPr sz="1247">
                <a:solidFill>
                  <a:schemeClr val="bg1"/>
                </a:solidFill>
              </a:defRPr>
            </a:lvl4pPr>
            <a:lvl5pPr>
              <a:buClr>
                <a:schemeClr val="bg1"/>
              </a:buClr>
              <a:defRPr sz="1247">
                <a:solidFill>
                  <a:schemeClr val="bg1"/>
                </a:solidFill>
              </a:defRPr>
            </a:lvl5pPr>
          </a:lstStyle>
          <a:p>
            <a:r>
              <a:rPr lang="en-US" dirty="0"/>
              <a:t>Subtitle here</a:t>
            </a:r>
          </a:p>
        </p:txBody>
      </p:sp>
      <p:sp>
        <p:nvSpPr>
          <p:cNvPr id="8" name="Text Placeholder 4"/>
          <p:cNvSpPr>
            <a:spLocks noGrp="1"/>
          </p:cNvSpPr>
          <p:nvPr>
            <p:ph type="body" sz="quarter" idx="12" hasCustomPrompt="1"/>
          </p:nvPr>
        </p:nvSpPr>
        <p:spPr>
          <a:xfrm>
            <a:off x="2862721" y="6283019"/>
            <a:ext cx="2644775" cy="552345"/>
          </a:xfrm>
        </p:spPr>
        <p:txBody>
          <a:bodyPr/>
          <a:lstStyle>
            <a:lvl1pPr>
              <a:defRPr sz="1247" b="0">
                <a:solidFill>
                  <a:schemeClr val="bg1"/>
                </a:solidFill>
              </a:defRPr>
            </a:lvl1pPr>
          </a:lstStyle>
          <a:p>
            <a:pPr lvl="0"/>
            <a:r>
              <a:rPr lang="en-US" dirty="0"/>
              <a:t>Date here</a:t>
            </a:r>
          </a:p>
        </p:txBody>
      </p:sp>
    </p:spTree>
    <p:extLst>
      <p:ext uri="{BB962C8B-B14F-4D97-AF65-F5344CB8AC3E}">
        <p14:creationId xmlns:p14="http://schemas.microsoft.com/office/powerpoint/2010/main" val="9463952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489374"/>
            <a:ext cx="10838880" cy="604520"/>
          </a:xfrm>
          <a:prstGeom prst="rect">
            <a:avLst/>
          </a:prstGeom>
        </p:spPr>
        <p:txBody>
          <a:bodyPr vert="horz" lIns="0" tIns="0" rIns="0" bIns="0" rtlCol="0" anchor="t" anchorCtr="0">
            <a:noAutofit/>
          </a:bodyPr>
          <a:lstStyle/>
          <a:p>
            <a:r>
              <a:rPr lang="en-US" noProof="0" dirty="0"/>
              <a:t>Click to edit Master title style</a:t>
            </a:r>
          </a:p>
        </p:txBody>
      </p:sp>
      <p:sp>
        <p:nvSpPr>
          <p:cNvPr id="3" name="Text Placeholder 2"/>
          <p:cNvSpPr>
            <a:spLocks noGrp="1"/>
          </p:cNvSpPr>
          <p:nvPr>
            <p:ph type="body" idx="1"/>
          </p:nvPr>
        </p:nvSpPr>
        <p:spPr>
          <a:xfrm>
            <a:off x="919452" y="1508875"/>
            <a:ext cx="10838104" cy="5151641"/>
          </a:xfrm>
          <a:prstGeom prst="rect">
            <a:avLst/>
          </a:prstGeom>
        </p:spPr>
        <p:txBody>
          <a:bodyPr vert="horz" lIns="0" tIns="0" rIns="0" bIns="0" rtlCol="0" anchor="t" anchorCtr="0">
            <a:noAutofit/>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3521449419"/>
      </p:ext>
    </p:extLst>
  </p:cSld>
  <p:clrMap bg1="lt1" tx1="dk1" bg2="lt2" tx2="dk2" accent1="accent1" accent2="accent2" accent3="accent3" accent4="accent4" accent5="accent5" accent6="accent6" hlink="hlink" folHlink="folHlink"/>
  <p:sldLayoutIdLst>
    <p:sldLayoutId id="2147483664" r:id="rId1"/>
    <p:sldLayoutId id="2147483666" r:id="rId2"/>
    <p:sldLayoutId id="2147483667" r:id="rId3"/>
    <p:sldLayoutId id="2147483668" r:id="rId4"/>
    <p:sldLayoutId id="2147483669" r:id="rId5"/>
  </p:sldLayoutIdLst>
  <p:txStyles>
    <p:titleStyle>
      <a:lvl1pPr algn="l" defTabSz="777276" rtl="0" eaLnBrk="1" latinLnBrk="0" hangingPunct="1">
        <a:lnSpc>
          <a:spcPct val="100000"/>
        </a:lnSpc>
        <a:spcBef>
          <a:spcPct val="0"/>
        </a:spcBef>
        <a:buNone/>
        <a:defRPr sz="3709" kern="1200">
          <a:solidFill>
            <a:schemeClr val="tx2"/>
          </a:solidFill>
          <a:latin typeface="+mn-lt"/>
          <a:ea typeface="+mj-ea"/>
          <a:cs typeface="+mj-cs"/>
        </a:defRPr>
      </a:lvl1pPr>
    </p:titleStyle>
    <p:bodyStyle>
      <a:lvl1pPr marL="0" indent="0" algn="l" defTabSz="777276" rtl="0" eaLnBrk="1" latinLnBrk="0" hangingPunct="1">
        <a:lnSpc>
          <a:spcPct val="100000"/>
        </a:lnSpc>
        <a:spcBef>
          <a:spcPts val="0"/>
        </a:spcBef>
        <a:spcAft>
          <a:spcPts val="510"/>
        </a:spcAft>
        <a:buFontTx/>
        <a:buNone/>
        <a:defRPr sz="1159" b="1" kern="1200">
          <a:solidFill>
            <a:schemeClr val="tx2"/>
          </a:solidFill>
          <a:latin typeface="+mn-lt"/>
          <a:ea typeface="+mn-ea"/>
          <a:cs typeface="+mn-cs"/>
        </a:defRPr>
      </a:lvl1pPr>
      <a:lvl2pPr marL="0" indent="0" algn="l" defTabSz="777276" rtl="0" eaLnBrk="1" latinLnBrk="0" hangingPunct="1">
        <a:lnSpc>
          <a:spcPct val="100000"/>
        </a:lnSpc>
        <a:spcBef>
          <a:spcPts val="0"/>
        </a:spcBef>
        <a:spcAft>
          <a:spcPts val="510"/>
        </a:spcAft>
        <a:buFontTx/>
        <a:buNone/>
        <a:defRPr sz="1159" kern="1200">
          <a:solidFill>
            <a:schemeClr val="tx2"/>
          </a:solidFill>
          <a:latin typeface="+mn-lt"/>
          <a:ea typeface="+mn-ea"/>
          <a:cs typeface="+mn-cs"/>
        </a:defRPr>
      </a:lvl2pPr>
      <a:lvl3pPr marL="241751" indent="-241751" algn="l" defTabSz="777276" rtl="0" eaLnBrk="1" latinLnBrk="0" hangingPunct="1">
        <a:lnSpc>
          <a:spcPct val="100000"/>
        </a:lnSpc>
        <a:spcBef>
          <a:spcPts val="0"/>
        </a:spcBef>
        <a:spcAft>
          <a:spcPts val="510"/>
        </a:spcAft>
        <a:buClr>
          <a:schemeClr val="tx2"/>
        </a:buClr>
        <a:buFont typeface="Arial" panose="020B0604020202020204" pitchFamily="34" charset="0"/>
        <a:buChar char="—"/>
        <a:defRPr sz="1159" kern="1200">
          <a:solidFill>
            <a:schemeClr val="tx2"/>
          </a:solidFill>
          <a:latin typeface="+mn-lt"/>
          <a:ea typeface="+mn-ea"/>
          <a:cs typeface="+mn-cs"/>
        </a:defRPr>
      </a:lvl3pPr>
      <a:lvl4pPr marL="489623" indent="-195849" algn="l" defTabSz="777276" rtl="0" eaLnBrk="1" latinLnBrk="0" hangingPunct="1">
        <a:lnSpc>
          <a:spcPct val="100000"/>
        </a:lnSpc>
        <a:spcBef>
          <a:spcPts val="0"/>
        </a:spcBef>
        <a:spcAft>
          <a:spcPts val="510"/>
        </a:spcAft>
        <a:buClr>
          <a:schemeClr val="tx2"/>
        </a:buClr>
        <a:buFont typeface="Arial" panose="020B0604020202020204" pitchFamily="34" charset="0"/>
        <a:buChar char="-"/>
        <a:defRPr sz="1159" kern="1200">
          <a:solidFill>
            <a:schemeClr val="tx2"/>
          </a:solidFill>
          <a:latin typeface="+mn-lt"/>
          <a:ea typeface="+mn-ea"/>
          <a:cs typeface="+mn-cs"/>
        </a:defRPr>
      </a:lvl4pPr>
      <a:lvl5pPr marL="700772" indent="-241751" algn="l" defTabSz="777276" rtl="0" eaLnBrk="1" latinLnBrk="0" hangingPunct="1">
        <a:lnSpc>
          <a:spcPct val="100000"/>
        </a:lnSpc>
        <a:spcBef>
          <a:spcPts val="0"/>
        </a:spcBef>
        <a:spcAft>
          <a:spcPts val="510"/>
        </a:spcAft>
        <a:buClr>
          <a:schemeClr val="tx2"/>
        </a:buClr>
        <a:buFont typeface="Arial" panose="020B0604020202020204" pitchFamily="34" charset="0"/>
        <a:buChar char="—"/>
        <a:defRPr sz="1159" kern="1200" baseline="0">
          <a:solidFill>
            <a:schemeClr val="tx2"/>
          </a:solidFill>
          <a:latin typeface="+mn-lt"/>
          <a:ea typeface="+mn-ea"/>
          <a:cs typeface="+mn-cs"/>
        </a:defRPr>
      </a:lvl5pPr>
      <a:lvl6pPr marL="933343" indent="-195849" algn="l" defTabSz="777276" rtl="0" eaLnBrk="1" latinLnBrk="0" hangingPunct="1">
        <a:lnSpc>
          <a:spcPct val="100000"/>
        </a:lnSpc>
        <a:spcBef>
          <a:spcPts val="0"/>
        </a:spcBef>
        <a:spcAft>
          <a:spcPts val="510"/>
        </a:spcAft>
        <a:buClr>
          <a:schemeClr val="tx2"/>
        </a:buClr>
        <a:buFont typeface="Arial" panose="020B0604020202020204" pitchFamily="34" charset="0"/>
        <a:buChar char="-"/>
        <a:defRPr sz="1276" kern="1200">
          <a:solidFill>
            <a:schemeClr val="tx2"/>
          </a:solidFill>
          <a:latin typeface="+mn-lt"/>
          <a:ea typeface="+mn-ea"/>
          <a:cs typeface="+mn-cs"/>
        </a:defRPr>
      </a:lvl6pPr>
      <a:lvl7pPr marL="1165912" indent="-241751" algn="l" defTabSz="777276" rtl="0" eaLnBrk="1" latinLnBrk="0" hangingPunct="1">
        <a:lnSpc>
          <a:spcPct val="100000"/>
        </a:lnSpc>
        <a:spcBef>
          <a:spcPts val="0"/>
        </a:spcBef>
        <a:spcAft>
          <a:spcPts val="510"/>
        </a:spcAft>
        <a:buClr>
          <a:schemeClr val="tx2"/>
        </a:buClr>
        <a:buFont typeface="Arial" panose="020B0604020202020204" pitchFamily="34" charset="0"/>
        <a:buChar char="—"/>
        <a:defRPr sz="1276" kern="1200">
          <a:solidFill>
            <a:schemeClr val="tx2"/>
          </a:solidFill>
          <a:latin typeface="+mn-lt"/>
          <a:ea typeface="+mn-ea"/>
          <a:cs typeface="+mn-cs"/>
        </a:defRPr>
      </a:lvl7pPr>
      <a:lvl8pPr marL="1398484" indent="-194319" algn="l" defTabSz="777276" rtl="0" eaLnBrk="1" latinLnBrk="0" hangingPunct="1">
        <a:lnSpc>
          <a:spcPct val="100000"/>
        </a:lnSpc>
        <a:spcBef>
          <a:spcPts val="0"/>
        </a:spcBef>
        <a:spcAft>
          <a:spcPts val="510"/>
        </a:spcAft>
        <a:buClr>
          <a:schemeClr val="tx2"/>
        </a:buClr>
        <a:buFont typeface="Arial" panose="020B0604020202020204" pitchFamily="34" charset="0"/>
        <a:buChar char="-"/>
        <a:defRPr sz="1276" kern="1200">
          <a:solidFill>
            <a:schemeClr val="tx2"/>
          </a:solidFill>
          <a:latin typeface="+mn-lt"/>
          <a:ea typeface="+mn-ea"/>
          <a:cs typeface="+mn-cs"/>
        </a:defRPr>
      </a:lvl8pPr>
      <a:lvl9pPr marL="3303422" indent="-194319" algn="l" defTabSz="777276" rtl="0" eaLnBrk="1" latinLnBrk="0" hangingPunct="1">
        <a:lnSpc>
          <a:spcPct val="90000"/>
        </a:lnSpc>
        <a:spcBef>
          <a:spcPts val="426"/>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76" rtl="0" eaLnBrk="1" latinLnBrk="0" hangingPunct="1">
        <a:defRPr sz="1530" kern="1200">
          <a:solidFill>
            <a:schemeClr val="tx1"/>
          </a:solidFill>
          <a:latin typeface="+mn-lt"/>
          <a:ea typeface="+mn-ea"/>
          <a:cs typeface="+mn-cs"/>
        </a:defRPr>
      </a:lvl1pPr>
      <a:lvl2pPr marL="388639" algn="l" defTabSz="777276" rtl="0" eaLnBrk="1" latinLnBrk="0" hangingPunct="1">
        <a:defRPr sz="1530" kern="1200">
          <a:solidFill>
            <a:schemeClr val="tx1"/>
          </a:solidFill>
          <a:latin typeface="+mn-lt"/>
          <a:ea typeface="+mn-ea"/>
          <a:cs typeface="+mn-cs"/>
        </a:defRPr>
      </a:lvl2pPr>
      <a:lvl3pPr marL="777276" algn="l" defTabSz="777276" rtl="0" eaLnBrk="1" latinLnBrk="0" hangingPunct="1">
        <a:defRPr sz="1530" kern="1200">
          <a:solidFill>
            <a:schemeClr val="tx1"/>
          </a:solidFill>
          <a:latin typeface="+mn-lt"/>
          <a:ea typeface="+mn-ea"/>
          <a:cs typeface="+mn-cs"/>
        </a:defRPr>
      </a:lvl3pPr>
      <a:lvl4pPr marL="1165912" algn="l" defTabSz="777276" rtl="0" eaLnBrk="1" latinLnBrk="0" hangingPunct="1">
        <a:defRPr sz="1530" kern="1200">
          <a:solidFill>
            <a:schemeClr val="tx1"/>
          </a:solidFill>
          <a:latin typeface="+mn-lt"/>
          <a:ea typeface="+mn-ea"/>
          <a:cs typeface="+mn-cs"/>
        </a:defRPr>
      </a:lvl4pPr>
      <a:lvl5pPr marL="1554551" algn="l" defTabSz="777276" rtl="0" eaLnBrk="1" latinLnBrk="0" hangingPunct="1">
        <a:defRPr sz="1530" kern="1200">
          <a:solidFill>
            <a:schemeClr val="tx1"/>
          </a:solidFill>
          <a:latin typeface="+mn-lt"/>
          <a:ea typeface="+mn-ea"/>
          <a:cs typeface="+mn-cs"/>
        </a:defRPr>
      </a:lvl5pPr>
      <a:lvl6pPr marL="1943188" algn="l" defTabSz="777276" rtl="0" eaLnBrk="1" latinLnBrk="0" hangingPunct="1">
        <a:defRPr sz="1530" kern="1200">
          <a:solidFill>
            <a:schemeClr val="tx1"/>
          </a:solidFill>
          <a:latin typeface="+mn-lt"/>
          <a:ea typeface="+mn-ea"/>
          <a:cs typeface="+mn-cs"/>
        </a:defRPr>
      </a:lvl6pPr>
      <a:lvl7pPr marL="2331827" algn="l" defTabSz="777276" rtl="0" eaLnBrk="1" latinLnBrk="0" hangingPunct="1">
        <a:defRPr sz="1530" kern="1200">
          <a:solidFill>
            <a:schemeClr val="tx1"/>
          </a:solidFill>
          <a:latin typeface="+mn-lt"/>
          <a:ea typeface="+mn-ea"/>
          <a:cs typeface="+mn-cs"/>
        </a:defRPr>
      </a:lvl7pPr>
      <a:lvl8pPr marL="2720466" algn="l" defTabSz="777276" rtl="0" eaLnBrk="1" latinLnBrk="0" hangingPunct="1">
        <a:defRPr sz="1530" kern="1200">
          <a:solidFill>
            <a:schemeClr val="tx1"/>
          </a:solidFill>
          <a:latin typeface="+mn-lt"/>
          <a:ea typeface="+mn-ea"/>
          <a:cs typeface="+mn-cs"/>
        </a:defRPr>
      </a:lvl8pPr>
      <a:lvl9pPr marL="3109103" algn="l" defTabSz="777276"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96" userDrawn="1">
          <p15:clr>
            <a:srgbClr val="F26B43"/>
          </p15:clr>
        </p15:guide>
        <p15:guide id="3" pos="7824" userDrawn="1">
          <p15:clr>
            <a:srgbClr val="F26B43"/>
          </p15:clr>
        </p15:guide>
        <p15:guide id="4" orient="horz" pos="944" userDrawn="1">
          <p15:clr>
            <a:srgbClr val="F26B43"/>
          </p15:clr>
        </p15:guide>
        <p15:guide id="5" orient="horz" pos="689" userDrawn="1">
          <p15:clr>
            <a:srgbClr val="F26B43"/>
          </p15:clr>
        </p15:guide>
        <p15:guide id="6" orient="horz" pos="308" userDrawn="1">
          <p15:clr>
            <a:srgbClr val="F26B43"/>
          </p15:clr>
        </p15:guide>
        <p15:guide id="7" pos="21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25.svg"/></Relationships>
</file>

<file path=ppt/slides/_rels/slide2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20.xml"/><Relationship Id="rId4"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chart" Target="../charts/chart3.xml"/><Relationship Id="rId3" Type="http://schemas.openxmlformats.org/officeDocument/2006/relationships/tags" Target="../tags/tag6.xml"/><Relationship Id="rId7" Type="http://schemas.openxmlformats.org/officeDocument/2006/relationships/chart" Target="../charts/char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chart" Target="../charts/chart1.xml"/><Relationship Id="rId5" Type="http://schemas.openxmlformats.org/officeDocument/2006/relationships/notesSlide" Target="../notesSlides/notesSlide21.xml"/><Relationship Id="rId4"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image" Target="../media/image27.sv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2.sv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4.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D775A-6D8A-4211-80FA-A5B4025C89DE}"/>
              </a:ext>
            </a:extLst>
          </p:cNvPr>
          <p:cNvSpPr>
            <a:spLocks noGrp="1"/>
          </p:cNvSpPr>
          <p:nvPr>
            <p:ph type="ctrTitle"/>
          </p:nvPr>
        </p:nvSpPr>
        <p:spPr/>
        <p:txBody>
          <a:bodyPr/>
          <a:lstStyle/>
          <a:p>
            <a:r>
              <a:rPr lang="en-US" dirty="0"/>
              <a:t>American Rescue Plan</a:t>
            </a:r>
          </a:p>
        </p:txBody>
      </p:sp>
    </p:spTree>
    <p:extLst>
      <p:ext uri="{BB962C8B-B14F-4D97-AF65-F5344CB8AC3E}">
        <p14:creationId xmlns:p14="http://schemas.microsoft.com/office/powerpoint/2010/main" val="1193728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Rounded Corners 63">
            <a:extLst>
              <a:ext uri="{FF2B5EF4-FFF2-40B4-BE49-F238E27FC236}">
                <a16:creationId xmlns:a16="http://schemas.microsoft.com/office/drawing/2014/main" id="{3EB45CFD-A24B-40C7-B70B-6ECEEA2F9CD2}"/>
              </a:ext>
            </a:extLst>
          </p:cNvPr>
          <p:cNvSpPr/>
          <p:nvPr/>
        </p:nvSpPr>
        <p:spPr>
          <a:xfrm>
            <a:off x="442230" y="4809279"/>
            <a:ext cx="11178270" cy="635028"/>
          </a:xfrm>
          <a:prstGeom prst="round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60" name="Rectangle: Rounded Corners 59">
            <a:extLst>
              <a:ext uri="{FF2B5EF4-FFF2-40B4-BE49-F238E27FC236}">
                <a16:creationId xmlns:a16="http://schemas.microsoft.com/office/drawing/2014/main" id="{FF352DB4-1DDE-4659-B2E6-770276016EE7}"/>
              </a:ext>
            </a:extLst>
          </p:cNvPr>
          <p:cNvSpPr/>
          <p:nvPr/>
        </p:nvSpPr>
        <p:spPr>
          <a:xfrm>
            <a:off x="441681" y="2082079"/>
            <a:ext cx="11178819" cy="663443"/>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Supporting the Public Health Response – Addressing Negative Economic Impacts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830997"/>
          </a:xfrm>
          <a:prstGeom prst="rect">
            <a:avLst/>
          </a:prstGeom>
        </p:spPr>
        <p:txBody>
          <a:bodyPr wrap="square">
            <a:spAutoFit/>
          </a:bodyPr>
          <a:lstStyle/>
          <a:p>
            <a:r>
              <a:rPr lang="en-US" sz="1200" dirty="0"/>
              <a:t>Use of payments to respond to the negative economic impacts of COVID-19 are permitted. Recipients should assess the connection between the negative economic harm and COVID-19, the nature and extent of that harm, and how the use of this funding would address such harm. In determining eligibility, the recipient should assess whether, and the extent to which, there has been an economic harm that resulted from COVID-19 and whether, and the extent to which, the use would respond or address this harm. Treasury encourages recipients to provide assistance to those households, businesses, and non-profits in communities most disproportionately impacted by the pandemic. </a:t>
            </a:r>
          </a:p>
        </p:txBody>
      </p:sp>
      <p:sp>
        <p:nvSpPr>
          <p:cNvPr id="47" name="Rectangle: Rounded Corners 46">
            <a:extLst>
              <a:ext uri="{FF2B5EF4-FFF2-40B4-BE49-F238E27FC236}">
                <a16:creationId xmlns:a16="http://schemas.microsoft.com/office/drawing/2014/main" id="{6B46069F-BCB4-4706-BCAB-4C8008ADE863}"/>
              </a:ext>
            </a:extLst>
          </p:cNvPr>
          <p:cNvSpPr/>
          <p:nvPr/>
        </p:nvSpPr>
        <p:spPr>
          <a:xfrm>
            <a:off x="441681" y="2774783"/>
            <a:ext cx="11178819" cy="1008826"/>
          </a:xfrm>
          <a:prstGeom prst="round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0" name="Rectangle: Rounded Corners 49">
            <a:extLst>
              <a:ext uri="{FF2B5EF4-FFF2-40B4-BE49-F238E27FC236}">
                <a16:creationId xmlns:a16="http://schemas.microsoft.com/office/drawing/2014/main" id="{B799743C-40C5-4029-8491-28C8509D121A}"/>
              </a:ext>
            </a:extLst>
          </p:cNvPr>
          <p:cNvSpPr/>
          <p:nvPr/>
        </p:nvSpPr>
        <p:spPr>
          <a:xfrm>
            <a:off x="441681" y="3823959"/>
            <a:ext cx="11178819" cy="950083"/>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2" name="TextBox 342">
            <a:extLst>
              <a:ext uri="{FF2B5EF4-FFF2-40B4-BE49-F238E27FC236}">
                <a16:creationId xmlns:a16="http://schemas.microsoft.com/office/drawing/2014/main" id="{B4186316-2DFD-46FD-9367-8FE71AFD7CCD}"/>
              </a:ext>
            </a:extLst>
          </p:cNvPr>
          <p:cNvSpPr txBox="1"/>
          <p:nvPr/>
        </p:nvSpPr>
        <p:spPr>
          <a:xfrm>
            <a:off x="428982" y="2756363"/>
            <a:ext cx="9800581"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State Unemployment Insurance Trust Funds</a:t>
            </a:r>
            <a:r>
              <a:rPr lang="en-US" altLang="ko-KR" sz="1200" dirty="0">
                <a:solidFill>
                  <a:prstClr val="white"/>
                </a:solidFill>
                <a:cs typeface="Arial" pitchFamily="34" charset="0"/>
              </a:rPr>
              <a:t>: Consistent with the approach taken in the CRF, recipients may make deposits into the state account of the Unemployment Trust Fund up to the level needed to restore the pre-pandemic balances of such account as of January 27, 2020 or to pay back advances received under Title XII of the Social Security Act. States facing a sharp increase in Unemployment Insurance claims during the pandemic may have drawn down positive Unemployment Trust Fund balances and, after exhausting the balance, required advances to fund continuing obligations to claimants. </a:t>
            </a:r>
          </a:p>
        </p:txBody>
      </p:sp>
      <p:sp>
        <p:nvSpPr>
          <p:cNvPr id="55" name="TextBox 342">
            <a:extLst>
              <a:ext uri="{FF2B5EF4-FFF2-40B4-BE49-F238E27FC236}">
                <a16:creationId xmlns:a16="http://schemas.microsoft.com/office/drawing/2014/main" id="{731EFF0B-D44A-4843-9EEB-F63BE91379B3}"/>
              </a:ext>
            </a:extLst>
          </p:cNvPr>
          <p:cNvSpPr txBox="1"/>
          <p:nvPr/>
        </p:nvSpPr>
        <p:spPr>
          <a:xfrm>
            <a:off x="428982" y="3804876"/>
            <a:ext cx="9800581"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Rehiring State, Local, and Tribal Government Staff</a:t>
            </a:r>
            <a:r>
              <a:rPr lang="en-US" altLang="ko-KR" sz="1200" dirty="0">
                <a:solidFill>
                  <a:prstClr val="white"/>
                </a:solidFill>
                <a:cs typeface="Arial" pitchFamily="34" charset="0"/>
              </a:rPr>
              <a:t>: State, local, and Tribal governments continue to see pandemic impacts in overall staffing levels: State, local, and Tribal government employment remains more than 1 million jobs lower in April 2021 than prior to the pandemic. Employment losses decrease a state or local government’s ability to effectively administer services. Thus, the Interim Final Rule includes as an eligible use payroll, covered benefits, and other costs associated with rehiring public sector staff, up to the pre-pandemic staffing level of the government. </a:t>
            </a:r>
          </a:p>
        </p:txBody>
      </p:sp>
      <p:sp>
        <p:nvSpPr>
          <p:cNvPr id="62" name="TextBox 342">
            <a:extLst>
              <a:ext uri="{FF2B5EF4-FFF2-40B4-BE49-F238E27FC236}">
                <a16:creationId xmlns:a16="http://schemas.microsoft.com/office/drawing/2014/main" id="{3ED4F3FB-597B-45E1-8440-AE161F2A5183}"/>
              </a:ext>
            </a:extLst>
          </p:cNvPr>
          <p:cNvSpPr txBox="1"/>
          <p:nvPr/>
        </p:nvSpPr>
        <p:spPr>
          <a:xfrm>
            <a:off x="428983" y="2106157"/>
            <a:ext cx="9981844"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Assistance to Unemployed Workers</a:t>
            </a:r>
            <a:r>
              <a:rPr lang="en-US" altLang="ko-KR" sz="1200" dirty="0">
                <a:solidFill>
                  <a:prstClr val="white"/>
                </a:solidFill>
                <a:cs typeface="Arial" pitchFamily="34" charset="0"/>
              </a:rPr>
              <a:t>: This includes assistance to unemployed workers, including services like job training to accelerate rehiring of unemployed workers; these services may extend to workers unemployed due to the pandemic or the resulting recession, or who were already unemployed when the pandemic began and remain so due to the negative economic impacts of the pandemic. </a:t>
            </a:r>
          </a:p>
          <a:p>
            <a:r>
              <a:rPr lang="en-US" altLang="ko-KR" sz="1200" dirty="0">
                <a:solidFill>
                  <a:prstClr val="white"/>
                </a:solidFill>
                <a:cs typeface="Arial" pitchFamily="34" charset="0"/>
              </a:rPr>
              <a:t> </a:t>
            </a:r>
          </a:p>
        </p:txBody>
      </p:sp>
      <p:sp>
        <p:nvSpPr>
          <p:cNvPr id="65" name="TextBox 342">
            <a:extLst>
              <a:ext uri="{FF2B5EF4-FFF2-40B4-BE49-F238E27FC236}">
                <a16:creationId xmlns:a16="http://schemas.microsoft.com/office/drawing/2014/main" id="{72000471-89BE-4AB1-B7FD-C83D35FE5B97}"/>
              </a:ext>
            </a:extLst>
          </p:cNvPr>
          <p:cNvSpPr txBox="1"/>
          <p:nvPr/>
        </p:nvSpPr>
        <p:spPr>
          <a:xfrm>
            <a:off x="429531" y="4787378"/>
            <a:ext cx="9800581"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Expenses to Improve Efficacy of Economic Relief Programs</a:t>
            </a:r>
            <a:r>
              <a:rPr lang="en-US" altLang="ko-KR" sz="1200" dirty="0">
                <a:solidFill>
                  <a:prstClr val="white"/>
                </a:solidFill>
                <a:cs typeface="Arial" pitchFamily="34" charset="0"/>
              </a:rPr>
              <a:t>: Governments may use payments from the Fiscal Recovery Funds to improve efficacy of programs addressing negative economic impacts, including through use of data analysis, targeted consumer outreach, improvements to data or technology infrastructure, and impact evaluations.</a:t>
            </a:r>
          </a:p>
        </p:txBody>
      </p:sp>
      <p:sp>
        <p:nvSpPr>
          <p:cNvPr id="13" name="Rectangle: Rounded Corners 12">
            <a:extLst>
              <a:ext uri="{FF2B5EF4-FFF2-40B4-BE49-F238E27FC236}">
                <a16:creationId xmlns:a16="http://schemas.microsoft.com/office/drawing/2014/main" id="{C348EE4B-0B66-439C-9268-209C3BF8789A}"/>
              </a:ext>
            </a:extLst>
          </p:cNvPr>
          <p:cNvSpPr/>
          <p:nvPr/>
        </p:nvSpPr>
        <p:spPr>
          <a:xfrm>
            <a:off x="445388" y="5478472"/>
            <a:ext cx="11156062" cy="1667166"/>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4" name="TextBox 342">
            <a:extLst>
              <a:ext uri="{FF2B5EF4-FFF2-40B4-BE49-F238E27FC236}">
                <a16:creationId xmlns:a16="http://schemas.microsoft.com/office/drawing/2014/main" id="{7DFBEE38-FA91-48DA-A3A5-F01B605D32B0}"/>
              </a:ext>
            </a:extLst>
          </p:cNvPr>
          <p:cNvSpPr txBox="1"/>
          <p:nvPr/>
        </p:nvSpPr>
        <p:spPr>
          <a:xfrm>
            <a:off x="425576" y="5489069"/>
            <a:ext cx="9966200" cy="156966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Assistance to Households: </a:t>
            </a:r>
            <a:r>
              <a:rPr lang="en-US" altLang="ko-KR" sz="1200" dirty="0">
                <a:solidFill>
                  <a:prstClr val="white"/>
                </a:solidFill>
                <a:cs typeface="Arial" pitchFamily="34" charset="0"/>
              </a:rPr>
              <a:t>Includes: food assistance; rent, mortgage, or utility assistance; counseling and legal aid to prevent eviction or homelessness; cash assistance; emergency assistance for burials, home repairs, weatherization, or other needs; internet access or digital literacy assistance; or job training to address negative economic or public health impacts experienced due to a worker’s occupation or level of training. A recipient may presume that a household or population that experienced unemployment or increased food or housing insecurity or is low- or moderate-income experienced negative economic impacts resulting from the pandemic. When considering the appropriate size of permissible cash transfers, governments may take guidance from the per person amounts previously provided by the Federal government in response to the COVID-19 crisis. In addition, a recipient could provide survivor’s benefits to surviving family members of COVID-19 victims, or cash assistance to widows, widowers, and dependents of eligible COVID-19 victims.</a:t>
            </a:r>
          </a:p>
        </p:txBody>
      </p:sp>
      <p:pic>
        <p:nvPicPr>
          <p:cNvPr id="15" name="Picture 14">
            <a:extLst>
              <a:ext uri="{FF2B5EF4-FFF2-40B4-BE49-F238E27FC236}">
                <a16:creationId xmlns:a16="http://schemas.microsoft.com/office/drawing/2014/main" id="{0A2332CE-8AB6-40BC-ADEB-F5C728E81C1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29563" y="2083070"/>
            <a:ext cx="2400038" cy="5062568"/>
          </a:xfrm>
          <a:prstGeom prst="rect">
            <a:avLst/>
          </a:prstGeom>
        </p:spPr>
      </p:pic>
    </p:spTree>
    <p:extLst>
      <p:ext uri="{BB962C8B-B14F-4D97-AF65-F5344CB8AC3E}">
        <p14:creationId xmlns:p14="http://schemas.microsoft.com/office/powerpoint/2010/main" val="196774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Rounded Corners 63">
            <a:extLst>
              <a:ext uri="{FF2B5EF4-FFF2-40B4-BE49-F238E27FC236}">
                <a16:creationId xmlns:a16="http://schemas.microsoft.com/office/drawing/2014/main" id="{3EB45CFD-A24B-40C7-B70B-6ECEEA2F9CD2}"/>
              </a:ext>
            </a:extLst>
          </p:cNvPr>
          <p:cNvSpPr/>
          <p:nvPr/>
        </p:nvSpPr>
        <p:spPr>
          <a:xfrm>
            <a:off x="1451880" y="4285403"/>
            <a:ext cx="11178270" cy="1917091"/>
          </a:xfrm>
          <a:prstGeom prst="round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60" name="Rectangle: Rounded Corners 59">
            <a:extLst>
              <a:ext uri="{FF2B5EF4-FFF2-40B4-BE49-F238E27FC236}">
                <a16:creationId xmlns:a16="http://schemas.microsoft.com/office/drawing/2014/main" id="{FF352DB4-1DDE-4659-B2E6-770276016EE7}"/>
              </a:ext>
            </a:extLst>
          </p:cNvPr>
          <p:cNvSpPr/>
          <p:nvPr/>
        </p:nvSpPr>
        <p:spPr>
          <a:xfrm>
            <a:off x="1451331" y="2082078"/>
            <a:ext cx="11178819" cy="2147737"/>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Supporting the Public Health Response – Addressing Negative Economic Impacts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461665"/>
          </a:xfrm>
          <a:prstGeom prst="rect">
            <a:avLst/>
          </a:prstGeom>
        </p:spPr>
        <p:txBody>
          <a:bodyPr wrap="square">
            <a:spAutoFit/>
          </a:bodyPr>
          <a:lstStyle/>
          <a:p>
            <a:r>
              <a:rPr lang="en-US" sz="1200" dirty="0"/>
              <a:t>The Interim Final Rule also provides flexibility for recipients to use payments from the Fiscal Recovery Funds for programs or services that are not identified on these non-exclusive lists but that fall under the terms of section 602(c)(1)(A) or 603(c)(1)(A) by responding to the COVID-19 public health emergency or its negative economic impacts.</a:t>
            </a:r>
          </a:p>
        </p:txBody>
      </p:sp>
      <p:sp>
        <p:nvSpPr>
          <p:cNvPr id="62" name="TextBox 342">
            <a:extLst>
              <a:ext uri="{FF2B5EF4-FFF2-40B4-BE49-F238E27FC236}">
                <a16:creationId xmlns:a16="http://schemas.microsoft.com/office/drawing/2014/main" id="{3ED4F3FB-597B-45E1-8440-AE161F2A5183}"/>
              </a:ext>
            </a:extLst>
          </p:cNvPr>
          <p:cNvSpPr txBox="1"/>
          <p:nvPr/>
        </p:nvSpPr>
        <p:spPr>
          <a:xfrm>
            <a:off x="2605809" y="2106157"/>
            <a:ext cx="10024340" cy="212365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Small Businesses and Non-profits: </a:t>
            </a:r>
            <a:r>
              <a:rPr lang="en-US" altLang="ko-KR" sz="1200" dirty="0">
                <a:solidFill>
                  <a:prstClr val="white"/>
                </a:solidFill>
                <a:cs typeface="Arial" pitchFamily="34" charset="0"/>
              </a:rPr>
              <a:t>Small businesses and nonprofits faced challenges in covering payroll, mortgages or rent, and other operating costs as a result of COVID and measures taken to contain the spread of the virus. Governments may provide assistance to small businesses to adopt safer operating procedures, weather periods of closure, or mitigate financial hardship resulting from COVID-19, including: </a:t>
            </a:r>
          </a:p>
          <a:p>
            <a:pPr marL="171450" indent="-171450">
              <a:buFont typeface="Arial" panose="020B0604020202020204" pitchFamily="34" charset="0"/>
              <a:buChar char="•"/>
            </a:pPr>
            <a:r>
              <a:rPr lang="en-US" altLang="ko-KR" sz="1200" dirty="0">
                <a:solidFill>
                  <a:prstClr val="white"/>
                </a:solidFill>
                <a:cs typeface="Arial" pitchFamily="34" charset="0"/>
              </a:rPr>
              <a:t>Loans or grants to mitigate financial hardship such as declines in revenues or impacts of periods of business closure (supporting payroll and benefits costs, costs to retain employees, mortgage, rent, or utilities costs, and other operating costs);</a:t>
            </a:r>
          </a:p>
          <a:p>
            <a:pPr marL="171450" indent="-171450">
              <a:buFont typeface="Arial" panose="020B0604020202020204" pitchFamily="34" charset="0"/>
              <a:buChar char="•"/>
            </a:pPr>
            <a:r>
              <a:rPr lang="en-US" altLang="ko-KR" sz="1200" dirty="0">
                <a:solidFill>
                  <a:prstClr val="white"/>
                </a:solidFill>
                <a:cs typeface="Arial" pitchFamily="34" charset="0"/>
              </a:rPr>
              <a:t>Loans, grants, or in-kind assistance to implement COVID-19 prevention or mitigation tactics (physical plant changes to enable social distancing, enhanced cleaning efforts, barriers or partitions, or COVID-19 vaccination, testing, or contact tracing programs); </a:t>
            </a:r>
          </a:p>
          <a:p>
            <a:pPr marL="171450" indent="-171450">
              <a:buFont typeface="Arial" panose="020B0604020202020204" pitchFamily="34" charset="0"/>
              <a:buChar char="•"/>
            </a:pPr>
            <a:r>
              <a:rPr lang="en-US" altLang="ko-KR" sz="1200" dirty="0">
                <a:solidFill>
                  <a:prstClr val="white"/>
                </a:solidFill>
                <a:cs typeface="Arial" pitchFamily="34" charset="0"/>
              </a:rPr>
              <a:t>Technical assistance, counseling, or other services to assist with business planning needs. </a:t>
            </a:r>
          </a:p>
          <a:p>
            <a:pPr marL="171450" indent="-171450">
              <a:buFont typeface="Arial" panose="020B0604020202020204" pitchFamily="34" charset="0"/>
              <a:buChar char="•"/>
            </a:pPr>
            <a:r>
              <a:rPr lang="en-US" altLang="ko-KR" sz="1200" dirty="0">
                <a:solidFill>
                  <a:prstClr val="white"/>
                </a:solidFill>
                <a:cs typeface="Arial" pitchFamily="34" charset="0"/>
              </a:rPr>
              <a:t>Additional criteria may include businesses facing financial insecurity, substantial declines in gross receipts or other economic harm due to the pandemic, as well as businesses with less capacity to weather financial hardship, such as the smallest businesses, those with less access to credit, or those serving disadvantaged communities. </a:t>
            </a:r>
          </a:p>
        </p:txBody>
      </p:sp>
      <p:sp>
        <p:nvSpPr>
          <p:cNvPr id="65" name="TextBox 342">
            <a:extLst>
              <a:ext uri="{FF2B5EF4-FFF2-40B4-BE49-F238E27FC236}">
                <a16:creationId xmlns:a16="http://schemas.microsoft.com/office/drawing/2014/main" id="{72000471-89BE-4AB1-B7FD-C83D35FE5B97}"/>
              </a:ext>
            </a:extLst>
          </p:cNvPr>
          <p:cNvSpPr txBox="1"/>
          <p:nvPr/>
        </p:nvSpPr>
        <p:spPr>
          <a:xfrm>
            <a:off x="2605809" y="4263503"/>
            <a:ext cx="9834391" cy="19389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Aid to Impacted Industries</a:t>
            </a:r>
            <a:r>
              <a:rPr lang="en-US" altLang="ko-KR" sz="1200" dirty="0">
                <a:solidFill>
                  <a:prstClr val="white"/>
                </a:solidFill>
                <a:cs typeface="Arial" pitchFamily="34" charset="0"/>
              </a:rPr>
              <a:t>: Certain industries, such as tourism, travel, and hospitality, were disproportionately and negatively impacted by COVID-19. Aid provided to tourism, travel, and hospitality industries should respond to the negative economic impacts of the pandemic on those and similarly impacted industries. Aid may include assistance to implement COVID-19 mitigation and infection prevention measures to enable safe resumption of tourism, travel, and hospitality services, for example, improvements to ventilation, physical barriers or partitions, signage to facilitate social distancing, provision of masks or personal protective equipment, or consultation with infection prevention professionals to develop safe reopening plans. Aid may be considered responsive to the negative economic impacts of the pandemic if it supports businesses, attractions, business districts, and Tribal development districts operating prior to the pandemic and affected by required closures and other efforts to contain the pandemic. For example, a recipient may provide aid to support safe reopening of businesses in the tourism, travel, and hospitality industries and to business districts that were closed during the COVID19 public health emergency, as well as aid for a planned expansion or upgrade of tourism, travel, and hospitality facilities delayed due to the pandemic. </a:t>
            </a:r>
          </a:p>
        </p:txBody>
      </p:sp>
      <p:pic>
        <p:nvPicPr>
          <p:cNvPr id="15" name="Picture 14" descr="A picture containing sign, drawing&#10;&#10;Description automatically generated">
            <a:extLst>
              <a:ext uri="{FF2B5EF4-FFF2-40B4-BE49-F238E27FC236}">
                <a16:creationId xmlns:a16="http://schemas.microsoft.com/office/drawing/2014/main" id="{1AC63994-D5FC-4583-B2D5-FC50DC0437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9745" y="2100985"/>
            <a:ext cx="2486064" cy="5036982"/>
          </a:xfrm>
          <a:prstGeom prst="rect">
            <a:avLst/>
          </a:prstGeom>
        </p:spPr>
      </p:pic>
    </p:spTree>
    <p:extLst>
      <p:ext uri="{BB962C8B-B14F-4D97-AF65-F5344CB8AC3E}">
        <p14:creationId xmlns:p14="http://schemas.microsoft.com/office/powerpoint/2010/main" val="1523133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Supporting the Public Health Response - Qualified Census Tracts (QCTs)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646331"/>
          </a:xfrm>
          <a:prstGeom prst="rect">
            <a:avLst/>
          </a:prstGeom>
        </p:spPr>
        <p:txBody>
          <a:bodyPr wrap="square">
            <a:spAutoFit/>
          </a:bodyPr>
          <a:lstStyle/>
          <a:p>
            <a:r>
              <a:rPr lang="en-US" sz="1200" dirty="0"/>
              <a:t>Treasury will presume that certain types of services, outlined below, are eligible uses when provided in a Qualified Census Tract (QCT), to families living in QCTs, or when these services are provided by Tribal governments. In identifying these disproportionately-impacted communities, recipients should be able to support their determination that the pandemic resulted in disproportionate public health or economic outcomes to the specific populations, households, or geographic areas to be served. </a:t>
            </a:r>
          </a:p>
        </p:txBody>
      </p:sp>
      <p:grpSp>
        <p:nvGrpSpPr>
          <p:cNvPr id="52" name="Group 51">
            <a:extLst>
              <a:ext uri="{FF2B5EF4-FFF2-40B4-BE49-F238E27FC236}">
                <a16:creationId xmlns:a16="http://schemas.microsoft.com/office/drawing/2014/main" id="{D34FE181-4D7B-4F07-A2FB-62A3BE55CCBA}"/>
              </a:ext>
            </a:extLst>
          </p:cNvPr>
          <p:cNvGrpSpPr/>
          <p:nvPr/>
        </p:nvGrpSpPr>
        <p:grpSpPr>
          <a:xfrm>
            <a:off x="8707568" y="1882155"/>
            <a:ext cx="3969948" cy="5104463"/>
            <a:chOff x="2589971" y="1404566"/>
            <a:chExt cx="3964058" cy="4362852"/>
          </a:xfrm>
        </p:grpSpPr>
        <p:sp>
          <p:nvSpPr>
            <p:cNvPr id="57" name="Freeform 5">
              <a:extLst>
                <a:ext uri="{FF2B5EF4-FFF2-40B4-BE49-F238E27FC236}">
                  <a16:creationId xmlns:a16="http://schemas.microsoft.com/office/drawing/2014/main" id="{35A3BA56-CBFF-44F7-80E5-2CCAC0A1C051}"/>
                </a:ext>
              </a:extLst>
            </p:cNvPr>
            <p:cNvSpPr>
              <a:spLocks/>
            </p:cNvSpPr>
            <p:nvPr/>
          </p:nvSpPr>
          <p:spPr bwMode="auto">
            <a:xfrm>
              <a:off x="4406214" y="1404566"/>
              <a:ext cx="1064223" cy="883053"/>
            </a:xfrm>
            <a:custGeom>
              <a:avLst/>
              <a:gdLst>
                <a:gd name="T0" fmla="*/ 63 w 689"/>
                <a:gd name="T1" fmla="*/ 573 h 573"/>
                <a:gd name="T2" fmla="*/ 625 w 689"/>
                <a:gd name="T3" fmla="*/ 573 h 573"/>
                <a:gd name="T4" fmla="*/ 689 w 689"/>
                <a:gd name="T5" fmla="*/ 510 h 573"/>
                <a:gd name="T6" fmla="*/ 689 w 689"/>
                <a:gd name="T7" fmla="*/ 98 h 573"/>
                <a:gd name="T8" fmla="*/ 16 w 689"/>
                <a:gd name="T9" fmla="*/ 49 h 573"/>
                <a:gd name="T10" fmla="*/ 0 w 689"/>
                <a:gd name="T11" fmla="*/ 53 h 573"/>
                <a:gd name="T12" fmla="*/ 0 w 689"/>
                <a:gd name="T13" fmla="*/ 510 h 573"/>
                <a:gd name="T14" fmla="*/ 63 w 689"/>
                <a:gd name="T15" fmla="*/ 573 h 5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89" h="573">
                  <a:moveTo>
                    <a:pt x="63" y="573"/>
                  </a:moveTo>
                  <a:cubicBezTo>
                    <a:pt x="625" y="573"/>
                    <a:pt x="625" y="573"/>
                    <a:pt x="625" y="573"/>
                  </a:cubicBezTo>
                  <a:cubicBezTo>
                    <a:pt x="660" y="573"/>
                    <a:pt x="689" y="545"/>
                    <a:pt x="689" y="510"/>
                  </a:cubicBezTo>
                  <a:cubicBezTo>
                    <a:pt x="689" y="98"/>
                    <a:pt x="689" y="98"/>
                    <a:pt x="689" y="98"/>
                  </a:cubicBezTo>
                  <a:cubicBezTo>
                    <a:pt x="489" y="17"/>
                    <a:pt x="246" y="0"/>
                    <a:pt x="16" y="49"/>
                  </a:cubicBezTo>
                  <a:cubicBezTo>
                    <a:pt x="10" y="51"/>
                    <a:pt x="5" y="52"/>
                    <a:pt x="0" y="53"/>
                  </a:cubicBezTo>
                  <a:cubicBezTo>
                    <a:pt x="0" y="510"/>
                    <a:pt x="0" y="510"/>
                    <a:pt x="0" y="510"/>
                  </a:cubicBezTo>
                  <a:cubicBezTo>
                    <a:pt x="0" y="545"/>
                    <a:pt x="28" y="573"/>
                    <a:pt x="63" y="573"/>
                  </a:cubicBezTo>
                  <a:close/>
                </a:path>
              </a:pathLst>
            </a:custGeom>
            <a:solidFill>
              <a:srgbClr val="00338D"/>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58" name="Freeform 6">
              <a:extLst>
                <a:ext uri="{FF2B5EF4-FFF2-40B4-BE49-F238E27FC236}">
                  <a16:creationId xmlns:a16="http://schemas.microsoft.com/office/drawing/2014/main" id="{F5BBDE29-8753-4A83-BA13-1D8061F0168E}"/>
                </a:ext>
              </a:extLst>
            </p:cNvPr>
            <p:cNvSpPr>
              <a:spLocks/>
            </p:cNvSpPr>
            <p:nvPr/>
          </p:nvSpPr>
          <p:spPr bwMode="auto">
            <a:xfrm>
              <a:off x="5567287" y="1600546"/>
              <a:ext cx="584525" cy="687072"/>
            </a:xfrm>
            <a:custGeom>
              <a:avLst/>
              <a:gdLst>
                <a:gd name="T0" fmla="*/ 0 w 378"/>
                <a:gd name="T1" fmla="*/ 0 h 446"/>
                <a:gd name="T2" fmla="*/ 0 w 378"/>
                <a:gd name="T3" fmla="*/ 383 h 446"/>
                <a:gd name="T4" fmla="*/ 64 w 378"/>
                <a:gd name="T5" fmla="*/ 446 h 446"/>
                <a:gd name="T6" fmla="*/ 378 w 378"/>
                <a:gd name="T7" fmla="*/ 446 h 446"/>
                <a:gd name="T8" fmla="*/ 330 w 378"/>
                <a:gd name="T9" fmla="*/ 334 h 446"/>
                <a:gd name="T10" fmla="*/ 0 w 378"/>
                <a:gd name="T11" fmla="*/ 0 h 446"/>
              </a:gdLst>
              <a:ahLst/>
              <a:cxnLst>
                <a:cxn ang="0">
                  <a:pos x="T0" y="T1"/>
                </a:cxn>
                <a:cxn ang="0">
                  <a:pos x="T2" y="T3"/>
                </a:cxn>
                <a:cxn ang="0">
                  <a:pos x="T4" y="T5"/>
                </a:cxn>
                <a:cxn ang="0">
                  <a:pos x="T6" y="T7"/>
                </a:cxn>
                <a:cxn ang="0">
                  <a:pos x="T8" y="T9"/>
                </a:cxn>
                <a:cxn ang="0">
                  <a:pos x="T10" y="T11"/>
                </a:cxn>
              </a:cxnLst>
              <a:rect l="0" t="0" r="r" b="b"/>
              <a:pathLst>
                <a:path w="378" h="446">
                  <a:moveTo>
                    <a:pt x="0" y="0"/>
                  </a:moveTo>
                  <a:cubicBezTo>
                    <a:pt x="0" y="383"/>
                    <a:pt x="0" y="383"/>
                    <a:pt x="0" y="383"/>
                  </a:cubicBezTo>
                  <a:cubicBezTo>
                    <a:pt x="0" y="418"/>
                    <a:pt x="29" y="446"/>
                    <a:pt x="64" y="446"/>
                  </a:cubicBezTo>
                  <a:cubicBezTo>
                    <a:pt x="378" y="446"/>
                    <a:pt x="378" y="446"/>
                    <a:pt x="378" y="446"/>
                  </a:cubicBezTo>
                  <a:cubicBezTo>
                    <a:pt x="363" y="412"/>
                    <a:pt x="347" y="375"/>
                    <a:pt x="330" y="334"/>
                  </a:cubicBezTo>
                  <a:cubicBezTo>
                    <a:pt x="267" y="186"/>
                    <a:pt x="148" y="74"/>
                    <a:pt x="0" y="0"/>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59" name="Freeform 7">
              <a:extLst>
                <a:ext uri="{FF2B5EF4-FFF2-40B4-BE49-F238E27FC236}">
                  <a16:creationId xmlns:a16="http://schemas.microsoft.com/office/drawing/2014/main" id="{920339AE-4540-481F-9D55-955A34B34AE1}"/>
                </a:ext>
              </a:extLst>
            </p:cNvPr>
            <p:cNvSpPr>
              <a:spLocks/>
            </p:cNvSpPr>
            <p:nvPr/>
          </p:nvSpPr>
          <p:spPr bwMode="auto">
            <a:xfrm>
              <a:off x="3414914" y="1510532"/>
              <a:ext cx="892170" cy="777087"/>
            </a:xfrm>
            <a:custGeom>
              <a:avLst/>
              <a:gdLst>
                <a:gd name="T0" fmla="*/ 577 w 577"/>
                <a:gd name="T1" fmla="*/ 441 h 504"/>
                <a:gd name="T2" fmla="*/ 577 w 577"/>
                <a:gd name="T3" fmla="*/ 0 h 504"/>
                <a:gd name="T4" fmla="*/ 0 w 577"/>
                <a:gd name="T5" fmla="*/ 504 h 504"/>
                <a:gd name="T6" fmla="*/ 513 w 577"/>
                <a:gd name="T7" fmla="*/ 504 h 504"/>
                <a:gd name="T8" fmla="*/ 577 w 577"/>
                <a:gd name="T9" fmla="*/ 441 h 504"/>
              </a:gdLst>
              <a:ahLst/>
              <a:cxnLst>
                <a:cxn ang="0">
                  <a:pos x="T0" y="T1"/>
                </a:cxn>
                <a:cxn ang="0">
                  <a:pos x="T2" y="T3"/>
                </a:cxn>
                <a:cxn ang="0">
                  <a:pos x="T4" y="T5"/>
                </a:cxn>
                <a:cxn ang="0">
                  <a:pos x="T6" y="T7"/>
                </a:cxn>
                <a:cxn ang="0">
                  <a:pos x="T8" y="T9"/>
                </a:cxn>
              </a:cxnLst>
              <a:rect l="0" t="0" r="r" b="b"/>
              <a:pathLst>
                <a:path w="577" h="504">
                  <a:moveTo>
                    <a:pt x="577" y="441"/>
                  </a:moveTo>
                  <a:cubicBezTo>
                    <a:pt x="577" y="0"/>
                    <a:pt x="577" y="0"/>
                    <a:pt x="577" y="0"/>
                  </a:cubicBezTo>
                  <a:cubicBezTo>
                    <a:pt x="300" y="80"/>
                    <a:pt x="93" y="248"/>
                    <a:pt x="0" y="504"/>
                  </a:cubicBezTo>
                  <a:cubicBezTo>
                    <a:pt x="513" y="504"/>
                    <a:pt x="513" y="504"/>
                    <a:pt x="513" y="504"/>
                  </a:cubicBezTo>
                  <a:cubicBezTo>
                    <a:pt x="549" y="504"/>
                    <a:pt x="577" y="476"/>
                    <a:pt x="577" y="441"/>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60" name="Freeform 8">
              <a:extLst>
                <a:ext uri="{FF2B5EF4-FFF2-40B4-BE49-F238E27FC236}">
                  <a16:creationId xmlns:a16="http://schemas.microsoft.com/office/drawing/2014/main" id="{DE8BEA05-DEEF-4D81-AD5E-B2AA91CB1DC1}"/>
                </a:ext>
              </a:extLst>
            </p:cNvPr>
            <p:cNvSpPr>
              <a:spLocks/>
            </p:cNvSpPr>
            <p:nvPr/>
          </p:nvSpPr>
          <p:spPr bwMode="auto">
            <a:xfrm>
              <a:off x="4406214" y="2385609"/>
              <a:ext cx="1064223" cy="1061943"/>
            </a:xfrm>
            <a:custGeom>
              <a:avLst/>
              <a:gdLst>
                <a:gd name="T0" fmla="*/ 625 w 689"/>
                <a:gd name="T1" fmla="*/ 0 h 689"/>
                <a:gd name="T2" fmla="*/ 63 w 689"/>
                <a:gd name="T3" fmla="*/ 0 h 689"/>
                <a:gd name="T4" fmla="*/ 0 w 689"/>
                <a:gd name="T5" fmla="*/ 64 h 689"/>
                <a:gd name="T6" fmla="*/ 0 w 689"/>
                <a:gd name="T7" fmla="*/ 626 h 689"/>
                <a:gd name="T8" fmla="*/ 63 w 689"/>
                <a:gd name="T9" fmla="*/ 689 h 689"/>
                <a:gd name="T10" fmla="*/ 625 w 689"/>
                <a:gd name="T11" fmla="*/ 689 h 689"/>
                <a:gd name="T12" fmla="*/ 689 w 689"/>
                <a:gd name="T13" fmla="*/ 626 h 689"/>
                <a:gd name="T14" fmla="*/ 689 w 689"/>
                <a:gd name="T15" fmla="*/ 64 h 689"/>
                <a:gd name="T16" fmla="*/ 625 w 689"/>
                <a:gd name="T17" fmla="*/ 0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9" h="689">
                  <a:moveTo>
                    <a:pt x="625" y="0"/>
                  </a:moveTo>
                  <a:cubicBezTo>
                    <a:pt x="63" y="0"/>
                    <a:pt x="63" y="0"/>
                    <a:pt x="63" y="0"/>
                  </a:cubicBezTo>
                  <a:cubicBezTo>
                    <a:pt x="28" y="0"/>
                    <a:pt x="0" y="29"/>
                    <a:pt x="0" y="64"/>
                  </a:cubicBezTo>
                  <a:cubicBezTo>
                    <a:pt x="0" y="626"/>
                    <a:pt x="0" y="626"/>
                    <a:pt x="0" y="626"/>
                  </a:cubicBezTo>
                  <a:cubicBezTo>
                    <a:pt x="0" y="661"/>
                    <a:pt x="28" y="689"/>
                    <a:pt x="63" y="689"/>
                  </a:cubicBezTo>
                  <a:cubicBezTo>
                    <a:pt x="625" y="689"/>
                    <a:pt x="625" y="689"/>
                    <a:pt x="625" y="689"/>
                  </a:cubicBezTo>
                  <a:cubicBezTo>
                    <a:pt x="660" y="689"/>
                    <a:pt x="689" y="661"/>
                    <a:pt x="689" y="626"/>
                  </a:cubicBezTo>
                  <a:cubicBezTo>
                    <a:pt x="689" y="64"/>
                    <a:pt x="689" y="64"/>
                    <a:pt x="689" y="64"/>
                  </a:cubicBezTo>
                  <a:cubicBezTo>
                    <a:pt x="689" y="29"/>
                    <a:pt x="660" y="0"/>
                    <a:pt x="625" y="0"/>
                  </a:cubicBezTo>
                  <a:close/>
                </a:path>
              </a:pathLst>
            </a:custGeom>
            <a:solidFill>
              <a:srgbClr val="483698"/>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1" name="Freeform 9">
              <a:extLst>
                <a:ext uri="{FF2B5EF4-FFF2-40B4-BE49-F238E27FC236}">
                  <a16:creationId xmlns:a16="http://schemas.microsoft.com/office/drawing/2014/main" id="{8CDC9428-EEAE-44F6-8B18-8C7D60ED40AF}"/>
                </a:ext>
              </a:extLst>
            </p:cNvPr>
            <p:cNvSpPr>
              <a:spLocks/>
            </p:cNvSpPr>
            <p:nvPr/>
          </p:nvSpPr>
          <p:spPr bwMode="auto">
            <a:xfrm>
              <a:off x="5567287" y="2385609"/>
              <a:ext cx="909261" cy="1061943"/>
            </a:xfrm>
            <a:custGeom>
              <a:avLst/>
              <a:gdLst>
                <a:gd name="T0" fmla="*/ 0 w 588"/>
                <a:gd name="T1" fmla="*/ 64 h 689"/>
                <a:gd name="T2" fmla="*/ 0 w 588"/>
                <a:gd name="T3" fmla="*/ 626 h 689"/>
                <a:gd name="T4" fmla="*/ 64 w 588"/>
                <a:gd name="T5" fmla="*/ 689 h 689"/>
                <a:gd name="T6" fmla="*/ 588 w 588"/>
                <a:gd name="T7" fmla="*/ 689 h 689"/>
                <a:gd name="T8" fmla="*/ 478 w 588"/>
                <a:gd name="T9" fmla="*/ 518 h 689"/>
                <a:gd name="T10" fmla="*/ 500 w 588"/>
                <a:gd name="T11" fmla="*/ 352 h 689"/>
                <a:gd name="T12" fmla="*/ 405 w 588"/>
                <a:gd name="T13" fmla="*/ 0 h 689"/>
                <a:gd name="T14" fmla="*/ 64 w 588"/>
                <a:gd name="T15" fmla="*/ 0 h 689"/>
                <a:gd name="T16" fmla="*/ 0 w 588"/>
                <a:gd name="T17" fmla="*/ 64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8" h="689">
                  <a:moveTo>
                    <a:pt x="0" y="64"/>
                  </a:moveTo>
                  <a:cubicBezTo>
                    <a:pt x="0" y="626"/>
                    <a:pt x="0" y="626"/>
                    <a:pt x="0" y="626"/>
                  </a:cubicBezTo>
                  <a:cubicBezTo>
                    <a:pt x="0" y="661"/>
                    <a:pt x="29" y="689"/>
                    <a:pt x="64" y="689"/>
                  </a:cubicBezTo>
                  <a:cubicBezTo>
                    <a:pt x="588" y="689"/>
                    <a:pt x="588" y="689"/>
                    <a:pt x="588" y="689"/>
                  </a:cubicBezTo>
                  <a:cubicBezTo>
                    <a:pt x="554" y="624"/>
                    <a:pt x="506" y="554"/>
                    <a:pt x="478" y="518"/>
                  </a:cubicBezTo>
                  <a:cubicBezTo>
                    <a:pt x="419" y="444"/>
                    <a:pt x="463" y="424"/>
                    <a:pt x="500" y="352"/>
                  </a:cubicBezTo>
                  <a:cubicBezTo>
                    <a:pt x="530" y="294"/>
                    <a:pt x="500" y="220"/>
                    <a:pt x="405" y="0"/>
                  </a:cubicBezTo>
                  <a:cubicBezTo>
                    <a:pt x="64" y="0"/>
                    <a:pt x="64" y="0"/>
                    <a:pt x="64" y="0"/>
                  </a:cubicBezTo>
                  <a:cubicBezTo>
                    <a:pt x="29" y="0"/>
                    <a:pt x="0" y="29"/>
                    <a:pt x="0" y="64"/>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2" name="Freeform 10">
              <a:extLst>
                <a:ext uri="{FF2B5EF4-FFF2-40B4-BE49-F238E27FC236}">
                  <a16:creationId xmlns:a16="http://schemas.microsoft.com/office/drawing/2014/main" id="{F58415FC-2C90-4360-AA7A-530932A21340}"/>
                </a:ext>
              </a:extLst>
            </p:cNvPr>
            <p:cNvSpPr>
              <a:spLocks/>
            </p:cNvSpPr>
            <p:nvPr/>
          </p:nvSpPr>
          <p:spPr bwMode="auto">
            <a:xfrm>
              <a:off x="3330597" y="2385609"/>
              <a:ext cx="976487" cy="1061943"/>
            </a:xfrm>
            <a:custGeom>
              <a:avLst/>
              <a:gdLst>
                <a:gd name="T0" fmla="*/ 632 w 632"/>
                <a:gd name="T1" fmla="*/ 626 h 689"/>
                <a:gd name="T2" fmla="*/ 632 w 632"/>
                <a:gd name="T3" fmla="*/ 64 h 689"/>
                <a:gd name="T4" fmla="*/ 568 w 632"/>
                <a:gd name="T5" fmla="*/ 0 h 689"/>
                <a:gd name="T6" fmla="*/ 35 w 632"/>
                <a:gd name="T7" fmla="*/ 0 h 689"/>
                <a:gd name="T8" fmla="*/ 1 w 632"/>
                <a:gd name="T9" fmla="*/ 286 h 689"/>
                <a:gd name="T10" fmla="*/ 62 w 632"/>
                <a:gd name="T11" fmla="*/ 689 h 689"/>
                <a:gd name="T12" fmla="*/ 568 w 632"/>
                <a:gd name="T13" fmla="*/ 689 h 689"/>
                <a:gd name="T14" fmla="*/ 632 w 632"/>
                <a:gd name="T15" fmla="*/ 626 h 68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2" h="689">
                  <a:moveTo>
                    <a:pt x="632" y="626"/>
                  </a:moveTo>
                  <a:cubicBezTo>
                    <a:pt x="632" y="64"/>
                    <a:pt x="632" y="64"/>
                    <a:pt x="632" y="64"/>
                  </a:cubicBezTo>
                  <a:cubicBezTo>
                    <a:pt x="632" y="29"/>
                    <a:pt x="604" y="0"/>
                    <a:pt x="568" y="0"/>
                  </a:cubicBezTo>
                  <a:cubicBezTo>
                    <a:pt x="35" y="0"/>
                    <a:pt x="35" y="0"/>
                    <a:pt x="35" y="0"/>
                  </a:cubicBezTo>
                  <a:cubicBezTo>
                    <a:pt x="11" y="86"/>
                    <a:pt x="0" y="182"/>
                    <a:pt x="1" y="286"/>
                  </a:cubicBezTo>
                  <a:cubicBezTo>
                    <a:pt x="4" y="453"/>
                    <a:pt x="29" y="585"/>
                    <a:pt x="62" y="689"/>
                  </a:cubicBezTo>
                  <a:cubicBezTo>
                    <a:pt x="568" y="689"/>
                    <a:pt x="568" y="689"/>
                    <a:pt x="568" y="689"/>
                  </a:cubicBezTo>
                  <a:cubicBezTo>
                    <a:pt x="604" y="689"/>
                    <a:pt x="632" y="661"/>
                    <a:pt x="632" y="626"/>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3" name="Freeform 11">
              <a:extLst>
                <a:ext uri="{FF2B5EF4-FFF2-40B4-BE49-F238E27FC236}">
                  <a16:creationId xmlns:a16="http://schemas.microsoft.com/office/drawing/2014/main" id="{98AAC724-B7A5-4598-9C35-DACCB8593ADC}"/>
                </a:ext>
              </a:extLst>
            </p:cNvPr>
            <p:cNvSpPr>
              <a:spLocks/>
            </p:cNvSpPr>
            <p:nvPr/>
          </p:nvSpPr>
          <p:spPr bwMode="auto">
            <a:xfrm>
              <a:off x="4406214" y="3546446"/>
              <a:ext cx="1064223" cy="1061943"/>
            </a:xfrm>
            <a:custGeom>
              <a:avLst/>
              <a:gdLst>
                <a:gd name="T0" fmla="*/ 625 w 689"/>
                <a:gd name="T1" fmla="*/ 0 h 689"/>
                <a:gd name="T2" fmla="*/ 63 w 689"/>
                <a:gd name="T3" fmla="*/ 0 h 689"/>
                <a:gd name="T4" fmla="*/ 0 w 689"/>
                <a:gd name="T5" fmla="*/ 64 h 689"/>
                <a:gd name="T6" fmla="*/ 0 w 689"/>
                <a:gd name="T7" fmla="*/ 625 h 689"/>
                <a:gd name="T8" fmla="*/ 63 w 689"/>
                <a:gd name="T9" fmla="*/ 689 h 689"/>
                <a:gd name="T10" fmla="*/ 625 w 689"/>
                <a:gd name="T11" fmla="*/ 689 h 689"/>
                <a:gd name="T12" fmla="*/ 689 w 689"/>
                <a:gd name="T13" fmla="*/ 625 h 689"/>
                <a:gd name="T14" fmla="*/ 689 w 689"/>
                <a:gd name="T15" fmla="*/ 64 h 689"/>
                <a:gd name="T16" fmla="*/ 625 w 689"/>
                <a:gd name="T17" fmla="*/ 0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9" h="689">
                  <a:moveTo>
                    <a:pt x="625" y="0"/>
                  </a:moveTo>
                  <a:cubicBezTo>
                    <a:pt x="63" y="0"/>
                    <a:pt x="63" y="0"/>
                    <a:pt x="63" y="0"/>
                  </a:cubicBezTo>
                  <a:cubicBezTo>
                    <a:pt x="28" y="0"/>
                    <a:pt x="0" y="28"/>
                    <a:pt x="0" y="64"/>
                  </a:cubicBezTo>
                  <a:cubicBezTo>
                    <a:pt x="0" y="625"/>
                    <a:pt x="0" y="625"/>
                    <a:pt x="0" y="625"/>
                  </a:cubicBezTo>
                  <a:cubicBezTo>
                    <a:pt x="0" y="661"/>
                    <a:pt x="28" y="689"/>
                    <a:pt x="63" y="689"/>
                  </a:cubicBezTo>
                  <a:cubicBezTo>
                    <a:pt x="625" y="689"/>
                    <a:pt x="625" y="689"/>
                    <a:pt x="625" y="689"/>
                  </a:cubicBezTo>
                  <a:cubicBezTo>
                    <a:pt x="660" y="689"/>
                    <a:pt x="689" y="661"/>
                    <a:pt x="689" y="625"/>
                  </a:cubicBezTo>
                  <a:cubicBezTo>
                    <a:pt x="689" y="64"/>
                    <a:pt x="689" y="64"/>
                    <a:pt x="689" y="64"/>
                  </a:cubicBezTo>
                  <a:cubicBezTo>
                    <a:pt x="689" y="28"/>
                    <a:pt x="660" y="0"/>
                    <a:pt x="625" y="0"/>
                  </a:cubicBezTo>
                  <a:close/>
                </a:path>
              </a:pathLst>
            </a:custGeom>
            <a:solidFill>
              <a:srgbClr val="00A3A1"/>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64" name="Freeform 12">
              <a:extLst>
                <a:ext uri="{FF2B5EF4-FFF2-40B4-BE49-F238E27FC236}">
                  <a16:creationId xmlns:a16="http://schemas.microsoft.com/office/drawing/2014/main" id="{6B201A05-B55C-4047-9D59-8BE879A39A56}"/>
                </a:ext>
              </a:extLst>
            </p:cNvPr>
            <p:cNvSpPr>
              <a:spLocks/>
            </p:cNvSpPr>
            <p:nvPr/>
          </p:nvSpPr>
          <p:spPr bwMode="auto">
            <a:xfrm>
              <a:off x="5567287" y="3545542"/>
              <a:ext cx="986742" cy="1061943"/>
            </a:xfrm>
            <a:custGeom>
              <a:avLst/>
              <a:gdLst>
                <a:gd name="T0" fmla="*/ 0 w 638"/>
                <a:gd name="T1" fmla="*/ 64 h 689"/>
                <a:gd name="T2" fmla="*/ 0 w 638"/>
                <a:gd name="T3" fmla="*/ 625 h 689"/>
                <a:gd name="T4" fmla="*/ 64 w 638"/>
                <a:gd name="T5" fmla="*/ 689 h 689"/>
                <a:gd name="T6" fmla="*/ 447 w 638"/>
                <a:gd name="T7" fmla="*/ 689 h 689"/>
                <a:gd name="T8" fmla="*/ 447 w 638"/>
                <a:gd name="T9" fmla="*/ 687 h 689"/>
                <a:gd name="T10" fmla="*/ 429 w 638"/>
                <a:gd name="T11" fmla="*/ 515 h 689"/>
                <a:gd name="T12" fmla="*/ 479 w 638"/>
                <a:gd name="T13" fmla="*/ 447 h 689"/>
                <a:gd name="T14" fmla="*/ 438 w 638"/>
                <a:gd name="T15" fmla="*/ 396 h 689"/>
                <a:gd name="T16" fmla="*/ 460 w 638"/>
                <a:gd name="T17" fmla="*/ 226 h 689"/>
                <a:gd name="T18" fmla="*/ 618 w 638"/>
                <a:gd name="T19" fmla="*/ 83 h 689"/>
                <a:gd name="T20" fmla="*/ 618 w 638"/>
                <a:gd name="T21" fmla="*/ 0 h 689"/>
                <a:gd name="T22" fmla="*/ 64 w 638"/>
                <a:gd name="T23" fmla="*/ 0 h 689"/>
                <a:gd name="T24" fmla="*/ 0 w 638"/>
                <a:gd name="T25" fmla="*/ 64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8" h="689">
                  <a:moveTo>
                    <a:pt x="0" y="64"/>
                  </a:moveTo>
                  <a:cubicBezTo>
                    <a:pt x="0" y="625"/>
                    <a:pt x="0" y="625"/>
                    <a:pt x="0" y="625"/>
                  </a:cubicBezTo>
                  <a:cubicBezTo>
                    <a:pt x="0" y="661"/>
                    <a:pt x="29" y="689"/>
                    <a:pt x="64" y="689"/>
                  </a:cubicBezTo>
                  <a:cubicBezTo>
                    <a:pt x="447" y="689"/>
                    <a:pt x="447" y="689"/>
                    <a:pt x="447" y="689"/>
                  </a:cubicBezTo>
                  <a:cubicBezTo>
                    <a:pt x="447" y="688"/>
                    <a:pt x="447" y="687"/>
                    <a:pt x="447" y="687"/>
                  </a:cubicBezTo>
                  <a:cubicBezTo>
                    <a:pt x="438" y="605"/>
                    <a:pt x="408" y="544"/>
                    <a:pt x="429" y="515"/>
                  </a:cubicBezTo>
                  <a:cubicBezTo>
                    <a:pt x="451" y="486"/>
                    <a:pt x="492" y="465"/>
                    <a:pt x="479" y="447"/>
                  </a:cubicBezTo>
                  <a:cubicBezTo>
                    <a:pt x="465" y="429"/>
                    <a:pt x="438" y="396"/>
                    <a:pt x="438" y="396"/>
                  </a:cubicBezTo>
                  <a:cubicBezTo>
                    <a:pt x="564" y="342"/>
                    <a:pt x="485" y="310"/>
                    <a:pt x="460" y="226"/>
                  </a:cubicBezTo>
                  <a:cubicBezTo>
                    <a:pt x="436" y="142"/>
                    <a:pt x="562" y="108"/>
                    <a:pt x="618" y="83"/>
                  </a:cubicBezTo>
                  <a:cubicBezTo>
                    <a:pt x="638" y="74"/>
                    <a:pt x="634" y="42"/>
                    <a:pt x="618" y="0"/>
                  </a:cubicBezTo>
                  <a:cubicBezTo>
                    <a:pt x="64" y="0"/>
                    <a:pt x="64" y="0"/>
                    <a:pt x="64" y="0"/>
                  </a:cubicBezTo>
                  <a:cubicBezTo>
                    <a:pt x="29" y="0"/>
                    <a:pt x="0" y="28"/>
                    <a:pt x="0" y="64"/>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5" name="Freeform 13">
              <a:extLst>
                <a:ext uri="{FF2B5EF4-FFF2-40B4-BE49-F238E27FC236}">
                  <a16:creationId xmlns:a16="http://schemas.microsoft.com/office/drawing/2014/main" id="{5FFB38AF-A0D0-40D8-A752-16191D2E6DE6}"/>
                </a:ext>
              </a:extLst>
            </p:cNvPr>
            <p:cNvSpPr>
              <a:spLocks/>
            </p:cNvSpPr>
            <p:nvPr/>
          </p:nvSpPr>
          <p:spPr bwMode="auto">
            <a:xfrm>
              <a:off x="3461630" y="3545542"/>
              <a:ext cx="845453" cy="1061943"/>
            </a:xfrm>
            <a:custGeom>
              <a:avLst/>
              <a:gdLst>
                <a:gd name="T0" fmla="*/ 547 w 547"/>
                <a:gd name="T1" fmla="*/ 625 h 689"/>
                <a:gd name="T2" fmla="*/ 547 w 547"/>
                <a:gd name="T3" fmla="*/ 64 h 689"/>
                <a:gd name="T4" fmla="*/ 483 w 547"/>
                <a:gd name="T5" fmla="*/ 0 h 689"/>
                <a:gd name="T6" fmla="*/ 0 w 547"/>
                <a:gd name="T7" fmla="*/ 0 h 689"/>
                <a:gd name="T8" fmla="*/ 153 w 547"/>
                <a:gd name="T9" fmla="*/ 278 h 689"/>
                <a:gd name="T10" fmla="*/ 42 w 547"/>
                <a:gd name="T11" fmla="*/ 636 h 689"/>
                <a:gd name="T12" fmla="*/ 15 w 547"/>
                <a:gd name="T13" fmla="*/ 689 h 689"/>
                <a:gd name="T14" fmla="*/ 483 w 547"/>
                <a:gd name="T15" fmla="*/ 689 h 689"/>
                <a:gd name="T16" fmla="*/ 547 w 547"/>
                <a:gd name="T17" fmla="*/ 625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7" h="689">
                  <a:moveTo>
                    <a:pt x="547" y="625"/>
                  </a:moveTo>
                  <a:cubicBezTo>
                    <a:pt x="547" y="64"/>
                    <a:pt x="547" y="64"/>
                    <a:pt x="547" y="64"/>
                  </a:cubicBezTo>
                  <a:cubicBezTo>
                    <a:pt x="547" y="28"/>
                    <a:pt x="519" y="0"/>
                    <a:pt x="483" y="0"/>
                  </a:cubicBezTo>
                  <a:cubicBezTo>
                    <a:pt x="0" y="0"/>
                    <a:pt x="0" y="0"/>
                    <a:pt x="0" y="0"/>
                  </a:cubicBezTo>
                  <a:cubicBezTo>
                    <a:pt x="61" y="157"/>
                    <a:pt x="136" y="238"/>
                    <a:pt x="153" y="278"/>
                  </a:cubicBezTo>
                  <a:cubicBezTo>
                    <a:pt x="183" y="347"/>
                    <a:pt x="89" y="527"/>
                    <a:pt x="42" y="636"/>
                  </a:cubicBezTo>
                  <a:cubicBezTo>
                    <a:pt x="34" y="654"/>
                    <a:pt x="25" y="672"/>
                    <a:pt x="15" y="689"/>
                  </a:cubicBezTo>
                  <a:cubicBezTo>
                    <a:pt x="483" y="689"/>
                    <a:pt x="483" y="689"/>
                    <a:pt x="483" y="689"/>
                  </a:cubicBezTo>
                  <a:cubicBezTo>
                    <a:pt x="519" y="689"/>
                    <a:pt x="547" y="661"/>
                    <a:pt x="547" y="625"/>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6" name="Freeform 14">
              <a:extLst>
                <a:ext uri="{FF2B5EF4-FFF2-40B4-BE49-F238E27FC236}">
                  <a16:creationId xmlns:a16="http://schemas.microsoft.com/office/drawing/2014/main" id="{C85AD0E7-2AD4-4C70-ADD5-3DF9475E35A4}"/>
                </a:ext>
              </a:extLst>
            </p:cNvPr>
            <p:cNvSpPr>
              <a:spLocks/>
            </p:cNvSpPr>
            <p:nvPr/>
          </p:nvSpPr>
          <p:spPr bwMode="auto">
            <a:xfrm>
              <a:off x="4406214" y="4706614"/>
              <a:ext cx="1056247" cy="1060803"/>
            </a:xfrm>
            <a:custGeom>
              <a:avLst/>
              <a:gdLst>
                <a:gd name="T0" fmla="*/ 625 w 684"/>
                <a:gd name="T1" fmla="*/ 0 h 689"/>
                <a:gd name="T2" fmla="*/ 63 w 684"/>
                <a:gd name="T3" fmla="*/ 0 h 689"/>
                <a:gd name="T4" fmla="*/ 0 w 684"/>
                <a:gd name="T5" fmla="*/ 63 h 689"/>
                <a:gd name="T6" fmla="*/ 0 w 684"/>
                <a:gd name="T7" fmla="*/ 625 h 689"/>
                <a:gd name="T8" fmla="*/ 63 w 684"/>
                <a:gd name="T9" fmla="*/ 689 h 689"/>
                <a:gd name="T10" fmla="*/ 625 w 684"/>
                <a:gd name="T11" fmla="*/ 689 h 689"/>
                <a:gd name="T12" fmla="*/ 645 w 684"/>
                <a:gd name="T13" fmla="*/ 686 h 689"/>
                <a:gd name="T14" fmla="*/ 488 w 684"/>
                <a:gd name="T15" fmla="*/ 369 h 689"/>
                <a:gd name="T16" fmla="*/ 590 w 684"/>
                <a:gd name="T17" fmla="*/ 25 h 689"/>
                <a:gd name="T18" fmla="*/ 684 w 684"/>
                <a:gd name="T19" fmla="*/ 40 h 689"/>
                <a:gd name="T20" fmla="*/ 625 w 684"/>
                <a:gd name="T21" fmla="*/ 0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84" h="689">
                  <a:moveTo>
                    <a:pt x="625" y="0"/>
                  </a:moveTo>
                  <a:cubicBezTo>
                    <a:pt x="63" y="0"/>
                    <a:pt x="63" y="0"/>
                    <a:pt x="63" y="0"/>
                  </a:cubicBezTo>
                  <a:cubicBezTo>
                    <a:pt x="28" y="0"/>
                    <a:pt x="0" y="28"/>
                    <a:pt x="0" y="63"/>
                  </a:cubicBezTo>
                  <a:cubicBezTo>
                    <a:pt x="0" y="625"/>
                    <a:pt x="0" y="625"/>
                    <a:pt x="0" y="625"/>
                  </a:cubicBezTo>
                  <a:cubicBezTo>
                    <a:pt x="0" y="660"/>
                    <a:pt x="28" y="689"/>
                    <a:pt x="63" y="689"/>
                  </a:cubicBezTo>
                  <a:cubicBezTo>
                    <a:pt x="625" y="689"/>
                    <a:pt x="625" y="689"/>
                    <a:pt x="625" y="689"/>
                  </a:cubicBezTo>
                  <a:cubicBezTo>
                    <a:pt x="632" y="689"/>
                    <a:pt x="639" y="688"/>
                    <a:pt x="645" y="686"/>
                  </a:cubicBezTo>
                  <a:cubicBezTo>
                    <a:pt x="585" y="572"/>
                    <a:pt x="488" y="369"/>
                    <a:pt x="488" y="369"/>
                  </a:cubicBezTo>
                  <a:cubicBezTo>
                    <a:pt x="488" y="369"/>
                    <a:pt x="584" y="24"/>
                    <a:pt x="590" y="25"/>
                  </a:cubicBezTo>
                  <a:cubicBezTo>
                    <a:pt x="592" y="25"/>
                    <a:pt x="630" y="32"/>
                    <a:pt x="684" y="40"/>
                  </a:cubicBezTo>
                  <a:cubicBezTo>
                    <a:pt x="675" y="17"/>
                    <a:pt x="652" y="0"/>
                    <a:pt x="625" y="0"/>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7" name="Freeform 15">
              <a:extLst>
                <a:ext uri="{FF2B5EF4-FFF2-40B4-BE49-F238E27FC236}">
                  <a16:creationId xmlns:a16="http://schemas.microsoft.com/office/drawing/2014/main" id="{526E75A3-9D5D-4AB5-9B18-996456BE279B}"/>
                </a:ext>
              </a:extLst>
            </p:cNvPr>
            <p:cNvSpPr>
              <a:spLocks/>
            </p:cNvSpPr>
            <p:nvPr/>
          </p:nvSpPr>
          <p:spPr bwMode="auto">
            <a:xfrm>
              <a:off x="5569566" y="4706614"/>
              <a:ext cx="672261" cy="141289"/>
            </a:xfrm>
            <a:custGeom>
              <a:avLst/>
              <a:gdLst>
                <a:gd name="T0" fmla="*/ 0 w 435"/>
                <a:gd name="T1" fmla="*/ 51 h 92"/>
                <a:gd name="T2" fmla="*/ 245 w 435"/>
                <a:gd name="T3" fmla="*/ 83 h 92"/>
                <a:gd name="T4" fmla="*/ 435 w 435"/>
                <a:gd name="T5" fmla="*/ 0 h 92"/>
                <a:gd name="T6" fmla="*/ 63 w 435"/>
                <a:gd name="T7" fmla="*/ 0 h 92"/>
                <a:gd name="T8" fmla="*/ 0 w 435"/>
                <a:gd name="T9" fmla="*/ 51 h 92"/>
              </a:gdLst>
              <a:ahLst/>
              <a:cxnLst>
                <a:cxn ang="0">
                  <a:pos x="T0" y="T1"/>
                </a:cxn>
                <a:cxn ang="0">
                  <a:pos x="T2" y="T3"/>
                </a:cxn>
                <a:cxn ang="0">
                  <a:pos x="T4" y="T5"/>
                </a:cxn>
                <a:cxn ang="0">
                  <a:pos x="T6" y="T7"/>
                </a:cxn>
                <a:cxn ang="0">
                  <a:pos x="T8" y="T9"/>
                </a:cxn>
              </a:cxnLst>
              <a:rect l="0" t="0" r="r" b="b"/>
              <a:pathLst>
                <a:path w="435" h="92">
                  <a:moveTo>
                    <a:pt x="0" y="51"/>
                  </a:moveTo>
                  <a:cubicBezTo>
                    <a:pt x="82" y="64"/>
                    <a:pt x="179" y="77"/>
                    <a:pt x="245" y="83"/>
                  </a:cubicBezTo>
                  <a:cubicBezTo>
                    <a:pt x="344" y="92"/>
                    <a:pt x="409" y="53"/>
                    <a:pt x="435" y="0"/>
                  </a:cubicBezTo>
                  <a:cubicBezTo>
                    <a:pt x="63" y="0"/>
                    <a:pt x="63" y="0"/>
                    <a:pt x="63" y="0"/>
                  </a:cubicBezTo>
                  <a:cubicBezTo>
                    <a:pt x="32" y="0"/>
                    <a:pt x="6" y="22"/>
                    <a:pt x="0" y="51"/>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8" name="Freeform 16">
              <a:extLst>
                <a:ext uri="{FF2B5EF4-FFF2-40B4-BE49-F238E27FC236}">
                  <a16:creationId xmlns:a16="http://schemas.microsoft.com/office/drawing/2014/main" id="{30CAE048-B53D-42F7-A527-903471AE5170}"/>
                </a:ext>
              </a:extLst>
            </p:cNvPr>
            <p:cNvSpPr>
              <a:spLocks/>
            </p:cNvSpPr>
            <p:nvPr/>
          </p:nvSpPr>
          <p:spPr bwMode="auto">
            <a:xfrm>
              <a:off x="2589971" y="5008562"/>
              <a:ext cx="553760" cy="758856"/>
            </a:xfrm>
            <a:custGeom>
              <a:avLst/>
              <a:gdLst>
                <a:gd name="T0" fmla="*/ 358 w 358"/>
                <a:gd name="T1" fmla="*/ 429 h 493"/>
                <a:gd name="T2" fmla="*/ 358 w 358"/>
                <a:gd name="T3" fmla="*/ 0 h 493"/>
                <a:gd name="T4" fmla="*/ 295 w 358"/>
                <a:gd name="T5" fmla="*/ 67 h 493"/>
                <a:gd name="T6" fmla="*/ 0 w 358"/>
                <a:gd name="T7" fmla="*/ 493 h 493"/>
                <a:gd name="T8" fmla="*/ 295 w 358"/>
                <a:gd name="T9" fmla="*/ 493 h 493"/>
                <a:gd name="T10" fmla="*/ 358 w 358"/>
                <a:gd name="T11" fmla="*/ 429 h 493"/>
              </a:gdLst>
              <a:ahLst/>
              <a:cxnLst>
                <a:cxn ang="0">
                  <a:pos x="T0" y="T1"/>
                </a:cxn>
                <a:cxn ang="0">
                  <a:pos x="T2" y="T3"/>
                </a:cxn>
                <a:cxn ang="0">
                  <a:pos x="T4" y="T5"/>
                </a:cxn>
                <a:cxn ang="0">
                  <a:pos x="T6" y="T7"/>
                </a:cxn>
                <a:cxn ang="0">
                  <a:pos x="T8" y="T9"/>
                </a:cxn>
                <a:cxn ang="0">
                  <a:pos x="T10" y="T11"/>
                </a:cxn>
              </a:cxnLst>
              <a:rect l="0" t="0" r="r" b="b"/>
              <a:pathLst>
                <a:path w="358" h="493">
                  <a:moveTo>
                    <a:pt x="358" y="429"/>
                  </a:moveTo>
                  <a:cubicBezTo>
                    <a:pt x="358" y="0"/>
                    <a:pt x="358" y="0"/>
                    <a:pt x="358" y="0"/>
                  </a:cubicBezTo>
                  <a:cubicBezTo>
                    <a:pt x="339" y="20"/>
                    <a:pt x="318" y="43"/>
                    <a:pt x="295" y="67"/>
                  </a:cubicBezTo>
                  <a:cubicBezTo>
                    <a:pt x="136" y="237"/>
                    <a:pt x="27" y="440"/>
                    <a:pt x="0" y="493"/>
                  </a:cubicBezTo>
                  <a:cubicBezTo>
                    <a:pt x="295" y="493"/>
                    <a:pt x="295" y="493"/>
                    <a:pt x="295" y="493"/>
                  </a:cubicBezTo>
                  <a:cubicBezTo>
                    <a:pt x="330" y="493"/>
                    <a:pt x="358" y="464"/>
                    <a:pt x="358" y="429"/>
                  </a:cubicBezTo>
                  <a:close/>
                </a:path>
              </a:pathLst>
            </a:custGeom>
            <a:solidFill>
              <a:srgbClr val="0091DA"/>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a:ln>
                  <a:noFill/>
                </a:ln>
                <a:solidFill>
                  <a:srgbClr val="000000"/>
                </a:solidFill>
                <a:effectLst/>
                <a:uLnTx/>
                <a:uFillTx/>
                <a:latin typeface="Arial"/>
                <a:ea typeface="+mn-ea"/>
                <a:cs typeface="+mn-cs"/>
              </a:endParaRPr>
            </a:p>
          </p:txBody>
        </p:sp>
        <p:sp>
          <p:nvSpPr>
            <p:cNvPr id="69" name="Freeform 17">
              <a:extLst>
                <a:ext uri="{FF2B5EF4-FFF2-40B4-BE49-F238E27FC236}">
                  <a16:creationId xmlns:a16="http://schemas.microsoft.com/office/drawing/2014/main" id="{0881DD2F-5B05-42B5-AEC5-A227B1054BA5}"/>
                </a:ext>
              </a:extLst>
            </p:cNvPr>
            <p:cNvSpPr>
              <a:spLocks/>
            </p:cNvSpPr>
            <p:nvPr/>
          </p:nvSpPr>
          <p:spPr bwMode="auto">
            <a:xfrm>
              <a:off x="3242861" y="4706614"/>
              <a:ext cx="1064223" cy="1060803"/>
            </a:xfrm>
            <a:custGeom>
              <a:avLst/>
              <a:gdLst>
                <a:gd name="T0" fmla="*/ 64 w 689"/>
                <a:gd name="T1" fmla="*/ 689 h 689"/>
                <a:gd name="T2" fmla="*/ 625 w 689"/>
                <a:gd name="T3" fmla="*/ 689 h 689"/>
                <a:gd name="T4" fmla="*/ 689 w 689"/>
                <a:gd name="T5" fmla="*/ 625 h 689"/>
                <a:gd name="T6" fmla="*/ 689 w 689"/>
                <a:gd name="T7" fmla="*/ 63 h 689"/>
                <a:gd name="T8" fmla="*/ 625 w 689"/>
                <a:gd name="T9" fmla="*/ 0 h 689"/>
                <a:gd name="T10" fmla="*/ 113 w 689"/>
                <a:gd name="T11" fmla="*/ 0 h 689"/>
                <a:gd name="T12" fmla="*/ 0 w 689"/>
                <a:gd name="T13" fmla="*/ 128 h 689"/>
                <a:gd name="T14" fmla="*/ 0 w 689"/>
                <a:gd name="T15" fmla="*/ 625 h 689"/>
                <a:gd name="T16" fmla="*/ 64 w 689"/>
                <a:gd name="T17" fmla="*/ 689 h 6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9" h="689">
                  <a:moveTo>
                    <a:pt x="64" y="689"/>
                  </a:moveTo>
                  <a:cubicBezTo>
                    <a:pt x="625" y="689"/>
                    <a:pt x="625" y="689"/>
                    <a:pt x="625" y="689"/>
                  </a:cubicBezTo>
                  <a:cubicBezTo>
                    <a:pt x="661" y="689"/>
                    <a:pt x="689" y="660"/>
                    <a:pt x="689" y="625"/>
                  </a:cubicBezTo>
                  <a:cubicBezTo>
                    <a:pt x="689" y="63"/>
                    <a:pt x="689" y="63"/>
                    <a:pt x="689" y="63"/>
                  </a:cubicBezTo>
                  <a:cubicBezTo>
                    <a:pt x="689" y="28"/>
                    <a:pt x="661" y="0"/>
                    <a:pt x="625" y="0"/>
                  </a:cubicBezTo>
                  <a:cubicBezTo>
                    <a:pt x="113" y="0"/>
                    <a:pt x="113" y="0"/>
                    <a:pt x="113" y="0"/>
                  </a:cubicBezTo>
                  <a:cubicBezTo>
                    <a:pt x="84" y="37"/>
                    <a:pt x="47" y="78"/>
                    <a:pt x="0" y="128"/>
                  </a:cubicBezTo>
                  <a:cubicBezTo>
                    <a:pt x="0" y="625"/>
                    <a:pt x="0" y="625"/>
                    <a:pt x="0" y="625"/>
                  </a:cubicBezTo>
                  <a:cubicBezTo>
                    <a:pt x="0" y="660"/>
                    <a:pt x="28" y="689"/>
                    <a:pt x="64" y="689"/>
                  </a:cubicBezTo>
                  <a:close/>
                </a:path>
              </a:pathLst>
            </a:custGeom>
            <a:solidFill>
              <a:srgbClr val="470A68"/>
            </a:solidFill>
            <a:ln w="9525">
              <a:noFill/>
              <a:round/>
              <a:headEnd/>
              <a:tailEnd/>
            </a:ln>
          </p:spPr>
          <p:txBody>
            <a:bodyPr vert="horz" wrap="square" lIns="91440" tIns="45720" rIns="91440" bIns="45720" numCol="1" anchor="t" anchorCtr="0" compatLnSpc="1">
              <a:prstTxWarp prst="textNoShape">
                <a:avLst/>
              </a:prstTxWarp>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N" sz="1800" b="0" i="0" u="none" strike="noStrike" kern="1200" cap="none" spc="0" normalizeH="0" baseline="0" noProof="0" dirty="0">
                <a:ln>
                  <a:noFill/>
                </a:ln>
                <a:solidFill>
                  <a:srgbClr val="000000"/>
                </a:solidFill>
                <a:effectLst/>
                <a:uLnTx/>
                <a:uFillTx/>
                <a:latin typeface="Arial"/>
                <a:ea typeface="+mn-ea"/>
                <a:cs typeface="+mn-cs"/>
              </a:endParaRPr>
            </a:p>
          </p:txBody>
        </p:sp>
      </p:grpSp>
      <p:cxnSp>
        <p:nvCxnSpPr>
          <p:cNvPr id="53" name="Straight Connector 52">
            <a:extLst>
              <a:ext uri="{FF2B5EF4-FFF2-40B4-BE49-F238E27FC236}">
                <a16:creationId xmlns:a16="http://schemas.microsoft.com/office/drawing/2014/main" id="{1C6C652A-2B55-492F-8904-537CCCCE18DD}"/>
              </a:ext>
            </a:extLst>
          </p:cNvPr>
          <p:cNvCxnSpPr>
            <a:cxnSpLocks/>
          </p:cNvCxnSpPr>
          <p:nvPr/>
        </p:nvCxnSpPr>
        <p:spPr>
          <a:xfrm>
            <a:off x="552450" y="2171020"/>
            <a:ext cx="10106940" cy="0"/>
          </a:xfrm>
          <a:prstGeom prst="line">
            <a:avLst/>
          </a:prstGeom>
          <a:noFill/>
          <a:ln w="6350" cap="flat" cmpd="sng" algn="ctr">
            <a:solidFill>
              <a:srgbClr val="00338D"/>
            </a:solidFill>
            <a:prstDash val="solid"/>
            <a:miter lim="800000"/>
          </a:ln>
          <a:effectLst/>
        </p:spPr>
      </p:cxnSp>
      <p:cxnSp>
        <p:nvCxnSpPr>
          <p:cNvPr id="54" name="Straight Connector 53">
            <a:extLst>
              <a:ext uri="{FF2B5EF4-FFF2-40B4-BE49-F238E27FC236}">
                <a16:creationId xmlns:a16="http://schemas.microsoft.com/office/drawing/2014/main" id="{7867097D-A26D-403D-88CE-0DF2CF0B444F}"/>
              </a:ext>
            </a:extLst>
          </p:cNvPr>
          <p:cNvCxnSpPr>
            <a:cxnSpLocks/>
          </p:cNvCxnSpPr>
          <p:nvPr/>
        </p:nvCxnSpPr>
        <p:spPr>
          <a:xfrm>
            <a:off x="552450" y="3653727"/>
            <a:ext cx="10066159" cy="0"/>
          </a:xfrm>
          <a:prstGeom prst="line">
            <a:avLst/>
          </a:prstGeom>
          <a:noFill/>
          <a:ln w="6350" cap="flat" cmpd="sng" algn="ctr">
            <a:solidFill>
              <a:srgbClr val="483698"/>
            </a:solidFill>
            <a:prstDash val="solid"/>
            <a:miter lim="800000"/>
          </a:ln>
          <a:effectLst/>
        </p:spPr>
      </p:cxnSp>
      <p:cxnSp>
        <p:nvCxnSpPr>
          <p:cNvPr id="55" name="Straight Connector 54">
            <a:extLst>
              <a:ext uri="{FF2B5EF4-FFF2-40B4-BE49-F238E27FC236}">
                <a16:creationId xmlns:a16="http://schemas.microsoft.com/office/drawing/2014/main" id="{A5E55076-2AD2-4604-A17D-DB9C3FCCE473}"/>
              </a:ext>
            </a:extLst>
          </p:cNvPr>
          <p:cNvCxnSpPr>
            <a:cxnSpLocks/>
          </p:cNvCxnSpPr>
          <p:nvPr/>
        </p:nvCxnSpPr>
        <p:spPr>
          <a:xfrm flipV="1">
            <a:off x="552450" y="4789127"/>
            <a:ext cx="10106940" cy="0"/>
          </a:xfrm>
          <a:prstGeom prst="line">
            <a:avLst/>
          </a:prstGeom>
          <a:noFill/>
          <a:ln w="6350" cap="flat" cmpd="sng" algn="ctr">
            <a:solidFill>
              <a:srgbClr val="00A3A1"/>
            </a:solidFill>
            <a:prstDash val="solid"/>
            <a:miter lim="800000"/>
          </a:ln>
          <a:effectLst/>
        </p:spPr>
      </p:cxnSp>
      <p:cxnSp>
        <p:nvCxnSpPr>
          <p:cNvPr id="56" name="Straight Connector 55">
            <a:extLst>
              <a:ext uri="{FF2B5EF4-FFF2-40B4-BE49-F238E27FC236}">
                <a16:creationId xmlns:a16="http://schemas.microsoft.com/office/drawing/2014/main" id="{D1DA492C-0298-4C49-9744-895B72F682B6}"/>
              </a:ext>
            </a:extLst>
          </p:cNvPr>
          <p:cNvCxnSpPr>
            <a:cxnSpLocks/>
          </p:cNvCxnSpPr>
          <p:nvPr/>
        </p:nvCxnSpPr>
        <p:spPr>
          <a:xfrm flipV="1">
            <a:off x="552450" y="6079028"/>
            <a:ext cx="8981287" cy="0"/>
          </a:xfrm>
          <a:prstGeom prst="line">
            <a:avLst/>
          </a:prstGeom>
          <a:noFill/>
          <a:ln w="6350" cap="flat" cmpd="sng" algn="ctr">
            <a:solidFill>
              <a:srgbClr val="470A68"/>
            </a:solidFill>
            <a:prstDash val="solid"/>
            <a:miter lim="800000"/>
          </a:ln>
          <a:effectLst/>
        </p:spPr>
      </p:cxnSp>
      <p:sp>
        <p:nvSpPr>
          <p:cNvPr id="70" name="Forma libre: forma 87">
            <a:extLst>
              <a:ext uri="{FF2B5EF4-FFF2-40B4-BE49-F238E27FC236}">
                <a16:creationId xmlns:a16="http://schemas.microsoft.com/office/drawing/2014/main" id="{2A33F90C-B0B4-41C0-94D2-50262D4C9BA4}"/>
              </a:ext>
            </a:extLst>
          </p:cNvPr>
          <p:cNvSpPr/>
          <p:nvPr/>
        </p:nvSpPr>
        <p:spPr>
          <a:xfrm>
            <a:off x="10618609" y="3300990"/>
            <a:ext cx="833859" cy="619917"/>
          </a:xfrm>
          <a:custGeom>
            <a:avLst/>
            <a:gdLst>
              <a:gd name="connsiteX0" fmla="*/ 167479 w 284857"/>
              <a:gd name="connsiteY0" fmla="*/ 179984 h 181272"/>
              <a:gd name="connsiteX1" fmla="*/ 33467 w 284857"/>
              <a:gd name="connsiteY1" fmla="*/ 178042 h 181272"/>
              <a:gd name="connsiteX2" fmla="*/ 58068 w 284857"/>
              <a:gd name="connsiteY2" fmla="*/ 70055 h 181272"/>
              <a:gd name="connsiteX3" fmla="*/ 134073 w 284857"/>
              <a:gd name="connsiteY3" fmla="*/ 6 h 181272"/>
              <a:gd name="connsiteX4" fmla="*/ 202698 w 284857"/>
              <a:gd name="connsiteY4" fmla="*/ 48691 h 181272"/>
              <a:gd name="connsiteX5" fmla="*/ 285954 w 284857"/>
              <a:gd name="connsiteY5" fmla="*/ 113302 h 181272"/>
              <a:gd name="connsiteX6" fmla="*/ 229241 w 284857"/>
              <a:gd name="connsiteY6" fmla="*/ 178560 h 181272"/>
              <a:gd name="connsiteX7" fmla="*/ 174601 w 284857"/>
              <a:gd name="connsiteY7" fmla="*/ 126638 h 181272"/>
              <a:gd name="connsiteX8" fmla="*/ 159322 w 284857"/>
              <a:gd name="connsiteY8" fmla="*/ 74587 h 181272"/>
              <a:gd name="connsiteX9" fmla="*/ 114004 w 284857"/>
              <a:gd name="connsiteY9" fmla="*/ 63322 h 181272"/>
              <a:gd name="connsiteX10" fmla="*/ 135368 w 284857"/>
              <a:gd name="connsiteY10" fmla="*/ 99965 h 181272"/>
              <a:gd name="connsiteX11" fmla="*/ 110637 w 284857"/>
              <a:gd name="connsiteY11" fmla="*/ 116668 h 181272"/>
              <a:gd name="connsiteX12" fmla="*/ 83964 w 284857"/>
              <a:gd name="connsiteY12" fmla="*/ 91938 h 181272"/>
              <a:gd name="connsiteX13" fmla="*/ 91345 w 284857"/>
              <a:gd name="connsiteY13" fmla="*/ 141270 h 181272"/>
              <a:gd name="connsiteX14" fmla="*/ 142619 w 284857"/>
              <a:gd name="connsiteY14" fmla="*/ 155253 h 181272"/>
              <a:gd name="connsiteX15" fmla="*/ 167479 w 284857"/>
              <a:gd name="connsiteY15" fmla="*/ 179984 h 18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4857" h="181272">
                <a:moveTo>
                  <a:pt x="167479" y="179984"/>
                </a:moveTo>
                <a:cubicBezTo>
                  <a:pt x="167479" y="179984"/>
                  <a:pt x="49522" y="183998"/>
                  <a:pt x="33467" y="178042"/>
                </a:cubicBezTo>
                <a:cubicBezTo>
                  <a:pt x="-7837" y="171438"/>
                  <a:pt x="-22469" y="72127"/>
                  <a:pt x="58068" y="70055"/>
                </a:cubicBezTo>
                <a:cubicBezTo>
                  <a:pt x="62729" y="42087"/>
                  <a:pt x="77361" y="783"/>
                  <a:pt x="134073" y="6"/>
                </a:cubicBezTo>
                <a:cubicBezTo>
                  <a:pt x="186124" y="-641"/>
                  <a:pt x="202698" y="48691"/>
                  <a:pt x="202698" y="48691"/>
                </a:cubicBezTo>
                <a:cubicBezTo>
                  <a:pt x="202698" y="48691"/>
                  <a:pt x="282717" y="46749"/>
                  <a:pt x="285954" y="113302"/>
                </a:cubicBezTo>
                <a:cubicBezTo>
                  <a:pt x="288673" y="167295"/>
                  <a:pt x="229241" y="178560"/>
                  <a:pt x="229241" y="178560"/>
                </a:cubicBezTo>
                <a:lnTo>
                  <a:pt x="174601" y="126638"/>
                </a:lnTo>
                <a:cubicBezTo>
                  <a:pt x="174601" y="126638"/>
                  <a:pt x="184571" y="93362"/>
                  <a:pt x="159322" y="74587"/>
                </a:cubicBezTo>
                <a:cubicBezTo>
                  <a:pt x="133944" y="55942"/>
                  <a:pt x="114004" y="63322"/>
                  <a:pt x="114004" y="63322"/>
                </a:cubicBezTo>
                <a:cubicBezTo>
                  <a:pt x="114004" y="63322"/>
                  <a:pt x="138087" y="88571"/>
                  <a:pt x="135368" y="99965"/>
                </a:cubicBezTo>
                <a:cubicBezTo>
                  <a:pt x="132649" y="111360"/>
                  <a:pt x="123974" y="117316"/>
                  <a:pt x="110637" y="116668"/>
                </a:cubicBezTo>
                <a:cubicBezTo>
                  <a:pt x="97301" y="116021"/>
                  <a:pt x="83964" y="91938"/>
                  <a:pt x="83964" y="91938"/>
                </a:cubicBezTo>
                <a:cubicBezTo>
                  <a:pt x="83964" y="91938"/>
                  <a:pt x="67909" y="118610"/>
                  <a:pt x="91345" y="141270"/>
                </a:cubicBezTo>
                <a:cubicBezTo>
                  <a:pt x="114651" y="163929"/>
                  <a:pt x="142619" y="155253"/>
                  <a:pt x="142619" y="155253"/>
                </a:cubicBezTo>
                <a:lnTo>
                  <a:pt x="167479" y="179984"/>
                </a:ln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71" name="Gráfico 1">
            <a:extLst>
              <a:ext uri="{FF2B5EF4-FFF2-40B4-BE49-F238E27FC236}">
                <a16:creationId xmlns:a16="http://schemas.microsoft.com/office/drawing/2014/main" id="{C7B027F5-B89F-43AA-AAD4-56C299DC6D02}"/>
              </a:ext>
            </a:extLst>
          </p:cNvPr>
          <p:cNvGrpSpPr/>
          <p:nvPr/>
        </p:nvGrpSpPr>
        <p:grpSpPr>
          <a:xfrm>
            <a:off x="10861014" y="2046561"/>
            <a:ext cx="349050" cy="704344"/>
            <a:chOff x="1832399" y="2935091"/>
            <a:chExt cx="139263" cy="240546"/>
          </a:xfrm>
          <a:solidFill>
            <a:srgbClr val="FFFFFF"/>
          </a:solidFill>
        </p:grpSpPr>
        <p:sp>
          <p:nvSpPr>
            <p:cNvPr id="72" name="Forma libre: forma 100">
              <a:extLst>
                <a:ext uri="{FF2B5EF4-FFF2-40B4-BE49-F238E27FC236}">
                  <a16:creationId xmlns:a16="http://schemas.microsoft.com/office/drawing/2014/main" id="{0EB0B24D-3F69-4671-92A3-EF28BC77CF8A}"/>
                </a:ext>
              </a:extLst>
            </p:cNvPr>
            <p:cNvSpPr/>
            <p:nvPr/>
          </p:nvSpPr>
          <p:spPr>
            <a:xfrm>
              <a:off x="1832399" y="2935091"/>
              <a:ext cx="139263" cy="240546"/>
            </a:xfrm>
            <a:custGeom>
              <a:avLst/>
              <a:gdLst>
                <a:gd name="connsiteX0" fmla="*/ 13293 w 139263"/>
                <a:gd name="connsiteY0" fmla="*/ 235355 h 240545"/>
                <a:gd name="connsiteX1" fmla="*/ 13293 w 139263"/>
                <a:gd name="connsiteY1" fmla="*/ 26587 h 240545"/>
                <a:gd name="connsiteX2" fmla="*/ 128755 w 139263"/>
                <a:gd name="connsiteY2" fmla="*/ 26587 h 240545"/>
                <a:gd name="connsiteX3" fmla="*/ 128755 w 139263"/>
                <a:gd name="connsiteY3" fmla="*/ 235355 h 240545"/>
                <a:gd name="connsiteX4" fmla="*/ 13293 w 139263"/>
                <a:gd name="connsiteY4" fmla="*/ 235355 h 240545"/>
                <a:gd name="connsiteX5" fmla="*/ 13293 w 139263"/>
                <a:gd name="connsiteY5" fmla="*/ 235355 h 240545"/>
                <a:gd name="connsiteX6" fmla="*/ 128882 w 139263"/>
                <a:gd name="connsiteY6" fmla="*/ 13293 h 240545"/>
                <a:gd name="connsiteX7" fmla="*/ 97738 w 139263"/>
                <a:gd name="connsiteY7" fmla="*/ 13293 h 240545"/>
                <a:gd name="connsiteX8" fmla="*/ 84444 w 139263"/>
                <a:gd name="connsiteY8" fmla="*/ 0 h 240545"/>
                <a:gd name="connsiteX9" fmla="*/ 57731 w 139263"/>
                <a:gd name="connsiteY9" fmla="*/ 0 h 240545"/>
                <a:gd name="connsiteX10" fmla="*/ 44438 w 139263"/>
                <a:gd name="connsiteY10" fmla="*/ 13293 h 240545"/>
                <a:gd name="connsiteX11" fmla="*/ 13293 w 139263"/>
                <a:gd name="connsiteY11" fmla="*/ 13293 h 240545"/>
                <a:gd name="connsiteX12" fmla="*/ 0 w 139263"/>
                <a:gd name="connsiteY12" fmla="*/ 26587 h 240545"/>
                <a:gd name="connsiteX13" fmla="*/ 0 w 139263"/>
                <a:gd name="connsiteY13" fmla="*/ 235355 h 240545"/>
                <a:gd name="connsiteX14" fmla="*/ 13293 w 139263"/>
                <a:gd name="connsiteY14" fmla="*/ 248649 h 240545"/>
                <a:gd name="connsiteX15" fmla="*/ 128755 w 139263"/>
                <a:gd name="connsiteY15" fmla="*/ 248649 h 240545"/>
                <a:gd name="connsiteX16" fmla="*/ 142049 w 139263"/>
                <a:gd name="connsiteY16" fmla="*/ 235355 h 240545"/>
                <a:gd name="connsiteX17" fmla="*/ 142049 w 139263"/>
                <a:gd name="connsiteY17" fmla="*/ 26587 h 240545"/>
                <a:gd name="connsiteX18" fmla="*/ 128882 w 139263"/>
                <a:gd name="connsiteY18" fmla="*/ 13293 h 240545"/>
                <a:gd name="connsiteX19" fmla="*/ 128882 w 139263"/>
                <a:gd name="connsiteY19" fmla="*/ 13293 h 24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9263" h="240545">
                  <a:moveTo>
                    <a:pt x="13293" y="235355"/>
                  </a:moveTo>
                  <a:lnTo>
                    <a:pt x="13293" y="26587"/>
                  </a:lnTo>
                  <a:lnTo>
                    <a:pt x="128755" y="26587"/>
                  </a:lnTo>
                  <a:lnTo>
                    <a:pt x="128755" y="235355"/>
                  </a:lnTo>
                  <a:lnTo>
                    <a:pt x="13293" y="235355"/>
                  </a:lnTo>
                  <a:lnTo>
                    <a:pt x="13293" y="235355"/>
                  </a:lnTo>
                  <a:close/>
                  <a:moveTo>
                    <a:pt x="128882" y="13293"/>
                  </a:moveTo>
                  <a:lnTo>
                    <a:pt x="97738" y="13293"/>
                  </a:lnTo>
                  <a:cubicBezTo>
                    <a:pt x="97738" y="4431"/>
                    <a:pt x="93307" y="0"/>
                    <a:pt x="84444" y="0"/>
                  </a:cubicBezTo>
                  <a:lnTo>
                    <a:pt x="57731" y="0"/>
                  </a:lnTo>
                  <a:cubicBezTo>
                    <a:pt x="50388" y="0"/>
                    <a:pt x="44438" y="4431"/>
                    <a:pt x="44438" y="13293"/>
                  </a:cubicBezTo>
                  <a:lnTo>
                    <a:pt x="13293" y="13293"/>
                  </a:lnTo>
                  <a:cubicBezTo>
                    <a:pt x="5950" y="13293"/>
                    <a:pt x="0" y="17724"/>
                    <a:pt x="0" y="26587"/>
                  </a:cubicBezTo>
                  <a:lnTo>
                    <a:pt x="0" y="235355"/>
                  </a:lnTo>
                  <a:cubicBezTo>
                    <a:pt x="0" y="242698"/>
                    <a:pt x="5950" y="248649"/>
                    <a:pt x="13293" y="248649"/>
                  </a:cubicBezTo>
                  <a:lnTo>
                    <a:pt x="128755" y="248649"/>
                  </a:lnTo>
                  <a:cubicBezTo>
                    <a:pt x="137618" y="248649"/>
                    <a:pt x="142049" y="242698"/>
                    <a:pt x="142049" y="235355"/>
                  </a:cubicBezTo>
                  <a:lnTo>
                    <a:pt x="142049" y="26587"/>
                  </a:lnTo>
                  <a:cubicBezTo>
                    <a:pt x="142175" y="17724"/>
                    <a:pt x="137744" y="13293"/>
                    <a:pt x="128882" y="13293"/>
                  </a:cubicBezTo>
                  <a:lnTo>
                    <a:pt x="128882" y="13293"/>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3" name="Forma libre: forma 101">
              <a:extLst>
                <a:ext uri="{FF2B5EF4-FFF2-40B4-BE49-F238E27FC236}">
                  <a16:creationId xmlns:a16="http://schemas.microsoft.com/office/drawing/2014/main" id="{AEB2F5BD-C23E-43F7-AD3D-44DC5639258E}"/>
                </a:ext>
              </a:extLst>
            </p:cNvPr>
            <p:cNvSpPr/>
            <p:nvPr/>
          </p:nvSpPr>
          <p:spPr>
            <a:xfrm>
              <a:off x="1854554" y="2974971"/>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4" name="Forma libre: forma 102">
              <a:extLst>
                <a:ext uri="{FF2B5EF4-FFF2-40B4-BE49-F238E27FC236}">
                  <a16:creationId xmlns:a16="http://schemas.microsoft.com/office/drawing/2014/main" id="{51D0C4F8-D08A-470D-9C70-515F999C5ADD}"/>
                </a:ext>
              </a:extLst>
            </p:cNvPr>
            <p:cNvSpPr/>
            <p:nvPr/>
          </p:nvSpPr>
          <p:spPr>
            <a:xfrm>
              <a:off x="1854554" y="3023840"/>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5" name="Forma libre: forma 104">
              <a:extLst>
                <a:ext uri="{FF2B5EF4-FFF2-40B4-BE49-F238E27FC236}">
                  <a16:creationId xmlns:a16="http://schemas.microsoft.com/office/drawing/2014/main" id="{36E5EE71-21AD-446D-8B87-FD0AFCF8A3EA}"/>
                </a:ext>
              </a:extLst>
            </p:cNvPr>
            <p:cNvSpPr/>
            <p:nvPr/>
          </p:nvSpPr>
          <p:spPr>
            <a:xfrm>
              <a:off x="1854554" y="3072709"/>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6" name="Forma libre: forma 105">
              <a:extLst>
                <a:ext uri="{FF2B5EF4-FFF2-40B4-BE49-F238E27FC236}">
                  <a16:creationId xmlns:a16="http://schemas.microsoft.com/office/drawing/2014/main" id="{70DE93EA-E647-42FD-B0AA-98AF0F303825}"/>
                </a:ext>
              </a:extLst>
            </p:cNvPr>
            <p:cNvSpPr/>
            <p:nvPr/>
          </p:nvSpPr>
          <p:spPr>
            <a:xfrm>
              <a:off x="1854554" y="3121577"/>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77" name="Freeform 31">
            <a:extLst>
              <a:ext uri="{FF2B5EF4-FFF2-40B4-BE49-F238E27FC236}">
                <a16:creationId xmlns:a16="http://schemas.microsoft.com/office/drawing/2014/main" id="{09B296E0-26C5-489F-A822-3F1708998B1C}"/>
              </a:ext>
            </a:extLst>
          </p:cNvPr>
          <p:cNvSpPr/>
          <p:nvPr/>
        </p:nvSpPr>
        <p:spPr>
          <a:xfrm>
            <a:off x="9625553" y="5967557"/>
            <a:ext cx="625419" cy="730165"/>
          </a:xfrm>
          <a:custGeom>
            <a:avLst/>
            <a:gdLst>
              <a:gd name="connsiteX0" fmla="*/ 491722 w 827135"/>
              <a:gd name="connsiteY0" fmla="*/ 775693 h 826592"/>
              <a:gd name="connsiteX1" fmla="*/ 500381 w 827135"/>
              <a:gd name="connsiteY1" fmla="*/ 765893 h 826592"/>
              <a:gd name="connsiteX2" fmla="*/ 516270 w 827135"/>
              <a:gd name="connsiteY2" fmla="*/ 745248 h 826592"/>
              <a:gd name="connsiteX3" fmla="*/ 523311 w 827135"/>
              <a:gd name="connsiteY3" fmla="*/ 735068 h 826592"/>
              <a:gd name="connsiteX4" fmla="*/ 532350 w 827135"/>
              <a:gd name="connsiteY4" fmla="*/ 721177 h 826592"/>
              <a:gd name="connsiteX5" fmla="*/ 532540 w 827135"/>
              <a:gd name="connsiteY5" fmla="*/ 720987 h 826592"/>
              <a:gd name="connsiteX6" fmla="*/ 539201 w 827135"/>
              <a:gd name="connsiteY6" fmla="*/ 709951 h 826592"/>
              <a:gd name="connsiteX7" fmla="*/ 544529 w 827135"/>
              <a:gd name="connsiteY7" fmla="*/ 700627 h 826592"/>
              <a:gd name="connsiteX8" fmla="*/ 503996 w 827135"/>
              <a:gd name="connsiteY8" fmla="*/ 576945 h 826592"/>
              <a:gd name="connsiteX9" fmla="*/ 731969 w 827135"/>
              <a:gd name="connsiteY9" fmla="*/ 254515 h 826592"/>
              <a:gd name="connsiteX10" fmla="*/ 731969 w 827135"/>
              <a:gd name="connsiteY10" fmla="*/ 254515 h 826592"/>
              <a:gd name="connsiteX11" fmla="*/ 734443 w 827135"/>
              <a:gd name="connsiteY11" fmla="*/ 256798 h 826592"/>
              <a:gd name="connsiteX12" fmla="*/ 734729 w 827135"/>
              <a:gd name="connsiteY12" fmla="*/ 256989 h 826592"/>
              <a:gd name="connsiteX13" fmla="*/ 735109 w 827135"/>
              <a:gd name="connsiteY13" fmla="*/ 257274 h 826592"/>
              <a:gd name="connsiteX14" fmla="*/ 736822 w 827135"/>
              <a:gd name="connsiteY14" fmla="*/ 258796 h 826592"/>
              <a:gd name="connsiteX15" fmla="*/ 737012 w 827135"/>
              <a:gd name="connsiteY15" fmla="*/ 258987 h 826592"/>
              <a:gd name="connsiteX16" fmla="*/ 740628 w 827135"/>
              <a:gd name="connsiteY16" fmla="*/ 262031 h 826592"/>
              <a:gd name="connsiteX17" fmla="*/ 743197 w 827135"/>
              <a:gd name="connsiteY17" fmla="*/ 264029 h 826592"/>
              <a:gd name="connsiteX18" fmla="*/ 743387 w 827135"/>
              <a:gd name="connsiteY18" fmla="*/ 264219 h 826592"/>
              <a:gd name="connsiteX19" fmla="*/ 751189 w 827135"/>
              <a:gd name="connsiteY19" fmla="*/ 269737 h 826592"/>
              <a:gd name="connsiteX20" fmla="*/ 751380 w 827135"/>
              <a:gd name="connsiteY20" fmla="*/ 269928 h 826592"/>
              <a:gd name="connsiteX21" fmla="*/ 753378 w 827135"/>
              <a:gd name="connsiteY21" fmla="*/ 271165 h 826592"/>
              <a:gd name="connsiteX22" fmla="*/ 755756 w 827135"/>
              <a:gd name="connsiteY22" fmla="*/ 272592 h 826592"/>
              <a:gd name="connsiteX23" fmla="*/ 756042 w 827135"/>
              <a:gd name="connsiteY23" fmla="*/ 272782 h 826592"/>
              <a:gd name="connsiteX24" fmla="*/ 756517 w 827135"/>
              <a:gd name="connsiteY24" fmla="*/ 273067 h 826592"/>
              <a:gd name="connsiteX25" fmla="*/ 757945 w 827135"/>
              <a:gd name="connsiteY25" fmla="*/ 273829 h 826592"/>
              <a:gd name="connsiteX26" fmla="*/ 758516 w 827135"/>
              <a:gd name="connsiteY26" fmla="*/ 274114 h 826592"/>
              <a:gd name="connsiteX27" fmla="*/ 758991 w 827135"/>
              <a:gd name="connsiteY27" fmla="*/ 274304 h 826592"/>
              <a:gd name="connsiteX28" fmla="*/ 760514 w 827135"/>
              <a:gd name="connsiteY28" fmla="*/ 275160 h 826592"/>
              <a:gd name="connsiteX29" fmla="*/ 761560 w 827135"/>
              <a:gd name="connsiteY29" fmla="*/ 275731 h 826592"/>
              <a:gd name="connsiteX30" fmla="*/ 762987 w 827135"/>
              <a:gd name="connsiteY30" fmla="*/ 276397 h 826592"/>
              <a:gd name="connsiteX31" fmla="*/ 764129 w 827135"/>
              <a:gd name="connsiteY31" fmla="*/ 276968 h 826592"/>
              <a:gd name="connsiteX32" fmla="*/ 765461 w 827135"/>
              <a:gd name="connsiteY32" fmla="*/ 277539 h 826592"/>
              <a:gd name="connsiteX33" fmla="*/ 766032 w 827135"/>
              <a:gd name="connsiteY33" fmla="*/ 277824 h 826592"/>
              <a:gd name="connsiteX34" fmla="*/ 766603 w 827135"/>
              <a:gd name="connsiteY34" fmla="*/ 278015 h 826592"/>
              <a:gd name="connsiteX35" fmla="*/ 767935 w 827135"/>
              <a:gd name="connsiteY35" fmla="*/ 278586 h 826592"/>
              <a:gd name="connsiteX36" fmla="*/ 769077 w 827135"/>
              <a:gd name="connsiteY36" fmla="*/ 279061 h 826592"/>
              <a:gd name="connsiteX37" fmla="*/ 770504 w 827135"/>
              <a:gd name="connsiteY37" fmla="*/ 279537 h 826592"/>
              <a:gd name="connsiteX38" fmla="*/ 771741 w 827135"/>
              <a:gd name="connsiteY38" fmla="*/ 279917 h 826592"/>
              <a:gd name="connsiteX39" fmla="*/ 773168 w 827135"/>
              <a:gd name="connsiteY39" fmla="*/ 280298 h 826592"/>
              <a:gd name="connsiteX40" fmla="*/ 774405 w 827135"/>
              <a:gd name="connsiteY40" fmla="*/ 280583 h 826592"/>
              <a:gd name="connsiteX41" fmla="*/ 775737 w 827135"/>
              <a:gd name="connsiteY41" fmla="*/ 280869 h 826592"/>
              <a:gd name="connsiteX42" fmla="*/ 776308 w 827135"/>
              <a:gd name="connsiteY42" fmla="*/ 280964 h 826592"/>
              <a:gd name="connsiteX43" fmla="*/ 776498 w 827135"/>
              <a:gd name="connsiteY43" fmla="*/ 280964 h 826592"/>
              <a:gd name="connsiteX44" fmla="*/ 784681 w 827135"/>
              <a:gd name="connsiteY44" fmla="*/ 281535 h 826592"/>
              <a:gd name="connsiteX45" fmla="*/ 786394 w 827135"/>
              <a:gd name="connsiteY45" fmla="*/ 281344 h 826592"/>
              <a:gd name="connsiteX46" fmla="*/ 788011 w 827135"/>
              <a:gd name="connsiteY46" fmla="*/ 281059 h 826592"/>
              <a:gd name="connsiteX47" fmla="*/ 788297 w 827135"/>
              <a:gd name="connsiteY47" fmla="*/ 280964 h 826592"/>
              <a:gd name="connsiteX48" fmla="*/ 788773 w 827135"/>
              <a:gd name="connsiteY48" fmla="*/ 280869 h 826592"/>
              <a:gd name="connsiteX49" fmla="*/ 789058 w 827135"/>
              <a:gd name="connsiteY49" fmla="*/ 280774 h 826592"/>
              <a:gd name="connsiteX50" fmla="*/ 795718 w 827135"/>
              <a:gd name="connsiteY50" fmla="*/ 277920 h 826592"/>
              <a:gd name="connsiteX51" fmla="*/ 803711 w 827135"/>
              <a:gd name="connsiteY51" fmla="*/ 269737 h 826592"/>
              <a:gd name="connsiteX52" fmla="*/ 803901 w 827135"/>
              <a:gd name="connsiteY52" fmla="*/ 269452 h 826592"/>
              <a:gd name="connsiteX53" fmla="*/ 809705 w 827135"/>
              <a:gd name="connsiteY53" fmla="*/ 256228 h 826592"/>
              <a:gd name="connsiteX54" fmla="*/ 809895 w 827135"/>
              <a:gd name="connsiteY54" fmla="*/ 255752 h 826592"/>
              <a:gd name="connsiteX55" fmla="*/ 813701 w 827135"/>
              <a:gd name="connsiteY55" fmla="*/ 244525 h 826592"/>
              <a:gd name="connsiteX56" fmla="*/ 816841 w 827135"/>
              <a:gd name="connsiteY56" fmla="*/ 236534 h 826592"/>
              <a:gd name="connsiteX57" fmla="*/ 821503 w 827135"/>
              <a:gd name="connsiteY57" fmla="*/ 224926 h 826592"/>
              <a:gd name="connsiteX58" fmla="*/ 823501 w 827135"/>
              <a:gd name="connsiteY58" fmla="*/ 219218 h 826592"/>
              <a:gd name="connsiteX59" fmla="*/ 825214 w 827135"/>
              <a:gd name="connsiteY59" fmla="*/ 213510 h 826592"/>
              <a:gd name="connsiteX60" fmla="*/ 826451 w 827135"/>
              <a:gd name="connsiteY60" fmla="*/ 207706 h 826592"/>
              <a:gd name="connsiteX61" fmla="*/ 826451 w 827135"/>
              <a:gd name="connsiteY61" fmla="*/ 207325 h 826592"/>
              <a:gd name="connsiteX62" fmla="*/ 827117 w 827135"/>
              <a:gd name="connsiteY62" fmla="*/ 197241 h 826592"/>
              <a:gd name="connsiteX63" fmla="*/ 827022 w 827135"/>
              <a:gd name="connsiteY63" fmla="*/ 195338 h 826592"/>
              <a:gd name="connsiteX64" fmla="*/ 826926 w 827135"/>
              <a:gd name="connsiteY64" fmla="*/ 194767 h 826592"/>
              <a:gd name="connsiteX65" fmla="*/ 824453 w 827135"/>
              <a:gd name="connsiteY65" fmla="*/ 181828 h 826592"/>
              <a:gd name="connsiteX66" fmla="*/ 824358 w 827135"/>
              <a:gd name="connsiteY66" fmla="*/ 181638 h 826592"/>
              <a:gd name="connsiteX67" fmla="*/ 820742 w 827135"/>
              <a:gd name="connsiteY67" fmla="*/ 172124 h 826592"/>
              <a:gd name="connsiteX68" fmla="*/ 819410 w 827135"/>
              <a:gd name="connsiteY68" fmla="*/ 169365 h 826592"/>
              <a:gd name="connsiteX69" fmla="*/ 819410 w 827135"/>
              <a:gd name="connsiteY69" fmla="*/ 169365 h 826592"/>
              <a:gd name="connsiteX70" fmla="*/ 818173 w 827135"/>
              <a:gd name="connsiteY70" fmla="*/ 166891 h 826592"/>
              <a:gd name="connsiteX71" fmla="*/ 818078 w 827135"/>
              <a:gd name="connsiteY71" fmla="*/ 166701 h 826592"/>
              <a:gd name="connsiteX72" fmla="*/ 817697 w 827135"/>
              <a:gd name="connsiteY72" fmla="*/ 165940 h 826592"/>
              <a:gd name="connsiteX73" fmla="*/ 817602 w 827135"/>
              <a:gd name="connsiteY73" fmla="*/ 165749 h 826592"/>
              <a:gd name="connsiteX74" fmla="*/ 806184 w 827135"/>
              <a:gd name="connsiteY74" fmla="*/ 147673 h 826592"/>
              <a:gd name="connsiteX75" fmla="*/ 806089 w 827135"/>
              <a:gd name="connsiteY75" fmla="*/ 147577 h 826592"/>
              <a:gd name="connsiteX76" fmla="*/ 798192 w 827135"/>
              <a:gd name="connsiteY76" fmla="*/ 137207 h 826592"/>
              <a:gd name="connsiteX77" fmla="*/ 798002 w 827135"/>
              <a:gd name="connsiteY77" fmla="*/ 137017 h 826592"/>
              <a:gd name="connsiteX78" fmla="*/ 777640 w 827135"/>
              <a:gd name="connsiteY78" fmla="*/ 113803 h 826592"/>
              <a:gd name="connsiteX79" fmla="*/ 777545 w 827135"/>
              <a:gd name="connsiteY79" fmla="*/ 113708 h 826592"/>
              <a:gd name="connsiteX80" fmla="*/ 771931 w 827135"/>
              <a:gd name="connsiteY80" fmla="*/ 107904 h 826592"/>
              <a:gd name="connsiteX81" fmla="*/ 771170 w 827135"/>
              <a:gd name="connsiteY81" fmla="*/ 107143 h 826592"/>
              <a:gd name="connsiteX82" fmla="*/ 764510 w 827135"/>
              <a:gd name="connsiteY82" fmla="*/ 100388 h 826592"/>
              <a:gd name="connsiteX83" fmla="*/ 764510 w 827135"/>
              <a:gd name="connsiteY83" fmla="*/ 100388 h 826592"/>
              <a:gd name="connsiteX84" fmla="*/ 764510 w 827135"/>
              <a:gd name="connsiteY84" fmla="*/ 100388 h 826592"/>
              <a:gd name="connsiteX85" fmla="*/ 764510 w 827135"/>
              <a:gd name="connsiteY85" fmla="*/ 100388 h 826592"/>
              <a:gd name="connsiteX86" fmla="*/ 745766 w 827135"/>
              <a:gd name="connsiteY86" fmla="*/ 81645 h 826592"/>
              <a:gd name="connsiteX87" fmla="*/ 745100 w 827135"/>
              <a:gd name="connsiteY87" fmla="*/ 80979 h 826592"/>
              <a:gd name="connsiteX88" fmla="*/ 726356 w 827135"/>
              <a:gd name="connsiteY88" fmla="*/ 62237 h 826592"/>
              <a:gd name="connsiteX89" fmla="*/ 726356 w 827135"/>
              <a:gd name="connsiteY89" fmla="*/ 62237 h 826592"/>
              <a:gd name="connsiteX90" fmla="*/ 700761 w 827135"/>
              <a:gd name="connsiteY90" fmla="*/ 38166 h 826592"/>
              <a:gd name="connsiteX91" fmla="*/ 679067 w 827135"/>
              <a:gd name="connsiteY91" fmla="*/ 20756 h 826592"/>
              <a:gd name="connsiteX92" fmla="*/ 660704 w 827135"/>
              <a:gd name="connsiteY92" fmla="*/ 9244 h 826592"/>
              <a:gd name="connsiteX93" fmla="*/ 645005 w 827135"/>
              <a:gd name="connsiteY93" fmla="*/ 2679 h 826592"/>
              <a:gd name="connsiteX94" fmla="*/ 631303 w 827135"/>
              <a:gd name="connsiteY94" fmla="*/ 110 h 826592"/>
              <a:gd name="connsiteX95" fmla="*/ 619029 w 827135"/>
              <a:gd name="connsiteY95" fmla="*/ 776 h 826592"/>
              <a:gd name="connsiteX96" fmla="*/ 607516 w 827135"/>
              <a:gd name="connsiteY96" fmla="*/ 3726 h 826592"/>
              <a:gd name="connsiteX97" fmla="*/ 596099 w 827135"/>
              <a:gd name="connsiteY97" fmla="*/ 8007 h 826592"/>
              <a:gd name="connsiteX98" fmla="*/ 584110 w 827135"/>
              <a:gd name="connsiteY98" fmla="*/ 12859 h 826592"/>
              <a:gd name="connsiteX99" fmla="*/ 583539 w 827135"/>
              <a:gd name="connsiteY99" fmla="*/ 13049 h 826592"/>
              <a:gd name="connsiteX100" fmla="*/ 570980 w 827135"/>
              <a:gd name="connsiteY100" fmla="*/ 17331 h 826592"/>
              <a:gd name="connsiteX101" fmla="*/ 570980 w 827135"/>
              <a:gd name="connsiteY101" fmla="*/ 17331 h 826592"/>
              <a:gd name="connsiteX102" fmla="*/ 556993 w 827135"/>
              <a:gd name="connsiteY102" fmla="*/ 23420 h 826592"/>
              <a:gd name="connsiteX103" fmla="*/ 552236 w 827135"/>
              <a:gd name="connsiteY103" fmla="*/ 27225 h 826592"/>
              <a:gd name="connsiteX104" fmla="*/ 549857 w 827135"/>
              <a:gd name="connsiteY104" fmla="*/ 30270 h 826592"/>
              <a:gd name="connsiteX105" fmla="*/ 548811 w 827135"/>
              <a:gd name="connsiteY105" fmla="*/ 31411 h 826592"/>
              <a:gd name="connsiteX106" fmla="*/ 545480 w 827135"/>
              <a:gd name="connsiteY106" fmla="*/ 40735 h 826592"/>
              <a:gd name="connsiteX107" fmla="*/ 545956 w 827135"/>
              <a:gd name="connsiteY107" fmla="*/ 50820 h 826592"/>
              <a:gd name="connsiteX108" fmla="*/ 549191 w 827135"/>
              <a:gd name="connsiteY108" fmla="*/ 61095 h 826592"/>
              <a:gd name="connsiteX109" fmla="*/ 554234 w 827135"/>
              <a:gd name="connsiteY109" fmla="*/ 70990 h 826592"/>
              <a:gd name="connsiteX110" fmla="*/ 560038 w 827135"/>
              <a:gd name="connsiteY110" fmla="*/ 79933 h 826592"/>
              <a:gd name="connsiteX111" fmla="*/ 565747 w 827135"/>
              <a:gd name="connsiteY111" fmla="*/ 87259 h 826592"/>
              <a:gd name="connsiteX112" fmla="*/ 570219 w 827135"/>
              <a:gd name="connsiteY112" fmla="*/ 92491 h 826592"/>
              <a:gd name="connsiteX113" fmla="*/ 572502 w 827135"/>
              <a:gd name="connsiteY113" fmla="*/ 94965 h 826592"/>
              <a:gd name="connsiteX114" fmla="*/ 572502 w 827135"/>
              <a:gd name="connsiteY114" fmla="*/ 94965 h 826592"/>
              <a:gd name="connsiteX115" fmla="*/ 250048 w 827135"/>
              <a:gd name="connsiteY115" fmla="*/ 322921 h 826592"/>
              <a:gd name="connsiteX116" fmla="*/ 250048 w 827135"/>
              <a:gd name="connsiteY116" fmla="*/ 322921 h 826592"/>
              <a:gd name="connsiteX117" fmla="*/ 126356 w 827135"/>
              <a:gd name="connsiteY117" fmla="*/ 282391 h 826592"/>
              <a:gd name="connsiteX118" fmla="*/ 124358 w 827135"/>
              <a:gd name="connsiteY118" fmla="*/ 283533 h 826592"/>
              <a:gd name="connsiteX119" fmla="*/ 119981 w 827135"/>
              <a:gd name="connsiteY119" fmla="*/ 286007 h 826592"/>
              <a:gd name="connsiteX120" fmla="*/ 113701 w 827135"/>
              <a:gd name="connsiteY120" fmla="*/ 289717 h 826592"/>
              <a:gd name="connsiteX121" fmla="*/ 105804 w 827135"/>
              <a:gd name="connsiteY121" fmla="*/ 294569 h 826592"/>
              <a:gd name="connsiteX122" fmla="*/ 96765 w 827135"/>
              <a:gd name="connsiteY122" fmla="*/ 300372 h 826592"/>
              <a:gd name="connsiteX123" fmla="*/ 86869 w 827135"/>
              <a:gd name="connsiteY123" fmla="*/ 307032 h 826592"/>
              <a:gd name="connsiteX124" fmla="*/ 76498 w 827135"/>
              <a:gd name="connsiteY124" fmla="*/ 314358 h 826592"/>
              <a:gd name="connsiteX125" fmla="*/ 66127 w 827135"/>
              <a:gd name="connsiteY125" fmla="*/ 322350 h 826592"/>
              <a:gd name="connsiteX126" fmla="*/ 56042 w 827135"/>
              <a:gd name="connsiteY126" fmla="*/ 330817 h 826592"/>
              <a:gd name="connsiteX127" fmla="*/ 46622 w 827135"/>
              <a:gd name="connsiteY127" fmla="*/ 339570 h 826592"/>
              <a:gd name="connsiteX128" fmla="*/ 46622 w 827135"/>
              <a:gd name="connsiteY128" fmla="*/ 339570 h 826592"/>
              <a:gd name="connsiteX129" fmla="*/ 237107 w 827135"/>
              <a:gd name="connsiteY129" fmla="*/ 530041 h 826592"/>
              <a:gd name="connsiteX130" fmla="*/ 0 w 827135"/>
              <a:gd name="connsiteY130" fmla="*/ 826593 h 826592"/>
              <a:gd name="connsiteX131" fmla="*/ 296575 w 827135"/>
              <a:gd name="connsiteY131" fmla="*/ 589504 h 826592"/>
              <a:gd name="connsiteX132" fmla="*/ 487060 w 827135"/>
              <a:gd name="connsiteY132" fmla="*/ 779974 h 826592"/>
              <a:gd name="connsiteX133" fmla="*/ 487060 w 827135"/>
              <a:gd name="connsiteY133" fmla="*/ 779974 h 826592"/>
              <a:gd name="connsiteX134" fmla="*/ 491722 w 827135"/>
              <a:gd name="connsiteY134" fmla="*/ 775693 h 826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827135" h="826592">
                <a:moveTo>
                  <a:pt x="491722" y="775693"/>
                </a:moveTo>
                <a:cubicBezTo>
                  <a:pt x="494386" y="772838"/>
                  <a:pt x="497811" y="768938"/>
                  <a:pt x="500381" y="765893"/>
                </a:cubicBezTo>
                <a:cubicBezTo>
                  <a:pt x="504852" y="760566"/>
                  <a:pt x="509039" y="755237"/>
                  <a:pt x="516270" y="745248"/>
                </a:cubicBezTo>
                <a:cubicBezTo>
                  <a:pt x="518458" y="742203"/>
                  <a:pt x="521218" y="738208"/>
                  <a:pt x="523311" y="735068"/>
                </a:cubicBezTo>
                <a:cubicBezTo>
                  <a:pt x="527593" y="728598"/>
                  <a:pt x="528354" y="727457"/>
                  <a:pt x="532350" y="721177"/>
                </a:cubicBezTo>
                <a:cubicBezTo>
                  <a:pt x="532350" y="721082"/>
                  <a:pt x="532445" y="721082"/>
                  <a:pt x="532540" y="720987"/>
                </a:cubicBezTo>
                <a:cubicBezTo>
                  <a:pt x="533301" y="719845"/>
                  <a:pt x="535680" y="715945"/>
                  <a:pt x="539201" y="709951"/>
                </a:cubicBezTo>
                <a:cubicBezTo>
                  <a:pt x="540057" y="708524"/>
                  <a:pt x="542245" y="704718"/>
                  <a:pt x="544529" y="700627"/>
                </a:cubicBezTo>
                <a:cubicBezTo>
                  <a:pt x="531018" y="659432"/>
                  <a:pt x="517507" y="618141"/>
                  <a:pt x="503996" y="576945"/>
                </a:cubicBezTo>
                <a:cubicBezTo>
                  <a:pt x="580019" y="469437"/>
                  <a:pt x="655946" y="362023"/>
                  <a:pt x="731969" y="254515"/>
                </a:cubicBezTo>
                <a:lnTo>
                  <a:pt x="731969" y="254515"/>
                </a:lnTo>
                <a:cubicBezTo>
                  <a:pt x="732350" y="254801"/>
                  <a:pt x="733111" y="255657"/>
                  <a:pt x="734443" y="256798"/>
                </a:cubicBezTo>
                <a:cubicBezTo>
                  <a:pt x="734538" y="256894"/>
                  <a:pt x="734634" y="256989"/>
                  <a:pt x="734729" y="256989"/>
                </a:cubicBezTo>
                <a:cubicBezTo>
                  <a:pt x="734824" y="257084"/>
                  <a:pt x="734919" y="257179"/>
                  <a:pt x="735109" y="257274"/>
                </a:cubicBezTo>
                <a:cubicBezTo>
                  <a:pt x="735680" y="257845"/>
                  <a:pt x="736251" y="258321"/>
                  <a:pt x="736822" y="258796"/>
                </a:cubicBezTo>
                <a:cubicBezTo>
                  <a:pt x="736917" y="258892"/>
                  <a:pt x="736917" y="258892"/>
                  <a:pt x="737012" y="258987"/>
                </a:cubicBezTo>
                <a:cubicBezTo>
                  <a:pt x="738059" y="259938"/>
                  <a:pt x="739296" y="260889"/>
                  <a:pt x="740628" y="262031"/>
                </a:cubicBezTo>
                <a:cubicBezTo>
                  <a:pt x="741484" y="262792"/>
                  <a:pt x="742340" y="263458"/>
                  <a:pt x="743197" y="264029"/>
                </a:cubicBezTo>
                <a:cubicBezTo>
                  <a:pt x="743292" y="264124"/>
                  <a:pt x="743387" y="264124"/>
                  <a:pt x="743387" y="264219"/>
                </a:cubicBezTo>
                <a:cubicBezTo>
                  <a:pt x="745766" y="266027"/>
                  <a:pt x="748335" y="267930"/>
                  <a:pt x="751189" y="269737"/>
                </a:cubicBezTo>
                <a:cubicBezTo>
                  <a:pt x="751284" y="269833"/>
                  <a:pt x="751380" y="269833"/>
                  <a:pt x="751380" y="269928"/>
                </a:cubicBezTo>
                <a:cubicBezTo>
                  <a:pt x="751950" y="270308"/>
                  <a:pt x="752712" y="270784"/>
                  <a:pt x="753378" y="271165"/>
                </a:cubicBezTo>
                <a:cubicBezTo>
                  <a:pt x="754139" y="271640"/>
                  <a:pt x="754995" y="272116"/>
                  <a:pt x="755756" y="272592"/>
                </a:cubicBezTo>
                <a:cubicBezTo>
                  <a:pt x="755851" y="272687"/>
                  <a:pt x="755947" y="272687"/>
                  <a:pt x="756042" y="272782"/>
                </a:cubicBezTo>
                <a:cubicBezTo>
                  <a:pt x="756232" y="272877"/>
                  <a:pt x="756327" y="272972"/>
                  <a:pt x="756517" y="273067"/>
                </a:cubicBezTo>
                <a:cubicBezTo>
                  <a:pt x="756993" y="273353"/>
                  <a:pt x="757469" y="273638"/>
                  <a:pt x="757945" y="273829"/>
                </a:cubicBezTo>
                <a:cubicBezTo>
                  <a:pt x="758135" y="273924"/>
                  <a:pt x="758325" y="274019"/>
                  <a:pt x="758516" y="274114"/>
                </a:cubicBezTo>
                <a:cubicBezTo>
                  <a:pt x="758706" y="274209"/>
                  <a:pt x="758801" y="274304"/>
                  <a:pt x="758991" y="274304"/>
                </a:cubicBezTo>
                <a:cubicBezTo>
                  <a:pt x="759467" y="274590"/>
                  <a:pt x="760038" y="274875"/>
                  <a:pt x="760514" y="275160"/>
                </a:cubicBezTo>
                <a:cubicBezTo>
                  <a:pt x="760894" y="275351"/>
                  <a:pt x="761180" y="275541"/>
                  <a:pt x="761560" y="275731"/>
                </a:cubicBezTo>
                <a:cubicBezTo>
                  <a:pt x="762036" y="275922"/>
                  <a:pt x="762512" y="276207"/>
                  <a:pt x="762987" y="276397"/>
                </a:cubicBezTo>
                <a:cubicBezTo>
                  <a:pt x="763368" y="276587"/>
                  <a:pt x="763749" y="276778"/>
                  <a:pt x="764129" y="276968"/>
                </a:cubicBezTo>
                <a:cubicBezTo>
                  <a:pt x="764605" y="277158"/>
                  <a:pt x="765081" y="277349"/>
                  <a:pt x="765461" y="277539"/>
                </a:cubicBezTo>
                <a:cubicBezTo>
                  <a:pt x="765652" y="277634"/>
                  <a:pt x="765842" y="277729"/>
                  <a:pt x="766032" y="277824"/>
                </a:cubicBezTo>
                <a:cubicBezTo>
                  <a:pt x="766223" y="277920"/>
                  <a:pt x="766413" y="278015"/>
                  <a:pt x="766603" y="278015"/>
                </a:cubicBezTo>
                <a:cubicBezTo>
                  <a:pt x="767079" y="278205"/>
                  <a:pt x="767459" y="278395"/>
                  <a:pt x="767935" y="278586"/>
                </a:cubicBezTo>
                <a:cubicBezTo>
                  <a:pt x="768316" y="278776"/>
                  <a:pt x="768696" y="278871"/>
                  <a:pt x="769077" y="279061"/>
                </a:cubicBezTo>
                <a:cubicBezTo>
                  <a:pt x="769553" y="279251"/>
                  <a:pt x="770028" y="279347"/>
                  <a:pt x="770504" y="279537"/>
                </a:cubicBezTo>
                <a:cubicBezTo>
                  <a:pt x="770885" y="279632"/>
                  <a:pt x="771265" y="279822"/>
                  <a:pt x="771741" y="279917"/>
                </a:cubicBezTo>
                <a:cubicBezTo>
                  <a:pt x="772217" y="280108"/>
                  <a:pt x="772693" y="280203"/>
                  <a:pt x="773168" y="280298"/>
                </a:cubicBezTo>
                <a:cubicBezTo>
                  <a:pt x="773549" y="280393"/>
                  <a:pt x="774024" y="280488"/>
                  <a:pt x="774405" y="280583"/>
                </a:cubicBezTo>
                <a:cubicBezTo>
                  <a:pt x="774881" y="280679"/>
                  <a:pt x="775261" y="280774"/>
                  <a:pt x="775737" y="280869"/>
                </a:cubicBezTo>
                <a:cubicBezTo>
                  <a:pt x="775928" y="280869"/>
                  <a:pt x="776118" y="280964"/>
                  <a:pt x="776308" y="280964"/>
                </a:cubicBezTo>
                <a:cubicBezTo>
                  <a:pt x="776403" y="280964"/>
                  <a:pt x="776498" y="280964"/>
                  <a:pt x="776498" y="280964"/>
                </a:cubicBezTo>
                <a:cubicBezTo>
                  <a:pt x="779258" y="281440"/>
                  <a:pt x="782017" y="281725"/>
                  <a:pt x="784681" y="281535"/>
                </a:cubicBezTo>
                <a:cubicBezTo>
                  <a:pt x="785252" y="281535"/>
                  <a:pt x="785918" y="281440"/>
                  <a:pt x="786394" y="281344"/>
                </a:cubicBezTo>
                <a:cubicBezTo>
                  <a:pt x="786965" y="281250"/>
                  <a:pt x="787536" y="281154"/>
                  <a:pt x="788011" y="281059"/>
                </a:cubicBezTo>
                <a:cubicBezTo>
                  <a:pt x="788106" y="281059"/>
                  <a:pt x="788202" y="281059"/>
                  <a:pt x="788297" y="280964"/>
                </a:cubicBezTo>
                <a:cubicBezTo>
                  <a:pt x="788487" y="280964"/>
                  <a:pt x="788677" y="280869"/>
                  <a:pt x="788773" y="280869"/>
                </a:cubicBezTo>
                <a:cubicBezTo>
                  <a:pt x="788867" y="280869"/>
                  <a:pt x="788963" y="280869"/>
                  <a:pt x="789058" y="280774"/>
                </a:cubicBezTo>
                <a:cubicBezTo>
                  <a:pt x="793530" y="279632"/>
                  <a:pt x="795623" y="278015"/>
                  <a:pt x="795718" y="277920"/>
                </a:cubicBezTo>
                <a:cubicBezTo>
                  <a:pt x="798668" y="276017"/>
                  <a:pt x="801332" y="273353"/>
                  <a:pt x="803711" y="269737"/>
                </a:cubicBezTo>
                <a:cubicBezTo>
                  <a:pt x="803711" y="269642"/>
                  <a:pt x="803806" y="269547"/>
                  <a:pt x="803901" y="269452"/>
                </a:cubicBezTo>
                <a:cubicBezTo>
                  <a:pt x="806184" y="265932"/>
                  <a:pt x="808087" y="261555"/>
                  <a:pt x="809705" y="256228"/>
                </a:cubicBezTo>
                <a:cubicBezTo>
                  <a:pt x="809800" y="256037"/>
                  <a:pt x="809800" y="255942"/>
                  <a:pt x="809895" y="255752"/>
                </a:cubicBezTo>
                <a:cubicBezTo>
                  <a:pt x="811037" y="252422"/>
                  <a:pt x="812369" y="248141"/>
                  <a:pt x="813701" y="244525"/>
                </a:cubicBezTo>
                <a:cubicBezTo>
                  <a:pt x="814748" y="241766"/>
                  <a:pt x="815890" y="238912"/>
                  <a:pt x="816841" y="236534"/>
                </a:cubicBezTo>
                <a:cubicBezTo>
                  <a:pt x="818268" y="233013"/>
                  <a:pt x="820171" y="228447"/>
                  <a:pt x="821503" y="224926"/>
                </a:cubicBezTo>
                <a:cubicBezTo>
                  <a:pt x="822169" y="223214"/>
                  <a:pt x="822930" y="220931"/>
                  <a:pt x="823501" y="219218"/>
                </a:cubicBezTo>
                <a:cubicBezTo>
                  <a:pt x="824167" y="217315"/>
                  <a:pt x="824738" y="215412"/>
                  <a:pt x="825214" y="213510"/>
                </a:cubicBezTo>
                <a:cubicBezTo>
                  <a:pt x="825690" y="211607"/>
                  <a:pt x="826165" y="209609"/>
                  <a:pt x="826451" y="207706"/>
                </a:cubicBezTo>
                <a:cubicBezTo>
                  <a:pt x="826451" y="207611"/>
                  <a:pt x="826451" y="207421"/>
                  <a:pt x="826451" y="207325"/>
                </a:cubicBezTo>
                <a:cubicBezTo>
                  <a:pt x="826926" y="204091"/>
                  <a:pt x="827212" y="200761"/>
                  <a:pt x="827117" y="197241"/>
                </a:cubicBezTo>
                <a:cubicBezTo>
                  <a:pt x="827117" y="196575"/>
                  <a:pt x="827117" y="196004"/>
                  <a:pt x="827022" y="195338"/>
                </a:cubicBezTo>
                <a:cubicBezTo>
                  <a:pt x="827022" y="195147"/>
                  <a:pt x="827022" y="194957"/>
                  <a:pt x="826926" y="194767"/>
                </a:cubicBezTo>
                <a:cubicBezTo>
                  <a:pt x="826641" y="190676"/>
                  <a:pt x="825880" y="186395"/>
                  <a:pt x="824453" y="181828"/>
                </a:cubicBezTo>
                <a:cubicBezTo>
                  <a:pt x="824453" y="181733"/>
                  <a:pt x="824453" y="181733"/>
                  <a:pt x="824358" y="181638"/>
                </a:cubicBezTo>
                <a:cubicBezTo>
                  <a:pt x="823406" y="178593"/>
                  <a:pt x="822264" y="175454"/>
                  <a:pt x="820742" y="172124"/>
                </a:cubicBezTo>
                <a:cubicBezTo>
                  <a:pt x="820362" y="171172"/>
                  <a:pt x="819886" y="170316"/>
                  <a:pt x="819410" y="169365"/>
                </a:cubicBezTo>
                <a:lnTo>
                  <a:pt x="819410" y="169365"/>
                </a:lnTo>
                <a:cubicBezTo>
                  <a:pt x="819029" y="168508"/>
                  <a:pt x="818554" y="167747"/>
                  <a:pt x="818173" y="166891"/>
                </a:cubicBezTo>
                <a:cubicBezTo>
                  <a:pt x="818173" y="166796"/>
                  <a:pt x="818078" y="166796"/>
                  <a:pt x="818078" y="166701"/>
                </a:cubicBezTo>
                <a:cubicBezTo>
                  <a:pt x="817983" y="166415"/>
                  <a:pt x="817792" y="166225"/>
                  <a:pt x="817697" y="165940"/>
                </a:cubicBezTo>
                <a:cubicBezTo>
                  <a:pt x="817697" y="165844"/>
                  <a:pt x="817602" y="165844"/>
                  <a:pt x="817602" y="165749"/>
                </a:cubicBezTo>
                <a:cubicBezTo>
                  <a:pt x="814653" y="160136"/>
                  <a:pt x="810942" y="154142"/>
                  <a:pt x="806184" y="147673"/>
                </a:cubicBezTo>
                <a:cubicBezTo>
                  <a:pt x="806184" y="147673"/>
                  <a:pt x="806089" y="147577"/>
                  <a:pt x="806089" y="147577"/>
                </a:cubicBezTo>
                <a:cubicBezTo>
                  <a:pt x="803901" y="144343"/>
                  <a:pt x="800666" y="140252"/>
                  <a:pt x="798192" y="137207"/>
                </a:cubicBezTo>
                <a:cubicBezTo>
                  <a:pt x="798097" y="137112"/>
                  <a:pt x="798097" y="137112"/>
                  <a:pt x="798002" y="137017"/>
                </a:cubicBezTo>
                <a:cubicBezTo>
                  <a:pt x="792293" y="129881"/>
                  <a:pt x="785538" y="122175"/>
                  <a:pt x="777640" y="113803"/>
                </a:cubicBezTo>
                <a:cubicBezTo>
                  <a:pt x="777640" y="113803"/>
                  <a:pt x="777545" y="113708"/>
                  <a:pt x="777545" y="113708"/>
                </a:cubicBezTo>
                <a:cubicBezTo>
                  <a:pt x="775928" y="111900"/>
                  <a:pt x="773930" y="109902"/>
                  <a:pt x="771931" y="107904"/>
                </a:cubicBezTo>
                <a:cubicBezTo>
                  <a:pt x="771646" y="107619"/>
                  <a:pt x="771456" y="107428"/>
                  <a:pt x="771170" y="107143"/>
                </a:cubicBezTo>
                <a:cubicBezTo>
                  <a:pt x="769077" y="104955"/>
                  <a:pt x="766793" y="102671"/>
                  <a:pt x="764510" y="100388"/>
                </a:cubicBezTo>
                <a:lnTo>
                  <a:pt x="764510" y="100388"/>
                </a:lnTo>
                <a:lnTo>
                  <a:pt x="764510" y="100388"/>
                </a:lnTo>
                <a:lnTo>
                  <a:pt x="764510" y="100388"/>
                </a:lnTo>
                <a:cubicBezTo>
                  <a:pt x="764415" y="100293"/>
                  <a:pt x="756137" y="92016"/>
                  <a:pt x="745766" y="81645"/>
                </a:cubicBezTo>
                <a:cubicBezTo>
                  <a:pt x="745575" y="81455"/>
                  <a:pt x="745290" y="81170"/>
                  <a:pt x="745100" y="80979"/>
                </a:cubicBezTo>
                <a:cubicBezTo>
                  <a:pt x="734824" y="70704"/>
                  <a:pt x="726546" y="62427"/>
                  <a:pt x="726356" y="62237"/>
                </a:cubicBezTo>
                <a:lnTo>
                  <a:pt x="726356" y="62237"/>
                </a:lnTo>
                <a:cubicBezTo>
                  <a:pt x="717126" y="53008"/>
                  <a:pt x="708658" y="45016"/>
                  <a:pt x="700761" y="38166"/>
                </a:cubicBezTo>
                <a:cubicBezTo>
                  <a:pt x="692959" y="31316"/>
                  <a:pt x="685728" y="25513"/>
                  <a:pt x="679067" y="20756"/>
                </a:cubicBezTo>
                <a:cubicBezTo>
                  <a:pt x="672407" y="15999"/>
                  <a:pt x="666318" y="12193"/>
                  <a:pt x="660704" y="9244"/>
                </a:cubicBezTo>
                <a:cubicBezTo>
                  <a:pt x="655090" y="6294"/>
                  <a:pt x="649857" y="4106"/>
                  <a:pt x="645005" y="2679"/>
                </a:cubicBezTo>
                <a:cubicBezTo>
                  <a:pt x="640152" y="1252"/>
                  <a:pt x="635585" y="396"/>
                  <a:pt x="631303" y="110"/>
                </a:cubicBezTo>
                <a:cubicBezTo>
                  <a:pt x="627022" y="-175"/>
                  <a:pt x="622931" y="110"/>
                  <a:pt x="619029" y="776"/>
                </a:cubicBezTo>
                <a:cubicBezTo>
                  <a:pt x="615128" y="1442"/>
                  <a:pt x="611227" y="2394"/>
                  <a:pt x="607516" y="3726"/>
                </a:cubicBezTo>
                <a:cubicBezTo>
                  <a:pt x="603711" y="4962"/>
                  <a:pt x="599905" y="6485"/>
                  <a:pt x="596099" y="8007"/>
                </a:cubicBezTo>
                <a:cubicBezTo>
                  <a:pt x="592293" y="9529"/>
                  <a:pt x="588297" y="11242"/>
                  <a:pt x="584110" y="12859"/>
                </a:cubicBezTo>
                <a:cubicBezTo>
                  <a:pt x="583920" y="12954"/>
                  <a:pt x="583730" y="13049"/>
                  <a:pt x="583539" y="13049"/>
                </a:cubicBezTo>
                <a:cubicBezTo>
                  <a:pt x="579353" y="14572"/>
                  <a:pt x="571075" y="17236"/>
                  <a:pt x="570980" y="17331"/>
                </a:cubicBezTo>
                <a:lnTo>
                  <a:pt x="570980" y="17331"/>
                </a:lnTo>
                <a:cubicBezTo>
                  <a:pt x="565271" y="18948"/>
                  <a:pt x="560704" y="21041"/>
                  <a:pt x="556993" y="23420"/>
                </a:cubicBezTo>
                <a:cubicBezTo>
                  <a:pt x="555566" y="24561"/>
                  <a:pt x="553568" y="25893"/>
                  <a:pt x="552236" y="27225"/>
                </a:cubicBezTo>
                <a:cubicBezTo>
                  <a:pt x="551379" y="27986"/>
                  <a:pt x="550618" y="29223"/>
                  <a:pt x="549857" y="30270"/>
                </a:cubicBezTo>
                <a:cubicBezTo>
                  <a:pt x="549477" y="30650"/>
                  <a:pt x="549191" y="31031"/>
                  <a:pt x="548811" y="31411"/>
                </a:cubicBezTo>
                <a:cubicBezTo>
                  <a:pt x="546908" y="34361"/>
                  <a:pt x="545861" y="37500"/>
                  <a:pt x="545480" y="40735"/>
                </a:cubicBezTo>
                <a:cubicBezTo>
                  <a:pt x="545100" y="43970"/>
                  <a:pt x="545290" y="47395"/>
                  <a:pt x="545956" y="50820"/>
                </a:cubicBezTo>
                <a:cubicBezTo>
                  <a:pt x="546622" y="54245"/>
                  <a:pt x="547764" y="57765"/>
                  <a:pt x="549191" y="61095"/>
                </a:cubicBezTo>
                <a:cubicBezTo>
                  <a:pt x="550618" y="64520"/>
                  <a:pt x="552331" y="67850"/>
                  <a:pt x="554234" y="70990"/>
                </a:cubicBezTo>
                <a:cubicBezTo>
                  <a:pt x="556137" y="74129"/>
                  <a:pt x="558135" y="77174"/>
                  <a:pt x="560038" y="79933"/>
                </a:cubicBezTo>
                <a:cubicBezTo>
                  <a:pt x="561750" y="82121"/>
                  <a:pt x="563939" y="85071"/>
                  <a:pt x="565747" y="87259"/>
                </a:cubicBezTo>
                <a:cubicBezTo>
                  <a:pt x="567459" y="89352"/>
                  <a:pt x="569077" y="91159"/>
                  <a:pt x="570219" y="92491"/>
                </a:cubicBezTo>
                <a:cubicBezTo>
                  <a:pt x="571360" y="93823"/>
                  <a:pt x="572217" y="94680"/>
                  <a:pt x="572502" y="94965"/>
                </a:cubicBezTo>
                <a:lnTo>
                  <a:pt x="572502" y="94965"/>
                </a:lnTo>
                <a:cubicBezTo>
                  <a:pt x="464986" y="170982"/>
                  <a:pt x="357564" y="246904"/>
                  <a:pt x="250048" y="322921"/>
                </a:cubicBezTo>
                <a:lnTo>
                  <a:pt x="250048" y="322921"/>
                </a:lnTo>
                <a:lnTo>
                  <a:pt x="126356" y="282391"/>
                </a:lnTo>
                <a:cubicBezTo>
                  <a:pt x="126070" y="282486"/>
                  <a:pt x="125404" y="282867"/>
                  <a:pt x="124358" y="283533"/>
                </a:cubicBezTo>
                <a:cubicBezTo>
                  <a:pt x="123311" y="284104"/>
                  <a:pt x="121789" y="284960"/>
                  <a:pt x="119981" y="286007"/>
                </a:cubicBezTo>
                <a:cubicBezTo>
                  <a:pt x="118173" y="287053"/>
                  <a:pt x="116080" y="288290"/>
                  <a:pt x="113701" y="289717"/>
                </a:cubicBezTo>
                <a:cubicBezTo>
                  <a:pt x="111322" y="291144"/>
                  <a:pt x="108658" y="292761"/>
                  <a:pt x="105804" y="294569"/>
                </a:cubicBezTo>
                <a:cubicBezTo>
                  <a:pt x="102949" y="296377"/>
                  <a:pt x="99905" y="298279"/>
                  <a:pt x="96765" y="300372"/>
                </a:cubicBezTo>
                <a:cubicBezTo>
                  <a:pt x="93625" y="302466"/>
                  <a:pt x="90295" y="304654"/>
                  <a:pt x="86869" y="307032"/>
                </a:cubicBezTo>
                <a:cubicBezTo>
                  <a:pt x="83444" y="309411"/>
                  <a:pt x="80019" y="311885"/>
                  <a:pt x="76498" y="314358"/>
                </a:cubicBezTo>
                <a:cubicBezTo>
                  <a:pt x="73073" y="316927"/>
                  <a:pt x="69553" y="319591"/>
                  <a:pt x="66127" y="322350"/>
                </a:cubicBezTo>
                <a:cubicBezTo>
                  <a:pt x="62702" y="325109"/>
                  <a:pt x="59277" y="327868"/>
                  <a:pt x="56042" y="330817"/>
                </a:cubicBezTo>
                <a:cubicBezTo>
                  <a:pt x="53187" y="333386"/>
                  <a:pt x="49477" y="336906"/>
                  <a:pt x="46622" y="339570"/>
                </a:cubicBezTo>
                <a:cubicBezTo>
                  <a:pt x="46622" y="339570"/>
                  <a:pt x="46622" y="339570"/>
                  <a:pt x="46622" y="339570"/>
                </a:cubicBezTo>
                <a:cubicBezTo>
                  <a:pt x="48525" y="341473"/>
                  <a:pt x="131113" y="424055"/>
                  <a:pt x="237107" y="530041"/>
                </a:cubicBezTo>
                <a:lnTo>
                  <a:pt x="0" y="826593"/>
                </a:lnTo>
                <a:cubicBezTo>
                  <a:pt x="176594" y="669802"/>
                  <a:pt x="119981" y="746295"/>
                  <a:pt x="296575" y="589504"/>
                </a:cubicBezTo>
                <a:cubicBezTo>
                  <a:pt x="403330" y="696251"/>
                  <a:pt x="485252" y="778166"/>
                  <a:pt x="487060" y="779974"/>
                </a:cubicBezTo>
                <a:cubicBezTo>
                  <a:pt x="487060" y="779974"/>
                  <a:pt x="487060" y="779974"/>
                  <a:pt x="487060" y="779974"/>
                </a:cubicBezTo>
                <a:cubicBezTo>
                  <a:pt x="488582" y="778832"/>
                  <a:pt x="490390" y="777120"/>
                  <a:pt x="491722" y="775693"/>
                </a:cubicBezTo>
                <a:close/>
              </a:path>
            </a:pathLst>
          </a:custGeom>
          <a:solidFill>
            <a:sysClr val="window" lastClr="FFFFFF"/>
          </a:solidFill>
          <a:ln w="951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78" name="Graphic 8">
            <a:extLst>
              <a:ext uri="{FF2B5EF4-FFF2-40B4-BE49-F238E27FC236}">
                <a16:creationId xmlns:a16="http://schemas.microsoft.com/office/drawing/2014/main" id="{317290B9-5994-4CF5-923F-E37695C56289}"/>
              </a:ext>
            </a:extLst>
          </p:cNvPr>
          <p:cNvGrpSpPr/>
          <p:nvPr/>
        </p:nvGrpSpPr>
        <p:grpSpPr>
          <a:xfrm>
            <a:off x="10763986" y="4613846"/>
            <a:ext cx="588567" cy="689105"/>
            <a:chOff x="5036058" y="2191130"/>
            <a:chExt cx="693134" cy="694658"/>
          </a:xfrm>
          <a:solidFill>
            <a:sysClr val="window" lastClr="FFFFFF"/>
          </a:solidFill>
        </p:grpSpPr>
        <p:sp>
          <p:nvSpPr>
            <p:cNvPr id="79" name="Freeform 22">
              <a:extLst>
                <a:ext uri="{FF2B5EF4-FFF2-40B4-BE49-F238E27FC236}">
                  <a16:creationId xmlns:a16="http://schemas.microsoft.com/office/drawing/2014/main" id="{FBEDE654-FD25-4EC5-B622-9379E95331A4}"/>
                </a:ext>
              </a:extLst>
            </p:cNvPr>
            <p:cNvSpPr/>
            <p:nvPr/>
          </p:nvSpPr>
          <p:spPr>
            <a:xfrm>
              <a:off x="5036058" y="2315146"/>
              <a:ext cx="223266" cy="570642"/>
            </a:xfrm>
            <a:custGeom>
              <a:avLst/>
              <a:gdLst>
                <a:gd name="connsiteX0" fmla="*/ 173641 w 223266"/>
                <a:gd name="connsiteY0" fmla="*/ 260509 h 570642"/>
                <a:gd name="connsiteX1" fmla="*/ 74390 w 223266"/>
                <a:gd name="connsiteY1" fmla="*/ 260509 h 570642"/>
                <a:gd name="connsiteX2" fmla="*/ 74390 w 223266"/>
                <a:gd name="connsiteY2" fmla="*/ 483775 h 570642"/>
                <a:gd name="connsiteX3" fmla="*/ 49625 w 223266"/>
                <a:gd name="connsiteY3" fmla="*/ 483775 h 570642"/>
                <a:gd name="connsiteX4" fmla="*/ 49625 w 223266"/>
                <a:gd name="connsiteY4" fmla="*/ 49625 h 570642"/>
                <a:gd name="connsiteX5" fmla="*/ 173641 w 223266"/>
                <a:gd name="connsiteY5" fmla="*/ 49625 h 570642"/>
                <a:gd name="connsiteX6" fmla="*/ 173641 w 223266"/>
                <a:gd name="connsiteY6" fmla="*/ 260509 h 570642"/>
                <a:gd name="connsiteX7" fmla="*/ 173641 w 223266"/>
                <a:gd name="connsiteY7" fmla="*/ 260509 h 570642"/>
                <a:gd name="connsiteX8" fmla="*/ 198501 w 223266"/>
                <a:gd name="connsiteY8" fmla="*/ 49625 h 570642"/>
                <a:gd name="connsiteX9" fmla="*/ 223266 w 223266"/>
                <a:gd name="connsiteY9" fmla="*/ 49625 h 570642"/>
                <a:gd name="connsiteX10" fmla="*/ 223266 w 223266"/>
                <a:gd name="connsiteY10" fmla="*/ 0 h 570642"/>
                <a:gd name="connsiteX11" fmla="*/ 0 w 223266"/>
                <a:gd name="connsiteY11" fmla="*/ 0 h 570642"/>
                <a:gd name="connsiteX12" fmla="*/ 0 w 223266"/>
                <a:gd name="connsiteY12" fmla="*/ 49625 h 570642"/>
                <a:gd name="connsiteX13" fmla="*/ 24860 w 223266"/>
                <a:gd name="connsiteY13" fmla="*/ 49625 h 570642"/>
                <a:gd name="connsiteX14" fmla="*/ 24860 w 223266"/>
                <a:gd name="connsiteY14" fmla="*/ 483775 h 570642"/>
                <a:gd name="connsiteX15" fmla="*/ 111728 w 223266"/>
                <a:gd name="connsiteY15" fmla="*/ 570643 h 570642"/>
                <a:gd name="connsiteX16" fmla="*/ 198596 w 223266"/>
                <a:gd name="connsiteY16" fmla="*/ 483775 h 570642"/>
                <a:gd name="connsiteX17" fmla="*/ 198596 w 223266"/>
                <a:gd name="connsiteY17" fmla="*/ 49625 h 570642"/>
                <a:gd name="connsiteX18" fmla="*/ 198501 w 223266"/>
                <a:gd name="connsiteY18" fmla="*/ 49625 h 570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23266" h="570642">
                  <a:moveTo>
                    <a:pt x="173641" y="260509"/>
                  </a:moveTo>
                  <a:lnTo>
                    <a:pt x="74390" y="260509"/>
                  </a:lnTo>
                  <a:lnTo>
                    <a:pt x="74390" y="483775"/>
                  </a:lnTo>
                  <a:lnTo>
                    <a:pt x="49625" y="483775"/>
                  </a:lnTo>
                  <a:lnTo>
                    <a:pt x="49625" y="49625"/>
                  </a:lnTo>
                  <a:lnTo>
                    <a:pt x="173641" y="49625"/>
                  </a:lnTo>
                  <a:lnTo>
                    <a:pt x="173641" y="260509"/>
                  </a:lnTo>
                  <a:lnTo>
                    <a:pt x="173641" y="260509"/>
                  </a:lnTo>
                  <a:close/>
                  <a:moveTo>
                    <a:pt x="198501" y="49625"/>
                  </a:moveTo>
                  <a:lnTo>
                    <a:pt x="223266" y="49625"/>
                  </a:lnTo>
                  <a:lnTo>
                    <a:pt x="223266" y="0"/>
                  </a:lnTo>
                  <a:lnTo>
                    <a:pt x="0" y="0"/>
                  </a:lnTo>
                  <a:lnTo>
                    <a:pt x="0" y="49625"/>
                  </a:lnTo>
                  <a:lnTo>
                    <a:pt x="24860" y="49625"/>
                  </a:lnTo>
                  <a:lnTo>
                    <a:pt x="24860" y="483775"/>
                  </a:lnTo>
                  <a:cubicBezTo>
                    <a:pt x="24860" y="531686"/>
                    <a:pt x="63722" y="570643"/>
                    <a:pt x="111728" y="570643"/>
                  </a:cubicBezTo>
                  <a:cubicBezTo>
                    <a:pt x="159639" y="570643"/>
                    <a:pt x="198596" y="531781"/>
                    <a:pt x="198596" y="483775"/>
                  </a:cubicBezTo>
                  <a:lnTo>
                    <a:pt x="198596" y="49625"/>
                  </a:lnTo>
                  <a:lnTo>
                    <a:pt x="198501" y="49625"/>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0" name="Freeform 23">
              <a:extLst>
                <a:ext uri="{FF2B5EF4-FFF2-40B4-BE49-F238E27FC236}">
                  <a16:creationId xmlns:a16="http://schemas.microsoft.com/office/drawing/2014/main" id="{387EA5F7-B695-4E8D-A311-9C7FA0A30D91}"/>
                </a:ext>
              </a:extLst>
            </p:cNvPr>
            <p:cNvSpPr/>
            <p:nvPr/>
          </p:nvSpPr>
          <p:spPr>
            <a:xfrm>
              <a:off x="5217794" y="2191130"/>
              <a:ext cx="511397" cy="694563"/>
            </a:xfrm>
            <a:custGeom>
              <a:avLst/>
              <a:gdLst>
                <a:gd name="connsiteX0" fmla="*/ 441675 w 511397"/>
                <a:gd name="connsiteY0" fmla="*/ 607790 h 694563"/>
                <a:gd name="connsiteX1" fmla="*/ 309467 w 511397"/>
                <a:gd name="connsiteY1" fmla="*/ 384524 h 694563"/>
                <a:gd name="connsiteX2" fmla="*/ 66389 w 511397"/>
                <a:gd name="connsiteY2" fmla="*/ 384524 h 694563"/>
                <a:gd name="connsiteX3" fmla="*/ 140779 w 511397"/>
                <a:gd name="connsiteY3" fmla="*/ 260509 h 694563"/>
                <a:gd name="connsiteX4" fmla="*/ 140779 w 511397"/>
                <a:gd name="connsiteY4" fmla="*/ 49625 h 694563"/>
                <a:gd name="connsiteX5" fmla="*/ 264795 w 511397"/>
                <a:gd name="connsiteY5" fmla="*/ 49625 h 694563"/>
                <a:gd name="connsiteX6" fmla="*/ 264795 w 511397"/>
                <a:gd name="connsiteY6" fmla="*/ 260509 h 694563"/>
                <a:gd name="connsiteX7" fmla="*/ 470440 w 511397"/>
                <a:gd name="connsiteY7" fmla="*/ 607886 h 694563"/>
                <a:gd name="connsiteX8" fmla="*/ 441675 w 511397"/>
                <a:gd name="connsiteY8" fmla="*/ 607886 h 694563"/>
                <a:gd name="connsiteX9" fmla="*/ 441675 w 511397"/>
                <a:gd name="connsiteY9" fmla="*/ 607790 h 694563"/>
                <a:gd name="connsiteX10" fmla="*/ 506444 w 511397"/>
                <a:gd name="connsiteY10" fmla="*/ 620268 h 694563"/>
                <a:gd name="connsiteX11" fmla="*/ 289560 w 511397"/>
                <a:gd name="connsiteY11" fmla="*/ 254032 h 694563"/>
                <a:gd name="connsiteX12" fmla="*/ 289560 w 511397"/>
                <a:gd name="connsiteY12" fmla="*/ 49625 h 694563"/>
                <a:gd name="connsiteX13" fmla="*/ 314420 w 511397"/>
                <a:gd name="connsiteY13" fmla="*/ 49625 h 694563"/>
                <a:gd name="connsiteX14" fmla="*/ 314420 w 511397"/>
                <a:gd name="connsiteY14" fmla="*/ 0 h 694563"/>
                <a:gd name="connsiteX15" fmla="*/ 91154 w 511397"/>
                <a:gd name="connsiteY15" fmla="*/ 0 h 694563"/>
                <a:gd name="connsiteX16" fmla="*/ 91154 w 511397"/>
                <a:gd name="connsiteY16" fmla="*/ 49625 h 694563"/>
                <a:gd name="connsiteX17" fmla="*/ 116015 w 511397"/>
                <a:gd name="connsiteY17" fmla="*/ 49625 h 694563"/>
                <a:gd name="connsiteX18" fmla="*/ 116015 w 511397"/>
                <a:gd name="connsiteY18" fmla="*/ 254032 h 694563"/>
                <a:gd name="connsiteX19" fmla="*/ 41529 w 511397"/>
                <a:gd name="connsiteY19" fmla="*/ 384524 h 694563"/>
                <a:gd name="connsiteX20" fmla="*/ 41529 w 511397"/>
                <a:gd name="connsiteY20" fmla="*/ 607790 h 694563"/>
                <a:gd name="connsiteX21" fmla="*/ 38671 w 511397"/>
                <a:gd name="connsiteY21" fmla="*/ 632555 h 694563"/>
                <a:gd name="connsiteX22" fmla="*/ 35052 w 511397"/>
                <a:gd name="connsiteY22" fmla="*/ 644938 h 694563"/>
                <a:gd name="connsiteX23" fmla="*/ 0 w 511397"/>
                <a:gd name="connsiteY23" fmla="*/ 694563 h 694563"/>
                <a:gd name="connsiteX24" fmla="*/ 463296 w 511397"/>
                <a:gd name="connsiteY24" fmla="*/ 694563 h 694563"/>
                <a:gd name="connsiteX25" fmla="*/ 463296 w 511397"/>
                <a:gd name="connsiteY25" fmla="*/ 694182 h 694563"/>
                <a:gd name="connsiteX26" fmla="*/ 485299 w 511397"/>
                <a:gd name="connsiteY26" fmla="*/ 687896 h 694563"/>
                <a:gd name="connsiteX27" fmla="*/ 511397 w 511397"/>
                <a:gd name="connsiteY27" fmla="*/ 644938 h 694563"/>
                <a:gd name="connsiteX28" fmla="*/ 506444 w 511397"/>
                <a:gd name="connsiteY28" fmla="*/ 620268 h 694563"/>
                <a:gd name="connsiteX29" fmla="*/ 506444 w 511397"/>
                <a:gd name="connsiteY29" fmla="*/ 620268 h 694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11397" h="694563">
                  <a:moveTo>
                    <a:pt x="441675" y="607790"/>
                  </a:moveTo>
                  <a:lnTo>
                    <a:pt x="309467" y="384524"/>
                  </a:lnTo>
                  <a:lnTo>
                    <a:pt x="66389" y="384524"/>
                  </a:lnTo>
                  <a:lnTo>
                    <a:pt x="140779" y="260509"/>
                  </a:lnTo>
                  <a:lnTo>
                    <a:pt x="140779" y="49625"/>
                  </a:lnTo>
                  <a:lnTo>
                    <a:pt x="264795" y="49625"/>
                  </a:lnTo>
                  <a:lnTo>
                    <a:pt x="264795" y="260509"/>
                  </a:lnTo>
                  <a:lnTo>
                    <a:pt x="470440" y="607886"/>
                  </a:lnTo>
                  <a:lnTo>
                    <a:pt x="441675" y="607886"/>
                  </a:lnTo>
                  <a:lnTo>
                    <a:pt x="441675" y="607790"/>
                  </a:lnTo>
                  <a:close/>
                  <a:moveTo>
                    <a:pt x="506444" y="620268"/>
                  </a:moveTo>
                  <a:lnTo>
                    <a:pt x="289560" y="254032"/>
                  </a:lnTo>
                  <a:lnTo>
                    <a:pt x="289560" y="49625"/>
                  </a:lnTo>
                  <a:lnTo>
                    <a:pt x="314420" y="49625"/>
                  </a:lnTo>
                  <a:lnTo>
                    <a:pt x="314420" y="0"/>
                  </a:lnTo>
                  <a:lnTo>
                    <a:pt x="91154" y="0"/>
                  </a:lnTo>
                  <a:lnTo>
                    <a:pt x="91154" y="49625"/>
                  </a:lnTo>
                  <a:lnTo>
                    <a:pt x="116015" y="49625"/>
                  </a:lnTo>
                  <a:lnTo>
                    <a:pt x="116015" y="254032"/>
                  </a:lnTo>
                  <a:lnTo>
                    <a:pt x="41529" y="384524"/>
                  </a:lnTo>
                  <a:lnTo>
                    <a:pt x="41529" y="607790"/>
                  </a:lnTo>
                  <a:cubicBezTo>
                    <a:pt x="41529" y="616363"/>
                    <a:pt x="40481" y="624650"/>
                    <a:pt x="38671" y="632555"/>
                  </a:cubicBezTo>
                  <a:cubicBezTo>
                    <a:pt x="37719" y="636842"/>
                    <a:pt x="36481" y="640937"/>
                    <a:pt x="35052" y="644938"/>
                  </a:cubicBezTo>
                  <a:cubicBezTo>
                    <a:pt x="28099" y="664559"/>
                    <a:pt x="15907" y="681704"/>
                    <a:pt x="0" y="694563"/>
                  </a:cubicBezTo>
                  <a:lnTo>
                    <a:pt x="463296" y="694563"/>
                  </a:lnTo>
                  <a:lnTo>
                    <a:pt x="463296" y="694182"/>
                  </a:lnTo>
                  <a:cubicBezTo>
                    <a:pt x="475679" y="693420"/>
                    <a:pt x="479298" y="691420"/>
                    <a:pt x="485299" y="687896"/>
                  </a:cubicBezTo>
                  <a:cubicBezTo>
                    <a:pt x="501206" y="678752"/>
                    <a:pt x="511397" y="661988"/>
                    <a:pt x="511397" y="644938"/>
                  </a:cubicBezTo>
                  <a:cubicBezTo>
                    <a:pt x="511397" y="636556"/>
                    <a:pt x="511016" y="628079"/>
                    <a:pt x="506444" y="620268"/>
                  </a:cubicBezTo>
                  <a:lnTo>
                    <a:pt x="506444" y="620268"/>
                  </a:ln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81" name="TextBox 342">
            <a:extLst>
              <a:ext uri="{FF2B5EF4-FFF2-40B4-BE49-F238E27FC236}">
                <a16:creationId xmlns:a16="http://schemas.microsoft.com/office/drawing/2014/main" id="{A563D0F3-8367-4055-9491-4FF518BE3457}"/>
              </a:ext>
            </a:extLst>
          </p:cNvPr>
          <p:cNvSpPr txBox="1"/>
          <p:nvPr/>
        </p:nvSpPr>
        <p:spPr>
          <a:xfrm>
            <a:off x="467770" y="2176534"/>
            <a:ext cx="9210854" cy="122341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050" dirty="0">
                <a:solidFill>
                  <a:srgbClr val="00338D"/>
                </a:solidFill>
                <a:cs typeface="Arial" pitchFamily="34" charset="0"/>
              </a:rPr>
              <a:t>Recipients may use payments to facilitate access to resources that improve health outcomes, including services that connect residents with health care resources and public assistance programs and build healthier environments, such as: </a:t>
            </a:r>
          </a:p>
          <a:p>
            <a:pPr marL="171450" indent="-171450">
              <a:buFont typeface="Arial" panose="020B0604020202020204" pitchFamily="34" charset="0"/>
              <a:buChar char="•"/>
            </a:pPr>
            <a:r>
              <a:rPr lang="en-US" altLang="ko-KR" sz="1050" dirty="0">
                <a:solidFill>
                  <a:srgbClr val="00338D"/>
                </a:solidFill>
                <a:cs typeface="Arial" pitchFamily="34" charset="0"/>
              </a:rPr>
              <a:t>Funding community health workers to help community members access health services and services to address the social determinants of health;</a:t>
            </a:r>
          </a:p>
          <a:p>
            <a:pPr marL="171450" indent="-171450">
              <a:buFont typeface="Arial" panose="020B0604020202020204" pitchFamily="34" charset="0"/>
              <a:buChar char="•"/>
            </a:pPr>
            <a:r>
              <a:rPr lang="en-US" altLang="ko-KR" sz="1050" dirty="0">
                <a:solidFill>
                  <a:srgbClr val="00338D"/>
                </a:solidFill>
                <a:cs typeface="Arial" pitchFamily="34" charset="0"/>
              </a:rPr>
              <a:t>Funding public benefits navigators to assist community members with navigating and applying for available public benefits or services;</a:t>
            </a:r>
          </a:p>
          <a:p>
            <a:pPr marL="171450" indent="-171450">
              <a:buFont typeface="Arial" panose="020B0604020202020204" pitchFamily="34" charset="0"/>
              <a:buChar char="•"/>
            </a:pPr>
            <a:r>
              <a:rPr lang="en-US" altLang="ko-KR" sz="1050" dirty="0">
                <a:solidFill>
                  <a:srgbClr val="00338D"/>
                </a:solidFill>
                <a:cs typeface="Arial" pitchFamily="34" charset="0"/>
              </a:rPr>
              <a:t>Housing services to support healthy living environments and neighborhoods conducive to mental and physical wellness; </a:t>
            </a:r>
          </a:p>
          <a:p>
            <a:pPr marL="171450" indent="-171450">
              <a:buFont typeface="Arial" panose="020B0604020202020204" pitchFamily="34" charset="0"/>
              <a:buChar char="•"/>
            </a:pPr>
            <a:r>
              <a:rPr lang="en-US" altLang="ko-KR" sz="1050" dirty="0">
                <a:solidFill>
                  <a:srgbClr val="00338D"/>
                </a:solidFill>
                <a:cs typeface="Arial" pitchFamily="34" charset="0"/>
              </a:rPr>
              <a:t>Remediation of lead paint or other lead hazards to reduce risk of elevated blood lead levels among children; and </a:t>
            </a:r>
          </a:p>
          <a:p>
            <a:pPr marL="171450" indent="-171450">
              <a:buFont typeface="Arial" panose="020B0604020202020204" pitchFamily="34" charset="0"/>
              <a:buChar char="•"/>
            </a:pPr>
            <a:r>
              <a:rPr lang="en-US" altLang="ko-KR" sz="1050" dirty="0">
                <a:solidFill>
                  <a:srgbClr val="00338D"/>
                </a:solidFill>
                <a:cs typeface="Arial" pitchFamily="34" charset="0"/>
              </a:rPr>
              <a:t>Evidence-based community violence intervention programs to prevent violence and mitigate the increase in violence during the pandemic </a:t>
            </a:r>
          </a:p>
        </p:txBody>
      </p:sp>
      <p:sp>
        <p:nvSpPr>
          <p:cNvPr id="82" name="TextBox 342">
            <a:extLst>
              <a:ext uri="{FF2B5EF4-FFF2-40B4-BE49-F238E27FC236}">
                <a16:creationId xmlns:a16="http://schemas.microsoft.com/office/drawing/2014/main" id="{14C8C14C-F3F1-4253-884E-02AFBFC4BB85}"/>
              </a:ext>
            </a:extLst>
          </p:cNvPr>
          <p:cNvSpPr txBox="1"/>
          <p:nvPr/>
        </p:nvSpPr>
        <p:spPr>
          <a:xfrm>
            <a:off x="436750" y="1896078"/>
            <a:ext cx="3531556"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00338D"/>
                </a:solidFill>
                <a:cs typeface="Arial" pitchFamily="34" charset="0"/>
              </a:rPr>
              <a:t>Responding to COVID-19</a:t>
            </a:r>
          </a:p>
        </p:txBody>
      </p:sp>
      <p:sp>
        <p:nvSpPr>
          <p:cNvPr id="83" name="TextBox 342">
            <a:extLst>
              <a:ext uri="{FF2B5EF4-FFF2-40B4-BE49-F238E27FC236}">
                <a16:creationId xmlns:a16="http://schemas.microsoft.com/office/drawing/2014/main" id="{BF816A12-37B3-48F9-95F1-CDB59A081132}"/>
              </a:ext>
            </a:extLst>
          </p:cNvPr>
          <p:cNvSpPr txBox="1"/>
          <p:nvPr/>
        </p:nvSpPr>
        <p:spPr>
          <a:xfrm>
            <a:off x="467770" y="3668485"/>
            <a:ext cx="9112752" cy="9002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altLang="ko-KR" sz="1050" dirty="0">
                <a:solidFill>
                  <a:srgbClr val="483698"/>
                </a:solidFill>
                <a:cs typeface="Arial" pitchFamily="34" charset="0"/>
              </a:rPr>
              <a:t>Services to address homelessness such as supportive housing, and to improve access to stable, affordable housing among unhoused individuals;</a:t>
            </a:r>
          </a:p>
          <a:p>
            <a:pPr marL="171450" indent="-171450">
              <a:buFont typeface="Arial" panose="020B0604020202020204" pitchFamily="34" charset="0"/>
              <a:buChar char="•"/>
            </a:pPr>
            <a:r>
              <a:rPr lang="en-US" altLang="ko-KR" sz="1050" dirty="0">
                <a:solidFill>
                  <a:srgbClr val="483698"/>
                </a:solidFill>
                <a:cs typeface="Arial" pitchFamily="34" charset="0"/>
              </a:rPr>
              <a:t>Affordable housing development to increase supply of affordable and high-quality living units; and</a:t>
            </a:r>
          </a:p>
          <a:p>
            <a:pPr marL="171450" indent="-171450">
              <a:buFont typeface="Arial" panose="020B0604020202020204" pitchFamily="34" charset="0"/>
              <a:buChar char="•"/>
            </a:pPr>
            <a:r>
              <a:rPr lang="en-US" altLang="ko-KR" sz="1050" dirty="0">
                <a:solidFill>
                  <a:srgbClr val="483698"/>
                </a:solidFill>
                <a:cs typeface="Arial" pitchFamily="34" charset="0"/>
              </a:rPr>
              <a:t>Housing vouchers, residential counseling, or housing navigation assistance to facilitate household moves to neighborhoods with high levels of economic opportunity and mobility for low-income residents, to help residents increase their economic opportunity and reduce concentrated areas of low economic opportunity</a:t>
            </a:r>
          </a:p>
        </p:txBody>
      </p:sp>
      <p:sp>
        <p:nvSpPr>
          <p:cNvPr id="84" name="TextBox 342">
            <a:extLst>
              <a:ext uri="{FF2B5EF4-FFF2-40B4-BE49-F238E27FC236}">
                <a16:creationId xmlns:a16="http://schemas.microsoft.com/office/drawing/2014/main" id="{76E737B4-EEFE-4BFB-B0A6-21FC907EEF4B}"/>
              </a:ext>
            </a:extLst>
          </p:cNvPr>
          <p:cNvSpPr txBox="1"/>
          <p:nvPr/>
        </p:nvSpPr>
        <p:spPr>
          <a:xfrm>
            <a:off x="436750" y="3388029"/>
            <a:ext cx="6611750"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483698"/>
                </a:solidFill>
                <a:cs typeface="Arial" pitchFamily="34" charset="0"/>
              </a:rPr>
              <a:t>Building Stronger Communities through Investments in Housing and Neighborhood</a:t>
            </a:r>
          </a:p>
        </p:txBody>
      </p:sp>
      <p:sp>
        <p:nvSpPr>
          <p:cNvPr id="85" name="TextBox 342">
            <a:extLst>
              <a:ext uri="{FF2B5EF4-FFF2-40B4-BE49-F238E27FC236}">
                <a16:creationId xmlns:a16="http://schemas.microsoft.com/office/drawing/2014/main" id="{0769549A-6F02-4D7B-B871-272C8047B0FD}"/>
              </a:ext>
            </a:extLst>
          </p:cNvPr>
          <p:cNvSpPr txBox="1"/>
          <p:nvPr/>
        </p:nvSpPr>
        <p:spPr>
          <a:xfrm>
            <a:off x="467770" y="4803891"/>
            <a:ext cx="9005488" cy="10618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altLang="ko-KR" sz="1050" dirty="0">
                <a:solidFill>
                  <a:srgbClr val="00A3A1"/>
                </a:solidFill>
                <a:cs typeface="Arial" pitchFamily="34" charset="0"/>
              </a:rPr>
              <a:t>New, expanded, or enhanced early learning services, including pre-kindergarten, Head Start, or partnerships between pre-kindergarten programs and local education authorities, or administration of those services;</a:t>
            </a:r>
          </a:p>
          <a:p>
            <a:pPr marL="171450" indent="-171450">
              <a:buFont typeface="Arial" panose="020B0604020202020204" pitchFamily="34" charset="0"/>
              <a:buChar char="•"/>
            </a:pPr>
            <a:r>
              <a:rPr lang="en-US" altLang="ko-KR" sz="1050" dirty="0">
                <a:solidFill>
                  <a:srgbClr val="00A3A1"/>
                </a:solidFill>
                <a:cs typeface="Arial" pitchFamily="34" charset="0"/>
              </a:rPr>
              <a:t>Providing assistance to high-poverty school districts to advance equitable funding across districts and geographies;</a:t>
            </a:r>
          </a:p>
          <a:p>
            <a:pPr marL="171450" indent="-171450">
              <a:buFont typeface="Arial" panose="020B0604020202020204" pitchFamily="34" charset="0"/>
              <a:buChar char="•"/>
            </a:pPr>
            <a:r>
              <a:rPr lang="en-US" altLang="ko-KR" sz="1050" dirty="0">
                <a:solidFill>
                  <a:srgbClr val="00A3A1"/>
                </a:solidFill>
                <a:cs typeface="Arial" pitchFamily="34" charset="0"/>
              </a:rPr>
              <a:t>Evidence-based educational services and practices to address the academic needs of students, including tutoring, summer, afterschool, and other extended learning and enrichment programs;</a:t>
            </a:r>
          </a:p>
          <a:p>
            <a:pPr marL="171450" indent="-171450">
              <a:buFont typeface="Arial" panose="020B0604020202020204" pitchFamily="34" charset="0"/>
              <a:buChar char="•"/>
            </a:pPr>
            <a:r>
              <a:rPr lang="en-US" altLang="ko-KR" sz="1050" dirty="0">
                <a:solidFill>
                  <a:srgbClr val="00A3A1"/>
                </a:solidFill>
                <a:cs typeface="Arial" pitchFamily="34" charset="0"/>
              </a:rPr>
              <a:t>Evidence-based practices to address the social, emotional, and mental health needs of students</a:t>
            </a:r>
          </a:p>
        </p:txBody>
      </p:sp>
      <p:sp>
        <p:nvSpPr>
          <p:cNvPr id="86" name="TextBox 342">
            <a:extLst>
              <a:ext uri="{FF2B5EF4-FFF2-40B4-BE49-F238E27FC236}">
                <a16:creationId xmlns:a16="http://schemas.microsoft.com/office/drawing/2014/main" id="{6E2FDEC4-E43D-4E72-8018-732B0CDF3046}"/>
              </a:ext>
            </a:extLst>
          </p:cNvPr>
          <p:cNvSpPr txBox="1"/>
          <p:nvPr/>
        </p:nvSpPr>
        <p:spPr>
          <a:xfrm>
            <a:off x="436750" y="4523435"/>
            <a:ext cx="3531556"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00A3A1"/>
                </a:solidFill>
                <a:cs typeface="Arial" pitchFamily="34" charset="0"/>
              </a:rPr>
              <a:t>Addressing Educational Disparities</a:t>
            </a:r>
          </a:p>
        </p:txBody>
      </p:sp>
      <p:sp>
        <p:nvSpPr>
          <p:cNvPr id="87" name="TextBox 342">
            <a:extLst>
              <a:ext uri="{FF2B5EF4-FFF2-40B4-BE49-F238E27FC236}">
                <a16:creationId xmlns:a16="http://schemas.microsoft.com/office/drawing/2014/main" id="{6B53D6F2-A49A-4915-AE03-A2FA93C9A166}"/>
              </a:ext>
            </a:extLst>
          </p:cNvPr>
          <p:cNvSpPr txBox="1"/>
          <p:nvPr/>
        </p:nvSpPr>
        <p:spPr>
          <a:xfrm>
            <a:off x="467770" y="6093786"/>
            <a:ext cx="8188732" cy="10618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71450" indent="-171450">
              <a:buFont typeface="Arial" panose="020B0604020202020204" pitchFamily="34" charset="0"/>
              <a:buChar char="•"/>
            </a:pPr>
            <a:r>
              <a:rPr lang="en-US" altLang="ko-KR" sz="1050" dirty="0">
                <a:solidFill>
                  <a:srgbClr val="470A68"/>
                </a:solidFill>
                <a:cs typeface="Arial" pitchFamily="34" charset="0"/>
              </a:rPr>
              <a:t>New or expanded high-quality childcare to provide safe and supportive care for children;</a:t>
            </a:r>
          </a:p>
          <a:p>
            <a:pPr marL="171450" indent="-171450">
              <a:buFont typeface="Arial" panose="020B0604020202020204" pitchFamily="34" charset="0"/>
              <a:buChar char="•"/>
            </a:pPr>
            <a:r>
              <a:rPr lang="en-US" altLang="ko-KR" sz="1050" dirty="0">
                <a:solidFill>
                  <a:srgbClr val="470A68"/>
                </a:solidFill>
                <a:cs typeface="Arial" pitchFamily="34" charset="0"/>
              </a:rPr>
              <a:t>Home visiting programs to provide structured visits from health, parent educators, and social service professionals to pregnant women or families with young children to offer education and assistance navigating resources for economic support, health needs, or child development; and</a:t>
            </a:r>
          </a:p>
          <a:p>
            <a:pPr marL="171450" indent="-171450">
              <a:buFont typeface="Arial" panose="020B0604020202020204" pitchFamily="34" charset="0"/>
              <a:buChar char="•"/>
            </a:pPr>
            <a:r>
              <a:rPr lang="en-US" altLang="ko-KR" sz="1050" dirty="0">
                <a:solidFill>
                  <a:srgbClr val="470A68"/>
                </a:solidFill>
                <a:cs typeface="Arial" pitchFamily="34" charset="0"/>
              </a:rPr>
              <a:t>Enhanced services for child welfare-involved families and foster youth to provide support and training on child development, positive parenting, coping skills, or recovery for mental health and substance use challenges.</a:t>
            </a:r>
          </a:p>
        </p:txBody>
      </p:sp>
      <p:sp>
        <p:nvSpPr>
          <p:cNvPr id="88" name="TextBox 342">
            <a:extLst>
              <a:ext uri="{FF2B5EF4-FFF2-40B4-BE49-F238E27FC236}">
                <a16:creationId xmlns:a16="http://schemas.microsoft.com/office/drawing/2014/main" id="{1C2BB94F-FBD0-4775-BD7B-CC197292ADF7}"/>
              </a:ext>
            </a:extLst>
          </p:cNvPr>
          <p:cNvSpPr txBox="1"/>
          <p:nvPr/>
        </p:nvSpPr>
        <p:spPr>
          <a:xfrm>
            <a:off x="436750" y="5813330"/>
            <a:ext cx="3531556" cy="27699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470A68"/>
                </a:solidFill>
                <a:cs typeface="Arial" pitchFamily="34" charset="0"/>
              </a:rPr>
              <a:t>Promoting Healthy Childhood Environments</a:t>
            </a:r>
          </a:p>
        </p:txBody>
      </p:sp>
    </p:spTree>
    <p:extLst>
      <p:ext uri="{BB962C8B-B14F-4D97-AF65-F5344CB8AC3E}">
        <p14:creationId xmlns:p14="http://schemas.microsoft.com/office/powerpoint/2010/main" val="1928641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Premium Pay</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1200329"/>
          </a:xfrm>
          <a:prstGeom prst="rect">
            <a:avLst/>
          </a:prstGeom>
        </p:spPr>
        <p:txBody>
          <a:bodyPr wrap="square">
            <a:spAutoFit/>
          </a:bodyPr>
          <a:lstStyle/>
          <a:p>
            <a:r>
              <a:rPr lang="en-US" sz="1200" dirty="0"/>
              <a:t>Fiscal Recovery Funds payments may be used by recipients to provide premium pay to eligible workers performing essential work during the COVID-19 public health emergency or to provide grants to third-party employers with eligible workers performing essential work. These are workers who have been and continue to be relied on to maintain continuity of operations of essential critical infrastructure sectors and faced or face heightened risks due to the character of their work. Premium pay or grants provided under this section respond to workers performing essential work if it addresses the heightened risk to workers who must be physically present at a jobsite and, for many of whom, the costs associated with illness were hardest to bear financially. Any premium pay or grants provided using the Fiscal Recovery Funds should prioritize compensation of those lower income eligible workers that perform essential work. </a:t>
            </a:r>
          </a:p>
        </p:txBody>
      </p:sp>
      <p:grpSp>
        <p:nvGrpSpPr>
          <p:cNvPr id="5" name="Group 4">
            <a:extLst>
              <a:ext uri="{FF2B5EF4-FFF2-40B4-BE49-F238E27FC236}">
                <a16:creationId xmlns:a16="http://schemas.microsoft.com/office/drawing/2014/main" id="{9C8C6B36-18E7-49A4-A248-337FD08B81B0}"/>
              </a:ext>
            </a:extLst>
          </p:cNvPr>
          <p:cNvGrpSpPr/>
          <p:nvPr/>
        </p:nvGrpSpPr>
        <p:grpSpPr>
          <a:xfrm>
            <a:off x="5903491" y="2378805"/>
            <a:ext cx="6603011" cy="4273521"/>
            <a:chOff x="140866" y="2502630"/>
            <a:chExt cx="6603011" cy="4273521"/>
          </a:xfrm>
        </p:grpSpPr>
        <p:sp>
          <p:nvSpPr>
            <p:cNvPr id="229" name="CuadroTexto 161">
              <a:extLst>
                <a:ext uri="{FF2B5EF4-FFF2-40B4-BE49-F238E27FC236}">
                  <a16:creationId xmlns:a16="http://schemas.microsoft.com/office/drawing/2014/main" id="{6E7F455E-244B-4B4B-B507-B46264655C65}"/>
                </a:ext>
              </a:extLst>
            </p:cNvPr>
            <p:cNvSpPr txBox="1"/>
            <p:nvPr/>
          </p:nvSpPr>
          <p:spPr>
            <a:xfrm>
              <a:off x="1320246" y="3248724"/>
              <a:ext cx="5347372" cy="367141"/>
            </a:xfrm>
            <a:prstGeom prst="rect">
              <a:avLst/>
            </a:prstGeom>
            <a:noFill/>
          </p:spPr>
          <p:txBody>
            <a:bodyPr wrap="square" lIns="0" tIns="0" rIns="0" bIns="0" rtlCol="0">
              <a:noAutofit/>
            </a:bodyPr>
            <a:lstStyle/>
            <a:p>
              <a:pPr lvl="0" defTabSz="914400"/>
              <a:r>
                <a:rPr lang="en-US" sz="1050" kern="0" dirty="0">
                  <a:solidFill>
                    <a:srgbClr val="00338D"/>
                  </a:solidFill>
                </a:rPr>
                <a:t>Premium pay is an amount up to $13 per hour in addition to wages or remuneration the worker otherwise receives and in an aggregate amount not to exceed $25,000 per eligible worker. </a:t>
              </a:r>
            </a:p>
          </p:txBody>
        </p:sp>
        <p:sp>
          <p:nvSpPr>
            <p:cNvPr id="230" name="Forma libre: forma 3">
              <a:extLst>
                <a:ext uri="{FF2B5EF4-FFF2-40B4-BE49-F238E27FC236}">
                  <a16:creationId xmlns:a16="http://schemas.microsoft.com/office/drawing/2014/main" id="{C698B802-4AA6-449A-9580-40D9C0B4379D}"/>
                </a:ext>
              </a:extLst>
            </p:cNvPr>
            <p:cNvSpPr/>
            <p:nvPr/>
          </p:nvSpPr>
          <p:spPr>
            <a:xfrm>
              <a:off x="580686" y="6003582"/>
              <a:ext cx="436781" cy="9495"/>
            </a:xfrm>
            <a:custGeom>
              <a:avLst/>
              <a:gdLst>
                <a:gd name="connsiteX0" fmla="*/ 0 w 582374"/>
                <a:gd name="connsiteY0" fmla="*/ 0 h 0"/>
                <a:gd name="connsiteX1" fmla="*/ 585160 w 582374"/>
                <a:gd name="connsiteY1" fmla="*/ 0 h 0"/>
              </a:gdLst>
              <a:ahLst/>
              <a:cxnLst>
                <a:cxn ang="0">
                  <a:pos x="connsiteX0" y="connsiteY0"/>
                </a:cxn>
                <a:cxn ang="0">
                  <a:pos x="connsiteX1" y="connsiteY1"/>
                </a:cxn>
              </a:cxnLst>
              <a:rect l="l" t="t" r="r" b="b"/>
              <a:pathLst>
                <a:path w="582374">
                  <a:moveTo>
                    <a:pt x="0" y="0"/>
                  </a:moveTo>
                  <a:lnTo>
                    <a:pt x="585160" y="0"/>
                  </a:lnTo>
                </a:path>
              </a:pathLst>
            </a:custGeom>
            <a:ln w="6329" cap="flat">
              <a:solidFill>
                <a:srgbClr val="3C3C3B"/>
              </a:solidFill>
              <a:prstDash val="dash"/>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1" name="Forma libre: forma 4">
              <a:extLst>
                <a:ext uri="{FF2B5EF4-FFF2-40B4-BE49-F238E27FC236}">
                  <a16:creationId xmlns:a16="http://schemas.microsoft.com/office/drawing/2014/main" id="{42514ECA-7661-417F-81C6-FF8918FA4B5D}"/>
                </a:ext>
              </a:extLst>
            </p:cNvPr>
            <p:cNvSpPr/>
            <p:nvPr/>
          </p:nvSpPr>
          <p:spPr>
            <a:xfrm>
              <a:off x="580686" y="5331881"/>
              <a:ext cx="436781" cy="9495"/>
            </a:xfrm>
            <a:custGeom>
              <a:avLst/>
              <a:gdLst>
                <a:gd name="connsiteX0" fmla="*/ 0 w 582374"/>
                <a:gd name="connsiteY0" fmla="*/ 0 h 0"/>
                <a:gd name="connsiteX1" fmla="*/ 585160 w 582374"/>
                <a:gd name="connsiteY1" fmla="*/ 0 h 0"/>
              </a:gdLst>
              <a:ahLst/>
              <a:cxnLst>
                <a:cxn ang="0">
                  <a:pos x="connsiteX0" y="connsiteY0"/>
                </a:cxn>
                <a:cxn ang="0">
                  <a:pos x="connsiteX1" y="connsiteY1"/>
                </a:cxn>
              </a:cxnLst>
              <a:rect l="l" t="t" r="r" b="b"/>
              <a:pathLst>
                <a:path w="582374">
                  <a:moveTo>
                    <a:pt x="0" y="0"/>
                  </a:moveTo>
                  <a:lnTo>
                    <a:pt x="585160" y="0"/>
                  </a:lnTo>
                </a:path>
              </a:pathLst>
            </a:custGeom>
            <a:ln w="6329" cap="flat">
              <a:solidFill>
                <a:srgbClr val="3C3C3B"/>
              </a:solidFill>
              <a:prstDash val="dash"/>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2" name="Forma libre: forma 5">
              <a:extLst>
                <a:ext uri="{FF2B5EF4-FFF2-40B4-BE49-F238E27FC236}">
                  <a16:creationId xmlns:a16="http://schemas.microsoft.com/office/drawing/2014/main" id="{831C2701-F303-410C-8005-A14D312C93A0}"/>
                </a:ext>
              </a:extLst>
            </p:cNvPr>
            <p:cNvSpPr/>
            <p:nvPr/>
          </p:nvSpPr>
          <p:spPr>
            <a:xfrm>
              <a:off x="580686" y="4766786"/>
              <a:ext cx="436781" cy="9495"/>
            </a:xfrm>
            <a:custGeom>
              <a:avLst/>
              <a:gdLst>
                <a:gd name="connsiteX0" fmla="*/ 0 w 582374"/>
                <a:gd name="connsiteY0" fmla="*/ 0 h 0"/>
                <a:gd name="connsiteX1" fmla="*/ 585160 w 582374"/>
                <a:gd name="connsiteY1" fmla="*/ 0 h 0"/>
              </a:gdLst>
              <a:ahLst/>
              <a:cxnLst>
                <a:cxn ang="0">
                  <a:pos x="connsiteX0" y="connsiteY0"/>
                </a:cxn>
                <a:cxn ang="0">
                  <a:pos x="connsiteX1" y="connsiteY1"/>
                </a:cxn>
              </a:cxnLst>
              <a:rect l="l" t="t" r="r" b="b"/>
              <a:pathLst>
                <a:path w="582374">
                  <a:moveTo>
                    <a:pt x="0" y="0"/>
                  </a:moveTo>
                  <a:lnTo>
                    <a:pt x="585160" y="0"/>
                  </a:lnTo>
                </a:path>
              </a:pathLst>
            </a:custGeom>
            <a:ln w="6329" cap="flat">
              <a:solidFill>
                <a:srgbClr val="3C3C3B"/>
              </a:solidFill>
              <a:prstDash val="dash"/>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3" name="Forma libre: forma 7">
              <a:extLst>
                <a:ext uri="{FF2B5EF4-FFF2-40B4-BE49-F238E27FC236}">
                  <a16:creationId xmlns:a16="http://schemas.microsoft.com/office/drawing/2014/main" id="{A64F900A-2A98-42CA-B528-348E6ACD8309}"/>
                </a:ext>
              </a:extLst>
            </p:cNvPr>
            <p:cNvSpPr/>
            <p:nvPr/>
          </p:nvSpPr>
          <p:spPr>
            <a:xfrm>
              <a:off x="580686" y="4068569"/>
              <a:ext cx="436781" cy="9495"/>
            </a:xfrm>
            <a:custGeom>
              <a:avLst/>
              <a:gdLst>
                <a:gd name="connsiteX0" fmla="*/ 0 w 582374"/>
                <a:gd name="connsiteY0" fmla="*/ 0 h 0"/>
                <a:gd name="connsiteX1" fmla="*/ 585160 w 582374"/>
                <a:gd name="connsiteY1" fmla="*/ 0 h 0"/>
              </a:gdLst>
              <a:ahLst/>
              <a:cxnLst>
                <a:cxn ang="0">
                  <a:pos x="connsiteX0" y="connsiteY0"/>
                </a:cxn>
                <a:cxn ang="0">
                  <a:pos x="connsiteX1" y="connsiteY1"/>
                </a:cxn>
              </a:cxnLst>
              <a:rect l="l" t="t" r="r" b="b"/>
              <a:pathLst>
                <a:path w="582374">
                  <a:moveTo>
                    <a:pt x="0" y="0"/>
                  </a:moveTo>
                  <a:lnTo>
                    <a:pt x="585160" y="0"/>
                  </a:lnTo>
                </a:path>
              </a:pathLst>
            </a:custGeom>
            <a:ln w="6329" cap="flat">
              <a:solidFill>
                <a:srgbClr val="3C3C3B"/>
              </a:solidFill>
              <a:prstDash val="dash"/>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4" name="Forma libre: forma 14">
              <a:extLst>
                <a:ext uri="{FF2B5EF4-FFF2-40B4-BE49-F238E27FC236}">
                  <a16:creationId xmlns:a16="http://schemas.microsoft.com/office/drawing/2014/main" id="{BB6ED4E4-1379-484D-A2DA-3962CB377A26}"/>
                </a:ext>
              </a:extLst>
            </p:cNvPr>
            <p:cNvSpPr/>
            <p:nvPr/>
          </p:nvSpPr>
          <p:spPr>
            <a:xfrm>
              <a:off x="580686" y="3441424"/>
              <a:ext cx="436781" cy="9495"/>
            </a:xfrm>
            <a:custGeom>
              <a:avLst/>
              <a:gdLst>
                <a:gd name="connsiteX0" fmla="*/ 0 w 582374"/>
                <a:gd name="connsiteY0" fmla="*/ 0 h 0"/>
                <a:gd name="connsiteX1" fmla="*/ 585160 w 582374"/>
                <a:gd name="connsiteY1" fmla="*/ 0 h 0"/>
              </a:gdLst>
              <a:ahLst/>
              <a:cxnLst>
                <a:cxn ang="0">
                  <a:pos x="connsiteX0" y="connsiteY0"/>
                </a:cxn>
                <a:cxn ang="0">
                  <a:pos x="connsiteX1" y="connsiteY1"/>
                </a:cxn>
              </a:cxnLst>
              <a:rect l="l" t="t" r="r" b="b"/>
              <a:pathLst>
                <a:path w="582374">
                  <a:moveTo>
                    <a:pt x="0" y="0"/>
                  </a:moveTo>
                  <a:lnTo>
                    <a:pt x="585160" y="0"/>
                  </a:lnTo>
                </a:path>
              </a:pathLst>
            </a:custGeom>
            <a:ln w="6329" cap="flat">
              <a:solidFill>
                <a:srgbClr val="3C3C3B"/>
              </a:solidFill>
              <a:prstDash val="dash"/>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5" name="Forma libre: forma 18">
              <a:extLst>
                <a:ext uri="{FF2B5EF4-FFF2-40B4-BE49-F238E27FC236}">
                  <a16:creationId xmlns:a16="http://schemas.microsoft.com/office/drawing/2014/main" id="{A213D921-6E95-45AB-9DFE-EE93DC9274CD}"/>
                </a:ext>
              </a:extLst>
            </p:cNvPr>
            <p:cNvSpPr/>
            <p:nvPr/>
          </p:nvSpPr>
          <p:spPr>
            <a:xfrm>
              <a:off x="580686" y="3114884"/>
              <a:ext cx="256371" cy="3463386"/>
            </a:xfrm>
            <a:custGeom>
              <a:avLst/>
              <a:gdLst>
                <a:gd name="connsiteX0" fmla="*/ 0 w 341828"/>
                <a:gd name="connsiteY0" fmla="*/ 0 h 3544887"/>
                <a:gd name="connsiteX1" fmla="*/ 0 w 341828"/>
                <a:gd name="connsiteY1" fmla="*/ 3550331 h 3544887"/>
                <a:gd name="connsiteX2" fmla="*/ 345880 w 341828"/>
                <a:gd name="connsiteY2" fmla="*/ 3550331 h 3544887"/>
              </a:gdLst>
              <a:ahLst/>
              <a:cxnLst>
                <a:cxn ang="0">
                  <a:pos x="connsiteX0" y="connsiteY0"/>
                </a:cxn>
                <a:cxn ang="0">
                  <a:pos x="connsiteX1" y="connsiteY1"/>
                </a:cxn>
                <a:cxn ang="0">
                  <a:pos x="connsiteX2" y="connsiteY2"/>
                </a:cxn>
              </a:cxnLst>
              <a:rect l="l" t="t" r="r" b="b"/>
              <a:pathLst>
                <a:path w="341828" h="3544887">
                  <a:moveTo>
                    <a:pt x="0" y="0"/>
                  </a:moveTo>
                  <a:lnTo>
                    <a:pt x="0" y="3550331"/>
                  </a:lnTo>
                  <a:lnTo>
                    <a:pt x="345880" y="3550331"/>
                  </a:lnTo>
                </a:path>
              </a:pathLst>
            </a:custGeom>
            <a:noFill/>
            <a:ln w="6329" cap="flat">
              <a:solidFill>
                <a:srgbClr val="3C3C3B"/>
              </a:solidFill>
              <a:prstDash val="dash"/>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6" name="Forma libre: forma 22">
              <a:extLst>
                <a:ext uri="{FF2B5EF4-FFF2-40B4-BE49-F238E27FC236}">
                  <a16:creationId xmlns:a16="http://schemas.microsoft.com/office/drawing/2014/main" id="{A1B3CE88-291B-4DB0-8760-A71B31A02366}"/>
                </a:ext>
              </a:extLst>
            </p:cNvPr>
            <p:cNvSpPr/>
            <p:nvPr/>
          </p:nvSpPr>
          <p:spPr>
            <a:xfrm>
              <a:off x="180841" y="2502631"/>
              <a:ext cx="303848" cy="265867"/>
            </a:xfrm>
            <a:custGeom>
              <a:avLst/>
              <a:gdLst>
                <a:gd name="connsiteX0" fmla="*/ 206236 w 405129"/>
                <a:gd name="connsiteY0" fmla="*/ 0 h 354488"/>
                <a:gd name="connsiteX1" fmla="*/ 0 w 405129"/>
                <a:gd name="connsiteY1" fmla="*/ 357274 h 354488"/>
                <a:gd name="connsiteX2" fmla="*/ 412473 w 405129"/>
                <a:gd name="connsiteY2" fmla="*/ 357274 h 354488"/>
              </a:gdLst>
              <a:ahLst/>
              <a:cxnLst>
                <a:cxn ang="0">
                  <a:pos x="connsiteX0" y="connsiteY0"/>
                </a:cxn>
                <a:cxn ang="0">
                  <a:pos x="connsiteX1" y="connsiteY1"/>
                </a:cxn>
                <a:cxn ang="0">
                  <a:pos x="connsiteX2" y="connsiteY2"/>
                </a:cxn>
              </a:cxnLst>
              <a:rect l="l" t="t" r="r" b="b"/>
              <a:pathLst>
                <a:path w="405129" h="354488">
                  <a:moveTo>
                    <a:pt x="206236" y="0"/>
                  </a:moveTo>
                  <a:lnTo>
                    <a:pt x="0" y="357274"/>
                  </a:lnTo>
                  <a:lnTo>
                    <a:pt x="412473" y="357274"/>
                  </a:lnTo>
                  <a:close/>
                </a:path>
              </a:pathLst>
            </a:custGeom>
            <a:solidFill>
              <a:srgbClr val="00468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7" name="Forma libre: forma 25">
              <a:extLst>
                <a:ext uri="{FF2B5EF4-FFF2-40B4-BE49-F238E27FC236}">
                  <a16:creationId xmlns:a16="http://schemas.microsoft.com/office/drawing/2014/main" id="{E4AB20B9-3E47-4225-8684-28FBA63C92D9}"/>
                </a:ext>
              </a:extLst>
            </p:cNvPr>
            <p:cNvSpPr/>
            <p:nvPr/>
          </p:nvSpPr>
          <p:spPr>
            <a:xfrm>
              <a:off x="140866" y="2658352"/>
              <a:ext cx="6603011" cy="365760"/>
            </a:xfrm>
            <a:custGeom>
              <a:avLst/>
              <a:gdLst>
                <a:gd name="connsiteX0" fmla="*/ 0 w 4861559"/>
                <a:gd name="connsiteY0" fmla="*/ 0 h 443110"/>
                <a:gd name="connsiteX1" fmla="*/ 4870802 w 4861559"/>
                <a:gd name="connsiteY1" fmla="*/ 0 h 443110"/>
                <a:gd name="connsiteX2" fmla="*/ 4870802 w 4861559"/>
                <a:gd name="connsiteY2" fmla="*/ 447669 h 443110"/>
                <a:gd name="connsiteX3" fmla="*/ 0 w 4861559"/>
                <a:gd name="connsiteY3" fmla="*/ 447669 h 443110"/>
              </a:gdLst>
              <a:ahLst/>
              <a:cxnLst>
                <a:cxn ang="0">
                  <a:pos x="connsiteX0" y="connsiteY0"/>
                </a:cxn>
                <a:cxn ang="0">
                  <a:pos x="connsiteX1" y="connsiteY1"/>
                </a:cxn>
                <a:cxn ang="0">
                  <a:pos x="connsiteX2" y="connsiteY2"/>
                </a:cxn>
                <a:cxn ang="0">
                  <a:pos x="connsiteX3" y="connsiteY3"/>
                </a:cxn>
              </a:cxnLst>
              <a:rect l="l" t="t" r="r" b="b"/>
              <a:pathLst>
                <a:path w="4861559" h="443110">
                  <a:moveTo>
                    <a:pt x="0" y="0"/>
                  </a:moveTo>
                  <a:lnTo>
                    <a:pt x="4870802" y="0"/>
                  </a:lnTo>
                  <a:lnTo>
                    <a:pt x="4870802" y="447669"/>
                  </a:lnTo>
                  <a:lnTo>
                    <a:pt x="0" y="447669"/>
                  </a:lnTo>
                  <a:close/>
                </a:path>
              </a:pathLst>
            </a:custGeom>
            <a:solidFill>
              <a:srgbClr val="0096D8"/>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38" name="Forma libre: forma 26">
              <a:extLst>
                <a:ext uri="{FF2B5EF4-FFF2-40B4-BE49-F238E27FC236}">
                  <a16:creationId xmlns:a16="http://schemas.microsoft.com/office/drawing/2014/main" id="{01F67CF6-223D-4F36-841D-5989E56CD01D}"/>
                </a:ext>
              </a:extLst>
            </p:cNvPr>
            <p:cNvSpPr/>
            <p:nvPr/>
          </p:nvSpPr>
          <p:spPr>
            <a:xfrm>
              <a:off x="335519" y="2502630"/>
              <a:ext cx="484257" cy="617190"/>
            </a:xfrm>
            <a:custGeom>
              <a:avLst/>
              <a:gdLst>
                <a:gd name="connsiteX0" fmla="*/ 0 w 645675"/>
                <a:gd name="connsiteY0" fmla="*/ 0 h 822920"/>
                <a:gd name="connsiteX1" fmla="*/ 653905 w 645675"/>
                <a:gd name="connsiteY1" fmla="*/ 0 h 822920"/>
                <a:gd name="connsiteX2" fmla="*/ 653905 w 645675"/>
                <a:gd name="connsiteY2" fmla="*/ 828111 h 822920"/>
                <a:gd name="connsiteX3" fmla="*/ 0 w 645675"/>
                <a:gd name="connsiteY3" fmla="*/ 828111 h 822920"/>
              </a:gdLst>
              <a:ahLst/>
              <a:cxnLst>
                <a:cxn ang="0">
                  <a:pos x="connsiteX0" y="connsiteY0"/>
                </a:cxn>
                <a:cxn ang="0">
                  <a:pos x="connsiteX1" y="connsiteY1"/>
                </a:cxn>
                <a:cxn ang="0">
                  <a:pos x="connsiteX2" y="connsiteY2"/>
                </a:cxn>
                <a:cxn ang="0">
                  <a:pos x="connsiteX3" y="connsiteY3"/>
                </a:cxn>
              </a:cxnLst>
              <a:rect l="l" t="t" r="r" b="b"/>
              <a:pathLst>
                <a:path w="645675" h="822920">
                  <a:moveTo>
                    <a:pt x="0" y="0"/>
                  </a:moveTo>
                  <a:lnTo>
                    <a:pt x="653905" y="0"/>
                  </a:lnTo>
                  <a:lnTo>
                    <a:pt x="653905" y="828111"/>
                  </a:lnTo>
                  <a:lnTo>
                    <a:pt x="0" y="828111"/>
                  </a:lnTo>
                  <a:close/>
                </a:path>
              </a:pathLst>
            </a:custGeom>
            <a:solidFill>
              <a:srgbClr val="006AB4"/>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239" name="Gráfico 1">
              <a:extLst>
                <a:ext uri="{FF2B5EF4-FFF2-40B4-BE49-F238E27FC236}">
                  <a16:creationId xmlns:a16="http://schemas.microsoft.com/office/drawing/2014/main" id="{EA3F5915-23F3-4296-ACBB-A9041FC38F0A}"/>
                </a:ext>
              </a:extLst>
            </p:cNvPr>
            <p:cNvGrpSpPr/>
            <p:nvPr/>
          </p:nvGrpSpPr>
          <p:grpSpPr>
            <a:xfrm>
              <a:off x="396655" y="2636513"/>
              <a:ext cx="388084" cy="285237"/>
              <a:chOff x="1072889" y="1389773"/>
              <a:chExt cx="517445" cy="380316"/>
            </a:xfrm>
            <a:solidFill>
              <a:srgbClr val="FFFFFF"/>
            </a:solidFill>
          </p:grpSpPr>
          <p:grpSp>
            <p:nvGrpSpPr>
              <p:cNvPr id="240" name="Gráfico 1">
                <a:extLst>
                  <a:ext uri="{FF2B5EF4-FFF2-40B4-BE49-F238E27FC236}">
                    <a16:creationId xmlns:a16="http://schemas.microsoft.com/office/drawing/2014/main" id="{C106268A-EC20-4702-9E25-6949D878CC34}"/>
                  </a:ext>
                </a:extLst>
              </p:cNvPr>
              <p:cNvGrpSpPr/>
              <p:nvPr/>
            </p:nvGrpSpPr>
            <p:grpSpPr>
              <a:xfrm>
                <a:off x="1264964" y="1389773"/>
                <a:ext cx="126603" cy="139263"/>
                <a:chOff x="1264964" y="1389773"/>
                <a:chExt cx="126603" cy="139263"/>
              </a:xfrm>
              <a:solidFill>
                <a:srgbClr val="FFFFFF"/>
              </a:solidFill>
            </p:grpSpPr>
            <p:sp>
              <p:nvSpPr>
                <p:cNvPr id="254" name="Forma libre: forma 31">
                  <a:extLst>
                    <a:ext uri="{FF2B5EF4-FFF2-40B4-BE49-F238E27FC236}">
                      <a16:creationId xmlns:a16="http://schemas.microsoft.com/office/drawing/2014/main" id="{3C6466C1-6D1F-460C-AAE5-7262B337321F}"/>
                    </a:ext>
                  </a:extLst>
                </p:cNvPr>
                <p:cNvSpPr/>
                <p:nvPr/>
              </p:nvSpPr>
              <p:spPr>
                <a:xfrm>
                  <a:off x="1290917" y="1389773"/>
                  <a:ext cx="75962" cy="75962"/>
                </a:xfrm>
                <a:custGeom>
                  <a:avLst/>
                  <a:gdLst>
                    <a:gd name="connsiteX0" fmla="*/ 38994 w 75961"/>
                    <a:gd name="connsiteY0" fmla="*/ 77988 h 75961"/>
                    <a:gd name="connsiteX1" fmla="*/ 77988 w 75961"/>
                    <a:gd name="connsiteY1" fmla="*/ 38994 h 75961"/>
                    <a:gd name="connsiteX2" fmla="*/ 38994 w 75961"/>
                    <a:gd name="connsiteY2" fmla="*/ 0 h 75961"/>
                    <a:gd name="connsiteX3" fmla="*/ 0 w 75961"/>
                    <a:gd name="connsiteY3" fmla="*/ 38994 h 75961"/>
                    <a:gd name="connsiteX4" fmla="*/ 38994 w 75961"/>
                    <a:gd name="connsiteY4" fmla="*/ 77988 h 75961"/>
                    <a:gd name="connsiteX5" fmla="*/ 38994 w 75961"/>
                    <a:gd name="connsiteY5" fmla="*/ 77988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h="75961">
                      <a:moveTo>
                        <a:pt x="38994" y="77988"/>
                      </a:moveTo>
                      <a:cubicBezTo>
                        <a:pt x="60516" y="77988"/>
                        <a:pt x="77988" y="60516"/>
                        <a:pt x="77988" y="38994"/>
                      </a:cubicBezTo>
                      <a:cubicBezTo>
                        <a:pt x="77988" y="17471"/>
                        <a:pt x="60516" y="0"/>
                        <a:pt x="38994" y="0"/>
                      </a:cubicBezTo>
                      <a:cubicBezTo>
                        <a:pt x="17471" y="0"/>
                        <a:pt x="0" y="17471"/>
                        <a:pt x="0" y="38994"/>
                      </a:cubicBezTo>
                      <a:cubicBezTo>
                        <a:pt x="0" y="60643"/>
                        <a:pt x="17471" y="77988"/>
                        <a:pt x="38994" y="77988"/>
                      </a:cubicBezTo>
                      <a:lnTo>
                        <a:pt x="38994" y="77988"/>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55" name="Forma libre: forma 32">
                  <a:extLst>
                    <a:ext uri="{FF2B5EF4-FFF2-40B4-BE49-F238E27FC236}">
                      <a16:creationId xmlns:a16="http://schemas.microsoft.com/office/drawing/2014/main" id="{2D9E027C-A6B5-4DC3-89D3-4EB644CDA984}"/>
                    </a:ext>
                  </a:extLst>
                </p:cNvPr>
                <p:cNvSpPr/>
                <p:nvPr/>
              </p:nvSpPr>
              <p:spPr>
                <a:xfrm>
                  <a:off x="1264964" y="1474344"/>
                  <a:ext cx="126603" cy="63302"/>
                </a:xfrm>
                <a:custGeom>
                  <a:avLst/>
                  <a:gdLst>
                    <a:gd name="connsiteX0" fmla="*/ 38994 w 126603"/>
                    <a:gd name="connsiteY0" fmla="*/ 0 h 63301"/>
                    <a:gd name="connsiteX1" fmla="*/ 0 w 126603"/>
                    <a:gd name="connsiteY1" fmla="*/ 38994 h 63301"/>
                    <a:gd name="connsiteX2" fmla="*/ 0 w 126603"/>
                    <a:gd name="connsiteY2" fmla="*/ 64947 h 63301"/>
                    <a:gd name="connsiteX3" fmla="*/ 129895 w 126603"/>
                    <a:gd name="connsiteY3" fmla="*/ 64947 h 63301"/>
                    <a:gd name="connsiteX4" fmla="*/ 129895 w 126603"/>
                    <a:gd name="connsiteY4" fmla="*/ 38994 h 63301"/>
                    <a:gd name="connsiteX5" fmla="*/ 90901 w 126603"/>
                    <a:gd name="connsiteY5" fmla="*/ 0 h 63301"/>
                    <a:gd name="connsiteX6" fmla="*/ 38994 w 126603"/>
                    <a:gd name="connsiteY6" fmla="*/ 0 h 63301"/>
                    <a:gd name="connsiteX7" fmla="*/ 38994 w 126603"/>
                    <a:gd name="connsiteY7" fmla="*/ 0 h 63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6603" h="63301">
                      <a:moveTo>
                        <a:pt x="38994" y="0"/>
                      </a:moveTo>
                      <a:cubicBezTo>
                        <a:pt x="17471" y="0"/>
                        <a:pt x="0" y="17471"/>
                        <a:pt x="0" y="38994"/>
                      </a:cubicBezTo>
                      <a:lnTo>
                        <a:pt x="0" y="64947"/>
                      </a:lnTo>
                      <a:lnTo>
                        <a:pt x="129895" y="64947"/>
                      </a:lnTo>
                      <a:lnTo>
                        <a:pt x="129895" y="38994"/>
                      </a:lnTo>
                      <a:cubicBezTo>
                        <a:pt x="129895" y="17471"/>
                        <a:pt x="112424" y="0"/>
                        <a:pt x="90901" y="0"/>
                      </a:cubicBezTo>
                      <a:lnTo>
                        <a:pt x="38994" y="0"/>
                      </a:lnTo>
                      <a:lnTo>
                        <a:pt x="38994"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41" name="Gráfico 1">
                <a:extLst>
                  <a:ext uri="{FF2B5EF4-FFF2-40B4-BE49-F238E27FC236}">
                    <a16:creationId xmlns:a16="http://schemas.microsoft.com/office/drawing/2014/main" id="{BC4EF5EC-46C1-4FB8-8CB3-693E47882E8A}"/>
                  </a:ext>
                </a:extLst>
              </p:cNvPr>
              <p:cNvGrpSpPr/>
              <p:nvPr/>
            </p:nvGrpSpPr>
            <p:grpSpPr>
              <a:xfrm>
                <a:off x="1390807" y="1490703"/>
                <a:ext cx="164584" cy="151924"/>
                <a:chOff x="1390807" y="1490703"/>
                <a:chExt cx="164584" cy="151924"/>
              </a:xfrm>
              <a:solidFill>
                <a:srgbClr val="FFFFFF"/>
              </a:solidFill>
            </p:grpSpPr>
            <p:sp>
              <p:nvSpPr>
                <p:cNvPr id="252" name="Forma libre: forma 43">
                  <a:extLst>
                    <a:ext uri="{FF2B5EF4-FFF2-40B4-BE49-F238E27FC236}">
                      <a16:creationId xmlns:a16="http://schemas.microsoft.com/office/drawing/2014/main" id="{AD3DFB1E-11CA-45A3-8B9B-CC92922C1D48}"/>
                    </a:ext>
                  </a:extLst>
                </p:cNvPr>
                <p:cNvSpPr/>
                <p:nvPr/>
              </p:nvSpPr>
              <p:spPr>
                <a:xfrm>
                  <a:off x="1479077" y="1490703"/>
                  <a:ext cx="75962" cy="75962"/>
                </a:xfrm>
                <a:custGeom>
                  <a:avLst/>
                  <a:gdLst>
                    <a:gd name="connsiteX0" fmla="*/ 7822 w 75961"/>
                    <a:gd name="connsiteY0" fmla="*/ 62388 h 75961"/>
                    <a:gd name="connsiteX1" fmla="*/ 62388 w 75961"/>
                    <a:gd name="connsiteY1" fmla="*/ 70111 h 75961"/>
                    <a:gd name="connsiteX2" fmla="*/ 70111 w 75961"/>
                    <a:gd name="connsiteY2" fmla="*/ 15545 h 75961"/>
                    <a:gd name="connsiteX3" fmla="*/ 15545 w 75961"/>
                    <a:gd name="connsiteY3" fmla="*/ 7822 h 75961"/>
                    <a:gd name="connsiteX4" fmla="*/ 7822 w 75961"/>
                    <a:gd name="connsiteY4" fmla="*/ 62388 h 75961"/>
                    <a:gd name="connsiteX5" fmla="*/ 7822 w 75961"/>
                    <a:gd name="connsiteY5" fmla="*/ 62388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h="75961">
                      <a:moveTo>
                        <a:pt x="7822" y="62388"/>
                      </a:moveTo>
                      <a:cubicBezTo>
                        <a:pt x="20736" y="79606"/>
                        <a:pt x="45170" y="83024"/>
                        <a:pt x="62388" y="70111"/>
                      </a:cubicBezTo>
                      <a:cubicBezTo>
                        <a:pt x="79606" y="57197"/>
                        <a:pt x="83024" y="32763"/>
                        <a:pt x="70111" y="15545"/>
                      </a:cubicBezTo>
                      <a:cubicBezTo>
                        <a:pt x="57197" y="-1673"/>
                        <a:pt x="32763" y="-5091"/>
                        <a:pt x="15545" y="7822"/>
                      </a:cubicBezTo>
                      <a:cubicBezTo>
                        <a:pt x="-1673" y="20736"/>
                        <a:pt x="-5091" y="45170"/>
                        <a:pt x="7822" y="62388"/>
                      </a:cubicBezTo>
                      <a:lnTo>
                        <a:pt x="7822" y="62388"/>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53" name="Forma libre: forma 52">
                  <a:extLst>
                    <a:ext uri="{FF2B5EF4-FFF2-40B4-BE49-F238E27FC236}">
                      <a16:creationId xmlns:a16="http://schemas.microsoft.com/office/drawing/2014/main" id="{080AE770-B8F1-4508-A4A0-9CFDA5160793}"/>
                    </a:ext>
                  </a:extLst>
                </p:cNvPr>
                <p:cNvSpPr/>
                <p:nvPr/>
              </p:nvSpPr>
              <p:spPr>
                <a:xfrm>
                  <a:off x="1390807" y="1520708"/>
                  <a:ext cx="113943" cy="126603"/>
                </a:xfrm>
                <a:custGeom>
                  <a:avLst/>
                  <a:gdLst>
                    <a:gd name="connsiteX0" fmla="*/ 75329 w 113942"/>
                    <a:gd name="connsiteY0" fmla="*/ 15545 h 126603"/>
                    <a:gd name="connsiteX1" fmla="*/ 20763 w 113942"/>
                    <a:gd name="connsiteY1" fmla="*/ 7822 h 126603"/>
                    <a:gd name="connsiteX2" fmla="*/ 0 w 113942"/>
                    <a:gd name="connsiteY2" fmla="*/ 23394 h 126603"/>
                    <a:gd name="connsiteX3" fmla="*/ 78114 w 113942"/>
                    <a:gd name="connsiteY3" fmla="*/ 127209 h 126603"/>
                    <a:gd name="connsiteX4" fmla="*/ 98877 w 113942"/>
                    <a:gd name="connsiteY4" fmla="*/ 111637 h 126603"/>
                    <a:gd name="connsiteX5" fmla="*/ 106600 w 113942"/>
                    <a:gd name="connsiteY5" fmla="*/ 57071 h 126603"/>
                    <a:gd name="connsiteX6" fmla="*/ 75329 w 113942"/>
                    <a:gd name="connsiteY6" fmla="*/ 15545 h 126603"/>
                    <a:gd name="connsiteX7" fmla="*/ 75329 w 113942"/>
                    <a:gd name="connsiteY7" fmla="*/ 15545 h 126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942" h="126603">
                      <a:moveTo>
                        <a:pt x="75329" y="15545"/>
                      </a:moveTo>
                      <a:cubicBezTo>
                        <a:pt x="62415" y="-1673"/>
                        <a:pt x="37981" y="-5091"/>
                        <a:pt x="20763" y="7822"/>
                      </a:cubicBezTo>
                      <a:lnTo>
                        <a:pt x="0" y="23394"/>
                      </a:lnTo>
                      <a:lnTo>
                        <a:pt x="78114" y="127209"/>
                      </a:lnTo>
                      <a:lnTo>
                        <a:pt x="98877" y="111637"/>
                      </a:lnTo>
                      <a:cubicBezTo>
                        <a:pt x="116095" y="98723"/>
                        <a:pt x="119513" y="74289"/>
                        <a:pt x="106600" y="57071"/>
                      </a:cubicBezTo>
                      <a:lnTo>
                        <a:pt x="75329" y="15545"/>
                      </a:lnTo>
                      <a:lnTo>
                        <a:pt x="75329" y="1554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42" name="Gráfico 1">
                <a:extLst>
                  <a:ext uri="{FF2B5EF4-FFF2-40B4-BE49-F238E27FC236}">
                    <a16:creationId xmlns:a16="http://schemas.microsoft.com/office/drawing/2014/main" id="{D85A5F73-49EA-4602-8752-BA6C517D21D5}"/>
                  </a:ext>
                </a:extLst>
              </p:cNvPr>
              <p:cNvGrpSpPr/>
              <p:nvPr/>
            </p:nvGrpSpPr>
            <p:grpSpPr>
              <a:xfrm>
                <a:off x="1107117" y="1490703"/>
                <a:ext cx="164584" cy="151924"/>
                <a:chOff x="1107117" y="1490703"/>
                <a:chExt cx="164584" cy="151924"/>
              </a:xfrm>
              <a:solidFill>
                <a:srgbClr val="FFFFFF"/>
              </a:solidFill>
            </p:grpSpPr>
            <p:sp>
              <p:nvSpPr>
                <p:cNvPr id="250" name="Forma libre: forma 60">
                  <a:extLst>
                    <a:ext uri="{FF2B5EF4-FFF2-40B4-BE49-F238E27FC236}">
                      <a16:creationId xmlns:a16="http://schemas.microsoft.com/office/drawing/2014/main" id="{54C14AFA-EF18-41A2-82A4-FB0337DC8C6D}"/>
                    </a:ext>
                  </a:extLst>
                </p:cNvPr>
                <p:cNvSpPr/>
                <p:nvPr/>
              </p:nvSpPr>
              <p:spPr>
                <a:xfrm>
                  <a:off x="1107117" y="1490703"/>
                  <a:ext cx="75962" cy="75962"/>
                </a:xfrm>
                <a:custGeom>
                  <a:avLst/>
                  <a:gdLst>
                    <a:gd name="connsiteX0" fmla="*/ 70111 w 75961"/>
                    <a:gd name="connsiteY0" fmla="*/ 62388 h 75961"/>
                    <a:gd name="connsiteX1" fmla="*/ 15545 w 75961"/>
                    <a:gd name="connsiteY1" fmla="*/ 70111 h 75961"/>
                    <a:gd name="connsiteX2" fmla="*/ 7822 w 75961"/>
                    <a:gd name="connsiteY2" fmla="*/ 15545 h 75961"/>
                    <a:gd name="connsiteX3" fmla="*/ 62388 w 75961"/>
                    <a:gd name="connsiteY3" fmla="*/ 7822 h 75961"/>
                    <a:gd name="connsiteX4" fmla="*/ 70111 w 75961"/>
                    <a:gd name="connsiteY4" fmla="*/ 62388 h 75961"/>
                    <a:gd name="connsiteX5" fmla="*/ 70111 w 75961"/>
                    <a:gd name="connsiteY5" fmla="*/ 62388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h="75961">
                      <a:moveTo>
                        <a:pt x="70111" y="62388"/>
                      </a:moveTo>
                      <a:cubicBezTo>
                        <a:pt x="57197" y="79606"/>
                        <a:pt x="32763" y="83024"/>
                        <a:pt x="15545" y="70111"/>
                      </a:cubicBezTo>
                      <a:cubicBezTo>
                        <a:pt x="-1673" y="57197"/>
                        <a:pt x="-5091" y="32763"/>
                        <a:pt x="7822" y="15545"/>
                      </a:cubicBezTo>
                      <a:cubicBezTo>
                        <a:pt x="20736" y="-1673"/>
                        <a:pt x="45170" y="-5091"/>
                        <a:pt x="62388" y="7822"/>
                      </a:cubicBezTo>
                      <a:cubicBezTo>
                        <a:pt x="79606" y="20736"/>
                        <a:pt x="83024" y="45170"/>
                        <a:pt x="70111" y="62388"/>
                      </a:cubicBezTo>
                      <a:lnTo>
                        <a:pt x="70111" y="62388"/>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51" name="Forma libre: forma 61">
                  <a:extLst>
                    <a:ext uri="{FF2B5EF4-FFF2-40B4-BE49-F238E27FC236}">
                      <a16:creationId xmlns:a16="http://schemas.microsoft.com/office/drawing/2014/main" id="{1EECD690-391F-43F9-A33F-1A910D71B4FD}"/>
                    </a:ext>
                  </a:extLst>
                </p:cNvPr>
                <p:cNvSpPr/>
                <p:nvPr/>
              </p:nvSpPr>
              <p:spPr>
                <a:xfrm>
                  <a:off x="1158898" y="1520708"/>
                  <a:ext cx="113943" cy="126603"/>
                </a:xfrm>
                <a:custGeom>
                  <a:avLst/>
                  <a:gdLst>
                    <a:gd name="connsiteX0" fmla="*/ 39093 w 113942"/>
                    <a:gd name="connsiteY0" fmla="*/ 15545 h 126603"/>
                    <a:gd name="connsiteX1" fmla="*/ 93659 w 113942"/>
                    <a:gd name="connsiteY1" fmla="*/ 7822 h 126603"/>
                    <a:gd name="connsiteX2" fmla="*/ 114422 w 113942"/>
                    <a:gd name="connsiteY2" fmla="*/ 23394 h 126603"/>
                    <a:gd name="connsiteX3" fmla="*/ 36308 w 113942"/>
                    <a:gd name="connsiteY3" fmla="*/ 127209 h 126603"/>
                    <a:gd name="connsiteX4" fmla="*/ 15545 w 113942"/>
                    <a:gd name="connsiteY4" fmla="*/ 111637 h 126603"/>
                    <a:gd name="connsiteX5" fmla="*/ 7822 w 113942"/>
                    <a:gd name="connsiteY5" fmla="*/ 57071 h 126603"/>
                    <a:gd name="connsiteX6" fmla="*/ 39093 w 113942"/>
                    <a:gd name="connsiteY6" fmla="*/ 15545 h 126603"/>
                    <a:gd name="connsiteX7" fmla="*/ 39093 w 113942"/>
                    <a:gd name="connsiteY7" fmla="*/ 15545 h 126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3942" h="126603">
                      <a:moveTo>
                        <a:pt x="39093" y="15545"/>
                      </a:moveTo>
                      <a:cubicBezTo>
                        <a:pt x="52007" y="-1673"/>
                        <a:pt x="76441" y="-5091"/>
                        <a:pt x="93659" y="7822"/>
                      </a:cubicBezTo>
                      <a:lnTo>
                        <a:pt x="114422" y="23394"/>
                      </a:lnTo>
                      <a:lnTo>
                        <a:pt x="36308" y="127209"/>
                      </a:lnTo>
                      <a:lnTo>
                        <a:pt x="15545" y="111637"/>
                      </a:lnTo>
                      <a:cubicBezTo>
                        <a:pt x="-1673" y="98723"/>
                        <a:pt x="-5091" y="74289"/>
                        <a:pt x="7822" y="57071"/>
                      </a:cubicBezTo>
                      <a:lnTo>
                        <a:pt x="39093" y="15545"/>
                      </a:lnTo>
                      <a:lnTo>
                        <a:pt x="39093" y="1554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43" name="Gráfico 1">
                <a:extLst>
                  <a:ext uri="{FF2B5EF4-FFF2-40B4-BE49-F238E27FC236}">
                    <a16:creationId xmlns:a16="http://schemas.microsoft.com/office/drawing/2014/main" id="{B63AED45-F525-4A53-B4CD-92418F840BD7}"/>
                  </a:ext>
                </a:extLst>
              </p:cNvPr>
              <p:cNvGrpSpPr/>
              <p:nvPr/>
            </p:nvGrpSpPr>
            <p:grpSpPr>
              <a:xfrm>
                <a:off x="1072889" y="1643486"/>
                <a:ext cx="164584" cy="126603"/>
                <a:chOff x="1072889" y="1643486"/>
                <a:chExt cx="164584" cy="126603"/>
              </a:xfrm>
              <a:solidFill>
                <a:srgbClr val="FFFFFF"/>
              </a:solidFill>
            </p:grpSpPr>
            <p:sp>
              <p:nvSpPr>
                <p:cNvPr id="248" name="Forma libre: forma 70">
                  <a:extLst>
                    <a:ext uri="{FF2B5EF4-FFF2-40B4-BE49-F238E27FC236}">
                      <a16:creationId xmlns:a16="http://schemas.microsoft.com/office/drawing/2014/main" id="{B57B2702-A986-4E8C-B9D7-8E5EAF30E3BC}"/>
                    </a:ext>
                  </a:extLst>
                </p:cNvPr>
                <p:cNvSpPr/>
                <p:nvPr/>
              </p:nvSpPr>
              <p:spPr>
                <a:xfrm>
                  <a:off x="1072889" y="1703543"/>
                  <a:ext cx="75962" cy="75962"/>
                </a:xfrm>
                <a:custGeom>
                  <a:avLst/>
                  <a:gdLst>
                    <a:gd name="connsiteX0" fmla="*/ 75599 w 75961"/>
                    <a:gd name="connsiteY0" fmla="*/ 25526 h 75961"/>
                    <a:gd name="connsiteX1" fmla="*/ 52431 w 75961"/>
                    <a:gd name="connsiteY1" fmla="*/ 75535 h 75961"/>
                    <a:gd name="connsiteX2" fmla="*/ 2423 w 75961"/>
                    <a:gd name="connsiteY2" fmla="*/ 52366 h 75961"/>
                    <a:gd name="connsiteX3" fmla="*/ 25591 w 75961"/>
                    <a:gd name="connsiteY3" fmla="*/ 2358 h 75961"/>
                    <a:gd name="connsiteX4" fmla="*/ 75599 w 75961"/>
                    <a:gd name="connsiteY4" fmla="*/ 25526 h 75961"/>
                    <a:gd name="connsiteX5" fmla="*/ 75599 w 75961"/>
                    <a:gd name="connsiteY5" fmla="*/ 25526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h="75961">
                      <a:moveTo>
                        <a:pt x="75599" y="25526"/>
                      </a:moveTo>
                      <a:cubicBezTo>
                        <a:pt x="83069" y="45783"/>
                        <a:pt x="72688" y="68065"/>
                        <a:pt x="52431" y="75535"/>
                      </a:cubicBezTo>
                      <a:cubicBezTo>
                        <a:pt x="32175" y="83004"/>
                        <a:pt x="9892" y="72623"/>
                        <a:pt x="2423" y="52366"/>
                      </a:cubicBezTo>
                      <a:cubicBezTo>
                        <a:pt x="-5047" y="32110"/>
                        <a:pt x="5335" y="9828"/>
                        <a:pt x="25591" y="2358"/>
                      </a:cubicBezTo>
                      <a:cubicBezTo>
                        <a:pt x="45848" y="-4985"/>
                        <a:pt x="68257" y="5396"/>
                        <a:pt x="75599" y="25526"/>
                      </a:cubicBezTo>
                      <a:lnTo>
                        <a:pt x="75599" y="25526"/>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49" name="Forma libre: forma 71">
                  <a:extLst>
                    <a:ext uri="{FF2B5EF4-FFF2-40B4-BE49-F238E27FC236}">
                      <a16:creationId xmlns:a16="http://schemas.microsoft.com/office/drawing/2014/main" id="{8AC68D10-B438-475E-B829-85EE8F7EC548}"/>
                    </a:ext>
                  </a:extLst>
                </p:cNvPr>
                <p:cNvSpPr/>
                <p:nvPr/>
              </p:nvSpPr>
              <p:spPr>
                <a:xfrm>
                  <a:off x="1143281" y="1643486"/>
                  <a:ext cx="88622" cy="126603"/>
                </a:xfrm>
                <a:custGeom>
                  <a:avLst/>
                  <a:gdLst>
                    <a:gd name="connsiteX0" fmla="*/ 2423 w 88622"/>
                    <a:gd name="connsiteY0" fmla="*/ 58997 h 126603"/>
                    <a:gd name="connsiteX1" fmla="*/ 25591 w 88622"/>
                    <a:gd name="connsiteY1" fmla="*/ 8989 h 126603"/>
                    <a:gd name="connsiteX2" fmla="*/ 50026 w 88622"/>
                    <a:gd name="connsiteY2" fmla="*/ 0 h 126603"/>
                    <a:gd name="connsiteX3" fmla="*/ 94843 w 88622"/>
                    <a:gd name="connsiteY3" fmla="*/ 121919 h 126603"/>
                    <a:gd name="connsiteX4" fmla="*/ 70409 w 88622"/>
                    <a:gd name="connsiteY4" fmla="*/ 130908 h 126603"/>
                    <a:gd name="connsiteX5" fmla="*/ 20401 w 88622"/>
                    <a:gd name="connsiteY5" fmla="*/ 107739 h 126603"/>
                    <a:gd name="connsiteX6" fmla="*/ 2423 w 88622"/>
                    <a:gd name="connsiteY6" fmla="*/ 58997 h 126603"/>
                    <a:gd name="connsiteX7" fmla="*/ 2423 w 88622"/>
                    <a:gd name="connsiteY7" fmla="*/ 58997 h 126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622" h="126603">
                      <a:moveTo>
                        <a:pt x="2423" y="58997"/>
                      </a:moveTo>
                      <a:cubicBezTo>
                        <a:pt x="-5047" y="38741"/>
                        <a:pt x="5335" y="16458"/>
                        <a:pt x="25591" y="8989"/>
                      </a:cubicBezTo>
                      <a:lnTo>
                        <a:pt x="50026" y="0"/>
                      </a:lnTo>
                      <a:lnTo>
                        <a:pt x="94843" y="121919"/>
                      </a:lnTo>
                      <a:lnTo>
                        <a:pt x="70409" y="130908"/>
                      </a:lnTo>
                      <a:cubicBezTo>
                        <a:pt x="50279" y="138377"/>
                        <a:pt x="27870" y="127996"/>
                        <a:pt x="20401" y="107739"/>
                      </a:cubicBezTo>
                      <a:lnTo>
                        <a:pt x="2423" y="58997"/>
                      </a:lnTo>
                      <a:lnTo>
                        <a:pt x="2423" y="58997"/>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44" name="Gráfico 1">
                <a:extLst>
                  <a:ext uri="{FF2B5EF4-FFF2-40B4-BE49-F238E27FC236}">
                    <a16:creationId xmlns:a16="http://schemas.microsoft.com/office/drawing/2014/main" id="{1B856F06-7A37-4BEE-BE54-3AD510BD03BD}"/>
                  </a:ext>
                </a:extLst>
              </p:cNvPr>
              <p:cNvGrpSpPr/>
              <p:nvPr/>
            </p:nvGrpSpPr>
            <p:grpSpPr>
              <a:xfrm>
                <a:off x="1425750" y="1643486"/>
                <a:ext cx="164584" cy="126603"/>
                <a:chOff x="1425750" y="1643486"/>
                <a:chExt cx="164584" cy="126603"/>
              </a:xfrm>
              <a:solidFill>
                <a:srgbClr val="FFFFFF"/>
              </a:solidFill>
            </p:grpSpPr>
            <p:sp>
              <p:nvSpPr>
                <p:cNvPr id="246" name="Forma libre: forma 73">
                  <a:extLst>
                    <a:ext uri="{FF2B5EF4-FFF2-40B4-BE49-F238E27FC236}">
                      <a16:creationId xmlns:a16="http://schemas.microsoft.com/office/drawing/2014/main" id="{1DC4E5CA-191B-413A-BA8D-305C23C0A86B}"/>
                    </a:ext>
                  </a:extLst>
                </p:cNvPr>
                <p:cNvSpPr/>
                <p:nvPr/>
              </p:nvSpPr>
              <p:spPr>
                <a:xfrm>
                  <a:off x="1512835" y="1703543"/>
                  <a:ext cx="75962" cy="75962"/>
                </a:xfrm>
                <a:custGeom>
                  <a:avLst/>
                  <a:gdLst>
                    <a:gd name="connsiteX0" fmla="*/ 2423 w 75961"/>
                    <a:gd name="connsiteY0" fmla="*/ 25526 h 75961"/>
                    <a:gd name="connsiteX1" fmla="*/ 25591 w 75961"/>
                    <a:gd name="connsiteY1" fmla="*/ 75535 h 75961"/>
                    <a:gd name="connsiteX2" fmla="*/ 75600 w 75961"/>
                    <a:gd name="connsiteY2" fmla="*/ 52366 h 75961"/>
                    <a:gd name="connsiteX3" fmla="*/ 52431 w 75961"/>
                    <a:gd name="connsiteY3" fmla="*/ 2358 h 75961"/>
                    <a:gd name="connsiteX4" fmla="*/ 2423 w 75961"/>
                    <a:gd name="connsiteY4" fmla="*/ 25526 h 75961"/>
                    <a:gd name="connsiteX5" fmla="*/ 2423 w 75961"/>
                    <a:gd name="connsiteY5" fmla="*/ 25526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h="75961">
                      <a:moveTo>
                        <a:pt x="2423" y="25526"/>
                      </a:moveTo>
                      <a:cubicBezTo>
                        <a:pt x="-5047" y="45783"/>
                        <a:pt x="5335" y="68065"/>
                        <a:pt x="25591" y="75535"/>
                      </a:cubicBezTo>
                      <a:cubicBezTo>
                        <a:pt x="45848" y="83004"/>
                        <a:pt x="68130" y="72623"/>
                        <a:pt x="75600" y="52366"/>
                      </a:cubicBezTo>
                      <a:cubicBezTo>
                        <a:pt x="83069" y="32110"/>
                        <a:pt x="72688" y="9828"/>
                        <a:pt x="52431" y="2358"/>
                      </a:cubicBezTo>
                      <a:cubicBezTo>
                        <a:pt x="32175" y="-4985"/>
                        <a:pt x="9892" y="5396"/>
                        <a:pt x="2423" y="25526"/>
                      </a:cubicBezTo>
                      <a:lnTo>
                        <a:pt x="2423" y="25526"/>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47" name="Forma libre: forma 74">
                  <a:extLst>
                    <a:ext uri="{FF2B5EF4-FFF2-40B4-BE49-F238E27FC236}">
                      <a16:creationId xmlns:a16="http://schemas.microsoft.com/office/drawing/2014/main" id="{EC1BC03C-B7A3-4C3C-A755-1DC378789E56}"/>
                    </a:ext>
                  </a:extLst>
                </p:cNvPr>
                <p:cNvSpPr/>
                <p:nvPr/>
              </p:nvSpPr>
              <p:spPr>
                <a:xfrm>
                  <a:off x="1425750" y="1643486"/>
                  <a:ext cx="88622" cy="126603"/>
                </a:xfrm>
                <a:custGeom>
                  <a:avLst/>
                  <a:gdLst>
                    <a:gd name="connsiteX0" fmla="*/ 92420 w 88622"/>
                    <a:gd name="connsiteY0" fmla="*/ 58997 h 126603"/>
                    <a:gd name="connsiteX1" fmla="*/ 69252 w 88622"/>
                    <a:gd name="connsiteY1" fmla="*/ 8989 h 126603"/>
                    <a:gd name="connsiteX2" fmla="*/ 44817 w 88622"/>
                    <a:gd name="connsiteY2" fmla="*/ 0 h 126603"/>
                    <a:gd name="connsiteX3" fmla="*/ 0 w 88622"/>
                    <a:gd name="connsiteY3" fmla="*/ 121919 h 126603"/>
                    <a:gd name="connsiteX4" fmla="*/ 24434 w 88622"/>
                    <a:gd name="connsiteY4" fmla="*/ 130908 h 126603"/>
                    <a:gd name="connsiteX5" fmla="*/ 74443 w 88622"/>
                    <a:gd name="connsiteY5" fmla="*/ 107739 h 126603"/>
                    <a:gd name="connsiteX6" fmla="*/ 92420 w 88622"/>
                    <a:gd name="connsiteY6" fmla="*/ 58997 h 126603"/>
                    <a:gd name="connsiteX7" fmla="*/ 92420 w 88622"/>
                    <a:gd name="connsiteY7" fmla="*/ 58997 h 126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622" h="126603">
                      <a:moveTo>
                        <a:pt x="92420" y="58997"/>
                      </a:moveTo>
                      <a:cubicBezTo>
                        <a:pt x="99890" y="38741"/>
                        <a:pt x="89508" y="16458"/>
                        <a:pt x="69252" y="8989"/>
                      </a:cubicBezTo>
                      <a:lnTo>
                        <a:pt x="44817" y="0"/>
                      </a:lnTo>
                      <a:lnTo>
                        <a:pt x="0" y="121919"/>
                      </a:lnTo>
                      <a:lnTo>
                        <a:pt x="24434" y="130908"/>
                      </a:lnTo>
                      <a:cubicBezTo>
                        <a:pt x="44564" y="138377"/>
                        <a:pt x="66973" y="127996"/>
                        <a:pt x="74443" y="107739"/>
                      </a:cubicBezTo>
                      <a:lnTo>
                        <a:pt x="92420" y="58997"/>
                      </a:lnTo>
                      <a:lnTo>
                        <a:pt x="92420" y="58997"/>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245" name="Forma libre: forma 75">
                <a:extLst>
                  <a:ext uri="{FF2B5EF4-FFF2-40B4-BE49-F238E27FC236}">
                    <a16:creationId xmlns:a16="http://schemas.microsoft.com/office/drawing/2014/main" id="{CCFB9D1B-6CDE-4760-9509-90C93A38E577}"/>
                  </a:ext>
                </a:extLst>
              </p:cNvPr>
              <p:cNvSpPr/>
              <p:nvPr/>
            </p:nvSpPr>
            <p:spPr>
              <a:xfrm>
                <a:off x="1190015" y="1526758"/>
                <a:ext cx="278527" cy="278527"/>
              </a:xfrm>
              <a:custGeom>
                <a:avLst/>
                <a:gdLst>
                  <a:gd name="connsiteX0" fmla="*/ 20510 w 278526"/>
                  <a:gd name="connsiteY0" fmla="*/ 149898 h 278526"/>
                  <a:gd name="connsiteX1" fmla="*/ 55326 w 278526"/>
                  <a:gd name="connsiteY1" fmla="*/ 149898 h 278526"/>
                  <a:gd name="connsiteX2" fmla="*/ 66720 w 278526"/>
                  <a:gd name="connsiteY2" fmla="*/ 210668 h 278526"/>
                  <a:gd name="connsiteX3" fmla="*/ 51781 w 278526"/>
                  <a:gd name="connsiteY3" fmla="*/ 221176 h 278526"/>
                  <a:gd name="connsiteX4" fmla="*/ 20510 w 278526"/>
                  <a:gd name="connsiteY4" fmla="*/ 149898 h 278526"/>
                  <a:gd name="connsiteX5" fmla="*/ 20510 w 278526"/>
                  <a:gd name="connsiteY5" fmla="*/ 149898 h 278526"/>
                  <a:gd name="connsiteX6" fmla="*/ 259536 w 278526"/>
                  <a:gd name="connsiteY6" fmla="*/ 129895 h 278526"/>
                  <a:gd name="connsiteX7" fmla="*/ 224721 w 278526"/>
                  <a:gd name="connsiteY7" fmla="*/ 129895 h 278526"/>
                  <a:gd name="connsiteX8" fmla="*/ 213326 w 278526"/>
                  <a:gd name="connsiteY8" fmla="*/ 69125 h 278526"/>
                  <a:gd name="connsiteX9" fmla="*/ 228265 w 278526"/>
                  <a:gd name="connsiteY9" fmla="*/ 58617 h 278526"/>
                  <a:gd name="connsiteX10" fmla="*/ 259536 w 278526"/>
                  <a:gd name="connsiteY10" fmla="*/ 129895 h 278526"/>
                  <a:gd name="connsiteX11" fmla="*/ 259536 w 278526"/>
                  <a:gd name="connsiteY11" fmla="*/ 129895 h 278526"/>
                  <a:gd name="connsiteX12" fmla="*/ 213326 w 278526"/>
                  <a:gd name="connsiteY12" fmla="*/ 210668 h 278526"/>
                  <a:gd name="connsiteX13" fmla="*/ 224721 w 278526"/>
                  <a:gd name="connsiteY13" fmla="*/ 149898 h 278526"/>
                  <a:gd name="connsiteX14" fmla="*/ 259536 w 278526"/>
                  <a:gd name="connsiteY14" fmla="*/ 149898 h 278526"/>
                  <a:gd name="connsiteX15" fmla="*/ 228265 w 278526"/>
                  <a:gd name="connsiteY15" fmla="*/ 221176 h 278526"/>
                  <a:gd name="connsiteX16" fmla="*/ 213326 w 278526"/>
                  <a:gd name="connsiteY16" fmla="*/ 210668 h 278526"/>
                  <a:gd name="connsiteX17" fmla="*/ 213326 w 278526"/>
                  <a:gd name="connsiteY17" fmla="*/ 210668 h 278526"/>
                  <a:gd name="connsiteX18" fmla="*/ 205350 w 278526"/>
                  <a:gd name="connsiteY18" fmla="*/ 229278 h 278526"/>
                  <a:gd name="connsiteX19" fmla="*/ 213200 w 278526"/>
                  <a:gd name="connsiteY19" fmla="*/ 234975 h 278526"/>
                  <a:gd name="connsiteX20" fmla="*/ 195095 w 278526"/>
                  <a:gd name="connsiteY20" fmla="*/ 246496 h 278526"/>
                  <a:gd name="connsiteX21" fmla="*/ 205350 w 278526"/>
                  <a:gd name="connsiteY21" fmla="*/ 229278 h 278526"/>
                  <a:gd name="connsiteX22" fmla="*/ 205350 w 278526"/>
                  <a:gd name="connsiteY22" fmla="*/ 229278 h 278526"/>
                  <a:gd name="connsiteX23" fmla="*/ 84951 w 278526"/>
                  <a:gd name="connsiteY23" fmla="*/ 246496 h 278526"/>
                  <a:gd name="connsiteX24" fmla="*/ 66846 w 278526"/>
                  <a:gd name="connsiteY24" fmla="*/ 234975 h 278526"/>
                  <a:gd name="connsiteX25" fmla="*/ 74696 w 278526"/>
                  <a:gd name="connsiteY25" fmla="*/ 229278 h 278526"/>
                  <a:gd name="connsiteX26" fmla="*/ 84951 w 278526"/>
                  <a:gd name="connsiteY26" fmla="*/ 246496 h 278526"/>
                  <a:gd name="connsiteX27" fmla="*/ 84951 w 278526"/>
                  <a:gd name="connsiteY27" fmla="*/ 246496 h 278526"/>
                  <a:gd name="connsiteX28" fmla="*/ 130021 w 278526"/>
                  <a:gd name="connsiteY28" fmla="*/ 210414 h 278526"/>
                  <a:gd name="connsiteX29" fmla="*/ 130021 w 278526"/>
                  <a:gd name="connsiteY29" fmla="*/ 258524 h 278526"/>
                  <a:gd name="connsiteX30" fmla="*/ 91661 w 278526"/>
                  <a:gd name="connsiteY30" fmla="*/ 220163 h 278526"/>
                  <a:gd name="connsiteX31" fmla="*/ 130021 w 278526"/>
                  <a:gd name="connsiteY31" fmla="*/ 210414 h 278526"/>
                  <a:gd name="connsiteX32" fmla="*/ 130021 w 278526"/>
                  <a:gd name="connsiteY32" fmla="*/ 210414 h 278526"/>
                  <a:gd name="connsiteX33" fmla="*/ 130021 w 278526"/>
                  <a:gd name="connsiteY33" fmla="*/ 149898 h 278526"/>
                  <a:gd name="connsiteX34" fmla="*/ 130021 w 278526"/>
                  <a:gd name="connsiteY34" fmla="*/ 190284 h 278526"/>
                  <a:gd name="connsiteX35" fmla="*/ 84191 w 278526"/>
                  <a:gd name="connsiteY35" fmla="*/ 201426 h 278526"/>
                  <a:gd name="connsiteX36" fmla="*/ 75202 w 278526"/>
                  <a:gd name="connsiteY36" fmla="*/ 149898 h 278526"/>
                  <a:gd name="connsiteX37" fmla="*/ 130021 w 278526"/>
                  <a:gd name="connsiteY37" fmla="*/ 149898 h 278526"/>
                  <a:gd name="connsiteX38" fmla="*/ 130021 w 278526"/>
                  <a:gd name="connsiteY38" fmla="*/ 149898 h 278526"/>
                  <a:gd name="connsiteX39" fmla="*/ 84191 w 278526"/>
                  <a:gd name="connsiteY39" fmla="*/ 78367 h 278526"/>
                  <a:gd name="connsiteX40" fmla="*/ 130021 w 278526"/>
                  <a:gd name="connsiteY40" fmla="*/ 89508 h 278526"/>
                  <a:gd name="connsiteX41" fmla="*/ 130021 w 278526"/>
                  <a:gd name="connsiteY41" fmla="*/ 129895 h 278526"/>
                  <a:gd name="connsiteX42" fmla="*/ 75329 w 278526"/>
                  <a:gd name="connsiteY42" fmla="*/ 129895 h 278526"/>
                  <a:gd name="connsiteX43" fmla="*/ 84191 w 278526"/>
                  <a:gd name="connsiteY43" fmla="*/ 78367 h 278526"/>
                  <a:gd name="connsiteX44" fmla="*/ 84191 w 278526"/>
                  <a:gd name="connsiteY44" fmla="*/ 78367 h 278526"/>
                  <a:gd name="connsiteX45" fmla="*/ 74569 w 278526"/>
                  <a:gd name="connsiteY45" fmla="*/ 50515 h 278526"/>
                  <a:gd name="connsiteX46" fmla="*/ 66720 w 278526"/>
                  <a:gd name="connsiteY46" fmla="*/ 44817 h 278526"/>
                  <a:gd name="connsiteX47" fmla="*/ 84824 w 278526"/>
                  <a:gd name="connsiteY47" fmla="*/ 33297 h 278526"/>
                  <a:gd name="connsiteX48" fmla="*/ 74569 w 278526"/>
                  <a:gd name="connsiteY48" fmla="*/ 50515 h 278526"/>
                  <a:gd name="connsiteX49" fmla="*/ 74569 w 278526"/>
                  <a:gd name="connsiteY49" fmla="*/ 50515 h 278526"/>
                  <a:gd name="connsiteX50" fmla="*/ 195095 w 278526"/>
                  <a:gd name="connsiteY50" fmla="*/ 33297 h 278526"/>
                  <a:gd name="connsiteX51" fmla="*/ 213200 w 278526"/>
                  <a:gd name="connsiteY51" fmla="*/ 44817 h 278526"/>
                  <a:gd name="connsiteX52" fmla="*/ 205350 w 278526"/>
                  <a:gd name="connsiteY52" fmla="*/ 50515 h 278526"/>
                  <a:gd name="connsiteX53" fmla="*/ 195095 w 278526"/>
                  <a:gd name="connsiteY53" fmla="*/ 33297 h 278526"/>
                  <a:gd name="connsiteX54" fmla="*/ 195095 w 278526"/>
                  <a:gd name="connsiteY54" fmla="*/ 33297 h 278526"/>
                  <a:gd name="connsiteX55" fmla="*/ 150025 w 278526"/>
                  <a:gd name="connsiteY55" fmla="*/ 69379 h 278526"/>
                  <a:gd name="connsiteX56" fmla="*/ 150025 w 278526"/>
                  <a:gd name="connsiteY56" fmla="*/ 21269 h 278526"/>
                  <a:gd name="connsiteX57" fmla="*/ 188385 w 278526"/>
                  <a:gd name="connsiteY57" fmla="*/ 59630 h 278526"/>
                  <a:gd name="connsiteX58" fmla="*/ 150025 w 278526"/>
                  <a:gd name="connsiteY58" fmla="*/ 69379 h 278526"/>
                  <a:gd name="connsiteX59" fmla="*/ 150025 w 278526"/>
                  <a:gd name="connsiteY59" fmla="*/ 69379 h 278526"/>
                  <a:gd name="connsiteX60" fmla="*/ 130021 w 278526"/>
                  <a:gd name="connsiteY60" fmla="*/ 69379 h 278526"/>
                  <a:gd name="connsiteX61" fmla="*/ 91661 w 278526"/>
                  <a:gd name="connsiteY61" fmla="*/ 59630 h 278526"/>
                  <a:gd name="connsiteX62" fmla="*/ 130021 w 278526"/>
                  <a:gd name="connsiteY62" fmla="*/ 21269 h 278526"/>
                  <a:gd name="connsiteX63" fmla="*/ 130021 w 278526"/>
                  <a:gd name="connsiteY63" fmla="*/ 69379 h 278526"/>
                  <a:gd name="connsiteX64" fmla="*/ 130021 w 278526"/>
                  <a:gd name="connsiteY64" fmla="*/ 69379 h 278526"/>
                  <a:gd name="connsiteX65" fmla="*/ 150025 w 278526"/>
                  <a:gd name="connsiteY65" fmla="*/ 129895 h 278526"/>
                  <a:gd name="connsiteX66" fmla="*/ 150025 w 278526"/>
                  <a:gd name="connsiteY66" fmla="*/ 89508 h 278526"/>
                  <a:gd name="connsiteX67" fmla="*/ 195855 w 278526"/>
                  <a:gd name="connsiteY67" fmla="*/ 78367 h 278526"/>
                  <a:gd name="connsiteX68" fmla="*/ 204844 w 278526"/>
                  <a:gd name="connsiteY68" fmla="*/ 130021 h 278526"/>
                  <a:gd name="connsiteX69" fmla="*/ 150025 w 278526"/>
                  <a:gd name="connsiteY69" fmla="*/ 130021 h 278526"/>
                  <a:gd name="connsiteX70" fmla="*/ 150025 w 278526"/>
                  <a:gd name="connsiteY70" fmla="*/ 129895 h 278526"/>
                  <a:gd name="connsiteX71" fmla="*/ 150025 w 278526"/>
                  <a:gd name="connsiteY71" fmla="*/ 190284 h 278526"/>
                  <a:gd name="connsiteX72" fmla="*/ 150025 w 278526"/>
                  <a:gd name="connsiteY72" fmla="*/ 149898 h 278526"/>
                  <a:gd name="connsiteX73" fmla="*/ 204717 w 278526"/>
                  <a:gd name="connsiteY73" fmla="*/ 149898 h 278526"/>
                  <a:gd name="connsiteX74" fmla="*/ 195728 w 278526"/>
                  <a:gd name="connsiteY74" fmla="*/ 201426 h 278526"/>
                  <a:gd name="connsiteX75" fmla="*/ 150025 w 278526"/>
                  <a:gd name="connsiteY75" fmla="*/ 190284 h 278526"/>
                  <a:gd name="connsiteX76" fmla="*/ 150025 w 278526"/>
                  <a:gd name="connsiteY76" fmla="*/ 190284 h 278526"/>
                  <a:gd name="connsiteX77" fmla="*/ 150025 w 278526"/>
                  <a:gd name="connsiteY77" fmla="*/ 210414 h 278526"/>
                  <a:gd name="connsiteX78" fmla="*/ 188385 w 278526"/>
                  <a:gd name="connsiteY78" fmla="*/ 220163 h 278526"/>
                  <a:gd name="connsiteX79" fmla="*/ 150025 w 278526"/>
                  <a:gd name="connsiteY79" fmla="*/ 258524 h 278526"/>
                  <a:gd name="connsiteX80" fmla="*/ 150025 w 278526"/>
                  <a:gd name="connsiteY80" fmla="*/ 210414 h 278526"/>
                  <a:gd name="connsiteX81" fmla="*/ 150025 w 278526"/>
                  <a:gd name="connsiteY81" fmla="*/ 210414 h 278526"/>
                  <a:gd name="connsiteX82" fmla="*/ 20510 w 278526"/>
                  <a:gd name="connsiteY82" fmla="*/ 129895 h 278526"/>
                  <a:gd name="connsiteX83" fmla="*/ 51781 w 278526"/>
                  <a:gd name="connsiteY83" fmla="*/ 58617 h 278526"/>
                  <a:gd name="connsiteX84" fmla="*/ 66720 w 278526"/>
                  <a:gd name="connsiteY84" fmla="*/ 69125 h 278526"/>
                  <a:gd name="connsiteX85" fmla="*/ 55326 w 278526"/>
                  <a:gd name="connsiteY85" fmla="*/ 129895 h 278526"/>
                  <a:gd name="connsiteX86" fmla="*/ 20510 w 278526"/>
                  <a:gd name="connsiteY86" fmla="*/ 129895 h 278526"/>
                  <a:gd name="connsiteX87" fmla="*/ 20510 w 278526"/>
                  <a:gd name="connsiteY87" fmla="*/ 129895 h 278526"/>
                  <a:gd name="connsiteX88" fmla="*/ 140023 w 278526"/>
                  <a:gd name="connsiteY88" fmla="*/ 0 h 278526"/>
                  <a:gd name="connsiteX89" fmla="*/ 0 w 278526"/>
                  <a:gd name="connsiteY89" fmla="*/ 140023 h 278526"/>
                  <a:gd name="connsiteX90" fmla="*/ 140023 w 278526"/>
                  <a:gd name="connsiteY90" fmla="*/ 279919 h 278526"/>
                  <a:gd name="connsiteX91" fmla="*/ 279920 w 278526"/>
                  <a:gd name="connsiteY91" fmla="*/ 140023 h 278526"/>
                  <a:gd name="connsiteX92" fmla="*/ 140023 w 278526"/>
                  <a:gd name="connsiteY92" fmla="*/ 0 h 278526"/>
                  <a:gd name="connsiteX93" fmla="*/ 140023 w 278526"/>
                  <a:gd name="connsiteY93" fmla="*/ 0 h 27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278526" h="278526">
                    <a:moveTo>
                      <a:pt x="20510" y="149898"/>
                    </a:moveTo>
                    <a:lnTo>
                      <a:pt x="55326" y="149898"/>
                    </a:lnTo>
                    <a:cubicBezTo>
                      <a:pt x="56212" y="171927"/>
                      <a:pt x="60263" y="192563"/>
                      <a:pt x="66720" y="210668"/>
                    </a:cubicBezTo>
                    <a:cubicBezTo>
                      <a:pt x="61529" y="213833"/>
                      <a:pt x="56592" y="217378"/>
                      <a:pt x="51781" y="221176"/>
                    </a:cubicBezTo>
                    <a:cubicBezTo>
                      <a:pt x="34183" y="202059"/>
                      <a:pt x="22789" y="177371"/>
                      <a:pt x="20510" y="149898"/>
                    </a:cubicBezTo>
                    <a:lnTo>
                      <a:pt x="20510" y="149898"/>
                    </a:lnTo>
                    <a:close/>
                    <a:moveTo>
                      <a:pt x="259536" y="129895"/>
                    </a:moveTo>
                    <a:lnTo>
                      <a:pt x="224721" y="129895"/>
                    </a:lnTo>
                    <a:cubicBezTo>
                      <a:pt x="223834" y="107866"/>
                      <a:pt x="219783" y="87230"/>
                      <a:pt x="213326" y="69125"/>
                    </a:cubicBezTo>
                    <a:cubicBezTo>
                      <a:pt x="218517" y="65960"/>
                      <a:pt x="223455" y="62415"/>
                      <a:pt x="228265" y="58617"/>
                    </a:cubicBezTo>
                    <a:cubicBezTo>
                      <a:pt x="245863" y="77734"/>
                      <a:pt x="257258" y="102549"/>
                      <a:pt x="259536" y="129895"/>
                    </a:cubicBezTo>
                    <a:lnTo>
                      <a:pt x="259536" y="129895"/>
                    </a:lnTo>
                    <a:close/>
                    <a:moveTo>
                      <a:pt x="213326" y="210668"/>
                    </a:moveTo>
                    <a:cubicBezTo>
                      <a:pt x="219783" y="192563"/>
                      <a:pt x="223834" y="171927"/>
                      <a:pt x="224721" y="149898"/>
                    </a:cubicBezTo>
                    <a:lnTo>
                      <a:pt x="259536" y="149898"/>
                    </a:lnTo>
                    <a:cubicBezTo>
                      <a:pt x="257258" y="177371"/>
                      <a:pt x="245863" y="202059"/>
                      <a:pt x="228265" y="221176"/>
                    </a:cubicBezTo>
                    <a:cubicBezTo>
                      <a:pt x="223455" y="217251"/>
                      <a:pt x="218390" y="213833"/>
                      <a:pt x="213326" y="210668"/>
                    </a:cubicBezTo>
                    <a:lnTo>
                      <a:pt x="213326" y="210668"/>
                    </a:lnTo>
                    <a:close/>
                    <a:moveTo>
                      <a:pt x="205350" y="229278"/>
                    </a:moveTo>
                    <a:cubicBezTo>
                      <a:pt x="208009" y="231051"/>
                      <a:pt x="210541" y="232950"/>
                      <a:pt x="213200" y="234975"/>
                    </a:cubicBezTo>
                    <a:cubicBezTo>
                      <a:pt x="207503" y="239407"/>
                      <a:pt x="201426" y="243205"/>
                      <a:pt x="195095" y="246496"/>
                    </a:cubicBezTo>
                    <a:cubicBezTo>
                      <a:pt x="198767" y="241179"/>
                      <a:pt x="202312" y="235482"/>
                      <a:pt x="205350" y="229278"/>
                    </a:cubicBezTo>
                    <a:lnTo>
                      <a:pt x="205350" y="229278"/>
                    </a:lnTo>
                    <a:close/>
                    <a:moveTo>
                      <a:pt x="84951" y="246496"/>
                    </a:moveTo>
                    <a:cubicBezTo>
                      <a:pt x="78494" y="243205"/>
                      <a:pt x="72544" y="239280"/>
                      <a:pt x="66846" y="234975"/>
                    </a:cubicBezTo>
                    <a:cubicBezTo>
                      <a:pt x="69379" y="232950"/>
                      <a:pt x="72037" y="231051"/>
                      <a:pt x="74696" y="229278"/>
                    </a:cubicBezTo>
                    <a:cubicBezTo>
                      <a:pt x="77734" y="235482"/>
                      <a:pt x="81279" y="241179"/>
                      <a:pt x="84951" y="246496"/>
                    </a:cubicBezTo>
                    <a:lnTo>
                      <a:pt x="84951" y="246496"/>
                    </a:lnTo>
                    <a:close/>
                    <a:moveTo>
                      <a:pt x="130021" y="210414"/>
                    </a:moveTo>
                    <a:lnTo>
                      <a:pt x="130021" y="258524"/>
                    </a:lnTo>
                    <a:cubicBezTo>
                      <a:pt x="114956" y="254219"/>
                      <a:pt x="101536" y="240293"/>
                      <a:pt x="91661" y="220163"/>
                    </a:cubicBezTo>
                    <a:cubicBezTo>
                      <a:pt x="103941" y="214719"/>
                      <a:pt x="116855" y="211427"/>
                      <a:pt x="130021" y="210414"/>
                    </a:cubicBezTo>
                    <a:lnTo>
                      <a:pt x="130021" y="210414"/>
                    </a:lnTo>
                    <a:close/>
                    <a:moveTo>
                      <a:pt x="130021" y="149898"/>
                    </a:moveTo>
                    <a:lnTo>
                      <a:pt x="130021" y="190284"/>
                    </a:lnTo>
                    <a:cubicBezTo>
                      <a:pt x="114323" y="191424"/>
                      <a:pt x="98877" y="195095"/>
                      <a:pt x="84191" y="201426"/>
                    </a:cubicBezTo>
                    <a:cubicBezTo>
                      <a:pt x="79254" y="186107"/>
                      <a:pt x="76089" y="168635"/>
                      <a:pt x="75202" y="149898"/>
                    </a:cubicBezTo>
                    <a:lnTo>
                      <a:pt x="130021" y="149898"/>
                    </a:lnTo>
                    <a:lnTo>
                      <a:pt x="130021" y="149898"/>
                    </a:lnTo>
                    <a:close/>
                    <a:moveTo>
                      <a:pt x="84191" y="78367"/>
                    </a:moveTo>
                    <a:cubicBezTo>
                      <a:pt x="98877" y="84697"/>
                      <a:pt x="114323" y="88496"/>
                      <a:pt x="130021" y="89508"/>
                    </a:cubicBezTo>
                    <a:lnTo>
                      <a:pt x="130021" y="129895"/>
                    </a:lnTo>
                    <a:lnTo>
                      <a:pt x="75329" y="129895"/>
                    </a:lnTo>
                    <a:cubicBezTo>
                      <a:pt x="76089" y="111158"/>
                      <a:pt x="79254" y="93686"/>
                      <a:pt x="84191" y="78367"/>
                    </a:cubicBezTo>
                    <a:lnTo>
                      <a:pt x="84191" y="78367"/>
                    </a:lnTo>
                    <a:close/>
                    <a:moveTo>
                      <a:pt x="74569" y="50515"/>
                    </a:moveTo>
                    <a:cubicBezTo>
                      <a:pt x="71911" y="48742"/>
                      <a:pt x="69379" y="46843"/>
                      <a:pt x="66720" y="44817"/>
                    </a:cubicBezTo>
                    <a:cubicBezTo>
                      <a:pt x="72417" y="40386"/>
                      <a:pt x="78494" y="36588"/>
                      <a:pt x="84824" y="33297"/>
                    </a:cubicBezTo>
                    <a:cubicBezTo>
                      <a:pt x="81279" y="38614"/>
                      <a:pt x="77734" y="44311"/>
                      <a:pt x="74569" y="50515"/>
                    </a:cubicBezTo>
                    <a:lnTo>
                      <a:pt x="74569" y="50515"/>
                    </a:lnTo>
                    <a:close/>
                    <a:moveTo>
                      <a:pt x="195095" y="33297"/>
                    </a:moveTo>
                    <a:cubicBezTo>
                      <a:pt x="201552" y="36588"/>
                      <a:pt x="207629" y="40513"/>
                      <a:pt x="213200" y="44817"/>
                    </a:cubicBezTo>
                    <a:cubicBezTo>
                      <a:pt x="210668" y="46843"/>
                      <a:pt x="208009" y="48742"/>
                      <a:pt x="205350" y="50515"/>
                    </a:cubicBezTo>
                    <a:cubicBezTo>
                      <a:pt x="202312" y="44311"/>
                      <a:pt x="198767" y="38614"/>
                      <a:pt x="195095" y="33297"/>
                    </a:cubicBezTo>
                    <a:lnTo>
                      <a:pt x="195095" y="33297"/>
                    </a:lnTo>
                    <a:close/>
                    <a:moveTo>
                      <a:pt x="150025" y="69379"/>
                    </a:moveTo>
                    <a:lnTo>
                      <a:pt x="150025" y="21269"/>
                    </a:lnTo>
                    <a:cubicBezTo>
                      <a:pt x="165090" y="25574"/>
                      <a:pt x="178510" y="39500"/>
                      <a:pt x="188385" y="59630"/>
                    </a:cubicBezTo>
                    <a:cubicBezTo>
                      <a:pt x="176105" y="65074"/>
                      <a:pt x="163065" y="68366"/>
                      <a:pt x="150025" y="69379"/>
                    </a:cubicBezTo>
                    <a:lnTo>
                      <a:pt x="150025" y="69379"/>
                    </a:lnTo>
                    <a:close/>
                    <a:moveTo>
                      <a:pt x="130021" y="69379"/>
                    </a:moveTo>
                    <a:cubicBezTo>
                      <a:pt x="116855" y="68239"/>
                      <a:pt x="103941" y="64947"/>
                      <a:pt x="91661" y="59630"/>
                    </a:cubicBezTo>
                    <a:cubicBezTo>
                      <a:pt x="101409" y="39627"/>
                      <a:pt x="114829" y="25574"/>
                      <a:pt x="130021" y="21269"/>
                    </a:cubicBezTo>
                    <a:lnTo>
                      <a:pt x="130021" y="69379"/>
                    </a:lnTo>
                    <a:lnTo>
                      <a:pt x="130021" y="69379"/>
                    </a:lnTo>
                    <a:close/>
                    <a:moveTo>
                      <a:pt x="150025" y="129895"/>
                    </a:moveTo>
                    <a:lnTo>
                      <a:pt x="150025" y="89508"/>
                    </a:lnTo>
                    <a:cubicBezTo>
                      <a:pt x="165723" y="88369"/>
                      <a:pt x="181169" y="84697"/>
                      <a:pt x="195855" y="78367"/>
                    </a:cubicBezTo>
                    <a:cubicBezTo>
                      <a:pt x="200793" y="93686"/>
                      <a:pt x="203958" y="111158"/>
                      <a:pt x="204844" y="130021"/>
                    </a:cubicBezTo>
                    <a:lnTo>
                      <a:pt x="150025" y="130021"/>
                    </a:lnTo>
                    <a:lnTo>
                      <a:pt x="150025" y="129895"/>
                    </a:lnTo>
                    <a:close/>
                    <a:moveTo>
                      <a:pt x="150025" y="190284"/>
                    </a:moveTo>
                    <a:lnTo>
                      <a:pt x="150025" y="149898"/>
                    </a:lnTo>
                    <a:lnTo>
                      <a:pt x="204717" y="149898"/>
                    </a:lnTo>
                    <a:cubicBezTo>
                      <a:pt x="203831" y="168635"/>
                      <a:pt x="200666" y="186233"/>
                      <a:pt x="195728" y="201426"/>
                    </a:cubicBezTo>
                    <a:cubicBezTo>
                      <a:pt x="181169" y="195095"/>
                      <a:pt x="165597" y="191424"/>
                      <a:pt x="150025" y="190284"/>
                    </a:cubicBezTo>
                    <a:lnTo>
                      <a:pt x="150025" y="190284"/>
                    </a:lnTo>
                    <a:close/>
                    <a:moveTo>
                      <a:pt x="150025" y="210414"/>
                    </a:moveTo>
                    <a:cubicBezTo>
                      <a:pt x="163191" y="211554"/>
                      <a:pt x="176105" y="214845"/>
                      <a:pt x="188385" y="220163"/>
                    </a:cubicBezTo>
                    <a:cubicBezTo>
                      <a:pt x="178637" y="240166"/>
                      <a:pt x="165217" y="254219"/>
                      <a:pt x="150025" y="258524"/>
                    </a:cubicBezTo>
                    <a:lnTo>
                      <a:pt x="150025" y="210414"/>
                    </a:lnTo>
                    <a:lnTo>
                      <a:pt x="150025" y="210414"/>
                    </a:lnTo>
                    <a:close/>
                    <a:moveTo>
                      <a:pt x="20510" y="129895"/>
                    </a:moveTo>
                    <a:cubicBezTo>
                      <a:pt x="22789" y="102549"/>
                      <a:pt x="34183" y="77734"/>
                      <a:pt x="51781" y="58617"/>
                    </a:cubicBezTo>
                    <a:cubicBezTo>
                      <a:pt x="56592" y="62542"/>
                      <a:pt x="61529" y="65960"/>
                      <a:pt x="66720" y="69125"/>
                    </a:cubicBezTo>
                    <a:cubicBezTo>
                      <a:pt x="60263" y="87230"/>
                      <a:pt x="56212" y="107866"/>
                      <a:pt x="55326" y="129895"/>
                    </a:cubicBezTo>
                    <a:lnTo>
                      <a:pt x="20510" y="129895"/>
                    </a:lnTo>
                    <a:lnTo>
                      <a:pt x="20510" y="129895"/>
                    </a:lnTo>
                    <a:close/>
                    <a:moveTo>
                      <a:pt x="140023" y="0"/>
                    </a:moveTo>
                    <a:cubicBezTo>
                      <a:pt x="62669" y="0"/>
                      <a:pt x="0" y="62669"/>
                      <a:pt x="0" y="140023"/>
                    </a:cubicBezTo>
                    <a:cubicBezTo>
                      <a:pt x="0" y="217378"/>
                      <a:pt x="62669" y="279919"/>
                      <a:pt x="140023" y="279919"/>
                    </a:cubicBezTo>
                    <a:cubicBezTo>
                      <a:pt x="217378" y="279919"/>
                      <a:pt x="279920" y="217251"/>
                      <a:pt x="279920" y="140023"/>
                    </a:cubicBezTo>
                    <a:cubicBezTo>
                      <a:pt x="279920" y="62669"/>
                      <a:pt x="217251" y="0"/>
                      <a:pt x="140023" y="0"/>
                    </a:cubicBezTo>
                    <a:lnTo>
                      <a:pt x="140023"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256" name="Forma libre: forma 76">
              <a:extLst>
                <a:ext uri="{FF2B5EF4-FFF2-40B4-BE49-F238E27FC236}">
                  <a16:creationId xmlns:a16="http://schemas.microsoft.com/office/drawing/2014/main" id="{3219B8D1-79A3-4494-A302-5F8FD2F897CC}"/>
                </a:ext>
              </a:extLst>
            </p:cNvPr>
            <p:cNvSpPr/>
            <p:nvPr/>
          </p:nvSpPr>
          <p:spPr>
            <a:xfrm>
              <a:off x="825853" y="3228636"/>
              <a:ext cx="379809" cy="379809"/>
            </a:xfrm>
            <a:custGeom>
              <a:avLst/>
              <a:gdLst>
                <a:gd name="connsiteX0" fmla="*/ 0 w 506412"/>
                <a:gd name="connsiteY0" fmla="*/ 0 h 506412"/>
                <a:gd name="connsiteX1" fmla="*/ 516541 w 506412"/>
                <a:gd name="connsiteY1" fmla="*/ 0 h 506412"/>
                <a:gd name="connsiteX2" fmla="*/ 516541 w 506412"/>
                <a:gd name="connsiteY2" fmla="*/ 516541 h 506412"/>
                <a:gd name="connsiteX3" fmla="*/ 0 w 506412"/>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506412" h="506412">
                  <a:moveTo>
                    <a:pt x="0" y="0"/>
                  </a:moveTo>
                  <a:lnTo>
                    <a:pt x="516541" y="0"/>
                  </a:lnTo>
                  <a:lnTo>
                    <a:pt x="516541" y="516541"/>
                  </a:lnTo>
                  <a:lnTo>
                    <a:pt x="0" y="516541"/>
                  </a:lnTo>
                  <a:close/>
                </a:path>
              </a:pathLst>
            </a:custGeom>
            <a:solidFill>
              <a:srgbClr val="00468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57" name="Forma libre: forma 77">
              <a:extLst>
                <a:ext uri="{FF2B5EF4-FFF2-40B4-BE49-F238E27FC236}">
                  <a16:creationId xmlns:a16="http://schemas.microsoft.com/office/drawing/2014/main" id="{A8DDC076-0DD5-4804-9240-FCC742B1F7BD}"/>
                </a:ext>
              </a:extLst>
            </p:cNvPr>
            <p:cNvSpPr/>
            <p:nvPr/>
          </p:nvSpPr>
          <p:spPr>
            <a:xfrm>
              <a:off x="825853" y="3893192"/>
              <a:ext cx="379809" cy="379809"/>
            </a:xfrm>
            <a:custGeom>
              <a:avLst/>
              <a:gdLst>
                <a:gd name="connsiteX0" fmla="*/ 0 w 506412"/>
                <a:gd name="connsiteY0" fmla="*/ 0 h 506412"/>
                <a:gd name="connsiteX1" fmla="*/ 516541 w 506412"/>
                <a:gd name="connsiteY1" fmla="*/ 0 h 506412"/>
                <a:gd name="connsiteX2" fmla="*/ 516541 w 506412"/>
                <a:gd name="connsiteY2" fmla="*/ 516541 h 506412"/>
                <a:gd name="connsiteX3" fmla="*/ 0 w 506412"/>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506412" h="506412">
                  <a:moveTo>
                    <a:pt x="0" y="0"/>
                  </a:moveTo>
                  <a:lnTo>
                    <a:pt x="516541" y="0"/>
                  </a:lnTo>
                  <a:lnTo>
                    <a:pt x="516541" y="516541"/>
                  </a:lnTo>
                  <a:lnTo>
                    <a:pt x="0" y="516541"/>
                  </a:lnTo>
                  <a:close/>
                </a:path>
              </a:pathLst>
            </a:custGeom>
            <a:solidFill>
              <a:srgbClr val="006AB4"/>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58" name="Forma libre: forma 78">
              <a:extLst>
                <a:ext uri="{FF2B5EF4-FFF2-40B4-BE49-F238E27FC236}">
                  <a16:creationId xmlns:a16="http://schemas.microsoft.com/office/drawing/2014/main" id="{3073445D-79D1-422D-9F74-F510A8454DB4}"/>
                </a:ext>
              </a:extLst>
            </p:cNvPr>
            <p:cNvSpPr/>
            <p:nvPr/>
          </p:nvSpPr>
          <p:spPr>
            <a:xfrm>
              <a:off x="825853" y="4554375"/>
              <a:ext cx="379809" cy="379809"/>
            </a:xfrm>
            <a:custGeom>
              <a:avLst/>
              <a:gdLst>
                <a:gd name="connsiteX0" fmla="*/ 0 w 506412"/>
                <a:gd name="connsiteY0" fmla="*/ 0 h 506412"/>
                <a:gd name="connsiteX1" fmla="*/ 516541 w 506412"/>
                <a:gd name="connsiteY1" fmla="*/ 0 h 506412"/>
                <a:gd name="connsiteX2" fmla="*/ 516541 w 506412"/>
                <a:gd name="connsiteY2" fmla="*/ 516541 h 506412"/>
                <a:gd name="connsiteX3" fmla="*/ 0 w 506412"/>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506412" h="506412">
                  <a:moveTo>
                    <a:pt x="0" y="0"/>
                  </a:moveTo>
                  <a:lnTo>
                    <a:pt x="516541" y="0"/>
                  </a:lnTo>
                  <a:lnTo>
                    <a:pt x="516541" y="516541"/>
                  </a:lnTo>
                  <a:lnTo>
                    <a:pt x="0" y="516541"/>
                  </a:lnTo>
                  <a:close/>
                </a:path>
              </a:pathLst>
            </a:custGeom>
            <a:solidFill>
              <a:srgbClr val="0096D8"/>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59" name="Forma libre: forma 79">
              <a:extLst>
                <a:ext uri="{FF2B5EF4-FFF2-40B4-BE49-F238E27FC236}">
                  <a16:creationId xmlns:a16="http://schemas.microsoft.com/office/drawing/2014/main" id="{91286632-BF2C-4824-946D-AD23B4856067}"/>
                </a:ext>
              </a:extLst>
            </p:cNvPr>
            <p:cNvSpPr/>
            <p:nvPr/>
          </p:nvSpPr>
          <p:spPr>
            <a:xfrm>
              <a:off x="825853" y="5176670"/>
              <a:ext cx="379809" cy="379809"/>
            </a:xfrm>
            <a:custGeom>
              <a:avLst/>
              <a:gdLst>
                <a:gd name="connsiteX0" fmla="*/ 0 w 506412"/>
                <a:gd name="connsiteY0" fmla="*/ 0 h 506412"/>
                <a:gd name="connsiteX1" fmla="*/ 516541 w 506412"/>
                <a:gd name="connsiteY1" fmla="*/ 0 h 506412"/>
                <a:gd name="connsiteX2" fmla="*/ 516541 w 506412"/>
                <a:gd name="connsiteY2" fmla="*/ 516541 h 506412"/>
                <a:gd name="connsiteX3" fmla="*/ 0 w 506412"/>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506412" h="506412">
                  <a:moveTo>
                    <a:pt x="0" y="0"/>
                  </a:moveTo>
                  <a:lnTo>
                    <a:pt x="516541" y="0"/>
                  </a:lnTo>
                  <a:lnTo>
                    <a:pt x="516541" y="516541"/>
                  </a:lnTo>
                  <a:lnTo>
                    <a:pt x="0" y="516541"/>
                  </a:lnTo>
                  <a:close/>
                </a:path>
              </a:pathLst>
            </a:custGeom>
            <a:solidFill>
              <a:srgbClr val="00A3A1"/>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60" name="Forma libre: forma 80">
              <a:extLst>
                <a:ext uri="{FF2B5EF4-FFF2-40B4-BE49-F238E27FC236}">
                  <a16:creationId xmlns:a16="http://schemas.microsoft.com/office/drawing/2014/main" id="{357B18B8-0E55-4EF9-B55D-785235188572}"/>
                </a:ext>
              </a:extLst>
            </p:cNvPr>
            <p:cNvSpPr/>
            <p:nvPr/>
          </p:nvSpPr>
          <p:spPr>
            <a:xfrm>
              <a:off x="825853" y="5803596"/>
              <a:ext cx="379809" cy="379809"/>
            </a:xfrm>
            <a:custGeom>
              <a:avLst/>
              <a:gdLst>
                <a:gd name="connsiteX0" fmla="*/ 0 w 506412"/>
                <a:gd name="connsiteY0" fmla="*/ 0 h 506412"/>
                <a:gd name="connsiteX1" fmla="*/ 516541 w 506412"/>
                <a:gd name="connsiteY1" fmla="*/ 0 h 506412"/>
                <a:gd name="connsiteX2" fmla="*/ 516541 w 506412"/>
                <a:gd name="connsiteY2" fmla="*/ 516541 h 506412"/>
                <a:gd name="connsiteX3" fmla="*/ 0 w 506412"/>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506412" h="506412">
                  <a:moveTo>
                    <a:pt x="0" y="0"/>
                  </a:moveTo>
                  <a:lnTo>
                    <a:pt x="516541" y="0"/>
                  </a:lnTo>
                  <a:lnTo>
                    <a:pt x="516541" y="516541"/>
                  </a:lnTo>
                  <a:lnTo>
                    <a:pt x="0" y="516541"/>
                  </a:lnTo>
                  <a:close/>
                </a:path>
              </a:pathLst>
            </a:custGeom>
            <a:solidFill>
              <a:srgbClr val="72217B"/>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61" name="Forma libre: forma 84">
              <a:extLst>
                <a:ext uri="{FF2B5EF4-FFF2-40B4-BE49-F238E27FC236}">
                  <a16:creationId xmlns:a16="http://schemas.microsoft.com/office/drawing/2014/main" id="{E36618D8-D79A-4AE6-98CD-C9E29AF0FD2D}"/>
                </a:ext>
              </a:extLst>
            </p:cNvPr>
            <p:cNvSpPr/>
            <p:nvPr/>
          </p:nvSpPr>
          <p:spPr>
            <a:xfrm>
              <a:off x="914197" y="3365462"/>
              <a:ext cx="170915" cy="151924"/>
            </a:xfrm>
            <a:custGeom>
              <a:avLst/>
              <a:gdLst>
                <a:gd name="connsiteX0" fmla="*/ 195222 w 227885"/>
                <a:gd name="connsiteY0" fmla="*/ 49755 h 202564"/>
                <a:gd name="connsiteX1" fmla="*/ 207629 w 227885"/>
                <a:gd name="connsiteY1" fmla="*/ 49755 h 202564"/>
                <a:gd name="connsiteX2" fmla="*/ 207629 w 227885"/>
                <a:gd name="connsiteY2" fmla="*/ 186740 h 202564"/>
                <a:gd name="connsiteX3" fmla="*/ 195222 w 227885"/>
                <a:gd name="connsiteY3" fmla="*/ 186740 h 202564"/>
                <a:gd name="connsiteX4" fmla="*/ 195222 w 227885"/>
                <a:gd name="connsiteY4" fmla="*/ 49755 h 202564"/>
                <a:gd name="connsiteX5" fmla="*/ 195222 w 227885"/>
                <a:gd name="connsiteY5" fmla="*/ 49755 h 202564"/>
                <a:gd name="connsiteX6" fmla="*/ 87230 w 227885"/>
                <a:gd name="connsiteY6" fmla="*/ 37348 h 202564"/>
                <a:gd name="connsiteX7" fmla="*/ 87230 w 227885"/>
                <a:gd name="connsiteY7" fmla="*/ 16585 h 202564"/>
                <a:gd name="connsiteX8" fmla="*/ 145340 w 227885"/>
                <a:gd name="connsiteY8" fmla="*/ 16585 h 202564"/>
                <a:gd name="connsiteX9" fmla="*/ 145340 w 227885"/>
                <a:gd name="connsiteY9" fmla="*/ 37348 h 202564"/>
                <a:gd name="connsiteX10" fmla="*/ 87230 w 227885"/>
                <a:gd name="connsiteY10" fmla="*/ 37348 h 202564"/>
                <a:gd name="connsiteX11" fmla="*/ 87230 w 227885"/>
                <a:gd name="connsiteY11" fmla="*/ 37348 h 202564"/>
                <a:gd name="connsiteX12" fmla="*/ 120400 w 227885"/>
                <a:gd name="connsiteY12" fmla="*/ 82165 h 202564"/>
                <a:gd name="connsiteX13" fmla="*/ 120400 w 227885"/>
                <a:gd name="connsiteY13" fmla="*/ 99510 h 202564"/>
                <a:gd name="connsiteX14" fmla="*/ 112044 w 227885"/>
                <a:gd name="connsiteY14" fmla="*/ 99510 h 202564"/>
                <a:gd name="connsiteX15" fmla="*/ 112044 w 227885"/>
                <a:gd name="connsiteY15" fmla="*/ 82165 h 202564"/>
                <a:gd name="connsiteX16" fmla="*/ 103688 w 227885"/>
                <a:gd name="connsiteY16" fmla="*/ 70518 h 202564"/>
                <a:gd name="connsiteX17" fmla="*/ 116095 w 227885"/>
                <a:gd name="connsiteY17" fmla="*/ 58111 h 202564"/>
                <a:gd name="connsiteX18" fmla="*/ 128502 w 227885"/>
                <a:gd name="connsiteY18" fmla="*/ 70518 h 202564"/>
                <a:gd name="connsiteX19" fmla="*/ 120400 w 227885"/>
                <a:gd name="connsiteY19" fmla="*/ 82165 h 202564"/>
                <a:gd name="connsiteX20" fmla="*/ 120400 w 227885"/>
                <a:gd name="connsiteY20" fmla="*/ 82165 h 202564"/>
                <a:gd name="connsiteX21" fmla="*/ 24941 w 227885"/>
                <a:gd name="connsiteY21" fmla="*/ 49755 h 202564"/>
                <a:gd name="connsiteX22" fmla="*/ 37348 w 227885"/>
                <a:gd name="connsiteY22" fmla="*/ 49755 h 202564"/>
                <a:gd name="connsiteX23" fmla="*/ 37348 w 227885"/>
                <a:gd name="connsiteY23" fmla="*/ 186740 h 202564"/>
                <a:gd name="connsiteX24" fmla="*/ 24941 w 227885"/>
                <a:gd name="connsiteY24" fmla="*/ 186740 h 202564"/>
                <a:gd name="connsiteX25" fmla="*/ 24941 w 227885"/>
                <a:gd name="connsiteY25" fmla="*/ 49755 h 202564"/>
                <a:gd name="connsiteX26" fmla="*/ 24941 w 227885"/>
                <a:gd name="connsiteY26" fmla="*/ 49755 h 202564"/>
                <a:gd name="connsiteX27" fmla="*/ 161925 w 227885"/>
                <a:gd name="connsiteY27" fmla="*/ 37348 h 202564"/>
                <a:gd name="connsiteX28" fmla="*/ 161925 w 227885"/>
                <a:gd name="connsiteY28" fmla="*/ 16585 h 202564"/>
                <a:gd name="connsiteX29" fmla="*/ 145340 w 227885"/>
                <a:gd name="connsiteY29" fmla="*/ 0 h 202564"/>
                <a:gd name="connsiteX30" fmla="*/ 87230 w 227885"/>
                <a:gd name="connsiteY30" fmla="*/ 0 h 202564"/>
                <a:gd name="connsiteX31" fmla="*/ 70645 w 227885"/>
                <a:gd name="connsiteY31" fmla="*/ 16585 h 202564"/>
                <a:gd name="connsiteX32" fmla="*/ 70645 w 227885"/>
                <a:gd name="connsiteY32" fmla="*/ 37348 h 202564"/>
                <a:gd name="connsiteX33" fmla="*/ 0 w 227885"/>
                <a:gd name="connsiteY33" fmla="*/ 37348 h 202564"/>
                <a:gd name="connsiteX34" fmla="*/ 0 w 227885"/>
                <a:gd name="connsiteY34" fmla="*/ 199273 h 202564"/>
                <a:gd name="connsiteX35" fmla="*/ 16585 w 227885"/>
                <a:gd name="connsiteY35" fmla="*/ 199273 h 202564"/>
                <a:gd name="connsiteX36" fmla="*/ 16585 w 227885"/>
                <a:gd name="connsiteY36" fmla="*/ 207629 h 202564"/>
                <a:gd name="connsiteX37" fmla="*/ 45704 w 227885"/>
                <a:gd name="connsiteY37" fmla="*/ 207629 h 202564"/>
                <a:gd name="connsiteX38" fmla="*/ 45704 w 227885"/>
                <a:gd name="connsiteY38" fmla="*/ 199273 h 202564"/>
                <a:gd name="connsiteX39" fmla="*/ 186866 w 227885"/>
                <a:gd name="connsiteY39" fmla="*/ 199273 h 202564"/>
                <a:gd name="connsiteX40" fmla="*/ 186866 w 227885"/>
                <a:gd name="connsiteY40" fmla="*/ 207629 h 202564"/>
                <a:gd name="connsiteX41" fmla="*/ 215985 w 227885"/>
                <a:gd name="connsiteY41" fmla="*/ 207629 h 202564"/>
                <a:gd name="connsiteX42" fmla="*/ 215985 w 227885"/>
                <a:gd name="connsiteY42" fmla="*/ 199273 h 202564"/>
                <a:gd name="connsiteX43" fmla="*/ 232570 w 227885"/>
                <a:gd name="connsiteY43" fmla="*/ 199273 h 202564"/>
                <a:gd name="connsiteX44" fmla="*/ 232570 w 227885"/>
                <a:gd name="connsiteY44" fmla="*/ 37348 h 202564"/>
                <a:gd name="connsiteX45" fmla="*/ 161925 w 227885"/>
                <a:gd name="connsiteY45" fmla="*/ 37348 h 202564"/>
                <a:gd name="connsiteX46" fmla="*/ 161925 w 227885"/>
                <a:gd name="connsiteY46" fmla="*/ 37348 h 202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227885" h="202564">
                  <a:moveTo>
                    <a:pt x="195222" y="49755"/>
                  </a:moveTo>
                  <a:lnTo>
                    <a:pt x="207629" y="49755"/>
                  </a:lnTo>
                  <a:lnTo>
                    <a:pt x="207629" y="186740"/>
                  </a:lnTo>
                  <a:lnTo>
                    <a:pt x="195222" y="186740"/>
                  </a:lnTo>
                  <a:lnTo>
                    <a:pt x="195222" y="49755"/>
                  </a:lnTo>
                  <a:lnTo>
                    <a:pt x="195222" y="49755"/>
                  </a:lnTo>
                  <a:close/>
                  <a:moveTo>
                    <a:pt x="87230" y="37348"/>
                  </a:moveTo>
                  <a:lnTo>
                    <a:pt x="87230" y="16585"/>
                  </a:lnTo>
                  <a:lnTo>
                    <a:pt x="145340" y="16585"/>
                  </a:lnTo>
                  <a:lnTo>
                    <a:pt x="145340" y="37348"/>
                  </a:lnTo>
                  <a:lnTo>
                    <a:pt x="87230" y="37348"/>
                  </a:lnTo>
                  <a:lnTo>
                    <a:pt x="87230" y="37348"/>
                  </a:lnTo>
                  <a:close/>
                  <a:moveTo>
                    <a:pt x="120400" y="82165"/>
                  </a:moveTo>
                  <a:lnTo>
                    <a:pt x="120400" y="99510"/>
                  </a:lnTo>
                  <a:lnTo>
                    <a:pt x="112044" y="99510"/>
                  </a:lnTo>
                  <a:lnTo>
                    <a:pt x="112044" y="82165"/>
                  </a:lnTo>
                  <a:cubicBezTo>
                    <a:pt x="107233" y="80393"/>
                    <a:pt x="103688" y="75835"/>
                    <a:pt x="103688" y="70518"/>
                  </a:cubicBezTo>
                  <a:cubicBezTo>
                    <a:pt x="103688" y="63681"/>
                    <a:pt x="109258" y="58111"/>
                    <a:pt x="116095" y="58111"/>
                  </a:cubicBezTo>
                  <a:cubicBezTo>
                    <a:pt x="122932" y="58111"/>
                    <a:pt x="128502" y="63681"/>
                    <a:pt x="128502" y="70518"/>
                  </a:cubicBezTo>
                  <a:cubicBezTo>
                    <a:pt x="128755" y="75962"/>
                    <a:pt x="125210" y="80520"/>
                    <a:pt x="120400" y="82165"/>
                  </a:cubicBezTo>
                  <a:lnTo>
                    <a:pt x="120400" y="82165"/>
                  </a:lnTo>
                  <a:close/>
                  <a:moveTo>
                    <a:pt x="24941" y="49755"/>
                  </a:moveTo>
                  <a:lnTo>
                    <a:pt x="37348" y="49755"/>
                  </a:lnTo>
                  <a:lnTo>
                    <a:pt x="37348" y="186740"/>
                  </a:lnTo>
                  <a:lnTo>
                    <a:pt x="24941" y="186740"/>
                  </a:lnTo>
                  <a:lnTo>
                    <a:pt x="24941" y="49755"/>
                  </a:lnTo>
                  <a:lnTo>
                    <a:pt x="24941" y="49755"/>
                  </a:lnTo>
                  <a:close/>
                  <a:moveTo>
                    <a:pt x="161925" y="37348"/>
                  </a:moveTo>
                  <a:lnTo>
                    <a:pt x="161925" y="16585"/>
                  </a:lnTo>
                  <a:cubicBezTo>
                    <a:pt x="161925" y="7470"/>
                    <a:pt x="154456" y="0"/>
                    <a:pt x="145340" y="0"/>
                  </a:cubicBezTo>
                  <a:lnTo>
                    <a:pt x="87230" y="0"/>
                  </a:lnTo>
                  <a:cubicBezTo>
                    <a:pt x="78114" y="0"/>
                    <a:pt x="70645" y="7470"/>
                    <a:pt x="70645" y="16585"/>
                  </a:cubicBezTo>
                  <a:lnTo>
                    <a:pt x="70645" y="37348"/>
                  </a:lnTo>
                  <a:lnTo>
                    <a:pt x="0" y="37348"/>
                  </a:lnTo>
                  <a:lnTo>
                    <a:pt x="0" y="199273"/>
                  </a:lnTo>
                  <a:lnTo>
                    <a:pt x="16585" y="199273"/>
                  </a:lnTo>
                  <a:lnTo>
                    <a:pt x="16585" y="207629"/>
                  </a:lnTo>
                  <a:lnTo>
                    <a:pt x="45704" y="207629"/>
                  </a:lnTo>
                  <a:lnTo>
                    <a:pt x="45704" y="199273"/>
                  </a:lnTo>
                  <a:lnTo>
                    <a:pt x="186866" y="199273"/>
                  </a:lnTo>
                  <a:lnTo>
                    <a:pt x="186866" y="207629"/>
                  </a:lnTo>
                  <a:lnTo>
                    <a:pt x="215985" y="207629"/>
                  </a:lnTo>
                  <a:lnTo>
                    <a:pt x="215985" y="199273"/>
                  </a:lnTo>
                  <a:lnTo>
                    <a:pt x="232570" y="199273"/>
                  </a:lnTo>
                  <a:lnTo>
                    <a:pt x="232570" y="37348"/>
                  </a:lnTo>
                  <a:lnTo>
                    <a:pt x="161925" y="37348"/>
                  </a:lnTo>
                  <a:lnTo>
                    <a:pt x="161925" y="37348"/>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262" name="Gráfico 1">
              <a:extLst>
                <a:ext uri="{FF2B5EF4-FFF2-40B4-BE49-F238E27FC236}">
                  <a16:creationId xmlns:a16="http://schemas.microsoft.com/office/drawing/2014/main" id="{AD7ACC52-C2BA-44CA-962C-17E8F76320B2}"/>
                </a:ext>
              </a:extLst>
            </p:cNvPr>
            <p:cNvGrpSpPr/>
            <p:nvPr/>
          </p:nvGrpSpPr>
          <p:grpSpPr>
            <a:xfrm>
              <a:off x="966288" y="3993651"/>
              <a:ext cx="104447" cy="180410"/>
              <a:chOff x="1832399" y="2935091"/>
              <a:chExt cx="139263" cy="240546"/>
            </a:xfrm>
            <a:solidFill>
              <a:srgbClr val="FFFFFF"/>
            </a:solidFill>
          </p:grpSpPr>
          <p:sp>
            <p:nvSpPr>
              <p:cNvPr id="263" name="Forma libre: forma 100">
                <a:extLst>
                  <a:ext uri="{FF2B5EF4-FFF2-40B4-BE49-F238E27FC236}">
                    <a16:creationId xmlns:a16="http://schemas.microsoft.com/office/drawing/2014/main" id="{51AD8EC5-8261-4E5C-A601-C135C0A0D570}"/>
                  </a:ext>
                </a:extLst>
              </p:cNvPr>
              <p:cNvSpPr/>
              <p:nvPr/>
            </p:nvSpPr>
            <p:spPr>
              <a:xfrm>
                <a:off x="1832399" y="2935091"/>
                <a:ext cx="139263" cy="240546"/>
              </a:xfrm>
              <a:custGeom>
                <a:avLst/>
                <a:gdLst>
                  <a:gd name="connsiteX0" fmla="*/ 13293 w 139263"/>
                  <a:gd name="connsiteY0" fmla="*/ 235355 h 240545"/>
                  <a:gd name="connsiteX1" fmla="*/ 13293 w 139263"/>
                  <a:gd name="connsiteY1" fmla="*/ 26587 h 240545"/>
                  <a:gd name="connsiteX2" fmla="*/ 128755 w 139263"/>
                  <a:gd name="connsiteY2" fmla="*/ 26587 h 240545"/>
                  <a:gd name="connsiteX3" fmla="*/ 128755 w 139263"/>
                  <a:gd name="connsiteY3" fmla="*/ 235355 h 240545"/>
                  <a:gd name="connsiteX4" fmla="*/ 13293 w 139263"/>
                  <a:gd name="connsiteY4" fmla="*/ 235355 h 240545"/>
                  <a:gd name="connsiteX5" fmla="*/ 13293 w 139263"/>
                  <a:gd name="connsiteY5" fmla="*/ 235355 h 240545"/>
                  <a:gd name="connsiteX6" fmla="*/ 128882 w 139263"/>
                  <a:gd name="connsiteY6" fmla="*/ 13293 h 240545"/>
                  <a:gd name="connsiteX7" fmla="*/ 97738 w 139263"/>
                  <a:gd name="connsiteY7" fmla="*/ 13293 h 240545"/>
                  <a:gd name="connsiteX8" fmla="*/ 84444 w 139263"/>
                  <a:gd name="connsiteY8" fmla="*/ 0 h 240545"/>
                  <a:gd name="connsiteX9" fmla="*/ 57731 w 139263"/>
                  <a:gd name="connsiteY9" fmla="*/ 0 h 240545"/>
                  <a:gd name="connsiteX10" fmla="*/ 44438 w 139263"/>
                  <a:gd name="connsiteY10" fmla="*/ 13293 h 240545"/>
                  <a:gd name="connsiteX11" fmla="*/ 13293 w 139263"/>
                  <a:gd name="connsiteY11" fmla="*/ 13293 h 240545"/>
                  <a:gd name="connsiteX12" fmla="*/ 0 w 139263"/>
                  <a:gd name="connsiteY12" fmla="*/ 26587 h 240545"/>
                  <a:gd name="connsiteX13" fmla="*/ 0 w 139263"/>
                  <a:gd name="connsiteY13" fmla="*/ 235355 h 240545"/>
                  <a:gd name="connsiteX14" fmla="*/ 13293 w 139263"/>
                  <a:gd name="connsiteY14" fmla="*/ 248649 h 240545"/>
                  <a:gd name="connsiteX15" fmla="*/ 128755 w 139263"/>
                  <a:gd name="connsiteY15" fmla="*/ 248649 h 240545"/>
                  <a:gd name="connsiteX16" fmla="*/ 142049 w 139263"/>
                  <a:gd name="connsiteY16" fmla="*/ 235355 h 240545"/>
                  <a:gd name="connsiteX17" fmla="*/ 142049 w 139263"/>
                  <a:gd name="connsiteY17" fmla="*/ 26587 h 240545"/>
                  <a:gd name="connsiteX18" fmla="*/ 128882 w 139263"/>
                  <a:gd name="connsiteY18" fmla="*/ 13293 h 240545"/>
                  <a:gd name="connsiteX19" fmla="*/ 128882 w 139263"/>
                  <a:gd name="connsiteY19" fmla="*/ 13293 h 24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9263" h="240545">
                    <a:moveTo>
                      <a:pt x="13293" y="235355"/>
                    </a:moveTo>
                    <a:lnTo>
                      <a:pt x="13293" y="26587"/>
                    </a:lnTo>
                    <a:lnTo>
                      <a:pt x="128755" y="26587"/>
                    </a:lnTo>
                    <a:lnTo>
                      <a:pt x="128755" y="235355"/>
                    </a:lnTo>
                    <a:lnTo>
                      <a:pt x="13293" y="235355"/>
                    </a:lnTo>
                    <a:lnTo>
                      <a:pt x="13293" y="235355"/>
                    </a:lnTo>
                    <a:close/>
                    <a:moveTo>
                      <a:pt x="128882" y="13293"/>
                    </a:moveTo>
                    <a:lnTo>
                      <a:pt x="97738" y="13293"/>
                    </a:lnTo>
                    <a:cubicBezTo>
                      <a:pt x="97738" y="4431"/>
                      <a:pt x="93307" y="0"/>
                      <a:pt x="84444" y="0"/>
                    </a:cubicBezTo>
                    <a:lnTo>
                      <a:pt x="57731" y="0"/>
                    </a:lnTo>
                    <a:cubicBezTo>
                      <a:pt x="50388" y="0"/>
                      <a:pt x="44438" y="4431"/>
                      <a:pt x="44438" y="13293"/>
                    </a:cubicBezTo>
                    <a:lnTo>
                      <a:pt x="13293" y="13293"/>
                    </a:lnTo>
                    <a:cubicBezTo>
                      <a:pt x="5950" y="13293"/>
                      <a:pt x="0" y="17724"/>
                      <a:pt x="0" y="26587"/>
                    </a:cubicBezTo>
                    <a:lnTo>
                      <a:pt x="0" y="235355"/>
                    </a:lnTo>
                    <a:cubicBezTo>
                      <a:pt x="0" y="242698"/>
                      <a:pt x="5950" y="248649"/>
                      <a:pt x="13293" y="248649"/>
                    </a:cubicBezTo>
                    <a:lnTo>
                      <a:pt x="128755" y="248649"/>
                    </a:lnTo>
                    <a:cubicBezTo>
                      <a:pt x="137618" y="248649"/>
                      <a:pt x="142049" y="242698"/>
                      <a:pt x="142049" y="235355"/>
                    </a:cubicBezTo>
                    <a:lnTo>
                      <a:pt x="142049" y="26587"/>
                    </a:lnTo>
                    <a:cubicBezTo>
                      <a:pt x="142175" y="17724"/>
                      <a:pt x="137744" y="13293"/>
                      <a:pt x="128882" y="13293"/>
                    </a:cubicBezTo>
                    <a:lnTo>
                      <a:pt x="128882" y="13293"/>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64" name="Forma libre: forma 101">
                <a:extLst>
                  <a:ext uri="{FF2B5EF4-FFF2-40B4-BE49-F238E27FC236}">
                    <a16:creationId xmlns:a16="http://schemas.microsoft.com/office/drawing/2014/main" id="{F343236C-177D-4E50-92CF-FB356E1E9514}"/>
                  </a:ext>
                </a:extLst>
              </p:cNvPr>
              <p:cNvSpPr/>
              <p:nvPr/>
            </p:nvSpPr>
            <p:spPr>
              <a:xfrm>
                <a:off x="1854554" y="2974971"/>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65" name="Forma libre: forma 102">
                <a:extLst>
                  <a:ext uri="{FF2B5EF4-FFF2-40B4-BE49-F238E27FC236}">
                    <a16:creationId xmlns:a16="http://schemas.microsoft.com/office/drawing/2014/main" id="{BCDFAEC4-5BD1-4A3A-94D9-8895FA73B525}"/>
                  </a:ext>
                </a:extLst>
              </p:cNvPr>
              <p:cNvSpPr/>
              <p:nvPr/>
            </p:nvSpPr>
            <p:spPr>
              <a:xfrm>
                <a:off x="1854554" y="3023840"/>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66" name="Forma libre: forma 104">
                <a:extLst>
                  <a:ext uri="{FF2B5EF4-FFF2-40B4-BE49-F238E27FC236}">
                    <a16:creationId xmlns:a16="http://schemas.microsoft.com/office/drawing/2014/main" id="{78EEE086-836A-4FB5-B466-45A70AB5FC19}"/>
                  </a:ext>
                </a:extLst>
              </p:cNvPr>
              <p:cNvSpPr/>
              <p:nvPr/>
            </p:nvSpPr>
            <p:spPr>
              <a:xfrm>
                <a:off x="1854554" y="3072709"/>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67" name="Forma libre: forma 105">
                <a:extLst>
                  <a:ext uri="{FF2B5EF4-FFF2-40B4-BE49-F238E27FC236}">
                    <a16:creationId xmlns:a16="http://schemas.microsoft.com/office/drawing/2014/main" id="{36C97391-5B5B-4971-8862-D36966AB8F5C}"/>
                  </a:ext>
                </a:extLst>
              </p:cNvPr>
              <p:cNvSpPr/>
              <p:nvPr/>
            </p:nvSpPr>
            <p:spPr>
              <a:xfrm>
                <a:off x="1854554" y="3121577"/>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68" name="Gráfico 1">
              <a:extLst>
                <a:ext uri="{FF2B5EF4-FFF2-40B4-BE49-F238E27FC236}">
                  <a16:creationId xmlns:a16="http://schemas.microsoft.com/office/drawing/2014/main" id="{F41054DA-89C5-4F79-A2B9-8E5405B7976F}"/>
                </a:ext>
              </a:extLst>
            </p:cNvPr>
            <p:cNvGrpSpPr/>
            <p:nvPr/>
          </p:nvGrpSpPr>
          <p:grpSpPr>
            <a:xfrm>
              <a:off x="937012" y="4634460"/>
              <a:ext cx="161419" cy="218390"/>
              <a:chOff x="1793365" y="3529672"/>
              <a:chExt cx="215225" cy="291187"/>
            </a:xfrm>
            <a:solidFill>
              <a:srgbClr val="FFFFFF"/>
            </a:solidFill>
          </p:grpSpPr>
          <p:sp>
            <p:nvSpPr>
              <p:cNvPr id="269" name="Forma libre: forma 107">
                <a:extLst>
                  <a:ext uri="{FF2B5EF4-FFF2-40B4-BE49-F238E27FC236}">
                    <a16:creationId xmlns:a16="http://schemas.microsoft.com/office/drawing/2014/main" id="{8A55BCE2-6BCD-48C3-91E7-28EE43143AF1}"/>
                  </a:ext>
                </a:extLst>
              </p:cNvPr>
              <p:cNvSpPr/>
              <p:nvPr/>
            </p:nvSpPr>
            <p:spPr>
              <a:xfrm>
                <a:off x="1834551" y="3694583"/>
                <a:ext cx="139263" cy="113943"/>
              </a:xfrm>
              <a:custGeom>
                <a:avLst/>
                <a:gdLst>
                  <a:gd name="connsiteX0" fmla="*/ 134073 w 139263"/>
                  <a:gd name="connsiteY0" fmla="*/ 71531 h 113942"/>
                  <a:gd name="connsiteX1" fmla="*/ 128502 w 139263"/>
                  <a:gd name="connsiteY1" fmla="*/ 65201 h 113942"/>
                  <a:gd name="connsiteX2" fmla="*/ 127110 w 139263"/>
                  <a:gd name="connsiteY2" fmla="*/ 64061 h 113942"/>
                  <a:gd name="connsiteX3" fmla="*/ 125590 w 139263"/>
                  <a:gd name="connsiteY3" fmla="*/ 62669 h 113942"/>
                  <a:gd name="connsiteX4" fmla="*/ 63935 w 139263"/>
                  <a:gd name="connsiteY4" fmla="*/ 20890 h 113942"/>
                  <a:gd name="connsiteX5" fmla="*/ 44944 w 139263"/>
                  <a:gd name="connsiteY5" fmla="*/ 0 h 113942"/>
                  <a:gd name="connsiteX6" fmla="*/ 35196 w 139263"/>
                  <a:gd name="connsiteY6" fmla="*/ 17725 h 113942"/>
                  <a:gd name="connsiteX7" fmla="*/ 0 w 139263"/>
                  <a:gd name="connsiteY7" fmla="*/ 33803 h 113942"/>
                  <a:gd name="connsiteX8" fmla="*/ 32664 w 139263"/>
                  <a:gd name="connsiteY8" fmla="*/ 56465 h 113942"/>
                  <a:gd name="connsiteX9" fmla="*/ 37475 w 139263"/>
                  <a:gd name="connsiteY9" fmla="*/ 61023 h 113942"/>
                  <a:gd name="connsiteX10" fmla="*/ 43552 w 139263"/>
                  <a:gd name="connsiteY10" fmla="*/ 67859 h 113942"/>
                  <a:gd name="connsiteX11" fmla="*/ 46210 w 139263"/>
                  <a:gd name="connsiteY11" fmla="*/ 70898 h 113942"/>
                  <a:gd name="connsiteX12" fmla="*/ 52161 w 139263"/>
                  <a:gd name="connsiteY12" fmla="*/ 77988 h 113942"/>
                  <a:gd name="connsiteX13" fmla="*/ 54693 w 139263"/>
                  <a:gd name="connsiteY13" fmla="*/ 81026 h 113942"/>
                  <a:gd name="connsiteX14" fmla="*/ 60770 w 139263"/>
                  <a:gd name="connsiteY14" fmla="*/ 88242 h 113942"/>
                  <a:gd name="connsiteX15" fmla="*/ 62542 w 139263"/>
                  <a:gd name="connsiteY15" fmla="*/ 90395 h 113942"/>
                  <a:gd name="connsiteX16" fmla="*/ 81912 w 139263"/>
                  <a:gd name="connsiteY16" fmla="*/ 112044 h 113942"/>
                  <a:gd name="connsiteX17" fmla="*/ 82165 w 139263"/>
                  <a:gd name="connsiteY17" fmla="*/ 112297 h 113942"/>
                  <a:gd name="connsiteX18" fmla="*/ 83685 w 139263"/>
                  <a:gd name="connsiteY18" fmla="*/ 113690 h 113942"/>
                  <a:gd name="connsiteX19" fmla="*/ 84824 w 139263"/>
                  <a:gd name="connsiteY19" fmla="*/ 114829 h 113942"/>
                  <a:gd name="connsiteX20" fmla="*/ 131794 w 139263"/>
                  <a:gd name="connsiteY20" fmla="*/ 111917 h 113942"/>
                  <a:gd name="connsiteX21" fmla="*/ 134073 w 139263"/>
                  <a:gd name="connsiteY21" fmla="*/ 71531 h 113942"/>
                  <a:gd name="connsiteX22" fmla="*/ 119640 w 139263"/>
                  <a:gd name="connsiteY22" fmla="*/ 101536 h 113942"/>
                  <a:gd name="connsiteX23" fmla="*/ 93053 w 139263"/>
                  <a:gd name="connsiteY23" fmla="*/ 103308 h 113942"/>
                  <a:gd name="connsiteX24" fmla="*/ 91281 w 139263"/>
                  <a:gd name="connsiteY24" fmla="*/ 76722 h 113942"/>
                  <a:gd name="connsiteX25" fmla="*/ 118121 w 139263"/>
                  <a:gd name="connsiteY25" fmla="*/ 74949 h 113942"/>
                  <a:gd name="connsiteX26" fmla="*/ 119640 w 139263"/>
                  <a:gd name="connsiteY26" fmla="*/ 101536 h 113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9263" h="113942">
                    <a:moveTo>
                      <a:pt x="134073" y="71531"/>
                    </a:moveTo>
                    <a:cubicBezTo>
                      <a:pt x="132553" y="69252"/>
                      <a:pt x="130654" y="67100"/>
                      <a:pt x="128502" y="65201"/>
                    </a:cubicBezTo>
                    <a:lnTo>
                      <a:pt x="127110" y="64061"/>
                    </a:lnTo>
                    <a:lnTo>
                      <a:pt x="125590" y="62669"/>
                    </a:lnTo>
                    <a:cubicBezTo>
                      <a:pt x="109132" y="49629"/>
                      <a:pt x="75582" y="31018"/>
                      <a:pt x="63935" y="20890"/>
                    </a:cubicBezTo>
                    <a:cubicBezTo>
                      <a:pt x="57604" y="15319"/>
                      <a:pt x="51527" y="7850"/>
                      <a:pt x="44944" y="0"/>
                    </a:cubicBezTo>
                    <a:cubicBezTo>
                      <a:pt x="43045" y="6330"/>
                      <a:pt x="39880" y="12407"/>
                      <a:pt x="35196" y="17725"/>
                    </a:cubicBezTo>
                    <a:cubicBezTo>
                      <a:pt x="25954" y="28359"/>
                      <a:pt x="12914" y="33676"/>
                      <a:pt x="0" y="33803"/>
                    </a:cubicBezTo>
                    <a:cubicBezTo>
                      <a:pt x="11901" y="41906"/>
                      <a:pt x="23928" y="48742"/>
                      <a:pt x="32664" y="56465"/>
                    </a:cubicBezTo>
                    <a:cubicBezTo>
                      <a:pt x="34183" y="57858"/>
                      <a:pt x="35702" y="59377"/>
                      <a:pt x="37475" y="61023"/>
                    </a:cubicBezTo>
                    <a:cubicBezTo>
                      <a:pt x="39374" y="63175"/>
                      <a:pt x="41526" y="65454"/>
                      <a:pt x="43552" y="67859"/>
                    </a:cubicBezTo>
                    <a:cubicBezTo>
                      <a:pt x="44564" y="68872"/>
                      <a:pt x="45324" y="69758"/>
                      <a:pt x="46210" y="70898"/>
                    </a:cubicBezTo>
                    <a:cubicBezTo>
                      <a:pt x="48109" y="73177"/>
                      <a:pt x="50008" y="75456"/>
                      <a:pt x="52161" y="77988"/>
                    </a:cubicBezTo>
                    <a:cubicBezTo>
                      <a:pt x="52920" y="79000"/>
                      <a:pt x="53933" y="80140"/>
                      <a:pt x="54693" y="81026"/>
                    </a:cubicBezTo>
                    <a:cubicBezTo>
                      <a:pt x="56592" y="83305"/>
                      <a:pt x="58744" y="85837"/>
                      <a:pt x="60770" y="88242"/>
                    </a:cubicBezTo>
                    <a:cubicBezTo>
                      <a:pt x="61402" y="89002"/>
                      <a:pt x="61909" y="89635"/>
                      <a:pt x="62542" y="90395"/>
                    </a:cubicBezTo>
                    <a:cubicBezTo>
                      <a:pt x="69252" y="98624"/>
                      <a:pt x="76215" y="106600"/>
                      <a:pt x="81912" y="112044"/>
                    </a:cubicBezTo>
                    <a:lnTo>
                      <a:pt x="82165" y="112297"/>
                    </a:lnTo>
                    <a:lnTo>
                      <a:pt x="83685" y="113690"/>
                    </a:lnTo>
                    <a:lnTo>
                      <a:pt x="84824" y="114829"/>
                    </a:lnTo>
                    <a:cubicBezTo>
                      <a:pt x="98624" y="126856"/>
                      <a:pt x="119640" y="125590"/>
                      <a:pt x="131794" y="111917"/>
                    </a:cubicBezTo>
                    <a:cubicBezTo>
                      <a:pt x="141669" y="100523"/>
                      <a:pt x="142429" y="83811"/>
                      <a:pt x="134073" y="71531"/>
                    </a:cubicBezTo>
                    <a:close/>
                    <a:moveTo>
                      <a:pt x="119640" y="101536"/>
                    </a:moveTo>
                    <a:cubicBezTo>
                      <a:pt x="112803" y="109385"/>
                      <a:pt x="100903" y="110145"/>
                      <a:pt x="93053" y="103308"/>
                    </a:cubicBezTo>
                    <a:cubicBezTo>
                      <a:pt x="85204" y="96345"/>
                      <a:pt x="84444" y="84571"/>
                      <a:pt x="91281" y="76722"/>
                    </a:cubicBezTo>
                    <a:cubicBezTo>
                      <a:pt x="98117" y="68872"/>
                      <a:pt x="110271" y="68113"/>
                      <a:pt x="118121" y="74949"/>
                    </a:cubicBezTo>
                    <a:cubicBezTo>
                      <a:pt x="125844" y="81912"/>
                      <a:pt x="126603" y="93686"/>
                      <a:pt x="119640" y="101536"/>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0" name="Forma libre: forma 109">
                <a:extLst>
                  <a:ext uri="{FF2B5EF4-FFF2-40B4-BE49-F238E27FC236}">
                    <a16:creationId xmlns:a16="http://schemas.microsoft.com/office/drawing/2014/main" id="{12B84B36-E4AA-4FE5-8D47-C1CC7DD1F2F4}"/>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1" name="Forma libre: forma 110">
                <a:extLst>
                  <a:ext uri="{FF2B5EF4-FFF2-40B4-BE49-F238E27FC236}">
                    <a16:creationId xmlns:a16="http://schemas.microsoft.com/office/drawing/2014/main" id="{E5F07B7F-9F89-4D4A-B491-C935C4BA6FAB}"/>
                  </a:ext>
                </a:extLst>
              </p:cNvPr>
              <p:cNvSpPr/>
              <p:nvPr/>
            </p:nvSpPr>
            <p:spPr>
              <a:xfrm>
                <a:off x="1877849" y="3770925"/>
                <a:ext cx="126603" cy="50641"/>
              </a:xfrm>
              <a:custGeom>
                <a:avLst/>
                <a:gdLst>
                  <a:gd name="connsiteX0" fmla="*/ 135719 w 126603"/>
                  <a:gd name="connsiteY0" fmla="*/ 52667 h 50641"/>
                  <a:gd name="connsiteX1" fmla="*/ 135719 w 126603"/>
                  <a:gd name="connsiteY1" fmla="*/ 61909 h 50641"/>
                  <a:gd name="connsiteX2" fmla="*/ 127869 w 126603"/>
                  <a:gd name="connsiteY2" fmla="*/ 61909 h 50641"/>
                  <a:gd name="connsiteX3" fmla="*/ 127869 w 126603"/>
                  <a:gd name="connsiteY3" fmla="*/ 61909 h 50641"/>
                  <a:gd name="connsiteX4" fmla="*/ 7596 w 126603"/>
                  <a:gd name="connsiteY4" fmla="*/ 61909 h 50641"/>
                  <a:gd name="connsiteX5" fmla="*/ 7596 w 126603"/>
                  <a:gd name="connsiteY5" fmla="*/ 61909 h 50641"/>
                  <a:gd name="connsiteX6" fmla="*/ 0 w 126603"/>
                  <a:gd name="connsiteY6" fmla="*/ 61909 h 50641"/>
                  <a:gd name="connsiteX7" fmla="*/ 0 w 126603"/>
                  <a:gd name="connsiteY7" fmla="*/ 52667 h 50641"/>
                  <a:gd name="connsiteX8" fmla="*/ 5950 w 126603"/>
                  <a:gd name="connsiteY8" fmla="*/ 52667 h 50641"/>
                  <a:gd name="connsiteX9" fmla="*/ 15446 w 126603"/>
                  <a:gd name="connsiteY9" fmla="*/ 19750 h 50641"/>
                  <a:gd name="connsiteX10" fmla="*/ 33676 w 126603"/>
                  <a:gd name="connsiteY10" fmla="*/ 39627 h 50641"/>
                  <a:gd name="connsiteX11" fmla="*/ 33930 w 126603"/>
                  <a:gd name="connsiteY11" fmla="*/ 39880 h 50641"/>
                  <a:gd name="connsiteX12" fmla="*/ 35702 w 126603"/>
                  <a:gd name="connsiteY12" fmla="*/ 41526 h 50641"/>
                  <a:gd name="connsiteX13" fmla="*/ 37095 w 126603"/>
                  <a:gd name="connsiteY13" fmla="*/ 42919 h 50641"/>
                  <a:gd name="connsiteX14" fmla="*/ 63302 w 126603"/>
                  <a:gd name="connsiteY14" fmla="*/ 52667 h 50641"/>
                  <a:gd name="connsiteX15" fmla="*/ 92927 w 126603"/>
                  <a:gd name="connsiteY15" fmla="*/ 39500 h 50641"/>
                  <a:gd name="connsiteX16" fmla="*/ 100396 w 126603"/>
                  <a:gd name="connsiteY16" fmla="*/ 0 h 50641"/>
                  <a:gd name="connsiteX17" fmla="*/ 129895 w 126603"/>
                  <a:gd name="connsiteY17" fmla="*/ 52667 h 50641"/>
                  <a:gd name="connsiteX18" fmla="*/ 135719 w 126603"/>
                  <a:gd name="connsiteY18" fmla="*/ 52667 h 50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6603" h="50641">
                    <a:moveTo>
                      <a:pt x="135719" y="52667"/>
                    </a:moveTo>
                    <a:lnTo>
                      <a:pt x="135719" y="61909"/>
                    </a:lnTo>
                    <a:lnTo>
                      <a:pt x="127869" y="61909"/>
                    </a:lnTo>
                    <a:lnTo>
                      <a:pt x="127869" y="61909"/>
                    </a:lnTo>
                    <a:lnTo>
                      <a:pt x="7596" y="61909"/>
                    </a:lnTo>
                    <a:lnTo>
                      <a:pt x="7596" y="61909"/>
                    </a:lnTo>
                    <a:lnTo>
                      <a:pt x="0" y="61909"/>
                    </a:lnTo>
                    <a:lnTo>
                      <a:pt x="0" y="52667"/>
                    </a:lnTo>
                    <a:lnTo>
                      <a:pt x="5950" y="52667"/>
                    </a:lnTo>
                    <a:cubicBezTo>
                      <a:pt x="5950" y="40513"/>
                      <a:pt x="9369" y="29245"/>
                      <a:pt x="15446" y="19750"/>
                    </a:cubicBezTo>
                    <a:cubicBezTo>
                      <a:pt x="21902" y="27346"/>
                      <a:pt x="28233" y="34436"/>
                      <a:pt x="33676" y="39627"/>
                    </a:cubicBezTo>
                    <a:lnTo>
                      <a:pt x="33930" y="39880"/>
                    </a:lnTo>
                    <a:lnTo>
                      <a:pt x="35702" y="41526"/>
                    </a:lnTo>
                    <a:lnTo>
                      <a:pt x="37095" y="42919"/>
                    </a:lnTo>
                    <a:cubicBezTo>
                      <a:pt x="44564" y="49502"/>
                      <a:pt x="53933" y="52667"/>
                      <a:pt x="63302" y="52667"/>
                    </a:cubicBezTo>
                    <a:cubicBezTo>
                      <a:pt x="74189" y="52667"/>
                      <a:pt x="85204" y="48236"/>
                      <a:pt x="92927" y="39500"/>
                    </a:cubicBezTo>
                    <a:cubicBezTo>
                      <a:pt x="102675" y="28359"/>
                      <a:pt x="105081" y="13040"/>
                      <a:pt x="100396" y="0"/>
                    </a:cubicBezTo>
                    <a:cubicBezTo>
                      <a:pt x="118121" y="10888"/>
                      <a:pt x="129895" y="30385"/>
                      <a:pt x="129895" y="52667"/>
                    </a:cubicBezTo>
                    <a:lnTo>
                      <a:pt x="135719" y="52667"/>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2" name="Forma libre: forma 111">
                <a:extLst>
                  <a:ext uri="{FF2B5EF4-FFF2-40B4-BE49-F238E27FC236}">
                    <a16:creationId xmlns:a16="http://schemas.microsoft.com/office/drawing/2014/main" id="{A59F4694-1937-40FB-A174-6DDF92FA00B6}"/>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3" name="Forma libre: forma 112">
                <a:extLst>
                  <a:ext uri="{FF2B5EF4-FFF2-40B4-BE49-F238E27FC236}">
                    <a16:creationId xmlns:a16="http://schemas.microsoft.com/office/drawing/2014/main" id="{EE56414E-9221-4897-AC80-A8B40321E0D9}"/>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4" name="Forma libre: forma 113">
                <a:extLst>
                  <a:ext uri="{FF2B5EF4-FFF2-40B4-BE49-F238E27FC236}">
                    <a16:creationId xmlns:a16="http://schemas.microsoft.com/office/drawing/2014/main" id="{481F5880-2053-4C29-8C8D-0E41BAC760EF}"/>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5" name="Forma libre: forma 115">
                <a:extLst>
                  <a:ext uri="{FF2B5EF4-FFF2-40B4-BE49-F238E27FC236}">
                    <a16:creationId xmlns:a16="http://schemas.microsoft.com/office/drawing/2014/main" id="{1C480CC8-ADC6-45BE-B22A-6139E37DA54C}"/>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6" name="Forma libre: forma 116">
                <a:extLst>
                  <a:ext uri="{FF2B5EF4-FFF2-40B4-BE49-F238E27FC236}">
                    <a16:creationId xmlns:a16="http://schemas.microsoft.com/office/drawing/2014/main" id="{1CB01069-B627-4E8D-8A8A-D780D41285E2}"/>
                  </a:ext>
                </a:extLst>
              </p:cNvPr>
              <p:cNvSpPr/>
              <p:nvPr/>
            </p:nvSpPr>
            <p:spPr>
              <a:xfrm>
                <a:off x="1846832" y="3529672"/>
                <a:ext cx="151924" cy="139263"/>
              </a:xfrm>
              <a:custGeom>
                <a:avLst/>
                <a:gdLst>
                  <a:gd name="connsiteX0" fmla="*/ 131161 w 151923"/>
                  <a:gd name="connsiteY0" fmla="*/ 104901 h 139263"/>
                  <a:gd name="connsiteX1" fmla="*/ 96598 w 151923"/>
                  <a:gd name="connsiteY1" fmla="*/ 96166 h 139263"/>
                  <a:gd name="connsiteX2" fmla="*/ 78621 w 151923"/>
                  <a:gd name="connsiteY2" fmla="*/ 109839 h 139263"/>
                  <a:gd name="connsiteX3" fmla="*/ 74569 w 151923"/>
                  <a:gd name="connsiteY3" fmla="*/ 104522 h 139263"/>
                  <a:gd name="connsiteX4" fmla="*/ 32917 w 151923"/>
                  <a:gd name="connsiteY4" fmla="*/ 140350 h 139263"/>
                  <a:gd name="connsiteX5" fmla="*/ 18357 w 151923"/>
                  <a:gd name="connsiteY5" fmla="*/ 116802 h 139263"/>
                  <a:gd name="connsiteX6" fmla="*/ 0 w 151923"/>
                  <a:gd name="connsiteY6" fmla="*/ 106800 h 139263"/>
                  <a:gd name="connsiteX7" fmla="*/ 51527 w 151923"/>
                  <a:gd name="connsiteY7" fmla="*/ 74643 h 139263"/>
                  <a:gd name="connsiteX8" fmla="*/ 45830 w 151923"/>
                  <a:gd name="connsiteY8" fmla="*/ 67174 h 139263"/>
                  <a:gd name="connsiteX9" fmla="*/ 63681 w 151923"/>
                  <a:gd name="connsiteY9" fmla="*/ 53374 h 139263"/>
                  <a:gd name="connsiteX10" fmla="*/ 64188 w 151923"/>
                  <a:gd name="connsiteY10" fmla="*/ 17798 h 139263"/>
                  <a:gd name="connsiteX11" fmla="*/ 121286 w 151923"/>
                  <a:gd name="connsiteY11" fmla="*/ 6657 h 139263"/>
                  <a:gd name="connsiteX12" fmla="*/ 113183 w 151923"/>
                  <a:gd name="connsiteY12" fmla="*/ 10329 h 139263"/>
                  <a:gd name="connsiteX13" fmla="*/ 75076 w 151923"/>
                  <a:gd name="connsiteY13" fmla="*/ 24255 h 139263"/>
                  <a:gd name="connsiteX14" fmla="*/ 81279 w 151923"/>
                  <a:gd name="connsiteY14" fmla="*/ 55906 h 139263"/>
                  <a:gd name="connsiteX15" fmla="*/ 78874 w 151923"/>
                  <a:gd name="connsiteY15" fmla="*/ 56539 h 139263"/>
                  <a:gd name="connsiteX16" fmla="*/ 70391 w 151923"/>
                  <a:gd name="connsiteY16" fmla="*/ 63376 h 139263"/>
                  <a:gd name="connsiteX17" fmla="*/ 68239 w 151923"/>
                  <a:gd name="connsiteY17" fmla="*/ 69453 h 139263"/>
                  <a:gd name="connsiteX18" fmla="*/ 82039 w 151923"/>
                  <a:gd name="connsiteY18" fmla="*/ 87304 h 139263"/>
                  <a:gd name="connsiteX19" fmla="*/ 88369 w 151923"/>
                  <a:gd name="connsiteY19" fmla="*/ 86924 h 139263"/>
                  <a:gd name="connsiteX20" fmla="*/ 97358 w 151923"/>
                  <a:gd name="connsiteY20" fmla="*/ 80594 h 139263"/>
                  <a:gd name="connsiteX21" fmla="*/ 98497 w 151923"/>
                  <a:gd name="connsiteY21" fmla="*/ 78568 h 139263"/>
                  <a:gd name="connsiteX22" fmla="*/ 127489 w 151923"/>
                  <a:gd name="connsiteY22" fmla="*/ 92621 h 139263"/>
                  <a:gd name="connsiteX23" fmla="*/ 150658 w 151923"/>
                  <a:gd name="connsiteY23" fmla="*/ 59831 h 139263"/>
                  <a:gd name="connsiteX24" fmla="*/ 150658 w 151923"/>
                  <a:gd name="connsiteY24" fmla="*/ 59451 h 139263"/>
                  <a:gd name="connsiteX25" fmla="*/ 156355 w 151923"/>
                  <a:gd name="connsiteY25" fmla="*/ 52614 h 139263"/>
                  <a:gd name="connsiteX26" fmla="*/ 157368 w 151923"/>
                  <a:gd name="connsiteY26" fmla="*/ 56919 h 139263"/>
                  <a:gd name="connsiteX27" fmla="*/ 131161 w 151923"/>
                  <a:gd name="connsiteY27" fmla="*/ 104901 h 13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51923" h="139263">
                    <a:moveTo>
                      <a:pt x="131161" y="104901"/>
                    </a:moveTo>
                    <a:cubicBezTo>
                      <a:pt x="118880" y="108320"/>
                      <a:pt x="106220" y="104648"/>
                      <a:pt x="96598" y="96166"/>
                    </a:cubicBezTo>
                    <a:lnTo>
                      <a:pt x="78621" y="109839"/>
                    </a:lnTo>
                    <a:lnTo>
                      <a:pt x="74569" y="104522"/>
                    </a:lnTo>
                    <a:lnTo>
                      <a:pt x="32917" y="140350"/>
                    </a:lnTo>
                    <a:cubicBezTo>
                      <a:pt x="30638" y="131488"/>
                      <a:pt x="25700" y="123259"/>
                      <a:pt x="18357" y="116802"/>
                    </a:cubicBezTo>
                    <a:cubicBezTo>
                      <a:pt x="12913" y="111991"/>
                      <a:pt x="6583" y="108700"/>
                      <a:pt x="0" y="106800"/>
                    </a:cubicBezTo>
                    <a:lnTo>
                      <a:pt x="51527" y="74643"/>
                    </a:lnTo>
                    <a:lnTo>
                      <a:pt x="45830" y="67174"/>
                    </a:lnTo>
                    <a:lnTo>
                      <a:pt x="63681" y="53374"/>
                    </a:lnTo>
                    <a:cubicBezTo>
                      <a:pt x="57984" y="41853"/>
                      <a:pt x="57731" y="28686"/>
                      <a:pt x="64188" y="17798"/>
                    </a:cubicBezTo>
                    <a:cubicBezTo>
                      <a:pt x="74949" y="-559"/>
                      <a:pt x="100649" y="-5497"/>
                      <a:pt x="121286" y="6657"/>
                    </a:cubicBezTo>
                    <a:lnTo>
                      <a:pt x="113183" y="10329"/>
                    </a:lnTo>
                    <a:cubicBezTo>
                      <a:pt x="95206" y="7797"/>
                      <a:pt x="83052" y="10709"/>
                      <a:pt x="75076" y="24255"/>
                    </a:cubicBezTo>
                    <a:cubicBezTo>
                      <a:pt x="68872" y="35016"/>
                      <a:pt x="72670" y="47297"/>
                      <a:pt x="81279" y="55906"/>
                    </a:cubicBezTo>
                    <a:cubicBezTo>
                      <a:pt x="80393" y="56033"/>
                      <a:pt x="79633" y="56286"/>
                      <a:pt x="78874" y="56539"/>
                    </a:cubicBezTo>
                    <a:cubicBezTo>
                      <a:pt x="75329" y="57805"/>
                      <a:pt x="72417" y="60211"/>
                      <a:pt x="70391" y="63376"/>
                    </a:cubicBezTo>
                    <a:cubicBezTo>
                      <a:pt x="69252" y="65148"/>
                      <a:pt x="68619" y="67174"/>
                      <a:pt x="68239" y="69453"/>
                    </a:cubicBezTo>
                    <a:cubicBezTo>
                      <a:pt x="67100" y="78315"/>
                      <a:pt x="73177" y="86164"/>
                      <a:pt x="82039" y="87304"/>
                    </a:cubicBezTo>
                    <a:cubicBezTo>
                      <a:pt x="84191" y="87557"/>
                      <a:pt x="86343" y="87430"/>
                      <a:pt x="88369" y="86924"/>
                    </a:cubicBezTo>
                    <a:cubicBezTo>
                      <a:pt x="92040" y="85911"/>
                      <a:pt x="95206" y="83632"/>
                      <a:pt x="97358" y="80594"/>
                    </a:cubicBezTo>
                    <a:cubicBezTo>
                      <a:pt x="97864" y="79961"/>
                      <a:pt x="98244" y="79328"/>
                      <a:pt x="98497" y="78568"/>
                    </a:cubicBezTo>
                    <a:cubicBezTo>
                      <a:pt x="104574" y="89076"/>
                      <a:pt x="115589" y="95913"/>
                      <a:pt x="127489" y="92621"/>
                    </a:cubicBezTo>
                    <a:cubicBezTo>
                      <a:pt x="142555" y="88443"/>
                      <a:pt x="148506" y="77429"/>
                      <a:pt x="150658" y="59831"/>
                    </a:cubicBezTo>
                    <a:cubicBezTo>
                      <a:pt x="150658" y="59704"/>
                      <a:pt x="150658" y="59577"/>
                      <a:pt x="150658" y="59451"/>
                    </a:cubicBezTo>
                    <a:lnTo>
                      <a:pt x="156355" y="52614"/>
                    </a:lnTo>
                    <a:cubicBezTo>
                      <a:pt x="156735" y="54007"/>
                      <a:pt x="157115" y="55526"/>
                      <a:pt x="157368" y="56919"/>
                    </a:cubicBezTo>
                    <a:cubicBezTo>
                      <a:pt x="161672" y="78568"/>
                      <a:pt x="150404" y="99457"/>
                      <a:pt x="131161" y="104901"/>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7" name="Forma libre: forma 118">
                <a:extLst>
                  <a:ext uri="{FF2B5EF4-FFF2-40B4-BE49-F238E27FC236}">
                    <a16:creationId xmlns:a16="http://schemas.microsoft.com/office/drawing/2014/main" id="{E3459EBC-BB4A-457B-8973-4D634891EE7E}"/>
                  </a:ext>
                </a:extLst>
              </p:cNvPr>
              <p:cNvSpPr/>
              <p:nvPr/>
            </p:nvSpPr>
            <p:spPr>
              <a:xfrm>
                <a:off x="1919111" y="3589491"/>
                <a:ext cx="12660" cy="12660"/>
              </a:xfrm>
              <a:custGeom>
                <a:avLst/>
                <a:gdLst>
                  <a:gd name="connsiteX0" fmla="*/ 23939 w 12660"/>
                  <a:gd name="connsiteY0" fmla="*/ 13431 h 12660"/>
                  <a:gd name="connsiteX1" fmla="*/ 23939 w 12660"/>
                  <a:gd name="connsiteY1" fmla="*/ 13558 h 12660"/>
                  <a:gd name="connsiteX2" fmla="*/ 22673 w 12660"/>
                  <a:gd name="connsiteY2" fmla="*/ 17356 h 12660"/>
                  <a:gd name="connsiteX3" fmla="*/ 14191 w 12660"/>
                  <a:gd name="connsiteY3" fmla="*/ 23560 h 12660"/>
                  <a:gd name="connsiteX4" fmla="*/ 10519 w 12660"/>
                  <a:gd name="connsiteY4" fmla="*/ 23686 h 12660"/>
                  <a:gd name="connsiteX5" fmla="*/ 138 w 12660"/>
                  <a:gd name="connsiteY5" fmla="*/ 10266 h 12660"/>
                  <a:gd name="connsiteX6" fmla="*/ 1277 w 12660"/>
                  <a:gd name="connsiteY6" fmla="*/ 6721 h 12660"/>
                  <a:gd name="connsiteX7" fmla="*/ 9380 w 12660"/>
                  <a:gd name="connsiteY7" fmla="*/ 265 h 12660"/>
                  <a:gd name="connsiteX8" fmla="*/ 13558 w 12660"/>
                  <a:gd name="connsiteY8" fmla="*/ 138 h 12660"/>
                  <a:gd name="connsiteX9" fmla="*/ 13684 w 12660"/>
                  <a:gd name="connsiteY9" fmla="*/ 138 h 12660"/>
                  <a:gd name="connsiteX10" fmla="*/ 23939 w 12660"/>
                  <a:gd name="connsiteY10" fmla="*/ 13431 h 12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60" h="12660">
                    <a:moveTo>
                      <a:pt x="23939" y="13431"/>
                    </a:moveTo>
                    <a:cubicBezTo>
                      <a:pt x="23939" y="13431"/>
                      <a:pt x="23939" y="13558"/>
                      <a:pt x="23939" y="13558"/>
                    </a:cubicBezTo>
                    <a:cubicBezTo>
                      <a:pt x="23686" y="14951"/>
                      <a:pt x="23306" y="16217"/>
                      <a:pt x="22673" y="17356"/>
                    </a:cubicBezTo>
                    <a:cubicBezTo>
                      <a:pt x="20901" y="20648"/>
                      <a:pt x="17736" y="22927"/>
                      <a:pt x="14191" y="23560"/>
                    </a:cubicBezTo>
                    <a:cubicBezTo>
                      <a:pt x="13051" y="23813"/>
                      <a:pt x="11785" y="23813"/>
                      <a:pt x="10519" y="23686"/>
                    </a:cubicBezTo>
                    <a:cubicBezTo>
                      <a:pt x="3809" y="23053"/>
                      <a:pt x="-875" y="16976"/>
                      <a:pt x="138" y="10266"/>
                    </a:cubicBezTo>
                    <a:cubicBezTo>
                      <a:pt x="264" y="9000"/>
                      <a:pt x="644" y="7861"/>
                      <a:pt x="1277" y="6721"/>
                    </a:cubicBezTo>
                    <a:cubicBezTo>
                      <a:pt x="2923" y="3430"/>
                      <a:pt x="5835" y="1024"/>
                      <a:pt x="9380" y="265"/>
                    </a:cubicBezTo>
                    <a:cubicBezTo>
                      <a:pt x="10772" y="11"/>
                      <a:pt x="12165" y="-115"/>
                      <a:pt x="13558" y="138"/>
                    </a:cubicBezTo>
                    <a:cubicBezTo>
                      <a:pt x="13558" y="138"/>
                      <a:pt x="13684" y="138"/>
                      <a:pt x="13684" y="138"/>
                    </a:cubicBezTo>
                    <a:cubicBezTo>
                      <a:pt x="20268" y="771"/>
                      <a:pt x="24825" y="6721"/>
                      <a:pt x="23939" y="13431"/>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8" name="Forma libre: forma 119">
                <a:extLst>
                  <a:ext uri="{FF2B5EF4-FFF2-40B4-BE49-F238E27FC236}">
                    <a16:creationId xmlns:a16="http://schemas.microsoft.com/office/drawing/2014/main" id="{282258A3-63A5-453B-A02D-19D199373743}"/>
                  </a:ext>
                </a:extLst>
              </p:cNvPr>
              <p:cNvSpPr/>
              <p:nvPr/>
            </p:nvSpPr>
            <p:spPr>
              <a:xfrm>
                <a:off x="1818473" y="3665528"/>
                <a:ext cx="25321" cy="25321"/>
              </a:xfrm>
              <a:custGeom>
                <a:avLst/>
                <a:gdLst>
                  <a:gd name="connsiteX0" fmla="*/ 27346 w 25320"/>
                  <a:gd name="connsiteY0" fmla="*/ 4748 h 25320"/>
                  <a:gd name="connsiteX1" fmla="*/ 27346 w 25320"/>
                  <a:gd name="connsiteY1" fmla="*/ 27536 h 25320"/>
                  <a:gd name="connsiteX2" fmla="*/ 4558 w 25320"/>
                  <a:gd name="connsiteY2" fmla="*/ 27536 h 25320"/>
                  <a:gd name="connsiteX3" fmla="*/ 4558 w 25320"/>
                  <a:gd name="connsiteY3" fmla="*/ 4748 h 25320"/>
                  <a:gd name="connsiteX4" fmla="*/ 27346 w 25320"/>
                  <a:gd name="connsiteY4" fmla="*/ 4748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20" h="25320">
                    <a:moveTo>
                      <a:pt x="27346" y="4748"/>
                    </a:moveTo>
                    <a:cubicBezTo>
                      <a:pt x="33423" y="11078"/>
                      <a:pt x="33423" y="21206"/>
                      <a:pt x="27346" y="27536"/>
                    </a:cubicBezTo>
                    <a:cubicBezTo>
                      <a:pt x="21016" y="33740"/>
                      <a:pt x="10888" y="33740"/>
                      <a:pt x="4558" y="27536"/>
                    </a:cubicBezTo>
                    <a:cubicBezTo>
                      <a:pt x="-1519" y="21206"/>
                      <a:pt x="-1519" y="11078"/>
                      <a:pt x="4558" y="4748"/>
                    </a:cubicBezTo>
                    <a:cubicBezTo>
                      <a:pt x="10888" y="-1583"/>
                      <a:pt x="21016" y="-1583"/>
                      <a:pt x="27346" y="4748"/>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79" name="Forma libre: forma 120">
                <a:extLst>
                  <a:ext uri="{FF2B5EF4-FFF2-40B4-BE49-F238E27FC236}">
                    <a16:creationId xmlns:a16="http://schemas.microsoft.com/office/drawing/2014/main" id="{3FD6B808-0E6E-46B7-B43F-385D191A29E3}"/>
                  </a:ext>
                </a:extLst>
              </p:cNvPr>
              <p:cNvSpPr/>
              <p:nvPr/>
            </p:nvSpPr>
            <p:spPr>
              <a:xfrm>
                <a:off x="1793365" y="3640864"/>
                <a:ext cx="75962" cy="75962"/>
              </a:xfrm>
              <a:custGeom>
                <a:avLst/>
                <a:gdLst>
                  <a:gd name="connsiteX0" fmla="*/ 67899 w 75961"/>
                  <a:gd name="connsiteY0" fmla="*/ 10168 h 75961"/>
                  <a:gd name="connsiteX1" fmla="*/ 10168 w 75961"/>
                  <a:gd name="connsiteY1" fmla="*/ 13840 h 75961"/>
                  <a:gd name="connsiteX2" fmla="*/ 13840 w 75961"/>
                  <a:gd name="connsiteY2" fmla="*/ 71697 h 75961"/>
                  <a:gd name="connsiteX3" fmla="*/ 71697 w 75961"/>
                  <a:gd name="connsiteY3" fmla="*/ 67899 h 75961"/>
                  <a:gd name="connsiteX4" fmla="*/ 67899 w 75961"/>
                  <a:gd name="connsiteY4" fmla="*/ 10168 h 75961"/>
                  <a:gd name="connsiteX5" fmla="*/ 59037 w 75961"/>
                  <a:gd name="connsiteY5" fmla="*/ 58910 h 75961"/>
                  <a:gd name="connsiteX6" fmla="*/ 22828 w 75961"/>
                  <a:gd name="connsiteY6" fmla="*/ 58910 h 75961"/>
                  <a:gd name="connsiteX7" fmla="*/ 22828 w 75961"/>
                  <a:gd name="connsiteY7" fmla="*/ 22702 h 75961"/>
                  <a:gd name="connsiteX8" fmla="*/ 59037 w 75961"/>
                  <a:gd name="connsiteY8" fmla="*/ 22702 h 75961"/>
                  <a:gd name="connsiteX9" fmla="*/ 59037 w 75961"/>
                  <a:gd name="connsiteY9" fmla="*/ 58910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961" h="75961">
                    <a:moveTo>
                      <a:pt x="67899" y="10168"/>
                    </a:moveTo>
                    <a:cubicBezTo>
                      <a:pt x="51061" y="-4771"/>
                      <a:pt x="25234" y="-2999"/>
                      <a:pt x="10168" y="13840"/>
                    </a:cubicBezTo>
                    <a:cubicBezTo>
                      <a:pt x="-4771" y="30931"/>
                      <a:pt x="-2999" y="56758"/>
                      <a:pt x="13840" y="71697"/>
                    </a:cubicBezTo>
                    <a:cubicBezTo>
                      <a:pt x="30931" y="86636"/>
                      <a:pt x="56758" y="84864"/>
                      <a:pt x="71697" y="67899"/>
                    </a:cubicBezTo>
                    <a:cubicBezTo>
                      <a:pt x="86636" y="50934"/>
                      <a:pt x="84990" y="25107"/>
                      <a:pt x="67899" y="10168"/>
                    </a:cubicBezTo>
                    <a:close/>
                    <a:moveTo>
                      <a:pt x="59037" y="58910"/>
                    </a:moveTo>
                    <a:cubicBezTo>
                      <a:pt x="49035" y="68912"/>
                      <a:pt x="32830" y="68912"/>
                      <a:pt x="22828" y="58910"/>
                    </a:cubicBezTo>
                    <a:cubicBezTo>
                      <a:pt x="12700" y="48909"/>
                      <a:pt x="12700" y="32704"/>
                      <a:pt x="22828" y="22702"/>
                    </a:cubicBezTo>
                    <a:cubicBezTo>
                      <a:pt x="32830" y="12573"/>
                      <a:pt x="49035" y="12573"/>
                      <a:pt x="59037" y="22702"/>
                    </a:cubicBezTo>
                    <a:cubicBezTo>
                      <a:pt x="69165" y="32704"/>
                      <a:pt x="69165" y="49035"/>
                      <a:pt x="59037" y="58910"/>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80" name="Forma libre: forma 121">
                <a:extLst>
                  <a:ext uri="{FF2B5EF4-FFF2-40B4-BE49-F238E27FC236}">
                    <a16:creationId xmlns:a16="http://schemas.microsoft.com/office/drawing/2014/main" id="{E22B8338-8671-4860-845C-6FBCDA432F20}"/>
                  </a:ext>
                </a:extLst>
              </p:cNvPr>
              <p:cNvSpPr/>
              <p:nvPr/>
            </p:nvSpPr>
            <p:spPr>
              <a:xfrm>
                <a:off x="1818473" y="3665654"/>
                <a:ext cx="25321" cy="25321"/>
              </a:xfrm>
              <a:custGeom>
                <a:avLst/>
                <a:gdLst>
                  <a:gd name="connsiteX0" fmla="*/ 27346 w 25320"/>
                  <a:gd name="connsiteY0" fmla="*/ 27536 h 25320"/>
                  <a:gd name="connsiteX1" fmla="*/ 4558 w 25320"/>
                  <a:gd name="connsiteY1" fmla="*/ 27536 h 25320"/>
                  <a:gd name="connsiteX2" fmla="*/ 4558 w 25320"/>
                  <a:gd name="connsiteY2" fmla="*/ 4748 h 25320"/>
                  <a:gd name="connsiteX3" fmla="*/ 27346 w 25320"/>
                  <a:gd name="connsiteY3" fmla="*/ 4748 h 25320"/>
                  <a:gd name="connsiteX4" fmla="*/ 27346 w 25320"/>
                  <a:gd name="connsiteY4" fmla="*/ 27536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20" h="25320">
                    <a:moveTo>
                      <a:pt x="27346" y="27536"/>
                    </a:moveTo>
                    <a:cubicBezTo>
                      <a:pt x="21016" y="33740"/>
                      <a:pt x="10888" y="33740"/>
                      <a:pt x="4558" y="27536"/>
                    </a:cubicBezTo>
                    <a:cubicBezTo>
                      <a:pt x="-1519" y="21206"/>
                      <a:pt x="-1519" y="11078"/>
                      <a:pt x="4558" y="4748"/>
                    </a:cubicBezTo>
                    <a:cubicBezTo>
                      <a:pt x="10888" y="-1583"/>
                      <a:pt x="21016" y="-1583"/>
                      <a:pt x="27346" y="4748"/>
                    </a:cubicBezTo>
                    <a:cubicBezTo>
                      <a:pt x="33423" y="10951"/>
                      <a:pt x="33423" y="21206"/>
                      <a:pt x="27346" y="27536"/>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81" name="Forma libre: forma 122">
                <a:extLst>
                  <a:ext uri="{FF2B5EF4-FFF2-40B4-BE49-F238E27FC236}">
                    <a16:creationId xmlns:a16="http://schemas.microsoft.com/office/drawing/2014/main" id="{87ED38C4-1463-457E-8364-92A96F268521}"/>
                  </a:ext>
                </a:extLst>
              </p:cNvPr>
              <p:cNvSpPr/>
              <p:nvPr/>
            </p:nvSpPr>
            <p:spPr>
              <a:xfrm>
                <a:off x="1818473" y="3665654"/>
                <a:ext cx="25321" cy="25321"/>
              </a:xfrm>
              <a:custGeom>
                <a:avLst/>
                <a:gdLst>
                  <a:gd name="connsiteX0" fmla="*/ 27346 w 25320"/>
                  <a:gd name="connsiteY0" fmla="*/ 27536 h 25320"/>
                  <a:gd name="connsiteX1" fmla="*/ 4558 w 25320"/>
                  <a:gd name="connsiteY1" fmla="*/ 27536 h 25320"/>
                  <a:gd name="connsiteX2" fmla="*/ 4558 w 25320"/>
                  <a:gd name="connsiteY2" fmla="*/ 4748 h 25320"/>
                  <a:gd name="connsiteX3" fmla="*/ 27346 w 25320"/>
                  <a:gd name="connsiteY3" fmla="*/ 4748 h 25320"/>
                  <a:gd name="connsiteX4" fmla="*/ 27346 w 25320"/>
                  <a:gd name="connsiteY4" fmla="*/ 27536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20" h="25320">
                    <a:moveTo>
                      <a:pt x="27346" y="27536"/>
                    </a:moveTo>
                    <a:cubicBezTo>
                      <a:pt x="21016" y="33740"/>
                      <a:pt x="10888" y="33740"/>
                      <a:pt x="4558" y="27536"/>
                    </a:cubicBezTo>
                    <a:cubicBezTo>
                      <a:pt x="-1519" y="21206"/>
                      <a:pt x="-1519" y="11078"/>
                      <a:pt x="4558" y="4748"/>
                    </a:cubicBezTo>
                    <a:cubicBezTo>
                      <a:pt x="10888" y="-1583"/>
                      <a:pt x="21016" y="-1583"/>
                      <a:pt x="27346" y="4748"/>
                    </a:cubicBezTo>
                    <a:cubicBezTo>
                      <a:pt x="33423" y="10951"/>
                      <a:pt x="33423" y="21206"/>
                      <a:pt x="27346" y="27536"/>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82" name="Gráfico 1">
              <a:extLst>
                <a:ext uri="{FF2B5EF4-FFF2-40B4-BE49-F238E27FC236}">
                  <a16:creationId xmlns:a16="http://schemas.microsoft.com/office/drawing/2014/main" id="{126E37AE-7560-4ED2-9BD9-53F837D7AD55}"/>
                </a:ext>
              </a:extLst>
            </p:cNvPr>
            <p:cNvGrpSpPr/>
            <p:nvPr/>
          </p:nvGrpSpPr>
          <p:grpSpPr>
            <a:xfrm>
              <a:off x="954798" y="5249594"/>
              <a:ext cx="123438" cy="237381"/>
              <a:chOff x="1817080" y="4141999"/>
              <a:chExt cx="164584" cy="316508"/>
            </a:xfrm>
            <a:solidFill>
              <a:srgbClr val="FFFFFF"/>
            </a:solidFill>
          </p:grpSpPr>
          <p:sp>
            <p:nvSpPr>
              <p:cNvPr id="283" name="Forma libre: forma 124">
                <a:extLst>
                  <a:ext uri="{FF2B5EF4-FFF2-40B4-BE49-F238E27FC236}">
                    <a16:creationId xmlns:a16="http://schemas.microsoft.com/office/drawing/2014/main" id="{552722BE-7208-4917-8CCC-157E84B66B1B}"/>
                  </a:ext>
                </a:extLst>
              </p:cNvPr>
              <p:cNvSpPr/>
              <p:nvPr/>
            </p:nvSpPr>
            <p:spPr>
              <a:xfrm>
                <a:off x="1817080" y="4193906"/>
                <a:ext cx="164584" cy="265867"/>
              </a:xfrm>
              <a:custGeom>
                <a:avLst/>
                <a:gdLst>
                  <a:gd name="connsiteX0" fmla="*/ 127236 w 164584"/>
                  <a:gd name="connsiteY0" fmla="*/ 109132 h 265866"/>
                  <a:gd name="connsiteX1" fmla="*/ 173193 w 164584"/>
                  <a:gd name="connsiteY1" fmla="*/ 63175 h 265866"/>
                  <a:gd name="connsiteX2" fmla="*/ 131414 w 164584"/>
                  <a:gd name="connsiteY2" fmla="*/ 16079 h 265866"/>
                  <a:gd name="connsiteX3" fmla="*/ 106980 w 164584"/>
                  <a:gd name="connsiteY3" fmla="*/ 0 h 265866"/>
                  <a:gd name="connsiteX4" fmla="*/ 66213 w 164584"/>
                  <a:gd name="connsiteY4" fmla="*/ 0 h 265866"/>
                  <a:gd name="connsiteX5" fmla="*/ 41779 w 164584"/>
                  <a:gd name="connsiteY5" fmla="*/ 16079 h 265866"/>
                  <a:gd name="connsiteX6" fmla="*/ 0 w 164584"/>
                  <a:gd name="connsiteY6" fmla="*/ 63175 h 265866"/>
                  <a:gd name="connsiteX7" fmla="*/ 45830 w 164584"/>
                  <a:gd name="connsiteY7" fmla="*/ 109132 h 265866"/>
                  <a:gd name="connsiteX8" fmla="*/ 45830 w 164584"/>
                  <a:gd name="connsiteY8" fmla="*/ 91914 h 265866"/>
                  <a:gd name="connsiteX9" fmla="*/ 25447 w 164584"/>
                  <a:gd name="connsiteY9" fmla="*/ 63175 h 265866"/>
                  <a:gd name="connsiteX10" fmla="*/ 50894 w 164584"/>
                  <a:gd name="connsiteY10" fmla="*/ 40133 h 265866"/>
                  <a:gd name="connsiteX11" fmla="*/ 50894 w 164584"/>
                  <a:gd name="connsiteY11" fmla="*/ 270045 h 265866"/>
                  <a:gd name="connsiteX12" fmla="*/ 66213 w 164584"/>
                  <a:gd name="connsiteY12" fmla="*/ 270045 h 265866"/>
                  <a:gd name="connsiteX13" fmla="*/ 86596 w 164584"/>
                  <a:gd name="connsiteY13" fmla="*/ 126350 h 265866"/>
                  <a:gd name="connsiteX14" fmla="*/ 106980 w 164584"/>
                  <a:gd name="connsiteY14" fmla="*/ 270045 h 265866"/>
                  <a:gd name="connsiteX15" fmla="*/ 122299 w 164584"/>
                  <a:gd name="connsiteY15" fmla="*/ 270045 h 265866"/>
                  <a:gd name="connsiteX16" fmla="*/ 122299 w 164584"/>
                  <a:gd name="connsiteY16" fmla="*/ 40133 h 265866"/>
                  <a:gd name="connsiteX17" fmla="*/ 147746 w 164584"/>
                  <a:gd name="connsiteY17" fmla="*/ 63175 h 265866"/>
                  <a:gd name="connsiteX18" fmla="*/ 127363 w 164584"/>
                  <a:gd name="connsiteY18" fmla="*/ 91914 h 265866"/>
                  <a:gd name="connsiteX19" fmla="*/ 127363 w 164584"/>
                  <a:gd name="connsiteY19" fmla="*/ 109132 h 265866"/>
                  <a:gd name="connsiteX20" fmla="*/ 127236 w 164584"/>
                  <a:gd name="connsiteY20" fmla="*/ 109132 h 26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4584" h="265866">
                    <a:moveTo>
                      <a:pt x="127236" y="109132"/>
                    </a:moveTo>
                    <a:lnTo>
                      <a:pt x="173193" y="63175"/>
                    </a:lnTo>
                    <a:lnTo>
                      <a:pt x="131414" y="16079"/>
                    </a:lnTo>
                    <a:cubicBezTo>
                      <a:pt x="131414" y="16079"/>
                      <a:pt x="119513" y="0"/>
                      <a:pt x="106980" y="0"/>
                    </a:cubicBezTo>
                    <a:lnTo>
                      <a:pt x="66213" y="0"/>
                    </a:lnTo>
                    <a:cubicBezTo>
                      <a:pt x="53680" y="0"/>
                      <a:pt x="41779" y="16079"/>
                      <a:pt x="41779" y="16079"/>
                    </a:cubicBezTo>
                    <a:lnTo>
                      <a:pt x="0" y="63175"/>
                    </a:lnTo>
                    <a:lnTo>
                      <a:pt x="45830" y="109132"/>
                    </a:lnTo>
                    <a:lnTo>
                      <a:pt x="45830" y="91914"/>
                    </a:lnTo>
                    <a:lnTo>
                      <a:pt x="25447" y="63175"/>
                    </a:lnTo>
                    <a:lnTo>
                      <a:pt x="50894" y="40133"/>
                    </a:lnTo>
                    <a:lnTo>
                      <a:pt x="50894" y="270045"/>
                    </a:lnTo>
                    <a:lnTo>
                      <a:pt x="66213" y="270045"/>
                    </a:lnTo>
                    <a:lnTo>
                      <a:pt x="86596" y="126350"/>
                    </a:lnTo>
                    <a:lnTo>
                      <a:pt x="106980" y="270045"/>
                    </a:lnTo>
                    <a:lnTo>
                      <a:pt x="122299" y="270045"/>
                    </a:lnTo>
                    <a:lnTo>
                      <a:pt x="122299" y="40133"/>
                    </a:lnTo>
                    <a:lnTo>
                      <a:pt x="147746" y="63175"/>
                    </a:lnTo>
                    <a:lnTo>
                      <a:pt x="127363" y="91914"/>
                    </a:lnTo>
                    <a:lnTo>
                      <a:pt x="127363" y="109132"/>
                    </a:lnTo>
                    <a:lnTo>
                      <a:pt x="127236" y="109132"/>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84" name="Forma libre: forma 125">
                <a:extLst>
                  <a:ext uri="{FF2B5EF4-FFF2-40B4-BE49-F238E27FC236}">
                    <a16:creationId xmlns:a16="http://schemas.microsoft.com/office/drawing/2014/main" id="{BEF80B51-85B5-42CF-BDF2-FAB3BD4D5D97}"/>
                  </a:ext>
                </a:extLst>
              </p:cNvPr>
              <p:cNvSpPr/>
              <p:nvPr/>
            </p:nvSpPr>
            <p:spPr>
              <a:xfrm>
                <a:off x="1883040" y="4141999"/>
                <a:ext cx="37981" cy="37981"/>
              </a:xfrm>
              <a:custGeom>
                <a:avLst/>
                <a:gdLst>
                  <a:gd name="connsiteX0" fmla="*/ 20383 w 37980"/>
                  <a:gd name="connsiteY0" fmla="*/ 46084 h 37980"/>
                  <a:gd name="connsiteX1" fmla="*/ 40766 w 37980"/>
                  <a:gd name="connsiteY1" fmla="*/ 23042 h 37980"/>
                  <a:gd name="connsiteX2" fmla="*/ 20383 w 37980"/>
                  <a:gd name="connsiteY2" fmla="*/ 0 h 37980"/>
                  <a:gd name="connsiteX3" fmla="*/ 0 w 37980"/>
                  <a:gd name="connsiteY3" fmla="*/ 23042 h 37980"/>
                  <a:gd name="connsiteX4" fmla="*/ 20383 w 37980"/>
                  <a:gd name="connsiteY4" fmla="*/ 46084 h 37980"/>
                  <a:gd name="connsiteX5" fmla="*/ 20383 w 37980"/>
                  <a:gd name="connsiteY5" fmla="*/ 46084 h 37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980" h="37980">
                    <a:moveTo>
                      <a:pt x="20383" y="46084"/>
                    </a:moveTo>
                    <a:cubicBezTo>
                      <a:pt x="31651" y="46084"/>
                      <a:pt x="40766" y="35829"/>
                      <a:pt x="40766" y="23042"/>
                    </a:cubicBezTo>
                    <a:cubicBezTo>
                      <a:pt x="40766" y="10381"/>
                      <a:pt x="31651" y="0"/>
                      <a:pt x="20383" y="0"/>
                    </a:cubicBezTo>
                    <a:cubicBezTo>
                      <a:pt x="9115" y="0"/>
                      <a:pt x="0" y="10255"/>
                      <a:pt x="0" y="23042"/>
                    </a:cubicBezTo>
                    <a:cubicBezTo>
                      <a:pt x="0" y="35702"/>
                      <a:pt x="9115" y="46084"/>
                      <a:pt x="20383" y="46084"/>
                    </a:cubicBezTo>
                    <a:lnTo>
                      <a:pt x="20383" y="46084"/>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85" name="Gráfico 1">
              <a:extLst>
                <a:ext uri="{FF2B5EF4-FFF2-40B4-BE49-F238E27FC236}">
                  <a16:creationId xmlns:a16="http://schemas.microsoft.com/office/drawing/2014/main" id="{25D7843D-844A-438E-ACC6-1A24CF9741C2}"/>
                </a:ext>
              </a:extLst>
            </p:cNvPr>
            <p:cNvGrpSpPr/>
            <p:nvPr/>
          </p:nvGrpSpPr>
          <p:grpSpPr>
            <a:xfrm>
              <a:off x="938562" y="5916305"/>
              <a:ext cx="161419" cy="161419"/>
              <a:chOff x="1795431" y="4816793"/>
              <a:chExt cx="215225" cy="215225"/>
            </a:xfrm>
            <a:solidFill>
              <a:srgbClr val="FFFFFF"/>
            </a:solidFill>
          </p:grpSpPr>
          <p:sp>
            <p:nvSpPr>
              <p:cNvPr id="286" name="Forma libre: forma 127">
                <a:extLst>
                  <a:ext uri="{FF2B5EF4-FFF2-40B4-BE49-F238E27FC236}">
                    <a16:creationId xmlns:a16="http://schemas.microsoft.com/office/drawing/2014/main" id="{0B03D6DA-527C-493C-98A9-914FA0DBC2FB}"/>
                  </a:ext>
                </a:extLst>
              </p:cNvPr>
              <p:cNvSpPr/>
              <p:nvPr/>
            </p:nvSpPr>
            <p:spPr>
              <a:xfrm>
                <a:off x="1795431" y="4816793"/>
                <a:ext cx="215225" cy="215225"/>
              </a:xfrm>
              <a:custGeom>
                <a:avLst/>
                <a:gdLst>
                  <a:gd name="connsiteX0" fmla="*/ 11521 w 215225"/>
                  <a:gd name="connsiteY0" fmla="*/ 146606 h 215225"/>
                  <a:gd name="connsiteX1" fmla="*/ 11521 w 215225"/>
                  <a:gd name="connsiteY1" fmla="*/ 11521 h 215225"/>
                  <a:gd name="connsiteX2" fmla="*/ 204464 w 215225"/>
                  <a:gd name="connsiteY2" fmla="*/ 11521 h 215225"/>
                  <a:gd name="connsiteX3" fmla="*/ 204464 w 215225"/>
                  <a:gd name="connsiteY3" fmla="*/ 146606 h 215225"/>
                  <a:gd name="connsiteX4" fmla="*/ 11521 w 215225"/>
                  <a:gd name="connsiteY4" fmla="*/ 146606 h 215225"/>
                  <a:gd name="connsiteX5" fmla="*/ 11521 w 215225"/>
                  <a:gd name="connsiteY5" fmla="*/ 146606 h 215225"/>
                  <a:gd name="connsiteX6" fmla="*/ 204591 w 215225"/>
                  <a:gd name="connsiteY6" fmla="*/ 0 h 215225"/>
                  <a:gd name="connsiteX7" fmla="*/ 11521 w 215225"/>
                  <a:gd name="connsiteY7" fmla="*/ 0 h 215225"/>
                  <a:gd name="connsiteX8" fmla="*/ 0 w 215225"/>
                  <a:gd name="connsiteY8" fmla="*/ 11521 h 215225"/>
                  <a:gd name="connsiteX9" fmla="*/ 0 w 215225"/>
                  <a:gd name="connsiteY9" fmla="*/ 158127 h 215225"/>
                  <a:gd name="connsiteX10" fmla="*/ 11521 w 215225"/>
                  <a:gd name="connsiteY10" fmla="*/ 169648 h 215225"/>
                  <a:gd name="connsiteX11" fmla="*/ 84824 w 215225"/>
                  <a:gd name="connsiteY11" fmla="*/ 169648 h 215225"/>
                  <a:gd name="connsiteX12" fmla="*/ 84824 w 215225"/>
                  <a:gd name="connsiteY12" fmla="*/ 204337 h 215225"/>
                  <a:gd name="connsiteX13" fmla="*/ 42412 w 215225"/>
                  <a:gd name="connsiteY13" fmla="*/ 204337 h 215225"/>
                  <a:gd name="connsiteX14" fmla="*/ 42412 w 215225"/>
                  <a:gd name="connsiteY14" fmla="*/ 215858 h 215225"/>
                  <a:gd name="connsiteX15" fmla="*/ 173573 w 215225"/>
                  <a:gd name="connsiteY15" fmla="*/ 215858 h 215225"/>
                  <a:gd name="connsiteX16" fmla="*/ 173573 w 215225"/>
                  <a:gd name="connsiteY16" fmla="*/ 204337 h 215225"/>
                  <a:gd name="connsiteX17" fmla="*/ 131161 w 215225"/>
                  <a:gd name="connsiteY17" fmla="*/ 204337 h 215225"/>
                  <a:gd name="connsiteX18" fmla="*/ 131161 w 215225"/>
                  <a:gd name="connsiteY18" fmla="*/ 169648 h 215225"/>
                  <a:gd name="connsiteX19" fmla="*/ 204464 w 215225"/>
                  <a:gd name="connsiteY19" fmla="*/ 169648 h 215225"/>
                  <a:gd name="connsiteX20" fmla="*/ 215985 w 215225"/>
                  <a:gd name="connsiteY20" fmla="*/ 158127 h 215225"/>
                  <a:gd name="connsiteX21" fmla="*/ 215985 w 215225"/>
                  <a:gd name="connsiteY21" fmla="*/ 11521 h 215225"/>
                  <a:gd name="connsiteX22" fmla="*/ 204591 w 215225"/>
                  <a:gd name="connsiteY22" fmla="*/ 0 h 215225"/>
                  <a:gd name="connsiteX23" fmla="*/ 204591 w 215225"/>
                  <a:gd name="connsiteY23" fmla="*/ 0 h 215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15225" h="215225">
                    <a:moveTo>
                      <a:pt x="11521" y="146606"/>
                    </a:moveTo>
                    <a:lnTo>
                      <a:pt x="11521" y="11521"/>
                    </a:lnTo>
                    <a:lnTo>
                      <a:pt x="204464" y="11521"/>
                    </a:lnTo>
                    <a:lnTo>
                      <a:pt x="204464" y="146606"/>
                    </a:lnTo>
                    <a:lnTo>
                      <a:pt x="11521" y="146606"/>
                    </a:lnTo>
                    <a:lnTo>
                      <a:pt x="11521" y="146606"/>
                    </a:lnTo>
                    <a:close/>
                    <a:moveTo>
                      <a:pt x="204591" y="0"/>
                    </a:moveTo>
                    <a:lnTo>
                      <a:pt x="11521" y="0"/>
                    </a:lnTo>
                    <a:cubicBezTo>
                      <a:pt x="5191" y="0"/>
                      <a:pt x="0" y="3798"/>
                      <a:pt x="0" y="11521"/>
                    </a:cubicBezTo>
                    <a:lnTo>
                      <a:pt x="0" y="158127"/>
                    </a:lnTo>
                    <a:cubicBezTo>
                      <a:pt x="0" y="164584"/>
                      <a:pt x="5191" y="169648"/>
                      <a:pt x="11521" y="169648"/>
                    </a:cubicBezTo>
                    <a:lnTo>
                      <a:pt x="84824" y="169648"/>
                    </a:lnTo>
                    <a:lnTo>
                      <a:pt x="84824" y="204337"/>
                    </a:lnTo>
                    <a:lnTo>
                      <a:pt x="42412" y="204337"/>
                    </a:lnTo>
                    <a:lnTo>
                      <a:pt x="42412" y="215858"/>
                    </a:lnTo>
                    <a:lnTo>
                      <a:pt x="173573" y="215858"/>
                    </a:lnTo>
                    <a:lnTo>
                      <a:pt x="173573" y="204337"/>
                    </a:lnTo>
                    <a:lnTo>
                      <a:pt x="131161" y="204337"/>
                    </a:lnTo>
                    <a:lnTo>
                      <a:pt x="131161" y="169648"/>
                    </a:lnTo>
                    <a:lnTo>
                      <a:pt x="204464" y="169648"/>
                    </a:lnTo>
                    <a:cubicBezTo>
                      <a:pt x="210794" y="169648"/>
                      <a:pt x="215985" y="164457"/>
                      <a:pt x="215985" y="158127"/>
                    </a:cubicBezTo>
                    <a:lnTo>
                      <a:pt x="215985" y="11521"/>
                    </a:lnTo>
                    <a:cubicBezTo>
                      <a:pt x="216112" y="5191"/>
                      <a:pt x="210921" y="0"/>
                      <a:pt x="204591" y="0"/>
                    </a:cubicBezTo>
                    <a:lnTo>
                      <a:pt x="204591"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87" name="Forma libre: forma 128">
                <a:extLst>
                  <a:ext uri="{FF2B5EF4-FFF2-40B4-BE49-F238E27FC236}">
                    <a16:creationId xmlns:a16="http://schemas.microsoft.com/office/drawing/2014/main" id="{795202DD-943E-44EB-B7B3-11F78FF3D66C}"/>
                  </a:ext>
                </a:extLst>
              </p:cNvPr>
              <p:cNvSpPr/>
              <p:nvPr/>
            </p:nvSpPr>
            <p:spPr>
              <a:xfrm>
                <a:off x="1850391" y="4846198"/>
                <a:ext cx="101282" cy="101282"/>
              </a:xfrm>
              <a:custGeom>
                <a:avLst/>
                <a:gdLst>
                  <a:gd name="connsiteX0" fmla="*/ 89748 w 101282"/>
                  <a:gd name="connsiteY0" fmla="*/ 106440 h 101282"/>
                  <a:gd name="connsiteX1" fmla="*/ 78100 w 101282"/>
                  <a:gd name="connsiteY1" fmla="*/ 103402 h 101282"/>
                  <a:gd name="connsiteX2" fmla="*/ 71264 w 101282"/>
                  <a:gd name="connsiteY2" fmla="*/ 83019 h 101282"/>
                  <a:gd name="connsiteX3" fmla="*/ 70630 w 101282"/>
                  <a:gd name="connsiteY3" fmla="*/ 80487 h 101282"/>
                  <a:gd name="connsiteX4" fmla="*/ 55691 w 101282"/>
                  <a:gd name="connsiteY4" fmla="*/ 65548 h 101282"/>
                  <a:gd name="connsiteX5" fmla="*/ 54299 w 101282"/>
                  <a:gd name="connsiteY5" fmla="*/ 64155 h 101282"/>
                  <a:gd name="connsiteX6" fmla="*/ 53412 w 101282"/>
                  <a:gd name="connsiteY6" fmla="*/ 65548 h 101282"/>
                  <a:gd name="connsiteX7" fmla="*/ 21255 w 101282"/>
                  <a:gd name="connsiteY7" fmla="*/ 97705 h 101282"/>
                  <a:gd name="connsiteX8" fmla="*/ 11127 w 101282"/>
                  <a:gd name="connsiteY8" fmla="*/ 99604 h 101282"/>
                  <a:gd name="connsiteX9" fmla="*/ 5936 w 101282"/>
                  <a:gd name="connsiteY9" fmla="*/ 90742 h 101282"/>
                  <a:gd name="connsiteX10" fmla="*/ 8975 w 101282"/>
                  <a:gd name="connsiteY10" fmla="*/ 84538 h 101282"/>
                  <a:gd name="connsiteX11" fmla="*/ 40752 w 101282"/>
                  <a:gd name="connsiteY11" fmla="*/ 52887 h 101282"/>
                  <a:gd name="connsiteX12" fmla="*/ 42145 w 101282"/>
                  <a:gd name="connsiteY12" fmla="*/ 51874 h 101282"/>
                  <a:gd name="connsiteX13" fmla="*/ 41259 w 101282"/>
                  <a:gd name="connsiteY13" fmla="*/ 50862 h 101282"/>
                  <a:gd name="connsiteX14" fmla="*/ 25813 w 101282"/>
                  <a:gd name="connsiteY14" fmla="*/ 35416 h 101282"/>
                  <a:gd name="connsiteX15" fmla="*/ 23787 w 101282"/>
                  <a:gd name="connsiteY15" fmla="*/ 34910 h 101282"/>
                  <a:gd name="connsiteX16" fmla="*/ 113 w 101282"/>
                  <a:gd name="connsiteY16" fmla="*/ 20603 h 101282"/>
                  <a:gd name="connsiteX17" fmla="*/ 113 w 101282"/>
                  <a:gd name="connsiteY17" fmla="*/ 16299 h 101282"/>
                  <a:gd name="connsiteX18" fmla="*/ 3024 w 101282"/>
                  <a:gd name="connsiteY18" fmla="*/ 19084 h 101282"/>
                  <a:gd name="connsiteX19" fmla="*/ 7329 w 101282"/>
                  <a:gd name="connsiteY19" fmla="*/ 23262 h 101282"/>
                  <a:gd name="connsiteX20" fmla="*/ 9101 w 101282"/>
                  <a:gd name="connsiteY20" fmla="*/ 24022 h 101282"/>
                  <a:gd name="connsiteX21" fmla="*/ 22648 w 101282"/>
                  <a:gd name="connsiteY21" fmla="*/ 24022 h 101282"/>
                  <a:gd name="connsiteX22" fmla="*/ 23914 w 101282"/>
                  <a:gd name="connsiteY22" fmla="*/ 22756 h 101282"/>
                  <a:gd name="connsiteX23" fmla="*/ 23914 w 101282"/>
                  <a:gd name="connsiteY23" fmla="*/ 9209 h 101282"/>
                  <a:gd name="connsiteX24" fmla="*/ 23154 w 101282"/>
                  <a:gd name="connsiteY24" fmla="*/ 7310 h 101282"/>
                  <a:gd name="connsiteX25" fmla="*/ 16191 w 101282"/>
                  <a:gd name="connsiteY25" fmla="*/ 94 h 101282"/>
                  <a:gd name="connsiteX26" fmla="*/ 27585 w 101282"/>
                  <a:gd name="connsiteY26" fmla="*/ 2626 h 101282"/>
                  <a:gd name="connsiteX27" fmla="*/ 35055 w 101282"/>
                  <a:gd name="connsiteY27" fmla="*/ 23515 h 101282"/>
                  <a:gd name="connsiteX28" fmla="*/ 35688 w 101282"/>
                  <a:gd name="connsiteY28" fmla="*/ 25921 h 101282"/>
                  <a:gd name="connsiteX29" fmla="*/ 53919 w 101282"/>
                  <a:gd name="connsiteY29" fmla="*/ 44152 h 101282"/>
                  <a:gd name="connsiteX30" fmla="*/ 54932 w 101282"/>
                  <a:gd name="connsiteY30" fmla="*/ 45164 h 101282"/>
                  <a:gd name="connsiteX31" fmla="*/ 55944 w 101282"/>
                  <a:gd name="connsiteY31" fmla="*/ 44278 h 101282"/>
                  <a:gd name="connsiteX32" fmla="*/ 78606 w 101282"/>
                  <a:gd name="connsiteY32" fmla="*/ 21616 h 101282"/>
                  <a:gd name="connsiteX33" fmla="*/ 79746 w 101282"/>
                  <a:gd name="connsiteY33" fmla="*/ 19464 h 101282"/>
                  <a:gd name="connsiteX34" fmla="*/ 81012 w 101282"/>
                  <a:gd name="connsiteY34" fmla="*/ 13514 h 101282"/>
                  <a:gd name="connsiteX35" fmla="*/ 81772 w 101282"/>
                  <a:gd name="connsiteY35" fmla="*/ 12374 h 101282"/>
                  <a:gd name="connsiteX36" fmla="*/ 98610 w 101282"/>
                  <a:gd name="connsiteY36" fmla="*/ 1613 h 101282"/>
                  <a:gd name="connsiteX37" fmla="*/ 104434 w 101282"/>
                  <a:gd name="connsiteY37" fmla="*/ 7437 h 101282"/>
                  <a:gd name="connsiteX38" fmla="*/ 104434 w 101282"/>
                  <a:gd name="connsiteY38" fmla="*/ 8576 h 101282"/>
                  <a:gd name="connsiteX39" fmla="*/ 94179 w 101282"/>
                  <a:gd name="connsiteY39" fmla="*/ 24782 h 101282"/>
                  <a:gd name="connsiteX40" fmla="*/ 92913 w 101282"/>
                  <a:gd name="connsiteY40" fmla="*/ 25541 h 101282"/>
                  <a:gd name="connsiteX41" fmla="*/ 90381 w 101282"/>
                  <a:gd name="connsiteY41" fmla="*/ 26048 h 101282"/>
                  <a:gd name="connsiteX42" fmla="*/ 82405 w 101282"/>
                  <a:gd name="connsiteY42" fmla="*/ 30352 h 101282"/>
                  <a:gd name="connsiteX43" fmla="*/ 62528 w 101282"/>
                  <a:gd name="connsiteY43" fmla="*/ 50355 h 101282"/>
                  <a:gd name="connsiteX44" fmla="*/ 61262 w 101282"/>
                  <a:gd name="connsiteY44" fmla="*/ 51242 h 101282"/>
                  <a:gd name="connsiteX45" fmla="*/ 62401 w 101282"/>
                  <a:gd name="connsiteY45" fmla="*/ 52508 h 101282"/>
                  <a:gd name="connsiteX46" fmla="*/ 80759 w 101282"/>
                  <a:gd name="connsiteY46" fmla="*/ 70992 h 101282"/>
                  <a:gd name="connsiteX47" fmla="*/ 82911 w 101282"/>
                  <a:gd name="connsiteY47" fmla="*/ 71498 h 101282"/>
                  <a:gd name="connsiteX48" fmla="*/ 106459 w 101282"/>
                  <a:gd name="connsiteY48" fmla="*/ 85298 h 101282"/>
                  <a:gd name="connsiteX49" fmla="*/ 106712 w 101282"/>
                  <a:gd name="connsiteY49" fmla="*/ 89855 h 101282"/>
                  <a:gd name="connsiteX50" fmla="*/ 106333 w 101282"/>
                  <a:gd name="connsiteY50" fmla="*/ 89982 h 101282"/>
                  <a:gd name="connsiteX51" fmla="*/ 99496 w 101282"/>
                  <a:gd name="connsiteY51" fmla="*/ 83272 h 101282"/>
                  <a:gd name="connsiteX52" fmla="*/ 97091 w 101282"/>
                  <a:gd name="connsiteY52" fmla="*/ 82259 h 101282"/>
                  <a:gd name="connsiteX53" fmla="*/ 84304 w 101282"/>
                  <a:gd name="connsiteY53" fmla="*/ 82259 h 101282"/>
                  <a:gd name="connsiteX54" fmla="*/ 82658 w 101282"/>
                  <a:gd name="connsiteY54" fmla="*/ 82259 h 101282"/>
                  <a:gd name="connsiteX55" fmla="*/ 82658 w 101282"/>
                  <a:gd name="connsiteY55" fmla="*/ 83779 h 101282"/>
                  <a:gd name="connsiteX56" fmla="*/ 82658 w 101282"/>
                  <a:gd name="connsiteY56" fmla="*/ 96692 h 101282"/>
                  <a:gd name="connsiteX57" fmla="*/ 83544 w 101282"/>
                  <a:gd name="connsiteY57" fmla="*/ 98971 h 101282"/>
                  <a:gd name="connsiteX58" fmla="*/ 90507 w 101282"/>
                  <a:gd name="connsiteY58" fmla="*/ 105428 h 101282"/>
                  <a:gd name="connsiteX59" fmla="*/ 89748 w 101282"/>
                  <a:gd name="connsiteY59" fmla="*/ 106440 h 101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101282" h="101282">
                    <a:moveTo>
                      <a:pt x="89748" y="106440"/>
                    </a:moveTo>
                    <a:cubicBezTo>
                      <a:pt x="85443" y="106820"/>
                      <a:pt x="81645" y="105807"/>
                      <a:pt x="78100" y="103402"/>
                    </a:cubicBezTo>
                    <a:cubicBezTo>
                      <a:pt x="71517" y="98844"/>
                      <a:pt x="68731" y="90615"/>
                      <a:pt x="71264" y="83019"/>
                    </a:cubicBezTo>
                    <a:cubicBezTo>
                      <a:pt x="71643" y="81879"/>
                      <a:pt x="71517" y="81246"/>
                      <a:pt x="70630" y="80487"/>
                    </a:cubicBezTo>
                    <a:cubicBezTo>
                      <a:pt x="65566" y="75549"/>
                      <a:pt x="60629" y="70612"/>
                      <a:pt x="55691" y="65548"/>
                    </a:cubicBezTo>
                    <a:cubicBezTo>
                      <a:pt x="55312" y="65168"/>
                      <a:pt x="54932" y="64915"/>
                      <a:pt x="54299" y="64155"/>
                    </a:cubicBezTo>
                    <a:cubicBezTo>
                      <a:pt x="53919" y="64661"/>
                      <a:pt x="53792" y="65168"/>
                      <a:pt x="53412" y="65548"/>
                    </a:cubicBezTo>
                    <a:cubicBezTo>
                      <a:pt x="42651" y="76309"/>
                      <a:pt x="32017" y="87070"/>
                      <a:pt x="21255" y="97705"/>
                    </a:cubicBezTo>
                    <a:cubicBezTo>
                      <a:pt x="18470" y="100364"/>
                      <a:pt x="14545" y="101123"/>
                      <a:pt x="11127" y="99604"/>
                    </a:cubicBezTo>
                    <a:cubicBezTo>
                      <a:pt x="7709" y="98084"/>
                      <a:pt x="5683" y="94540"/>
                      <a:pt x="5936" y="90742"/>
                    </a:cubicBezTo>
                    <a:cubicBezTo>
                      <a:pt x="6063" y="88336"/>
                      <a:pt x="7202" y="86310"/>
                      <a:pt x="8975" y="84538"/>
                    </a:cubicBezTo>
                    <a:cubicBezTo>
                      <a:pt x="19609" y="74030"/>
                      <a:pt x="30118" y="63395"/>
                      <a:pt x="40752" y="52887"/>
                    </a:cubicBezTo>
                    <a:cubicBezTo>
                      <a:pt x="41132" y="52508"/>
                      <a:pt x="41638" y="52254"/>
                      <a:pt x="42145" y="51874"/>
                    </a:cubicBezTo>
                    <a:cubicBezTo>
                      <a:pt x="41765" y="51368"/>
                      <a:pt x="41512" y="50989"/>
                      <a:pt x="41259" y="50862"/>
                    </a:cubicBezTo>
                    <a:cubicBezTo>
                      <a:pt x="36068" y="45671"/>
                      <a:pt x="30877" y="40607"/>
                      <a:pt x="25813" y="35416"/>
                    </a:cubicBezTo>
                    <a:cubicBezTo>
                      <a:pt x="25180" y="34783"/>
                      <a:pt x="24674" y="34657"/>
                      <a:pt x="23787" y="34910"/>
                    </a:cubicBezTo>
                    <a:cubicBezTo>
                      <a:pt x="12900" y="38581"/>
                      <a:pt x="1885" y="31871"/>
                      <a:pt x="113" y="20603"/>
                    </a:cubicBezTo>
                    <a:cubicBezTo>
                      <a:pt x="-141" y="19338"/>
                      <a:pt x="113" y="17945"/>
                      <a:pt x="113" y="16299"/>
                    </a:cubicBezTo>
                    <a:cubicBezTo>
                      <a:pt x="1125" y="17312"/>
                      <a:pt x="2138" y="18198"/>
                      <a:pt x="3024" y="19084"/>
                    </a:cubicBezTo>
                    <a:cubicBezTo>
                      <a:pt x="4417" y="20477"/>
                      <a:pt x="5936" y="21996"/>
                      <a:pt x="7329" y="23262"/>
                    </a:cubicBezTo>
                    <a:cubicBezTo>
                      <a:pt x="7835" y="23642"/>
                      <a:pt x="8468" y="24022"/>
                      <a:pt x="9101" y="24022"/>
                    </a:cubicBezTo>
                    <a:cubicBezTo>
                      <a:pt x="13659" y="24022"/>
                      <a:pt x="18090" y="24022"/>
                      <a:pt x="22648" y="24022"/>
                    </a:cubicBezTo>
                    <a:cubicBezTo>
                      <a:pt x="23661" y="24022"/>
                      <a:pt x="24041" y="23769"/>
                      <a:pt x="23914" y="22756"/>
                    </a:cubicBezTo>
                    <a:cubicBezTo>
                      <a:pt x="23914" y="18198"/>
                      <a:pt x="23914" y="13767"/>
                      <a:pt x="23914" y="9209"/>
                    </a:cubicBezTo>
                    <a:cubicBezTo>
                      <a:pt x="23914" y="8576"/>
                      <a:pt x="23534" y="7817"/>
                      <a:pt x="23154" y="7310"/>
                    </a:cubicBezTo>
                    <a:cubicBezTo>
                      <a:pt x="20875" y="4905"/>
                      <a:pt x="18597" y="2626"/>
                      <a:pt x="16191" y="94"/>
                    </a:cubicBezTo>
                    <a:cubicBezTo>
                      <a:pt x="20369" y="-286"/>
                      <a:pt x="24167" y="474"/>
                      <a:pt x="27585" y="2626"/>
                    </a:cubicBezTo>
                    <a:cubicBezTo>
                      <a:pt x="34675" y="7057"/>
                      <a:pt x="37714" y="15539"/>
                      <a:pt x="35055" y="23515"/>
                    </a:cubicBezTo>
                    <a:cubicBezTo>
                      <a:pt x="34675" y="24528"/>
                      <a:pt x="34928" y="25161"/>
                      <a:pt x="35688" y="25921"/>
                    </a:cubicBezTo>
                    <a:cubicBezTo>
                      <a:pt x="41765" y="31998"/>
                      <a:pt x="47842" y="38075"/>
                      <a:pt x="53919" y="44152"/>
                    </a:cubicBezTo>
                    <a:cubicBezTo>
                      <a:pt x="54299" y="44532"/>
                      <a:pt x="54552" y="44785"/>
                      <a:pt x="54932" y="45164"/>
                    </a:cubicBezTo>
                    <a:cubicBezTo>
                      <a:pt x="55312" y="44785"/>
                      <a:pt x="55691" y="44532"/>
                      <a:pt x="55944" y="44278"/>
                    </a:cubicBezTo>
                    <a:cubicBezTo>
                      <a:pt x="63541" y="36682"/>
                      <a:pt x="71010" y="29213"/>
                      <a:pt x="78606" y="21616"/>
                    </a:cubicBezTo>
                    <a:cubicBezTo>
                      <a:pt x="79113" y="21110"/>
                      <a:pt x="79493" y="20224"/>
                      <a:pt x="79746" y="19464"/>
                    </a:cubicBezTo>
                    <a:cubicBezTo>
                      <a:pt x="80252" y="17565"/>
                      <a:pt x="80506" y="15539"/>
                      <a:pt x="81012" y="13514"/>
                    </a:cubicBezTo>
                    <a:cubicBezTo>
                      <a:pt x="81139" y="13134"/>
                      <a:pt x="81392" y="12627"/>
                      <a:pt x="81772" y="12374"/>
                    </a:cubicBezTo>
                    <a:cubicBezTo>
                      <a:pt x="87342" y="8829"/>
                      <a:pt x="92913" y="5285"/>
                      <a:pt x="98610" y="1613"/>
                    </a:cubicBezTo>
                    <a:cubicBezTo>
                      <a:pt x="100509" y="3512"/>
                      <a:pt x="102534" y="5538"/>
                      <a:pt x="104434" y="7437"/>
                    </a:cubicBezTo>
                    <a:cubicBezTo>
                      <a:pt x="104687" y="7690"/>
                      <a:pt x="104687" y="8323"/>
                      <a:pt x="104434" y="8576"/>
                    </a:cubicBezTo>
                    <a:cubicBezTo>
                      <a:pt x="101015" y="14020"/>
                      <a:pt x="97597" y="19338"/>
                      <a:pt x="94179" y="24782"/>
                    </a:cubicBezTo>
                    <a:cubicBezTo>
                      <a:pt x="93925" y="25161"/>
                      <a:pt x="93292" y="25414"/>
                      <a:pt x="92913" y="25541"/>
                    </a:cubicBezTo>
                    <a:cubicBezTo>
                      <a:pt x="92153" y="25794"/>
                      <a:pt x="91267" y="26048"/>
                      <a:pt x="90381" y="26048"/>
                    </a:cubicBezTo>
                    <a:cubicBezTo>
                      <a:pt x="86962" y="26174"/>
                      <a:pt x="84683" y="28073"/>
                      <a:pt x="82405" y="30352"/>
                    </a:cubicBezTo>
                    <a:cubicBezTo>
                      <a:pt x="75821" y="37062"/>
                      <a:pt x="69111" y="43645"/>
                      <a:pt x="62528" y="50355"/>
                    </a:cubicBezTo>
                    <a:cubicBezTo>
                      <a:pt x="62148" y="50735"/>
                      <a:pt x="61768" y="50989"/>
                      <a:pt x="61262" y="51242"/>
                    </a:cubicBezTo>
                    <a:cubicBezTo>
                      <a:pt x="61768" y="51874"/>
                      <a:pt x="62148" y="52128"/>
                      <a:pt x="62401" y="52508"/>
                    </a:cubicBezTo>
                    <a:cubicBezTo>
                      <a:pt x="68605" y="58711"/>
                      <a:pt x="74682" y="64788"/>
                      <a:pt x="80759" y="70992"/>
                    </a:cubicBezTo>
                    <a:cubicBezTo>
                      <a:pt x="81392" y="71624"/>
                      <a:pt x="82025" y="71751"/>
                      <a:pt x="82911" y="71498"/>
                    </a:cubicBezTo>
                    <a:cubicBezTo>
                      <a:pt x="93419" y="67953"/>
                      <a:pt x="104560" y="74410"/>
                      <a:pt x="106459" y="85298"/>
                    </a:cubicBezTo>
                    <a:cubicBezTo>
                      <a:pt x="106712" y="86817"/>
                      <a:pt x="106712" y="88336"/>
                      <a:pt x="106712" y="89855"/>
                    </a:cubicBezTo>
                    <a:cubicBezTo>
                      <a:pt x="106586" y="89855"/>
                      <a:pt x="106459" y="89982"/>
                      <a:pt x="106333" y="89982"/>
                    </a:cubicBezTo>
                    <a:cubicBezTo>
                      <a:pt x="104054" y="87703"/>
                      <a:pt x="101775" y="85551"/>
                      <a:pt x="99496" y="83272"/>
                    </a:cubicBezTo>
                    <a:cubicBezTo>
                      <a:pt x="98863" y="82513"/>
                      <a:pt x="98103" y="82259"/>
                      <a:pt x="97091" y="82259"/>
                    </a:cubicBezTo>
                    <a:cubicBezTo>
                      <a:pt x="92786" y="82259"/>
                      <a:pt x="88481" y="82259"/>
                      <a:pt x="84304" y="82259"/>
                    </a:cubicBezTo>
                    <a:cubicBezTo>
                      <a:pt x="83797" y="82259"/>
                      <a:pt x="83291" y="82259"/>
                      <a:pt x="82658" y="82259"/>
                    </a:cubicBezTo>
                    <a:cubicBezTo>
                      <a:pt x="82658" y="82892"/>
                      <a:pt x="82658" y="83399"/>
                      <a:pt x="82658" y="83779"/>
                    </a:cubicBezTo>
                    <a:cubicBezTo>
                      <a:pt x="82658" y="88083"/>
                      <a:pt x="82658" y="92388"/>
                      <a:pt x="82658" y="96692"/>
                    </a:cubicBezTo>
                    <a:cubicBezTo>
                      <a:pt x="82658" y="97578"/>
                      <a:pt x="82911" y="98338"/>
                      <a:pt x="83544" y="98971"/>
                    </a:cubicBezTo>
                    <a:cubicBezTo>
                      <a:pt x="85949" y="101123"/>
                      <a:pt x="88228" y="103275"/>
                      <a:pt x="90507" y="105428"/>
                    </a:cubicBezTo>
                    <a:cubicBezTo>
                      <a:pt x="90001" y="106061"/>
                      <a:pt x="89874" y="106187"/>
                      <a:pt x="89748" y="106440"/>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288" name="Group 287">
              <a:extLst>
                <a:ext uri="{FF2B5EF4-FFF2-40B4-BE49-F238E27FC236}">
                  <a16:creationId xmlns:a16="http://schemas.microsoft.com/office/drawing/2014/main" id="{09C446FA-D7B0-40CC-A72E-CBF944FEAD18}"/>
                </a:ext>
              </a:extLst>
            </p:cNvPr>
            <p:cNvGrpSpPr/>
            <p:nvPr/>
          </p:nvGrpSpPr>
          <p:grpSpPr>
            <a:xfrm>
              <a:off x="825853" y="6396342"/>
              <a:ext cx="379809" cy="379809"/>
              <a:chOff x="1233865" y="5361829"/>
              <a:chExt cx="379809" cy="379809"/>
            </a:xfrm>
          </p:grpSpPr>
          <p:sp>
            <p:nvSpPr>
              <p:cNvPr id="289" name="Forma libre: forma 81">
                <a:extLst>
                  <a:ext uri="{FF2B5EF4-FFF2-40B4-BE49-F238E27FC236}">
                    <a16:creationId xmlns:a16="http://schemas.microsoft.com/office/drawing/2014/main" id="{2BDB6437-7B91-42F4-87F6-E8543F834C77}"/>
                  </a:ext>
                </a:extLst>
              </p:cNvPr>
              <p:cNvSpPr/>
              <p:nvPr/>
            </p:nvSpPr>
            <p:spPr>
              <a:xfrm>
                <a:off x="1233865" y="5361829"/>
                <a:ext cx="379809" cy="379809"/>
              </a:xfrm>
              <a:custGeom>
                <a:avLst/>
                <a:gdLst>
                  <a:gd name="connsiteX0" fmla="*/ 0 w 506412"/>
                  <a:gd name="connsiteY0" fmla="*/ 0 h 506412"/>
                  <a:gd name="connsiteX1" fmla="*/ 516541 w 506412"/>
                  <a:gd name="connsiteY1" fmla="*/ 0 h 506412"/>
                  <a:gd name="connsiteX2" fmla="*/ 516541 w 506412"/>
                  <a:gd name="connsiteY2" fmla="*/ 516541 h 506412"/>
                  <a:gd name="connsiteX3" fmla="*/ 0 w 506412"/>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506412" h="506412">
                    <a:moveTo>
                      <a:pt x="0" y="0"/>
                    </a:moveTo>
                    <a:lnTo>
                      <a:pt x="516541" y="0"/>
                    </a:lnTo>
                    <a:lnTo>
                      <a:pt x="516541" y="516541"/>
                    </a:lnTo>
                    <a:lnTo>
                      <a:pt x="0" y="516541"/>
                    </a:lnTo>
                    <a:close/>
                  </a:path>
                </a:pathLst>
              </a:custGeom>
              <a:solidFill>
                <a:srgbClr val="4D2379"/>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290" name="Gráfico 1">
                <a:extLst>
                  <a:ext uri="{FF2B5EF4-FFF2-40B4-BE49-F238E27FC236}">
                    <a16:creationId xmlns:a16="http://schemas.microsoft.com/office/drawing/2014/main" id="{E5D71544-D7CD-40BC-88D5-71D7075CD7B8}"/>
                  </a:ext>
                </a:extLst>
              </p:cNvPr>
              <p:cNvGrpSpPr/>
              <p:nvPr/>
            </p:nvGrpSpPr>
            <p:grpSpPr>
              <a:xfrm>
                <a:off x="1360531" y="5477195"/>
                <a:ext cx="132933" cy="151924"/>
                <a:chOff x="1814041" y="5442212"/>
                <a:chExt cx="177244" cy="202565"/>
              </a:xfrm>
              <a:solidFill>
                <a:srgbClr val="FFFFFF"/>
              </a:solidFill>
            </p:grpSpPr>
            <p:sp>
              <p:nvSpPr>
                <p:cNvPr id="291" name="Forma libre: forma 130">
                  <a:extLst>
                    <a:ext uri="{FF2B5EF4-FFF2-40B4-BE49-F238E27FC236}">
                      <a16:creationId xmlns:a16="http://schemas.microsoft.com/office/drawing/2014/main" id="{ED7B9003-4C06-48A0-86D5-ED765ACA1982}"/>
                    </a:ext>
                  </a:extLst>
                </p:cNvPr>
                <p:cNvSpPr/>
                <p:nvPr/>
              </p:nvSpPr>
              <p:spPr>
                <a:xfrm>
                  <a:off x="1851389" y="5453480"/>
                  <a:ext cx="101282" cy="12660"/>
                </a:xfrm>
                <a:custGeom>
                  <a:avLst/>
                  <a:gdLst>
                    <a:gd name="connsiteX0" fmla="*/ 101662 w 101282"/>
                    <a:gd name="connsiteY0" fmla="*/ 11141 h 0"/>
                    <a:gd name="connsiteX1" fmla="*/ 104321 w 101282"/>
                    <a:gd name="connsiteY1" fmla="*/ 0 h 0"/>
                    <a:gd name="connsiteX2" fmla="*/ 0 w 101282"/>
                    <a:gd name="connsiteY2" fmla="*/ 0 h 0"/>
                    <a:gd name="connsiteX3" fmla="*/ 2659 w 101282"/>
                    <a:gd name="connsiteY3" fmla="*/ 11141 h 0"/>
                    <a:gd name="connsiteX4" fmla="*/ 101662 w 101282"/>
                    <a:gd name="connsiteY4" fmla="*/ 11141 h 0"/>
                    <a:gd name="connsiteX5" fmla="*/ 101662 w 101282"/>
                    <a:gd name="connsiteY5" fmla="*/ 11141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282">
                      <a:moveTo>
                        <a:pt x="101662" y="11141"/>
                      </a:moveTo>
                      <a:cubicBezTo>
                        <a:pt x="103308" y="7090"/>
                        <a:pt x="104321" y="3292"/>
                        <a:pt x="104321" y="0"/>
                      </a:cubicBezTo>
                      <a:lnTo>
                        <a:pt x="0" y="0"/>
                      </a:lnTo>
                      <a:cubicBezTo>
                        <a:pt x="0" y="3419"/>
                        <a:pt x="1013" y="7216"/>
                        <a:pt x="2659" y="11141"/>
                      </a:cubicBezTo>
                      <a:lnTo>
                        <a:pt x="101662" y="11141"/>
                      </a:lnTo>
                      <a:lnTo>
                        <a:pt x="101662" y="11141"/>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2" name="Forma libre: forma 131">
                  <a:extLst>
                    <a:ext uri="{FF2B5EF4-FFF2-40B4-BE49-F238E27FC236}">
                      <a16:creationId xmlns:a16="http://schemas.microsoft.com/office/drawing/2014/main" id="{533ACBDC-85C0-486E-903C-4CBB7BB9959A}"/>
                    </a:ext>
                  </a:extLst>
                </p:cNvPr>
                <p:cNvSpPr/>
                <p:nvPr/>
              </p:nvSpPr>
              <p:spPr>
                <a:xfrm>
                  <a:off x="1859872" y="5475762"/>
                  <a:ext cx="75962" cy="12660"/>
                </a:xfrm>
                <a:custGeom>
                  <a:avLst/>
                  <a:gdLst>
                    <a:gd name="connsiteX0" fmla="*/ 87230 w 75961"/>
                    <a:gd name="connsiteY0" fmla="*/ 0 h 0"/>
                    <a:gd name="connsiteX1" fmla="*/ 0 w 75961"/>
                    <a:gd name="connsiteY1" fmla="*/ 0 h 0"/>
                    <a:gd name="connsiteX2" fmla="*/ 8229 w 75961"/>
                    <a:gd name="connsiteY2" fmla="*/ 11141 h 0"/>
                    <a:gd name="connsiteX3" fmla="*/ 78874 w 75961"/>
                    <a:gd name="connsiteY3" fmla="*/ 11141 h 0"/>
                    <a:gd name="connsiteX4" fmla="*/ 87230 w 75961"/>
                    <a:gd name="connsiteY4" fmla="*/ 0 h 0"/>
                    <a:gd name="connsiteX5" fmla="*/ 87230 w 75961"/>
                    <a:gd name="connsiteY5" fmla="*/ 0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a:moveTo>
                        <a:pt x="87230" y="0"/>
                      </a:moveTo>
                      <a:lnTo>
                        <a:pt x="0" y="0"/>
                      </a:lnTo>
                      <a:cubicBezTo>
                        <a:pt x="2405" y="3672"/>
                        <a:pt x="5191" y="7470"/>
                        <a:pt x="8229" y="11141"/>
                      </a:cubicBezTo>
                      <a:lnTo>
                        <a:pt x="78874" y="11141"/>
                      </a:lnTo>
                      <a:cubicBezTo>
                        <a:pt x="82039" y="7470"/>
                        <a:pt x="84824" y="3672"/>
                        <a:pt x="87230" y="0"/>
                      </a:cubicBezTo>
                      <a:lnTo>
                        <a:pt x="87230"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3" name="Forma libre: forma 132">
                  <a:extLst>
                    <a:ext uri="{FF2B5EF4-FFF2-40B4-BE49-F238E27FC236}">
                      <a16:creationId xmlns:a16="http://schemas.microsoft.com/office/drawing/2014/main" id="{81895C8C-03DE-4CA5-9078-1BA288079FBD}"/>
                    </a:ext>
                  </a:extLst>
                </p:cNvPr>
                <p:cNvSpPr/>
                <p:nvPr/>
              </p:nvSpPr>
              <p:spPr>
                <a:xfrm>
                  <a:off x="1878356" y="5498171"/>
                  <a:ext cx="37981" cy="12660"/>
                </a:xfrm>
                <a:custGeom>
                  <a:avLst/>
                  <a:gdLst>
                    <a:gd name="connsiteX0" fmla="*/ 38361 w 37980"/>
                    <a:gd name="connsiteY0" fmla="*/ 11141 h 0"/>
                    <a:gd name="connsiteX1" fmla="*/ 50388 w 37980"/>
                    <a:gd name="connsiteY1" fmla="*/ 0 h 0"/>
                    <a:gd name="connsiteX2" fmla="*/ 0 w 37980"/>
                    <a:gd name="connsiteY2" fmla="*/ 0 h 0"/>
                    <a:gd name="connsiteX3" fmla="*/ 12027 w 37980"/>
                    <a:gd name="connsiteY3" fmla="*/ 11141 h 0"/>
                    <a:gd name="connsiteX4" fmla="*/ 38361 w 37980"/>
                    <a:gd name="connsiteY4" fmla="*/ 11141 h 0"/>
                    <a:gd name="connsiteX5" fmla="*/ 38361 w 37980"/>
                    <a:gd name="connsiteY5" fmla="*/ 11141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980">
                      <a:moveTo>
                        <a:pt x="38361" y="11141"/>
                      </a:moveTo>
                      <a:cubicBezTo>
                        <a:pt x="42539" y="7596"/>
                        <a:pt x="46590" y="3798"/>
                        <a:pt x="50388" y="0"/>
                      </a:cubicBezTo>
                      <a:lnTo>
                        <a:pt x="0" y="0"/>
                      </a:lnTo>
                      <a:cubicBezTo>
                        <a:pt x="3798" y="3798"/>
                        <a:pt x="7849" y="7596"/>
                        <a:pt x="12027" y="11141"/>
                      </a:cubicBezTo>
                      <a:lnTo>
                        <a:pt x="38361" y="11141"/>
                      </a:lnTo>
                      <a:lnTo>
                        <a:pt x="38361" y="11141"/>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4" name="Forma libre: forma 133">
                  <a:extLst>
                    <a:ext uri="{FF2B5EF4-FFF2-40B4-BE49-F238E27FC236}">
                      <a16:creationId xmlns:a16="http://schemas.microsoft.com/office/drawing/2014/main" id="{EF4FDF83-FC74-4AF7-AC86-5F32609594EC}"/>
                    </a:ext>
                  </a:extLst>
                </p:cNvPr>
                <p:cNvSpPr/>
                <p:nvPr/>
              </p:nvSpPr>
              <p:spPr>
                <a:xfrm>
                  <a:off x="1851263" y="5628572"/>
                  <a:ext cx="101282" cy="12660"/>
                </a:xfrm>
                <a:custGeom>
                  <a:avLst/>
                  <a:gdLst>
                    <a:gd name="connsiteX0" fmla="*/ 2659 w 101282"/>
                    <a:gd name="connsiteY0" fmla="*/ 0 h 0"/>
                    <a:gd name="connsiteX1" fmla="*/ 0 w 101282"/>
                    <a:gd name="connsiteY1" fmla="*/ 11141 h 0"/>
                    <a:gd name="connsiteX2" fmla="*/ 104321 w 101282"/>
                    <a:gd name="connsiteY2" fmla="*/ 11141 h 0"/>
                    <a:gd name="connsiteX3" fmla="*/ 101662 w 101282"/>
                    <a:gd name="connsiteY3" fmla="*/ 0 h 0"/>
                    <a:gd name="connsiteX4" fmla="*/ 2659 w 101282"/>
                    <a:gd name="connsiteY4" fmla="*/ 0 h 0"/>
                    <a:gd name="connsiteX5" fmla="*/ 2659 w 101282"/>
                    <a:gd name="connsiteY5" fmla="*/ 0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1282">
                      <a:moveTo>
                        <a:pt x="2659" y="0"/>
                      </a:moveTo>
                      <a:cubicBezTo>
                        <a:pt x="1013" y="4051"/>
                        <a:pt x="0" y="7849"/>
                        <a:pt x="0" y="11141"/>
                      </a:cubicBezTo>
                      <a:lnTo>
                        <a:pt x="104321" y="11141"/>
                      </a:lnTo>
                      <a:cubicBezTo>
                        <a:pt x="104321" y="7723"/>
                        <a:pt x="103308" y="4051"/>
                        <a:pt x="101662" y="0"/>
                      </a:cubicBezTo>
                      <a:lnTo>
                        <a:pt x="2659" y="0"/>
                      </a:lnTo>
                      <a:lnTo>
                        <a:pt x="2659"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5" name="Forma libre: forma 134">
                  <a:extLst>
                    <a:ext uri="{FF2B5EF4-FFF2-40B4-BE49-F238E27FC236}">
                      <a16:creationId xmlns:a16="http://schemas.microsoft.com/office/drawing/2014/main" id="{84C6151B-C4E4-4050-AF2E-C3CCEE777261}"/>
                    </a:ext>
                  </a:extLst>
                </p:cNvPr>
                <p:cNvSpPr/>
                <p:nvPr/>
              </p:nvSpPr>
              <p:spPr>
                <a:xfrm>
                  <a:off x="1859872" y="5606164"/>
                  <a:ext cx="75962" cy="12660"/>
                </a:xfrm>
                <a:custGeom>
                  <a:avLst/>
                  <a:gdLst>
                    <a:gd name="connsiteX0" fmla="*/ 0 w 75961"/>
                    <a:gd name="connsiteY0" fmla="*/ 11141 h 0"/>
                    <a:gd name="connsiteX1" fmla="*/ 87230 w 75961"/>
                    <a:gd name="connsiteY1" fmla="*/ 11141 h 0"/>
                    <a:gd name="connsiteX2" fmla="*/ 79000 w 75961"/>
                    <a:gd name="connsiteY2" fmla="*/ 0 h 0"/>
                    <a:gd name="connsiteX3" fmla="*/ 8356 w 75961"/>
                    <a:gd name="connsiteY3" fmla="*/ 0 h 0"/>
                    <a:gd name="connsiteX4" fmla="*/ 0 w 75961"/>
                    <a:gd name="connsiteY4" fmla="*/ 11141 h 0"/>
                    <a:gd name="connsiteX5" fmla="*/ 0 w 75961"/>
                    <a:gd name="connsiteY5" fmla="*/ 11141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5961">
                      <a:moveTo>
                        <a:pt x="0" y="11141"/>
                      </a:moveTo>
                      <a:lnTo>
                        <a:pt x="87230" y="11141"/>
                      </a:lnTo>
                      <a:cubicBezTo>
                        <a:pt x="84824" y="7470"/>
                        <a:pt x="82039" y="3671"/>
                        <a:pt x="79000" y="0"/>
                      </a:cubicBezTo>
                      <a:lnTo>
                        <a:pt x="8356" y="0"/>
                      </a:lnTo>
                      <a:cubicBezTo>
                        <a:pt x="5191" y="3798"/>
                        <a:pt x="2405" y="7596"/>
                        <a:pt x="0" y="11141"/>
                      </a:cubicBezTo>
                      <a:lnTo>
                        <a:pt x="0" y="11141"/>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6" name="Forma libre: forma 135">
                  <a:extLst>
                    <a:ext uri="{FF2B5EF4-FFF2-40B4-BE49-F238E27FC236}">
                      <a16:creationId xmlns:a16="http://schemas.microsoft.com/office/drawing/2014/main" id="{BA294F1D-4F54-443D-A900-28D3918C6766}"/>
                    </a:ext>
                  </a:extLst>
                </p:cNvPr>
                <p:cNvSpPr/>
                <p:nvPr/>
              </p:nvSpPr>
              <p:spPr>
                <a:xfrm>
                  <a:off x="1878229" y="5583881"/>
                  <a:ext cx="37981" cy="12660"/>
                </a:xfrm>
                <a:custGeom>
                  <a:avLst/>
                  <a:gdLst>
                    <a:gd name="connsiteX0" fmla="*/ 12027 w 37980"/>
                    <a:gd name="connsiteY0" fmla="*/ 0 h 0"/>
                    <a:gd name="connsiteX1" fmla="*/ 0 w 37980"/>
                    <a:gd name="connsiteY1" fmla="*/ 11141 h 0"/>
                    <a:gd name="connsiteX2" fmla="*/ 50388 w 37980"/>
                    <a:gd name="connsiteY2" fmla="*/ 11141 h 0"/>
                    <a:gd name="connsiteX3" fmla="*/ 38361 w 37980"/>
                    <a:gd name="connsiteY3" fmla="*/ 0 h 0"/>
                    <a:gd name="connsiteX4" fmla="*/ 12027 w 37980"/>
                    <a:gd name="connsiteY4" fmla="*/ 0 h 0"/>
                    <a:gd name="connsiteX5" fmla="*/ 12027 w 37980"/>
                    <a:gd name="connsiteY5" fmla="*/ 0 h 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980">
                      <a:moveTo>
                        <a:pt x="12027" y="0"/>
                      </a:moveTo>
                      <a:cubicBezTo>
                        <a:pt x="7849" y="3545"/>
                        <a:pt x="3798" y="7343"/>
                        <a:pt x="0" y="11141"/>
                      </a:cubicBezTo>
                      <a:lnTo>
                        <a:pt x="50388" y="11141"/>
                      </a:lnTo>
                      <a:cubicBezTo>
                        <a:pt x="46590" y="7343"/>
                        <a:pt x="42539" y="3545"/>
                        <a:pt x="38361" y="0"/>
                      </a:cubicBezTo>
                      <a:lnTo>
                        <a:pt x="12027" y="0"/>
                      </a:lnTo>
                      <a:lnTo>
                        <a:pt x="12027"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7" name="Forma libre: forma 136">
                  <a:extLst>
                    <a:ext uri="{FF2B5EF4-FFF2-40B4-BE49-F238E27FC236}">
                      <a16:creationId xmlns:a16="http://schemas.microsoft.com/office/drawing/2014/main" id="{54312E1E-429A-48DA-9264-344D2DFFC2E0}"/>
                    </a:ext>
                  </a:extLst>
                </p:cNvPr>
                <p:cNvSpPr/>
                <p:nvPr/>
              </p:nvSpPr>
              <p:spPr>
                <a:xfrm>
                  <a:off x="1910007" y="5442339"/>
                  <a:ext cx="75962" cy="88622"/>
                </a:xfrm>
                <a:custGeom>
                  <a:avLst/>
                  <a:gdLst>
                    <a:gd name="connsiteX0" fmla="*/ 53047 w 75961"/>
                    <a:gd name="connsiteY0" fmla="*/ 0 h 88622"/>
                    <a:gd name="connsiteX1" fmla="*/ 53047 w 75961"/>
                    <a:gd name="connsiteY1" fmla="*/ 11141 h 88622"/>
                    <a:gd name="connsiteX2" fmla="*/ 0 w 75961"/>
                    <a:gd name="connsiteY2" fmla="*/ 82039 h 88622"/>
                    <a:gd name="connsiteX3" fmla="*/ 4938 w 75961"/>
                    <a:gd name="connsiteY3" fmla="*/ 85204 h 88622"/>
                    <a:gd name="connsiteX4" fmla="*/ 25954 w 75961"/>
                    <a:gd name="connsiteY4" fmla="*/ 99637 h 88622"/>
                    <a:gd name="connsiteX5" fmla="*/ 82925 w 75961"/>
                    <a:gd name="connsiteY5" fmla="*/ 11267 h 88622"/>
                    <a:gd name="connsiteX6" fmla="*/ 82925 w 75961"/>
                    <a:gd name="connsiteY6" fmla="*/ 126 h 88622"/>
                    <a:gd name="connsiteX7" fmla="*/ 53047 w 75961"/>
                    <a:gd name="connsiteY7" fmla="*/ 126 h 88622"/>
                    <a:gd name="connsiteX8" fmla="*/ 53047 w 75961"/>
                    <a:gd name="connsiteY8" fmla="*/ 0 h 8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961" h="88622">
                      <a:moveTo>
                        <a:pt x="53047" y="0"/>
                      </a:moveTo>
                      <a:lnTo>
                        <a:pt x="53047" y="11141"/>
                      </a:lnTo>
                      <a:cubicBezTo>
                        <a:pt x="53047" y="29878"/>
                        <a:pt x="29878" y="60010"/>
                        <a:pt x="0" y="82039"/>
                      </a:cubicBezTo>
                      <a:cubicBezTo>
                        <a:pt x="1646" y="83052"/>
                        <a:pt x="3292" y="84191"/>
                        <a:pt x="4938" y="85204"/>
                      </a:cubicBezTo>
                      <a:cubicBezTo>
                        <a:pt x="12027" y="89508"/>
                        <a:pt x="19117" y="94319"/>
                        <a:pt x="25954" y="99637"/>
                      </a:cubicBezTo>
                      <a:cubicBezTo>
                        <a:pt x="56592" y="74822"/>
                        <a:pt x="82925" y="40386"/>
                        <a:pt x="82925" y="11267"/>
                      </a:cubicBezTo>
                      <a:lnTo>
                        <a:pt x="82925" y="126"/>
                      </a:lnTo>
                      <a:lnTo>
                        <a:pt x="53047" y="126"/>
                      </a:lnTo>
                      <a:lnTo>
                        <a:pt x="53047" y="0"/>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8" name="Forma libre: forma 137">
                  <a:extLst>
                    <a:ext uri="{FF2B5EF4-FFF2-40B4-BE49-F238E27FC236}">
                      <a16:creationId xmlns:a16="http://schemas.microsoft.com/office/drawing/2014/main" id="{221D4699-FE15-421A-9DC4-0BEA83A00B17}"/>
                    </a:ext>
                  </a:extLst>
                </p:cNvPr>
                <p:cNvSpPr/>
                <p:nvPr/>
              </p:nvSpPr>
              <p:spPr>
                <a:xfrm>
                  <a:off x="1814168" y="5551218"/>
                  <a:ext cx="75962" cy="88622"/>
                </a:xfrm>
                <a:custGeom>
                  <a:avLst/>
                  <a:gdLst>
                    <a:gd name="connsiteX0" fmla="*/ 82798 w 75961"/>
                    <a:gd name="connsiteY0" fmla="*/ 17598 h 88622"/>
                    <a:gd name="connsiteX1" fmla="*/ 77861 w 75961"/>
                    <a:gd name="connsiteY1" fmla="*/ 14433 h 88622"/>
                    <a:gd name="connsiteX2" fmla="*/ 56845 w 75961"/>
                    <a:gd name="connsiteY2" fmla="*/ 0 h 88622"/>
                    <a:gd name="connsiteX3" fmla="*/ 0 w 75961"/>
                    <a:gd name="connsiteY3" fmla="*/ 88369 h 88622"/>
                    <a:gd name="connsiteX4" fmla="*/ 0 w 75961"/>
                    <a:gd name="connsiteY4" fmla="*/ 99510 h 88622"/>
                    <a:gd name="connsiteX5" fmla="*/ 29752 w 75961"/>
                    <a:gd name="connsiteY5" fmla="*/ 99510 h 88622"/>
                    <a:gd name="connsiteX6" fmla="*/ 29752 w 75961"/>
                    <a:gd name="connsiteY6" fmla="*/ 88369 h 88622"/>
                    <a:gd name="connsiteX7" fmla="*/ 82798 w 75961"/>
                    <a:gd name="connsiteY7" fmla="*/ 17598 h 88622"/>
                    <a:gd name="connsiteX8" fmla="*/ 82798 w 75961"/>
                    <a:gd name="connsiteY8" fmla="*/ 17598 h 88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961" h="88622">
                      <a:moveTo>
                        <a:pt x="82798" y="17598"/>
                      </a:moveTo>
                      <a:cubicBezTo>
                        <a:pt x="81153" y="16585"/>
                        <a:pt x="79507" y="15446"/>
                        <a:pt x="77861" y="14433"/>
                      </a:cubicBezTo>
                      <a:cubicBezTo>
                        <a:pt x="70771" y="10128"/>
                        <a:pt x="63681" y="5318"/>
                        <a:pt x="56845" y="0"/>
                      </a:cubicBezTo>
                      <a:cubicBezTo>
                        <a:pt x="26207" y="24814"/>
                        <a:pt x="0" y="59251"/>
                        <a:pt x="0" y="88369"/>
                      </a:cubicBezTo>
                      <a:lnTo>
                        <a:pt x="0" y="99510"/>
                      </a:lnTo>
                      <a:lnTo>
                        <a:pt x="29752" y="99510"/>
                      </a:lnTo>
                      <a:lnTo>
                        <a:pt x="29752" y="88369"/>
                      </a:lnTo>
                      <a:cubicBezTo>
                        <a:pt x="29752" y="69758"/>
                        <a:pt x="52920" y="39627"/>
                        <a:pt x="82798" y="17598"/>
                      </a:cubicBezTo>
                      <a:lnTo>
                        <a:pt x="82798" y="17598"/>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299" name="Forma libre: forma 138">
                  <a:extLst>
                    <a:ext uri="{FF2B5EF4-FFF2-40B4-BE49-F238E27FC236}">
                      <a16:creationId xmlns:a16="http://schemas.microsoft.com/office/drawing/2014/main" id="{051ABB72-AF1A-435B-AA4D-8F4DA523A364}"/>
                    </a:ext>
                  </a:extLst>
                </p:cNvPr>
                <p:cNvSpPr/>
                <p:nvPr/>
              </p:nvSpPr>
              <p:spPr>
                <a:xfrm>
                  <a:off x="1814041" y="5442212"/>
                  <a:ext cx="177244" cy="202565"/>
                </a:xfrm>
                <a:custGeom>
                  <a:avLst/>
                  <a:gdLst>
                    <a:gd name="connsiteX0" fmla="*/ 121919 w 177244"/>
                    <a:gd name="connsiteY0" fmla="*/ 109132 h 202564"/>
                    <a:gd name="connsiteX1" fmla="*/ 119007 w 177244"/>
                    <a:gd name="connsiteY1" fmla="*/ 106726 h 202564"/>
                    <a:gd name="connsiteX2" fmla="*/ 115968 w 177244"/>
                    <a:gd name="connsiteY2" fmla="*/ 104321 h 202564"/>
                    <a:gd name="connsiteX3" fmla="*/ 97105 w 177244"/>
                    <a:gd name="connsiteY3" fmla="*/ 91534 h 202564"/>
                    <a:gd name="connsiteX4" fmla="*/ 89382 w 177244"/>
                    <a:gd name="connsiteY4" fmla="*/ 86596 h 202564"/>
                    <a:gd name="connsiteX5" fmla="*/ 86090 w 177244"/>
                    <a:gd name="connsiteY5" fmla="*/ 84318 h 202564"/>
                    <a:gd name="connsiteX6" fmla="*/ 82798 w 177244"/>
                    <a:gd name="connsiteY6" fmla="*/ 82039 h 202564"/>
                    <a:gd name="connsiteX7" fmla="*/ 29752 w 177244"/>
                    <a:gd name="connsiteY7" fmla="*/ 11141 h 202564"/>
                    <a:gd name="connsiteX8" fmla="*/ 29752 w 177244"/>
                    <a:gd name="connsiteY8" fmla="*/ 0 h 202564"/>
                    <a:gd name="connsiteX9" fmla="*/ 0 w 177244"/>
                    <a:gd name="connsiteY9" fmla="*/ 0 h 202564"/>
                    <a:gd name="connsiteX10" fmla="*/ 0 w 177244"/>
                    <a:gd name="connsiteY10" fmla="*/ 11141 h 202564"/>
                    <a:gd name="connsiteX11" fmla="*/ 56845 w 177244"/>
                    <a:gd name="connsiteY11" fmla="*/ 99510 h 202564"/>
                    <a:gd name="connsiteX12" fmla="*/ 59757 w 177244"/>
                    <a:gd name="connsiteY12" fmla="*/ 101915 h 202564"/>
                    <a:gd name="connsiteX13" fmla="*/ 62795 w 177244"/>
                    <a:gd name="connsiteY13" fmla="*/ 104321 h 202564"/>
                    <a:gd name="connsiteX14" fmla="*/ 81659 w 177244"/>
                    <a:gd name="connsiteY14" fmla="*/ 117108 h 202564"/>
                    <a:gd name="connsiteX15" fmla="*/ 89382 w 177244"/>
                    <a:gd name="connsiteY15" fmla="*/ 122045 h 202564"/>
                    <a:gd name="connsiteX16" fmla="*/ 92673 w 177244"/>
                    <a:gd name="connsiteY16" fmla="*/ 124324 h 202564"/>
                    <a:gd name="connsiteX17" fmla="*/ 95965 w 177244"/>
                    <a:gd name="connsiteY17" fmla="*/ 126603 h 202564"/>
                    <a:gd name="connsiteX18" fmla="*/ 149012 w 177244"/>
                    <a:gd name="connsiteY18" fmla="*/ 197501 h 202564"/>
                    <a:gd name="connsiteX19" fmla="*/ 149012 w 177244"/>
                    <a:gd name="connsiteY19" fmla="*/ 208642 h 202564"/>
                    <a:gd name="connsiteX20" fmla="*/ 178764 w 177244"/>
                    <a:gd name="connsiteY20" fmla="*/ 208642 h 202564"/>
                    <a:gd name="connsiteX21" fmla="*/ 178764 w 177244"/>
                    <a:gd name="connsiteY21" fmla="*/ 197501 h 202564"/>
                    <a:gd name="connsiteX22" fmla="*/ 121919 w 177244"/>
                    <a:gd name="connsiteY22" fmla="*/ 109132 h 202564"/>
                    <a:gd name="connsiteX23" fmla="*/ 121919 w 177244"/>
                    <a:gd name="connsiteY23" fmla="*/ 109132 h 202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7244" h="202564">
                      <a:moveTo>
                        <a:pt x="121919" y="109132"/>
                      </a:moveTo>
                      <a:cubicBezTo>
                        <a:pt x="120906" y="108372"/>
                        <a:pt x="119893" y="107486"/>
                        <a:pt x="119007" y="106726"/>
                      </a:cubicBezTo>
                      <a:cubicBezTo>
                        <a:pt x="117994" y="105967"/>
                        <a:pt x="116981" y="105207"/>
                        <a:pt x="115968" y="104321"/>
                      </a:cubicBezTo>
                      <a:cubicBezTo>
                        <a:pt x="109765" y="99637"/>
                        <a:pt x="103435" y="95332"/>
                        <a:pt x="97105" y="91534"/>
                      </a:cubicBezTo>
                      <a:cubicBezTo>
                        <a:pt x="94572" y="90015"/>
                        <a:pt x="91914" y="88369"/>
                        <a:pt x="89382" y="86596"/>
                      </a:cubicBezTo>
                      <a:cubicBezTo>
                        <a:pt x="88242" y="85837"/>
                        <a:pt x="87230" y="85077"/>
                        <a:pt x="86090" y="84318"/>
                      </a:cubicBezTo>
                      <a:cubicBezTo>
                        <a:pt x="84951" y="83558"/>
                        <a:pt x="83938" y="82799"/>
                        <a:pt x="82798" y="82039"/>
                      </a:cubicBezTo>
                      <a:cubicBezTo>
                        <a:pt x="52920" y="60136"/>
                        <a:pt x="29752" y="30005"/>
                        <a:pt x="29752" y="11141"/>
                      </a:cubicBezTo>
                      <a:lnTo>
                        <a:pt x="29752" y="0"/>
                      </a:lnTo>
                      <a:lnTo>
                        <a:pt x="0" y="0"/>
                      </a:lnTo>
                      <a:lnTo>
                        <a:pt x="0" y="11141"/>
                      </a:lnTo>
                      <a:cubicBezTo>
                        <a:pt x="0" y="40386"/>
                        <a:pt x="26333" y="74696"/>
                        <a:pt x="56845" y="99510"/>
                      </a:cubicBezTo>
                      <a:cubicBezTo>
                        <a:pt x="57858" y="100269"/>
                        <a:pt x="58870" y="101156"/>
                        <a:pt x="59757" y="101915"/>
                      </a:cubicBezTo>
                      <a:cubicBezTo>
                        <a:pt x="60769" y="102675"/>
                        <a:pt x="61782" y="103435"/>
                        <a:pt x="62795" y="104321"/>
                      </a:cubicBezTo>
                      <a:cubicBezTo>
                        <a:pt x="68999" y="109005"/>
                        <a:pt x="75329" y="113310"/>
                        <a:pt x="81659" y="117108"/>
                      </a:cubicBezTo>
                      <a:cubicBezTo>
                        <a:pt x="84191" y="118627"/>
                        <a:pt x="86850" y="120273"/>
                        <a:pt x="89382" y="122045"/>
                      </a:cubicBezTo>
                      <a:cubicBezTo>
                        <a:pt x="90521" y="122805"/>
                        <a:pt x="91534" y="123565"/>
                        <a:pt x="92673" y="124324"/>
                      </a:cubicBezTo>
                      <a:cubicBezTo>
                        <a:pt x="93813" y="125084"/>
                        <a:pt x="94826" y="125844"/>
                        <a:pt x="95965" y="126603"/>
                      </a:cubicBezTo>
                      <a:cubicBezTo>
                        <a:pt x="125843" y="148506"/>
                        <a:pt x="149012" y="178637"/>
                        <a:pt x="149012" y="197501"/>
                      </a:cubicBezTo>
                      <a:lnTo>
                        <a:pt x="149012" y="208642"/>
                      </a:lnTo>
                      <a:lnTo>
                        <a:pt x="178764" y="208642"/>
                      </a:lnTo>
                      <a:lnTo>
                        <a:pt x="178764" y="197501"/>
                      </a:lnTo>
                      <a:cubicBezTo>
                        <a:pt x="178890" y="168256"/>
                        <a:pt x="152557" y="133946"/>
                        <a:pt x="121919" y="109132"/>
                      </a:cubicBezTo>
                      <a:lnTo>
                        <a:pt x="121919" y="109132"/>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sp>
          <p:nvSpPr>
            <p:cNvPr id="300" name="Forma libre: forma 139">
              <a:extLst>
                <a:ext uri="{FF2B5EF4-FFF2-40B4-BE49-F238E27FC236}">
                  <a16:creationId xmlns:a16="http://schemas.microsoft.com/office/drawing/2014/main" id="{488F96DC-E88D-4EC9-A711-F551CFCE0C6D}"/>
                </a:ext>
              </a:extLst>
            </p:cNvPr>
            <p:cNvSpPr/>
            <p:nvPr/>
          </p:nvSpPr>
          <p:spPr>
            <a:xfrm>
              <a:off x="6706032" y="3228636"/>
              <a:ext cx="18991" cy="379809"/>
            </a:xfrm>
            <a:custGeom>
              <a:avLst/>
              <a:gdLst>
                <a:gd name="connsiteX0" fmla="*/ 0 w 25320"/>
                <a:gd name="connsiteY0" fmla="*/ 0 h 506412"/>
                <a:gd name="connsiteX1" fmla="*/ 29751 w 25320"/>
                <a:gd name="connsiteY1" fmla="*/ 0 h 506412"/>
                <a:gd name="connsiteX2" fmla="*/ 29751 w 25320"/>
                <a:gd name="connsiteY2" fmla="*/ 516541 h 506412"/>
                <a:gd name="connsiteX3" fmla="*/ 0 w 25320"/>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25320" h="506412">
                  <a:moveTo>
                    <a:pt x="0" y="0"/>
                  </a:moveTo>
                  <a:lnTo>
                    <a:pt x="29751" y="0"/>
                  </a:lnTo>
                  <a:lnTo>
                    <a:pt x="29751" y="516541"/>
                  </a:lnTo>
                  <a:lnTo>
                    <a:pt x="0" y="516541"/>
                  </a:lnTo>
                  <a:close/>
                </a:path>
              </a:pathLst>
            </a:custGeom>
            <a:solidFill>
              <a:srgbClr val="00468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301" name="Forma libre: forma 140">
              <a:extLst>
                <a:ext uri="{FF2B5EF4-FFF2-40B4-BE49-F238E27FC236}">
                  <a16:creationId xmlns:a16="http://schemas.microsoft.com/office/drawing/2014/main" id="{F63988C8-B3BB-415D-A8A8-EA5BF5E2D990}"/>
                </a:ext>
              </a:extLst>
            </p:cNvPr>
            <p:cNvSpPr/>
            <p:nvPr/>
          </p:nvSpPr>
          <p:spPr>
            <a:xfrm>
              <a:off x="6706032" y="3850327"/>
              <a:ext cx="18991" cy="379809"/>
            </a:xfrm>
            <a:custGeom>
              <a:avLst/>
              <a:gdLst>
                <a:gd name="connsiteX0" fmla="*/ 0 w 25320"/>
                <a:gd name="connsiteY0" fmla="*/ 0 h 506412"/>
                <a:gd name="connsiteX1" fmla="*/ 29751 w 25320"/>
                <a:gd name="connsiteY1" fmla="*/ 0 h 506412"/>
                <a:gd name="connsiteX2" fmla="*/ 29751 w 25320"/>
                <a:gd name="connsiteY2" fmla="*/ 516541 h 506412"/>
                <a:gd name="connsiteX3" fmla="*/ 0 w 25320"/>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25320" h="506412">
                  <a:moveTo>
                    <a:pt x="0" y="0"/>
                  </a:moveTo>
                  <a:lnTo>
                    <a:pt x="29751" y="0"/>
                  </a:lnTo>
                  <a:lnTo>
                    <a:pt x="29751" y="516541"/>
                  </a:lnTo>
                  <a:lnTo>
                    <a:pt x="0" y="516541"/>
                  </a:lnTo>
                  <a:close/>
                </a:path>
              </a:pathLst>
            </a:custGeom>
            <a:solidFill>
              <a:srgbClr val="006AB4"/>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302" name="Forma libre: forma 141">
              <a:extLst>
                <a:ext uri="{FF2B5EF4-FFF2-40B4-BE49-F238E27FC236}">
                  <a16:creationId xmlns:a16="http://schemas.microsoft.com/office/drawing/2014/main" id="{6F7BDA2F-5843-469E-A8DA-62A2DF068E5F}"/>
                </a:ext>
              </a:extLst>
            </p:cNvPr>
            <p:cNvSpPr/>
            <p:nvPr/>
          </p:nvSpPr>
          <p:spPr>
            <a:xfrm>
              <a:off x="6706032" y="4472018"/>
              <a:ext cx="18991" cy="379809"/>
            </a:xfrm>
            <a:custGeom>
              <a:avLst/>
              <a:gdLst>
                <a:gd name="connsiteX0" fmla="*/ 0 w 25320"/>
                <a:gd name="connsiteY0" fmla="*/ 0 h 506412"/>
                <a:gd name="connsiteX1" fmla="*/ 29751 w 25320"/>
                <a:gd name="connsiteY1" fmla="*/ 0 h 506412"/>
                <a:gd name="connsiteX2" fmla="*/ 29751 w 25320"/>
                <a:gd name="connsiteY2" fmla="*/ 516541 h 506412"/>
                <a:gd name="connsiteX3" fmla="*/ 0 w 25320"/>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25320" h="506412">
                  <a:moveTo>
                    <a:pt x="0" y="0"/>
                  </a:moveTo>
                  <a:lnTo>
                    <a:pt x="29751" y="0"/>
                  </a:lnTo>
                  <a:lnTo>
                    <a:pt x="29751" y="516541"/>
                  </a:lnTo>
                  <a:lnTo>
                    <a:pt x="0" y="516541"/>
                  </a:lnTo>
                  <a:close/>
                </a:path>
              </a:pathLst>
            </a:custGeom>
            <a:solidFill>
              <a:srgbClr val="0096D8"/>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303" name="Forma libre: forma 142">
              <a:extLst>
                <a:ext uri="{FF2B5EF4-FFF2-40B4-BE49-F238E27FC236}">
                  <a16:creationId xmlns:a16="http://schemas.microsoft.com/office/drawing/2014/main" id="{4F1B1EDA-2ED4-4094-A2C3-148234E9B010}"/>
                </a:ext>
              </a:extLst>
            </p:cNvPr>
            <p:cNvSpPr/>
            <p:nvPr/>
          </p:nvSpPr>
          <p:spPr>
            <a:xfrm>
              <a:off x="6706032" y="5093709"/>
              <a:ext cx="18991" cy="379809"/>
            </a:xfrm>
            <a:custGeom>
              <a:avLst/>
              <a:gdLst>
                <a:gd name="connsiteX0" fmla="*/ 0 w 25320"/>
                <a:gd name="connsiteY0" fmla="*/ 0 h 506412"/>
                <a:gd name="connsiteX1" fmla="*/ 29751 w 25320"/>
                <a:gd name="connsiteY1" fmla="*/ 0 h 506412"/>
                <a:gd name="connsiteX2" fmla="*/ 29751 w 25320"/>
                <a:gd name="connsiteY2" fmla="*/ 516541 h 506412"/>
                <a:gd name="connsiteX3" fmla="*/ 0 w 25320"/>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25320" h="506412">
                  <a:moveTo>
                    <a:pt x="0" y="0"/>
                  </a:moveTo>
                  <a:lnTo>
                    <a:pt x="29751" y="0"/>
                  </a:lnTo>
                  <a:lnTo>
                    <a:pt x="29751" y="516541"/>
                  </a:lnTo>
                  <a:lnTo>
                    <a:pt x="0" y="516541"/>
                  </a:lnTo>
                  <a:close/>
                </a:path>
              </a:pathLst>
            </a:custGeom>
            <a:solidFill>
              <a:srgbClr val="00A3A1"/>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304" name="Forma libre: forma 143">
              <a:extLst>
                <a:ext uri="{FF2B5EF4-FFF2-40B4-BE49-F238E27FC236}">
                  <a16:creationId xmlns:a16="http://schemas.microsoft.com/office/drawing/2014/main" id="{819190BF-3E2C-423B-81EF-E77E98814DD5}"/>
                </a:ext>
              </a:extLst>
            </p:cNvPr>
            <p:cNvSpPr/>
            <p:nvPr/>
          </p:nvSpPr>
          <p:spPr>
            <a:xfrm>
              <a:off x="6706032" y="5715400"/>
              <a:ext cx="18991" cy="379809"/>
            </a:xfrm>
            <a:custGeom>
              <a:avLst/>
              <a:gdLst>
                <a:gd name="connsiteX0" fmla="*/ 0 w 25320"/>
                <a:gd name="connsiteY0" fmla="*/ 0 h 506412"/>
                <a:gd name="connsiteX1" fmla="*/ 29751 w 25320"/>
                <a:gd name="connsiteY1" fmla="*/ 0 h 506412"/>
                <a:gd name="connsiteX2" fmla="*/ 29751 w 25320"/>
                <a:gd name="connsiteY2" fmla="*/ 516541 h 506412"/>
                <a:gd name="connsiteX3" fmla="*/ 0 w 25320"/>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25320" h="506412">
                  <a:moveTo>
                    <a:pt x="0" y="0"/>
                  </a:moveTo>
                  <a:lnTo>
                    <a:pt x="29751" y="0"/>
                  </a:lnTo>
                  <a:lnTo>
                    <a:pt x="29751" y="516541"/>
                  </a:lnTo>
                  <a:lnTo>
                    <a:pt x="0" y="516541"/>
                  </a:lnTo>
                  <a:close/>
                </a:path>
              </a:pathLst>
            </a:custGeom>
            <a:solidFill>
              <a:srgbClr val="72217B"/>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305" name="Forma libre: forma 144">
              <a:extLst>
                <a:ext uri="{FF2B5EF4-FFF2-40B4-BE49-F238E27FC236}">
                  <a16:creationId xmlns:a16="http://schemas.microsoft.com/office/drawing/2014/main" id="{D9E4AA40-49AF-4428-A760-5742A6B8BC35}"/>
                </a:ext>
              </a:extLst>
            </p:cNvPr>
            <p:cNvSpPr/>
            <p:nvPr/>
          </p:nvSpPr>
          <p:spPr>
            <a:xfrm>
              <a:off x="6706032" y="6337092"/>
              <a:ext cx="18991" cy="379809"/>
            </a:xfrm>
            <a:custGeom>
              <a:avLst/>
              <a:gdLst>
                <a:gd name="connsiteX0" fmla="*/ 0 w 25320"/>
                <a:gd name="connsiteY0" fmla="*/ 0 h 506412"/>
                <a:gd name="connsiteX1" fmla="*/ 29751 w 25320"/>
                <a:gd name="connsiteY1" fmla="*/ 0 h 506412"/>
                <a:gd name="connsiteX2" fmla="*/ 29751 w 25320"/>
                <a:gd name="connsiteY2" fmla="*/ 516541 h 506412"/>
                <a:gd name="connsiteX3" fmla="*/ 0 w 25320"/>
                <a:gd name="connsiteY3" fmla="*/ 516541 h 506412"/>
              </a:gdLst>
              <a:ahLst/>
              <a:cxnLst>
                <a:cxn ang="0">
                  <a:pos x="connsiteX0" y="connsiteY0"/>
                </a:cxn>
                <a:cxn ang="0">
                  <a:pos x="connsiteX1" y="connsiteY1"/>
                </a:cxn>
                <a:cxn ang="0">
                  <a:pos x="connsiteX2" y="connsiteY2"/>
                </a:cxn>
                <a:cxn ang="0">
                  <a:pos x="connsiteX3" y="connsiteY3"/>
                </a:cxn>
              </a:cxnLst>
              <a:rect l="l" t="t" r="r" b="b"/>
              <a:pathLst>
                <a:path w="25320" h="506412">
                  <a:moveTo>
                    <a:pt x="0" y="0"/>
                  </a:moveTo>
                  <a:lnTo>
                    <a:pt x="29751" y="0"/>
                  </a:lnTo>
                  <a:lnTo>
                    <a:pt x="29751" y="516541"/>
                  </a:lnTo>
                  <a:lnTo>
                    <a:pt x="0" y="516541"/>
                  </a:lnTo>
                  <a:close/>
                </a:path>
              </a:pathLst>
            </a:custGeom>
            <a:solidFill>
              <a:srgbClr val="4D2379"/>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306" name="CuadroTexto 146">
              <a:extLst>
                <a:ext uri="{FF2B5EF4-FFF2-40B4-BE49-F238E27FC236}">
                  <a16:creationId xmlns:a16="http://schemas.microsoft.com/office/drawing/2014/main" id="{F0F888F7-31DD-4EB5-8386-D8FE3CBDBD29}"/>
                </a:ext>
              </a:extLst>
            </p:cNvPr>
            <p:cNvSpPr txBox="1"/>
            <p:nvPr/>
          </p:nvSpPr>
          <p:spPr>
            <a:xfrm>
              <a:off x="1320246" y="3871449"/>
              <a:ext cx="5347372" cy="367141"/>
            </a:xfrm>
            <a:prstGeom prst="rect">
              <a:avLst/>
            </a:prstGeom>
            <a:noFill/>
          </p:spPr>
          <p:txBody>
            <a:bodyPr wrap="square" lIns="0" tIns="0" rIns="0" bIns="0" rtlCol="0">
              <a:noAutofit/>
            </a:bodyPr>
            <a:lstStyle/>
            <a:p>
              <a:pPr lvl="0" defTabSz="914400"/>
              <a:r>
                <a:rPr lang="en-US" sz="1050" kern="0" dirty="0">
                  <a:solidFill>
                    <a:srgbClr val="00338D"/>
                  </a:solidFill>
                </a:rPr>
                <a:t>Because premium pay is intended to compensate essential workers for heightened risk due to COVID-19, it must be entirely additive to a worker’s regular rate of wages and other remuneration and may not be used to reduce or substitute for a worker’s normal earnings.</a:t>
              </a:r>
              <a:endParaRPr kumimoji="0" lang="en-US" sz="1200" b="0" i="0" u="none" strike="noStrike" kern="0" cap="none" spc="0" normalizeH="0" baseline="0" noProof="0" dirty="0">
                <a:ln>
                  <a:noFill/>
                </a:ln>
                <a:solidFill>
                  <a:srgbClr val="00338D"/>
                </a:solidFill>
                <a:effectLst/>
                <a:uLnTx/>
                <a:uFillTx/>
              </a:endParaRPr>
            </a:p>
          </p:txBody>
        </p:sp>
        <p:sp>
          <p:nvSpPr>
            <p:cNvPr id="307" name="CuadroTexto 147">
              <a:extLst>
                <a:ext uri="{FF2B5EF4-FFF2-40B4-BE49-F238E27FC236}">
                  <a16:creationId xmlns:a16="http://schemas.microsoft.com/office/drawing/2014/main" id="{5B864924-80FC-4C9F-B136-1CA085724645}"/>
                </a:ext>
              </a:extLst>
            </p:cNvPr>
            <p:cNvSpPr txBox="1"/>
            <p:nvPr/>
          </p:nvSpPr>
          <p:spPr>
            <a:xfrm>
              <a:off x="1320246" y="4446549"/>
              <a:ext cx="5347372" cy="599535"/>
            </a:xfrm>
            <a:prstGeom prst="rect">
              <a:avLst/>
            </a:prstGeom>
            <a:noFill/>
          </p:spPr>
          <p:txBody>
            <a:bodyPr wrap="square" lIns="0" tIns="0" rIns="0" bIns="0" rtlCol="0">
              <a:noAutofit/>
            </a:bodyPr>
            <a:lstStyle/>
            <a:p>
              <a:pPr lvl="0" defTabSz="914400"/>
              <a:r>
                <a:rPr lang="en-US" sz="1050" kern="0" dirty="0">
                  <a:solidFill>
                    <a:srgbClr val="00338D"/>
                  </a:solidFill>
                </a:rPr>
                <a:t>Premium pay may be provided retrospectively for work performed at any time since the start of the COVID-19, where those workers have yet to be compensated adequately for work previously performed. Recipients should prioritize providing retrospective premium pay.</a:t>
              </a:r>
            </a:p>
          </p:txBody>
        </p:sp>
        <p:sp>
          <p:nvSpPr>
            <p:cNvPr id="308" name="CuadroTexto 148">
              <a:extLst>
                <a:ext uri="{FF2B5EF4-FFF2-40B4-BE49-F238E27FC236}">
                  <a16:creationId xmlns:a16="http://schemas.microsoft.com/office/drawing/2014/main" id="{2F8B902F-86C9-4A19-96C9-057B4BDF30CB}"/>
                </a:ext>
              </a:extLst>
            </p:cNvPr>
            <p:cNvSpPr txBox="1"/>
            <p:nvPr/>
          </p:nvSpPr>
          <p:spPr>
            <a:xfrm>
              <a:off x="1320246" y="5202624"/>
              <a:ext cx="5347372" cy="367141"/>
            </a:xfrm>
            <a:prstGeom prst="rect">
              <a:avLst/>
            </a:prstGeom>
            <a:noFill/>
          </p:spPr>
          <p:txBody>
            <a:bodyPr wrap="square" lIns="0" tIns="0" rIns="0" bIns="0" rtlCol="0">
              <a:noAutofit/>
            </a:bodyPr>
            <a:lstStyle/>
            <a:p>
              <a:pPr lvl="0" defTabSz="914400"/>
              <a:r>
                <a:rPr lang="en-US" sz="1050" kern="0" dirty="0">
                  <a:solidFill>
                    <a:srgbClr val="00338D"/>
                  </a:solidFill>
                </a:rPr>
                <a:t>A grant provided to an employer may also be for essential work performed by eligible workers pursuant to a contract (e.g., third party contractors).</a:t>
              </a:r>
            </a:p>
          </p:txBody>
        </p:sp>
        <p:sp>
          <p:nvSpPr>
            <p:cNvPr id="309" name="CuadroTexto 149">
              <a:extLst>
                <a:ext uri="{FF2B5EF4-FFF2-40B4-BE49-F238E27FC236}">
                  <a16:creationId xmlns:a16="http://schemas.microsoft.com/office/drawing/2014/main" id="{46417A37-60D0-464D-9067-CC485AF25E59}"/>
                </a:ext>
              </a:extLst>
            </p:cNvPr>
            <p:cNvSpPr txBox="1"/>
            <p:nvPr/>
          </p:nvSpPr>
          <p:spPr>
            <a:xfrm>
              <a:off x="1320246" y="5701524"/>
              <a:ext cx="5347372" cy="367141"/>
            </a:xfrm>
            <a:prstGeom prst="rect">
              <a:avLst/>
            </a:prstGeom>
            <a:noFill/>
          </p:spPr>
          <p:txBody>
            <a:bodyPr wrap="square" lIns="0" tIns="0" rIns="0" bIns="0" rtlCol="0">
              <a:noAutofit/>
            </a:bodyPr>
            <a:lstStyle/>
            <a:p>
              <a:pPr lvl="0" defTabSz="914400"/>
              <a:r>
                <a:rPr lang="en-US" sz="1050" kern="0" dirty="0">
                  <a:solidFill>
                    <a:srgbClr val="00338D"/>
                  </a:solidFill>
                </a:rPr>
                <a:t>Essential workers who have already earned premium pay for essential work performed during COVID-19 remain eligible for additional payments, and an essential worker may receive both retrospective premium pay for prior work as well as prospective premium pay for current or ongoing work</a:t>
              </a:r>
            </a:p>
          </p:txBody>
        </p:sp>
        <p:sp>
          <p:nvSpPr>
            <p:cNvPr id="310" name="CuadroTexto 150">
              <a:extLst>
                <a:ext uri="{FF2B5EF4-FFF2-40B4-BE49-F238E27FC236}">
                  <a16:creationId xmlns:a16="http://schemas.microsoft.com/office/drawing/2014/main" id="{A5827D38-5A65-40A1-9043-EE039C6D6D4A}"/>
                </a:ext>
              </a:extLst>
            </p:cNvPr>
            <p:cNvSpPr txBox="1"/>
            <p:nvPr/>
          </p:nvSpPr>
          <p:spPr>
            <a:xfrm>
              <a:off x="1320245" y="6390925"/>
              <a:ext cx="5404777" cy="367141"/>
            </a:xfrm>
            <a:prstGeom prst="rect">
              <a:avLst/>
            </a:prstGeom>
            <a:noFill/>
          </p:spPr>
          <p:txBody>
            <a:bodyPr wrap="square" lIns="0" tIns="0" rIns="0" bIns="0" rtlCol="0">
              <a:noAutofit/>
            </a:bodyPr>
            <a:lstStyle/>
            <a:p>
              <a:pPr lvl="0" defTabSz="914400"/>
              <a:r>
                <a:rPr lang="en-US" sz="1050" kern="0" dirty="0">
                  <a:solidFill>
                    <a:srgbClr val="00338D"/>
                  </a:solidFill>
                </a:rPr>
                <a:t>If premium pay would increase a worker’s total pay above 150 percent of their residing state’s average annual wage</a:t>
              </a:r>
              <a:r>
                <a:rPr lang="en-US" sz="1050" kern="0" baseline="30000" dirty="0">
                  <a:solidFill>
                    <a:srgbClr val="00338D"/>
                  </a:solidFill>
                </a:rPr>
                <a:t>1</a:t>
              </a:r>
              <a:r>
                <a:rPr lang="en-US" sz="1050" kern="0" dirty="0">
                  <a:solidFill>
                    <a:srgbClr val="00338D"/>
                  </a:solidFill>
                </a:rPr>
                <a:t> or their residing county’s average annual wage</a:t>
              </a:r>
              <a:r>
                <a:rPr lang="en-US" sz="1050" kern="0" baseline="30000" dirty="0">
                  <a:solidFill>
                    <a:srgbClr val="00338D"/>
                  </a:solidFill>
                </a:rPr>
                <a:t>1</a:t>
              </a:r>
              <a:r>
                <a:rPr lang="en-US" sz="1050" kern="0" dirty="0">
                  <a:solidFill>
                    <a:srgbClr val="00338D"/>
                  </a:solidFill>
                </a:rPr>
                <a:t>, the entity must provide Treasury and make publicly available a written justification of how the premium pay or grant is responsive to workers performing essential work during COVID-19</a:t>
              </a:r>
            </a:p>
          </p:txBody>
        </p:sp>
        <p:sp>
          <p:nvSpPr>
            <p:cNvPr id="311" name="CuadroTexto 151">
              <a:extLst>
                <a:ext uri="{FF2B5EF4-FFF2-40B4-BE49-F238E27FC236}">
                  <a16:creationId xmlns:a16="http://schemas.microsoft.com/office/drawing/2014/main" id="{781C9579-2FC9-4BE4-B221-734DB3318378}"/>
                </a:ext>
              </a:extLst>
            </p:cNvPr>
            <p:cNvSpPr txBox="1"/>
            <p:nvPr/>
          </p:nvSpPr>
          <p:spPr>
            <a:xfrm>
              <a:off x="870454" y="2665930"/>
              <a:ext cx="5873423" cy="367141"/>
            </a:xfrm>
            <a:prstGeom prst="rect">
              <a:avLst/>
            </a:prstGeom>
            <a:noFill/>
          </p:spPr>
          <p:txBody>
            <a:bodyPr wrap="square" lIns="0" tIns="0" rIns="0" bIns="0" rtlCol="0">
              <a:noAutofit/>
            </a:bodyPr>
            <a:lstStyle/>
            <a:p>
              <a:pPr lvl="0" defTabSz="914400"/>
              <a:r>
                <a:rPr lang="en-US" sz="1100" b="1" kern="0" dirty="0">
                  <a:solidFill>
                    <a:prstClr val="white"/>
                  </a:solidFill>
                </a:rPr>
                <a:t>Essential Work: </a:t>
              </a:r>
              <a:r>
                <a:rPr lang="en-US" sz="1100" kern="0" dirty="0">
                  <a:solidFill>
                    <a:prstClr val="white"/>
                  </a:solidFill>
                </a:rPr>
                <a:t>work involving regular in-person interactions or regular physical handling of items that were also handled by others</a:t>
              </a:r>
            </a:p>
          </p:txBody>
        </p:sp>
      </p:grpSp>
      <p:sp>
        <p:nvSpPr>
          <p:cNvPr id="4" name="Rectangle 3">
            <a:extLst>
              <a:ext uri="{FF2B5EF4-FFF2-40B4-BE49-F238E27FC236}">
                <a16:creationId xmlns:a16="http://schemas.microsoft.com/office/drawing/2014/main" id="{F03EC5A0-F865-47E3-8D1E-93F90C4D80D9}"/>
              </a:ext>
            </a:extLst>
          </p:cNvPr>
          <p:cNvSpPr/>
          <p:nvPr/>
        </p:nvSpPr>
        <p:spPr>
          <a:xfrm>
            <a:off x="8423779" y="7556956"/>
            <a:ext cx="4377821" cy="215444"/>
          </a:xfrm>
          <a:prstGeom prst="rect">
            <a:avLst/>
          </a:prstGeom>
        </p:spPr>
        <p:txBody>
          <a:bodyPr wrap="square">
            <a:spAutoFit/>
          </a:bodyPr>
          <a:lstStyle/>
          <a:p>
            <a:r>
              <a:rPr lang="en-US" sz="800" baseline="30000" dirty="0">
                <a:solidFill>
                  <a:srgbClr val="00338D"/>
                </a:solidFill>
              </a:rPr>
              <a:t>1</a:t>
            </a:r>
            <a:r>
              <a:rPr lang="en-US" sz="800" dirty="0">
                <a:solidFill>
                  <a:srgbClr val="00338D"/>
                </a:solidFill>
              </a:rPr>
              <a:t>as defined by the Bureau of Labor Statistics’ Occupational Employment and Wage Statistics</a:t>
            </a:r>
          </a:p>
        </p:txBody>
      </p:sp>
      <p:grpSp>
        <p:nvGrpSpPr>
          <p:cNvPr id="214" name="Group 213">
            <a:extLst>
              <a:ext uri="{FF2B5EF4-FFF2-40B4-BE49-F238E27FC236}">
                <a16:creationId xmlns:a16="http://schemas.microsoft.com/office/drawing/2014/main" id="{44510A48-7456-4F68-8D29-65944CC7B1EB}"/>
              </a:ext>
            </a:extLst>
          </p:cNvPr>
          <p:cNvGrpSpPr/>
          <p:nvPr/>
        </p:nvGrpSpPr>
        <p:grpSpPr>
          <a:xfrm>
            <a:off x="141881" y="2999401"/>
            <a:ext cx="5856859" cy="3423044"/>
            <a:chOff x="1941613" y="2904725"/>
            <a:chExt cx="6243132" cy="3731337"/>
          </a:xfrm>
        </p:grpSpPr>
        <p:sp>
          <p:nvSpPr>
            <p:cNvPr id="215" name="Rectangle 214">
              <a:extLst>
                <a:ext uri="{FF2B5EF4-FFF2-40B4-BE49-F238E27FC236}">
                  <a16:creationId xmlns:a16="http://schemas.microsoft.com/office/drawing/2014/main" id="{B0A2E4C1-6F43-45C5-9202-5EB15D01396D}"/>
                </a:ext>
              </a:extLst>
            </p:cNvPr>
            <p:cNvSpPr/>
            <p:nvPr/>
          </p:nvSpPr>
          <p:spPr>
            <a:xfrm>
              <a:off x="6398323" y="3944191"/>
              <a:ext cx="1786422" cy="553998"/>
            </a:xfrm>
            <a:prstGeom prst="rect">
              <a:avLst/>
            </a:prstGeom>
          </p:spPr>
          <p:txBody>
            <a:bodyPr wrap="square">
              <a:spAutoFit/>
            </a:bodyPr>
            <a:lstStyle/>
            <a:p>
              <a:pPr lvl="0" algn="ctr" defTabSz="914400"/>
              <a:r>
                <a:rPr lang="en-US" sz="1000" kern="0" dirty="0">
                  <a:solidFill>
                    <a:srgbClr val="00338D"/>
                  </a:solidFill>
                </a:rPr>
                <a:t>Staff at nursing homes, hospitals, and home care settings</a:t>
              </a:r>
              <a:endParaRPr kumimoji="0" lang="en-US" sz="1000" b="0" i="0" u="none" strike="noStrike" kern="0" cap="none" spc="0" normalizeH="0" baseline="0" noProof="0" dirty="0">
                <a:ln>
                  <a:noFill/>
                </a:ln>
                <a:solidFill>
                  <a:srgbClr val="00338D"/>
                </a:solidFill>
                <a:effectLst/>
                <a:uLnTx/>
                <a:uFillTx/>
              </a:endParaRPr>
            </a:p>
          </p:txBody>
        </p:sp>
        <p:grpSp>
          <p:nvGrpSpPr>
            <p:cNvPr id="313" name="Group 312">
              <a:extLst>
                <a:ext uri="{FF2B5EF4-FFF2-40B4-BE49-F238E27FC236}">
                  <a16:creationId xmlns:a16="http://schemas.microsoft.com/office/drawing/2014/main" id="{23E3A0D9-6435-4971-AC1F-A0A9F851444B}"/>
                </a:ext>
              </a:extLst>
            </p:cNvPr>
            <p:cNvGrpSpPr/>
            <p:nvPr/>
          </p:nvGrpSpPr>
          <p:grpSpPr>
            <a:xfrm>
              <a:off x="2601024" y="2904725"/>
              <a:ext cx="4618926" cy="3109402"/>
              <a:chOff x="1781874" y="2329373"/>
              <a:chExt cx="5594682" cy="3841378"/>
            </a:xfrm>
          </p:grpSpPr>
          <p:grpSp>
            <p:nvGrpSpPr>
              <p:cNvPr id="320" name="Group 319">
                <a:extLst>
                  <a:ext uri="{FF2B5EF4-FFF2-40B4-BE49-F238E27FC236}">
                    <a16:creationId xmlns:a16="http://schemas.microsoft.com/office/drawing/2014/main" id="{0FD73190-B284-4296-B691-2207DECB4800}"/>
                  </a:ext>
                </a:extLst>
              </p:cNvPr>
              <p:cNvGrpSpPr/>
              <p:nvPr/>
            </p:nvGrpSpPr>
            <p:grpSpPr>
              <a:xfrm>
                <a:off x="3751774" y="2329373"/>
                <a:ext cx="1679268" cy="2141412"/>
                <a:chOff x="2860970" y="4565666"/>
                <a:chExt cx="107359" cy="136906"/>
              </a:xfrm>
              <a:solidFill>
                <a:srgbClr val="00338D"/>
              </a:solidFill>
            </p:grpSpPr>
            <p:sp>
              <p:nvSpPr>
                <p:cNvPr id="362" name="Freeform 26">
                  <a:extLst>
                    <a:ext uri="{FF2B5EF4-FFF2-40B4-BE49-F238E27FC236}">
                      <a16:creationId xmlns:a16="http://schemas.microsoft.com/office/drawing/2014/main" id="{E040A9D8-99D9-49B0-B86C-82C4C7E26204}"/>
                    </a:ext>
                  </a:extLst>
                </p:cNvPr>
                <p:cNvSpPr>
                  <a:spLocks/>
                </p:cNvSpPr>
                <p:nvPr/>
              </p:nvSpPr>
              <p:spPr bwMode="auto">
                <a:xfrm>
                  <a:off x="2860970" y="4622792"/>
                  <a:ext cx="107359" cy="79780"/>
                </a:xfrm>
                <a:custGeom>
                  <a:avLst/>
                  <a:gdLst>
                    <a:gd name="T0" fmla="*/ 32 w 58"/>
                    <a:gd name="T1" fmla="*/ 18 h 43"/>
                    <a:gd name="T2" fmla="*/ 42 w 58"/>
                    <a:gd name="T3" fmla="*/ 1 h 43"/>
                    <a:gd name="T4" fmla="*/ 42 w 58"/>
                    <a:gd name="T5" fmla="*/ 0 h 43"/>
                    <a:gd name="T6" fmla="*/ 45 w 58"/>
                    <a:gd name="T7" fmla="*/ 0 h 43"/>
                    <a:gd name="T8" fmla="*/ 58 w 58"/>
                    <a:gd name="T9" fmla="*/ 13 h 43"/>
                    <a:gd name="T10" fmla="*/ 58 w 58"/>
                    <a:gd name="T11" fmla="*/ 26 h 43"/>
                    <a:gd name="T12" fmla="*/ 55 w 58"/>
                    <a:gd name="T13" fmla="*/ 29 h 43"/>
                    <a:gd name="T14" fmla="*/ 5 w 58"/>
                    <a:gd name="T15" fmla="*/ 31 h 43"/>
                    <a:gd name="T16" fmla="*/ 0 w 58"/>
                    <a:gd name="T17" fmla="*/ 26 h 43"/>
                    <a:gd name="T18" fmla="*/ 0 w 58"/>
                    <a:gd name="T19" fmla="*/ 13 h 43"/>
                    <a:gd name="T20" fmla="*/ 13 w 58"/>
                    <a:gd name="T21" fmla="*/ 0 h 43"/>
                    <a:gd name="T22" fmla="*/ 16 w 58"/>
                    <a:gd name="T23" fmla="*/ 0 h 43"/>
                    <a:gd name="T24" fmla="*/ 26 w 58"/>
                    <a:gd name="T25" fmla="*/ 18 h 43"/>
                    <a:gd name="T26" fmla="*/ 29 w 58"/>
                    <a:gd name="T27" fmla="*/ 9 h 43"/>
                    <a:gd name="T28" fmla="*/ 29 w 58"/>
                    <a:gd name="T29" fmla="*/ 9 h 43"/>
                    <a:gd name="T30" fmla="*/ 32 w 58"/>
                    <a:gd name="T31" fmla="*/ 1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43">
                      <a:moveTo>
                        <a:pt x="32" y="18"/>
                      </a:moveTo>
                      <a:cubicBezTo>
                        <a:pt x="42" y="1"/>
                        <a:pt x="42" y="1"/>
                        <a:pt x="42" y="1"/>
                      </a:cubicBezTo>
                      <a:cubicBezTo>
                        <a:pt x="42" y="0"/>
                        <a:pt x="42" y="0"/>
                        <a:pt x="42" y="0"/>
                      </a:cubicBezTo>
                      <a:cubicBezTo>
                        <a:pt x="45" y="0"/>
                        <a:pt x="45" y="0"/>
                        <a:pt x="45" y="0"/>
                      </a:cubicBezTo>
                      <a:cubicBezTo>
                        <a:pt x="45" y="0"/>
                        <a:pt x="58" y="2"/>
                        <a:pt x="58" y="13"/>
                      </a:cubicBezTo>
                      <a:cubicBezTo>
                        <a:pt x="58" y="17"/>
                        <a:pt x="58" y="21"/>
                        <a:pt x="58" y="26"/>
                      </a:cubicBezTo>
                      <a:cubicBezTo>
                        <a:pt x="57" y="27"/>
                        <a:pt x="56" y="28"/>
                        <a:pt x="55" y="29"/>
                      </a:cubicBezTo>
                      <a:cubicBezTo>
                        <a:pt x="42" y="41"/>
                        <a:pt x="21" y="43"/>
                        <a:pt x="5" y="31"/>
                      </a:cubicBezTo>
                      <a:cubicBezTo>
                        <a:pt x="3" y="29"/>
                        <a:pt x="1" y="28"/>
                        <a:pt x="0" y="26"/>
                      </a:cubicBezTo>
                      <a:cubicBezTo>
                        <a:pt x="0" y="21"/>
                        <a:pt x="0" y="17"/>
                        <a:pt x="0" y="13"/>
                      </a:cubicBezTo>
                      <a:cubicBezTo>
                        <a:pt x="0" y="2"/>
                        <a:pt x="13" y="0"/>
                        <a:pt x="13" y="0"/>
                      </a:cubicBezTo>
                      <a:cubicBezTo>
                        <a:pt x="16" y="0"/>
                        <a:pt x="16" y="0"/>
                        <a:pt x="16" y="0"/>
                      </a:cubicBezTo>
                      <a:cubicBezTo>
                        <a:pt x="26" y="18"/>
                        <a:pt x="26" y="18"/>
                        <a:pt x="26" y="18"/>
                      </a:cubicBezTo>
                      <a:cubicBezTo>
                        <a:pt x="29" y="9"/>
                        <a:pt x="29" y="9"/>
                        <a:pt x="29" y="9"/>
                      </a:cubicBezTo>
                      <a:cubicBezTo>
                        <a:pt x="29" y="9"/>
                        <a:pt x="29" y="9"/>
                        <a:pt x="29" y="9"/>
                      </a:cubicBezTo>
                      <a:lnTo>
                        <a:pt x="32" y="18"/>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363" name="Freeform 27">
                  <a:extLst>
                    <a:ext uri="{FF2B5EF4-FFF2-40B4-BE49-F238E27FC236}">
                      <a16:creationId xmlns:a16="http://schemas.microsoft.com/office/drawing/2014/main" id="{79801F2F-32C4-4004-A3DF-F0B072C3CB78}"/>
                    </a:ext>
                  </a:extLst>
                </p:cNvPr>
                <p:cNvSpPr>
                  <a:spLocks/>
                </p:cNvSpPr>
                <p:nvPr/>
              </p:nvSpPr>
              <p:spPr bwMode="auto">
                <a:xfrm>
                  <a:off x="2890518" y="4565666"/>
                  <a:ext cx="48263" cy="59096"/>
                </a:xfrm>
                <a:custGeom>
                  <a:avLst/>
                  <a:gdLst>
                    <a:gd name="T0" fmla="*/ 26 w 26"/>
                    <a:gd name="T1" fmla="*/ 13 h 32"/>
                    <a:gd name="T2" fmla="*/ 26 w 26"/>
                    <a:gd name="T3" fmla="*/ 19 h 32"/>
                    <a:gd name="T4" fmla="*/ 21 w 26"/>
                    <a:gd name="T5" fmla="*/ 29 h 32"/>
                    <a:gd name="T6" fmla="*/ 13 w 26"/>
                    <a:gd name="T7" fmla="*/ 32 h 32"/>
                    <a:gd name="T8" fmla="*/ 4 w 26"/>
                    <a:gd name="T9" fmla="*/ 28 h 32"/>
                    <a:gd name="T10" fmla="*/ 0 w 26"/>
                    <a:gd name="T11" fmla="*/ 19 h 32"/>
                    <a:gd name="T12" fmla="*/ 0 w 26"/>
                    <a:gd name="T13" fmla="*/ 13 h 32"/>
                    <a:gd name="T14" fmla="*/ 13 w 26"/>
                    <a:gd name="T15" fmla="*/ 0 h 32"/>
                    <a:gd name="T16" fmla="*/ 22 w 26"/>
                    <a:gd name="T17" fmla="*/ 4 h 32"/>
                    <a:gd name="T18" fmla="*/ 26 w 26"/>
                    <a:gd name="T19" fmla="*/ 1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2">
                      <a:moveTo>
                        <a:pt x="26" y="13"/>
                      </a:moveTo>
                      <a:cubicBezTo>
                        <a:pt x="26" y="19"/>
                        <a:pt x="26" y="19"/>
                        <a:pt x="26" y="19"/>
                      </a:cubicBezTo>
                      <a:cubicBezTo>
                        <a:pt x="26" y="23"/>
                        <a:pt x="24" y="26"/>
                        <a:pt x="21" y="29"/>
                      </a:cubicBezTo>
                      <a:cubicBezTo>
                        <a:pt x="19" y="31"/>
                        <a:pt x="16" y="32"/>
                        <a:pt x="13" y="32"/>
                      </a:cubicBezTo>
                      <a:cubicBezTo>
                        <a:pt x="9" y="32"/>
                        <a:pt x="6" y="30"/>
                        <a:pt x="4" y="28"/>
                      </a:cubicBezTo>
                      <a:cubicBezTo>
                        <a:pt x="2" y="26"/>
                        <a:pt x="0" y="22"/>
                        <a:pt x="0" y="19"/>
                      </a:cubicBezTo>
                      <a:cubicBezTo>
                        <a:pt x="0" y="13"/>
                        <a:pt x="0" y="13"/>
                        <a:pt x="0" y="13"/>
                      </a:cubicBezTo>
                      <a:cubicBezTo>
                        <a:pt x="0" y="6"/>
                        <a:pt x="6" y="0"/>
                        <a:pt x="13" y="0"/>
                      </a:cubicBezTo>
                      <a:cubicBezTo>
                        <a:pt x="17" y="0"/>
                        <a:pt x="20" y="1"/>
                        <a:pt x="22" y="4"/>
                      </a:cubicBezTo>
                      <a:cubicBezTo>
                        <a:pt x="24" y="6"/>
                        <a:pt x="26" y="10"/>
                        <a:pt x="26" y="1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321" name="Oval 320">
                <a:extLst>
                  <a:ext uri="{FF2B5EF4-FFF2-40B4-BE49-F238E27FC236}">
                    <a16:creationId xmlns:a16="http://schemas.microsoft.com/office/drawing/2014/main" id="{9976F4EB-9509-4A58-A897-96CFBF5B4647}"/>
                  </a:ext>
                </a:extLst>
              </p:cNvPr>
              <p:cNvSpPr/>
              <p:nvPr/>
            </p:nvSpPr>
            <p:spPr>
              <a:xfrm>
                <a:off x="3281426" y="3265942"/>
                <a:ext cx="120648" cy="120648"/>
              </a:xfrm>
              <a:prstGeom prst="ellipse">
                <a:avLst/>
              </a:prstGeom>
              <a:solidFill>
                <a:srgbClr val="470A68"/>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22" name="Oval 321">
                <a:extLst>
                  <a:ext uri="{FF2B5EF4-FFF2-40B4-BE49-F238E27FC236}">
                    <a16:creationId xmlns:a16="http://schemas.microsoft.com/office/drawing/2014/main" id="{E9519DB6-4414-4964-A5AD-418CFE690A47}"/>
                  </a:ext>
                </a:extLst>
              </p:cNvPr>
              <p:cNvSpPr/>
              <p:nvPr/>
            </p:nvSpPr>
            <p:spPr>
              <a:xfrm>
                <a:off x="5811266" y="3265942"/>
                <a:ext cx="120648" cy="120648"/>
              </a:xfrm>
              <a:prstGeom prst="ellipse">
                <a:avLst/>
              </a:prstGeom>
              <a:solidFill>
                <a:srgbClr val="006AB4"/>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23" name="Oval 322">
                <a:extLst>
                  <a:ext uri="{FF2B5EF4-FFF2-40B4-BE49-F238E27FC236}">
                    <a16:creationId xmlns:a16="http://schemas.microsoft.com/office/drawing/2014/main" id="{2EBF09D4-56C5-438B-97A1-BFAD09EDDFF3}"/>
                  </a:ext>
                </a:extLst>
              </p:cNvPr>
              <p:cNvSpPr/>
              <p:nvPr/>
            </p:nvSpPr>
            <p:spPr>
              <a:xfrm>
                <a:off x="5648706" y="3916870"/>
                <a:ext cx="120648" cy="120648"/>
              </a:xfrm>
              <a:prstGeom prst="ellipse">
                <a:avLst/>
              </a:prstGeom>
              <a:solidFill>
                <a:srgbClr val="470A68"/>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24" name="Oval 323">
                <a:extLst>
                  <a:ext uri="{FF2B5EF4-FFF2-40B4-BE49-F238E27FC236}">
                    <a16:creationId xmlns:a16="http://schemas.microsoft.com/office/drawing/2014/main" id="{90A700D3-7D68-4DD8-BFF8-B7AAC90A58ED}"/>
                  </a:ext>
                </a:extLst>
              </p:cNvPr>
              <p:cNvSpPr/>
              <p:nvPr/>
            </p:nvSpPr>
            <p:spPr>
              <a:xfrm>
                <a:off x="3460242" y="3916870"/>
                <a:ext cx="120648" cy="120648"/>
              </a:xfrm>
              <a:prstGeom prst="ellipse">
                <a:avLst/>
              </a:prstGeom>
              <a:solidFill>
                <a:srgbClr val="005EB8"/>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25" name="Oval 324">
                <a:extLst>
                  <a:ext uri="{FF2B5EF4-FFF2-40B4-BE49-F238E27FC236}">
                    <a16:creationId xmlns:a16="http://schemas.microsoft.com/office/drawing/2014/main" id="{CC717D55-EBAD-475C-8439-052F5D14E2EF}"/>
                  </a:ext>
                </a:extLst>
              </p:cNvPr>
              <p:cNvSpPr/>
              <p:nvPr/>
            </p:nvSpPr>
            <p:spPr>
              <a:xfrm>
                <a:off x="3927602" y="4379150"/>
                <a:ext cx="120648" cy="120648"/>
              </a:xfrm>
              <a:prstGeom prst="ellipse">
                <a:avLst/>
              </a:prstGeom>
              <a:solidFill>
                <a:srgbClr val="483698"/>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26" name="Oval 325">
                <a:extLst>
                  <a:ext uri="{FF2B5EF4-FFF2-40B4-BE49-F238E27FC236}">
                    <a16:creationId xmlns:a16="http://schemas.microsoft.com/office/drawing/2014/main" id="{79DA1E11-846A-4480-A65A-42D9653044B5}"/>
                  </a:ext>
                </a:extLst>
              </p:cNvPr>
              <p:cNvSpPr/>
              <p:nvPr/>
            </p:nvSpPr>
            <p:spPr>
              <a:xfrm>
                <a:off x="5189982" y="4379150"/>
                <a:ext cx="120648" cy="120648"/>
              </a:xfrm>
              <a:prstGeom prst="ellipse">
                <a:avLst/>
              </a:prstGeom>
              <a:solidFill>
                <a:srgbClr val="00A3A1"/>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27" name="Oval 326">
                <a:extLst>
                  <a:ext uri="{FF2B5EF4-FFF2-40B4-BE49-F238E27FC236}">
                    <a16:creationId xmlns:a16="http://schemas.microsoft.com/office/drawing/2014/main" id="{8146D928-F38E-40ED-A0D1-8BC3BDE064C9}"/>
                  </a:ext>
                </a:extLst>
              </p:cNvPr>
              <p:cNvSpPr/>
              <p:nvPr/>
            </p:nvSpPr>
            <p:spPr>
              <a:xfrm>
                <a:off x="4546346" y="4548465"/>
                <a:ext cx="120648" cy="120648"/>
              </a:xfrm>
              <a:prstGeom prst="ellipse">
                <a:avLst/>
              </a:prstGeom>
              <a:solidFill>
                <a:srgbClr val="0091DA"/>
              </a:solidFill>
              <a:ln w="12700" cap="flat" cmpd="sng" algn="ctr">
                <a:solidFill>
                  <a:sysClr val="window" lastClr="FFFFFF">
                    <a:lumMod val="75000"/>
                  </a:sysClr>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grpSp>
            <p:nvGrpSpPr>
              <p:cNvPr id="328" name="Group 327">
                <a:extLst>
                  <a:ext uri="{FF2B5EF4-FFF2-40B4-BE49-F238E27FC236}">
                    <a16:creationId xmlns:a16="http://schemas.microsoft.com/office/drawing/2014/main" id="{027999B0-19CB-46DE-B110-3CDE96F05B65}"/>
                  </a:ext>
                </a:extLst>
              </p:cNvPr>
              <p:cNvGrpSpPr/>
              <p:nvPr/>
            </p:nvGrpSpPr>
            <p:grpSpPr>
              <a:xfrm>
                <a:off x="2174365" y="4169595"/>
                <a:ext cx="727708" cy="727708"/>
                <a:chOff x="2134616" y="3421606"/>
                <a:chExt cx="727708" cy="727708"/>
              </a:xfrm>
            </p:grpSpPr>
            <p:sp>
              <p:nvSpPr>
                <p:cNvPr id="358" name="Oval 357">
                  <a:extLst>
                    <a:ext uri="{FF2B5EF4-FFF2-40B4-BE49-F238E27FC236}">
                      <a16:creationId xmlns:a16="http://schemas.microsoft.com/office/drawing/2014/main" id="{C2586C1A-E825-4AC7-BBF5-BE34D71D4188}"/>
                    </a:ext>
                  </a:extLst>
                </p:cNvPr>
                <p:cNvSpPr/>
                <p:nvPr/>
              </p:nvSpPr>
              <p:spPr>
                <a:xfrm>
                  <a:off x="2134616" y="3421606"/>
                  <a:ext cx="727708" cy="727708"/>
                </a:xfrm>
                <a:prstGeom prst="ellipse">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grpSp>
              <p:nvGrpSpPr>
                <p:cNvPr id="359" name="Group 358">
                  <a:extLst>
                    <a:ext uri="{FF2B5EF4-FFF2-40B4-BE49-F238E27FC236}">
                      <a16:creationId xmlns:a16="http://schemas.microsoft.com/office/drawing/2014/main" id="{2DA9E926-D921-4D4E-A972-EF545425909E}"/>
                    </a:ext>
                  </a:extLst>
                </p:cNvPr>
                <p:cNvGrpSpPr/>
                <p:nvPr/>
              </p:nvGrpSpPr>
              <p:grpSpPr>
                <a:xfrm>
                  <a:off x="2273069" y="3515622"/>
                  <a:ext cx="452732" cy="577327"/>
                  <a:chOff x="2860970" y="4565666"/>
                  <a:chExt cx="107359" cy="136906"/>
                </a:xfrm>
              </p:grpSpPr>
              <p:sp>
                <p:nvSpPr>
                  <p:cNvPr id="360" name="Freeform 26">
                    <a:extLst>
                      <a:ext uri="{FF2B5EF4-FFF2-40B4-BE49-F238E27FC236}">
                        <a16:creationId xmlns:a16="http://schemas.microsoft.com/office/drawing/2014/main" id="{78EA961E-2EE4-4885-B379-B866E0B605CF}"/>
                      </a:ext>
                    </a:extLst>
                  </p:cNvPr>
                  <p:cNvSpPr>
                    <a:spLocks/>
                  </p:cNvSpPr>
                  <p:nvPr/>
                </p:nvSpPr>
                <p:spPr bwMode="auto">
                  <a:xfrm>
                    <a:off x="2860970" y="4622792"/>
                    <a:ext cx="107359" cy="79780"/>
                  </a:xfrm>
                  <a:custGeom>
                    <a:avLst/>
                    <a:gdLst>
                      <a:gd name="T0" fmla="*/ 32 w 58"/>
                      <a:gd name="T1" fmla="*/ 18 h 43"/>
                      <a:gd name="T2" fmla="*/ 42 w 58"/>
                      <a:gd name="T3" fmla="*/ 1 h 43"/>
                      <a:gd name="T4" fmla="*/ 42 w 58"/>
                      <a:gd name="T5" fmla="*/ 0 h 43"/>
                      <a:gd name="T6" fmla="*/ 45 w 58"/>
                      <a:gd name="T7" fmla="*/ 0 h 43"/>
                      <a:gd name="T8" fmla="*/ 58 w 58"/>
                      <a:gd name="T9" fmla="*/ 13 h 43"/>
                      <a:gd name="T10" fmla="*/ 58 w 58"/>
                      <a:gd name="T11" fmla="*/ 26 h 43"/>
                      <a:gd name="T12" fmla="*/ 55 w 58"/>
                      <a:gd name="T13" fmla="*/ 29 h 43"/>
                      <a:gd name="T14" fmla="*/ 5 w 58"/>
                      <a:gd name="T15" fmla="*/ 31 h 43"/>
                      <a:gd name="T16" fmla="*/ 0 w 58"/>
                      <a:gd name="T17" fmla="*/ 26 h 43"/>
                      <a:gd name="T18" fmla="*/ 0 w 58"/>
                      <a:gd name="T19" fmla="*/ 13 h 43"/>
                      <a:gd name="T20" fmla="*/ 13 w 58"/>
                      <a:gd name="T21" fmla="*/ 0 h 43"/>
                      <a:gd name="T22" fmla="*/ 16 w 58"/>
                      <a:gd name="T23" fmla="*/ 0 h 43"/>
                      <a:gd name="T24" fmla="*/ 26 w 58"/>
                      <a:gd name="T25" fmla="*/ 18 h 43"/>
                      <a:gd name="T26" fmla="*/ 29 w 58"/>
                      <a:gd name="T27" fmla="*/ 9 h 43"/>
                      <a:gd name="T28" fmla="*/ 29 w 58"/>
                      <a:gd name="T29" fmla="*/ 9 h 43"/>
                      <a:gd name="T30" fmla="*/ 32 w 58"/>
                      <a:gd name="T31" fmla="*/ 1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43">
                        <a:moveTo>
                          <a:pt x="32" y="18"/>
                        </a:moveTo>
                        <a:cubicBezTo>
                          <a:pt x="42" y="1"/>
                          <a:pt x="42" y="1"/>
                          <a:pt x="42" y="1"/>
                        </a:cubicBezTo>
                        <a:cubicBezTo>
                          <a:pt x="42" y="0"/>
                          <a:pt x="42" y="0"/>
                          <a:pt x="42" y="0"/>
                        </a:cubicBezTo>
                        <a:cubicBezTo>
                          <a:pt x="45" y="0"/>
                          <a:pt x="45" y="0"/>
                          <a:pt x="45" y="0"/>
                        </a:cubicBezTo>
                        <a:cubicBezTo>
                          <a:pt x="45" y="0"/>
                          <a:pt x="58" y="2"/>
                          <a:pt x="58" y="13"/>
                        </a:cubicBezTo>
                        <a:cubicBezTo>
                          <a:pt x="58" y="17"/>
                          <a:pt x="58" y="21"/>
                          <a:pt x="58" y="26"/>
                        </a:cubicBezTo>
                        <a:cubicBezTo>
                          <a:pt x="57" y="27"/>
                          <a:pt x="56" y="28"/>
                          <a:pt x="55" y="29"/>
                        </a:cubicBezTo>
                        <a:cubicBezTo>
                          <a:pt x="42" y="41"/>
                          <a:pt x="21" y="43"/>
                          <a:pt x="5" y="31"/>
                        </a:cubicBezTo>
                        <a:cubicBezTo>
                          <a:pt x="3" y="29"/>
                          <a:pt x="1" y="28"/>
                          <a:pt x="0" y="26"/>
                        </a:cubicBezTo>
                        <a:cubicBezTo>
                          <a:pt x="0" y="21"/>
                          <a:pt x="0" y="17"/>
                          <a:pt x="0" y="13"/>
                        </a:cubicBezTo>
                        <a:cubicBezTo>
                          <a:pt x="0" y="2"/>
                          <a:pt x="13" y="0"/>
                          <a:pt x="13" y="0"/>
                        </a:cubicBezTo>
                        <a:cubicBezTo>
                          <a:pt x="16" y="0"/>
                          <a:pt x="16" y="0"/>
                          <a:pt x="16" y="0"/>
                        </a:cubicBezTo>
                        <a:cubicBezTo>
                          <a:pt x="26" y="18"/>
                          <a:pt x="26" y="18"/>
                          <a:pt x="26" y="18"/>
                        </a:cubicBezTo>
                        <a:cubicBezTo>
                          <a:pt x="29" y="9"/>
                          <a:pt x="29" y="9"/>
                          <a:pt x="29" y="9"/>
                        </a:cubicBezTo>
                        <a:cubicBezTo>
                          <a:pt x="29" y="9"/>
                          <a:pt x="29" y="9"/>
                          <a:pt x="29" y="9"/>
                        </a:cubicBezTo>
                        <a:lnTo>
                          <a:pt x="32" y="18"/>
                        </a:lnTo>
                        <a:close/>
                      </a:path>
                    </a:pathLst>
                  </a:cu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361" name="Freeform 27">
                    <a:extLst>
                      <a:ext uri="{FF2B5EF4-FFF2-40B4-BE49-F238E27FC236}">
                        <a16:creationId xmlns:a16="http://schemas.microsoft.com/office/drawing/2014/main" id="{77BB0027-F224-4D8B-9920-50617CEA3492}"/>
                      </a:ext>
                    </a:extLst>
                  </p:cNvPr>
                  <p:cNvSpPr>
                    <a:spLocks/>
                  </p:cNvSpPr>
                  <p:nvPr/>
                </p:nvSpPr>
                <p:spPr bwMode="auto">
                  <a:xfrm>
                    <a:off x="2890518" y="4565666"/>
                    <a:ext cx="48263" cy="59096"/>
                  </a:xfrm>
                  <a:custGeom>
                    <a:avLst/>
                    <a:gdLst>
                      <a:gd name="T0" fmla="*/ 26 w 26"/>
                      <a:gd name="T1" fmla="*/ 13 h 32"/>
                      <a:gd name="T2" fmla="*/ 26 w 26"/>
                      <a:gd name="T3" fmla="*/ 19 h 32"/>
                      <a:gd name="T4" fmla="*/ 21 w 26"/>
                      <a:gd name="T5" fmla="*/ 29 h 32"/>
                      <a:gd name="T6" fmla="*/ 13 w 26"/>
                      <a:gd name="T7" fmla="*/ 32 h 32"/>
                      <a:gd name="T8" fmla="*/ 4 w 26"/>
                      <a:gd name="T9" fmla="*/ 28 h 32"/>
                      <a:gd name="T10" fmla="*/ 0 w 26"/>
                      <a:gd name="T11" fmla="*/ 19 h 32"/>
                      <a:gd name="T12" fmla="*/ 0 w 26"/>
                      <a:gd name="T13" fmla="*/ 13 h 32"/>
                      <a:gd name="T14" fmla="*/ 13 w 26"/>
                      <a:gd name="T15" fmla="*/ 0 h 32"/>
                      <a:gd name="T16" fmla="*/ 22 w 26"/>
                      <a:gd name="T17" fmla="*/ 4 h 32"/>
                      <a:gd name="T18" fmla="*/ 26 w 26"/>
                      <a:gd name="T19" fmla="*/ 1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2">
                        <a:moveTo>
                          <a:pt x="26" y="13"/>
                        </a:moveTo>
                        <a:cubicBezTo>
                          <a:pt x="26" y="19"/>
                          <a:pt x="26" y="19"/>
                          <a:pt x="26" y="19"/>
                        </a:cubicBezTo>
                        <a:cubicBezTo>
                          <a:pt x="26" y="23"/>
                          <a:pt x="24" y="26"/>
                          <a:pt x="21" y="29"/>
                        </a:cubicBezTo>
                        <a:cubicBezTo>
                          <a:pt x="19" y="31"/>
                          <a:pt x="16" y="32"/>
                          <a:pt x="13" y="32"/>
                        </a:cubicBezTo>
                        <a:cubicBezTo>
                          <a:pt x="9" y="32"/>
                          <a:pt x="6" y="30"/>
                          <a:pt x="4" y="28"/>
                        </a:cubicBezTo>
                        <a:cubicBezTo>
                          <a:pt x="2" y="26"/>
                          <a:pt x="0" y="22"/>
                          <a:pt x="0" y="19"/>
                        </a:cubicBezTo>
                        <a:cubicBezTo>
                          <a:pt x="0" y="13"/>
                          <a:pt x="0" y="13"/>
                          <a:pt x="0" y="13"/>
                        </a:cubicBezTo>
                        <a:cubicBezTo>
                          <a:pt x="0" y="6"/>
                          <a:pt x="6" y="0"/>
                          <a:pt x="13" y="0"/>
                        </a:cubicBezTo>
                        <a:cubicBezTo>
                          <a:pt x="17" y="0"/>
                          <a:pt x="20" y="1"/>
                          <a:pt x="22" y="4"/>
                        </a:cubicBezTo>
                        <a:cubicBezTo>
                          <a:pt x="24" y="6"/>
                          <a:pt x="26" y="10"/>
                          <a:pt x="26" y="13"/>
                        </a:cubicBezTo>
                        <a:close/>
                      </a:path>
                    </a:pathLst>
                  </a:cu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329" name="Group 328">
                <a:extLst>
                  <a:ext uri="{FF2B5EF4-FFF2-40B4-BE49-F238E27FC236}">
                    <a16:creationId xmlns:a16="http://schemas.microsoft.com/office/drawing/2014/main" id="{CCC30C68-46FB-4E92-BC22-FC60E7000C6B}"/>
                  </a:ext>
                </a:extLst>
              </p:cNvPr>
              <p:cNvGrpSpPr/>
              <p:nvPr/>
            </p:nvGrpSpPr>
            <p:grpSpPr>
              <a:xfrm>
                <a:off x="6329875" y="4169595"/>
                <a:ext cx="727708" cy="727708"/>
                <a:chOff x="6290126" y="3421606"/>
                <a:chExt cx="727708" cy="727708"/>
              </a:xfrm>
            </p:grpSpPr>
            <p:sp>
              <p:nvSpPr>
                <p:cNvPr id="356" name="Oval 355">
                  <a:extLst>
                    <a:ext uri="{FF2B5EF4-FFF2-40B4-BE49-F238E27FC236}">
                      <a16:creationId xmlns:a16="http://schemas.microsoft.com/office/drawing/2014/main" id="{0958290C-6DC3-42F1-8F7A-C8BBFD0FE7BD}"/>
                    </a:ext>
                  </a:extLst>
                </p:cNvPr>
                <p:cNvSpPr/>
                <p:nvPr/>
              </p:nvSpPr>
              <p:spPr>
                <a:xfrm>
                  <a:off x="6290126" y="3421606"/>
                  <a:ext cx="727708" cy="727708"/>
                </a:xfrm>
                <a:prstGeom prst="ellipse">
                  <a:avLst/>
                </a:prstGeom>
                <a:solidFill>
                  <a:srgbClr val="6D2077"/>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57" name="Freeform 20">
                  <a:extLst>
                    <a:ext uri="{FF2B5EF4-FFF2-40B4-BE49-F238E27FC236}">
                      <a16:creationId xmlns:a16="http://schemas.microsoft.com/office/drawing/2014/main" id="{56276AEB-46B3-4E56-BFA0-CCE758DC82CC}"/>
                    </a:ext>
                  </a:extLst>
                </p:cNvPr>
                <p:cNvSpPr>
                  <a:spLocks/>
                </p:cNvSpPr>
                <p:nvPr/>
              </p:nvSpPr>
              <p:spPr bwMode="auto">
                <a:xfrm>
                  <a:off x="6380870" y="3451453"/>
                  <a:ext cx="524624" cy="630730"/>
                </a:xfrm>
                <a:custGeom>
                  <a:avLst/>
                  <a:gdLst>
                    <a:gd name="T0" fmla="*/ 24 w 24"/>
                    <a:gd name="T1" fmla="*/ 22 h 29"/>
                    <a:gd name="T2" fmla="*/ 24 w 24"/>
                    <a:gd name="T3" fmla="*/ 22 h 29"/>
                    <a:gd name="T4" fmla="*/ 15 w 24"/>
                    <a:gd name="T5" fmla="*/ 18 h 29"/>
                    <a:gd name="T6" fmla="*/ 15 w 24"/>
                    <a:gd name="T7" fmla="*/ 17 h 29"/>
                    <a:gd name="T8" fmla="*/ 20 w 24"/>
                    <a:gd name="T9" fmla="*/ 16 h 29"/>
                    <a:gd name="T10" fmla="*/ 19 w 24"/>
                    <a:gd name="T11" fmla="*/ 6 h 29"/>
                    <a:gd name="T12" fmla="*/ 6 w 24"/>
                    <a:gd name="T13" fmla="*/ 6 h 29"/>
                    <a:gd name="T14" fmla="*/ 5 w 24"/>
                    <a:gd name="T15" fmla="*/ 16 h 29"/>
                    <a:gd name="T16" fmla="*/ 10 w 24"/>
                    <a:gd name="T17" fmla="*/ 17 h 29"/>
                    <a:gd name="T18" fmla="*/ 9 w 24"/>
                    <a:gd name="T19" fmla="*/ 18 h 29"/>
                    <a:gd name="T20" fmla="*/ 1 w 24"/>
                    <a:gd name="T21" fmla="*/ 22 h 29"/>
                    <a:gd name="T22" fmla="*/ 1 w 24"/>
                    <a:gd name="T23" fmla="*/ 22 h 29"/>
                    <a:gd name="T24" fmla="*/ 1 w 24"/>
                    <a:gd name="T25" fmla="*/ 23 h 29"/>
                    <a:gd name="T26" fmla="*/ 12 w 24"/>
                    <a:gd name="T27" fmla="*/ 29 h 29"/>
                    <a:gd name="T28" fmla="*/ 24 w 24"/>
                    <a:gd name="T29" fmla="*/ 23 h 29"/>
                    <a:gd name="T30" fmla="*/ 24 w 24"/>
                    <a:gd name="T31" fmla="*/ 2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29">
                      <a:moveTo>
                        <a:pt x="24" y="22"/>
                      </a:moveTo>
                      <a:cubicBezTo>
                        <a:pt x="24" y="22"/>
                        <a:pt x="24" y="22"/>
                        <a:pt x="24" y="22"/>
                      </a:cubicBezTo>
                      <a:cubicBezTo>
                        <a:pt x="22" y="20"/>
                        <a:pt x="17" y="21"/>
                        <a:pt x="15" y="18"/>
                      </a:cubicBezTo>
                      <a:cubicBezTo>
                        <a:pt x="15" y="18"/>
                        <a:pt x="15" y="18"/>
                        <a:pt x="15" y="17"/>
                      </a:cubicBezTo>
                      <a:cubicBezTo>
                        <a:pt x="18" y="18"/>
                        <a:pt x="21" y="17"/>
                        <a:pt x="20" y="16"/>
                      </a:cubicBezTo>
                      <a:cubicBezTo>
                        <a:pt x="18" y="12"/>
                        <a:pt x="21" y="10"/>
                        <a:pt x="19" y="6"/>
                      </a:cubicBezTo>
                      <a:cubicBezTo>
                        <a:pt x="16" y="0"/>
                        <a:pt x="9" y="0"/>
                        <a:pt x="6" y="6"/>
                      </a:cubicBezTo>
                      <a:cubicBezTo>
                        <a:pt x="4" y="10"/>
                        <a:pt x="7" y="12"/>
                        <a:pt x="5" y="16"/>
                      </a:cubicBezTo>
                      <a:cubicBezTo>
                        <a:pt x="4" y="17"/>
                        <a:pt x="7" y="18"/>
                        <a:pt x="10" y="17"/>
                      </a:cubicBezTo>
                      <a:cubicBezTo>
                        <a:pt x="9" y="18"/>
                        <a:pt x="9" y="18"/>
                        <a:pt x="9" y="18"/>
                      </a:cubicBezTo>
                      <a:cubicBezTo>
                        <a:pt x="8" y="21"/>
                        <a:pt x="3" y="20"/>
                        <a:pt x="1" y="22"/>
                      </a:cubicBezTo>
                      <a:cubicBezTo>
                        <a:pt x="1" y="22"/>
                        <a:pt x="1" y="22"/>
                        <a:pt x="1" y="22"/>
                      </a:cubicBezTo>
                      <a:cubicBezTo>
                        <a:pt x="0" y="22"/>
                        <a:pt x="0" y="23"/>
                        <a:pt x="1" y="23"/>
                      </a:cubicBezTo>
                      <a:cubicBezTo>
                        <a:pt x="3" y="26"/>
                        <a:pt x="8" y="29"/>
                        <a:pt x="12" y="29"/>
                      </a:cubicBezTo>
                      <a:cubicBezTo>
                        <a:pt x="17" y="29"/>
                        <a:pt x="21" y="26"/>
                        <a:pt x="24" y="23"/>
                      </a:cubicBezTo>
                      <a:cubicBezTo>
                        <a:pt x="24" y="23"/>
                        <a:pt x="24" y="22"/>
                        <a:pt x="24" y="2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330" name="Group 329">
                <a:extLst>
                  <a:ext uri="{FF2B5EF4-FFF2-40B4-BE49-F238E27FC236}">
                    <a16:creationId xmlns:a16="http://schemas.microsoft.com/office/drawing/2014/main" id="{4D9C15EC-0CF1-42A1-904C-82BB07033CA6}"/>
                  </a:ext>
                </a:extLst>
              </p:cNvPr>
              <p:cNvGrpSpPr/>
              <p:nvPr/>
            </p:nvGrpSpPr>
            <p:grpSpPr>
              <a:xfrm>
                <a:off x="5566594" y="5054587"/>
                <a:ext cx="731520" cy="731520"/>
                <a:chOff x="5440728" y="3902889"/>
                <a:chExt cx="1074674" cy="1074674"/>
              </a:xfrm>
            </p:grpSpPr>
            <p:sp>
              <p:nvSpPr>
                <p:cNvPr id="352" name="Oval 351">
                  <a:extLst>
                    <a:ext uri="{FF2B5EF4-FFF2-40B4-BE49-F238E27FC236}">
                      <a16:creationId xmlns:a16="http://schemas.microsoft.com/office/drawing/2014/main" id="{239C3F89-32F9-4157-9517-9801B8D82979}"/>
                    </a:ext>
                  </a:extLst>
                </p:cNvPr>
                <p:cNvSpPr/>
                <p:nvPr/>
              </p:nvSpPr>
              <p:spPr>
                <a:xfrm>
                  <a:off x="5440728" y="3902889"/>
                  <a:ext cx="1074674" cy="1074674"/>
                </a:xfrm>
                <a:prstGeom prst="ellipse">
                  <a:avLst/>
                </a:prstGeom>
                <a:solidFill>
                  <a:srgbClr val="00A3A1"/>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grpSp>
              <p:nvGrpSpPr>
                <p:cNvPr id="353" name="Group 352">
                  <a:extLst>
                    <a:ext uri="{FF2B5EF4-FFF2-40B4-BE49-F238E27FC236}">
                      <a16:creationId xmlns:a16="http://schemas.microsoft.com/office/drawing/2014/main" id="{2A449E70-2F59-434E-8A91-E413CC7B7122}"/>
                    </a:ext>
                  </a:extLst>
                </p:cNvPr>
                <p:cNvGrpSpPr/>
                <p:nvPr/>
              </p:nvGrpSpPr>
              <p:grpSpPr>
                <a:xfrm>
                  <a:off x="5645194" y="4041731"/>
                  <a:ext cx="668591" cy="852592"/>
                  <a:chOff x="2860970" y="4565666"/>
                  <a:chExt cx="107359" cy="136906"/>
                </a:xfrm>
              </p:grpSpPr>
              <p:sp>
                <p:nvSpPr>
                  <p:cNvPr id="354" name="Freeform 26">
                    <a:extLst>
                      <a:ext uri="{FF2B5EF4-FFF2-40B4-BE49-F238E27FC236}">
                        <a16:creationId xmlns:a16="http://schemas.microsoft.com/office/drawing/2014/main" id="{C1135ED1-22FC-4F8E-ABD9-150E9A45E993}"/>
                      </a:ext>
                    </a:extLst>
                  </p:cNvPr>
                  <p:cNvSpPr>
                    <a:spLocks/>
                  </p:cNvSpPr>
                  <p:nvPr/>
                </p:nvSpPr>
                <p:spPr bwMode="auto">
                  <a:xfrm>
                    <a:off x="2860970" y="4622792"/>
                    <a:ext cx="107359" cy="79780"/>
                  </a:xfrm>
                  <a:custGeom>
                    <a:avLst/>
                    <a:gdLst>
                      <a:gd name="T0" fmla="*/ 32 w 58"/>
                      <a:gd name="T1" fmla="*/ 18 h 43"/>
                      <a:gd name="T2" fmla="*/ 42 w 58"/>
                      <a:gd name="T3" fmla="*/ 1 h 43"/>
                      <a:gd name="T4" fmla="*/ 42 w 58"/>
                      <a:gd name="T5" fmla="*/ 0 h 43"/>
                      <a:gd name="T6" fmla="*/ 45 w 58"/>
                      <a:gd name="T7" fmla="*/ 0 h 43"/>
                      <a:gd name="T8" fmla="*/ 58 w 58"/>
                      <a:gd name="T9" fmla="*/ 13 h 43"/>
                      <a:gd name="T10" fmla="*/ 58 w 58"/>
                      <a:gd name="T11" fmla="*/ 26 h 43"/>
                      <a:gd name="T12" fmla="*/ 55 w 58"/>
                      <a:gd name="T13" fmla="*/ 29 h 43"/>
                      <a:gd name="T14" fmla="*/ 5 w 58"/>
                      <a:gd name="T15" fmla="*/ 31 h 43"/>
                      <a:gd name="T16" fmla="*/ 0 w 58"/>
                      <a:gd name="T17" fmla="*/ 26 h 43"/>
                      <a:gd name="T18" fmla="*/ 0 w 58"/>
                      <a:gd name="T19" fmla="*/ 13 h 43"/>
                      <a:gd name="T20" fmla="*/ 13 w 58"/>
                      <a:gd name="T21" fmla="*/ 0 h 43"/>
                      <a:gd name="T22" fmla="*/ 16 w 58"/>
                      <a:gd name="T23" fmla="*/ 0 h 43"/>
                      <a:gd name="T24" fmla="*/ 26 w 58"/>
                      <a:gd name="T25" fmla="*/ 18 h 43"/>
                      <a:gd name="T26" fmla="*/ 29 w 58"/>
                      <a:gd name="T27" fmla="*/ 9 h 43"/>
                      <a:gd name="T28" fmla="*/ 29 w 58"/>
                      <a:gd name="T29" fmla="*/ 9 h 43"/>
                      <a:gd name="T30" fmla="*/ 32 w 58"/>
                      <a:gd name="T31" fmla="*/ 1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8" h="43">
                        <a:moveTo>
                          <a:pt x="32" y="18"/>
                        </a:moveTo>
                        <a:cubicBezTo>
                          <a:pt x="42" y="1"/>
                          <a:pt x="42" y="1"/>
                          <a:pt x="42" y="1"/>
                        </a:cubicBezTo>
                        <a:cubicBezTo>
                          <a:pt x="42" y="0"/>
                          <a:pt x="42" y="0"/>
                          <a:pt x="42" y="0"/>
                        </a:cubicBezTo>
                        <a:cubicBezTo>
                          <a:pt x="45" y="0"/>
                          <a:pt x="45" y="0"/>
                          <a:pt x="45" y="0"/>
                        </a:cubicBezTo>
                        <a:cubicBezTo>
                          <a:pt x="45" y="0"/>
                          <a:pt x="58" y="2"/>
                          <a:pt x="58" y="13"/>
                        </a:cubicBezTo>
                        <a:cubicBezTo>
                          <a:pt x="58" y="17"/>
                          <a:pt x="58" y="21"/>
                          <a:pt x="58" y="26"/>
                        </a:cubicBezTo>
                        <a:cubicBezTo>
                          <a:pt x="57" y="27"/>
                          <a:pt x="56" y="28"/>
                          <a:pt x="55" y="29"/>
                        </a:cubicBezTo>
                        <a:cubicBezTo>
                          <a:pt x="42" y="41"/>
                          <a:pt x="21" y="43"/>
                          <a:pt x="5" y="31"/>
                        </a:cubicBezTo>
                        <a:cubicBezTo>
                          <a:pt x="3" y="29"/>
                          <a:pt x="1" y="28"/>
                          <a:pt x="0" y="26"/>
                        </a:cubicBezTo>
                        <a:cubicBezTo>
                          <a:pt x="0" y="21"/>
                          <a:pt x="0" y="17"/>
                          <a:pt x="0" y="13"/>
                        </a:cubicBezTo>
                        <a:cubicBezTo>
                          <a:pt x="0" y="2"/>
                          <a:pt x="13" y="0"/>
                          <a:pt x="13" y="0"/>
                        </a:cubicBezTo>
                        <a:cubicBezTo>
                          <a:pt x="16" y="0"/>
                          <a:pt x="16" y="0"/>
                          <a:pt x="16" y="0"/>
                        </a:cubicBezTo>
                        <a:cubicBezTo>
                          <a:pt x="26" y="18"/>
                          <a:pt x="26" y="18"/>
                          <a:pt x="26" y="18"/>
                        </a:cubicBezTo>
                        <a:cubicBezTo>
                          <a:pt x="29" y="9"/>
                          <a:pt x="29" y="9"/>
                          <a:pt x="29" y="9"/>
                        </a:cubicBezTo>
                        <a:cubicBezTo>
                          <a:pt x="29" y="9"/>
                          <a:pt x="29" y="9"/>
                          <a:pt x="29" y="9"/>
                        </a:cubicBezTo>
                        <a:lnTo>
                          <a:pt x="32" y="18"/>
                        </a:lnTo>
                        <a:close/>
                      </a:path>
                    </a:pathLst>
                  </a:cu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355" name="Freeform 27">
                    <a:extLst>
                      <a:ext uri="{FF2B5EF4-FFF2-40B4-BE49-F238E27FC236}">
                        <a16:creationId xmlns:a16="http://schemas.microsoft.com/office/drawing/2014/main" id="{A12CE2C6-BDC9-4D99-8804-D9DA21B6A334}"/>
                      </a:ext>
                    </a:extLst>
                  </p:cNvPr>
                  <p:cNvSpPr>
                    <a:spLocks/>
                  </p:cNvSpPr>
                  <p:nvPr/>
                </p:nvSpPr>
                <p:spPr bwMode="auto">
                  <a:xfrm>
                    <a:off x="2890518" y="4565666"/>
                    <a:ext cx="48263" cy="59096"/>
                  </a:xfrm>
                  <a:custGeom>
                    <a:avLst/>
                    <a:gdLst>
                      <a:gd name="T0" fmla="*/ 26 w 26"/>
                      <a:gd name="T1" fmla="*/ 13 h 32"/>
                      <a:gd name="T2" fmla="*/ 26 w 26"/>
                      <a:gd name="T3" fmla="*/ 19 h 32"/>
                      <a:gd name="T4" fmla="*/ 21 w 26"/>
                      <a:gd name="T5" fmla="*/ 29 h 32"/>
                      <a:gd name="T6" fmla="*/ 13 w 26"/>
                      <a:gd name="T7" fmla="*/ 32 h 32"/>
                      <a:gd name="T8" fmla="*/ 4 w 26"/>
                      <a:gd name="T9" fmla="*/ 28 h 32"/>
                      <a:gd name="T10" fmla="*/ 0 w 26"/>
                      <a:gd name="T11" fmla="*/ 19 h 32"/>
                      <a:gd name="T12" fmla="*/ 0 w 26"/>
                      <a:gd name="T13" fmla="*/ 13 h 32"/>
                      <a:gd name="T14" fmla="*/ 13 w 26"/>
                      <a:gd name="T15" fmla="*/ 0 h 32"/>
                      <a:gd name="T16" fmla="*/ 22 w 26"/>
                      <a:gd name="T17" fmla="*/ 4 h 32"/>
                      <a:gd name="T18" fmla="*/ 26 w 26"/>
                      <a:gd name="T19" fmla="*/ 13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32">
                        <a:moveTo>
                          <a:pt x="26" y="13"/>
                        </a:moveTo>
                        <a:cubicBezTo>
                          <a:pt x="26" y="19"/>
                          <a:pt x="26" y="19"/>
                          <a:pt x="26" y="19"/>
                        </a:cubicBezTo>
                        <a:cubicBezTo>
                          <a:pt x="26" y="23"/>
                          <a:pt x="24" y="26"/>
                          <a:pt x="21" y="29"/>
                        </a:cubicBezTo>
                        <a:cubicBezTo>
                          <a:pt x="19" y="31"/>
                          <a:pt x="16" y="32"/>
                          <a:pt x="13" y="32"/>
                        </a:cubicBezTo>
                        <a:cubicBezTo>
                          <a:pt x="9" y="32"/>
                          <a:pt x="6" y="30"/>
                          <a:pt x="4" y="28"/>
                        </a:cubicBezTo>
                        <a:cubicBezTo>
                          <a:pt x="2" y="26"/>
                          <a:pt x="0" y="22"/>
                          <a:pt x="0" y="19"/>
                        </a:cubicBezTo>
                        <a:cubicBezTo>
                          <a:pt x="0" y="13"/>
                          <a:pt x="0" y="13"/>
                          <a:pt x="0" y="13"/>
                        </a:cubicBezTo>
                        <a:cubicBezTo>
                          <a:pt x="0" y="6"/>
                          <a:pt x="6" y="0"/>
                          <a:pt x="13" y="0"/>
                        </a:cubicBezTo>
                        <a:cubicBezTo>
                          <a:pt x="17" y="0"/>
                          <a:pt x="20" y="1"/>
                          <a:pt x="22" y="4"/>
                        </a:cubicBezTo>
                        <a:cubicBezTo>
                          <a:pt x="24" y="6"/>
                          <a:pt x="26" y="10"/>
                          <a:pt x="26" y="13"/>
                        </a:cubicBezTo>
                        <a:close/>
                      </a:path>
                    </a:pathLst>
                  </a:custGeom>
                  <a:solidFill>
                    <a:sysClr val="window" lastClr="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grpSp>
            <p:nvGrpSpPr>
              <p:cNvPr id="331" name="Group 330">
                <a:extLst>
                  <a:ext uri="{FF2B5EF4-FFF2-40B4-BE49-F238E27FC236}">
                    <a16:creationId xmlns:a16="http://schemas.microsoft.com/office/drawing/2014/main" id="{7A9725B9-89C0-435D-94BE-475A3CAE33A1}"/>
                  </a:ext>
                </a:extLst>
              </p:cNvPr>
              <p:cNvGrpSpPr/>
              <p:nvPr/>
            </p:nvGrpSpPr>
            <p:grpSpPr>
              <a:xfrm>
                <a:off x="2948263" y="5056397"/>
                <a:ext cx="731520" cy="731520"/>
                <a:chOff x="2770426" y="3902889"/>
                <a:chExt cx="1074674" cy="1074674"/>
              </a:xfrm>
            </p:grpSpPr>
            <p:sp>
              <p:nvSpPr>
                <p:cNvPr id="350" name="Oval 349">
                  <a:extLst>
                    <a:ext uri="{FF2B5EF4-FFF2-40B4-BE49-F238E27FC236}">
                      <a16:creationId xmlns:a16="http://schemas.microsoft.com/office/drawing/2014/main" id="{C5F8A941-05AB-4914-B306-3202A00BAF17}"/>
                    </a:ext>
                  </a:extLst>
                </p:cNvPr>
                <p:cNvSpPr/>
                <p:nvPr/>
              </p:nvSpPr>
              <p:spPr>
                <a:xfrm>
                  <a:off x="2770426" y="3902889"/>
                  <a:ext cx="1074674" cy="1074674"/>
                </a:xfrm>
                <a:prstGeom prst="ellipse">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51" name="Freeform 20">
                  <a:extLst>
                    <a:ext uri="{FF2B5EF4-FFF2-40B4-BE49-F238E27FC236}">
                      <a16:creationId xmlns:a16="http://schemas.microsoft.com/office/drawing/2014/main" id="{B0F060BA-105D-4A3B-8A75-5CCBF472E865}"/>
                    </a:ext>
                  </a:extLst>
                </p:cNvPr>
                <p:cNvSpPr>
                  <a:spLocks/>
                </p:cNvSpPr>
                <p:nvPr/>
              </p:nvSpPr>
              <p:spPr bwMode="auto">
                <a:xfrm>
                  <a:off x="2931829" y="3985299"/>
                  <a:ext cx="718072" cy="863303"/>
                </a:xfrm>
                <a:custGeom>
                  <a:avLst/>
                  <a:gdLst>
                    <a:gd name="T0" fmla="*/ 24 w 24"/>
                    <a:gd name="T1" fmla="*/ 22 h 29"/>
                    <a:gd name="T2" fmla="*/ 24 w 24"/>
                    <a:gd name="T3" fmla="*/ 22 h 29"/>
                    <a:gd name="T4" fmla="*/ 15 w 24"/>
                    <a:gd name="T5" fmla="*/ 18 h 29"/>
                    <a:gd name="T6" fmla="*/ 15 w 24"/>
                    <a:gd name="T7" fmla="*/ 17 h 29"/>
                    <a:gd name="T8" fmla="*/ 20 w 24"/>
                    <a:gd name="T9" fmla="*/ 16 h 29"/>
                    <a:gd name="T10" fmla="*/ 19 w 24"/>
                    <a:gd name="T11" fmla="*/ 6 h 29"/>
                    <a:gd name="T12" fmla="*/ 6 w 24"/>
                    <a:gd name="T13" fmla="*/ 6 h 29"/>
                    <a:gd name="T14" fmla="*/ 5 w 24"/>
                    <a:gd name="T15" fmla="*/ 16 h 29"/>
                    <a:gd name="T16" fmla="*/ 10 w 24"/>
                    <a:gd name="T17" fmla="*/ 17 h 29"/>
                    <a:gd name="T18" fmla="*/ 9 w 24"/>
                    <a:gd name="T19" fmla="*/ 18 h 29"/>
                    <a:gd name="T20" fmla="*/ 1 w 24"/>
                    <a:gd name="T21" fmla="*/ 22 h 29"/>
                    <a:gd name="T22" fmla="*/ 1 w 24"/>
                    <a:gd name="T23" fmla="*/ 22 h 29"/>
                    <a:gd name="T24" fmla="*/ 1 w 24"/>
                    <a:gd name="T25" fmla="*/ 23 h 29"/>
                    <a:gd name="T26" fmla="*/ 12 w 24"/>
                    <a:gd name="T27" fmla="*/ 29 h 29"/>
                    <a:gd name="T28" fmla="*/ 24 w 24"/>
                    <a:gd name="T29" fmla="*/ 23 h 29"/>
                    <a:gd name="T30" fmla="*/ 24 w 24"/>
                    <a:gd name="T31" fmla="*/ 2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29">
                      <a:moveTo>
                        <a:pt x="24" y="22"/>
                      </a:moveTo>
                      <a:cubicBezTo>
                        <a:pt x="24" y="22"/>
                        <a:pt x="24" y="22"/>
                        <a:pt x="24" y="22"/>
                      </a:cubicBezTo>
                      <a:cubicBezTo>
                        <a:pt x="22" y="20"/>
                        <a:pt x="17" y="21"/>
                        <a:pt x="15" y="18"/>
                      </a:cubicBezTo>
                      <a:cubicBezTo>
                        <a:pt x="15" y="18"/>
                        <a:pt x="15" y="18"/>
                        <a:pt x="15" y="17"/>
                      </a:cubicBezTo>
                      <a:cubicBezTo>
                        <a:pt x="18" y="18"/>
                        <a:pt x="21" y="17"/>
                        <a:pt x="20" y="16"/>
                      </a:cubicBezTo>
                      <a:cubicBezTo>
                        <a:pt x="18" y="12"/>
                        <a:pt x="21" y="10"/>
                        <a:pt x="19" y="6"/>
                      </a:cubicBezTo>
                      <a:cubicBezTo>
                        <a:pt x="16" y="0"/>
                        <a:pt x="9" y="0"/>
                        <a:pt x="6" y="6"/>
                      </a:cubicBezTo>
                      <a:cubicBezTo>
                        <a:pt x="4" y="10"/>
                        <a:pt x="7" y="12"/>
                        <a:pt x="5" y="16"/>
                      </a:cubicBezTo>
                      <a:cubicBezTo>
                        <a:pt x="4" y="17"/>
                        <a:pt x="7" y="18"/>
                        <a:pt x="10" y="17"/>
                      </a:cubicBezTo>
                      <a:cubicBezTo>
                        <a:pt x="9" y="18"/>
                        <a:pt x="9" y="18"/>
                        <a:pt x="9" y="18"/>
                      </a:cubicBezTo>
                      <a:cubicBezTo>
                        <a:pt x="8" y="21"/>
                        <a:pt x="3" y="20"/>
                        <a:pt x="1" y="22"/>
                      </a:cubicBezTo>
                      <a:cubicBezTo>
                        <a:pt x="1" y="22"/>
                        <a:pt x="1" y="22"/>
                        <a:pt x="1" y="22"/>
                      </a:cubicBezTo>
                      <a:cubicBezTo>
                        <a:pt x="0" y="22"/>
                        <a:pt x="0" y="23"/>
                        <a:pt x="1" y="23"/>
                      </a:cubicBezTo>
                      <a:cubicBezTo>
                        <a:pt x="3" y="26"/>
                        <a:pt x="8" y="29"/>
                        <a:pt x="12" y="29"/>
                      </a:cubicBezTo>
                      <a:cubicBezTo>
                        <a:pt x="17" y="29"/>
                        <a:pt x="21" y="26"/>
                        <a:pt x="24" y="23"/>
                      </a:cubicBezTo>
                      <a:cubicBezTo>
                        <a:pt x="24" y="23"/>
                        <a:pt x="24" y="22"/>
                        <a:pt x="24" y="2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332" name="Oval 331">
                <a:extLst>
                  <a:ext uri="{FF2B5EF4-FFF2-40B4-BE49-F238E27FC236}">
                    <a16:creationId xmlns:a16="http://schemas.microsoft.com/office/drawing/2014/main" id="{5D89CB05-FB33-494C-8C7E-405566105BEF}"/>
                  </a:ext>
                </a:extLst>
              </p:cNvPr>
              <p:cNvSpPr/>
              <p:nvPr/>
            </p:nvSpPr>
            <p:spPr>
              <a:xfrm>
                <a:off x="4258188" y="5439231"/>
                <a:ext cx="731520" cy="731520"/>
              </a:xfrm>
              <a:prstGeom prst="ellipse">
                <a:avLst/>
              </a:prstGeom>
              <a:solidFill>
                <a:srgbClr val="0091D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cxnSp>
            <p:nvCxnSpPr>
              <p:cNvPr id="333" name="Straight Connector 332">
                <a:extLst>
                  <a:ext uri="{FF2B5EF4-FFF2-40B4-BE49-F238E27FC236}">
                    <a16:creationId xmlns:a16="http://schemas.microsoft.com/office/drawing/2014/main" id="{F6B964AC-5E2A-412A-B4FC-75814DEBD5FA}"/>
                  </a:ext>
                </a:extLst>
              </p:cNvPr>
              <p:cNvCxnSpPr>
                <a:stCxn id="323" idx="5"/>
              </p:cNvCxnSpPr>
              <p:nvPr/>
            </p:nvCxnSpPr>
            <p:spPr>
              <a:xfrm>
                <a:off x="5751686" y="4019850"/>
                <a:ext cx="546428" cy="319628"/>
              </a:xfrm>
              <a:prstGeom prst="line">
                <a:avLst/>
              </a:prstGeom>
              <a:noFill/>
              <a:ln w="9525" cap="flat" cmpd="sng" algn="ctr">
                <a:solidFill>
                  <a:sysClr val="window" lastClr="FFFFFF">
                    <a:lumMod val="75000"/>
                  </a:sysClr>
                </a:solidFill>
                <a:prstDash val="solid"/>
                <a:miter lim="800000"/>
                <a:tailEnd type="oval"/>
              </a:ln>
              <a:effectLst/>
            </p:spPr>
          </p:cxnSp>
          <p:cxnSp>
            <p:nvCxnSpPr>
              <p:cNvPr id="334" name="Straight Connector 333">
                <a:extLst>
                  <a:ext uri="{FF2B5EF4-FFF2-40B4-BE49-F238E27FC236}">
                    <a16:creationId xmlns:a16="http://schemas.microsoft.com/office/drawing/2014/main" id="{8EBA2C92-A1B9-4FEE-99D6-5E71C510513A}"/>
                  </a:ext>
                </a:extLst>
              </p:cNvPr>
              <p:cNvCxnSpPr>
                <a:stCxn id="326" idx="5"/>
              </p:cNvCxnSpPr>
              <p:nvPr/>
            </p:nvCxnSpPr>
            <p:spPr>
              <a:xfrm>
                <a:off x="5292962" y="4482130"/>
                <a:ext cx="295528" cy="547564"/>
              </a:xfrm>
              <a:prstGeom prst="line">
                <a:avLst/>
              </a:prstGeom>
              <a:noFill/>
              <a:ln w="9525" cap="flat" cmpd="sng" algn="ctr">
                <a:solidFill>
                  <a:sysClr val="window" lastClr="FFFFFF">
                    <a:lumMod val="75000"/>
                  </a:sysClr>
                </a:solidFill>
                <a:prstDash val="solid"/>
                <a:miter lim="800000"/>
                <a:tailEnd type="oval"/>
              </a:ln>
              <a:effectLst/>
            </p:spPr>
          </p:cxnSp>
          <p:cxnSp>
            <p:nvCxnSpPr>
              <p:cNvPr id="335" name="Straight Connector 334">
                <a:extLst>
                  <a:ext uri="{FF2B5EF4-FFF2-40B4-BE49-F238E27FC236}">
                    <a16:creationId xmlns:a16="http://schemas.microsoft.com/office/drawing/2014/main" id="{EA6F109D-3948-4C83-9B02-C30BADF603D0}"/>
                  </a:ext>
                </a:extLst>
              </p:cNvPr>
              <p:cNvCxnSpPr>
                <a:stCxn id="327" idx="4"/>
              </p:cNvCxnSpPr>
              <p:nvPr/>
            </p:nvCxnSpPr>
            <p:spPr>
              <a:xfrm>
                <a:off x="4606670" y="4669113"/>
                <a:ext cx="11783" cy="619030"/>
              </a:xfrm>
              <a:prstGeom prst="line">
                <a:avLst/>
              </a:prstGeom>
              <a:noFill/>
              <a:ln w="9525" cap="flat" cmpd="sng" algn="ctr">
                <a:solidFill>
                  <a:sysClr val="window" lastClr="FFFFFF">
                    <a:lumMod val="75000"/>
                  </a:sysClr>
                </a:solidFill>
                <a:prstDash val="solid"/>
                <a:miter lim="800000"/>
                <a:tailEnd type="oval"/>
              </a:ln>
              <a:effectLst/>
            </p:spPr>
          </p:cxnSp>
          <p:cxnSp>
            <p:nvCxnSpPr>
              <p:cNvPr id="336" name="Straight Connector 335">
                <a:extLst>
                  <a:ext uri="{FF2B5EF4-FFF2-40B4-BE49-F238E27FC236}">
                    <a16:creationId xmlns:a16="http://schemas.microsoft.com/office/drawing/2014/main" id="{AED1DFC2-738A-432B-9E80-0A9B28206770}"/>
                  </a:ext>
                </a:extLst>
              </p:cNvPr>
              <p:cNvCxnSpPr>
                <a:stCxn id="325" idx="3"/>
              </p:cNvCxnSpPr>
              <p:nvPr/>
            </p:nvCxnSpPr>
            <p:spPr>
              <a:xfrm flipH="1">
                <a:off x="3643182" y="4482130"/>
                <a:ext cx="302088" cy="529115"/>
              </a:xfrm>
              <a:prstGeom prst="line">
                <a:avLst/>
              </a:prstGeom>
              <a:noFill/>
              <a:ln w="9525" cap="flat" cmpd="sng" algn="ctr">
                <a:solidFill>
                  <a:sysClr val="window" lastClr="FFFFFF">
                    <a:lumMod val="75000"/>
                  </a:sysClr>
                </a:solidFill>
                <a:prstDash val="solid"/>
                <a:miter lim="800000"/>
                <a:tailEnd type="oval"/>
              </a:ln>
              <a:effectLst/>
            </p:spPr>
          </p:cxnSp>
          <p:cxnSp>
            <p:nvCxnSpPr>
              <p:cNvPr id="337" name="Straight Connector 336">
                <a:extLst>
                  <a:ext uri="{FF2B5EF4-FFF2-40B4-BE49-F238E27FC236}">
                    <a16:creationId xmlns:a16="http://schemas.microsoft.com/office/drawing/2014/main" id="{140AB56A-10C6-4205-9E81-E12BA4584849}"/>
                  </a:ext>
                </a:extLst>
              </p:cNvPr>
              <p:cNvCxnSpPr>
                <a:stCxn id="324" idx="3"/>
              </p:cNvCxnSpPr>
              <p:nvPr/>
            </p:nvCxnSpPr>
            <p:spPr>
              <a:xfrm flipH="1">
                <a:off x="2937426" y="4019850"/>
                <a:ext cx="540484" cy="296569"/>
              </a:xfrm>
              <a:prstGeom prst="line">
                <a:avLst/>
              </a:prstGeom>
              <a:noFill/>
              <a:ln w="9525" cap="flat" cmpd="sng" algn="ctr">
                <a:solidFill>
                  <a:sysClr val="window" lastClr="FFFFFF">
                    <a:lumMod val="75000"/>
                  </a:sysClr>
                </a:solidFill>
                <a:prstDash val="solid"/>
                <a:miter lim="800000"/>
                <a:tailEnd type="oval"/>
              </a:ln>
              <a:effectLst/>
            </p:spPr>
          </p:cxnSp>
          <p:sp>
            <p:nvSpPr>
              <p:cNvPr id="338" name="TextBox 337">
                <a:extLst>
                  <a:ext uri="{FF2B5EF4-FFF2-40B4-BE49-F238E27FC236}">
                    <a16:creationId xmlns:a16="http://schemas.microsoft.com/office/drawing/2014/main" id="{350C87B2-B0A2-4BEE-A49D-ABCD4144A990}"/>
                  </a:ext>
                </a:extLst>
              </p:cNvPr>
              <p:cNvSpPr txBox="1"/>
              <p:nvPr/>
            </p:nvSpPr>
            <p:spPr>
              <a:xfrm>
                <a:off x="3924444" y="3798317"/>
                <a:ext cx="1353355" cy="228139"/>
              </a:xfrm>
              <a:prstGeom prst="rect">
                <a:avLst/>
              </a:prstGeom>
              <a:noFill/>
            </p:spPr>
            <p:txBody>
              <a:bodyPr wrap="square" lIns="0" tIns="0" rIns="0" bIns="0"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i="0" u="none" strike="noStrike" kern="0" cap="none" spc="0" normalizeH="0" baseline="0" noProof="0" dirty="0">
                    <a:ln>
                      <a:noFill/>
                    </a:ln>
                    <a:solidFill>
                      <a:prstClr val="white"/>
                    </a:solidFill>
                    <a:effectLst/>
                    <a:uLnTx/>
                    <a:uFillTx/>
                  </a:rPr>
                  <a:t>Eligible Workers</a:t>
                </a:r>
                <a:endParaRPr kumimoji="0" lang="en-US" sz="1100" i="0" u="none" strike="noStrike" kern="0" cap="none" spc="0" normalizeH="0" baseline="0" noProof="0" dirty="0">
                  <a:ln>
                    <a:noFill/>
                  </a:ln>
                  <a:solidFill>
                    <a:prstClr val="white"/>
                  </a:solidFill>
                  <a:effectLst/>
                  <a:uLnTx/>
                  <a:uFillTx/>
                </a:endParaRPr>
              </a:p>
            </p:txBody>
          </p:sp>
          <p:grpSp>
            <p:nvGrpSpPr>
              <p:cNvPr id="339" name="Group 338">
                <a:extLst>
                  <a:ext uri="{FF2B5EF4-FFF2-40B4-BE49-F238E27FC236}">
                    <a16:creationId xmlns:a16="http://schemas.microsoft.com/office/drawing/2014/main" id="{C9434233-021A-455F-BF3C-7D504A2BAFB5}"/>
                  </a:ext>
                </a:extLst>
              </p:cNvPr>
              <p:cNvGrpSpPr/>
              <p:nvPr/>
            </p:nvGrpSpPr>
            <p:grpSpPr>
              <a:xfrm>
                <a:off x="4299525" y="5561287"/>
                <a:ext cx="583763" cy="566487"/>
                <a:chOff x="702447" y="4427103"/>
                <a:chExt cx="685800" cy="685800"/>
              </a:xfrm>
              <a:solidFill>
                <a:schemeClr val="bg1"/>
              </a:solidFill>
            </p:grpSpPr>
            <p:sp>
              <p:nvSpPr>
                <p:cNvPr id="348" name="object 5">
                  <a:extLst>
                    <a:ext uri="{FF2B5EF4-FFF2-40B4-BE49-F238E27FC236}">
                      <a16:creationId xmlns:a16="http://schemas.microsoft.com/office/drawing/2014/main" id="{CFE20EE5-BEA9-4C0D-A7A9-8D276401BA2E}"/>
                    </a:ext>
                  </a:extLst>
                </p:cNvPr>
                <p:cNvSpPr/>
                <p:nvPr/>
              </p:nvSpPr>
              <p:spPr>
                <a:xfrm>
                  <a:off x="702447" y="4516003"/>
                  <a:ext cx="685800" cy="596900"/>
                </a:xfrm>
                <a:custGeom>
                  <a:avLst/>
                  <a:gdLst/>
                  <a:ahLst/>
                  <a:cxnLst/>
                  <a:rect l="l" t="t" r="r" b="b"/>
                  <a:pathLst>
                    <a:path w="685800" h="596900">
                      <a:moveTo>
                        <a:pt x="444500" y="266700"/>
                      </a:moveTo>
                      <a:lnTo>
                        <a:pt x="330200" y="266700"/>
                      </a:lnTo>
                      <a:lnTo>
                        <a:pt x="431800" y="355600"/>
                      </a:lnTo>
                      <a:lnTo>
                        <a:pt x="393700" y="584200"/>
                      </a:lnTo>
                      <a:lnTo>
                        <a:pt x="444500" y="596900"/>
                      </a:lnTo>
                      <a:lnTo>
                        <a:pt x="508000" y="330200"/>
                      </a:lnTo>
                      <a:lnTo>
                        <a:pt x="444500" y="266700"/>
                      </a:lnTo>
                      <a:close/>
                    </a:path>
                    <a:path w="685800" h="596900">
                      <a:moveTo>
                        <a:pt x="539750" y="63500"/>
                      </a:moveTo>
                      <a:lnTo>
                        <a:pt x="381000" y="63500"/>
                      </a:lnTo>
                      <a:lnTo>
                        <a:pt x="190500" y="304800"/>
                      </a:lnTo>
                      <a:lnTo>
                        <a:pt x="0" y="330200"/>
                      </a:lnTo>
                      <a:lnTo>
                        <a:pt x="0" y="381000"/>
                      </a:lnTo>
                      <a:lnTo>
                        <a:pt x="215900" y="381000"/>
                      </a:lnTo>
                      <a:lnTo>
                        <a:pt x="330200" y="266700"/>
                      </a:lnTo>
                      <a:lnTo>
                        <a:pt x="444500" y="266700"/>
                      </a:lnTo>
                      <a:lnTo>
                        <a:pt x="406400" y="228600"/>
                      </a:lnTo>
                      <a:lnTo>
                        <a:pt x="495300" y="114300"/>
                      </a:lnTo>
                      <a:lnTo>
                        <a:pt x="635000" y="114300"/>
                      </a:lnTo>
                      <a:lnTo>
                        <a:pt x="645160" y="101600"/>
                      </a:lnTo>
                      <a:lnTo>
                        <a:pt x="584200" y="101600"/>
                      </a:lnTo>
                      <a:lnTo>
                        <a:pt x="539750" y="63500"/>
                      </a:lnTo>
                      <a:close/>
                    </a:path>
                    <a:path w="685800" h="596900">
                      <a:moveTo>
                        <a:pt x="431800" y="0"/>
                      </a:moveTo>
                      <a:lnTo>
                        <a:pt x="304800" y="0"/>
                      </a:lnTo>
                      <a:lnTo>
                        <a:pt x="203200" y="152400"/>
                      </a:lnTo>
                      <a:lnTo>
                        <a:pt x="228600" y="177800"/>
                      </a:lnTo>
                      <a:lnTo>
                        <a:pt x="330200" y="63500"/>
                      </a:lnTo>
                      <a:lnTo>
                        <a:pt x="539750" y="63500"/>
                      </a:lnTo>
                      <a:lnTo>
                        <a:pt x="478454" y="11047"/>
                      </a:lnTo>
                      <a:lnTo>
                        <a:pt x="463545" y="3470"/>
                      </a:lnTo>
                      <a:lnTo>
                        <a:pt x="448638" y="507"/>
                      </a:lnTo>
                      <a:lnTo>
                        <a:pt x="431800" y="0"/>
                      </a:lnTo>
                      <a:close/>
                    </a:path>
                    <a:path w="685800" h="596900">
                      <a:moveTo>
                        <a:pt x="635000" y="114300"/>
                      </a:moveTo>
                      <a:lnTo>
                        <a:pt x="495300" y="114300"/>
                      </a:lnTo>
                      <a:lnTo>
                        <a:pt x="584200" y="177800"/>
                      </a:lnTo>
                      <a:lnTo>
                        <a:pt x="635000" y="114300"/>
                      </a:lnTo>
                      <a:close/>
                    </a:path>
                    <a:path w="685800" h="596900">
                      <a:moveTo>
                        <a:pt x="660400" y="25400"/>
                      </a:moveTo>
                      <a:lnTo>
                        <a:pt x="584200" y="101600"/>
                      </a:lnTo>
                      <a:lnTo>
                        <a:pt x="645160" y="101600"/>
                      </a:lnTo>
                      <a:lnTo>
                        <a:pt x="685800" y="50800"/>
                      </a:lnTo>
                      <a:lnTo>
                        <a:pt x="660400" y="25400"/>
                      </a:lnTo>
                      <a:close/>
                    </a:path>
                  </a:pathLst>
                </a:custGeom>
                <a:grpFill/>
              </p:spPr>
              <p:txBody>
                <a:bodyPr wrap="square" lIns="0" tIns="0" rIns="0" bIns="0" rtlCol="0"/>
                <a:lstStyle/>
                <a:p>
                  <a:endParaRPr>
                    <a:solidFill>
                      <a:srgbClr val="000000"/>
                    </a:solidFill>
                  </a:endParaRPr>
                </a:p>
              </p:txBody>
            </p:sp>
            <p:sp>
              <p:nvSpPr>
                <p:cNvPr id="349" name="object 6">
                  <a:extLst>
                    <a:ext uri="{FF2B5EF4-FFF2-40B4-BE49-F238E27FC236}">
                      <a16:creationId xmlns:a16="http://schemas.microsoft.com/office/drawing/2014/main" id="{A820AE9E-748B-438B-990A-E5D3A1911206}"/>
                    </a:ext>
                  </a:extLst>
                </p:cNvPr>
                <p:cNvSpPr/>
                <p:nvPr/>
              </p:nvSpPr>
              <p:spPr>
                <a:xfrm>
                  <a:off x="1185047" y="4427103"/>
                  <a:ext cx="101600" cy="101600"/>
                </a:xfrm>
                <a:custGeom>
                  <a:avLst/>
                  <a:gdLst/>
                  <a:ahLst/>
                  <a:cxnLst/>
                  <a:rect l="l" t="t" r="r" b="b"/>
                  <a:pathLst>
                    <a:path w="101600" h="101600">
                      <a:moveTo>
                        <a:pt x="50800" y="0"/>
                      </a:moveTo>
                      <a:lnTo>
                        <a:pt x="31027" y="3992"/>
                      </a:lnTo>
                      <a:lnTo>
                        <a:pt x="14879" y="14879"/>
                      </a:lnTo>
                      <a:lnTo>
                        <a:pt x="3992" y="31027"/>
                      </a:lnTo>
                      <a:lnTo>
                        <a:pt x="0" y="50800"/>
                      </a:lnTo>
                      <a:lnTo>
                        <a:pt x="3992" y="70572"/>
                      </a:lnTo>
                      <a:lnTo>
                        <a:pt x="14879" y="86720"/>
                      </a:lnTo>
                      <a:lnTo>
                        <a:pt x="31027" y="97607"/>
                      </a:lnTo>
                      <a:lnTo>
                        <a:pt x="50800" y="101600"/>
                      </a:lnTo>
                      <a:lnTo>
                        <a:pt x="70572" y="97607"/>
                      </a:lnTo>
                      <a:lnTo>
                        <a:pt x="86720" y="86720"/>
                      </a:lnTo>
                      <a:lnTo>
                        <a:pt x="97607" y="70572"/>
                      </a:lnTo>
                      <a:lnTo>
                        <a:pt x="101600" y="50800"/>
                      </a:lnTo>
                      <a:lnTo>
                        <a:pt x="97607" y="31027"/>
                      </a:lnTo>
                      <a:lnTo>
                        <a:pt x="86720" y="14879"/>
                      </a:lnTo>
                      <a:lnTo>
                        <a:pt x="70572" y="3992"/>
                      </a:lnTo>
                      <a:lnTo>
                        <a:pt x="50800" y="0"/>
                      </a:lnTo>
                      <a:close/>
                    </a:path>
                  </a:pathLst>
                </a:custGeom>
                <a:grpFill/>
              </p:spPr>
              <p:txBody>
                <a:bodyPr wrap="square" lIns="0" tIns="0" rIns="0" bIns="0" rtlCol="0"/>
                <a:lstStyle/>
                <a:p>
                  <a:endParaRPr>
                    <a:solidFill>
                      <a:srgbClr val="000000"/>
                    </a:solidFill>
                  </a:endParaRPr>
                </a:p>
              </p:txBody>
            </p:sp>
          </p:grpSp>
          <p:cxnSp>
            <p:nvCxnSpPr>
              <p:cNvPr id="340" name="Straight Connector 339">
                <a:extLst>
                  <a:ext uri="{FF2B5EF4-FFF2-40B4-BE49-F238E27FC236}">
                    <a16:creationId xmlns:a16="http://schemas.microsoft.com/office/drawing/2014/main" id="{90C5EC43-6A0A-45CA-B2D1-2C9415E68CE6}"/>
                  </a:ext>
                </a:extLst>
              </p:cNvPr>
              <p:cNvCxnSpPr>
                <a:cxnSpLocks/>
              </p:cNvCxnSpPr>
              <p:nvPr/>
            </p:nvCxnSpPr>
            <p:spPr>
              <a:xfrm flipV="1">
                <a:off x="5919772" y="3301852"/>
                <a:ext cx="621980" cy="26040"/>
              </a:xfrm>
              <a:prstGeom prst="line">
                <a:avLst/>
              </a:prstGeom>
              <a:noFill/>
              <a:ln w="9525" cap="flat" cmpd="sng" algn="ctr">
                <a:solidFill>
                  <a:sysClr val="window" lastClr="FFFFFF">
                    <a:lumMod val="75000"/>
                  </a:sysClr>
                </a:solidFill>
                <a:prstDash val="solid"/>
                <a:miter lim="800000"/>
                <a:tailEnd type="oval"/>
              </a:ln>
              <a:effectLst/>
            </p:spPr>
          </p:cxnSp>
          <p:grpSp>
            <p:nvGrpSpPr>
              <p:cNvPr id="341" name="Group 340">
                <a:extLst>
                  <a:ext uri="{FF2B5EF4-FFF2-40B4-BE49-F238E27FC236}">
                    <a16:creationId xmlns:a16="http://schemas.microsoft.com/office/drawing/2014/main" id="{95B9136F-9CE5-4D60-B09F-748266618124}"/>
                  </a:ext>
                </a:extLst>
              </p:cNvPr>
              <p:cNvGrpSpPr/>
              <p:nvPr/>
            </p:nvGrpSpPr>
            <p:grpSpPr>
              <a:xfrm>
                <a:off x="6648848" y="2876269"/>
                <a:ext cx="727708" cy="727708"/>
                <a:chOff x="6290126" y="3421606"/>
                <a:chExt cx="727708" cy="727708"/>
              </a:xfrm>
            </p:grpSpPr>
            <p:sp>
              <p:nvSpPr>
                <p:cNvPr id="346" name="Oval 345">
                  <a:extLst>
                    <a:ext uri="{FF2B5EF4-FFF2-40B4-BE49-F238E27FC236}">
                      <a16:creationId xmlns:a16="http://schemas.microsoft.com/office/drawing/2014/main" id="{645E3566-09AB-4370-9FE2-49C13BC61692}"/>
                    </a:ext>
                  </a:extLst>
                </p:cNvPr>
                <p:cNvSpPr/>
                <p:nvPr/>
              </p:nvSpPr>
              <p:spPr>
                <a:xfrm>
                  <a:off x="6290126" y="3421606"/>
                  <a:ext cx="727708" cy="727708"/>
                </a:xfrm>
                <a:prstGeom prst="ellipse">
                  <a:avLst/>
                </a:prstGeom>
                <a:solidFill>
                  <a:srgbClr val="006AB4"/>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47" name="Freeform 20">
                  <a:extLst>
                    <a:ext uri="{FF2B5EF4-FFF2-40B4-BE49-F238E27FC236}">
                      <a16:creationId xmlns:a16="http://schemas.microsoft.com/office/drawing/2014/main" id="{06583C0B-BE39-4968-A9A1-68356E1F8F37}"/>
                    </a:ext>
                  </a:extLst>
                </p:cNvPr>
                <p:cNvSpPr>
                  <a:spLocks/>
                </p:cNvSpPr>
                <p:nvPr/>
              </p:nvSpPr>
              <p:spPr bwMode="auto">
                <a:xfrm>
                  <a:off x="6380870" y="3451453"/>
                  <a:ext cx="524624" cy="630730"/>
                </a:xfrm>
                <a:custGeom>
                  <a:avLst/>
                  <a:gdLst>
                    <a:gd name="T0" fmla="*/ 24 w 24"/>
                    <a:gd name="T1" fmla="*/ 22 h 29"/>
                    <a:gd name="T2" fmla="*/ 24 w 24"/>
                    <a:gd name="T3" fmla="*/ 22 h 29"/>
                    <a:gd name="T4" fmla="*/ 15 w 24"/>
                    <a:gd name="T5" fmla="*/ 18 h 29"/>
                    <a:gd name="T6" fmla="*/ 15 w 24"/>
                    <a:gd name="T7" fmla="*/ 17 h 29"/>
                    <a:gd name="T8" fmla="*/ 20 w 24"/>
                    <a:gd name="T9" fmla="*/ 16 h 29"/>
                    <a:gd name="T10" fmla="*/ 19 w 24"/>
                    <a:gd name="T11" fmla="*/ 6 h 29"/>
                    <a:gd name="T12" fmla="*/ 6 w 24"/>
                    <a:gd name="T13" fmla="*/ 6 h 29"/>
                    <a:gd name="T14" fmla="*/ 5 w 24"/>
                    <a:gd name="T15" fmla="*/ 16 h 29"/>
                    <a:gd name="T16" fmla="*/ 10 w 24"/>
                    <a:gd name="T17" fmla="*/ 17 h 29"/>
                    <a:gd name="T18" fmla="*/ 9 w 24"/>
                    <a:gd name="T19" fmla="*/ 18 h 29"/>
                    <a:gd name="T20" fmla="*/ 1 w 24"/>
                    <a:gd name="T21" fmla="*/ 22 h 29"/>
                    <a:gd name="T22" fmla="*/ 1 w 24"/>
                    <a:gd name="T23" fmla="*/ 22 h 29"/>
                    <a:gd name="T24" fmla="*/ 1 w 24"/>
                    <a:gd name="T25" fmla="*/ 23 h 29"/>
                    <a:gd name="T26" fmla="*/ 12 w 24"/>
                    <a:gd name="T27" fmla="*/ 29 h 29"/>
                    <a:gd name="T28" fmla="*/ 24 w 24"/>
                    <a:gd name="T29" fmla="*/ 23 h 29"/>
                    <a:gd name="T30" fmla="*/ 24 w 24"/>
                    <a:gd name="T31" fmla="*/ 2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29">
                      <a:moveTo>
                        <a:pt x="24" y="22"/>
                      </a:moveTo>
                      <a:cubicBezTo>
                        <a:pt x="24" y="22"/>
                        <a:pt x="24" y="22"/>
                        <a:pt x="24" y="22"/>
                      </a:cubicBezTo>
                      <a:cubicBezTo>
                        <a:pt x="22" y="20"/>
                        <a:pt x="17" y="21"/>
                        <a:pt x="15" y="18"/>
                      </a:cubicBezTo>
                      <a:cubicBezTo>
                        <a:pt x="15" y="18"/>
                        <a:pt x="15" y="18"/>
                        <a:pt x="15" y="17"/>
                      </a:cubicBezTo>
                      <a:cubicBezTo>
                        <a:pt x="18" y="18"/>
                        <a:pt x="21" y="17"/>
                        <a:pt x="20" y="16"/>
                      </a:cubicBezTo>
                      <a:cubicBezTo>
                        <a:pt x="18" y="12"/>
                        <a:pt x="21" y="10"/>
                        <a:pt x="19" y="6"/>
                      </a:cubicBezTo>
                      <a:cubicBezTo>
                        <a:pt x="16" y="0"/>
                        <a:pt x="9" y="0"/>
                        <a:pt x="6" y="6"/>
                      </a:cubicBezTo>
                      <a:cubicBezTo>
                        <a:pt x="4" y="10"/>
                        <a:pt x="7" y="12"/>
                        <a:pt x="5" y="16"/>
                      </a:cubicBezTo>
                      <a:cubicBezTo>
                        <a:pt x="4" y="17"/>
                        <a:pt x="7" y="18"/>
                        <a:pt x="10" y="17"/>
                      </a:cubicBezTo>
                      <a:cubicBezTo>
                        <a:pt x="9" y="18"/>
                        <a:pt x="9" y="18"/>
                        <a:pt x="9" y="18"/>
                      </a:cubicBezTo>
                      <a:cubicBezTo>
                        <a:pt x="8" y="21"/>
                        <a:pt x="3" y="20"/>
                        <a:pt x="1" y="22"/>
                      </a:cubicBezTo>
                      <a:cubicBezTo>
                        <a:pt x="1" y="22"/>
                        <a:pt x="1" y="22"/>
                        <a:pt x="1" y="22"/>
                      </a:cubicBezTo>
                      <a:cubicBezTo>
                        <a:pt x="0" y="22"/>
                        <a:pt x="0" y="23"/>
                        <a:pt x="1" y="23"/>
                      </a:cubicBezTo>
                      <a:cubicBezTo>
                        <a:pt x="3" y="26"/>
                        <a:pt x="8" y="29"/>
                        <a:pt x="12" y="29"/>
                      </a:cubicBezTo>
                      <a:cubicBezTo>
                        <a:pt x="17" y="29"/>
                        <a:pt x="21" y="26"/>
                        <a:pt x="24" y="23"/>
                      </a:cubicBezTo>
                      <a:cubicBezTo>
                        <a:pt x="24" y="23"/>
                        <a:pt x="24" y="22"/>
                        <a:pt x="24" y="2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cxnSp>
            <p:nvCxnSpPr>
              <p:cNvPr id="342" name="Straight Connector 341">
                <a:extLst>
                  <a:ext uri="{FF2B5EF4-FFF2-40B4-BE49-F238E27FC236}">
                    <a16:creationId xmlns:a16="http://schemas.microsoft.com/office/drawing/2014/main" id="{CEE4F3DC-4D04-41BB-9654-F129E701E7D5}"/>
                  </a:ext>
                </a:extLst>
              </p:cNvPr>
              <p:cNvCxnSpPr>
                <a:cxnSpLocks/>
              </p:cNvCxnSpPr>
              <p:nvPr/>
            </p:nvCxnSpPr>
            <p:spPr>
              <a:xfrm flipH="1" flipV="1">
                <a:off x="2640947" y="3213339"/>
                <a:ext cx="625081" cy="100433"/>
              </a:xfrm>
              <a:prstGeom prst="line">
                <a:avLst/>
              </a:prstGeom>
              <a:noFill/>
              <a:ln w="9525" cap="flat" cmpd="sng" algn="ctr">
                <a:solidFill>
                  <a:sysClr val="window" lastClr="FFFFFF">
                    <a:lumMod val="75000"/>
                  </a:sysClr>
                </a:solidFill>
                <a:prstDash val="solid"/>
                <a:miter lim="800000"/>
                <a:tailEnd type="oval"/>
              </a:ln>
              <a:effectLst/>
            </p:spPr>
          </p:cxnSp>
          <p:grpSp>
            <p:nvGrpSpPr>
              <p:cNvPr id="343" name="Group 342">
                <a:extLst>
                  <a:ext uri="{FF2B5EF4-FFF2-40B4-BE49-F238E27FC236}">
                    <a16:creationId xmlns:a16="http://schemas.microsoft.com/office/drawing/2014/main" id="{061F3876-EC23-4C1A-9EAE-40DF6D8B18D0}"/>
                  </a:ext>
                </a:extLst>
              </p:cNvPr>
              <p:cNvGrpSpPr/>
              <p:nvPr/>
            </p:nvGrpSpPr>
            <p:grpSpPr>
              <a:xfrm>
                <a:off x="1781874" y="2876269"/>
                <a:ext cx="727708" cy="727708"/>
                <a:chOff x="6290126" y="3421606"/>
                <a:chExt cx="727708" cy="727708"/>
              </a:xfrm>
            </p:grpSpPr>
            <p:sp>
              <p:nvSpPr>
                <p:cNvPr id="344" name="Oval 343">
                  <a:extLst>
                    <a:ext uri="{FF2B5EF4-FFF2-40B4-BE49-F238E27FC236}">
                      <a16:creationId xmlns:a16="http://schemas.microsoft.com/office/drawing/2014/main" id="{D639DD27-C00A-48DD-B1E3-C3AC089E251A}"/>
                    </a:ext>
                  </a:extLst>
                </p:cNvPr>
                <p:cNvSpPr/>
                <p:nvPr/>
              </p:nvSpPr>
              <p:spPr>
                <a:xfrm>
                  <a:off x="6290126" y="3421606"/>
                  <a:ext cx="727708" cy="727708"/>
                </a:xfrm>
                <a:prstGeom prst="ellipse">
                  <a:avLst/>
                </a:prstGeom>
                <a:solidFill>
                  <a:srgbClr val="470A6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345" name="Freeform 20">
                  <a:extLst>
                    <a:ext uri="{FF2B5EF4-FFF2-40B4-BE49-F238E27FC236}">
                      <a16:creationId xmlns:a16="http://schemas.microsoft.com/office/drawing/2014/main" id="{5DD10AD4-E420-4498-8B9C-EB88CE604786}"/>
                    </a:ext>
                  </a:extLst>
                </p:cNvPr>
                <p:cNvSpPr>
                  <a:spLocks/>
                </p:cNvSpPr>
                <p:nvPr/>
              </p:nvSpPr>
              <p:spPr bwMode="auto">
                <a:xfrm>
                  <a:off x="6380870" y="3451453"/>
                  <a:ext cx="524624" cy="630730"/>
                </a:xfrm>
                <a:custGeom>
                  <a:avLst/>
                  <a:gdLst>
                    <a:gd name="T0" fmla="*/ 24 w 24"/>
                    <a:gd name="T1" fmla="*/ 22 h 29"/>
                    <a:gd name="T2" fmla="*/ 24 w 24"/>
                    <a:gd name="T3" fmla="*/ 22 h 29"/>
                    <a:gd name="T4" fmla="*/ 15 w 24"/>
                    <a:gd name="T5" fmla="*/ 18 h 29"/>
                    <a:gd name="T6" fmla="*/ 15 w 24"/>
                    <a:gd name="T7" fmla="*/ 17 h 29"/>
                    <a:gd name="T8" fmla="*/ 20 w 24"/>
                    <a:gd name="T9" fmla="*/ 16 h 29"/>
                    <a:gd name="T10" fmla="*/ 19 w 24"/>
                    <a:gd name="T11" fmla="*/ 6 h 29"/>
                    <a:gd name="T12" fmla="*/ 6 w 24"/>
                    <a:gd name="T13" fmla="*/ 6 h 29"/>
                    <a:gd name="T14" fmla="*/ 5 w 24"/>
                    <a:gd name="T15" fmla="*/ 16 h 29"/>
                    <a:gd name="T16" fmla="*/ 10 w 24"/>
                    <a:gd name="T17" fmla="*/ 17 h 29"/>
                    <a:gd name="T18" fmla="*/ 9 w 24"/>
                    <a:gd name="T19" fmla="*/ 18 h 29"/>
                    <a:gd name="T20" fmla="*/ 1 w 24"/>
                    <a:gd name="T21" fmla="*/ 22 h 29"/>
                    <a:gd name="T22" fmla="*/ 1 w 24"/>
                    <a:gd name="T23" fmla="*/ 22 h 29"/>
                    <a:gd name="T24" fmla="*/ 1 w 24"/>
                    <a:gd name="T25" fmla="*/ 23 h 29"/>
                    <a:gd name="T26" fmla="*/ 12 w 24"/>
                    <a:gd name="T27" fmla="*/ 29 h 29"/>
                    <a:gd name="T28" fmla="*/ 24 w 24"/>
                    <a:gd name="T29" fmla="*/ 23 h 29"/>
                    <a:gd name="T30" fmla="*/ 24 w 24"/>
                    <a:gd name="T31" fmla="*/ 2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 h="29">
                      <a:moveTo>
                        <a:pt x="24" y="22"/>
                      </a:moveTo>
                      <a:cubicBezTo>
                        <a:pt x="24" y="22"/>
                        <a:pt x="24" y="22"/>
                        <a:pt x="24" y="22"/>
                      </a:cubicBezTo>
                      <a:cubicBezTo>
                        <a:pt x="22" y="20"/>
                        <a:pt x="17" y="21"/>
                        <a:pt x="15" y="18"/>
                      </a:cubicBezTo>
                      <a:cubicBezTo>
                        <a:pt x="15" y="18"/>
                        <a:pt x="15" y="18"/>
                        <a:pt x="15" y="17"/>
                      </a:cubicBezTo>
                      <a:cubicBezTo>
                        <a:pt x="18" y="18"/>
                        <a:pt x="21" y="17"/>
                        <a:pt x="20" y="16"/>
                      </a:cubicBezTo>
                      <a:cubicBezTo>
                        <a:pt x="18" y="12"/>
                        <a:pt x="21" y="10"/>
                        <a:pt x="19" y="6"/>
                      </a:cubicBezTo>
                      <a:cubicBezTo>
                        <a:pt x="16" y="0"/>
                        <a:pt x="9" y="0"/>
                        <a:pt x="6" y="6"/>
                      </a:cubicBezTo>
                      <a:cubicBezTo>
                        <a:pt x="4" y="10"/>
                        <a:pt x="7" y="12"/>
                        <a:pt x="5" y="16"/>
                      </a:cubicBezTo>
                      <a:cubicBezTo>
                        <a:pt x="4" y="17"/>
                        <a:pt x="7" y="18"/>
                        <a:pt x="10" y="17"/>
                      </a:cubicBezTo>
                      <a:cubicBezTo>
                        <a:pt x="9" y="18"/>
                        <a:pt x="9" y="18"/>
                        <a:pt x="9" y="18"/>
                      </a:cubicBezTo>
                      <a:cubicBezTo>
                        <a:pt x="8" y="21"/>
                        <a:pt x="3" y="20"/>
                        <a:pt x="1" y="22"/>
                      </a:cubicBezTo>
                      <a:cubicBezTo>
                        <a:pt x="1" y="22"/>
                        <a:pt x="1" y="22"/>
                        <a:pt x="1" y="22"/>
                      </a:cubicBezTo>
                      <a:cubicBezTo>
                        <a:pt x="0" y="22"/>
                        <a:pt x="0" y="23"/>
                        <a:pt x="1" y="23"/>
                      </a:cubicBezTo>
                      <a:cubicBezTo>
                        <a:pt x="3" y="26"/>
                        <a:pt x="8" y="29"/>
                        <a:pt x="12" y="29"/>
                      </a:cubicBezTo>
                      <a:cubicBezTo>
                        <a:pt x="17" y="29"/>
                        <a:pt x="21" y="26"/>
                        <a:pt x="24" y="23"/>
                      </a:cubicBezTo>
                      <a:cubicBezTo>
                        <a:pt x="24" y="23"/>
                        <a:pt x="24" y="22"/>
                        <a:pt x="24" y="22"/>
                      </a:cubicBezTo>
                      <a:close/>
                    </a:path>
                  </a:pathLst>
                </a:custGeom>
                <a:solidFill>
                  <a:sysClr val="window" lastClr="FFFFFF"/>
                </a:solidFill>
                <a:ln>
                  <a:noFill/>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sp>
          <p:nvSpPr>
            <p:cNvPr id="314" name="Rectangle 313">
              <a:extLst>
                <a:ext uri="{FF2B5EF4-FFF2-40B4-BE49-F238E27FC236}">
                  <a16:creationId xmlns:a16="http://schemas.microsoft.com/office/drawing/2014/main" id="{C2CBC04C-2552-4D2F-A491-A4475318EF03}"/>
                </a:ext>
              </a:extLst>
            </p:cNvPr>
            <p:cNvSpPr/>
            <p:nvPr/>
          </p:nvSpPr>
          <p:spPr>
            <a:xfrm>
              <a:off x="6442942" y="4981507"/>
              <a:ext cx="1471361" cy="707886"/>
            </a:xfrm>
            <a:prstGeom prst="rect">
              <a:avLst/>
            </a:prstGeom>
          </p:spPr>
          <p:txBody>
            <a:bodyPr wrap="square">
              <a:spAutoFit/>
            </a:bodyPr>
            <a:lstStyle/>
            <a:p>
              <a:pPr lvl="0" algn="ctr" defTabSz="914400"/>
              <a:r>
                <a:rPr lang="en-US" sz="1000" kern="0" dirty="0">
                  <a:solidFill>
                    <a:srgbClr val="00338D"/>
                  </a:solidFill>
                </a:rPr>
                <a:t>Workers at farms, food production facilities, grocery stores, and restaurants</a:t>
              </a:r>
              <a:endParaRPr kumimoji="0" lang="en-US" sz="1000" b="0" i="0" u="none" strike="noStrike" kern="0" cap="none" spc="0" normalizeH="0" baseline="0" noProof="0" dirty="0">
                <a:ln>
                  <a:noFill/>
                </a:ln>
                <a:solidFill>
                  <a:srgbClr val="00338D"/>
                </a:solidFill>
                <a:effectLst/>
                <a:uLnTx/>
                <a:uFillTx/>
              </a:endParaRPr>
            </a:p>
          </p:txBody>
        </p:sp>
        <p:sp>
          <p:nvSpPr>
            <p:cNvPr id="315" name="Rectangle 314">
              <a:extLst>
                <a:ext uri="{FF2B5EF4-FFF2-40B4-BE49-F238E27FC236}">
                  <a16:creationId xmlns:a16="http://schemas.microsoft.com/office/drawing/2014/main" id="{FCAE0BF5-19C3-4F86-A257-8A96DB88EDC0}"/>
                </a:ext>
              </a:extLst>
            </p:cNvPr>
            <p:cNvSpPr/>
            <p:nvPr/>
          </p:nvSpPr>
          <p:spPr>
            <a:xfrm>
              <a:off x="5611819" y="5767674"/>
              <a:ext cx="1287639" cy="400110"/>
            </a:xfrm>
            <a:prstGeom prst="rect">
              <a:avLst/>
            </a:prstGeom>
          </p:spPr>
          <p:txBody>
            <a:bodyPr wrap="square">
              <a:spAutoFit/>
            </a:bodyPr>
            <a:lstStyle/>
            <a:p>
              <a:pPr lvl="0" algn="ctr" defTabSz="914400"/>
              <a:r>
                <a:rPr lang="en-US" sz="1000" kern="0" dirty="0">
                  <a:solidFill>
                    <a:srgbClr val="00338D"/>
                  </a:solidFill>
                </a:rPr>
                <a:t>Janitors and sanitation workers</a:t>
              </a:r>
              <a:endParaRPr kumimoji="0" lang="en-US" sz="1000" b="0" i="0" u="none" strike="noStrike" kern="0" cap="none" spc="0" normalizeH="0" baseline="0" noProof="0" dirty="0">
                <a:ln>
                  <a:noFill/>
                </a:ln>
                <a:solidFill>
                  <a:srgbClr val="00338D"/>
                </a:solidFill>
                <a:effectLst/>
                <a:uLnTx/>
                <a:uFillTx/>
              </a:endParaRPr>
            </a:p>
          </p:txBody>
        </p:sp>
        <p:sp>
          <p:nvSpPr>
            <p:cNvPr id="316" name="Rectangle 315">
              <a:extLst>
                <a:ext uri="{FF2B5EF4-FFF2-40B4-BE49-F238E27FC236}">
                  <a16:creationId xmlns:a16="http://schemas.microsoft.com/office/drawing/2014/main" id="{A3FB3EDC-3B32-4244-982C-A0B29474DEF6}"/>
                </a:ext>
              </a:extLst>
            </p:cNvPr>
            <p:cNvSpPr/>
            <p:nvPr/>
          </p:nvSpPr>
          <p:spPr>
            <a:xfrm>
              <a:off x="4237608" y="6082064"/>
              <a:ext cx="1453382" cy="553998"/>
            </a:xfrm>
            <a:prstGeom prst="rect">
              <a:avLst/>
            </a:prstGeom>
          </p:spPr>
          <p:txBody>
            <a:bodyPr wrap="square">
              <a:spAutoFit/>
            </a:bodyPr>
            <a:lstStyle/>
            <a:p>
              <a:pPr lvl="0" algn="ctr" defTabSz="914400"/>
              <a:r>
                <a:rPr lang="en-US" sz="1000" kern="0" dirty="0">
                  <a:solidFill>
                    <a:srgbClr val="00338D"/>
                  </a:solidFill>
                </a:rPr>
                <a:t>Truck drivers, transit staff, and warehouse workers</a:t>
              </a:r>
              <a:endParaRPr kumimoji="0" lang="en-US" sz="1000" b="0" i="0" u="none" strike="noStrike" kern="0" cap="none" spc="0" normalizeH="0" baseline="0" noProof="0" dirty="0">
                <a:ln>
                  <a:noFill/>
                </a:ln>
                <a:solidFill>
                  <a:srgbClr val="00338D"/>
                </a:solidFill>
                <a:effectLst/>
                <a:uLnTx/>
                <a:uFillTx/>
              </a:endParaRPr>
            </a:p>
          </p:txBody>
        </p:sp>
        <p:sp>
          <p:nvSpPr>
            <p:cNvPr id="317" name="Rectangle 316">
              <a:extLst>
                <a:ext uri="{FF2B5EF4-FFF2-40B4-BE49-F238E27FC236}">
                  <a16:creationId xmlns:a16="http://schemas.microsoft.com/office/drawing/2014/main" id="{943F78E4-3580-46E4-9C17-4CD2FB4E45C8}"/>
                </a:ext>
              </a:extLst>
            </p:cNvPr>
            <p:cNvSpPr/>
            <p:nvPr/>
          </p:nvSpPr>
          <p:spPr>
            <a:xfrm>
              <a:off x="1941613" y="3944191"/>
              <a:ext cx="1499803" cy="400110"/>
            </a:xfrm>
            <a:prstGeom prst="rect">
              <a:avLst/>
            </a:prstGeom>
          </p:spPr>
          <p:txBody>
            <a:bodyPr wrap="square">
              <a:spAutoFit/>
            </a:bodyPr>
            <a:lstStyle/>
            <a:p>
              <a:pPr lvl="0" algn="ctr" defTabSz="914400"/>
              <a:r>
                <a:rPr lang="en-US" sz="1000" kern="0" dirty="0">
                  <a:solidFill>
                    <a:srgbClr val="00338D"/>
                  </a:solidFill>
                </a:rPr>
                <a:t>Social service and human services staff</a:t>
              </a:r>
            </a:p>
          </p:txBody>
        </p:sp>
        <p:sp>
          <p:nvSpPr>
            <p:cNvPr id="318" name="Rectangle 317">
              <a:extLst>
                <a:ext uri="{FF2B5EF4-FFF2-40B4-BE49-F238E27FC236}">
                  <a16:creationId xmlns:a16="http://schemas.microsoft.com/office/drawing/2014/main" id="{15AEF9C0-0975-40D4-B6EE-5AA8540ED61D}"/>
                </a:ext>
              </a:extLst>
            </p:cNvPr>
            <p:cNvSpPr/>
            <p:nvPr/>
          </p:nvSpPr>
          <p:spPr>
            <a:xfrm>
              <a:off x="2196380" y="4931808"/>
              <a:ext cx="1304852" cy="553998"/>
            </a:xfrm>
            <a:prstGeom prst="rect">
              <a:avLst/>
            </a:prstGeom>
          </p:spPr>
          <p:txBody>
            <a:bodyPr wrap="square">
              <a:spAutoFit/>
            </a:bodyPr>
            <a:lstStyle/>
            <a:p>
              <a:pPr lvl="0" algn="ctr" defTabSz="914400"/>
              <a:r>
                <a:rPr lang="en-US" sz="1000" kern="0" dirty="0">
                  <a:solidFill>
                    <a:srgbClr val="00338D"/>
                  </a:solidFill>
                </a:rPr>
                <a:t>Childcare workers, educators, and other school staff</a:t>
              </a:r>
              <a:endParaRPr kumimoji="0" lang="en-US" sz="1000" b="0" i="0" u="none" strike="noStrike" kern="0" cap="none" spc="0" normalizeH="0" baseline="0" noProof="0" dirty="0">
                <a:ln>
                  <a:noFill/>
                </a:ln>
                <a:solidFill>
                  <a:srgbClr val="00338D"/>
                </a:solidFill>
                <a:effectLst/>
                <a:uLnTx/>
                <a:uFillTx/>
              </a:endParaRPr>
            </a:p>
          </p:txBody>
        </p:sp>
        <p:sp>
          <p:nvSpPr>
            <p:cNvPr id="319" name="Rectangle 318">
              <a:extLst>
                <a:ext uri="{FF2B5EF4-FFF2-40B4-BE49-F238E27FC236}">
                  <a16:creationId xmlns:a16="http://schemas.microsoft.com/office/drawing/2014/main" id="{4E8ED7BA-D171-4AEE-92A8-3553240AEABF}"/>
                </a:ext>
              </a:extLst>
            </p:cNvPr>
            <p:cNvSpPr/>
            <p:nvPr/>
          </p:nvSpPr>
          <p:spPr>
            <a:xfrm>
              <a:off x="2894079" y="5762259"/>
              <a:ext cx="1390429" cy="400110"/>
            </a:xfrm>
            <a:prstGeom prst="rect">
              <a:avLst/>
            </a:prstGeom>
          </p:spPr>
          <p:txBody>
            <a:bodyPr wrap="square">
              <a:spAutoFit/>
            </a:bodyPr>
            <a:lstStyle/>
            <a:p>
              <a:pPr lvl="0" algn="ctr" defTabSz="914400"/>
              <a:r>
                <a:rPr lang="en-US" sz="1000" kern="0" dirty="0">
                  <a:solidFill>
                    <a:srgbClr val="00338D"/>
                  </a:solidFill>
                </a:rPr>
                <a:t>Public health and safety staff</a:t>
              </a:r>
              <a:endParaRPr kumimoji="0" lang="en-US" sz="1000" b="0" i="0" u="none" strike="noStrike" kern="0" cap="none" spc="0" normalizeH="0" baseline="0" noProof="0" dirty="0">
                <a:ln>
                  <a:noFill/>
                </a:ln>
                <a:solidFill>
                  <a:srgbClr val="00338D"/>
                </a:solidFill>
                <a:effectLst/>
                <a:uLnTx/>
                <a:uFillTx/>
              </a:endParaRPr>
            </a:p>
          </p:txBody>
        </p:sp>
      </p:grpSp>
      <p:sp>
        <p:nvSpPr>
          <p:cNvPr id="6" name="Rectangle 5">
            <a:extLst>
              <a:ext uri="{FF2B5EF4-FFF2-40B4-BE49-F238E27FC236}">
                <a16:creationId xmlns:a16="http://schemas.microsoft.com/office/drawing/2014/main" id="{B1B847F4-92BC-4C2D-92AD-B6201A43141F}"/>
              </a:ext>
            </a:extLst>
          </p:cNvPr>
          <p:cNvSpPr/>
          <p:nvPr/>
        </p:nvSpPr>
        <p:spPr>
          <a:xfrm>
            <a:off x="376644" y="2542209"/>
            <a:ext cx="5442230" cy="365760"/>
          </a:xfrm>
          <a:prstGeom prst="rect">
            <a:avLst/>
          </a:prstGeom>
          <a:solidFill>
            <a:srgbClr val="00338D"/>
          </a:solidFill>
        </p:spPr>
        <p:txBody>
          <a:bodyPr wrap="square" anchor="ctr">
            <a:spAutoFit/>
          </a:bodyPr>
          <a:lstStyle/>
          <a:p>
            <a:pPr algn="ctr"/>
            <a:r>
              <a:rPr lang="en-US" sz="1100" b="1" kern="0" dirty="0">
                <a:solidFill>
                  <a:prstClr val="white"/>
                </a:solidFill>
              </a:rPr>
              <a:t>Eligible Sectors: </a:t>
            </a:r>
            <a:r>
              <a:rPr lang="en-US" sz="1100" kern="0" dirty="0">
                <a:solidFill>
                  <a:prstClr val="white"/>
                </a:solidFill>
              </a:rPr>
              <a:t>healthcare, public health and safety, childcare, education, sanitation, transportation, and food production and services</a:t>
            </a:r>
          </a:p>
        </p:txBody>
      </p:sp>
      <p:sp>
        <p:nvSpPr>
          <p:cNvPr id="7" name="Rectangle: Rounded Corners 6">
            <a:extLst>
              <a:ext uri="{FF2B5EF4-FFF2-40B4-BE49-F238E27FC236}">
                <a16:creationId xmlns:a16="http://schemas.microsoft.com/office/drawing/2014/main" id="{5B936E06-8B8D-423E-A885-A7D42D894A45}"/>
              </a:ext>
            </a:extLst>
          </p:cNvPr>
          <p:cNvSpPr/>
          <p:nvPr/>
        </p:nvSpPr>
        <p:spPr>
          <a:xfrm>
            <a:off x="371357" y="6441325"/>
            <a:ext cx="5447517" cy="67333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900" dirty="0"/>
              <a:t>A recent study found that </a:t>
            </a:r>
            <a:r>
              <a:rPr lang="en-US" sz="900" b="1" dirty="0"/>
              <a:t>25%</a:t>
            </a:r>
            <a:r>
              <a:rPr lang="en-US" sz="900" dirty="0"/>
              <a:t> of essential workers were estimated to have </a:t>
            </a:r>
            <a:r>
              <a:rPr lang="en-US" sz="900" b="1" dirty="0"/>
              <a:t>low income</a:t>
            </a:r>
            <a:r>
              <a:rPr lang="en-US" sz="900" dirty="0"/>
              <a:t>, with </a:t>
            </a:r>
            <a:r>
              <a:rPr lang="en-US" sz="900" b="1" dirty="0"/>
              <a:t>13%</a:t>
            </a:r>
            <a:r>
              <a:rPr lang="en-US" sz="900" dirty="0"/>
              <a:t> in high-risk households. Thus, the threats and costs involved with maintaining the ongoing operation of vital facilities and services have been borne by those often the most </a:t>
            </a:r>
            <a:r>
              <a:rPr lang="en-US" sz="900" b="1" dirty="0"/>
              <a:t>vulnerable</a:t>
            </a:r>
            <a:r>
              <a:rPr lang="en-US" sz="900" dirty="0"/>
              <a:t>. The added health risk to essential workers is one prominent way in which the pandemic has amplified pre-existing socioeconomic inequities.</a:t>
            </a:r>
          </a:p>
        </p:txBody>
      </p:sp>
    </p:spTree>
    <p:extLst>
      <p:ext uri="{BB962C8B-B14F-4D97-AF65-F5344CB8AC3E}">
        <p14:creationId xmlns:p14="http://schemas.microsoft.com/office/powerpoint/2010/main" val="2178455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Revenue Loss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1200329"/>
          </a:xfrm>
          <a:prstGeom prst="rect">
            <a:avLst/>
          </a:prstGeom>
        </p:spPr>
        <p:txBody>
          <a:bodyPr wrap="square">
            <a:spAutoFit/>
          </a:bodyPr>
          <a:lstStyle/>
          <a:p>
            <a:r>
              <a:rPr lang="en-US" sz="1200" dirty="0"/>
              <a:t>Recipients may use payments from the Fiscal Recovery Funds for the provision of government services to the extent of the reduction in revenue experienced due to COVID-19. Recipients facing budget shortfalls can use payments from the Fiscal Recovery Funds to avoid cuts to government services and, thus, enable State, local, and Tribal governments to continue to provide valuable services and ensure that fiscal austerity measures do not hamper the broader economic recovery. State government tax revenue from major sources were down 4.3 percent in the six months ended September 2020, relative to the same period 2019. At the local level, nearly 90 percent of cities have reported being less able to meet the fiscal needs of their communities and, on average, cities expect a double-digit decline in general fund revenues in their fiscal year 2021</a:t>
            </a:r>
          </a:p>
          <a:p>
            <a:endParaRPr lang="en-US" sz="1200" dirty="0"/>
          </a:p>
        </p:txBody>
      </p:sp>
      <p:sp>
        <p:nvSpPr>
          <p:cNvPr id="8" name="Rectangle 7">
            <a:extLst>
              <a:ext uri="{FF2B5EF4-FFF2-40B4-BE49-F238E27FC236}">
                <a16:creationId xmlns:a16="http://schemas.microsoft.com/office/drawing/2014/main" id="{108F7EA9-D0AA-4001-8A9D-F2019F3F18E1}"/>
              </a:ext>
            </a:extLst>
          </p:cNvPr>
          <p:cNvSpPr/>
          <p:nvPr/>
        </p:nvSpPr>
        <p:spPr>
          <a:xfrm>
            <a:off x="-56042" y="7433846"/>
            <a:ext cx="6400800" cy="338554"/>
          </a:xfrm>
          <a:prstGeom prst="rect">
            <a:avLst/>
          </a:prstGeom>
        </p:spPr>
        <p:txBody>
          <a:bodyPr>
            <a:spAutoFit/>
          </a:bodyPr>
          <a:lstStyle/>
          <a:p>
            <a:r>
              <a:rPr lang="en-US" sz="800" baseline="30000" dirty="0">
                <a:solidFill>
                  <a:srgbClr val="3059A2"/>
                </a:solidFill>
              </a:rPr>
              <a:t>1</a:t>
            </a:r>
            <a:r>
              <a:rPr lang="en-US" sz="800" dirty="0">
                <a:solidFill>
                  <a:srgbClr val="3059A2"/>
                </a:solidFill>
              </a:rPr>
              <a:t>based largely on the components reported under “General Revenue from Own Sources” from the Census Bureau’s Annual Survey of State and Local Government Finances</a:t>
            </a:r>
          </a:p>
        </p:txBody>
      </p:sp>
      <p:grpSp>
        <p:nvGrpSpPr>
          <p:cNvPr id="13" name="Group 12">
            <a:extLst>
              <a:ext uri="{FF2B5EF4-FFF2-40B4-BE49-F238E27FC236}">
                <a16:creationId xmlns:a16="http://schemas.microsoft.com/office/drawing/2014/main" id="{DE4F0B1A-76F2-4089-9F08-EDD6D467A420}"/>
              </a:ext>
            </a:extLst>
          </p:cNvPr>
          <p:cNvGrpSpPr/>
          <p:nvPr/>
        </p:nvGrpSpPr>
        <p:grpSpPr>
          <a:xfrm>
            <a:off x="0" y="2246224"/>
            <a:ext cx="7374547" cy="3472554"/>
            <a:chOff x="0" y="2246224"/>
            <a:chExt cx="7374547" cy="3472554"/>
          </a:xfrm>
        </p:grpSpPr>
        <p:grpSp>
          <p:nvGrpSpPr>
            <p:cNvPr id="12" name="Group 11">
              <a:extLst>
                <a:ext uri="{FF2B5EF4-FFF2-40B4-BE49-F238E27FC236}">
                  <a16:creationId xmlns:a16="http://schemas.microsoft.com/office/drawing/2014/main" id="{DDB6F27C-F45E-4631-AEBF-7B81CB973C72}"/>
                </a:ext>
              </a:extLst>
            </p:cNvPr>
            <p:cNvGrpSpPr/>
            <p:nvPr/>
          </p:nvGrpSpPr>
          <p:grpSpPr>
            <a:xfrm>
              <a:off x="0" y="2733897"/>
              <a:ext cx="7341746" cy="2984881"/>
              <a:chOff x="2029" y="2942184"/>
              <a:chExt cx="7788454" cy="3062122"/>
            </a:xfrm>
          </p:grpSpPr>
          <p:sp>
            <p:nvSpPr>
              <p:cNvPr id="193" name="Oval 192">
                <a:extLst>
                  <a:ext uri="{FF2B5EF4-FFF2-40B4-BE49-F238E27FC236}">
                    <a16:creationId xmlns:a16="http://schemas.microsoft.com/office/drawing/2014/main" id="{9044899D-044E-4C73-923A-949C90E4ED41}"/>
                  </a:ext>
                </a:extLst>
              </p:cNvPr>
              <p:cNvSpPr/>
              <p:nvPr/>
            </p:nvSpPr>
            <p:spPr>
              <a:xfrm>
                <a:off x="234868" y="3261174"/>
                <a:ext cx="1471599" cy="1488641"/>
              </a:xfrm>
              <a:prstGeom prst="ellipse">
                <a:avLst/>
              </a:prstGeom>
              <a:noFill/>
              <a:ln w="12700" cap="flat" cmpd="sng" algn="ctr">
                <a:solidFill>
                  <a:srgbClr val="00A3A1"/>
                </a:solidFill>
                <a:prstDash val="sysDash"/>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194" name="Oval 193">
                <a:extLst>
                  <a:ext uri="{FF2B5EF4-FFF2-40B4-BE49-F238E27FC236}">
                    <a16:creationId xmlns:a16="http://schemas.microsoft.com/office/drawing/2014/main" id="{E1C00E8E-0E3D-4F59-8DED-46D102D55F98}"/>
                  </a:ext>
                </a:extLst>
              </p:cNvPr>
              <p:cNvSpPr/>
              <p:nvPr/>
            </p:nvSpPr>
            <p:spPr>
              <a:xfrm>
                <a:off x="2218170" y="3261174"/>
                <a:ext cx="1471599" cy="1488641"/>
              </a:xfrm>
              <a:prstGeom prst="ellipse">
                <a:avLst/>
              </a:prstGeom>
              <a:noFill/>
              <a:ln w="12700" cap="flat" cmpd="sng" algn="ctr">
                <a:solidFill>
                  <a:srgbClr val="0091DA"/>
                </a:solidFill>
                <a:prstDash val="sysDash"/>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195" name="Oval 194">
                <a:extLst>
                  <a:ext uri="{FF2B5EF4-FFF2-40B4-BE49-F238E27FC236}">
                    <a16:creationId xmlns:a16="http://schemas.microsoft.com/office/drawing/2014/main" id="{CDE6E1A6-DA5E-4D89-8A4E-62DBC8F9A683}"/>
                  </a:ext>
                </a:extLst>
              </p:cNvPr>
              <p:cNvSpPr/>
              <p:nvPr/>
            </p:nvSpPr>
            <p:spPr>
              <a:xfrm>
                <a:off x="4201470" y="3261174"/>
                <a:ext cx="1471599" cy="1488641"/>
              </a:xfrm>
              <a:prstGeom prst="ellipse">
                <a:avLst/>
              </a:prstGeom>
              <a:noFill/>
              <a:ln w="12700" cap="flat" cmpd="sng" algn="ctr">
                <a:solidFill>
                  <a:srgbClr val="005EB8"/>
                </a:solidFill>
                <a:prstDash val="sysDash"/>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196" name="Oval 195">
                <a:extLst>
                  <a:ext uri="{FF2B5EF4-FFF2-40B4-BE49-F238E27FC236}">
                    <a16:creationId xmlns:a16="http://schemas.microsoft.com/office/drawing/2014/main" id="{D117FE73-BF68-427F-9A24-D2F16AAD250F}"/>
                  </a:ext>
                </a:extLst>
              </p:cNvPr>
              <p:cNvSpPr/>
              <p:nvPr/>
            </p:nvSpPr>
            <p:spPr>
              <a:xfrm>
                <a:off x="6184770" y="3261174"/>
                <a:ext cx="1471599" cy="1488641"/>
              </a:xfrm>
              <a:prstGeom prst="ellipse">
                <a:avLst/>
              </a:prstGeom>
              <a:noFill/>
              <a:ln w="12700" cap="flat" cmpd="sng" algn="ctr">
                <a:solidFill>
                  <a:srgbClr val="00338D"/>
                </a:solidFill>
                <a:prstDash val="sysDash"/>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197" name="Rectangle 196">
                <a:extLst>
                  <a:ext uri="{FF2B5EF4-FFF2-40B4-BE49-F238E27FC236}">
                    <a16:creationId xmlns:a16="http://schemas.microsoft.com/office/drawing/2014/main" id="{1143E893-ADD8-44F4-8689-D763393669A8}"/>
                  </a:ext>
                </a:extLst>
              </p:cNvPr>
              <p:cNvSpPr/>
              <p:nvPr/>
            </p:nvSpPr>
            <p:spPr>
              <a:xfrm>
                <a:off x="2029" y="3752703"/>
                <a:ext cx="1024938" cy="516002"/>
              </a:xfrm>
              <a:prstGeom prst="rect">
                <a:avLst/>
              </a:prstGeom>
              <a:solidFill>
                <a:srgbClr val="00A3A1"/>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198" name="Rectangle 197">
                <a:extLst>
                  <a:ext uri="{FF2B5EF4-FFF2-40B4-BE49-F238E27FC236}">
                    <a16:creationId xmlns:a16="http://schemas.microsoft.com/office/drawing/2014/main" id="{7C7BA6A5-3B3C-4A50-8C64-0ABFC8285EEA}"/>
                  </a:ext>
                </a:extLst>
              </p:cNvPr>
              <p:cNvSpPr/>
              <p:nvPr/>
            </p:nvSpPr>
            <p:spPr>
              <a:xfrm>
                <a:off x="988915" y="3752703"/>
                <a:ext cx="2013240" cy="516002"/>
              </a:xfrm>
              <a:prstGeom prst="rect">
                <a:avLst/>
              </a:prstGeom>
              <a:solidFill>
                <a:srgbClr val="0091DA"/>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199" name="Rectangle 198">
                <a:extLst>
                  <a:ext uri="{FF2B5EF4-FFF2-40B4-BE49-F238E27FC236}">
                    <a16:creationId xmlns:a16="http://schemas.microsoft.com/office/drawing/2014/main" id="{2A25B2C5-5225-47CE-BA03-7123B135F6ED}"/>
                  </a:ext>
                </a:extLst>
              </p:cNvPr>
              <p:cNvSpPr/>
              <p:nvPr/>
            </p:nvSpPr>
            <p:spPr>
              <a:xfrm>
                <a:off x="2964101" y="3752703"/>
                <a:ext cx="2013240" cy="516002"/>
              </a:xfrm>
              <a:prstGeom prst="rect">
                <a:avLst/>
              </a:prstGeom>
              <a:solidFill>
                <a:srgbClr val="005EB8"/>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200" name="Rectangle 199">
                <a:extLst>
                  <a:ext uri="{FF2B5EF4-FFF2-40B4-BE49-F238E27FC236}">
                    <a16:creationId xmlns:a16="http://schemas.microsoft.com/office/drawing/2014/main" id="{8294F19B-BFA8-43CF-97DE-E02C98C4A9DB}"/>
                  </a:ext>
                </a:extLst>
              </p:cNvPr>
              <p:cNvSpPr/>
              <p:nvPr/>
            </p:nvSpPr>
            <p:spPr>
              <a:xfrm>
                <a:off x="4939287" y="3752703"/>
                <a:ext cx="2013240" cy="516002"/>
              </a:xfrm>
              <a:prstGeom prst="rect">
                <a:avLst/>
              </a:prstGeom>
              <a:solidFill>
                <a:srgbClr val="00338D"/>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grpSp>
            <p:nvGrpSpPr>
              <p:cNvPr id="201" name="Group 200">
                <a:extLst>
                  <a:ext uri="{FF2B5EF4-FFF2-40B4-BE49-F238E27FC236}">
                    <a16:creationId xmlns:a16="http://schemas.microsoft.com/office/drawing/2014/main" id="{B6B30AA5-EF4A-4BDA-85AE-9DBD57A72D84}"/>
                  </a:ext>
                </a:extLst>
              </p:cNvPr>
              <p:cNvGrpSpPr/>
              <p:nvPr/>
            </p:nvGrpSpPr>
            <p:grpSpPr>
              <a:xfrm>
                <a:off x="447964" y="3461567"/>
                <a:ext cx="1081896" cy="1094424"/>
                <a:chOff x="1999516" y="2664892"/>
                <a:chExt cx="1604702" cy="1604702"/>
              </a:xfrm>
            </p:grpSpPr>
            <p:sp>
              <p:nvSpPr>
                <p:cNvPr id="202" name="Oval 201">
                  <a:extLst>
                    <a:ext uri="{FF2B5EF4-FFF2-40B4-BE49-F238E27FC236}">
                      <a16:creationId xmlns:a16="http://schemas.microsoft.com/office/drawing/2014/main" id="{8D79D93C-6356-4695-87B9-4F5C9043055E}"/>
                    </a:ext>
                  </a:extLst>
                </p:cNvPr>
                <p:cNvSpPr/>
                <p:nvPr/>
              </p:nvSpPr>
              <p:spPr>
                <a:xfrm>
                  <a:off x="2085393" y="2750769"/>
                  <a:ext cx="1432948" cy="1432948"/>
                </a:xfrm>
                <a:prstGeom prst="ellipse">
                  <a:avLst/>
                </a:prstGeom>
                <a:solidFill>
                  <a:srgbClr val="00A3A1"/>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03" name="Oval 202">
                  <a:extLst>
                    <a:ext uri="{FF2B5EF4-FFF2-40B4-BE49-F238E27FC236}">
                      <a16:creationId xmlns:a16="http://schemas.microsoft.com/office/drawing/2014/main" id="{B7814321-0043-492E-B27A-9E01B23693B4}"/>
                    </a:ext>
                  </a:extLst>
                </p:cNvPr>
                <p:cNvSpPr/>
                <p:nvPr/>
              </p:nvSpPr>
              <p:spPr>
                <a:xfrm>
                  <a:off x="1999516" y="2664892"/>
                  <a:ext cx="1604702" cy="1604702"/>
                </a:xfrm>
                <a:prstGeom prst="ellipse">
                  <a:avLst/>
                </a:prstGeom>
                <a:noFill/>
                <a:ln w="28575" cap="flat" cmpd="sng" algn="ctr">
                  <a:solidFill>
                    <a:srgbClr val="00A3A1"/>
                  </a:solid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grpSp>
          <p:grpSp>
            <p:nvGrpSpPr>
              <p:cNvPr id="204" name="Group 203">
                <a:extLst>
                  <a:ext uri="{FF2B5EF4-FFF2-40B4-BE49-F238E27FC236}">
                    <a16:creationId xmlns:a16="http://schemas.microsoft.com/office/drawing/2014/main" id="{72275E43-1C05-458E-86A5-D65B72EA783E}"/>
                  </a:ext>
                </a:extLst>
              </p:cNvPr>
              <p:cNvGrpSpPr/>
              <p:nvPr/>
            </p:nvGrpSpPr>
            <p:grpSpPr>
              <a:xfrm>
                <a:off x="2429492" y="3461567"/>
                <a:ext cx="1081896" cy="1094424"/>
                <a:chOff x="1999516" y="2664892"/>
                <a:chExt cx="1604702" cy="1604702"/>
              </a:xfrm>
            </p:grpSpPr>
            <p:sp>
              <p:nvSpPr>
                <p:cNvPr id="205" name="Oval 204">
                  <a:extLst>
                    <a:ext uri="{FF2B5EF4-FFF2-40B4-BE49-F238E27FC236}">
                      <a16:creationId xmlns:a16="http://schemas.microsoft.com/office/drawing/2014/main" id="{B77CFA89-2AE3-4BE6-9F6C-E667E00DDDCB}"/>
                    </a:ext>
                  </a:extLst>
                </p:cNvPr>
                <p:cNvSpPr/>
                <p:nvPr/>
              </p:nvSpPr>
              <p:spPr>
                <a:xfrm>
                  <a:off x="2085393" y="2750769"/>
                  <a:ext cx="1432948" cy="1432948"/>
                </a:xfrm>
                <a:prstGeom prst="ellipse">
                  <a:avLst/>
                </a:prstGeom>
                <a:solidFill>
                  <a:srgbClr val="0091DA"/>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06" name="Oval 205">
                  <a:extLst>
                    <a:ext uri="{FF2B5EF4-FFF2-40B4-BE49-F238E27FC236}">
                      <a16:creationId xmlns:a16="http://schemas.microsoft.com/office/drawing/2014/main" id="{325B938E-5DA7-4C36-97F8-C8F91F84319A}"/>
                    </a:ext>
                  </a:extLst>
                </p:cNvPr>
                <p:cNvSpPr/>
                <p:nvPr/>
              </p:nvSpPr>
              <p:spPr>
                <a:xfrm>
                  <a:off x="1999516" y="2664892"/>
                  <a:ext cx="1604702" cy="1604702"/>
                </a:xfrm>
                <a:prstGeom prst="ellipse">
                  <a:avLst/>
                </a:prstGeom>
                <a:noFill/>
                <a:ln w="28575" cap="flat" cmpd="sng" algn="ctr">
                  <a:solidFill>
                    <a:srgbClr val="0091DA"/>
                  </a:solid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grpSp>
          <p:grpSp>
            <p:nvGrpSpPr>
              <p:cNvPr id="207" name="Group 206">
                <a:extLst>
                  <a:ext uri="{FF2B5EF4-FFF2-40B4-BE49-F238E27FC236}">
                    <a16:creationId xmlns:a16="http://schemas.microsoft.com/office/drawing/2014/main" id="{0CF138E0-DE39-413F-9918-9028C8E788F4}"/>
                  </a:ext>
                </a:extLst>
              </p:cNvPr>
              <p:cNvGrpSpPr/>
              <p:nvPr/>
            </p:nvGrpSpPr>
            <p:grpSpPr>
              <a:xfrm>
                <a:off x="4411021" y="3461567"/>
                <a:ext cx="1081896" cy="1094424"/>
                <a:chOff x="1999516" y="2664892"/>
                <a:chExt cx="1604702" cy="1604702"/>
              </a:xfrm>
            </p:grpSpPr>
            <p:sp>
              <p:nvSpPr>
                <p:cNvPr id="208" name="Oval 207">
                  <a:extLst>
                    <a:ext uri="{FF2B5EF4-FFF2-40B4-BE49-F238E27FC236}">
                      <a16:creationId xmlns:a16="http://schemas.microsoft.com/office/drawing/2014/main" id="{A0895833-12D5-49BE-A8EC-C7861DE5E312}"/>
                    </a:ext>
                  </a:extLst>
                </p:cNvPr>
                <p:cNvSpPr/>
                <p:nvPr/>
              </p:nvSpPr>
              <p:spPr>
                <a:xfrm>
                  <a:off x="2085393" y="2750769"/>
                  <a:ext cx="1432948" cy="1432948"/>
                </a:xfrm>
                <a:prstGeom prst="ellipse">
                  <a:avLst/>
                </a:prstGeom>
                <a:solidFill>
                  <a:srgbClr val="005EB8"/>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09" name="Oval 208">
                  <a:extLst>
                    <a:ext uri="{FF2B5EF4-FFF2-40B4-BE49-F238E27FC236}">
                      <a16:creationId xmlns:a16="http://schemas.microsoft.com/office/drawing/2014/main" id="{ABBD42BD-37B3-4024-BCFA-3A8951F73284}"/>
                    </a:ext>
                  </a:extLst>
                </p:cNvPr>
                <p:cNvSpPr/>
                <p:nvPr/>
              </p:nvSpPr>
              <p:spPr>
                <a:xfrm>
                  <a:off x="1999516" y="2664892"/>
                  <a:ext cx="1604702" cy="1604702"/>
                </a:xfrm>
                <a:prstGeom prst="ellipse">
                  <a:avLst/>
                </a:prstGeom>
                <a:noFill/>
                <a:ln w="28575" cap="flat" cmpd="sng" algn="ctr">
                  <a:solidFill>
                    <a:srgbClr val="005EB8"/>
                  </a:solid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grpSp>
          <p:grpSp>
            <p:nvGrpSpPr>
              <p:cNvPr id="210" name="Group 209">
                <a:extLst>
                  <a:ext uri="{FF2B5EF4-FFF2-40B4-BE49-F238E27FC236}">
                    <a16:creationId xmlns:a16="http://schemas.microsoft.com/office/drawing/2014/main" id="{05E2CA4B-1720-4669-8D66-B4B7A64D999E}"/>
                  </a:ext>
                </a:extLst>
              </p:cNvPr>
              <p:cNvGrpSpPr/>
              <p:nvPr/>
            </p:nvGrpSpPr>
            <p:grpSpPr>
              <a:xfrm>
                <a:off x="6392549" y="3461567"/>
                <a:ext cx="1081896" cy="1094424"/>
                <a:chOff x="1999516" y="2664892"/>
                <a:chExt cx="1604702" cy="1604702"/>
              </a:xfrm>
            </p:grpSpPr>
            <p:sp>
              <p:nvSpPr>
                <p:cNvPr id="211" name="Oval 210">
                  <a:extLst>
                    <a:ext uri="{FF2B5EF4-FFF2-40B4-BE49-F238E27FC236}">
                      <a16:creationId xmlns:a16="http://schemas.microsoft.com/office/drawing/2014/main" id="{70B4AC97-5FD9-45AE-94E0-1AEFF35CDDD4}"/>
                    </a:ext>
                  </a:extLst>
                </p:cNvPr>
                <p:cNvSpPr/>
                <p:nvPr/>
              </p:nvSpPr>
              <p:spPr>
                <a:xfrm>
                  <a:off x="2085393" y="2750769"/>
                  <a:ext cx="1432948" cy="1432948"/>
                </a:xfrm>
                <a:prstGeom prst="ellipse">
                  <a:avLst/>
                </a:prstGeom>
                <a:solidFill>
                  <a:srgbClr val="00338D"/>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12" name="Oval 211">
                  <a:extLst>
                    <a:ext uri="{FF2B5EF4-FFF2-40B4-BE49-F238E27FC236}">
                      <a16:creationId xmlns:a16="http://schemas.microsoft.com/office/drawing/2014/main" id="{A4587C4A-E78A-4EA0-A6A5-5F2FF8D2FFFD}"/>
                    </a:ext>
                  </a:extLst>
                </p:cNvPr>
                <p:cNvSpPr/>
                <p:nvPr/>
              </p:nvSpPr>
              <p:spPr>
                <a:xfrm>
                  <a:off x="1999516" y="2664892"/>
                  <a:ext cx="1604702" cy="1604702"/>
                </a:xfrm>
                <a:prstGeom prst="ellipse">
                  <a:avLst/>
                </a:prstGeom>
                <a:noFill/>
                <a:ln w="28575" cap="flat" cmpd="sng" algn="ctr">
                  <a:solidFill>
                    <a:srgbClr val="00338D"/>
                  </a:solid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grpSp>
          <p:sp>
            <p:nvSpPr>
              <p:cNvPr id="213" name="Oval 212">
                <a:extLst>
                  <a:ext uri="{FF2B5EF4-FFF2-40B4-BE49-F238E27FC236}">
                    <a16:creationId xmlns:a16="http://schemas.microsoft.com/office/drawing/2014/main" id="{5A9F5D92-19EA-44A2-9B5E-FE4A32A4B18A}"/>
                  </a:ext>
                </a:extLst>
              </p:cNvPr>
              <p:cNvSpPr/>
              <p:nvPr/>
            </p:nvSpPr>
            <p:spPr>
              <a:xfrm>
                <a:off x="585730" y="3615844"/>
                <a:ext cx="776870" cy="785866"/>
              </a:xfrm>
              <a:prstGeom prst="ellipse">
                <a:avLst/>
              </a:prstGeom>
              <a:solidFill>
                <a:sysClr val="window" lastClr="FFFFFF"/>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16" name="Oval 215">
                <a:extLst>
                  <a:ext uri="{FF2B5EF4-FFF2-40B4-BE49-F238E27FC236}">
                    <a16:creationId xmlns:a16="http://schemas.microsoft.com/office/drawing/2014/main" id="{03837783-D837-46F1-ACB9-33B79B9004F3}"/>
                  </a:ext>
                </a:extLst>
              </p:cNvPr>
              <p:cNvSpPr/>
              <p:nvPr/>
            </p:nvSpPr>
            <p:spPr>
              <a:xfrm>
                <a:off x="2582004" y="3615844"/>
                <a:ext cx="776870" cy="785866"/>
              </a:xfrm>
              <a:prstGeom prst="ellipse">
                <a:avLst/>
              </a:prstGeom>
              <a:solidFill>
                <a:sysClr val="window" lastClr="FFFFFF"/>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17" name="Oval 216">
                <a:extLst>
                  <a:ext uri="{FF2B5EF4-FFF2-40B4-BE49-F238E27FC236}">
                    <a16:creationId xmlns:a16="http://schemas.microsoft.com/office/drawing/2014/main" id="{504A52B2-B1C5-4D0A-9769-5B6497F6D29A}"/>
                  </a:ext>
                </a:extLst>
              </p:cNvPr>
              <p:cNvSpPr/>
              <p:nvPr/>
            </p:nvSpPr>
            <p:spPr>
              <a:xfrm>
                <a:off x="4563532" y="3615844"/>
                <a:ext cx="776870" cy="785866"/>
              </a:xfrm>
              <a:prstGeom prst="ellipse">
                <a:avLst/>
              </a:prstGeom>
              <a:solidFill>
                <a:sysClr val="window" lastClr="FFFFFF"/>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18" name="Oval 217">
                <a:extLst>
                  <a:ext uri="{FF2B5EF4-FFF2-40B4-BE49-F238E27FC236}">
                    <a16:creationId xmlns:a16="http://schemas.microsoft.com/office/drawing/2014/main" id="{69F5507D-391A-4924-82F4-E790A8196927}"/>
                  </a:ext>
                </a:extLst>
              </p:cNvPr>
              <p:cNvSpPr/>
              <p:nvPr/>
            </p:nvSpPr>
            <p:spPr>
              <a:xfrm>
                <a:off x="6545061" y="3615844"/>
                <a:ext cx="776870" cy="785866"/>
              </a:xfrm>
              <a:prstGeom prst="ellipse">
                <a:avLst/>
              </a:prstGeom>
              <a:solidFill>
                <a:sysClr val="window" lastClr="FFFFFF"/>
              </a:solidFill>
              <a:ln w="12700"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white"/>
                  </a:solidFill>
                  <a:effectLst/>
                  <a:uLnTx/>
                  <a:uFillTx/>
                  <a:latin typeface="Arial"/>
                  <a:ea typeface="+mn-ea"/>
                  <a:cs typeface="+mn-cs"/>
                </a:endParaRPr>
              </a:p>
            </p:txBody>
          </p:sp>
          <p:sp>
            <p:nvSpPr>
              <p:cNvPr id="219" name="Freeform 208">
                <a:extLst>
                  <a:ext uri="{FF2B5EF4-FFF2-40B4-BE49-F238E27FC236}">
                    <a16:creationId xmlns:a16="http://schemas.microsoft.com/office/drawing/2014/main" id="{DE9A9F84-3906-4BCF-B317-B3AC46AF8407}"/>
                  </a:ext>
                </a:extLst>
              </p:cNvPr>
              <p:cNvSpPr/>
              <p:nvPr/>
            </p:nvSpPr>
            <p:spPr>
              <a:xfrm>
                <a:off x="6604081" y="3788004"/>
                <a:ext cx="549567" cy="436800"/>
              </a:xfrm>
              <a:custGeom>
                <a:avLst/>
                <a:gdLst>
                  <a:gd name="connsiteX0" fmla="*/ 228600 w 711200"/>
                  <a:gd name="connsiteY0" fmla="*/ 253998 h 558797"/>
                  <a:gd name="connsiteX1" fmla="*/ 508000 w 711200"/>
                  <a:gd name="connsiteY1" fmla="*/ 253998 h 558797"/>
                  <a:gd name="connsiteX2" fmla="*/ 522825 w 711200"/>
                  <a:gd name="connsiteY2" fmla="*/ 256991 h 558797"/>
                  <a:gd name="connsiteX3" fmla="*/ 534936 w 711200"/>
                  <a:gd name="connsiteY3" fmla="*/ 265156 h 558797"/>
                  <a:gd name="connsiteX4" fmla="*/ 543104 w 711200"/>
                  <a:gd name="connsiteY4" fmla="*/ 277266 h 558797"/>
                  <a:gd name="connsiteX5" fmla="*/ 546100 w 711200"/>
                  <a:gd name="connsiteY5" fmla="*/ 292097 h 558797"/>
                  <a:gd name="connsiteX6" fmla="*/ 543104 w 711200"/>
                  <a:gd name="connsiteY6" fmla="*/ 306929 h 558797"/>
                  <a:gd name="connsiteX7" fmla="*/ 534936 w 711200"/>
                  <a:gd name="connsiteY7" fmla="*/ 319039 h 558797"/>
                  <a:gd name="connsiteX8" fmla="*/ 522825 w 711200"/>
                  <a:gd name="connsiteY8" fmla="*/ 327204 h 558797"/>
                  <a:gd name="connsiteX9" fmla="*/ 508000 w 711200"/>
                  <a:gd name="connsiteY9" fmla="*/ 330197 h 558797"/>
                  <a:gd name="connsiteX10" fmla="*/ 368300 w 711200"/>
                  <a:gd name="connsiteY10" fmla="*/ 330197 h 558797"/>
                  <a:gd name="connsiteX11" fmla="*/ 419100 w 711200"/>
                  <a:gd name="connsiteY11" fmla="*/ 355597 h 558797"/>
                  <a:gd name="connsiteX12" fmla="*/ 533400 w 711200"/>
                  <a:gd name="connsiteY12" fmla="*/ 355597 h 558797"/>
                  <a:gd name="connsiteX13" fmla="*/ 609600 w 711200"/>
                  <a:gd name="connsiteY13" fmla="*/ 279397 h 558797"/>
                  <a:gd name="connsiteX14" fmla="*/ 615546 w 711200"/>
                  <a:gd name="connsiteY14" fmla="*/ 274542 h 558797"/>
                  <a:gd name="connsiteX15" fmla="*/ 622136 w 711200"/>
                  <a:gd name="connsiteY15" fmla="*/ 271077 h 558797"/>
                  <a:gd name="connsiteX16" fmla="*/ 629157 w 711200"/>
                  <a:gd name="connsiteY16" fmla="*/ 269002 h 558797"/>
                  <a:gd name="connsiteX17" fmla="*/ 636397 w 711200"/>
                  <a:gd name="connsiteY17" fmla="*/ 268310 h 558797"/>
                  <a:gd name="connsiteX18" fmla="*/ 641692 w 711200"/>
                  <a:gd name="connsiteY18" fmla="*/ 268310 h 558797"/>
                  <a:gd name="connsiteX19" fmla="*/ 647001 w 711200"/>
                  <a:gd name="connsiteY19" fmla="*/ 269403 h 558797"/>
                  <a:gd name="connsiteX20" fmla="*/ 651941 w 711200"/>
                  <a:gd name="connsiteY20" fmla="*/ 271587 h 558797"/>
                  <a:gd name="connsiteX21" fmla="*/ 658329 w 711200"/>
                  <a:gd name="connsiteY21" fmla="*/ 267307 h 558797"/>
                  <a:gd name="connsiteX22" fmla="*/ 665721 w 711200"/>
                  <a:gd name="connsiteY22" fmla="*/ 265173 h 558797"/>
                  <a:gd name="connsiteX23" fmla="*/ 673125 w 711200"/>
                  <a:gd name="connsiteY23" fmla="*/ 265173 h 558797"/>
                  <a:gd name="connsiteX24" fmla="*/ 680394 w 711200"/>
                  <a:gd name="connsiteY24" fmla="*/ 265869 h 558797"/>
                  <a:gd name="connsiteX25" fmla="*/ 687447 w 711200"/>
                  <a:gd name="connsiteY25" fmla="*/ 267956 h 558797"/>
                  <a:gd name="connsiteX26" fmla="*/ 694067 w 711200"/>
                  <a:gd name="connsiteY26" fmla="*/ 271437 h 558797"/>
                  <a:gd name="connsiteX27" fmla="*/ 694251 w 711200"/>
                  <a:gd name="connsiteY27" fmla="*/ 271587 h 558797"/>
                  <a:gd name="connsiteX28" fmla="*/ 700036 w 711200"/>
                  <a:gd name="connsiteY28" fmla="*/ 276311 h 558797"/>
                  <a:gd name="connsiteX29" fmla="*/ 708409 w 711200"/>
                  <a:gd name="connsiteY29" fmla="*/ 288919 h 558797"/>
                  <a:gd name="connsiteX30" fmla="*/ 711200 w 711200"/>
                  <a:gd name="connsiteY30" fmla="*/ 303259 h 558797"/>
                  <a:gd name="connsiteX31" fmla="*/ 708409 w 711200"/>
                  <a:gd name="connsiteY31" fmla="*/ 317597 h 558797"/>
                  <a:gd name="connsiteX32" fmla="*/ 700036 w 711200"/>
                  <a:gd name="connsiteY32" fmla="*/ 330197 h 558797"/>
                  <a:gd name="connsiteX33" fmla="*/ 674357 w 711200"/>
                  <a:gd name="connsiteY33" fmla="*/ 355597 h 558797"/>
                  <a:gd name="connsiteX34" fmla="*/ 597319 w 711200"/>
                  <a:gd name="connsiteY34" fmla="*/ 431797 h 558797"/>
                  <a:gd name="connsiteX35" fmla="*/ 558800 w 711200"/>
                  <a:gd name="connsiteY35" fmla="*/ 469897 h 558797"/>
                  <a:gd name="connsiteX36" fmla="*/ 342900 w 711200"/>
                  <a:gd name="connsiteY36" fmla="*/ 469897 h 558797"/>
                  <a:gd name="connsiteX37" fmla="*/ 254000 w 711200"/>
                  <a:gd name="connsiteY37" fmla="*/ 431797 h 558797"/>
                  <a:gd name="connsiteX38" fmla="*/ 0 w 711200"/>
                  <a:gd name="connsiteY38" fmla="*/ 558797 h 558797"/>
                  <a:gd name="connsiteX39" fmla="*/ 0 w 711200"/>
                  <a:gd name="connsiteY39" fmla="*/ 368297 h 558797"/>
                  <a:gd name="connsiteX40" fmla="*/ 452407 w 711200"/>
                  <a:gd name="connsiteY40" fmla="*/ 127393 h 558797"/>
                  <a:gd name="connsiteX41" fmla="*/ 452990 w 711200"/>
                  <a:gd name="connsiteY41" fmla="*/ 127393 h 558797"/>
                  <a:gd name="connsiteX42" fmla="*/ 453004 w 711200"/>
                  <a:gd name="connsiteY42" fmla="*/ 127431 h 558797"/>
                  <a:gd name="connsiteX43" fmla="*/ 330195 w 711200"/>
                  <a:gd name="connsiteY43" fmla="*/ 12966 h 558797"/>
                  <a:gd name="connsiteX44" fmla="*/ 363478 w 711200"/>
                  <a:gd name="connsiteY44" fmla="*/ 17163 h 558797"/>
                  <a:gd name="connsiteX45" fmla="*/ 387297 w 711200"/>
                  <a:gd name="connsiteY45" fmla="*/ 28370 h 558797"/>
                  <a:gd name="connsiteX46" fmla="*/ 395929 w 711200"/>
                  <a:gd name="connsiteY46" fmla="*/ 38100 h 558797"/>
                  <a:gd name="connsiteX47" fmla="*/ 401614 w 711200"/>
                  <a:gd name="connsiteY47" fmla="*/ 44508 h 558797"/>
                  <a:gd name="connsiteX48" fmla="*/ 406324 w 711200"/>
                  <a:gd name="connsiteY48" fmla="*/ 63220 h 558797"/>
                  <a:gd name="connsiteX49" fmla="*/ 406395 w 711200"/>
                  <a:gd name="connsiteY49" fmla="*/ 65760 h 558797"/>
                  <a:gd name="connsiteX50" fmla="*/ 406102 w 711200"/>
                  <a:gd name="connsiteY50" fmla="*/ 67957 h 558797"/>
                  <a:gd name="connsiteX51" fmla="*/ 405671 w 711200"/>
                  <a:gd name="connsiteY51" fmla="*/ 70142 h 558797"/>
                  <a:gd name="connsiteX52" fmla="*/ 381390 w 711200"/>
                  <a:gd name="connsiteY52" fmla="*/ 56777 h 558797"/>
                  <a:gd name="connsiteX53" fmla="*/ 353917 w 711200"/>
                  <a:gd name="connsiteY53" fmla="*/ 46691 h 558797"/>
                  <a:gd name="connsiteX54" fmla="*/ 323926 w 711200"/>
                  <a:gd name="connsiteY54" fmla="*/ 40320 h 558797"/>
                  <a:gd name="connsiteX55" fmla="*/ 292095 w 711200"/>
                  <a:gd name="connsiteY55" fmla="*/ 38100 h 558797"/>
                  <a:gd name="connsiteX56" fmla="*/ 292095 w 711200"/>
                  <a:gd name="connsiteY56" fmla="*/ 50800 h 558797"/>
                  <a:gd name="connsiteX57" fmla="*/ 324238 w 711200"/>
                  <a:gd name="connsiteY57" fmla="*/ 52874 h 558797"/>
                  <a:gd name="connsiteX58" fmla="*/ 379552 w 711200"/>
                  <a:gd name="connsiteY58" fmla="*/ 68234 h 558797"/>
                  <a:gd name="connsiteX59" fmla="*/ 415454 w 711200"/>
                  <a:gd name="connsiteY59" fmla="*/ 91668 h 558797"/>
                  <a:gd name="connsiteX60" fmla="*/ 424429 w 711200"/>
                  <a:gd name="connsiteY60" fmla="*/ 100855 h 558797"/>
                  <a:gd name="connsiteX61" fmla="*/ 432741 w 711200"/>
                  <a:gd name="connsiteY61" fmla="*/ 112333 h 558797"/>
                  <a:gd name="connsiteX62" fmla="*/ 438919 w 711200"/>
                  <a:gd name="connsiteY62" fmla="*/ 124587 h 558797"/>
                  <a:gd name="connsiteX63" fmla="*/ 434309 w 711200"/>
                  <a:gd name="connsiteY63" fmla="*/ 131076 h 558797"/>
                  <a:gd name="connsiteX64" fmla="*/ 419825 w 711200"/>
                  <a:gd name="connsiteY64" fmla="*/ 167892 h 558797"/>
                  <a:gd name="connsiteX65" fmla="*/ 419095 w 711200"/>
                  <a:gd name="connsiteY65" fmla="*/ 177800 h 558797"/>
                  <a:gd name="connsiteX66" fmla="*/ 431795 w 711200"/>
                  <a:gd name="connsiteY66" fmla="*/ 177800 h 558797"/>
                  <a:gd name="connsiteX67" fmla="*/ 432170 w 711200"/>
                  <a:gd name="connsiteY67" fmla="*/ 171425 h 558797"/>
                  <a:gd name="connsiteX68" fmla="*/ 433253 w 711200"/>
                  <a:gd name="connsiteY68" fmla="*/ 165057 h 558797"/>
                  <a:gd name="connsiteX69" fmla="*/ 434982 w 711200"/>
                  <a:gd name="connsiteY69" fmla="*/ 158710 h 558797"/>
                  <a:gd name="connsiteX70" fmla="*/ 437294 w 711200"/>
                  <a:gd name="connsiteY70" fmla="*/ 152400 h 558797"/>
                  <a:gd name="connsiteX71" fmla="*/ 438106 w 711200"/>
                  <a:gd name="connsiteY71" fmla="*/ 150406 h 558797"/>
                  <a:gd name="connsiteX72" fmla="*/ 438818 w 711200"/>
                  <a:gd name="connsiteY72" fmla="*/ 148399 h 558797"/>
                  <a:gd name="connsiteX73" fmla="*/ 440850 w 711200"/>
                  <a:gd name="connsiteY73" fmla="*/ 144360 h 558797"/>
                  <a:gd name="connsiteX74" fmla="*/ 442170 w 711200"/>
                  <a:gd name="connsiteY74" fmla="*/ 142341 h 558797"/>
                  <a:gd name="connsiteX75" fmla="*/ 446031 w 711200"/>
                  <a:gd name="connsiteY75" fmla="*/ 135928 h 558797"/>
                  <a:gd name="connsiteX76" fmla="*/ 448965 w 711200"/>
                  <a:gd name="connsiteY76" fmla="*/ 131597 h 558797"/>
                  <a:gd name="connsiteX77" fmla="*/ 452375 w 711200"/>
                  <a:gd name="connsiteY77" fmla="*/ 127431 h 558797"/>
                  <a:gd name="connsiteX78" fmla="*/ 453004 w 711200"/>
                  <a:gd name="connsiteY78" fmla="*/ 127431 h 558797"/>
                  <a:gd name="connsiteX79" fmla="*/ 469244 w 711200"/>
                  <a:gd name="connsiteY79" fmla="*/ 127431 h 558797"/>
                  <a:gd name="connsiteX80" fmla="*/ 467799 w 711200"/>
                  <a:gd name="connsiteY80" fmla="*/ 128841 h 558797"/>
                  <a:gd name="connsiteX81" fmla="*/ 515024 w 711200"/>
                  <a:gd name="connsiteY81" fmla="*/ 143003 h 558797"/>
                  <a:gd name="connsiteX82" fmla="*/ 555088 w 711200"/>
                  <a:gd name="connsiteY82" fmla="*/ 169767 h 558797"/>
                  <a:gd name="connsiteX83" fmla="*/ 561721 w 711200"/>
                  <a:gd name="connsiteY83" fmla="*/ 177800 h 558797"/>
                  <a:gd name="connsiteX84" fmla="*/ 585676 w 711200"/>
                  <a:gd name="connsiteY84" fmla="*/ 206808 h 558797"/>
                  <a:gd name="connsiteX85" fmla="*/ 604476 w 711200"/>
                  <a:gd name="connsiteY85" fmla="*/ 251802 h 558797"/>
                  <a:gd name="connsiteX86" fmla="*/ 599892 w 711200"/>
                  <a:gd name="connsiteY86" fmla="*/ 254495 h 558797"/>
                  <a:gd name="connsiteX87" fmla="*/ 595498 w 711200"/>
                  <a:gd name="connsiteY87" fmla="*/ 257581 h 558797"/>
                  <a:gd name="connsiteX88" fmla="*/ 570745 w 711200"/>
                  <a:gd name="connsiteY88" fmla="*/ 282321 h 558797"/>
                  <a:gd name="connsiteX89" fmla="*/ 563410 w 711200"/>
                  <a:gd name="connsiteY89" fmla="*/ 261105 h 558797"/>
                  <a:gd name="connsiteX90" fmla="*/ 549490 w 711200"/>
                  <a:gd name="connsiteY90" fmla="*/ 244063 h 558797"/>
                  <a:gd name="connsiteX91" fmla="*/ 530510 w 711200"/>
                  <a:gd name="connsiteY91" fmla="*/ 232720 h 558797"/>
                  <a:gd name="connsiteX92" fmla="*/ 507995 w 711200"/>
                  <a:gd name="connsiteY92" fmla="*/ 228600 h 558797"/>
                  <a:gd name="connsiteX93" fmla="*/ 292196 w 711200"/>
                  <a:gd name="connsiteY93" fmla="*/ 228600 h 558797"/>
                  <a:gd name="connsiteX94" fmla="*/ 314169 w 711200"/>
                  <a:gd name="connsiteY94" fmla="*/ 190938 h 558797"/>
                  <a:gd name="connsiteX95" fmla="*/ 344971 w 711200"/>
                  <a:gd name="connsiteY95" fmla="*/ 160481 h 558797"/>
                  <a:gd name="connsiteX96" fmla="*/ 382907 w 711200"/>
                  <a:gd name="connsiteY96" fmla="*/ 138947 h 558797"/>
                  <a:gd name="connsiteX97" fmla="*/ 426283 w 711200"/>
                  <a:gd name="connsiteY97" fmla="*/ 128054 h 558797"/>
                  <a:gd name="connsiteX98" fmla="*/ 420664 w 711200"/>
                  <a:gd name="connsiteY98" fmla="*/ 117984 h 558797"/>
                  <a:gd name="connsiteX99" fmla="*/ 413253 w 711200"/>
                  <a:gd name="connsiteY99" fmla="*/ 108513 h 558797"/>
                  <a:gd name="connsiteX100" fmla="*/ 404184 w 711200"/>
                  <a:gd name="connsiteY100" fmla="*/ 99716 h 558797"/>
                  <a:gd name="connsiteX101" fmla="*/ 393593 w 711200"/>
                  <a:gd name="connsiteY101" fmla="*/ 91668 h 558797"/>
                  <a:gd name="connsiteX102" fmla="*/ 381640 w 711200"/>
                  <a:gd name="connsiteY102" fmla="*/ 100964 h 558797"/>
                  <a:gd name="connsiteX103" fmla="*/ 366685 w 711200"/>
                  <a:gd name="connsiteY103" fmla="*/ 108103 h 558797"/>
                  <a:gd name="connsiteX104" fmla="*/ 349334 w 711200"/>
                  <a:gd name="connsiteY104" fmla="*/ 112683 h 558797"/>
                  <a:gd name="connsiteX105" fmla="*/ 330195 w 711200"/>
                  <a:gd name="connsiteY105" fmla="*/ 114300 h 558797"/>
                  <a:gd name="connsiteX106" fmla="*/ 302524 w 711200"/>
                  <a:gd name="connsiteY106" fmla="*/ 110834 h 558797"/>
                  <a:gd name="connsiteX107" fmla="*/ 265853 w 711200"/>
                  <a:gd name="connsiteY107" fmla="*/ 88879 h 558797"/>
                  <a:gd name="connsiteX108" fmla="*/ 258672 w 711200"/>
                  <a:gd name="connsiteY108" fmla="*/ 81252 h 558797"/>
                  <a:gd name="connsiteX109" fmla="*/ 254065 w 711200"/>
                  <a:gd name="connsiteY109" fmla="*/ 76276 h 558797"/>
                  <a:gd name="connsiteX110" fmla="*/ 248629 w 711200"/>
                  <a:gd name="connsiteY110" fmla="*/ 71118 h 558797"/>
                  <a:gd name="connsiteX111" fmla="*/ 242780 w 711200"/>
                  <a:gd name="connsiteY111" fmla="*/ 67097 h 558797"/>
                  <a:gd name="connsiteX112" fmla="*/ 236189 w 711200"/>
                  <a:gd name="connsiteY112" fmla="*/ 64452 h 558797"/>
                  <a:gd name="connsiteX113" fmla="*/ 228595 w 711200"/>
                  <a:gd name="connsiteY113" fmla="*/ 63500 h 558797"/>
                  <a:gd name="connsiteX114" fmla="*/ 215895 w 711200"/>
                  <a:gd name="connsiteY114" fmla="*/ 63500 h 558797"/>
                  <a:gd name="connsiteX115" fmla="*/ 230996 w 711200"/>
                  <a:gd name="connsiteY115" fmla="*/ 44888 h 558797"/>
                  <a:gd name="connsiteX116" fmla="*/ 254728 w 711200"/>
                  <a:gd name="connsiteY116" fmla="*/ 28708 h 558797"/>
                  <a:gd name="connsiteX117" fmla="*/ 287618 w 711200"/>
                  <a:gd name="connsiteY117" fmla="*/ 17290 h 558797"/>
                  <a:gd name="connsiteX118" fmla="*/ 584195 w 711200"/>
                  <a:gd name="connsiteY118" fmla="*/ 0 h 558797"/>
                  <a:gd name="connsiteX119" fmla="*/ 632613 w 711200"/>
                  <a:gd name="connsiteY119" fmla="*/ 4789 h 558797"/>
                  <a:gd name="connsiteX120" fmla="*/ 666745 w 711200"/>
                  <a:gd name="connsiteY120" fmla="*/ 18078 h 558797"/>
                  <a:gd name="connsiteX121" fmla="*/ 691351 w 711200"/>
                  <a:gd name="connsiteY121" fmla="*/ 38244 h 558797"/>
                  <a:gd name="connsiteX122" fmla="*/ 701152 w 711200"/>
                  <a:gd name="connsiteY122" fmla="*/ 50800 h 558797"/>
                  <a:gd name="connsiteX123" fmla="*/ 710550 w 711200"/>
                  <a:gd name="connsiteY123" fmla="*/ 62839 h 558797"/>
                  <a:gd name="connsiteX124" fmla="*/ 711195 w 711200"/>
                  <a:gd name="connsiteY124" fmla="*/ 63665 h 558797"/>
                  <a:gd name="connsiteX125" fmla="*/ 708807 w 711200"/>
                  <a:gd name="connsiteY125" fmla="*/ 63220 h 558797"/>
                  <a:gd name="connsiteX126" fmla="*/ 689605 w 711200"/>
                  <a:gd name="connsiteY126" fmla="*/ 62839 h 558797"/>
                  <a:gd name="connsiteX127" fmla="*/ 687103 w 711200"/>
                  <a:gd name="connsiteY127" fmla="*/ 62839 h 558797"/>
                  <a:gd name="connsiteX128" fmla="*/ 678068 w 711200"/>
                  <a:gd name="connsiteY128" fmla="*/ 63901 h 558797"/>
                  <a:gd name="connsiteX129" fmla="*/ 648025 w 711200"/>
                  <a:gd name="connsiteY129" fmla="*/ 87689 h 558797"/>
                  <a:gd name="connsiteX130" fmla="*/ 633240 w 711200"/>
                  <a:gd name="connsiteY130" fmla="*/ 102450 h 558797"/>
                  <a:gd name="connsiteX131" fmla="*/ 631375 w 711200"/>
                  <a:gd name="connsiteY131" fmla="*/ 104313 h 558797"/>
                  <a:gd name="connsiteX132" fmla="*/ 605828 w 711200"/>
                  <a:gd name="connsiteY132" fmla="*/ 120024 h 558797"/>
                  <a:gd name="connsiteX133" fmla="*/ 571495 w 711200"/>
                  <a:gd name="connsiteY133" fmla="*/ 127000 h 558797"/>
                  <a:gd name="connsiteX134" fmla="*/ 551114 w 711200"/>
                  <a:gd name="connsiteY134" fmla="*/ 125269 h 558797"/>
                  <a:gd name="connsiteX135" fmla="*/ 532259 w 711200"/>
                  <a:gd name="connsiteY135" fmla="*/ 120340 h 558797"/>
                  <a:gd name="connsiteX136" fmla="*/ 515550 w 711200"/>
                  <a:gd name="connsiteY136" fmla="*/ 112603 h 558797"/>
                  <a:gd name="connsiteX137" fmla="*/ 501606 w 711200"/>
                  <a:gd name="connsiteY137" fmla="*/ 102450 h 558797"/>
                  <a:gd name="connsiteX138" fmla="*/ 492068 w 711200"/>
                  <a:gd name="connsiteY138" fmla="*/ 108455 h 558797"/>
                  <a:gd name="connsiteX139" fmla="*/ 483222 w 711200"/>
                  <a:gd name="connsiteY139" fmla="*/ 114888 h 558797"/>
                  <a:gd name="connsiteX140" fmla="*/ 475116 w 711200"/>
                  <a:gd name="connsiteY140" fmla="*/ 121701 h 558797"/>
                  <a:gd name="connsiteX141" fmla="*/ 469283 w 711200"/>
                  <a:gd name="connsiteY141" fmla="*/ 127393 h 558797"/>
                  <a:gd name="connsiteX142" fmla="*/ 452990 w 711200"/>
                  <a:gd name="connsiteY142" fmla="*/ 127393 h 558797"/>
                  <a:gd name="connsiteX143" fmla="*/ 452800 w 711200"/>
                  <a:gd name="connsiteY143" fmla="*/ 126873 h 558797"/>
                  <a:gd name="connsiteX144" fmla="*/ 457056 w 711200"/>
                  <a:gd name="connsiteY144" fmla="*/ 121979 h 558797"/>
                  <a:gd name="connsiteX145" fmla="*/ 487351 w 711200"/>
                  <a:gd name="connsiteY145" fmla="*/ 96576 h 558797"/>
                  <a:gd name="connsiteX146" fmla="*/ 493580 w 711200"/>
                  <a:gd name="connsiteY146" fmla="*/ 92659 h 558797"/>
                  <a:gd name="connsiteX147" fmla="*/ 501125 w 711200"/>
                  <a:gd name="connsiteY147" fmla="*/ 88267 h 558797"/>
                  <a:gd name="connsiteX148" fmla="*/ 542937 w 711200"/>
                  <a:gd name="connsiteY148" fmla="*/ 71224 h 558797"/>
                  <a:gd name="connsiteX149" fmla="*/ 585086 w 711200"/>
                  <a:gd name="connsiteY149" fmla="*/ 63877 h 558797"/>
                  <a:gd name="connsiteX150" fmla="*/ 596895 w 711200"/>
                  <a:gd name="connsiteY150" fmla="*/ 63500 h 558797"/>
                  <a:gd name="connsiteX151" fmla="*/ 596895 w 711200"/>
                  <a:gd name="connsiteY151" fmla="*/ 50800 h 558797"/>
                  <a:gd name="connsiteX152" fmla="*/ 567201 w 711200"/>
                  <a:gd name="connsiteY152" fmla="*/ 53015 h 558797"/>
                  <a:gd name="connsiteX153" fmla="*/ 538482 w 711200"/>
                  <a:gd name="connsiteY153" fmla="*/ 59321 h 558797"/>
                  <a:gd name="connsiteX154" fmla="*/ 511386 w 711200"/>
                  <a:gd name="connsiteY154" fmla="*/ 69209 h 558797"/>
                  <a:gd name="connsiteX155" fmla="*/ 486557 w 711200"/>
                  <a:gd name="connsiteY155" fmla="*/ 82169 h 558797"/>
                  <a:gd name="connsiteX156" fmla="*/ 484004 w 711200"/>
                  <a:gd name="connsiteY156" fmla="*/ 76276 h 558797"/>
                  <a:gd name="connsiteX157" fmla="*/ 482623 w 711200"/>
                  <a:gd name="connsiteY157" fmla="*/ 70142 h 558797"/>
                  <a:gd name="connsiteX158" fmla="*/ 489540 w 711200"/>
                  <a:gd name="connsiteY158" fmla="*/ 39567 h 558797"/>
                  <a:gd name="connsiteX159" fmla="*/ 541530 w 711200"/>
                  <a:gd name="connsiteY159" fmla="*/ 5251 h 55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Lst>
                <a:rect l="l" t="t" r="r" b="b"/>
                <a:pathLst>
                  <a:path w="711200" h="558797">
                    <a:moveTo>
                      <a:pt x="228600" y="253998"/>
                    </a:moveTo>
                    <a:lnTo>
                      <a:pt x="508000" y="253998"/>
                    </a:lnTo>
                    <a:lnTo>
                      <a:pt x="522825" y="256991"/>
                    </a:lnTo>
                    <a:lnTo>
                      <a:pt x="534936" y="265156"/>
                    </a:lnTo>
                    <a:lnTo>
                      <a:pt x="543104" y="277266"/>
                    </a:lnTo>
                    <a:lnTo>
                      <a:pt x="546100" y="292097"/>
                    </a:lnTo>
                    <a:lnTo>
                      <a:pt x="543104" y="306929"/>
                    </a:lnTo>
                    <a:lnTo>
                      <a:pt x="534936" y="319039"/>
                    </a:lnTo>
                    <a:lnTo>
                      <a:pt x="522825" y="327204"/>
                    </a:lnTo>
                    <a:lnTo>
                      <a:pt x="508000" y="330197"/>
                    </a:lnTo>
                    <a:lnTo>
                      <a:pt x="368300" y="330197"/>
                    </a:lnTo>
                    <a:lnTo>
                      <a:pt x="419100" y="355597"/>
                    </a:lnTo>
                    <a:lnTo>
                      <a:pt x="533400" y="355597"/>
                    </a:lnTo>
                    <a:lnTo>
                      <a:pt x="609600" y="279397"/>
                    </a:lnTo>
                    <a:lnTo>
                      <a:pt x="615546" y="274542"/>
                    </a:lnTo>
                    <a:lnTo>
                      <a:pt x="622136" y="271077"/>
                    </a:lnTo>
                    <a:lnTo>
                      <a:pt x="629157" y="269002"/>
                    </a:lnTo>
                    <a:lnTo>
                      <a:pt x="636397" y="268310"/>
                    </a:lnTo>
                    <a:lnTo>
                      <a:pt x="641692" y="268310"/>
                    </a:lnTo>
                    <a:lnTo>
                      <a:pt x="647001" y="269403"/>
                    </a:lnTo>
                    <a:lnTo>
                      <a:pt x="651941" y="271587"/>
                    </a:lnTo>
                    <a:lnTo>
                      <a:pt x="658329" y="267307"/>
                    </a:lnTo>
                    <a:lnTo>
                      <a:pt x="665721" y="265173"/>
                    </a:lnTo>
                    <a:lnTo>
                      <a:pt x="673125" y="265173"/>
                    </a:lnTo>
                    <a:lnTo>
                      <a:pt x="680394" y="265869"/>
                    </a:lnTo>
                    <a:lnTo>
                      <a:pt x="687447" y="267956"/>
                    </a:lnTo>
                    <a:lnTo>
                      <a:pt x="694067" y="271437"/>
                    </a:lnTo>
                    <a:lnTo>
                      <a:pt x="694251" y="271587"/>
                    </a:lnTo>
                    <a:lnTo>
                      <a:pt x="700036" y="276311"/>
                    </a:lnTo>
                    <a:lnTo>
                      <a:pt x="708409" y="288919"/>
                    </a:lnTo>
                    <a:lnTo>
                      <a:pt x="711200" y="303259"/>
                    </a:lnTo>
                    <a:lnTo>
                      <a:pt x="708409" y="317597"/>
                    </a:lnTo>
                    <a:lnTo>
                      <a:pt x="700036" y="330197"/>
                    </a:lnTo>
                    <a:lnTo>
                      <a:pt x="674357" y="355597"/>
                    </a:lnTo>
                    <a:lnTo>
                      <a:pt x="597319" y="431797"/>
                    </a:lnTo>
                    <a:lnTo>
                      <a:pt x="558800" y="469897"/>
                    </a:lnTo>
                    <a:lnTo>
                      <a:pt x="342900" y="469897"/>
                    </a:lnTo>
                    <a:lnTo>
                      <a:pt x="254000" y="431797"/>
                    </a:lnTo>
                    <a:lnTo>
                      <a:pt x="0" y="558797"/>
                    </a:lnTo>
                    <a:lnTo>
                      <a:pt x="0" y="368297"/>
                    </a:lnTo>
                    <a:close/>
                    <a:moveTo>
                      <a:pt x="452407" y="127393"/>
                    </a:moveTo>
                    <a:lnTo>
                      <a:pt x="452990" y="127393"/>
                    </a:lnTo>
                    <a:lnTo>
                      <a:pt x="453004" y="127431"/>
                    </a:lnTo>
                    <a:close/>
                    <a:moveTo>
                      <a:pt x="330195" y="12966"/>
                    </a:moveTo>
                    <a:lnTo>
                      <a:pt x="363478" y="17163"/>
                    </a:lnTo>
                    <a:lnTo>
                      <a:pt x="387297" y="28370"/>
                    </a:lnTo>
                    <a:lnTo>
                      <a:pt x="395929" y="38100"/>
                    </a:lnTo>
                    <a:lnTo>
                      <a:pt x="401614" y="44508"/>
                    </a:lnTo>
                    <a:lnTo>
                      <a:pt x="406324" y="63220"/>
                    </a:lnTo>
                    <a:lnTo>
                      <a:pt x="406395" y="65760"/>
                    </a:lnTo>
                    <a:lnTo>
                      <a:pt x="406102" y="67957"/>
                    </a:lnTo>
                    <a:lnTo>
                      <a:pt x="405671" y="70142"/>
                    </a:lnTo>
                    <a:lnTo>
                      <a:pt x="381390" y="56777"/>
                    </a:lnTo>
                    <a:lnTo>
                      <a:pt x="353917" y="46691"/>
                    </a:lnTo>
                    <a:lnTo>
                      <a:pt x="323926" y="40320"/>
                    </a:lnTo>
                    <a:lnTo>
                      <a:pt x="292095" y="38100"/>
                    </a:lnTo>
                    <a:lnTo>
                      <a:pt x="292095" y="50800"/>
                    </a:lnTo>
                    <a:lnTo>
                      <a:pt x="324238" y="52874"/>
                    </a:lnTo>
                    <a:lnTo>
                      <a:pt x="379552" y="68234"/>
                    </a:lnTo>
                    <a:lnTo>
                      <a:pt x="415454" y="91668"/>
                    </a:lnTo>
                    <a:lnTo>
                      <a:pt x="424429" y="100855"/>
                    </a:lnTo>
                    <a:lnTo>
                      <a:pt x="432741" y="112333"/>
                    </a:lnTo>
                    <a:lnTo>
                      <a:pt x="438919" y="124587"/>
                    </a:lnTo>
                    <a:lnTo>
                      <a:pt x="434309" y="131076"/>
                    </a:lnTo>
                    <a:lnTo>
                      <a:pt x="419825" y="167892"/>
                    </a:lnTo>
                    <a:lnTo>
                      <a:pt x="419095" y="177800"/>
                    </a:lnTo>
                    <a:lnTo>
                      <a:pt x="431795" y="177800"/>
                    </a:lnTo>
                    <a:lnTo>
                      <a:pt x="432170" y="171425"/>
                    </a:lnTo>
                    <a:lnTo>
                      <a:pt x="433253" y="165057"/>
                    </a:lnTo>
                    <a:lnTo>
                      <a:pt x="434982" y="158710"/>
                    </a:lnTo>
                    <a:lnTo>
                      <a:pt x="437294" y="152400"/>
                    </a:lnTo>
                    <a:lnTo>
                      <a:pt x="438106" y="150406"/>
                    </a:lnTo>
                    <a:lnTo>
                      <a:pt x="438818" y="148399"/>
                    </a:lnTo>
                    <a:lnTo>
                      <a:pt x="440850" y="144360"/>
                    </a:lnTo>
                    <a:lnTo>
                      <a:pt x="442170" y="142341"/>
                    </a:lnTo>
                    <a:lnTo>
                      <a:pt x="446031" y="135928"/>
                    </a:lnTo>
                    <a:lnTo>
                      <a:pt x="448965" y="131597"/>
                    </a:lnTo>
                    <a:lnTo>
                      <a:pt x="452375" y="127431"/>
                    </a:lnTo>
                    <a:lnTo>
                      <a:pt x="453004" y="127431"/>
                    </a:lnTo>
                    <a:lnTo>
                      <a:pt x="469244" y="127431"/>
                    </a:lnTo>
                    <a:lnTo>
                      <a:pt x="467799" y="128841"/>
                    </a:lnTo>
                    <a:lnTo>
                      <a:pt x="515024" y="143003"/>
                    </a:lnTo>
                    <a:lnTo>
                      <a:pt x="555088" y="169767"/>
                    </a:lnTo>
                    <a:lnTo>
                      <a:pt x="561721" y="177800"/>
                    </a:lnTo>
                    <a:lnTo>
                      <a:pt x="585676" y="206808"/>
                    </a:lnTo>
                    <a:lnTo>
                      <a:pt x="604476" y="251802"/>
                    </a:lnTo>
                    <a:lnTo>
                      <a:pt x="599892" y="254495"/>
                    </a:lnTo>
                    <a:lnTo>
                      <a:pt x="595498" y="257581"/>
                    </a:lnTo>
                    <a:lnTo>
                      <a:pt x="570745" y="282321"/>
                    </a:lnTo>
                    <a:lnTo>
                      <a:pt x="563410" y="261105"/>
                    </a:lnTo>
                    <a:lnTo>
                      <a:pt x="549490" y="244063"/>
                    </a:lnTo>
                    <a:lnTo>
                      <a:pt x="530510" y="232720"/>
                    </a:lnTo>
                    <a:lnTo>
                      <a:pt x="507995" y="228600"/>
                    </a:lnTo>
                    <a:lnTo>
                      <a:pt x="292196" y="228600"/>
                    </a:lnTo>
                    <a:lnTo>
                      <a:pt x="314169" y="190938"/>
                    </a:lnTo>
                    <a:lnTo>
                      <a:pt x="344971" y="160481"/>
                    </a:lnTo>
                    <a:lnTo>
                      <a:pt x="382907" y="138947"/>
                    </a:lnTo>
                    <a:lnTo>
                      <a:pt x="426283" y="128054"/>
                    </a:lnTo>
                    <a:lnTo>
                      <a:pt x="420664" y="117984"/>
                    </a:lnTo>
                    <a:lnTo>
                      <a:pt x="413253" y="108513"/>
                    </a:lnTo>
                    <a:lnTo>
                      <a:pt x="404184" y="99716"/>
                    </a:lnTo>
                    <a:lnTo>
                      <a:pt x="393593" y="91668"/>
                    </a:lnTo>
                    <a:lnTo>
                      <a:pt x="381640" y="100964"/>
                    </a:lnTo>
                    <a:lnTo>
                      <a:pt x="366685" y="108103"/>
                    </a:lnTo>
                    <a:lnTo>
                      <a:pt x="349334" y="112683"/>
                    </a:lnTo>
                    <a:lnTo>
                      <a:pt x="330195" y="114300"/>
                    </a:lnTo>
                    <a:lnTo>
                      <a:pt x="302524" y="110834"/>
                    </a:lnTo>
                    <a:lnTo>
                      <a:pt x="265853" y="88879"/>
                    </a:lnTo>
                    <a:lnTo>
                      <a:pt x="258672" y="81252"/>
                    </a:lnTo>
                    <a:lnTo>
                      <a:pt x="254065" y="76276"/>
                    </a:lnTo>
                    <a:lnTo>
                      <a:pt x="248629" y="71118"/>
                    </a:lnTo>
                    <a:lnTo>
                      <a:pt x="242780" y="67097"/>
                    </a:lnTo>
                    <a:lnTo>
                      <a:pt x="236189" y="64452"/>
                    </a:lnTo>
                    <a:lnTo>
                      <a:pt x="228595" y="63500"/>
                    </a:lnTo>
                    <a:lnTo>
                      <a:pt x="215895" y="63500"/>
                    </a:lnTo>
                    <a:lnTo>
                      <a:pt x="230996" y="44888"/>
                    </a:lnTo>
                    <a:lnTo>
                      <a:pt x="254728" y="28708"/>
                    </a:lnTo>
                    <a:lnTo>
                      <a:pt x="287618" y="17290"/>
                    </a:lnTo>
                    <a:close/>
                    <a:moveTo>
                      <a:pt x="584195" y="0"/>
                    </a:moveTo>
                    <a:lnTo>
                      <a:pt x="632613" y="4789"/>
                    </a:lnTo>
                    <a:lnTo>
                      <a:pt x="666745" y="18078"/>
                    </a:lnTo>
                    <a:lnTo>
                      <a:pt x="691351" y="38244"/>
                    </a:lnTo>
                    <a:lnTo>
                      <a:pt x="701152" y="50800"/>
                    </a:lnTo>
                    <a:lnTo>
                      <a:pt x="710550" y="62839"/>
                    </a:lnTo>
                    <a:lnTo>
                      <a:pt x="711195" y="63665"/>
                    </a:lnTo>
                    <a:lnTo>
                      <a:pt x="708807" y="63220"/>
                    </a:lnTo>
                    <a:lnTo>
                      <a:pt x="689605" y="62839"/>
                    </a:lnTo>
                    <a:lnTo>
                      <a:pt x="687103" y="62839"/>
                    </a:lnTo>
                    <a:lnTo>
                      <a:pt x="678068" y="63901"/>
                    </a:lnTo>
                    <a:lnTo>
                      <a:pt x="648025" y="87689"/>
                    </a:lnTo>
                    <a:lnTo>
                      <a:pt x="633240" y="102450"/>
                    </a:lnTo>
                    <a:lnTo>
                      <a:pt x="631375" y="104313"/>
                    </a:lnTo>
                    <a:lnTo>
                      <a:pt x="605828" y="120024"/>
                    </a:lnTo>
                    <a:lnTo>
                      <a:pt x="571495" y="127000"/>
                    </a:lnTo>
                    <a:lnTo>
                      <a:pt x="551114" y="125269"/>
                    </a:lnTo>
                    <a:lnTo>
                      <a:pt x="532259" y="120340"/>
                    </a:lnTo>
                    <a:lnTo>
                      <a:pt x="515550" y="112603"/>
                    </a:lnTo>
                    <a:lnTo>
                      <a:pt x="501606" y="102450"/>
                    </a:lnTo>
                    <a:lnTo>
                      <a:pt x="492068" y="108455"/>
                    </a:lnTo>
                    <a:lnTo>
                      <a:pt x="483222" y="114888"/>
                    </a:lnTo>
                    <a:lnTo>
                      <a:pt x="475116" y="121701"/>
                    </a:lnTo>
                    <a:lnTo>
                      <a:pt x="469283" y="127393"/>
                    </a:lnTo>
                    <a:lnTo>
                      <a:pt x="452990" y="127393"/>
                    </a:lnTo>
                    <a:lnTo>
                      <a:pt x="452800" y="126873"/>
                    </a:lnTo>
                    <a:lnTo>
                      <a:pt x="457056" y="121979"/>
                    </a:lnTo>
                    <a:lnTo>
                      <a:pt x="487351" y="96576"/>
                    </a:lnTo>
                    <a:lnTo>
                      <a:pt x="493580" y="92659"/>
                    </a:lnTo>
                    <a:lnTo>
                      <a:pt x="501125" y="88267"/>
                    </a:lnTo>
                    <a:lnTo>
                      <a:pt x="542937" y="71224"/>
                    </a:lnTo>
                    <a:lnTo>
                      <a:pt x="585086" y="63877"/>
                    </a:lnTo>
                    <a:lnTo>
                      <a:pt x="596895" y="63500"/>
                    </a:lnTo>
                    <a:lnTo>
                      <a:pt x="596895" y="50800"/>
                    </a:lnTo>
                    <a:lnTo>
                      <a:pt x="567201" y="53015"/>
                    </a:lnTo>
                    <a:lnTo>
                      <a:pt x="538482" y="59321"/>
                    </a:lnTo>
                    <a:lnTo>
                      <a:pt x="511386" y="69209"/>
                    </a:lnTo>
                    <a:lnTo>
                      <a:pt x="486557" y="82169"/>
                    </a:lnTo>
                    <a:lnTo>
                      <a:pt x="484004" y="76276"/>
                    </a:lnTo>
                    <a:lnTo>
                      <a:pt x="482623" y="70142"/>
                    </a:lnTo>
                    <a:lnTo>
                      <a:pt x="489540" y="39567"/>
                    </a:lnTo>
                    <a:lnTo>
                      <a:pt x="541530" y="5251"/>
                    </a:lnTo>
                    <a:close/>
                  </a:path>
                </a:pathLst>
              </a:custGeom>
              <a:solidFill>
                <a:srgbClr val="00338D"/>
              </a:solid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grpSp>
            <p:nvGrpSpPr>
              <p:cNvPr id="220" name="Group 219">
                <a:extLst>
                  <a:ext uri="{FF2B5EF4-FFF2-40B4-BE49-F238E27FC236}">
                    <a16:creationId xmlns:a16="http://schemas.microsoft.com/office/drawing/2014/main" id="{48702EC7-7C02-4D09-B93C-DF8E79CF77C0}"/>
                  </a:ext>
                </a:extLst>
              </p:cNvPr>
              <p:cNvGrpSpPr/>
              <p:nvPr/>
            </p:nvGrpSpPr>
            <p:grpSpPr>
              <a:xfrm>
                <a:off x="724114" y="3794391"/>
                <a:ext cx="549819" cy="436805"/>
                <a:chOff x="3530586" y="5837003"/>
                <a:chExt cx="711530" cy="558800"/>
              </a:xfrm>
              <a:solidFill>
                <a:srgbClr val="00A3A1"/>
              </a:solidFill>
            </p:grpSpPr>
            <p:sp>
              <p:nvSpPr>
                <p:cNvPr id="221" name="object 84">
                  <a:extLst>
                    <a:ext uri="{FF2B5EF4-FFF2-40B4-BE49-F238E27FC236}">
                      <a16:creationId xmlns:a16="http://schemas.microsoft.com/office/drawing/2014/main" id="{F44E9E26-7792-4503-96B6-BA8AAF19361E}"/>
                    </a:ext>
                  </a:extLst>
                </p:cNvPr>
                <p:cNvSpPr/>
                <p:nvPr/>
              </p:nvSpPr>
              <p:spPr>
                <a:xfrm>
                  <a:off x="3606786" y="5837003"/>
                  <a:ext cx="177800" cy="177800"/>
                </a:xfrm>
                <a:custGeom>
                  <a:avLst/>
                  <a:gdLst/>
                  <a:ahLst/>
                  <a:cxnLst/>
                  <a:rect l="l" t="t" r="r" b="b"/>
                  <a:pathLst>
                    <a:path w="177800" h="177800">
                      <a:moveTo>
                        <a:pt x="88900" y="0"/>
                      </a:moveTo>
                      <a:lnTo>
                        <a:pt x="54296" y="6986"/>
                      </a:lnTo>
                      <a:lnTo>
                        <a:pt x="26038" y="26038"/>
                      </a:lnTo>
                      <a:lnTo>
                        <a:pt x="6986" y="54296"/>
                      </a:lnTo>
                      <a:lnTo>
                        <a:pt x="0" y="88900"/>
                      </a:lnTo>
                      <a:lnTo>
                        <a:pt x="6986" y="123503"/>
                      </a:lnTo>
                      <a:lnTo>
                        <a:pt x="26038" y="151761"/>
                      </a:lnTo>
                      <a:lnTo>
                        <a:pt x="54296" y="170813"/>
                      </a:lnTo>
                      <a:lnTo>
                        <a:pt x="88900" y="177800"/>
                      </a:lnTo>
                      <a:lnTo>
                        <a:pt x="123503" y="170813"/>
                      </a:lnTo>
                      <a:lnTo>
                        <a:pt x="151761" y="151761"/>
                      </a:lnTo>
                      <a:lnTo>
                        <a:pt x="170813" y="123503"/>
                      </a:lnTo>
                      <a:lnTo>
                        <a:pt x="177800" y="88900"/>
                      </a:lnTo>
                      <a:lnTo>
                        <a:pt x="170813" y="54296"/>
                      </a:lnTo>
                      <a:lnTo>
                        <a:pt x="151761" y="26038"/>
                      </a:lnTo>
                      <a:lnTo>
                        <a:pt x="123503" y="6986"/>
                      </a:lnTo>
                      <a:lnTo>
                        <a:pt x="88900" y="0"/>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222" name="object 85">
                  <a:extLst>
                    <a:ext uri="{FF2B5EF4-FFF2-40B4-BE49-F238E27FC236}">
                      <a16:creationId xmlns:a16="http://schemas.microsoft.com/office/drawing/2014/main" id="{C031488A-00A0-4195-B2A6-BB3CEB883121}"/>
                    </a:ext>
                  </a:extLst>
                </p:cNvPr>
                <p:cNvSpPr/>
                <p:nvPr/>
              </p:nvSpPr>
              <p:spPr>
                <a:xfrm>
                  <a:off x="3530586" y="6040203"/>
                  <a:ext cx="284480" cy="215900"/>
                </a:xfrm>
                <a:custGeom>
                  <a:avLst/>
                  <a:gdLst/>
                  <a:ahLst/>
                  <a:cxnLst/>
                  <a:rect l="l" t="t" r="r" b="b"/>
                  <a:pathLst>
                    <a:path w="284479" h="215900">
                      <a:moveTo>
                        <a:pt x="242277" y="0"/>
                      </a:moveTo>
                      <a:lnTo>
                        <a:pt x="88900" y="0"/>
                      </a:lnTo>
                      <a:lnTo>
                        <a:pt x="54296" y="6986"/>
                      </a:lnTo>
                      <a:lnTo>
                        <a:pt x="26038" y="26038"/>
                      </a:lnTo>
                      <a:lnTo>
                        <a:pt x="6986" y="54296"/>
                      </a:lnTo>
                      <a:lnTo>
                        <a:pt x="0" y="88900"/>
                      </a:lnTo>
                      <a:lnTo>
                        <a:pt x="0" y="215900"/>
                      </a:lnTo>
                      <a:lnTo>
                        <a:pt x="165849" y="215900"/>
                      </a:lnTo>
                      <a:lnTo>
                        <a:pt x="177987" y="175914"/>
                      </a:lnTo>
                      <a:lnTo>
                        <a:pt x="202936" y="143668"/>
                      </a:lnTo>
                      <a:lnTo>
                        <a:pt x="237729" y="122138"/>
                      </a:lnTo>
                      <a:lnTo>
                        <a:pt x="279400" y="114300"/>
                      </a:lnTo>
                      <a:lnTo>
                        <a:pt x="283908" y="114300"/>
                      </a:lnTo>
                      <a:lnTo>
                        <a:pt x="266444" y="96850"/>
                      </a:lnTo>
                      <a:lnTo>
                        <a:pt x="252937" y="75642"/>
                      </a:lnTo>
                      <a:lnTo>
                        <a:pt x="244325" y="51599"/>
                      </a:lnTo>
                      <a:lnTo>
                        <a:pt x="241300" y="25400"/>
                      </a:lnTo>
                      <a:lnTo>
                        <a:pt x="241493" y="18933"/>
                      </a:lnTo>
                      <a:lnTo>
                        <a:pt x="242057" y="12566"/>
                      </a:lnTo>
                      <a:lnTo>
                        <a:pt x="242966" y="6304"/>
                      </a:lnTo>
                      <a:lnTo>
                        <a:pt x="244195" y="152"/>
                      </a:lnTo>
                      <a:lnTo>
                        <a:pt x="242277" y="0"/>
                      </a:lnTo>
                      <a:close/>
                    </a:path>
                    <a:path w="284479" h="215900">
                      <a:moveTo>
                        <a:pt x="283908" y="114300"/>
                      </a:moveTo>
                      <a:lnTo>
                        <a:pt x="281000" y="114300"/>
                      </a:lnTo>
                      <a:lnTo>
                        <a:pt x="282562" y="114477"/>
                      </a:lnTo>
                      <a:lnTo>
                        <a:pt x="284149" y="114541"/>
                      </a:lnTo>
                      <a:lnTo>
                        <a:pt x="283908" y="114300"/>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223" name="object 86">
                  <a:extLst>
                    <a:ext uri="{FF2B5EF4-FFF2-40B4-BE49-F238E27FC236}">
                      <a16:creationId xmlns:a16="http://schemas.microsoft.com/office/drawing/2014/main" id="{510B132E-BAA8-4EC0-B153-A07B52C088CD}"/>
                    </a:ext>
                  </a:extLst>
                </p:cNvPr>
                <p:cNvSpPr/>
                <p:nvPr/>
              </p:nvSpPr>
              <p:spPr>
                <a:xfrm>
                  <a:off x="3987786" y="5837003"/>
                  <a:ext cx="177800" cy="177800"/>
                </a:xfrm>
                <a:custGeom>
                  <a:avLst/>
                  <a:gdLst/>
                  <a:ahLst/>
                  <a:cxnLst/>
                  <a:rect l="l" t="t" r="r" b="b"/>
                  <a:pathLst>
                    <a:path w="177800" h="177800">
                      <a:moveTo>
                        <a:pt x="88900" y="0"/>
                      </a:moveTo>
                      <a:lnTo>
                        <a:pt x="54296" y="6986"/>
                      </a:lnTo>
                      <a:lnTo>
                        <a:pt x="26038" y="26038"/>
                      </a:lnTo>
                      <a:lnTo>
                        <a:pt x="6986" y="54296"/>
                      </a:lnTo>
                      <a:lnTo>
                        <a:pt x="0" y="88900"/>
                      </a:lnTo>
                      <a:lnTo>
                        <a:pt x="6986" y="123503"/>
                      </a:lnTo>
                      <a:lnTo>
                        <a:pt x="26038" y="151761"/>
                      </a:lnTo>
                      <a:lnTo>
                        <a:pt x="54296" y="170813"/>
                      </a:lnTo>
                      <a:lnTo>
                        <a:pt x="88900" y="177800"/>
                      </a:lnTo>
                      <a:lnTo>
                        <a:pt x="123503" y="170813"/>
                      </a:lnTo>
                      <a:lnTo>
                        <a:pt x="151761" y="151761"/>
                      </a:lnTo>
                      <a:lnTo>
                        <a:pt x="170813" y="123503"/>
                      </a:lnTo>
                      <a:lnTo>
                        <a:pt x="177800" y="88900"/>
                      </a:lnTo>
                      <a:lnTo>
                        <a:pt x="170813" y="54296"/>
                      </a:lnTo>
                      <a:lnTo>
                        <a:pt x="151761" y="26038"/>
                      </a:lnTo>
                      <a:lnTo>
                        <a:pt x="123503" y="6986"/>
                      </a:lnTo>
                      <a:lnTo>
                        <a:pt x="88900" y="0"/>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224" name="object 87">
                  <a:extLst>
                    <a:ext uri="{FF2B5EF4-FFF2-40B4-BE49-F238E27FC236}">
                      <a16:creationId xmlns:a16="http://schemas.microsoft.com/office/drawing/2014/main" id="{6E80B2F5-498A-45B4-B2BC-28FEAAF40613}"/>
                    </a:ext>
                  </a:extLst>
                </p:cNvPr>
                <p:cNvSpPr/>
                <p:nvPr/>
              </p:nvSpPr>
              <p:spPr>
                <a:xfrm>
                  <a:off x="3957636" y="6040203"/>
                  <a:ext cx="284480" cy="215900"/>
                </a:xfrm>
                <a:custGeom>
                  <a:avLst/>
                  <a:gdLst/>
                  <a:ahLst/>
                  <a:cxnLst/>
                  <a:rect l="l" t="t" r="r" b="b"/>
                  <a:pathLst>
                    <a:path w="284479" h="215900">
                      <a:moveTo>
                        <a:pt x="284149" y="114300"/>
                      </a:moveTo>
                      <a:lnTo>
                        <a:pt x="4749" y="114300"/>
                      </a:lnTo>
                      <a:lnTo>
                        <a:pt x="46420" y="122138"/>
                      </a:lnTo>
                      <a:lnTo>
                        <a:pt x="81213" y="143668"/>
                      </a:lnTo>
                      <a:lnTo>
                        <a:pt x="106162" y="175914"/>
                      </a:lnTo>
                      <a:lnTo>
                        <a:pt x="118300" y="215900"/>
                      </a:lnTo>
                      <a:lnTo>
                        <a:pt x="284149" y="215900"/>
                      </a:lnTo>
                      <a:lnTo>
                        <a:pt x="284149" y="114300"/>
                      </a:lnTo>
                      <a:close/>
                    </a:path>
                    <a:path w="284479" h="215900">
                      <a:moveTo>
                        <a:pt x="195249" y="0"/>
                      </a:moveTo>
                      <a:lnTo>
                        <a:pt x="39954" y="152"/>
                      </a:lnTo>
                      <a:lnTo>
                        <a:pt x="41183" y="6304"/>
                      </a:lnTo>
                      <a:lnTo>
                        <a:pt x="42092" y="12566"/>
                      </a:lnTo>
                      <a:lnTo>
                        <a:pt x="42656" y="18933"/>
                      </a:lnTo>
                      <a:lnTo>
                        <a:pt x="42776" y="26038"/>
                      </a:lnTo>
                      <a:lnTo>
                        <a:pt x="39824" y="51599"/>
                      </a:lnTo>
                      <a:lnTo>
                        <a:pt x="31211" y="75642"/>
                      </a:lnTo>
                      <a:lnTo>
                        <a:pt x="17705" y="96850"/>
                      </a:lnTo>
                      <a:lnTo>
                        <a:pt x="0" y="114541"/>
                      </a:lnTo>
                      <a:lnTo>
                        <a:pt x="1587" y="114477"/>
                      </a:lnTo>
                      <a:lnTo>
                        <a:pt x="3149" y="114300"/>
                      </a:lnTo>
                      <a:lnTo>
                        <a:pt x="284149" y="114300"/>
                      </a:lnTo>
                      <a:lnTo>
                        <a:pt x="284149" y="88900"/>
                      </a:lnTo>
                      <a:lnTo>
                        <a:pt x="277163" y="54296"/>
                      </a:lnTo>
                      <a:lnTo>
                        <a:pt x="258111" y="26038"/>
                      </a:lnTo>
                      <a:lnTo>
                        <a:pt x="229853" y="6986"/>
                      </a:lnTo>
                      <a:lnTo>
                        <a:pt x="195249" y="0"/>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225" name="object 88">
                  <a:extLst>
                    <a:ext uri="{FF2B5EF4-FFF2-40B4-BE49-F238E27FC236}">
                      <a16:creationId xmlns:a16="http://schemas.microsoft.com/office/drawing/2014/main" id="{C086E31A-7CCB-42C4-B362-991F556A6282}"/>
                    </a:ext>
                  </a:extLst>
                </p:cNvPr>
                <p:cNvSpPr/>
                <p:nvPr/>
              </p:nvSpPr>
              <p:spPr>
                <a:xfrm>
                  <a:off x="3797286" y="5976703"/>
                  <a:ext cx="177800" cy="177800"/>
                </a:xfrm>
                <a:custGeom>
                  <a:avLst/>
                  <a:gdLst/>
                  <a:ahLst/>
                  <a:cxnLst/>
                  <a:rect l="l" t="t" r="r" b="b"/>
                  <a:pathLst>
                    <a:path w="177800" h="177800">
                      <a:moveTo>
                        <a:pt x="88900" y="0"/>
                      </a:moveTo>
                      <a:lnTo>
                        <a:pt x="54296" y="6986"/>
                      </a:lnTo>
                      <a:lnTo>
                        <a:pt x="26038" y="26038"/>
                      </a:lnTo>
                      <a:lnTo>
                        <a:pt x="6986" y="54296"/>
                      </a:lnTo>
                      <a:lnTo>
                        <a:pt x="0" y="88900"/>
                      </a:lnTo>
                      <a:lnTo>
                        <a:pt x="6986" y="123503"/>
                      </a:lnTo>
                      <a:lnTo>
                        <a:pt x="26038" y="151761"/>
                      </a:lnTo>
                      <a:lnTo>
                        <a:pt x="54296" y="170813"/>
                      </a:lnTo>
                      <a:lnTo>
                        <a:pt x="88900" y="177800"/>
                      </a:lnTo>
                      <a:lnTo>
                        <a:pt x="123503" y="170813"/>
                      </a:lnTo>
                      <a:lnTo>
                        <a:pt x="151761" y="151761"/>
                      </a:lnTo>
                      <a:lnTo>
                        <a:pt x="170813" y="123503"/>
                      </a:lnTo>
                      <a:lnTo>
                        <a:pt x="177800" y="88900"/>
                      </a:lnTo>
                      <a:lnTo>
                        <a:pt x="170813" y="54296"/>
                      </a:lnTo>
                      <a:lnTo>
                        <a:pt x="151761" y="26038"/>
                      </a:lnTo>
                      <a:lnTo>
                        <a:pt x="123503" y="6986"/>
                      </a:lnTo>
                      <a:lnTo>
                        <a:pt x="88900" y="0"/>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226" name="object 89">
                  <a:extLst>
                    <a:ext uri="{FF2B5EF4-FFF2-40B4-BE49-F238E27FC236}">
                      <a16:creationId xmlns:a16="http://schemas.microsoft.com/office/drawing/2014/main" id="{14B8FC6C-4211-4684-992A-0FF332659F96}"/>
                    </a:ext>
                  </a:extLst>
                </p:cNvPr>
                <p:cNvSpPr/>
                <p:nvPr/>
              </p:nvSpPr>
              <p:spPr>
                <a:xfrm>
                  <a:off x="3721086" y="6179903"/>
                  <a:ext cx="330200" cy="215900"/>
                </a:xfrm>
                <a:custGeom>
                  <a:avLst/>
                  <a:gdLst/>
                  <a:ahLst/>
                  <a:cxnLst/>
                  <a:rect l="l" t="t" r="r" b="b"/>
                  <a:pathLst>
                    <a:path w="330200" h="215900">
                      <a:moveTo>
                        <a:pt x="241300" y="0"/>
                      </a:moveTo>
                      <a:lnTo>
                        <a:pt x="88900" y="0"/>
                      </a:lnTo>
                      <a:lnTo>
                        <a:pt x="54296" y="6986"/>
                      </a:lnTo>
                      <a:lnTo>
                        <a:pt x="26038" y="26038"/>
                      </a:lnTo>
                      <a:lnTo>
                        <a:pt x="6986" y="54296"/>
                      </a:lnTo>
                      <a:lnTo>
                        <a:pt x="0" y="88900"/>
                      </a:lnTo>
                      <a:lnTo>
                        <a:pt x="0" y="215900"/>
                      </a:lnTo>
                      <a:lnTo>
                        <a:pt x="330200" y="215900"/>
                      </a:lnTo>
                      <a:lnTo>
                        <a:pt x="330200" y="88900"/>
                      </a:lnTo>
                      <a:lnTo>
                        <a:pt x="323213" y="54296"/>
                      </a:lnTo>
                      <a:lnTo>
                        <a:pt x="304161" y="26038"/>
                      </a:lnTo>
                      <a:lnTo>
                        <a:pt x="275903" y="6986"/>
                      </a:lnTo>
                      <a:lnTo>
                        <a:pt x="241300" y="0"/>
                      </a:lnTo>
                      <a:close/>
                    </a:path>
                  </a:pathLst>
                </a:custGeom>
                <a:grpFill/>
              </p:spPr>
              <p:txBody>
                <a:bodyPr wrap="square" lIns="0" tIns="0" rIns="0" bIns="0" rtlCol="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227" name="Group 226">
                <a:extLst>
                  <a:ext uri="{FF2B5EF4-FFF2-40B4-BE49-F238E27FC236}">
                    <a16:creationId xmlns:a16="http://schemas.microsoft.com/office/drawing/2014/main" id="{276C30BF-31B8-49E6-A2FF-3A5534C56614}"/>
                  </a:ext>
                </a:extLst>
              </p:cNvPr>
              <p:cNvGrpSpPr/>
              <p:nvPr/>
            </p:nvGrpSpPr>
            <p:grpSpPr>
              <a:xfrm>
                <a:off x="2667561" y="3794359"/>
                <a:ext cx="622548" cy="436802"/>
                <a:chOff x="1784350" y="3368675"/>
                <a:chExt cx="942975" cy="654050"/>
              </a:xfrm>
              <a:solidFill>
                <a:srgbClr val="0091DA"/>
              </a:solidFill>
            </p:grpSpPr>
            <p:sp>
              <p:nvSpPr>
                <p:cNvPr id="228" name="Freeform 26">
                  <a:extLst>
                    <a:ext uri="{FF2B5EF4-FFF2-40B4-BE49-F238E27FC236}">
                      <a16:creationId xmlns:a16="http://schemas.microsoft.com/office/drawing/2014/main" id="{B778D545-D9C1-4086-BA78-D2C02453AD50}"/>
                    </a:ext>
                  </a:extLst>
                </p:cNvPr>
                <p:cNvSpPr>
                  <a:spLocks/>
                </p:cNvSpPr>
                <p:nvPr/>
              </p:nvSpPr>
              <p:spPr bwMode="auto">
                <a:xfrm>
                  <a:off x="1866900" y="3686175"/>
                  <a:ext cx="142875" cy="139700"/>
                </a:xfrm>
                <a:custGeom>
                  <a:avLst/>
                  <a:gdLst/>
                  <a:ahLst/>
                  <a:cxnLst>
                    <a:cxn ang="0">
                      <a:pos x="80" y="0"/>
                    </a:cxn>
                    <a:cxn ang="0">
                      <a:pos x="80" y="0"/>
                    </a:cxn>
                    <a:cxn ang="0">
                      <a:pos x="64" y="2"/>
                    </a:cxn>
                    <a:cxn ang="0">
                      <a:pos x="50" y="6"/>
                    </a:cxn>
                    <a:cxn ang="0">
                      <a:pos x="36" y="14"/>
                    </a:cxn>
                    <a:cxn ang="0">
                      <a:pos x="24" y="24"/>
                    </a:cxn>
                    <a:cxn ang="0">
                      <a:pos x="14" y="34"/>
                    </a:cxn>
                    <a:cxn ang="0">
                      <a:pos x="8" y="48"/>
                    </a:cxn>
                    <a:cxn ang="0">
                      <a:pos x="2" y="64"/>
                    </a:cxn>
                    <a:cxn ang="0">
                      <a:pos x="0" y="80"/>
                    </a:cxn>
                    <a:cxn ang="0">
                      <a:pos x="0" y="80"/>
                    </a:cxn>
                    <a:cxn ang="0">
                      <a:pos x="2" y="82"/>
                    </a:cxn>
                    <a:cxn ang="0">
                      <a:pos x="4" y="86"/>
                    </a:cxn>
                    <a:cxn ang="0">
                      <a:pos x="6" y="88"/>
                    </a:cxn>
                    <a:cxn ang="0">
                      <a:pos x="10" y="88"/>
                    </a:cxn>
                    <a:cxn ang="0">
                      <a:pos x="10" y="88"/>
                    </a:cxn>
                    <a:cxn ang="0">
                      <a:pos x="14" y="88"/>
                    </a:cxn>
                    <a:cxn ang="0">
                      <a:pos x="16" y="86"/>
                    </a:cxn>
                    <a:cxn ang="0">
                      <a:pos x="18" y="82"/>
                    </a:cxn>
                    <a:cxn ang="0">
                      <a:pos x="20" y="80"/>
                    </a:cxn>
                    <a:cxn ang="0">
                      <a:pos x="20" y="80"/>
                    </a:cxn>
                    <a:cxn ang="0">
                      <a:pos x="20" y="68"/>
                    </a:cxn>
                    <a:cxn ang="0">
                      <a:pos x="24" y="56"/>
                    </a:cxn>
                    <a:cxn ang="0">
                      <a:pos x="30" y="46"/>
                    </a:cxn>
                    <a:cxn ang="0">
                      <a:pos x="38" y="36"/>
                    </a:cxn>
                    <a:cxn ang="0">
                      <a:pos x="46" y="28"/>
                    </a:cxn>
                    <a:cxn ang="0">
                      <a:pos x="56" y="22"/>
                    </a:cxn>
                    <a:cxn ang="0">
                      <a:pos x="68" y="20"/>
                    </a:cxn>
                    <a:cxn ang="0">
                      <a:pos x="80" y="18"/>
                    </a:cxn>
                    <a:cxn ang="0">
                      <a:pos x="80" y="18"/>
                    </a:cxn>
                    <a:cxn ang="0">
                      <a:pos x="84" y="18"/>
                    </a:cxn>
                    <a:cxn ang="0">
                      <a:pos x="88" y="16"/>
                    </a:cxn>
                    <a:cxn ang="0">
                      <a:pos x="88" y="12"/>
                    </a:cxn>
                    <a:cxn ang="0">
                      <a:pos x="90" y="8"/>
                    </a:cxn>
                    <a:cxn ang="0">
                      <a:pos x="90" y="8"/>
                    </a:cxn>
                    <a:cxn ang="0">
                      <a:pos x="88" y="6"/>
                    </a:cxn>
                    <a:cxn ang="0">
                      <a:pos x="88" y="2"/>
                    </a:cxn>
                    <a:cxn ang="0">
                      <a:pos x="84" y="0"/>
                    </a:cxn>
                    <a:cxn ang="0">
                      <a:pos x="80" y="0"/>
                    </a:cxn>
                    <a:cxn ang="0">
                      <a:pos x="80" y="0"/>
                    </a:cxn>
                  </a:cxnLst>
                  <a:rect l="0" t="0" r="r" b="b"/>
                  <a:pathLst>
                    <a:path w="90" h="88">
                      <a:moveTo>
                        <a:pt x="80" y="0"/>
                      </a:moveTo>
                      <a:lnTo>
                        <a:pt x="80" y="0"/>
                      </a:lnTo>
                      <a:lnTo>
                        <a:pt x="64" y="2"/>
                      </a:lnTo>
                      <a:lnTo>
                        <a:pt x="50" y="6"/>
                      </a:lnTo>
                      <a:lnTo>
                        <a:pt x="36" y="14"/>
                      </a:lnTo>
                      <a:lnTo>
                        <a:pt x="24" y="24"/>
                      </a:lnTo>
                      <a:lnTo>
                        <a:pt x="14" y="34"/>
                      </a:lnTo>
                      <a:lnTo>
                        <a:pt x="8" y="48"/>
                      </a:lnTo>
                      <a:lnTo>
                        <a:pt x="2" y="64"/>
                      </a:lnTo>
                      <a:lnTo>
                        <a:pt x="0" y="80"/>
                      </a:lnTo>
                      <a:lnTo>
                        <a:pt x="0" y="80"/>
                      </a:lnTo>
                      <a:lnTo>
                        <a:pt x="2" y="82"/>
                      </a:lnTo>
                      <a:lnTo>
                        <a:pt x="4" y="86"/>
                      </a:lnTo>
                      <a:lnTo>
                        <a:pt x="6" y="88"/>
                      </a:lnTo>
                      <a:lnTo>
                        <a:pt x="10" y="88"/>
                      </a:lnTo>
                      <a:lnTo>
                        <a:pt x="10" y="88"/>
                      </a:lnTo>
                      <a:lnTo>
                        <a:pt x="14" y="88"/>
                      </a:lnTo>
                      <a:lnTo>
                        <a:pt x="16" y="86"/>
                      </a:lnTo>
                      <a:lnTo>
                        <a:pt x="18" y="82"/>
                      </a:lnTo>
                      <a:lnTo>
                        <a:pt x="20" y="80"/>
                      </a:lnTo>
                      <a:lnTo>
                        <a:pt x="20" y="80"/>
                      </a:lnTo>
                      <a:lnTo>
                        <a:pt x="20" y="68"/>
                      </a:lnTo>
                      <a:lnTo>
                        <a:pt x="24" y="56"/>
                      </a:lnTo>
                      <a:lnTo>
                        <a:pt x="30" y="46"/>
                      </a:lnTo>
                      <a:lnTo>
                        <a:pt x="38" y="36"/>
                      </a:lnTo>
                      <a:lnTo>
                        <a:pt x="46" y="28"/>
                      </a:lnTo>
                      <a:lnTo>
                        <a:pt x="56" y="22"/>
                      </a:lnTo>
                      <a:lnTo>
                        <a:pt x="68" y="20"/>
                      </a:lnTo>
                      <a:lnTo>
                        <a:pt x="80" y="18"/>
                      </a:lnTo>
                      <a:lnTo>
                        <a:pt x="80" y="18"/>
                      </a:lnTo>
                      <a:lnTo>
                        <a:pt x="84" y="18"/>
                      </a:lnTo>
                      <a:lnTo>
                        <a:pt x="88" y="16"/>
                      </a:lnTo>
                      <a:lnTo>
                        <a:pt x="88" y="12"/>
                      </a:lnTo>
                      <a:lnTo>
                        <a:pt x="90" y="8"/>
                      </a:lnTo>
                      <a:lnTo>
                        <a:pt x="90" y="8"/>
                      </a:lnTo>
                      <a:lnTo>
                        <a:pt x="88" y="6"/>
                      </a:lnTo>
                      <a:lnTo>
                        <a:pt x="88" y="2"/>
                      </a:lnTo>
                      <a:lnTo>
                        <a:pt x="84" y="0"/>
                      </a:lnTo>
                      <a:lnTo>
                        <a:pt x="80" y="0"/>
                      </a:lnTo>
                      <a:lnTo>
                        <a:pt x="8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312" name="Freeform 27">
                  <a:extLst>
                    <a:ext uri="{FF2B5EF4-FFF2-40B4-BE49-F238E27FC236}">
                      <a16:creationId xmlns:a16="http://schemas.microsoft.com/office/drawing/2014/main" id="{1FF59068-39E4-400E-81E0-5520CD62C69F}"/>
                    </a:ext>
                  </a:extLst>
                </p:cNvPr>
                <p:cNvSpPr>
                  <a:spLocks/>
                </p:cNvSpPr>
                <p:nvPr/>
              </p:nvSpPr>
              <p:spPr bwMode="auto">
                <a:xfrm>
                  <a:off x="2390775" y="3686175"/>
                  <a:ext cx="139700" cy="139700"/>
                </a:xfrm>
                <a:custGeom>
                  <a:avLst/>
                  <a:gdLst/>
                  <a:ahLst/>
                  <a:cxnLst>
                    <a:cxn ang="0">
                      <a:pos x="80" y="0"/>
                    </a:cxn>
                    <a:cxn ang="0">
                      <a:pos x="80" y="0"/>
                    </a:cxn>
                    <a:cxn ang="0">
                      <a:pos x="64" y="2"/>
                    </a:cxn>
                    <a:cxn ang="0">
                      <a:pos x="48" y="6"/>
                    </a:cxn>
                    <a:cxn ang="0">
                      <a:pos x="36" y="14"/>
                    </a:cxn>
                    <a:cxn ang="0">
                      <a:pos x="24" y="24"/>
                    </a:cxn>
                    <a:cxn ang="0">
                      <a:pos x="14" y="34"/>
                    </a:cxn>
                    <a:cxn ang="0">
                      <a:pos x="6" y="48"/>
                    </a:cxn>
                    <a:cxn ang="0">
                      <a:pos x="2" y="64"/>
                    </a:cxn>
                    <a:cxn ang="0">
                      <a:pos x="0" y="80"/>
                    </a:cxn>
                    <a:cxn ang="0">
                      <a:pos x="0" y="80"/>
                    </a:cxn>
                    <a:cxn ang="0">
                      <a:pos x="0" y="82"/>
                    </a:cxn>
                    <a:cxn ang="0">
                      <a:pos x="2" y="86"/>
                    </a:cxn>
                    <a:cxn ang="0">
                      <a:pos x="6" y="88"/>
                    </a:cxn>
                    <a:cxn ang="0">
                      <a:pos x="10" y="88"/>
                    </a:cxn>
                    <a:cxn ang="0">
                      <a:pos x="10" y="88"/>
                    </a:cxn>
                    <a:cxn ang="0">
                      <a:pos x="12" y="88"/>
                    </a:cxn>
                    <a:cxn ang="0">
                      <a:pos x="16" y="86"/>
                    </a:cxn>
                    <a:cxn ang="0">
                      <a:pos x="18" y="82"/>
                    </a:cxn>
                    <a:cxn ang="0">
                      <a:pos x="18" y="80"/>
                    </a:cxn>
                    <a:cxn ang="0">
                      <a:pos x="18" y="80"/>
                    </a:cxn>
                    <a:cxn ang="0">
                      <a:pos x="20" y="68"/>
                    </a:cxn>
                    <a:cxn ang="0">
                      <a:pos x="24" y="56"/>
                    </a:cxn>
                    <a:cxn ang="0">
                      <a:pos x="28" y="46"/>
                    </a:cxn>
                    <a:cxn ang="0">
                      <a:pos x="36" y="36"/>
                    </a:cxn>
                    <a:cxn ang="0">
                      <a:pos x="46" y="28"/>
                    </a:cxn>
                    <a:cxn ang="0">
                      <a:pos x="56" y="22"/>
                    </a:cxn>
                    <a:cxn ang="0">
                      <a:pos x="68" y="20"/>
                    </a:cxn>
                    <a:cxn ang="0">
                      <a:pos x="80" y="18"/>
                    </a:cxn>
                    <a:cxn ang="0">
                      <a:pos x="80" y="18"/>
                    </a:cxn>
                    <a:cxn ang="0">
                      <a:pos x="84" y="18"/>
                    </a:cxn>
                    <a:cxn ang="0">
                      <a:pos x="86" y="16"/>
                    </a:cxn>
                    <a:cxn ang="0">
                      <a:pos x="88" y="12"/>
                    </a:cxn>
                    <a:cxn ang="0">
                      <a:pos x="88" y="8"/>
                    </a:cxn>
                    <a:cxn ang="0">
                      <a:pos x="88" y="8"/>
                    </a:cxn>
                    <a:cxn ang="0">
                      <a:pos x="88" y="6"/>
                    </a:cxn>
                    <a:cxn ang="0">
                      <a:pos x="86" y="2"/>
                    </a:cxn>
                    <a:cxn ang="0">
                      <a:pos x="84" y="0"/>
                    </a:cxn>
                    <a:cxn ang="0">
                      <a:pos x="80" y="0"/>
                    </a:cxn>
                    <a:cxn ang="0">
                      <a:pos x="80" y="0"/>
                    </a:cxn>
                  </a:cxnLst>
                  <a:rect l="0" t="0" r="r" b="b"/>
                  <a:pathLst>
                    <a:path w="88" h="88">
                      <a:moveTo>
                        <a:pt x="80" y="0"/>
                      </a:moveTo>
                      <a:lnTo>
                        <a:pt x="80" y="0"/>
                      </a:lnTo>
                      <a:lnTo>
                        <a:pt x="64" y="2"/>
                      </a:lnTo>
                      <a:lnTo>
                        <a:pt x="48" y="6"/>
                      </a:lnTo>
                      <a:lnTo>
                        <a:pt x="36" y="14"/>
                      </a:lnTo>
                      <a:lnTo>
                        <a:pt x="24" y="24"/>
                      </a:lnTo>
                      <a:lnTo>
                        <a:pt x="14" y="34"/>
                      </a:lnTo>
                      <a:lnTo>
                        <a:pt x="6" y="48"/>
                      </a:lnTo>
                      <a:lnTo>
                        <a:pt x="2" y="64"/>
                      </a:lnTo>
                      <a:lnTo>
                        <a:pt x="0" y="80"/>
                      </a:lnTo>
                      <a:lnTo>
                        <a:pt x="0" y="80"/>
                      </a:lnTo>
                      <a:lnTo>
                        <a:pt x="0" y="82"/>
                      </a:lnTo>
                      <a:lnTo>
                        <a:pt x="2" y="86"/>
                      </a:lnTo>
                      <a:lnTo>
                        <a:pt x="6" y="88"/>
                      </a:lnTo>
                      <a:lnTo>
                        <a:pt x="10" y="88"/>
                      </a:lnTo>
                      <a:lnTo>
                        <a:pt x="10" y="88"/>
                      </a:lnTo>
                      <a:lnTo>
                        <a:pt x="12" y="88"/>
                      </a:lnTo>
                      <a:lnTo>
                        <a:pt x="16" y="86"/>
                      </a:lnTo>
                      <a:lnTo>
                        <a:pt x="18" y="82"/>
                      </a:lnTo>
                      <a:lnTo>
                        <a:pt x="18" y="80"/>
                      </a:lnTo>
                      <a:lnTo>
                        <a:pt x="18" y="80"/>
                      </a:lnTo>
                      <a:lnTo>
                        <a:pt x="20" y="68"/>
                      </a:lnTo>
                      <a:lnTo>
                        <a:pt x="24" y="56"/>
                      </a:lnTo>
                      <a:lnTo>
                        <a:pt x="28" y="46"/>
                      </a:lnTo>
                      <a:lnTo>
                        <a:pt x="36" y="36"/>
                      </a:lnTo>
                      <a:lnTo>
                        <a:pt x="46" y="28"/>
                      </a:lnTo>
                      <a:lnTo>
                        <a:pt x="56" y="22"/>
                      </a:lnTo>
                      <a:lnTo>
                        <a:pt x="68" y="20"/>
                      </a:lnTo>
                      <a:lnTo>
                        <a:pt x="80" y="18"/>
                      </a:lnTo>
                      <a:lnTo>
                        <a:pt x="80" y="18"/>
                      </a:lnTo>
                      <a:lnTo>
                        <a:pt x="84" y="18"/>
                      </a:lnTo>
                      <a:lnTo>
                        <a:pt x="86" y="16"/>
                      </a:lnTo>
                      <a:lnTo>
                        <a:pt x="88" y="12"/>
                      </a:lnTo>
                      <a:lnTo>
                        <a:pt x="88" y="8"/>
                      </a:lnTo>
                      <a:lnTo>
                        <a:pt x="88" y="8"/>
                      </a:lnTo>
                      <a:lnTo>
                        <a:pt x="88" y="6"/>
                      </a:lnTo>
                      <a:lnTo>
                        <a:pt x="86" y="2"/>
                      </a:lnTo>
                      <a:lnTo>
                        <a:pt x="84" y="0"/>
                      </a:lnTo>
                      <a:lnTo>
                        <a:pt x="80" y="0"/>
                      </a:lnTo>
                      <a:lnTo>
                        <a:pt x="8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364" name="Freeform 28">
                  <a:extLst>
                    <a:ext uri="{FF2B5EF4-FFF2-40B4-BE49-F238E27FC236}">
                      <a16:creationId xmlns:a16="http://schemas.microsoft.com/office/drawing/2014/main" id="{71CB4DF9-9207-4E03-930B-494271FD63AC}"/>
                    </a:ext>
                  </a:extLst>
                </p:cNvPr>
                <p:cNvSpPr>
                  <a:spLocks/>
                </p:cNvSpPr>
                <p:nvPr/>
              </p:nvSpPr>
              <p:spPr bwMode="auto">
                <a:xfrm>
                  <a:off x="1924050" y="3368675"/>
                  <a:ext cx="660400" cy="244475"/>
                </a:xfrm>
                <a:custGeom>
                  <a:avLst/>
                  <a:gdLst/>
                  <a:ahLst/>
                  <a:cxnLst>
                    <a:cxn ang="0">
                      <a:pos x="162" y="154"/>
                    </a:cxn>
                    <a:cxn ang="0">
                      <a:pos x="256" y="154"/>
                    </a:cxn>
                    <a:cxn ang="0">
                      <a:pos x="256" y="154"/>
                    </a:cxn>
                    <a:cxn ang="0">
                      <a:pos x="266" y="144"/>
                    </a:cxn>
                    <a:cxn ang="0">
                      <a:pos x="276" y="134"/>
                    </a:cxn>
                    <a:cxn ang="0">
                      <a:pos x="288" y="124"/>
                    </a:cxn>
                    <a:cxn ang="0">
                      <a:pos x="302" y="118"/>
                    </a:cxn>
                    <a:cxn ang="0">
                      <a:pos x="318" y="112"/>
                    </a:cxn>
                    <a:cxn ang="0">
                      <a:pos x="334" y="106"/>
                    </a:cxn>
                    <a:cxn ang="0">
                      <a:pos x="350" y="104"/>
                    </a:cxn>
                    <a:cxn ang="0">
                      <a:pos x="368" y="104"/>
                    </a:cxn>
                    <a:cxn ang="0">
                      <a:pos x="368" y="104"/>
                    </a:cxn>
                    <a:cxn ang="0">
                      <a:pos x="394" y="106"/>
                    </a:cxn>
                    <a:cxn ang="0">
                      <a:pos x="416" y="112"/>
                    </a:cxn>
                    <a:cxn ang="0">
                      <a:pos x="362" y="36"/>
                    </a:cxn>
                    <a:cxn ang="0">
                      <a:pos x="362" y="36"/>
                    </a:cxn>
                    <a:cxn ang="0">
                      <a:pos x="354" y="22"/>
                    </a:cxn>
                    <a:cxn ang="0">
                      <a:pos x="354" y="22"/>
                    </a:cxn>
                    <a:cxn ang="0">
                      <a:pos x="354" y="22"/>
                    </a:cxn>
                    <a:cxn ang="0">
                      <a:pos x="354" y="22"/>
                    </a:cxn>
                    <a:cxn ang="0">
                      <a:pos x="344" y="14"/>
                    </a:cxn>
                    <a:cxn ang="0">
                      <a:pos x="332" y="6"/>
                    </a:cxn>
                    <a:cxn ang="0">
                      <a:pos x="318" y="2"/>
                    </a:cxn>
                    <a:cxn ang="0">
                      <a:pos x="304" y="0"/>
                    </a:cxn>
                    <a:cxn ang="0">
                      <a:pos x="304" y="0"/>
                    </a:cxn>
                    <a:cxn ang="0">
                      <a:pos x="290" y="2"/>
                    </a:cxn>
                    <a:cxn ang="0">
                      <a:pos x="276" y="6"/>
                    </a:cxn>
                    <a:cxn ang="0">
                      <a:pos x="266" y="14"/>
                    </a:cxn>
                    <a:cxn ang="0">
                      <a:pos x="254" y="22"/>
                    </a:cxn>
                    <a:cxn ang="0">
                      <a:pos x="164" y="22"/>
                    </a:cxn>
                    <a:cxn ang="0">
                      <a:pos x="164" y="22"/>
                    </a:cxn>
                    <a:cxn ang="0">
                      <a:pos x="154" y="14"/>
                    </a:cxn>
                    <a:cxn ang="0">
                      <a:pos x="142" y="6"/>
                    </a:cxn>
                    <a:cxn ang="0">
                      <a:pos x="128" y="2"/>
                    </a:cxn>
                    <a:cxn ang="0">
                      <a:pos x="114" y="0"/>
                    </a:cxn>
                    <a:cxn ang="0">
                      <a:pos x="114" y="0"/>
                    </a:cxn>
                    <a:cxn ang="0">
                      <a:pos x="100" y="2"/>
                    </a:cxn>
                    <a:cxn ang="0">
                      <a:pos x="86" y="6"/>
                    </a:cxn>
                    <a:cxn ang="0">
                      <a:pos x="74" y="14"/>
                    </a:cxn>
                    <a:cxn ang="0">
                      <a:pos x="64" y="22"/>
                    </a:cxn>
                    <a:cxn ang="0">
                      <a:pos x="64" y="22"/>
                    </a:cxn>
                    <a:cxn ang="0">
                      <a:pos x="0" y="112"/>
                    </a:cxn>
                    <a:cxn ang="0">
                      <a:pos x="0" y="112"/>
                    </a:cxn>
                    <a:cxn ang="0">
                      <a:pos x="24" y="106"/>
                    </a:cxn>
                    <a:cxn ang="0">
                      <a:pos x="38" y="104"/>
                    </a:cxn>
                    <a:cxn ang="0">
                      <a:pos x="50" y="104"/>
                    </a:cxn>
                    <a:cxn ang="0">
                      <a:pos x="50" y="104"/>
                    </a:cxn>
                    <a:cxn ang="0">
                      <a:pos x="68" y="104"/>
                    </a:cxn>
                    <a:cxn ang="0">
                      <a:pos x="84" y="106"/>
                    </a:cxn>
                    <a:cxn ang="0">
                      <a:pos x="100" y="112"/>
                    </a:cxn>
                    <a:cxn ang="0">
                      <a:pos x="116" y="118"/>
                    </a:cxn>
                    <a:cxn ang="0">
                      <a:pos x="130" y="124"/>
                    </a:cxn>
                    <a:cxn ang="0">
                      <a:pos x="142" y="134"/>
                    </a:cxn>
                    <a:cxn ang="0">
                      <a:pos x="154" y="144"/>
                    </a:cxn>
                    <a:cxn ang="0">
                      <a:pos x="162" y="154"/>
                    </a:cxn>
                    <a:cxn ang="0">
                      <a:pos x="162" y="154"/>
                    </a:cxn>
                  </a:cxnLst>
                  <a:rect l="0" t="0" r="r" b="b"/>
                  <a:pathLst>
                    <a:path w="416" h="154">
                      <a:moveTo>
                        <a:pt x="162" y="154"/>
                      </a:moveTo>
                      <a:lnTo>
                        <a:pt x="256" y="154"/>
                      </a:lnTo>
                      <a:lnTo>
                        <a:pt x="256" y="154"/>
                      </a:lnTo>
                      <a:lnTo>
                        <a:pt x="266" y="144"/>
                      </a:lnTo>
                      <a:lnTo>
                        <a:pt x="276" y="134"/>
                      </a:lnTo>
                      <a:lnTo>
                        <a:pt x="288" y="124"/>
                      </a:lnTo>
                      <a:lnTo>
                        <a:pt x="302" y="118"/>
                      </a:lnTo>
                      <a:lnTo>
                        <a:pt x="318" y="112"/>
                      </a:lnTo>
                      <a:lnTo>
                        <a:pt x="334" y="106"/>
                      </a:lnTo>
                      <a:lnTo>
                        <a:pt x="350" y="104"/>
                      </a:lnTo>
                      <a:lnTo>
                        <a:pt x="368" y="104"/>
                      </a:lnTo>
                      <a:lnTo>
                        <a:pt x="368" y="104"/>
                      </a:lnTo>
                      <a:lnTo>
                        <a:pt x="394" y="106"/>
                      </a:lnTo>
                      <a:lnTo>
                        <a:pt x="416" y="112"/>
                      </a:lnTo>
                      <a:lnTo>
                        <a:pt x="362" y="36"/>
                      </a:lnTo>
                      <a:lnTo>
                        <a:pt x="362" y="36"/>
                      </a:lnTo>
                      <a:lnTo>
                        <a:pt x="354" y="22"/>
                      </a:lnTo>
                      <a:lnTo>
                        <a:pt x="354" y="22"/>
                      </a:lnTo>
                      <a:lnTo>
                        <a:pt x="354" y="22"/>
                      </a:lnTo>
                      <a:lnTo>
                        <a:pt x="354" y="22"/>
                      </a:lnTo>
                      <a:lnTo>
                        <a:pt x="344" y="14"/>
                      </a:lnTo>
                      <a:lnTo>
                        <a:pt x="332" y="6"/>
                      </a:lnTo>
                      <a:lnTo>
                        <a:pt x="318" y="2"/>
                      </a:lnTo>
                      <a:lnTo>
                        <a:pt x="304" y="0"/>
                      </a:lnTo>
                      <a:lnTo>
                        <a:pt x="304" y="0"/>
                      </a:lnTo>
                      <a:lnTo>
                        <a:pt x="290" y="2"/>
                      </a:lnTo>
                      <a:lnTo>
                        <a:pt x="276" y="6"/>
                      </a:lnTo>
                      <a:lnTo>
                        <a:pt x="266" y="14"/>
                      </a:lnTo>
                      <a:lnTo>
                        <a:pt x="254" y="22"/>
                      </a:lnTo>
                      <a:lnTo>
                        <a:pt x="164" y="22"/>
                      </a:lnTo>
                      <a:lnTo>
                        <a:pt x="164" y="22"/>
                      </a:lnTo>
                      <a:lnTo>
                        <a:pt x="154" y="14"/>
                      </a:lnTo>
                      <a:lnTo>
                        <a:pt x="142" y="6"/>
                      </a:lnTo>
                      <a:lnTo>
                        <a:pt x="128" y="2"/>
                      </a:lnTo>
                      <a:lnTo>
                        <a:pt x="114" y="0"/>
                      </a:lnTo>
                      <a:lnTo>
                        <a:pt x="114" y="0"/>
                      </a:lnTo>
                      <a:lnTo>
                        <a:pt x="100" y="2"/>
                      </a:lnTo>
                      <a:lnTo>
                        <a:pt x="86" y="6"/>
                      </a:lnTo>
                      <a:lnTo>
                        <a:pt x="74" y="14"/>
                      </a:lnTo>
                      <a:lnTo>
                        <a:pt x="64" y="22"/>
                      </a:lnTo>
                      <a:lnTo>
                        <a:pt x="64" y="22"/>
                      </a:lnTo>
                      <a:lnTo>
                        <a:pt x="0" y="112"/>
                      </a:lnTo>
                      <a:lnTo>
                        <a:pt x="0" y="112"/>
                      </a:lnTo>
                      <a:lnTo>
                        <a:pt x="24" y="106"/>
                      </a:lnTo>
                      <a:lnTo>
                        <a:pt x="38" y="104"/>
                      </a:lnTo>
                      <a:lnTo>
                        <a:pt x="50" y="104"/>
                      </a:lnTo>
                      <a:lnTo>
                        <a:pt x="50" y="104"/>
                      </a:lnTo>
                      <a:lnTo>
                        <a:pt x="68" y="104"/>
                      </a:lnTo>
                      <a:lnTo>
                        <a:pt x="84" y="106"/>
                      </a:lnTo>
                      <a:lnTo>
                        <a:pt x="100" y="112"/>
                      </a:lnTo>
                      <a:lnTo>
                        <a:pt x="116" y="118"/>
                      </a:lnTo>
                      <a:lnTo>
                        <a:pt x="130" y="124"/>
                      </a:lnTo>
                      <a:lnTo>
                        <a:pt x="142" y="134"/>
                      </a:lnTo>
                      <a:lnTo>
                        <a:pt x="154" y="144"/>
                      </a:lnTo>
                      <a:lnTo>
                        <a:pt x="162" y="154"/>
                      </a:lnTo>
                      <a:lnTo>
                        <a:pt x="162" y="15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sp>
              <p:nvSpPr>
                <p:cNvPr id="365" name="Freeform 29">
                  <a:extLst>
                    <a:ext uri="{FF2B5EF4-FFF2-40B4-BE49-F238E27FC236}">
                      <a16:creationId xmlns:a16="http://schemas.microsoft.com/office/drawing/2014/main" id="{B6A549A3-5BA6-4F82-9DED-7A10130B0389}"/>
                    </a:ext>
                  </a:extLst>
                </p:cNvPr>
                <p:cNvSpPr>
                  <a:spLocks noEditPoints="1"/>
                </p:cNvSpPr>
                <p:nvPr/>
              </p:nvSpPr>
              <p:spPr bwMode="auto">
                <a:xfrm>
                  <a:off x="1784350" y="3565525"/>
                  <a:ext cx="942975" cy="457200"/>
                </a:xfrm>
                <a:custGeom>
                  <a:avLst/>
                  <a:gdLst/>
                  <a:ahLst/>
                  <a:cxnLst>
                    <a:cxn ang="0">
                      <a:pos x="530" y="26"/>
                    </a:cxn>
                    <a:cxn ang="0">
                      <a:pos x="456" y="0"/>
                    </a:cxn>
                    <a:cxn ang="0">
                      <a:pos x="412" y="6"/>
                    </a:cxn>
                    <a:cxn ang="0">
                      <a:pos x="366" y="36"/>
                    </a:cxn>
                    <a:cxn ang="0">
                      <a:pos x="236" y="46"/>
                    </a:cxn>
                    <a:cxn ang="0">
                      <a:pos x="208" y="20"/>
                    </a:cxn>
                    <a:cxn ang="0">
                      <a:pos x="154" y="0"/>
                    </a:cxn>
                    <a:cxn ang="0">
                      <a:pos x="110" y="2"/>
                    </a:cxn>
                    <a:cxn ang="0">
                      <a:pos x="64" y="26"/>
                    </a:cxn>
                    <a:cxn ang="0">
                      <a:pos x="46" y="48"/>
                    </a:cxn>
                    <a:cxn ang="0">
                      <a:pos x="8" y="110"/>
                    </a:cxn>
                    <a:cxn ang="0">
                      <a:pos x="0" y="168"/>
                    </a:cxn>
                    <a:cxn ang="0">
                      <a:pos x="16" y="218"/>
                    </a:cxn>
                    <a:cxn ang="0">
                      <a:pos x="48" y="258"/>
                    </a:cxn>
                    <a:cxn ang="0">
                      <a:pos x="94" y="282"/>
                    </a:cxn>
                    <a:cxn ang="0">
                      <a:pos x="132" y="288"/>
                    </a:cxn>
                    <a:cxn ang="0">
                      <a:pos x="188" y="276"/>
                    </a:cxn>
                    <a:cxn ang="0">
                      <a:pos x="232" y="242"/>
                    </a:cxn>
                    <a:cxn ang="0">
                      <a:pos x="234" y="240"/>
                    </a:cxn>
                    <a:cxn ang="0">
                      <a:pos x="256" y="220"/>
                    </a:cxn>
                    <a:cxn ang="0">
                      <a:pos x="286" y="240"/>
                    </a:cxn>
                    <a:cxn ang="0">
                      <a:pos x="320" y="236"/>
                    </a:cxn>
                    <a:cxn ang="0">
                      <a:pos x="348" y="228"/>
                    </a:cxn>
                    <a:cxn ang="0">
                      <a:pos x="360" y="242"/>
                    </a:cxn>
                    <a:cxn ang="0">
                      <a:pos x="372" y="252"/>
                    </a:cxn>
                    <a:cxn ang="0">
                      <a:pos x="420" y="282"/>
                    </a:cxn>
                    <a:cxn ang="0">
                      <a:pos x="462" y="288"/>
                    </a:cxn>
                    <a:cxn ang="0">
                      <a:pos x="514" y="278"/>
                    </a:cxn>
                    <a:cxn ang="0">
                      <a:pos x="556" y="250"/>
                    </a:cxn>
                    <a:cxn ang="0">
                      <a:pos x="584" y="208"/>
                    </a:cxn>
                    <a:cxn ang="0">
                      <a:pos x="594" y="156"/>
                    </a:cxn>
                    <a:cxn ang="0">
                      <a:pos x="574" y="86"/>
                    </a:cxn>
                    <a:cxn ang="0">
                      <a:pos x="132" y="252"/>
                    </a:cxn>
                    <a:cxn ang="0">
                      <a:pos x="64" y="224"/>
                    </a:cxn>
                    <a:cxn ang="0">
                      <a:pos x="36" y="156"/>
                    </a:cxn>
                    <a:cxn ang="0">
                      <a:pos x="52" y="102"/>
                    </a:cxn>
                    <a:cxn ang="0">
                      <a:pos x="114" y="60"/>
                    </a:cxn>
                    <a:cxn ang="0">
                      <a:pos x="170" y="66"/>
                    </a:cxn>
                    <a:cxn ang="0">
                      <a:pos x="222" y="118"/>
                    </a:cxn>
                    <a:cxn ang="0">
                      <a:pos x="228" y="174"/>
                    </a:cxn>
                    <a:cxn ang="0">
                      <a:pos x="186" y="236"/>
                    </a:cxn>
                    <a:cxn ang="0">
                      <a:pos x="132" y="252"/>
                    </a:cxn>
                    <a:cxn ang="0">
                      <a:pos x="284" y="220"/>
                    </a:cxn>
                    <a:cxn ang="0">
                      <a:pos x="266" y="202"/>
                    </a:cxn>
                    <a:cxn ang="0">
                      <a:pos x="264" y="182"/>
                    </a:cxn>
                    <a:cxn ang="0">
                      <a:pos x="278" y="162"/>
                    </a:cxn>
                    <a:cxn ang="0">
                      <a:pos x="298" y="156"/>
                    </a:cxn>
                    <a:cxn ang="0">
                      <a:pos x="320" y="166"/>
                    </a:cxn>
                    <a:cxn ang="0">
                      <a:pos x="330" y="188"/>
                    </a:cxn>
                    <a:cxn ang="0">
                      <a:pos x="324" y="208"/>
                    </a:cxn>
                    <a:cxn ang="0">
                      <a:pos x="304" y="222"/>
                    </a:cxn>
                    <a:cxn ang="0">
                      <a:pos x="462" y="252"/>
                    </a:cxn>
                    <a:cxn ang="0">
                      <a:pos x="394" y="224"/>
                    </a:cxn>
                    <a:cxn ang="0">
                      <a:pos x="366" y="156"/>
                    </a:cxn>
                    <a:cxn ang="0">
                      <a:pos x="382" y="102"/>
                    </a:cxn>
                    <a:cxn ang="0">
                      <a:pos x="442" y="60"/>
                    </a:cxn>
                    <a:cxn ang="0">
                      <a:pos x="500" y="66"/>
                    </a:cxn>
                    <a:cxn ang="0">
                      <a:pos x="550" y="118"/>
                    </a:cxn>
                    <a:cxn ang="0">
                      <a:pos x="556" y="174"/>
                    </a:cxn>
                    <a:cxn ang="0">
                      <a:pos x="516" y="236"/>
                    </a:cxn>
                    <a:cxn ang="0">
                      <a:pos x="462" y="252"/>
                    </a:cxn>
                  </a:cxnLst>
                  <a:rect l="0" t="0" r="r" b="b"/>
                  <a:pathLst>
                    <a:path w="594" h="288">
                      <a:moveTo>
                        <a:pt x="560" y="68"/>
                      </a:moveTo>
                      <a:lnTo>
                        <a:pt x="536" y="34"/>
                      </a:lnTo>
                      <a:lnTo>
                        <a:pt x="536" y="34"/>
                      </a:lnTo>
                      <a:lnTo>
                        <a:pt x="530" y="26"/>
                      </a:lnTo>
                      <a:lnTo>
                        <a:pt x="520" y="20"/>
                      </a:lnTo>
                      <a:lnTo>
                        <a:pt x="502" y="8"/>
                      </a:lnTo>
                      <a:lnTo>
                        <a:pt x="480" y="2"/>
                      </a:lnTo>
                      <a:lnTo>
                        <a:pt x="456" y="0"/>
                      </a:lnTo>
                      <a:lnTo>
                        <a:pt x="456" y="0"/>
                      </a:lnTo>
                      <a:lnTo>
                        <a:pt x="440" y="0"/>
                      </a:lnTo>
                      <a:lnTo>
                        <a:pt x="426" y="2"/>
                      </a:lnTo>
                      <a:lnTo>
                        <a:pt x="412" y="6"/>
                      </a:lnTo>
                      <a:lnTo>
                        <a:pt x="398" y="12"/>
                      </a:lnTo>
                      <a:lnTo>
                        <a:pt x="386" y="20"/>
                      </a:lnTo>
                      <a:lnTo>
                        <a:pt x="374" y="28"/>
                      </a:lnTo>
                      <a:lnTo>
                        <a:pt x="366" y="36"/>
                      </a:lnTo>
                      <a:lnTo>
                        <a:pt x="358" y="46"/>
                      </a:lnTo>
                      <a:lnTo>
                        <a:pt x="356" y="50"/>
                      </a:lnTo>
                      <a:lnTo>
                        <a:pt x="238" y="50"/>
                      </a:lnTo>
                      <a:lnTo>
                        <a:pt x="236" y="46"/>
                      </a:lnTo>
                      <a:lnTo>
                        <a:pt x="236" y="46"/>
                      </a:lnTo>
                      <a:lnTo>
                        <a:pt x="228" y="36"/>
                      </a:lnTo>
                      <a:lnTo>
                        <a:pt x="220" y="28"/>
                      </a:lnTo>
                      <a:lnTo>
                        <a:pt x="208" y="20"/>
                      </a:lnTo>
                      <a:lnTo>
                        <a:pt x="196" y="12"/>
                      </a:lnTo>
                      <a:lnTo>
                        <a:pt x="182" y="6"/>
                      </a:lnTo>
                      <a:lnTo>
                        <a:pt x="168" y="2"/>
                      </a:lnTo>
                      <a:lnTo>
                        <a:pt x="154" y="0"/>
                      </a:lnTo>
                      <a:lnTo>
                        <a:pt x="138" y="0"/>
                      </a:lnTo>
                      <a:lnTo>
                        <a:pt x="138" y="0"/>
                      </a:lnTo>
                      <a:lnTo>
                        <a:pt x="124" y="0"/>
                      </a:lnTo>
                      <a:lnTo>
                        <a:pt x="110" y="2"/>
                      </a:lnTo>
                      <a:lnTo>
                        <a:pt x="98" y="6"/>
                      </a:lnTo>
                      <a:lnTo>
                        <a:pt x="86" y="12"/>
                      </a:lnTo>
                      <a:lnTo>
                        <a:pt x="74" y="18"/>
                      </a:lnTo>
                      <a:lnTo>
                        <a:pt x="64" y="26"/>
                      </a:lnTo>
                      <a:lnTo>
                        <a:pt x="56" y="36"/>
                      </a:lnTo>
                      <a:lnTo>
                        <a:pt x="48" y="46"/>
                      </a:lnTo>
                      <a:lnTo>
                        <a:pt x="48" y="46"/>
                      </a:lnTo>
                      <a:lnTo>
                        <a:pt x="46" y="48"/>
                      </a:lnTo>
                      <a:lnTo>
                        <a:pt x="30" y="72"/>
                      </a:lnTo>
                      <a:lnTo>
                        <a:pt x="30" y="72"/>
                      </a:lnTo>
                      <a:lnTo>
                        <a:pt x="18" y="90"/>
                      </a:lnTo>
                      <a:lnTo>
                        <a:pt x="8" y="110"/>
                      </a:lnTo>
                      <a:lnTo>
                        <a:pt x="2" y="132"/>
                      </a:lnTo>
                      <a:lnTo>
                        <a:pt x="0" y="156"/>
                      </a:lnTo>
                      <a:lnTo>
                        <a:pt x="0" y="156"/>
                      </a:lnTo>
                      <a:lnTo>
                        <a:pt x="0" y="168"/>
                      </a:lnTo>
                      <a:lnTo>
                        <a:pt x="2" y="182"/>
                      </a:lnTo>
                      <a:lnTo>
                        <a:pt x="6" y="194"/>
                      </a:lnTo>
                      <a:lnTo>
                        <a:pt x="10" y="208"/>
                      </a:lnTo>
                      <a:lnTo>
                        <a:pt x="16" y="218"/>
                      </a:lnTo>
                      <a:lnTo>
                        <a:pt x="22" y="230"/>
                      </a:lnTo>
                      <a:lnTo>
                        <a:pt x="30" y="240"/>
                      </a:lnTo>
                      <a:lnTo>
                        <a:pt x="38" y="250"/>
                      </a:lnTo>
                      <a:lnTo>
                        <a:pt x="48" y="258"/>
                      </a:lnTo>
                      <a:lnTo>
                        <a:pt x="58" y="266"/>
                      </a:lnTo>
                      <a:lnTo>
                        <a:pt x="70" y="272"/>
                      </a:lnTo>
                      <a:lnTo>
                        <a:pt x="80" y="278"/>
                      </a:lnTo>
                      <a:lnTo>
                        <a:pt x="94" y="282"/>
                      </a:lnTo>
                      <a:lnTo>
                        <a:pt x="106" y="286"/>
                      </a:lnTo>
                      <a:lnTo>
                        <a:pt x="120" y="288"/>
                      </a:lnTo>
                      <a:lnTo>
                        <a:pt x="132" y="288"/>
                      </a:lnTo>
                      <a:lnTo>
                        <a:pt x="132" y="288"/>
                      </a:lnTo>
                      <a:lnTo>
                        <a:pt x="148" y="288"/>
                      </a:lnTo>
                      <a:lnTo>
                        <a:pt x="162" y="284"/>
                      </a:lnTo>
                      <a:lnTo>
                        <a:pt x="176" y="282"/>
                      </a:lnTo>
                      <a:lnTo>
                        <a:pt x="188" y="276"/>
                      </a:lnTo>
                      <a:lnTo>
                        <a:pt x="200" y="270"/>
                      </a:lnTo>
                      <a:lnTo>
                        <a:pt x="212" y="262"/>
                      </a:lnTo>
                      <a:lnTo>
                        <a:pt x="222" y="252"/>
                      </a:lnTo>
                      <a:lnTo>
                        <a:pt x="232" y="242"/>
                      </a:lnTo>
                      <a:lnTo>
                        <a:pt x="232" y="244"/>
                      </a:lnTo>
                      <a:lnTo>
                        <a:pt x="232" y="244"/>
                      </a:lnTo>
                      <a:lnTo>
                        <a:pt x="234" y="240"/>
                      </a:lnTo>
                      <a:lnTo>
                        <a:pt x="234" y="240"/>
                      </a:lnTo>
                      <a:lnTo>
                        <a:pt x="236" y="240"/>
                      </a:lnTo>
                      <a:lnTo>
                        <a:pt x="236" y="240"/>
                      </a:lnTo>
                      <a:lnTo>
                        <a:pt x="246" y="230"/>
                      </a:lnTo>
                      <a:lnTo>
                        <a:pt x="256" y="220"/>
                      </a:lnTo>
                      <a:lnTo>
                        <a:pt x="256" y="220"/>
                      </a:lnTo>
                      <a:lnTo>
                        <a:pt x="264" y="228"/>
                      </a:lnTo>
                      <a:lnTo>
                        <a:pt x="274" y="236"/>
                      </a:lnTo>
                      <a:lnTo>
                        <a:pt x="286" y="240"/>
                      </a:lnTo>
                      <a:lnTo>
                        <a:pt x="298" y="240"/>
                      </a:lnTo>
                      <a:lnTo>
                        <a:pt x="298" y="240"/>
                      </a:lnTo>
                      <a:lnTo>
                        <a:pt x="310" y="240"/>
                      </a:lnTo>
                      <a:lnTo>
                        <a:pt x="320" y="236"/>
                      </a:lnTo>
                      <a:lnTo>
                        <a:pt x="330" y="228"/>
                      </a:lnTo>
                      <a:lnTo>
                        <a:pt x="338" y="220"/>
                      </a:lnTo>
                      <a:lnTo>
                        <a:pt x="338" y="220"/>
                      </a:lnTo>
                      <a:lnTo>
                        <a:pt x="348" y="228"/>
                      </a:lnTo>
                      <a:lnTo>
                        <a:pt x="358" y="238"/>
                      </a:lnTo>
                      <a:lnTo>
                        <a:pt x="358" y="238"/>
                      </a:lnTo>
                      <a:lnTo>
                        <a:pt x="360" y="242"/>
                      </a:lnTo>
                      <a:lnTo>
                        <a:pt x="360" y="242"/>
                      </a:lnTo>
                      <a:lnTo>
                        <a:pt x="362" y="244"/>
                      </a:lnTo>
                      <a:lnTo>
                        <a:pt x="362" y="244"/>
                      </a:lnTo>
                      <a:lnTo>
                        <a:pt x="362" y="244"/>
                      </a:lnTo>
                      <a:lnTo>
                        <a:pt x="372" y="252"/>
                      </a:lnTo>
                      <a:lnTo>
                        <a:pt x="382" y="262"/>
                      </a:lnTo>
                      <a:lnTo>
                        <a:pt x="394" y="270"/>
                      </a:lnTo>
                      <a:lnTo>
                        <a:pt x="406" y="276"/>
                      </a:lnTo>
                      <a:lnTo>
                        <a:pt x="420" y="282"/>
                      </a:lnTo>
                      <a:lnTo>
                        <a:pt x="432" y="284"/>
                      </a:lnTo>
                      <a:lnTo>
                        <a:pt x="448" y="288"/>
                      </a:lnTo>
                      <a:lnTo>
                        <a:pt x="462" y="288"/>
                      </a:lnTo>
                      <a:lnTo>
                        <a:pt x="462" y="288"/>
                      </a:lnTo>
                      <a:lnTo>
                        <a:pt x="476" y="288"/>
                      </a:lnTo>
                      <a:lnTo>
                        <a:pt x="488" y="286"/>
                      </a:lnTo>
                      <a:lnTo>
                        <a:pt x="502" y="282"/>
                      </a:lnTo>
                      <a:lnTo>
                        <a:pt x="514" y="278"/>
                      </a:lnTo>
                      <a:lnTo>
                        <a:pt x="524" y="272"/>
                      </a:lnTo>
                      <a:lnTo>
                        <a:pt x="536" y="266"/>
                      </a:lnTo>
                      <a:lnTo>
                        <a:pt x="546" y="258"/>
                      </a:lnTo>
                      <a:lnTo>
                        <a:pt x="556" y="250"/>
                      </a:lnTo>
                      <a:lnTo>
                        <a:pt x="564" y="240"/>
                      </a:lnTo>
                      <a:lnTo>
                        <a:pt x="572" y="230"/>
                      </a:lnTo>
                      <a:lnTo>
                        <a:pt x="578" y="218"/>
                      </a:lnTo>
                      <a:lnTo>
                        <a:pt x="584" y="208"/>
                      </a:lnTo>
                      <a:lnTo>
                        <a:pt x="588" y="194"/>
                      </a:lnTo>
                      <a:lnTo>
                        <a:pt x="592" y="182"/>
                      </a:lnTo>
                      <a:lnTo>
                        <a:pt x="594" y="168"/>
                      </a:lnTo>
                      <a:lnTo>
                        <a:pt x="594" y="156"/>
                      </a:lnTo>
                      <a:lnTo>
                        <a:pt x="594" y="156"/>
                      </a:lnTo>
                      <a:lnTo>
                        <a:pt x="592" y="130"/>
                      </a:lnTo>
                      <a:lnTo>
                        <a:pt x="586" y="108"/>
                      </a:lnTo>
                      <a:lnTo>
                        <a:pt x="574" y="86"/>
                      </a:lnTo>
                      <a:lnTo>
                        <a:pt x="560" y="68"/>
                      </a:lnTo>
                      <a:lnTo>
                        <a:pt x="560" y="68"/>
                      </a:lnTo>
                      <a:close/>
                      <a:moveTo>
                        <a:pt x="132" y="252"/>
                      </a:moveTo>
                      <a:lnTo>
                        <a:pt x="132" y="252"/>
                      </a:lnTo>
                      <a:lnTo>
                        <a:pt x="114" y="250"/>
                      </a:lnTo>
                      <a:lnTo>
                        <a:pt x="94" y="244"/>
                      </a:lnTo>
                      <a:lnTo>
                        <a:pt x="78" y="236"/>
                      </a:lnTo>
                      <a:lnTo>
                        <a:pt x="64" y="224"/>
                      </a:lnTo>
                      <a:lnTo>
                        <a:pt x="52" y="210"/>
                      </a:lnTo>
                      <a:lnTo>
                        <a:pt x="44" y="192"/>
                      </a:lnTo>
                      <a:lnTo>
                        <a:pt x="38" y="174"/>
                      </a:lnTo>
                      <a:lnTo>
                        <a:pt x="36" y="156"/>
                      </a:lnTo>
                      <a:lnTo>
                        <a:pt x="36" y="156"/>
                      </a:lnTo>
                      <a:lnTo>
                        <a:pt x="38" y="136"/>
                      </a:lnTo>
                      <a:lnTo>
                        <a:pt x="44" y="118"/>
                      </a:lnTo>
                      <a:lnTo>
                        <a:pt x="52" y="102"/>
                      </a:lnTo>
                      <a:lnTo>
                        <a:pt x="64" y="88"/>
                      </a:lnTo>
                      <a:lnTo>
                        <a:pt x="78" y="76"/>
                      </a:lnTo>
                      <a:lnTo>
                        <a:pt x="94" y="66"/>
                      </a:lnTo>
                      <a:lnTo>
                        <a:pt x="114" y="60"/>
                      </a:lnTo>
                      <a:lnTo>
                        <a:pt x="132" y="58"/>
                      </a:lnTo>
                      <a:lnTo>
                        <a:pt x="132" y="58"/>
                      </a:lnTo>
                      <a:lnTo>
                        <a:pt x="152" y="60"/>
                      </a:lnTo>
                      <a:lnTo>
                        <a:pt x="170" y="66"/>
                      </a:lnTo>
                      <a:lnTo>
                        <a:pt x="186" y="76"/>
                      </a:lnTo>
                      <a:lnTo>
                        <a:pt x="200" y="88"/>
                      </a:lnTo>
                      <a:lnTo>
                        <a:pt x="212" y="102"/>
                      </a:lnTo>
                      <a:lnTo>
                        <a:pt x="222" y="118"/>
                      </a:lnTo>
                      <a:lnTo>
                        <a:pt x="228" y="136"/>
                      </a:lnTo>
                      <a:lnTo>
                        <a:pt x="230" y="156"/>
                      </a:lnTo>
                      <a:lnTo>
                        <a:pt x="230" y="156"/>
                      </a:lnTo>
                      <a:lnTo>
                        <a:pt x="228" y="174"/>
                      </a:lnTo>
                      <a:lnTo>
                        <a:pt x="222" y="192"/>
                      </a:lnTo>
                      <a:lnTo>
                        <a:pt x="212" y="210"/>
                      </a:lnTo>
                      <a:lnTo>
                        <a:pt x="200" y="224"/>
                      </a:lnTo>
                      <a:lnTo>
                        <a:pt x="186" y="236"/>
                      </a:lnTo>
                      <a:lnTo>
                        <a:pt x="170" y="244"/>
                      </a:lnTo>
                      <a:lnTo>
                        <a:pt x="152" y="250"/>
                      </a:lnTo>
                      <a:lnTo>
                        <a:pt x="132" y="252"/>
                      </a:lnTo>
                      <a:lnTo>
                        <a:pt x="132" y="252"/>
                      </a:lnTo>
                      <a:close/>
                      <a:moveTo>
                        <a:pt x="298" y="222"/>
                      </a:moveTo>
                      <a:lnTo>
                        <a:pt x="298" y="222"/>
                      </a:lnTo>
                      <a:lnTo>
                        <a:pt x="290" y="222"/>
                      </a:lnTo>
                      <a:lnTo>
                        <a:pt x="284" y="220"/>
                      </a:lnTo>
                      <a:lnTo>
                        <a:pt x="278" y="216"/>
                      </a:lnTo>
                      <a:lnTo>
                        <a:pt x="274" y="212"/>
                      </a:lnTo>
                      <a:lnTo>
                        <a:pt x="270" y="208"/>
                      </a:lnTo>
                      <a:lnTo>
                        <a:pt x="266" y="202"/>
                      </a:lnTo>
                      <a:lnTo>
                        <a:pt x="264" y="196"/>
                      </a:lnTo>
                      <a:lnTo>
                        <a:pt x="264" y="188"/>
                      </a:lnTo>
                      <a:lnTo>
                        <a:pt x="264" y="188"/>
                      </a:lnTo>
                      <a:lnTo>
                        <a:pt x="264" y="182"/>
                      </a:lnTo>
                      <a:lnTo>
                        <a:pt x="266" y="176"/>
                      </a:lnTo>
                      <a:lnTo>
                        <a:pt x="270" y="170"/>
                      </a:lnTo>
                      <a:lnTo>
                        <a:pt x="274" y="166"/>
                      </a:lnTo>
                      <a:lnTo>
                        <a:pt x="278" y="162"/>
                      </a:lnTo>
                      <a:lnTo>
                        <a:pt x="284" y="158"/>
                      </a:lnTo>
                      <a:lnTo>
                        <a:pt x="290" y="156"/>
                      </a:lnTo>
                      <a:lnTo>
                        <a:pt x="298" y="156"/>
                      </a:lnTo>
                      <a:lnTo>
                        <a:pt x="298" y="156"/>
                      </a:lnTo>
                      <a:lnTo>
                        <a:pt x="304" y="156"/>
                      </a:lnTo>
                      <a:lnTo>
                        <a:pt x="310" y="158"/>
                      </a:lnTo>
                      <a:lnTo>
                        <a:pt x="316" y="162"/>
                      </a:lnTo>
                      <a:lnTo>
                        <a:pt x="320" y="166"/>
                      </a:lnTo>
                      <a:lnTo>
                        <a:pt x="324" y="170"/>
                      </a:lnTo>
                      <a:lnTo>
                        <a:pt x="328" y="176"/>
                      </a:lnTo>
                      <a:lnTo>
                        <a:pt x="330" y="182"/>
                      </a:lnTo>
                      <a:lnTo>
                        <a:pt x="330" y="188"/>
                      </a:lnTo>
                      <a:lnTo>
                        <a:pt x="330" y="188"/>
                      </a:lnTo>
                      <a:lnTo>
                        <a:pt x="330" y="196"/>
                      </a:lnTo>
                      <a:lnTo>
                        <a:pt x="328" y="202"/>
                      </a:lnTo>
                      <a:lnTo>
                        <a:pt x="324" y="208"/>
                      </a:lnTo>
                      <a:lnTo>
                        <a:pt x="320" y="212"/>
                      </a:lnTo>
                      <a:lnTo>
                        <a:pt x="316" y="216"/>
                      </a:lnTo>
                      <a:lnTo>
                        <a:pt x="310" y="220"/>
                      </a:lnTo>
                      <a:lnTo>
                        <a:pt x="304" y="222"/>
                      </a:lnTo>
                      <a:lnTo>
                        <a:pt x="298" y="222"/>
                      </a:lnTo>
                      <a:lnTo>
                        <a:pt x="298" y="222"/>
                      </a:lnTo>
                      <a:close/>
                      <a:moveTo>
                        <a:pt x="462" y="252"/>
                      </a:moveTo>
                      <a:lnTo>
                        <a:pt x="462" y="252"/>
                      </a:lnTo>
                      <a:lnTo>
                        <a:pt x="442" y="250"/>
                      </a:lnTo>
                      <a:lnTo>
                        <a:pt x="424" y="244"/>
                      </a:lnTo>
                      <a:lnTo>
                        <a:pt x="408" y="236"/>
                      </a:lnTo>
                      <a:lnTo>
                        <a:pt x="394" y="224"/>
                      </a:lnTo>
                      <a:lnTo>
                        <a:pt x="382" y="210"/>
                      </a:lnTo>
                      <a:lnTo>
                        <a:pt x="372" y="192"/>
                      </a:lnTo>
                      <a:lnTo>
                        <a:pt x="368" y="174"/>
                      </a:lnTo>
                      <a:lnTo>
                        <a:pt x="366" y="156"/>
                      </a:lnTo>
                      <a:lnTo>
                        <a:pt x="366" y="156"/>
                      </a:lnTo>
                      <a:lnTo>
                        <a:pt x="368" y="136"/>
                      </a:lnTo>
                      <a:lnTo>
                        <a:pt x="372" y="118"/>
                      </a:lnTo>
                      <a:lnTo>
                        <a:pt x="382" y="102"/>
                      </a:lnTo>
                      <a:lnTo>
                        <a:pt x="394" y="88"/>
                      </a:lnTo>
                      <a:lnTo>
                        <a:pt x="408" y="76"/>
                      </a:lnTo>
                      <a:lnTo>
                        <a:pt x="424" y="66"/>
                      </a:lnTo>
                      <a:lnTo>
                        <a:pt x="442" y="60"/>
                      </a:lnTo>
                      <a:lnTo>
                        <a:pt x="462" y="58"/>
                      </a:lnTo>
                      <a:lnTo>
                        <a:pt x="462" y="58"/>
                      </a:lnTo>
                      <a:lnTo>
                        <a:pt x="482" y="60"/>
                      </a:lnTo>
                      <a:lnTo>
                        <a:pt x="500" y="66"/>
                      </a:lnTo>
                      <a:lnTo>
                        <a:pt x="516" y="76"/>
                      </a:lnTo>
                      <a:lnTo>
                        <a:pt x="530" y="88"/>
                      </a:lnTo>
                      <a:lnTo>
                        <a:pt x="542" y="102"/>
                      </a:lnTo>
                      <a:lnTo>
                        <a:pt x="550" y="118"/>
                      </a:lnTo>
                      <a:lnTo>
                        <a:pt x="556" y="136"/>
                      </a:lnTo>
                      <a:lnTo>
                        <a:pt x="558" y="156"/>
                      </a:lnTo>
                      <a:lnTo>
                        <a:pt x="558" y="156"/>
                      </a:lnTo>
                      <a:lnTo>
                        <a:pt x="556" y="174"/>
                      </a:lnTo>
                      <a:lnTo>
                        <a:pt x="550" y="192"/>
                      </a:lnTo>
                      <a:lnTo>
                        <a:pt x="542" y="210"/>
                      </a:lnTo>
                      <a:lnTo>
                        <a:pt x="530" y="224"/>
                      </a:lnTo>
                      <a:lnTo>
                        <a:pt x="516" y="236"/>
                      </a:lnTo>
                      <a:lnTo>
                        <a:pt x="500" y="244"/>
                      </a:lnTo>
                      <a:lnTo>
                        <a:pt x="482" y="250"/>
                      </a:lnTo>
                      <a:lnTo>
                        <a:pt x="462" y="252"/>
                      </a:lnTo>
                      <a:lnTo>
                        <a:pt x="462" y="252"/>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66" name="Freeform 293">
                <a:extLst>
                  <a:ext uri="{FF2B5EF4-FFF2-40B4-BE49-F238E27FC236}">
                    <a16:creationId xmlns:a16="http://schemas.microsoft.com/office/drawing/2014/main" id="{CB6D1BF7-1A35-4B87-937E-3FBCF2FA1B98}"/>
                  </a:ext>
                </a:extLst>
              </p:cNvPr>
              <p:cNvSpPr/>
              <p:nvPr/>
            </p:nvSpPr>
            <p:spPr>
              <a:xfrm>
                <a:off x="4693810" y="3751384"/>
                <a:ext cx="549567" cy="555929"/>
              </a:xfrm>
              <a:custGeom>
                <a:avLst/>
                <a:gdLst>
                  <a:gd name="connsiteX0" fmla="*/ 254000 w 711200"/>
                  <a:gd name="connsiteY0" fmla="*/ 317500 h 711200"/>
                  <a:gd name="connsiteX1" fmla="*/ 298155 w 711200"/>
                  <a:gd name="connsiteY1" fmla="*/ 324622 h 711200"/>
                  <a:gd name="connsiteX2" fmla="*/ 336504 w 711200"/>
                  <a:gd name="connsiteY2" fmla="*/ 344454 h 711200"/>
                  <a:gd name="connsiteX3" fmla="*/ 366745 w 711200"/>
                  <a:gd name="connsiteY3" fmla="*/ 374695 h 711200"/>
                  <a:gd name="connsiteX4" fmla="*/ 386577 w 711200"/>
                  <a:gd name="connsiteY4" fmla="*/ 413044 h 711200"/>
                  <a:gd name="connsiteX5" fmla="*/ 393700 w 711200"/>
                  <a:gd name="connsiteY5" fmla="*/ 457200 h 711200"/>
                  <a:gd name="connsiteX6" fmla="*/ 386577 w 711200"/>
                  <a:gd name="connsiteY6" fmla="*/ 501355 h 711200"/>
                  <a:gd name="connsiteX7" fmla="*/ 366745 w 711200"/>
                  <a:gd name="connsiteY7" fmla="*/ 539704 h 711200"/>
                  <a:gd name="connsiteX8" fmla="*/ 336504 w 711200"/>
                  <a:gd name="connsiteY8" fmla="*/ 569945 h 711200"/>
                  <a:gd name="connsiteX9" fmla="*/ 298155 w 711200"/>
                  <a:gd name="connsiteY9" fmla="*/ 589777 h 711200"/>
                  <a:gd name="connsiteX10" fmla="*/ 254000 w 711200"/>
                  <a:gd name="connsiteY10" fmla="*/ 596900 h 711200"/>
                  <a:gd name="connsiteX11" fmla="*/ 209844 w 711200"/>
                  <a:gd name="connsiteY11" fmla="*/ 589777 h 711200"/>
                  <a:gd name="connsiteX12" fmla="*/ 171495 w 711200"/>
                  <a:gd name="connsiteY12" fmla="*/ 569945 h 711200"/>
                  <a:gd name="connsiteX13" fmla="*/ 141254 w 711200"/>
                  <a:gd name="connsiteY13" fmla="*/ 539704 h 711200"/>
                  <a:gd name="connsiteX14" fmla="*/ 121422 w 711200"/>
                  <a:gd name="connsiteY14" fmla="*/ 501355 h 711200"/>
                  <a:gd name="connsiteX15" fmla="*/ 114300 w 711200"/>
                  <a:gd name="connsiteY15" fmla="*/ 457200 h 711200"/>
                  <a:gd name="connsiteX16" fmla="*/ 121422 w 711200"/>
                  <a:gd name="connsiteY16" fmla="*/ 413044 h 711200"/>
                  <a:gd name="connsiteX17" fmla="*/ 141254 w 711200"/>
                  <a:gd name="connsiteY17" fmla="*/ 374695 h 711200"/>
                  <a:gd name="connsiteX18" fmla="*/ 171495 w 711200"/>
                  <a:gd name="connsiteY18" fmla="*/ 344454 h 711200"/>
                  <a:gd name="connsiteX19" fmla="*/ 209844 w 711200"/>
                  <a:gd name="connsiteY19" fmla="*/ 324622 h 711200"/>
                  <a:gd name="connsiteX20" fmla="*/ 254000 w 711200"/>
                  <a:gd name="connsiteY20" fmla="*/ 279400 h 711200"/>
                  <a:gd name="connsiteX21" fmla="*/ 206733 w 711200"/>
                  <a:gd name="connsiteY21" fmla="*/ 285751 h 711200"/>
                  <a:gd name="connsiteX22" fmla="*/ 164260 w 711200"/>
                  <a:gd name="connsiteY22" fmla="*/ 303674 h 711200"/>
                  <a:gd name="connsiteX23" fmla="*/ 145708 w 711200"/>
                  <a:gd name="connsiteY23" fmla="*/ 318007 h 711200"/>
                  <a:gd name="connsiteX24" fmla="*/ 128276 w 711200"/>
                  <a:gd name="connsiteY24" fmla="*/ 331476 h 711200"/>
                  <a:gd name="connsiteX25" fmla="*/ 100474 w 711200"/>
                  <a:gd name="connsiteY25" fmla="*/ 367460 h 711200"/>
                  <a:gd name="connsiteX26" fmla="*/ 82551 w 711200"/>
                  <a:gd name="connsiteY26" fmla="*/ 409933 h 711200"/>
                  <a:gd name="connsiteX27" fmla="*/ 76200 w 711200"/>
                  <a:gd name="connsiteY27" fmla="*/ 457200 h 711200"/>
                  <a:gd name="connsiteX28" fmla="*/ 82551 w 711200"/>
                  <a:gd name="connsiteY28" fmla="*/ 504466 h 711200"/>
                  <a:gd name="connsiteX29" fmla="*/ 100474 w 711200"/>
                  <a:gd name="connsiteY29" fmla="*/ 546939 h 711200"/>
                  <a:gd name="connsiteX30" fmla="*/ 128276 w 711200"/>
                  <a:gd name="connsiteY30" fmla="*/ 582923 h 711200"/>
                  <a:gd name="connsiteX31" fmla="*/ 145708 w 711200"/>
                  <a:gd name="connsiteY31" fmla="*/ 596392 h 711200"/>
                  <a:gd name="connsiteX32" fmla="*/ 164260 w 711200"/>
                  <a:gd name="connsiteY32" fmla="*/ 610725 h 711200"/>
                  <a:gd name="connsiteX33" fmla="*/ 206733 w 711200"/>
                  <a:gd name="connsiteY33" fmla="*/ 628648 h 711200"/>
                  <a:gd name="connsiteX34" fmla="*/ 254000 w 711200"/>
                  <a:gd name="connsiteY34" fmla="*/ 635000 h 711200"/>
                  <a:gd name="connsiteX35" fmla="*/ 301266 w 711200"/>
                  <a:gd name="connsiteY35" fmla="*/ 628648 h 711200"/>
                  <a:gd name="connsiteX36" fmla="*/ 343739 w 711200"/>
                  <a:gd name="connsiteY36" fmla="*/ 610725 h 711200"/>
                  <a:gd name="connsiteX37" fmla="*/ 379723 w 711200"/>
                  <a:gd name="connsiteY37" fmla="*/ 582923 h 711200"/>
                  <a:gd name="connsiteX38" fmla="*/ 407525 w 711200"/>
                  <a:gd name="connsiteY38" fmla="*/ 546939 h 711200"/>
                  <a:gd name="connsiteX39" fmla="*/ 425448 w 711200"/>
                  <a:gd name="connsiteY39" fmla="*/ 504466 h 711200"/>
                  <a:gd name="connsiteX40" fmla="*/ 431800 w 711200"/>
                  <a:gd name="connsiteY40" fmla="*/ 457200 h 711200"/>
                  <a:gd name="connsiteX41" fmla="*/ 425448 w 711200"/>
                  <a:gd name="connsiteY41" fmla="*/ 409933 h 711200"/>
                  <a:gd name="connsiteX42" fmla="*/ 407525 w 711200"/>
                  <a:gd name="connsiteY42" fmla="*/ 367460 h 711200"/>
                  <a:gd name="connsiteX43" fmla="*/ 379723 w 711200"/>
                  <a:gd name="connsiteY43" fmla="*/ 331476 h 711200"/>
                  <a:gd name="connsiteX44" fmla="*/ 343739 w 711200"/>
                  <a:gd name="connsiteY44" fmla="*/ 303674 h 711200"/>
                  <a:gd name="connsiteX45" fmla="*/ 301266 w 711200"/>
                  <a:gd name="connsiteY45" fmla="*/ 285751 h 711200"/>
                  <a:gd name="connsiteX46" fmla="*/ 215900 w 711200"/>
                  <a:gd name="connsiteY46" fmla="*/ 203200 h 711200"/>
                  <a:gd name="connsiteX47" fmla="*/ 292100 w 711200"/>
                  <a:gd name="connsiteY47" fmla="*/ 203200 h 711200"/>
                  <a:gd name="connsiteX48" fmla="*/ 292100 w 711200"/>
                  <a:gd name="connsiteY48" fmla="*/ 244856 h 711200"/>
                  <a:gd name="connsiteX49" fmla="*/ 301084 w 711200"/>
                  <a:gd name="connsiteY49" fmla="*/ 246667 h 711200"/>
                  <a:gd name="connsiteX50" fmla="*/ 309922 w 711200"/>
                  <a:gd name="connsiteY50" fmla="*/ 248853 h 711200"/>
                  <a:gd name="connsiteX51" fmla="*/ 318615 w 711200"/>
                  <a:gd name="connsiteY51" fmla="*/ 251396 h 711200"/>
                  <a:gd name="connsiteX52" fmla="*/ 327164 w 711200"/>
                  <a:gd name="connsiteY52" fmla="*/ 254279 h 711200"/>
                  <a:gd name="connsiteX53" fmla="*/ 348005 w 711200"/>
                  <a:gd name="connsiteY53" fmla="*/ 218185 h 711200"/>
                  <a:gd name="connsiteX54" fmla="*/ 410519 w 711200"/>
                  <a:gd name="connsiteY54" fmla="*/ 254279 h 711200"/>
                  <a:gd name="connsiteX55" fmla="*/ 413994 w 711200"/>
                  <a:gd name="connsiteY55" fmla="*/ 256286 h 711200"/>
                  <a:gd name="connsiteX56" fmla="*/ 400644 w 711200"/>
                  <a:gd name="connsiteY56" fmla="*/ 279400 h 711200"/>
                  <a:gd name="connsiteX57" fmla="*/ 393192 w 711200"/>
                  <a:gd name="connsiteY57" fmla="*/ 292303 h 711200"/>
                  <a:gd name="connsiteX58" fmla="*/ 400024 w 711200"/>
                  <a:gd name="connsiteY58" fmla="*/ 298319 h 711200"/>
                  <a:gd name="connsiteX59" fmla="*/ 406592 w 711200"/>
                  <a:gd name="connsiteY59" fmla="*/ 304612 h 711200"/>
                  <a:gd name="connsiteX60" fmla="*/ 412885 w 711200"/>
                  <a:gd name="connsiteY60" fmla="*/ 311176 h 711200"/>
                  <a:gd name="connsiteX61" fmla="*/ 418896 w 711200"/>
                  <a:gd name="connsiteY61" fmla="*/ 318007 h 711200"/>
                  <a:gd name="connsiteX62" fmla="*/ 454914 w 711200"/>
                  <a:gd name="connsiteY62" fmla="*/ 297205 h 711200"/>
                  <a:gd name="connsiteX63" fmla="*/ 466924 w 711200"/>
                  <a:gd name="connsiteY63" fmla="*/ 318007 h 711200"/>
                  <a:gd name="connsiteX64" fmla="*/ 493014 w 711200"/>
                  <a:gd name="connsiteY64" fmla="*/ 363194 h 711200"/>
                  <a:gd name="connsiteX65" fmla="*/ 456907 w 711200"/>
                  <a:gd name="connsiteY65" fmla="*/ 384035 h 711200"/>
                  <a:gd name="connsiteX66" fmla="*/ 459798 w 711200"/>
                  <a:gd name="connsiteY66" fmla="*/ 392584 h 711200"/>
                  <a:gd name="connsiteX67" fmla="*/ 462345 w 711200"/>
                  <a:gd name="connsiteY67" fmla="*/ 401277 h 711200"/>
                  <a:gd name="connsiteX68" fmla="*/ 464487 w 711200"/>
                  <a:gd name="connsiteY68" fmla="*/ 409933 h 711200"/>
                  <a:gd name="connsiteX69" fmla="*/ 466344 w 711200"/>
                  <a:gd name="connsiteY69" fmla="*/ 419100 h 711200"/>
                  <a:gd name="connsiteX70" fmla="*/ 508000 w 711200"/>
                  <a:gd name="connsiteY70" fmla="*/ 419100 h 711200"/>
                  <a:gd name="connsiteX71" fmla="*/ 508000 w 711200"/>
                  <a:gd name="connsiteY71" fmla="*/ 495300 h 711200"/>
                  <a:gd name="connsiteX72" fmla="*/ 466344 w 711200"/>
                  <a:gd name="connsiteY72" fmla="*/ 495300 h 711200"/>
                  <a:gd name="connsiteX73" fmla="*/ 464532 w 711200"/>
                  <a:gd name="connsiteY73" fmla="*/ 504284 h 711200"/>
                  <a:gd name="connsiteX74" fmla="*/ 462345 w 711200"/>
                  <a:gd name="connsiteY74" fmla="*/ 513122 h 711200"/>
                  <a:gd name="connsiteX75" fmla="*/ 459798 w 711200"/>
                  <a:gd name="connsiteY75" fmla="*/ 521815 h 711200"/>
                  <a:gd name="connsiteX76" fmla="*/ 456907 w 711200"/>
                  <a:gd name="connsiteY76" fmla="*/ 530364 h 711200"/>
                  <a:gd name="connsiteX77" fmla="*/ 493014 w 711200"/>
                  <a:gd name="connsiteY77" fmla="*/ 551205 h 711200"/>
                  <a:gd name="connsiteX78" fmla="*/ 466924 w 711200"/>
                  <a:gd name="connsiteY78" fmla="*/ 596392 h 711200"/>
                  <a:gd name="connsiteX79" fmla="*/ 454914 w 711200"/>
                  <a:gd name="connsiteY79" fmla="*/ 617194 h 711200"/>
                  <a:gd name="connsiteX80" fmla="*/ 418896 w 711200"/>
                  <a:gd name="connsiteY80" fmla="*/ 596392 h 711200"/>
                  <a:gd name="connsiteX81" fmla="*/ 412885 w 711200"/>
                  <a:gd name="connsiteY81" fmla="*/ 603224 h 711200"/>
                  <a:gd name="connsiteX82" fmla="*/ 406592 w 711200"/>
                  <a:gd name="connsiteY82" fmla="*/ 609792 h 711200"/>
                  <a:gd name="connsiteX83" fmla="*/ 400024 w 711200"/>
                  <a:gd name="connsiteY83" fmla="*/ 616085 h 711200"/>
                  <a:gd name="connsiteX84" fmla="*/ 393192 w 711200"/>
                  <a:gd name="connsiteY84" fmla="*/ 622096 h 711200"/>
                  <a:gd name="connsiteX85" fmla="*/ 400644 w 711200"/>
                  <a:gd name="connsiteY85" fmla="*/ 635000 h 711200"/>
                  <a:gd name="connsiteX86" fmla="*/ 413994 w 711200"/>
                  <a:gd name="connsiteY86" fmla="*/ 658114 h 711200"/>
                  <a:gd name="connsiteX87" fmla="*/ 410519 w 711200"/>
                  <a:gd name="connsiteY87" fmla="*/ 660120 h 711200"/>
                  <a:gd name="connsiteX88" fmla="*/ 348005 w 711200"/>
                  <a:gd name="connsiteY88" fmla="*/ 696214 h 711200"/>
                  <a:gd name="connsiteX89" fmla="*/ 327164 w 711200"/>
                  <a:gd name="connsiteY89" fmla="*/ 660120 h 711200"/>
                  <a:gd name="connsiteX90" fmla="*/ 318615 w 711200"/>
                  <a:gd name="connsiteY90" fmla="*/ 663003 h 711200"/>
                  <a:gd name="connsiteX91" fmla="*/ 309922 w 711200"/>
                  <a:gd name="connsiteY91" fmla="*/ 665546 h 711200"/>
                  <a:gd name="connsiteX92" fmla="*/ 301084 w 711200"/>
                  <a:gd name="connsiteY92" fmla="*/ 667732 h 711200"/>
                  <a:gd name="connsiteX93" fmla="*/ 292100 w 711200"/>
                  <a:gd name="connsiteY93" fmla="*/ 669544 h 711200"/>
                  <a:gd name="connsiteX94" fmla="*/ 292100 w 711200"/>
                  <a:gd name="connsiteY94" fmla="*/ 711200 h 711200"/>
                  <a:gd name="connsiteX95" fmla="*/ 215900 w 711200"/>
                  <a:gd name="connsiteY95" fmla="*/ 711200 h 711200"/>
                  <a:gd name="connsiteX96" fmla="*/ 215900 w 711200"/>
                  <a:gd name="connsiteY96" fmla="*/ 669544 h 711200"/>
                  <a:gd name="connsiteX97" fmla="*/ 206915 w 711200"/>
                  <a:gd name="connsiteY97" fmla="*/ 667732 h 711200"/>
                  <a:gd name="connsiteX98" fmla="*/ 198077 w 711200"/>
                  <a:gd name="connsiteY98" fmla="*/ 665546 h 711200"/>
                  <a:gd name="connsiteX99" fmla="*/ 189384 w 711200"/>
                  <a:gd name="connsiteY99" fmla="*/ 663003 h 711200"/>
                  <a:gd name="connsiteX100" fmla="*/ 180835 w 711200"/>
                  <a:gd name="connsiteY100" fmla="*/ 660120 h 711200"/>
                  <a:gd name="connsiteX101" fmla="*/ 159994 w 711200"/>
                  <a:gd name="connsiteY101" fmla="*/ 696214 h 711200"/>
                  <a:gd name="connsiteX102" fmla="*/ 94005 w 711200"/>
                  <a:gd name="connsiteY102" fmla="*/ 658114 h 711200"/>
                  <a:gd name="connsiteX103" fmla="*/ 114807 w 711200"/>
                  <a:gd name="connsiteY103" fmla="*/ 622096 h 711200"/>
                  <a:gd name="connsiteX104" fmla="*/ 107975 w 711200"/>
                  <a:gd name="connsiteY104" fmla="*/ 616085 h 711200"/>
                  <a:gd name="connsiteX105" fmla="*/ 101407 w 711200"/>
                  <a:gd name="connsiteY105" fmla="*/ 609792 h 711200"/>
                  <a:gd name="connsiteX106" fmla="*/ 95114 w 711200"/>
                  <a:gd name="connsiteY106" fmla="*/ 603224 h 711200"/>
                  <a:gd name="connsiteX107" fmla="*/ 89103 w 711200"/>
                  <a:gd name="connsiteY107" fmla="*/ 596392 h 711200"/>
                  <a:gd name="connsiteX108" fmla="*/ 53086 w 711200"/>
                  <a:gd name="connsiteY108" fmla="*/ 617194 h 711200"/>
                  <a:gd name="connsiteX109" fmla="*/ 14985 w 711200"/>
                  <a:gd name="connsiteY109" fmla="*/ 551205 h 711200"/>
                  <a:gd name="connsiteX110" fmla="*/ 51079 w 711200"/>
                  <a:gd name="connsiteY110" fmla="*/ 530364 h 711200"/>
                  <a:gd name="connsiteX111" fmla="*/ 48196 w 711200"/>
                  <a:gd name="connsiteY111" fmla="*/ 521815 h 711200"/>
                  <a:gd name="connsiteX112" fmla="*/ 45653 w 711200"/>
                  <a:gd name="connsiteY112" fmla="*/ 513122 h 711200"/>
                  <a:gd name="connsiteX113" fmla="*/ 43512 w 711200"/>
                  <a:gd name="connsiteY113" fmla="*/ 504466 h 711200"/>
                  <a:gd name="connsiteX114" fmla="*/ 41656 w 711200"/>
                  <a:gd name="connsiteY114" fmla="*/ 495300 h 711200"/>
                  <a:gd name="connsiteX115" fmla="*/ 0 w 711200"/>
                  <a:gd name="connsiteY115" fmla="*/ 495300 h 711200"/>
                  <a:gd name="connsiteX116" fmla="*/ 0 w 711200"/>
                  <a:gd name="connsiteY116" fmla="*/ 419100 h 711200"/>
                  <a:gd name="connsiteX117" fmla="*/ 41656 w 711200"/>
                  <a:gd name="connsiteY117" fmla="*/ 419100 h 711200"/>
                  <a:gd name="connsiteX118" fmla="*/ 43467 w 711200"/>
                  <a:gd name="connsiteY118" fmla="*/ 410115 h 711200"/>
                  <a:gd name="connsiteX119" fmla="*/ 45653 w 711200"/>
                  <a:gd name="connsiteY119" fmla="*/ 401277 h 711200"/>
                  <a:gd name="connsiteX120" fmla="*/ 48196 w 711200"/>
                  <a:gd name="connsiteY120" fmla="*/ 392584 h 711200"/>
                  <a:gd name="connsiteX121" fmla="*/ 51079 w 711200"/>
                  <a:gd name="connsiteY121" fmla="*/ 384035 h 711200"/>
                  <a:gd name="connsiteX122" fmla="*/ 14985 w 711200"/>
                  <a:gd name="connsiteY122" fmla="*/ 363194 h 711200"/>
                  <a:gd name="connsiteX123" fmla="*/ 53086 w 711200"/>
                  <a:gd name="connsiteY123" fmla="*/ 297205 h 711200"/>
                  <a:gd name="connsiteX124" fmla="*/ 89103 w 711200"/>
                  <a:gd name="connsiteY124" fmla="*/ 318007 h 711200"/>
                  <a:gd name="connsiteX125" fmla="*/ 95114 w 711200"/>
                  <a:gd name="connsiteY125" fmla="*/ 311176 h 711200"/>
                  <a:gd name="connsiteX126" fmla="*/ 101407 w 711200"/>
                  <a:gd name="connsiteY126" fmla="*/ 304612 h 711200"/>
                  <a:gd name="connsiteX127" fmla="*/ 107975 w 711200"/>
                  <a:gd name="connsiteY127" fmla="*/ 298319 h 711200"/>
                  <a:gd name="connsiteX128" fmla="*/ 114807 w 711200"/>
                  <a:gd name="connsiteY128" fmla="*/ 292303 h 711200"/>
                  <a:gd name="connsiteX129" fmla="*/ 94005 w 711200"/>
                  <a:gd name="connsiteY129" fmla="*/ 256286 h 711200"/>
                  <a:gd name="connsiteX130" fmla="*/ 159994 w 711200"/>
                  <a:gd name="connsiteY130" fmla="*/ 218185 h 711200"/>
                  <a:gd name="connsiteX131" fmla="*/ 180835 w 711200"/>
                  <a:gd name="connsiteY131" fmla="*/ 254279 h 711200"/>
                  <a:gd name="connsiteX132" fmla="*/ 189384 w 711200"/>
                  <a:gd name="connsiteY132" fmla="*/ 251396 h 711200"/>
                  <a:gd name="connsiteX133" fmla="*/ 198077 w 711200"/>
                  <a:gd name="connsiteY133" fmla="*/ 248853 h 711200"/>
                  <a:gd name="connsiteX134" fmla="*/ 206915 w 711200"/>
                  <a:gd name="connsiteY134" fmla="*/ 246667 h 711200"/>
                  <a:gd name="connsiteX135" fmla="*/ 215900 w 711200"/>
                  <a:gd name="connsiteY135" fmla="*/ 244856 h 711200"/>
                  <a:gd name="connsiteX136" fmla="*/ 558800 w 711200"/>
                  <a:gd name="connsiteY136" fmla="*/ 101600 h 711200"/>
                  <a:gd name="connsiteX137" fmla="*/ 578572 w 711200"/>
                  <a:gd name="connsiteY137" fmla="*/ 105592 h 711200"/>
                  <a:gd name="connsiteX138" fmla="*/ 594720 w 711200"/>
                  <a:gd name="connsiteY138" fmla="*/ 116479 h 711200"/>
                  <a:gd name="connsiteX139" fmla="*/ 605607 w 711200"/>
                  <a:gd name="connsiteY139" fmla="*/ 132627 h 711200"/>
                  <a:gd name="connsiteX140" fmla="*/ 609600 w 711200"/>
                  <a:gd name="connsiteY140" fmla="*/ 152400 h 711200"/>
                  <a:gd name="connsiteX141" fmla="*/ 605607 w 711200"/>
                  <a:gd name="connsiteY141" fmla="*/ 172172 h 711200"/>
                  <a:gd name="connsiteX142" fmla="*/ 594720 w 711200"/>
                  <a:gd name="connsiteY142" fmla="*/ 188320 h 711200"/>
                  <a:gd name="connsiteX143" fmla="*/ 578572 w 711200"/>
                  <a:gd name="connsiteY143" fmla="*/ 199207 h 711200"/>
                  <a:gd name="connsiteX144" fmla="*/ 558800 w 711200"/>
                  <a:gd name="connsiteY144" fmla="*/ 203200 h 711200"/>
                  <a:gd name="connsiteX145" fmla="*/ 539027 w 711200"/>
                  <a:gd name="connsiteY145" fmla="*/ 199207 h 711200"/>
                  <a:gd name="connsiteX146" fmla="*/ 522879 w 711200"/>
                  <a:gd name="connsiteY146" fmla="*/ 188320 h 711200"/>
                  <a:gd name="connsiteX147" fmla="*/ 511992 w 711200"/>
                  <a:gd name="connsiteY147" fmla="*/ 172172 h 711200"/>
                  <a:gd name="connsiteX148" fmla="*/ 508000 w 711200"/>
                  <a:gd name="connsiteY148" fmla="*/ 152400 h 711200"/>
                  <a:gd name="connsiteX149" fmla="*/ 511992 w 711200"/>
                  <a:gd name="connsiteY149" fmla="*/ 132627 h 711200"/>
                  <a:gd name="connsiteX150" fmla="*/ 522879 w 711200"/>
                  <a:gd name="connsiteY150" fmla="*/ 116479 h 711200"/>
                  <a:gd name="connsiteX151" fmla="*/ 539027 w 711200"/>
                  <a:gd name="connsiteY151" fmla="*/ 105592 h 711200"/>
                  <a:gd name="connsiteX152" fmla="*/ 558800 w 711200"/>
                  <a:gd name="connsiteY152" fmla="*/ 63500 h 711200"/>
                  <a:gd name="connsiteX153" fmla="*/ 524196 w 711200"/>
                  <a:gd name="connsiteY153" fmla="*/ 70486 h 711200"/>
                  <a:gd name="connsiteX154" fmla="*/ 495938 w 711200"/>
                  <a:gd name="connsiteY154" fmla="*/ 89538 h 711200"/>
                  <a:gd name="connsiteX155" fmla="*/ 476886 w 711200"/>
                  <a:gd name="connsiteY155" fmla="*/ 117796 h 711200"/>
                  <a:gd name="connsiteX156" fmla="*/ 469900 w 711200"/>
                  <a:gd name="connsiteY156" fmla="*/ 152400 h 711200"/>
                  <a:gd name="connsiteX157" fmla="*/ 476886 w 711200"/>
                  <a:gd name="connsiteY157" fmla="*/ 187003 h 711200"/>
                  <a:gd name="connsiteX158" fmla="*/ 495938 w 711200"/>
                  <a:gd name="connsiteY158" fmla="*/ 215261 h 711200"/>
                  <a:gd name="connsiteX159" fmla="*/ 524196 w 711200"/>
                  <a:gd name="connsiteY159" fmla="*/ 234313 h 711200"/>
                  <a:gd name="connsiteX160" fmla="*/ 558800 w 711200"/>
                  <a:gd name="connsiteY160" fmla="*/ 241300 h 711200"/>
                  <a:gd name="connsiteX161" fmla="*/ 593403 w 711200"/>
                  <a:gd name="connsiteY161" fmla="*/ 234313 h 711200"/>
                  <a:gd name="connsiteX162" fmla="*/ 621661 w 711200"/>
                  <a:gd name="connsiteY162" fmla="*/ 215261 h 711200"/>
                  <a:gd name="connsiteX163" fmla="*/ 640713 w 711200"/>
                  <a:gd name="connsiteY163" fmla="*/ 187003 h 711200"/>
                  <a:gd name="connsiteX164" fmla="*/ 647700 w 711200"/>
                  <a:gd name="connsiteY164" fmla="*/ 152400 h 711200"/>
                  <a:gd name="connsiteX165" fmla="*/ 640713 w 711200"/>
                  <a:gd name="connsiteY165" fmla="*/ 117796 h 711200"/>
                  <a:gd name="connsiteX166" fmla="*/ 621661 w 711200"/>
                  <a:gd name="connsiteY166" fmla="*/ 89538 h 711200"/>
                  <a:gd name="connsiteX167" fmla="*/ 593403 w 711200"/>
                  <a:gd name="connsiteY167" fmla="*/ 70486 h 711200"/>
                  <a:gd name="connsiteX168" fmla="*/ 533400 w 711200"/>
                  <a:gd name="connsiteY168" fmla="*/ 0 h 711200"/>
                  <a:gd name="connsiteX169" fmla="*/ 584200 w 711200"/>
                  <a:gd name="connsiteY169" fmla="*/ 0 h 711200"/>
                  <a:gd name="connsiteX170" fmla="*/ 584200 w 711200"/>
                  <a:gd name="connsiteY170" fmla="*/ 27952 h 711200"/>
                  <a:gd name="connsiteX171" fmla="*/ 596130 w 711200"/>
                  <a:gd name="connsiteY171" fmla="*/ 30994 h 711200"/>
                  <a:gd name="connsiteX172" fmla="*/ 607577 w 711200"/>
                  <a:gd name="connsiteY172" fmla="*/ 35140 h 711200"/>
                  <a:gd name="connsiteX173" fmla="*/ 618486 w 711200"/>
                  <a:gd name="connsiteY173" fmla="*/ 40325 h 711200"/>
                  <a:gd name="connsiteX174" fmla="*/ 628802 w 711200"/>
                  <a:gd name="connsiteY174" fmla="*/ 46482 h 711200"/>
                  <a:gd name="connsiteX175" fmla="*/ 648601 w 711200"/>
                  <a:gd name="connsiteY175" fmla="*/ 26682 h 711200"/>
                  <a:gd name="connsiteX176" fmla="*/ 668401 w 711200"/>
                  <a:gd name="connsiteY176" fmla="*/ 46482 h 711200"/>
                  <a:gd name="connsiteX177" fmla="*/ 684517 w 711200"/>
                  <a:gd name="connsiteY177" fmla="*/ 62598 h 711200"/>
                  <a:gd name="connsiteX178" fmla="*/ 683615 w 711200"/>
                  <a:gd name="connsiteY178" fmla="*/ 63500 h 711200"/>
                  <a:gd name="connsiteX179" fmla="*/ 664718 w 711200"/>
                  <a:gd name="connsiteY179" fmla="*/ 82397 h 711200"/>
                  <a:gd name="connsiteX180" fmla="*/ 670874 w 711200"/>
                  <a:gd name="connsiteY180" fmla="*/ 92713 h 711200"/>
                  <a:gd name="connsiteX181" fmla="*/ 676059 w 711200"/>
                  <a:gd name="connsiteY181" fmla="*/ 103622 h 711200"/>
                  <a:gd name="connsiteX182" fmla="*/ 680205 w 711200"/>
                  <a:gd name="connsiteY182" fmla="*/ 115069 h 711200"/>
                  <a:gd name="connsiteX183" fmla="*/ 683247 w 711200"/>
                  <a:gd name="connsiteY183" fmla="*/ 127000 h 711200"/>
                  <a:gd name="connsiteX184" fmla="*/ 711200 w 711200"/>
                  <a:gd name="connsiteY184" fmla="*/ 127000 h 711200"/>
                  <a:gd name="connsiteX185" fmla="*/ 711200 w 711200"/>
                  <a:gd name="connsiteY185" fmla="*/ 177800 h 711200"/>
                  <a:gd name="connsiteX186" fmla="*/ 683247 w 711200"/>
                  <a:gd name="connsiteY186" fmla="*/ 177800 h 711200"/>
                  <a:gd name="connsiteX187" fmla="*/ 680205 w 711200"/>
                  <a:gd name="connsiteY187" fmla="*/ 189730 h 711200"/>
                  <a:gd name="connsiteX188" fmla="*/ 676059 w 711200"/>
                  <a:gd name="connsiteY188" fmla="*/ 201177 h 711200"/>
                  <a:gd name="connsiteX189" fmla="*/ 670874 w 711200"/>
                  <a:gd name="connsiteY189" fmla="*/ 212086 h 711200"/>
                  <a:gd name="connsiteX190" fmla="*/ 664718 w 711200"/>
                  <a:gd name="connsiteY190" fmla="*/ 222402 h 711200"/>
                  <a:gd name="connsiteX191" fmla="*/ 683615 w 711200"/>
                  <a:gd name="connsiteY191" fmla="*/ 241300 h 711200"/>
                  <a:gd name="connsiteX192" fmla="*/ 684517 w 711200"/>
                  <a:gd name="connsiteY192" fmla="*/ 242201 h 711200"/>
                  <a:gd name="connsiteX193" fmla="*/ 668401 w 711200"/>
                  <a:gd name="connsiteY193" fmla="*/ 258318 h 711200"/>
                  <a:gd name="connsiteX194" fmla="*/ 648601 w 711200"/>
                  <a:gd name="connsiteY194" fmla="*/ 278117 h 711200"/>
                  <a:gd name="connsiteX195" fmla="*/ 628802 w 711200"/>
                  <a:gd name="connsiteY195" fmla="*/ 258318 h 711200"/>
                  <a:gd name="connsiteX196" fmla="*/ 618486 w 711200"/>
                  <a:gd name="connsiteY196" fmla="*/ 264474 h 711200"/>
                  <a:gd name="connsiteX197" fmla="*/ 607577 w 711200"/>
                  <a:gd name="connsiteY197" fmla="*/ 269659 h 711200"/>
                  <a:gd name="connsiteX198" fmla="*/ 596130 w 711200"/>
                  <a:gd name="connsiteY198" fmla="*/ 273805 h 711200"/>
                  <a:gd name="connsiteX199" fmla="*/ 584200 w 711200"/>
                  <a:gd name="connsiteY199" fmla="*/ 276847 h 711200"/>
                  <a:gd name="connsiteX200" fmla="*/ 584200 w 711200"/>
                  <a:gd name="connsiteY200" fmla="*/ 304800 h 711200"/>
                  <a:gd name="connsiteX201" fmla="*/ 533400 w 711200"/>
                  <a:gd name="connsiteY201" fmla="*/ 304800 h 711200"/>
                  <a:gd name="connsiteX202" fmla="*/ 533400 w 711200"/>
                  <a:gd name="connsiteY202" fmla="*/ 276847 h 711200"/>
                  <a:gd name="connsiteX203" fmla="*/ 521469 w 711200"/>
                  <a:gd name="connsiteY203" fmla="*/ 273805 h 711200"/>
                  <a:gd name="connsiteX204" fmla="*/ 510022 w 711200"/>
                  <a:gd name="connsiteY204" fmla="*/ 269659 h 711200"/>
                  <a:gd name="connsiteX205" fmla="*/ 499113 w 711200"/>
                  <a:gd name="connsiteY205" fmla="*/ 264474 h 711200"/>
                  <a:gd name="connsiteX206" fmla="*/ 488797 w 711200"/>
                  <a:gd name="connsiteY206" fmla="*/ 258318 h 711200"/>
                  <a:gd name="connsiteX207" fmla="*/ 468998 w 711200"/>
                  <a:gd name="connsiteY207" fmla="*/ 278117 h 711200"/>
                  <a:gd name="connsiteX208" fmla="*/ 433082 w 711200"/>
                  <a:gd name="connsiteY208" fmla="*/ 242201 h 711200"/>
                  <a:gd name="connsiteX209" fmla="*/ 452882 w 711200"/>
                  <a:gd name="connsiteY209" fmla="*/ 222402 h 711200"/>
                  <a:gd name="connsiteX210" fmla="*/ 446725 w 711200"/>
                  <a:gd name="connsiteY210" fmla="*/ 212086 h 711200"/>
                  <a:gd name="connsiteX211" fmla="*/ 441540 w 711200"/>
                  <a:gd name="connsiteY211" fmla="*/ 201177 h 711200"/>
                  <a:gd name="connsiteX212" fmla="*/ 437394 w 711200"/>
                  <a:gd name="connsiteY212" fmla="*/ 189730 h 711200"/>
                  <a:gd name="connsiteX213" fmla="*/ 434352 w 711200"/>
                  <a:gd name="connsiteY213" fmla="*/ 177800 h 711200"/>
                  <a:gd name="connsiteX214" fmla="*/ 406400 w 711200"/>
                  <a:gd name="connsiteY214" fmla="*/ 177800 h 711200"/>
                  <a:gd name="connsiteX215" fmla="*/ 406400 w 711200"/>
                  <a:gd name="connsiteY215" fmla="*/ 127000 h 711200"/>
                  <a:gd name="connsiteX216" fmla="*/ 434352 w 711200"/>
                  <a:gd name="connsiteY216" fmla="*/ 127000 h 711200"/>
                  <a:gd name="connsiteX217" fmla="*/ 437394 w 711200"/>
                  <a:gd name="connsiteY217" fmla="*/ 115069 h 711200"/>
                  <a:gd name="connsiteX218" fmla="*/ 441540 w 711200"/>
                  <a:gd name="connsiteY218" fmla="*/ 103622 h 711200"/>
                  <a:gd name="connsiteX219" fmla="*/ 446725 w 711200"/>
                  <a:gd name="connsiteY219" fmla="*/ 92713 h 711200"/>
                  <a:gd name="connsiteX220" fmla="*/ 452882 w 711200"/>
                  <a:gd name="connsiteY220" fmla="*/ 82397 h 711200"/>
                  <a:gd name="connsiteX221" fmla="*/ 433082 w 711200"/>
                  <a:gd name="connsiteY221" fmla="*/ 62598 h 711200"/>
                  <a:gd name="connsiteX222" fmla="*/ 468998 w 711200"/>
                  <a:gd name="connsiteY222" fmla="*/ 26682 h 711200"/>
                  <a:gd name="connsiteX223" fmla="*/ 488797 w 711200"/>
                  <a:gd name="connsiteY223" fmla="*/ 46482 h 711200"/>
                  <a:gd name="connsiteX224" fmla="*/ 499113 w 711200"/>
                  <a:gd name="connsiteY224" fmla="*/ 40325 h 711200"/>
                  <a:gd name="connsiteX225" fmla="*/ 510022 w 711200"/>
                  <a:gd name="connsiteY225" fmla="*/ 35140 h 711200"/>
                  <a:gd name="connsiteX226" fmla="*/ 521469 w 711200"/>
                  <a:gd name="connsiteY226" fmla="*/ 30994 h 711200"/>
                  <a:gd name="connsiteX227" fmla="*/ 533400 w 711200"/>
                  <a:gd name="connsiteY227" fmla="*/ 27952 h 71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Lst>
                <a:rect l="l" t="t" r="r" b="b"/>
                <a:pathLst>
                  <a:path w="711200" h="711200">
                    <a:moveTo>
                      <a:pt x="254000" y="317500"/>
                    </a:moveTo>
                    <a:lnTo>
                      <a:pt x="298155" y="324622"/>
                    </a:lnTo>
                    <a:lnTo>
                      <a:pt x="336504" y="344454"/>
                    </a:lnTo>
                    <a:lnTo>
                      <a:pt x="366745" y="374695"/>
                    </a:lnTo>
                    <a:lnTo>
                      <a:pt x="386577" y="413044"/>
                    </a:lnTo>
                    <a:lnTo>
                      <a:pt x="393700" y="457200"/>
                    </a:lnTo>
                    <a:lnTo>
                      <a:pt x="386577" y="501355"/>
                    </a:lnTo>
                    <a:lnTo>
                      <a:pt x="366745" y="539704"/>
                    </a:lnTo>
                    <a:lnTo>
                      <a:pt x="336504" y="569945"/>
                    </a:lnTo>
                    <a:lnTo>
                      <a:pt x="298155" y="589777"/>
                    </a:lnTo>
                    <a:lnTo>
                      <a:pt x="254000" y="596900"/>
                    </a:lnTo>
                    <a:lnTo>
                      <a:pt x="209844" y="589777"/>
                    </a:lnTo>
                    <a:lnTo>
                      <a:pt x="171495" y="569945"/>
                    </a:lnTo>
                    <a:lnTo>
                      <a:pt x="141254" y="539704"/>
                    </a:lnTo>
                    <a:lnTo>
                      <a:pt x="121422" y="501355"/>
                    </a:lnTo>
                    <a:lnTo>
                      <a:pt x="114300" y="457200"/>
                    </a:lnTo>
                    <a:lnTo>
                      <a:pt x="121422" y="413044"/>
                    </a:lnTo>
                    <a:lnTo>
                      <a:pt x="141254" y="374695"/>
                    </a:lnTo>
                    <a:lnTo>
                      <a:pt x="171495" y="344454"/>
                    </a:lnTo>
                    <a:lnTo>
                      <a:pt x="209844" y="324622"/>
                    </a:lnTo>
                    <a:close/>
                    <a:moveTo>
                      <a:pt x="254000" y="279400"/>
                    </a:moveTo>
                    <a:lnTo>
                      <a:pt x="206733" y="285751"/>
                    </a:lnTo>
                    <a:lnTo>
                      <a:pt x="164260" y="303674"/>
                    </a:lnTo>
                    <a:lnTo>
                      <a:pt x="145708" y="318007"/>
                    </a:lnTo>
                    <a:lnTo>
                      <a:pt x="128276" y="331476"/>
                    </a:lnTo>
                    <a:lnTo>
                      <a:pt x="100474" y="367460"/>
                    </a:lnTo>
                    <a:lnTo>
                      <a:pt x="82551" y="409933"/>
                    </a:lnTo>
                    <a:lnTo>
                      <a:pt x="76200" y="457200"/>
                    </a:lnTo>
                    <a:lnTo>
                      <a:pt x="82551" y="504466"/>
                    </a:lnTo>
                    <a:lnTo>
                      <a:pt x="100474" y="546939"/>
                    </a:lnTo>
                    <a:lnTo>
                      <a:pt x="128276" y="582923"/>
                    </a:lnTo>
                    <a:lnTo>
                      <a:pt x="145708" y="596392"/>
                    </a:lnTo>
                    <a:lnTo>
                      <a:pt x="164260" y="610725"/>
                    </a:lnTo>
                    <a:lnTo>
                      <a:pt x="206733" y="628648"/>
                    </a:lnTo>
                    <a:lnTo>
                      <a:pt x="254000" y="635000"/>
                    </a:lnTo>
                    <a:lnTo>
                      <a:pt x="301266" y="628648"/>
                    </a:lnTo>
                    <a:lnTo>
                      <a:pt x="343739" y="610725"/>
                    </a:lnTo>
                    <a:lnTo>
                      <a:pt x="379723" y="582923"/>
                    </a:lnTo>
                    <a:lnTo>
                      <a:pt x="407525" y="546939"/>
                    </a:lnTo>
                    <a:lnTo>
                      <a:pt x="425448" y="504466"/>
                    </a:lnTo>
                    <a:lnTo>
                      <a:pt x="431800" y="457200"/>
                    </a:lnTo>
                    <a:lnTo>
                      <a:pt x="425448" y="409933"/>
                    </a:lnTo>
                    <a:lnTo>
                      <a:pt x="407525" y="367460"/>
                    </a:lnTo>
                    <a:lnTo>
                      <a:pt x="379723" y="331476"/>
                    </a:lnTo>
                    <a:lnTo>
                      <a:pt x="343739" y="303674"/>
                    </a:lnTo>
                    <a:lnTo>
                      <a:pt x="301266" y="285751"/>
                    </a:lnTo>
                    <a:close/>
                    <a:moveTo>
                      <a:pt x="215900" y="203200"/>
                    </a:moveTo>
                    <a:lnTo>
                      <a:pt x="292100" y="203200"/>
                    </a:lnTo>
                    <a:lnTo>
                      <a:pt x="292100" y="244856"/>
                    </a:lnTo>
                    <a:lnTo>
                      <a:pt x="301084" y="246667"/>
                    </a:lnTo>
                    <a:lnTo>
                      <a:pt x="309922" y="248853"/>
                    </a:lnTo>
                    <a:lnTo>
                      <a:pt x="318615" y="251396"/>
                    </a:lnTo>
                    <a:lnTo>
                      <a:pt x="327164" y="254279"/>
                    </a:lnTo>
                    <a:lnTo>
                      <a:pt x="348005" y="218185"/>
                    </a:lnTo>
                    <a:lnTo>
                      <a:pt x="410519" y="254279"/>
                    </a:lnTo>
                    <a:lnTo>
                      <a:pt x="413994" y="256286"/>
                    </a:lnTo>
                    <a:lnTo>
                      <a:pt x="400644" y="279400"/>
                    </a:lnTo>
                    <a:lnTo>
                      <a:pt x="393192" y="292303"/>
                    </a:lnTo>
                    <a:lnTo>
                      <a:pt x="400024" y="298319"/>
                    </a:lnTo>
                    <a:lnTo>
                      <a:pt x="406592" y="304612"/>
                    </a:lnTo>
                    <a:lnTo>
                      <a:pt x="412885" y="311176"/>
                    </a:lnTo>
                    <a:lnTo>
                      <a:pt x="418896" y="318007"/>
                    </a:lnTo>
                    <a:lnTo>
                      <a:pt x="454914" y="297205"/>
                    </a:lnTo>
                    <a:lnTo>
                      <a:pt x="466924" y="318007"/>
                    </a:lnTo>
                    <a:lnTo>
                      <a:pt x="493014" y="363194"/>
                    </a:lnTo>
                    <a:lnTo>
                      <a:pt x="456907" y="384035"/>
                    </a:lnTo>
                    <a:lnTo>
                      <a:pt x="459798" y="392584"/>
                    </a:lnTo>
                    <a:lnTo>
                      <a:pt x="462345" y="401277"/>
                    </a:lnTo>
                    <a:lnTo>
                      <a:pt x="464487" y="409933"/>
                    </a:lnTo>
                    <a:lnTo>
                      <a:pt x="466344" y="419100"/>
                    </a:lnTo>
                    <a:lnTo>
                      <a:pt x="508000" y="419100"/>
                    </a:lnTo>
                    <a:lnTo>
                      <a:pt x="508000" y="495300"/>
                    </a:lnTo>
                    <a:lnTo>
                      <a:pt x="466344" y="495300"/>
                    </a:lnTo>
                    <a:lnTo>
                      <a:pt x="464532" y="504284"/>
                    </a:lnTo>
                    <a:lnTo>
                      <a:pt x="462345" y="513122"/>
                    </a:lnTo>
                    <a:lnTo>
                      <a:pt x="459798" y="521815"/>
                    </a:lnTo>
                    <a:lnTo>
                      <a:pt x="456907" y="530364"/>
                    </a:lnTo>
                    <a:lnTo>
                      <a:pt x="493014" y="551205"/>
                    </a:lnTo>
                    <a:lnTo>
                      <a:pt x="466924" y="596392"/>
                    </a:lnTo>
                    <a:lnTo>
                      <a:pt x="454914" y="617194"/>
                    </a:lnTo>
                    <a:lnTo>
                      <a:pt x="418896" y="596392"/>
                    </a:lnTo>
                    <a:lnTo>
                      <a:pt x="412885" y="603224"/>
                    </a:lnTo>
                    <a:lnTo>
                      <a:pt x="406592" y="609792"/>
                    </a:lnTo>
                    <a:lnTo>
                      <a:pt x="400024" y="616085"/>
                    </a:lnTo>
                    <a:lnTo>
                      <a:pt x="393192" y="622096"/>
                    </a:lnTo>
                    <a:lnTo>
                      <a:pt x="400644" y="635000"/>
                    </a:lnTo>
                    <a:lnTo>
                      <a:pt x="413994" y="658114"/>
                    </a:lnTo>
                    <a:lnTo>
                      <a:pt x="410519" y="660120"/>
                    </a:lnTo>
                    <a:lnTo>
                      <a:pt x="348005" y="696214"/>
                    </a:lnTo>
                    <a:lnTo>
                      <a:pt x="327164" y="660120"/>
                    </a:lnTo>
                    <a:lnTo>
                      <a:pt x="318615" y="663003"/>
                    </a:lnTo>
                    <a:lnTo>
                      <a:pt x="309922" y="665546"/>
                    </a:lnTo>
                    <a:lnTo>
                      <a:pt x="301084" y="667732"/>
                    </a:lnTo>
                    <a:lnTo>
                      <a:pt x="292100" y="669544"/>
                    </a:lnTo>
                    <a:lnTo>
                      <a:pt x="292100" y="711200"/>
                    </a:lnTo>
                    <a:lnTo>
                      <a:pt x="215900" y="711200"/>
                    </a:lnTo>
                    <a:lnTo>
                      <a:pt x="215900" y="669544"/>
                    </a:lnTo>
                    <a:lnTo>
                      <a:pt x="206915" y="667732"/>
                    </a:lnTo>
                    <a:lnTo>
                      <a:pt x="198077" y="665546"/>
                    </a:lnTo>
                    <a:lnTo>
                      <a:pt x="189384" y="663003"/>
                    </a:lnTo>
                    <a:lnTo>
                      <a:pt x="180835" y="660120"/>
                    </a:lnTo>
                    <a:lnTo>
                      <a:pt x="159994" y="696214"/>
                    </a:lnTo>
                    <a:lnTo>
                      <a:pt x="94005" y="658114"/>
                    </a:lnTo>
                    <a:lnTo>
                      <a:pt x="114807" y="622096"/>
                    </a:lnTo>
                    <a:lnTo>
                      <a:pt x="107975" y="616085"/>
                    </a:lnTo>
                    <a:lnTo>
                      <a:pt x="101407" y="609792"/>
                    </a:lnTo>
                    <a:lnTo>
                      <a:pt x="95114" y="603224"/>
                    </a:lnTo>
                    <a:lnTo>
                      <a:pt x="89103" y="596392"/>
                    </a:lnTo>
                    <a:lnTo>
                      <a:pt x="53086" y="617194"/>
                    </a:lnTo>
                    <a:lnTo>
                      <a:pt x="14985" y="551205"/>
                    </a:lnTo>
                    <a:lnTo>
                      <a:pt x="51079" y="530364"/>
                    </a:lnTo>
                    <a:lnTo>
                      <a:pt x="48196" y="521815"/>
                    </a:lnTo>
                    <a:lnTo>
                      <a:pt x="45653" y="513122"/>
                    </a:lnTo>
                    <a:lnTo>
                      <a:pt x="43512" y="504466"/>
                    </a:lnTo>
                    <a:lnTo>
                      <a:pt x="41656" y="495300"/>
                    </a:lnTo>
                    <a:lnTo>
                      <a:pt x="0" y="495300"/>
                    </a:lnTo>
                    <a:lnTo>
                      <a:pt x="0" y="419100"/>
                    </a:lnTo>
                    <a:lnTo>
                      <a:pt x="41656" y="419100"/>
                    </a:lnTo>
                    <a:lnTo>
                      <a:pt x="43467" y="410115"/>
                    </a:lnTo>
                    <a:lnTo>
                      <a:pt x="45653" y="401277"/>
                    </a:lnTo>
                    <a:lnTo>
                      <a:pt x="48196" y="392584"/>
                    </a:lnTo>
                    <a:lnTo>
                      <a:pt x="51079" y="384035"/>
                    </a:lnTo>
                    <a:lnTo>
                      <a:pt x="14985" y="363194"/>
                    </a:lnTo>
                    <a:lnTo>
                      <a:pt x="53086" y="297205"/>
                    </a:lnTo>
                    <a:lnTo>
                      <a:pt x="89103" y="318007"/>
                    </a:lnTo>
                    <a:lnTo>
                      <a:pt x="95114" y="311176"/>
                    </a:lnTo>
                    <a:lnTo>
                      <a:pt x="101407" y="304612"/>
                    </a:lnTo>
                    <a:lnTo>
                      <a:pt x="107975" y="298319"/>
                    </a:lnTo>
                    <a:lnTo>
                      <a:pt x="114807" y="292303"/>
                    </a:lnTo>
                    <a:lnTo>
                      <a:pt x="94005" y="256286"/>
                    </a:lnTo>
                    <a:lnTo>
                      <a:pt x="159994" y="218185"/>
                    </a:lnTo>
                    <a:lnTo>
                      <a:pt x="180835" y="254279"/>
                    </a:lnTo>
                    <a:lnTo>
                      <a:pt x="189384" y="251396"/>
                    </a:lnTo>
                    <a:lnTo>
                      <a:pt x="198077" y="248853"/>
                    </a:lnTo>
                    <a:lnTo>
                      <a:pt x="206915" y="246667"/>
                    </a:lnTo>
                    <a:lnTo>
                      <a:pt x="215900" y="244856"/>
                    </a:lnTo>
                    <a:close/>
                    <a:moveTo>
                      <a:pt x="558800" y="101600"/>
                    </a:moveTo>
                    <a:lnTo>
                      <a:pt x="578572" y="105592"/>
                    </a:lnTo>
                    <a:lnTo>
                      <a:pt x="594720" y="116479"/>
                    </a:lnTo>
                    <a:lnTo>
                      <a:pt x="605607" y="132627"/>
                    </a:lnTo>
                    <a:lnTo>
                      <a:pt x="609600" y="152400"/>
                    </a:lnTo>
                    <a:lnTo>
                      <a:pt x="605607" y="172172"/>
                    </a:lnTo>
                    <a:lnTo>
                      <a:pt x="594720" y="188320"/>
                    </a:lnTo>
                    <a:lnTo>
                      <a:pt x="578572" y="199207"/>
                    </a:lnTo>
                    <a:lnTo>
                      <a:pt x="558800" y="203200"/>
                    </a:lnTo>
                    <a:lnTo>
                      <a:pt x="539027" y="199207"/>
                    </a:lnTo>
                    <a:lnTo>
                      <a:pt x="522879" y="188320"/>
                    </a:lnTo>
                    <a:lnTo>
                      <a:pt x="511992" y="172172"/>
                    </a:lnTo>
                    <a:lnTo>
                      <a:pt x="508000" y="152400"/>
                    </a:lnTo>
                    <a:lnTo>
                      <a:pt x="511992" y="132627"/>
                    </a:lnTo>
                    <a:lnTo>
                      <a:pt x="522879" y="116479"/>
                    </a:lnTo>
                    <a:lnTo>
                      <a:pt x="539027" y="105592"/>
                    </a:lnTo>
                    <a:close/>
                    <a:moveTo>
                      <a:pt x="558800" y="63500"/>
                    </a:moveTo>
                    <a:lnTo>
                      <a:pt x="524196" y="70486"/>
                    </a:lnTo>
                    <a:lnTo>
                      <a:pt x="495938" y="89538"/>
                    </a:lnTo>
                    <a:lnTo>
                      <a:pt x="476886" y="117796"/>
                    </a:lnTo>
                    <a:lnTo>
                      <a:pt x="469900" y="152400"/>
                    </a:lnTo>
                    <a:lnTo>
                      <a:pt x="476886" y="187003"/>
                    </a:lnTo>
                    <a:lnTo>
                      <a:pt x="495938" y="215261"/>
                    </a:lnTo>
                    <a:lnTo>
                      <a:pt x="524196" y="234313"/>
                    </a:lnTo>
                    <a:lnTo>
                      <a:pt x="558800" y="241300"/>
                    </a:lnTo>
                    <a:lnTo>
                      <a:pt x="593403" y="234313"/>
                    </a:lnTo>
                    <a:lnTo>
                      <a:pt x="621661" y="215261"/>
                    </a:lnTo>
                    <a:lnTo>
                      <a:pt x="640713" y="187003"/>
                    </a:lnTo>
                    <a:lnTo>
                      <a:pt x="647700" y="152400"/>
                    </a:lnTo>
                    <a:lnTo>
                      <a:pt x="640713" y="117796"/>
                    </a:lnTo>
                    <a:lnTo>
                      <a:pt x="621661" y="89538"/>
                    </a:lnTo>
                    <a:lnTo>
                      <a:pt x="593403" y="70486"/>
                    </a:lnTo>
                    <a:close/>
                    <a:moveTo>
                      <a:pt x="533400" y="0"/>
                    </a:moveTo>
                    <a:lnTo>
                      <a:pt x="584200" y="0"/>
                    </a:lnTo>
                    <a:lnTo>
                      <a:pt x="584200" y="27952"/>
                    </a:lnTo>
                    <a:lnTo>
                      <a:pt x="596130" y="30994"/>
                    </a:lnTo>
                    <a:lnTo>
                      <a:pt x="607577" y="35140"/>
                    </a:lnTo>
                    <a:lnTo>
                      <a:pt x="618486" y="40325"/>
                    </a:lnTo>
                    <a:lnTo>
                      <a:pt x="628802" y="46482"/>
                    </a:lnTo>
                    <a:lnTo>
                      <a:pt x="648601" y="26682"/>
                    </a:lnTo>
                    <a:lnTo>
                      <a:pt x="668401" y="46482"/>
                    </a:lnTo>
                    <a:lnTo>
                      <a:pt x="684517" y="62598"/>
                    </a:lnTo>
                    <a:lnTo>
                      <a:pt x="683615" y="63500"/>
                    </a:lnTo>
                    <a:lnTo>
                      <a:pt x="664718" y="82397"/>
                    </a:lnTo>
                    <a:lnTo>
                      <a:pt x="670874" y="92713"/>
                    </a:lnTo>
                    <a:lnTo>
                      <a:pt x="676059" y="103622"/>
                    </a:lnTo>
                    <a:lnTo>
                      <a:pt x="680205" y="115069"/>
                    </a:lnTo>
                    <a:lnTo>
                      <a:pt x="683247" y="127000"/>
                    </a:lnTo>
                    <a:lnTo>
                      <a:pt x="711200" y="127000"/>
                    </a:lnTo>
                    <a:lnTo>
                      <a:pt x="711200" y="177800"/>
                    </a:lnTo>
                    <a:lnTo>
                      <a:pt x="683247" y="177800"/>
                    </a:lnTo>
                    <a:lnTo>
                      <a:pt x="680205" y="189730"/>
                    </a:lnTo>
                    <a:lnTo>
                      <a:pt x="676059" y="201177"/>
                    </a:lnTo>
                    <a:lnTo>
                      <a:pt x="670874" y="212086"/>
                    </a:lnTo>
                    <a:lnTo>
                      <a:pt x="664718" y="222402"/>
                    </a:lnTo>
                    <a:lnTo>
                      <a:pt x="683615" y="241300"/>
                    </a:lnTo>
                    <a:lnTo>
                      <a:pt x="684517" y="242201"/>
                    </a:lnTo>
                    <a:lnTo>
                      <a:pt x="668401" y="258318"/>
                    </a:lnTo>
                    <a:lnTo>
                      <a:pt x="648601" y="278117"/>
                    </a:lnTo>
                    <a:lnTo>
                      <a:pt x="628802" y="258318"/>
                    </a:lnTo>
                    <a:lnTo>
                      <a:pt x="618486" y="264474"/>
                    </a:lnTo>
                    <a:lnTo>
                      <a:pt x="607577" y="269659"/>
                    </a:lnTo>
                    <a:lnTo>
                      <a:pt x="596130" y="273805"/>
                    </a:lnTo>
                    <a:lnTo>
                      <a:pt x="584200" y="276847"/>
                    </a:lnTo>
                    <a:lnTo>
                      <a:pt x="584200" y="304800"/>
                    </a:lnTo>
                    <a:lnTo>
                      <a:pt x="533400" y="304800"/>
                    </a:lnTo>
                    <a:lnTo>
                      <a:pt x="533400" y="276847"/>
                    </a:lnTo>
                    <a:lnTo>
                      <a:pt x="521469" y="273805"/>
                    </a:lnTo>
                    <a:lnTo>
                      <a:pt x="510022" y="269659"/>
                    </a:lnTo>
                    <a:lnTo>
                      <a:pt x="499113" y="264474"/>
                    </a:lnTo>
                    <a:lnTo>
                      <a:pt x="488797" y="258318"/>
                    </a:lnTo>
                    <a:lnTo>
                      <a:pt x="468998" y="278117"/>
                    </a:lnTo>
                    <a:lnTo>
                      <a:pt x="433082" y="242201"/>
                    </a:lnTo>
                    <a:lnTo>
                      <a:pt x="452882" y="222402"/>
                    </a:lnTo>
                    <a:lnTo>
                      <a:pt x="446725" y="212086"/>
                    </a:lnTo>
                    <a:lnTo>
                      <a:pt x="441540" y="201177"/>
                    </a:lnTo>
                    <a:lnTo>
                      <a:pt x="437394" y="189730"/>
                    </a:lnTo>
                    <a:lnTo>
                      <a:pt x="434352" y="177800"/>
                    </a:lnTo>
                    <a:lnTo>
                      <a:pt x="406400" y="177800"/>
                    </a:lnTo>
                    <a:lnTo>
                      <a:pt x="406400" y="127000"/>
                    </a:lnTo>
                    <a:lnTo>
                      <a:pt x="434352" y="127000"/>
                    </a:lnTo>
                    <a:lnTo>
                      <a:pt x="437394" y="115069"/>
                    </a:lnTo>
                    <a:lnTo>
                      <a:pt x="441540" y="103622"/>
                    </a:lnTo>
                    <a:lnTo>
                      <a:pt x="446725" y="92713"/>
                    </a:lnTo>
                    <a:lnTo>
                      <a:pt x="452882" y="82397"/>
                    </a:lnTo>
                    <a:lnTo>
                      <a:pt x="433082" y="62598"/>
                    </a:lnTo>
                    <a:lnTo>
                      <a:pt x="468998" y="26682"/>
                    </a:lnTo>
                    <a:lnTo>
                      <a:pt x="488797" y="46482"/>
                    </a:lnTo>
                    <a:lnTo>
                      <a:pt x="499113" y="40325"/>
                    </a:lnTo>
                    <a:lnTo>
                      <a:pt x="510022" y="35140"/>
                    </a:lnTo>
                    <a:lnTo>
                      <a:pt x="521469" y="30994"/>
                    </a:lnTo>
                    <a:lnTo>
                      <a:pt x="533400" y="27952"/>
                    </a:lnTo>
                    <a:close/>
                  </a:path>
                </a:pathLst>
              </a:custGeom>
              <a:solidFill>
                <a:srgbClr val="005EB8"/>
              </a:solid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srgbClr val="000000"/>
                  </a:solidFill>
                  <a:effectLst/>
                  <a:uLnTx/>
                  <a:uFillTx/>
                  <a:latin typeface="Arial"/>
                  <a:ea typeface="+mn-ea"/>
                  <a:cs typeface="+mn-cs"/>
                </a:endParaRPr>
              </a:p>
            </p:txBody>
          </p:sp>
          <p:sp>
            <p:nvSpPr>
              <p:cNvPr id="367" name="TextBox 157">
                <a:extLst>
                  <a:ext uri="{FF2B5EF4-FFF2-40B4-BE49-F238E27FC236}">
                    <a16:creationId xmlns:a16="http://schemas.microsoft.com/office/drawing/2014/main" id="{00D32319-F2DB-45C2-B0C0-E7DC7F90B91E}"/>
                  </a:ext>
                </a:extLst>
              </p:cNvPr>
              <p:cNvSpPr txBox="1"/>
              <p:nvPr/>
            </p:nvSpPr>
            <p:spPr>
              <a:xfrm>
                <a:off x="198054" y="4908607"/>
                <a:ext cx="1657822" cy="1095699"/>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000" dirty="0">
                    <a:solidFill>
                      <a:srgbClr val="00338D"/>
                    </a:solidFill>
                  </a:rPr>
                  <a:t>Identify revenues</a:t>
                </a:r>
                <a:r>
                  <a:rPr lang="en-US" sz="1000" baseline="30000" dirty="0">
                    <a:solidFill>
                      <a:srgbClr val="00338D"/>
                    </a:solidFill>
                  </a:rPr>
                  <a:t>1</a:t>
                </a:r>
                <a:r>
                  <a:rPr lang="en-US" sz="1000" dirty="0">
                    <a:solidFill>
                      <a:srgbClr val="00338D"/>
                    </a:solidFill>
                  </a:rPr>
                  <a:t> collected in the most recent full fiscal year prior to the public health emergency (i.e., last full fiscal year before January 27, 2020), called the base year revenue. Includes revenues collected by a recipient and generated from its underlying economy (including revenue from Tribal enterprises and intergovernmental transfers).</a:t>
                </a:r>
                <a:endParaRPr kumimoji="0" lang="en-US" sz="1000" b="0" i="0" u="none" strike="noStrike" kern="1200" cap="none" spc="0" normalizeH="0" baseline="0" noProof="0" dirty="0">
                  <a:ln>
                    <a:noFill/>
                  </a:ln>
                  <a:solidFill>
                    <a:srgbClr val="00338D"/>
                  </a:solidFill>
                  <a:effectLst/>
                  <a:uLnTx/>
                  <a:uFillTx/>
                  <a:latin typeface="Arial"/>
                  <a:ea typeface="+mn-ea"/>
                  <a:cs typeface="+mn-cs"/>
                </a:endParaRPr>
              </a:p>
            </p:txBody>
          </p:sp>
          <p:sp>
            <p:nvSpPr>
              <p:cNvPr id="368" name="TextBox 161">
                <a:extLst>
                  <a:ext uri="{FF2B5EF4-FFF2-40B4-BE49-F238E27FC236}">
                    <a16:creationId xmlns:a16="http://schemas.microsoft.com/office/drawing/2014/main" id="{015C2E6C-909E-4AA8-8806-AA1DD9E79878}"/>
                  </a:ext>
                </a:extLst>
              </p:cNvPr>
              <p:cNvSpPr txBox="1"/>
              <p:nvPr/>
            </p:nvSpPr>
            <p:spPr>
              <a:xfrm>
                <a:off x="2138205" y="4908607"/>
                <a:ext cx="1776290" cy="1095699"/>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000" dirty="0">
                    <a:solidFill>
                      <a:srgbClr val="00338D"/>
                    </a:solidFill>
                  </a:rPr>
                  <a:t>Estimate counterfactual revenue, which is equal to base year revenue * [(1 + growth adjustment) ^( n/12)], where n is the number of months elapsed since the end of the base year to the calculation date, and growth adjustment is the greater of 4.1 percent and the recipient’s average annual revenue growth in the three full fiscal years prior to the COVID-19 public health emergency</a:t>
                </a:r>
                <a:endParaRPr kumimoji="0" lang="en-US" sz="1000" b="0" i="0" u="none" strike="noStrike" kern="1200" cap="none" spc="0" normalizeH="0" baseline="0" noProof="0" dirty="0">
                  <a:ln>
                    <a:noFill/>
                  </a:ln>
                  <a:solidFill>
                    <a:srgbClr val="00338D"/>
                  </a:solidFill>
                  <a:effectLst/>
                  <a:uLnTx/>
                  <a:uFillTx/>
                  <a:latin typeface="Arial"/>
                  <a:ea typeface="+mn-ea"/>
                  <a:cs typeface="+mn-cs"/>
                </a:endParaRPr>
              </a:p>
            </p:txBody>
          </p:sp>
          <p:sp>
            <p:nvSpPr>
              <p:cNvPr id="369" name="TextBox 162">
                <a:extLst>
                  <a:ext uri="{FF2B5EF4-FFF2-40B4-BE49-F238E27FC236}">
                    <a16:creationId xmlns:a16="http://schemas.microsoft.com/office/drawing/2014/main" id="{8443FF69-BB9F-412D-B70A-AAB68C54933A}"/>
                  </a:ext>
                </a:extLst>
              </p:cNvPr>
              <p:cNvSpPr txBox="1"/>
              <p:nvPr/>
            </p:nvSpPr>
            <p:spPr>
              <a:xfrm>
                <a:off x="4154459" y="4908607"/>
                <a:ext cx="1657822" cy="1095699"/>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000" dirty="0">
                    <a:solidFill>
                      <a:srgbClr val="00338D"/>
                    </a:solidFill>
                  </a:rPr>
                  <a:t>Identify actual revenue, which equals revenues collected over the past twelve months as of the calculation date. </a:t>
                </a:r>
                <a:endParaRPr kumimoji="0" lang="en-US" sz="1000" b="0" i="0" u="none" strike="noStrike" kern="1200" cap="none" spc="0" normalizeH="0" baseline="0" noProof="0" dirty="0">
                  <a:ln>
                    <a:noFill/>
                  </a:ln>
                  <a:solidFill>
                    <a:srgbClr val="00338D"/>
                  </a:solidFill>
                  <a:effectLst/>
                  <a:uLnTx/>
                  <a:uFillTx/>
                  <a:latin typeface="Arial"/>
                  <a:ea typeface="+mn-ea"/>
                  <a:cs typeface="+mn-cs"/>
                </a:endParaRPr>
              </a:p>
            </p:txBody>
          </p:sp>
          <p:sp>
            <p:nvSpPr>
              <p:cNvPr id="370" name="TextBox 163">
                <a:extLst>
                  <a:ext uri="{FF2B5EF4-FFF2-40B4-BE49-F238E27FC236}">
                    <a16:creationId xmlns:a16="http://schemas.microsoft.com/office/drawing/2014/main" id="{F6738AC3-0710-40F2-AFCB-E07FC4D4E81B}"/>
                  </a:ext>
                </a:extLst>
              </p:cNvPr>
              <p:cNvSpPr txBox="1"/>
              <p:nvPr/>
            </p:nvSpPr>
            <p:spPr>
              <a:xfrm>
                <a:off x="6132661" y="4908607"/>
                <a:ext cx="1657822" cy="1095699"/>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000" dirty="0">
                    <a:solidFill>
                      <a:srgbClr val="00338D"/>
                    </a:solidFill>
                  </a:rPr>
                  <a:t>The extent of the reduction in revenue is equal to counterfactual revenue less actual revenue. If actual revenue exceeds counterfactual revenue, the extent of the reduction in revenue is set to zero for that calculation date.</a:t>
                </a:r>
                <a:r>
                  <a:rPr lang="en-US" sz="1000" dirty="0">
                    <a:solidFill>
                      <a:srgbClr val="00338D"/>
                    </a:solidFill>
                    <a:latin typeface="Arial"/>
                  </a:rPr>
                  <a:t> </a:t>
                </a:r>
                <a:r>
                  <a:rPr lang="en-US" sz="1000" dirty="0">
                    <a:solidFill>
                      <a:srgbClr val="00338D"/>
                    </a:solidFill>
                  </a:rPr>
                  <a:t>Any diminution in actual revenues relative to the counterfactual pre-pandemic trend would be presumed to have been due to COVID-19. </a:t>
                </a:r>
              </a:p>
            </p:txBody>
          </p:sp>
          <p:sp>
            <p:nvSpPr>
              <p:cNvPr id="371" name="TextBox 203">
                <a:extLst>
                  <a:ext uri="{FF2B5EF4-FFF2-40B4-BE49-F238E27FC236}">
                    <a16:creationId xmlns:a16="http://schemas.microsoft.com/office/drawing/2014/main" id="{AF9AA68F-965F-4AB8-A51A-714A6E62B897}"/>
                  </a:ext>
                </a:extLst>
              </p:cNvPr>
              <p:cNvSpPr txBox="1"/>
              <p:nvPr/>
            </p:nvSpPr>
            <p:spPr>
              <a:xfrm>
                <a:off x="183276" y="2942184"/>
                <a:ext cx="1657822" cy="516002"/>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A3A1"/>
                    </a:solidFill>
                    <a:effectLst/>
                    <a:uLnTx/>
                    <a:uFillTx/>
                    <a:latin typeface="Arial"/>
                    <a:ea typeface="+mn-ea"/>
                    <a:cs typeface="+mn-cs"/>
                  </a:rPr>
                  <a:t>Step 1</a:t>
                </a:r>
              </a:p>
            </p:txBody>
          </p:sp>
          <p:sp>
            <p:nvSpPr>
              <p:cNvPr id="372" name="TextBox 204">
                <a:extLst>
                  <a:ext uri="{FF2B5EF4-FFF2-40B4-BE49-F238E27FC236}">
                    <a16:creationId xmlns:a16="http://schemas.microsoft.com/office/drawing/2014/main" id="{DE4384BF-9FBD-45F9-ABB9-FFFB9F7D4757}"/>
                  </a:ext>
                </a:extLst>
              </p:cNvPr>
              <p:cNvSpPr txBox="1"/>
              <p:nvPr/>
            </p:nvSpPr>
            <p:spPr>
              <a:xfrm>
                <a:off x="2161478" y="2942184"/>
                <a:ext cx="1657822" cy="516002"/>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91DA"/>
                    </a:solidFill>
                    <a:effectLst/>
                    <a:uLnTx/>
                    <a:uFillTx/>
                    <a:latin typeface="Arial"/>
                    <a:ea typeface="+mn-ea"/>
                    <a:cs typeface="+mn-cs"/>
                  </a:rPr>
                  <a:t>Step 2</a:t>
                </a:r>
              </a:p>
            </p:txBody>
          </p:sp>
          <p:sp>
            <p:nvSpPr>
              <p:cNvPr id="373" name="TextBox 205">
                <a:extLst>
                  <a:ext uri="{FF2B5EF4-FFF2-40B4-BE49-F238E27FC236}">
                    <a16:creationId xmlns:a16="http://schemas.microsoft.com/office/drawing/2014/main" id="{877F4329-72C3-4FFF-8B0E-1AFECABBB2AD}"/>
                  </a:ext>
                </a:extLst>
              </p:cNvPr>
              <p:cNvSpPr txBox="1"/>
              <p:nvPr/>
            </p:nvSpPr>
            <p:spPr>
              <a:xfrm>
                <a:off x="4139680" y="2942184"/>
                <a:ext cx="1657822" cy="516002"/>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5EB8"/>
                    </a:solidFill>
                    <a:effectLst/>
                    <a:uLnTx/>
                    <a:uFillTx/>
                    <a:latin typeface="Arial"/>
                    <a:ea typeface="+mn-ea"/>
                    <a:cs typeface="+mn-cs"/>
                  </a:rPr>
                  <a:t>Step 3</a:t>
                </a:r>
              </a:p>
            </p:txBody>
          </p:sp>
          <p:sp>
            <p:nvSpPr>
              <p:cNvPr id="374" name="TextBox 206">
                <a:extLst>
                  <a:ext uri="{FF2B5EF4-FFF2-40B4-BE49-F238E27FC236}">
                    <a16:creationId xmlns:a16="http://schemas.microsoft.com/office/drawing/2014/main" id="{F23E2B75-87B9-40DA-AF1F-F7E73CF49A5F}"/>
                  </a:ext>
                </a:extLst>
              </p:cNvPr>
              <p:cNvSpPr txBox="1"/>
              <p:nvPr/>
            </p:nvSpPr>
            <p:spPr>
              <a:xfrm>
                <a:off x="6117881" y="2942184"/>
                <a:ext cx="1657822" cy="516002"/>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338D"/>
                    </a:solidFill>
                    <a:effectLst/>
                    <a:uLnTx/>
                    <a:uFillTx/>
                    <a:latin typeface="Arial"/>
                    <a:ea typeface="+mn-ea"/>
                    <a:cs typeface="+mn-cs"/>
                  </a:rPr>
                  <a:t>Step 4</a:t>
                </a:r>
              </a:p>
            </p:txBody>
          </p:sp>
          <p:sp>
            <p:nvSpPr>
              <p:cNvPr id="375" name="Triangle 210">
                <a:extLst>
                  <a:ext uri="{FF2B5EF4-FFF2-40B4-BE49-F238E27FC236}">
                    <a16:creationId xmlns:a16="http://schemas.microsoft.com/office/drawing/2014/main" id="{FA1A43F0-8D1B-4EDE-B78D-5626EA10B1F3}"/>
                  </a:ext>
                </a:extLst>
              </p:cNvPr>
              <p:cNvSpPr/>
              <p:nvPr/>
            </p:nvSpPr>
            <p:spPr>
              <a:xfrm rot="5400000">
                <a:off x="1922766" y="3942371"/>
                <a:ext cx="158478" cy="125397"/>
              </a:xfrm>
              <a:prstGeom prst="triangle">
                <a:avLst/>
              </a:prstGeom>
              <a:solidFill>
                <a:sysClr val="window" lastClr="FFFFFF"/>
              </a:solidFill>
              <a:ln w="28575"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376" name="Triangle 212">
                <a:extLst>
                  <a:ext uri="{FF2B5EF4-FFF2-40B4-BE49-F238E27FC236}">
                    <a16:creationId xmlns:a16="http://schemas.microsoft.com/office/drawing/2014/main" id="{C523D0D4-8304-4BF2-BFE2-809DA64B0E59}"/>
                  </a:ext>
                </a:extLst>
              </p:cNvPr>
              <p:cNvSpPr/>
              <p:nvPr/>
            </p:nvSpPr>
            <p:spPr>
              <a:xfrm rot="5400000">
                <a:off x="3897955" y="3942371"/>
                <a:ext cx="158478" cy="125397"/>
              </a:xfrm>
              <a:prstGeom prst="triangle">
                <a:avLst/>
              </a:prstGeom>
              <a:solidFill>
                <a:sysClr val="window" lastClr="FFFFFF"/>
              </a:solidFill>
              <a:ln w="28575"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sp>
            <p:nvSpPr>
              <p:cNvPr id="377" name="Triangle 213">
                <a:extLst>
                  <a:ext uri="{FF2B5EF4-FFF2-40B4-BE49-F238E27FC236}">
                    <a16:creationId xmlns:a16="http://schemas.microsoft.com/office/drawing/2014/main" id="{EAC4C976-E704-45F9-A6D1-58015F053366}"/>
                  </a:ext>
                </a:extLst>
              </p:cNvPr>
              <p:cNvSpPr/>
              <p:nvPr/>
            </p:nvSpPr>
            <p:spPr>
              <a:xfrm rot="5400000">
                <a:off x="5873145" y="3942371"/>
                <a:ext cx="158478" cy="125397"/>
              </a:xfrm>
              <a:prstGeom prst="triangle">
                <a:avLst/>
              </a:prstGeom>
              <a:solidFill>
                <a:sysClr val="window" lastClr="FFFFFF"/>
              </a:solidFill>
              <a:ln w="28575" cap="flat" cmpd="sng" algn="ctr">
                <a:noFill/>
                <a:prstDash val="solid"/>
                <a:miter lim="800000"/>
              </a:ln>
              <a:effectLst/>
            </p:spPr>
            <p:txBody>
              <a:bodyPr lIns="54000" tIns="54000" rIns="54000" bIns="54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dirty="0">
                  <a:ln>
                    <a:noFill/>
                  </a:ln>
                  <a:solidFill>
                    <a:prstClr val="white"/>
                  </a:solidFill>
                  <a:effectLst/>
                  <a:uLnTx/>
                  <a:uFillTx/>
                  <a:latin typeface="Arial"/>
                  <a:ea typeface="+mn-ea"/>
                  <a:cs typeface="+mn-cs"/>
                </a:endParaRPr>
              </a:p>
            </p:txBody>
          </p:sp>
        </p:grpSp>
        <p:sp>
          <p:nvSpPr>
            <p:cNvPr id="11" name="Rectangle 10">
              <a:extLst>
                <a:ext uri="{FF2B5EF4-FFF2-40B4-BE49-F238E27FC236}">
                  <a16:creationId xmlns:a16="http://schemas.microsoft.com/office/drawing/2014/main" id="{7DB79A7E-F75E-47D6-854F-9B9D63A93F86}"/>
                </a:ext>
              </a:extLst>
            </p:cNvPr>
            <p:cNvSpPr/>
            <p:nvPr/>
          </p:nvSpPr>
          <p:spPr>
            <a:xfrm>
              <a:off x="107586" y="2246224"/>
              <a:ext cx="7266961" cy="523220"/>
            </a:xfrm>
            <a:prstGeom prst="rect">
              <a:avLst/>
            </a:prstGeom>
          </p:spPr>
          <p:txBody>
            <a:bodyPr wrap="square">
              <a:spAutoFit/>
            </a:bodyPr>
            <a:lstStyle/>
            <a:p>
              <a:pPr algn="ctr"/>
              <a:r>
                <a:rPr lang="en-US" sz="1400" b="1" dirty="0">
                  <a:solidFill>
                    <a:srgbClr val="00338D"/>
                  </a:solidFill>
                </a:rPr>
                <a:t>Calculation of </a:t>
              </a:r>
            </a:p>
            <a:p>
              <a:pPr algn="ctr"/>
              <a:r>
                <a:rPr lang="en-US" sz="1400" b="1" dirty="0">
                  <a:solidFill>
                    <a:srgbClr val="00338D"/>
                  </a:solidFill>
                </a:rPr>
                <a:t>Loss</a:t>
              </a:r>
            </a:p>
          </p:txBody>
        </p:sp>
      </p:grpSp>
      <p:grpSp>
        <p:nvGrpSpPr>
          <p:cNvPr id="430" name="Group 429">
            <a:extLst>
              <a:ext uri="{FF2B5EF4-FFF2-40B4-BE49-F238E27FC236}">
                <a16:creationId xmlns:a16="http://schemas.microsoft.com/office/drawing/2014/main" id="{80BBCBA3-D542-453E-8FAE-ABC990622E78}"/>
              </a:ext>
            </a:extLst>
          </p:cNvPr>
          <p:cNvGrpSpPr/>
          <p:nvPr/>
        </p:nvGrpSpPr>
        <p:grpSpPr>
          <a:xfrm>
            <a:off x="7715295" y="2436153"/>
            <a:ext cx="4978719" cy="4628330"/>
            <a:chOff x="6665155" y="2304173"/>
            <a:chExt cx="4978719" cy="4630904"/>
          </a:xfrm>
        </p:grpSpPr>
        <p:sp>
          <p:nvSpPr>
            <p:cNvPr id="431" name="Rectangle 430">
              <a:extLst>
                <a:ext uri="{FF2B5EF4-FFF2-40B4-BE49-F238E27FC236}">
                  <a16:creationId xmlns:a16="http://schemas.microsoft.com/office/drawing/2014/main" id="{AB6C427A-A035-4AEF-8847-9F34F3101047}"/>
                </a:ext>
              </a:extLst>
            </p:cNvPr>
            <p:cNvSpPr/>
            <p:nvPr/>
          </p:nvSpPr>
          <p:spPr>
            <a:xfrm>
              <a:off x="6665155" y="5892800"/>
              <a:ext cx="3048000" cy="457200"/>
            </a:xfrm>
            <a:prstGeom prst="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32" name="Rectangle 431">
              <a:extLst>
                <a:ext uri="{FF2B5EF4-FFF2-40B4-BE49-F238E27FC236}">
                  <a16:creationId xmlns:a16="http://schemas.microsoft.com/office/drawing/2014/main" id="{FD71C114-1B36-43C1-995B-51A298A8B565}"/>
                </a:ext>
              </a:extLst>
            </p:cNvPr>
            <p:cNvSpPr/>
            <p:nvPr/>
          </p:nvSpPr>
          <p:spPr>
            <a:xfrm>
              <a:off x="6665155" y="5351389"/>
              <a:ext cx="3048000" cy="457200"/>
            </a:xfrm>
            <a:prstGeom prst="rect">
              <a:avLst/>
            </a:prstGeom>
            <a:solidFill>
              <a:srgbClr val="00338D"/>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33" name="Rectangle 432">
              <a:extLst>
                <a:ext uri="{FF2B5EF4-FFF2-40B4-BE49-F238E27FC236}">
                  <a16:creationId xmlns:a16="http://schemas.microsoft.com/office/drawing/2014/main" id="{2DCD65F7-2AA5-44C2-A0FA-A6B971234C02}"/>
                </a:ext>
              </a:extLst>
            </p:cNvPr>
            <p:cNvSpPr/>
            <p:nvPr/>
          </p:nvSpPr>
          <p:spPr>
            <a:xfrm>
              <a:off x="6665155" y="4809979"/>
              <a:ext cx="3467100" cy="457200"/>
            </a:xfrm>
            <a:prstGeom prst="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34" name="Rectangle 433">
              <a:extLst>
                <a:ext uri="{FF2B5EF4-FFF2-40B4-BE49-F238E27FC236}">
                  <a16:creationId xmlns:a16="http://schemas.microsoft.com/office/drawing/2014/main" id="{24FB7109-6E02-4C6B-A835-CCC8FA96D435}"/>
                </a:ext>
              </a:extLst>
            </p:cNvPr>
            <p:cNvSpPr/>
            <p:nvPr/>
          </p:nvSpPr>
          <p:spPr>
            <a:xfrm>
              <a:off x="6665155" y="4268569"/>
              <a:ext cx="3467100" cy="457200"/>
            </a:xfrm>
            <a:prstGeom prst="rect">
              <a:avLst/>
            </a:prstGeom>
            <a:solidFill>
              <a:srgbClr val="00338D"/>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35" name="Rectangle 434">
              <a:extLst>
                <a:ext uri="{FF2B5EF4-FFF2-40B4-BE49-F238E27FC236}">
                  <a16:creationId xmlns:a16="http://schemas.microsoft.com/office/drawing/2014/main" id="{937359A1-43D6-4B2A-B0FA-EB49725FB1A2}"/>
                </a:ext>
              </a:extLst>
            </p:cNvPr>
            <p:cNvSpPr/>
            <p:nvPr/>
          </p:nvSpPr>
          <p:spPr>
            <a:xfrm>
              <a:off x="6665155" y="3727159"/>
              <a:ext cx="3467100" cy="457200"/>
            </a:xfrm>
            <a:prstGeom prst="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36" name="Rectangle 435">
              <a:extLst>
                <a:ext uri="{FF2B5EF4-FFF2-40B4-BE49-F238E27FC236}">
                  <a16:creationId xmlns:a16="http://schemas.microsoft.com/office/drawing/2014/main" id="{B8353055-12B9-4335-A1BE-80C481562B72}"/>
                </a:ext>
              </a:extLst>
            </p:cNvPr>
            <p:cNvSpPr/>
            <p:nvPr/>
          </p:nvSpPr>
          <p:spPr>
            <a:xfrm>
              <a:off x="6665155" y="3185749"/>
              <a:ext cx="3291314" cy="457200"/>
            </a:xfrm>
            <a:prstGeom prst="rect">
              <a:avLst/>
            </a:prstGeom>
            <a:solidFill>
              <a:srgbClr val="00338D"/>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37" name="object 2">
              <a:extLst>
                <a:ext uri="{FF2B5EF4-FFF2-40B4-BE49-F238E27FC236}">
                  <a16:creationId xmlns:a16="http://schemas.microsoft.com/office/drawing/2014/main" id="{9B42989A-2CF7-4388-9C0A-88500F1DCB58}"/>
                </a:ext>
              </a:extLst>
            </p:cNvPr>
            <p:cNvSpPr/>
            <p:nvPr/>
          </p:nvSpPr>
          <p:spPr>
            <a:xfrm>
              <a:off x="9275454" y="3159226"/>
              <a:ext cx="2368420" cy="3367242"/>
            </a:xfrm>
            <a:custGeom>
              <a:avLst/>
              <a:gdLst/>
              <a:ahLst/>
              <a:cxnLst/>
              <a:rect l="l" t="t" r="r" b="b"/>
              <a:pathLst>
                <a:path w="1987550" h="2825750">
                  <a:moveTo>
                    <a:pt x="590550" y="0"/>
                  </a:moveTo>
                  <a:lnTo>
                    <a:pt x="527050" y="0"/>
                  </a:lnTo>
                  <a:lnTo>
                    <a:pt x="228600" y="971550"/>
                  </a:lnTo>
                  <a:lnTo>
                    <a:pt x="571500" y="1416050"/>
                  </a:lnTo>
                  <a:lnTo>
                    <a:pt x="25400" y="2012950"/>
                  </a:lnTo>
                  <a:lnTo>
                    <a:pt x="279400" y="2508250"/>
                  </a:lnTo>
                  <a:lnTo>
                    <a:pt x="0" y="2825750"/>
                  </a:lnTo>
                  <a:lnTo>
                    <a:pt x="1289050" y="2755900"/>
                  </a:lnTo>
                  <a:lnTo>
                    <a:pt x="1987550" y="2451100"/>
                  </a:lnTo>
                  <a:lnTo>
                    <a:pt x="590550" y="0"/>
                  </a:lnTo>
                  <a:close/>
                </a:path>
              </a:pathLst>
            </a:custGeom>
            <a:solidFill>
              <a:srgbClr val="0091DA"/>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endParaRPr>
            </a:p>
          </p:txBody>
        </p:sp>
        <p:sp>
          <p:nvSpPr>
            <p:cNvPr id="438" name="object 3">
              <a:extLst>
                <a:ext uri="{FF2B5EF4-FFF2-40B4-BE49-F238E27FC236}">
                  <a16:creationId xmlns:a16="http://schemas.microsoft.com/office/drawing/2014/main" id="{59A31034-226B-4A25-83F6-F9327865AE2E}"/>
                </a:ext>
              </a:extLst>
            </p:cNvPr>
            <p:cNvSpPr/>
            <p:nvPr/>
          </p:nvSpPr>
          <p:spPr>
            <a:xfrm>
              <a:off x="9563000" y="3158974"/>
              <a:ext cx="1240961" cy="3340758"/>
            </a:xfrm>
            <a:custGeom>
              <a:avLst/>
              <a:gdLst/>
              <a:ahLst/>
              <a:cxnLst/>
              <a:rect l="l" t="t" r="r" b="b"/>
              <a:pathLst>
                <a:path w="1041400" h="2803525">
                  <a:moveTo>
                    <a:pt x="313575" y="0"/>
                  </a:moveTo>
                  <a:lnTo>
                    <a:pt x="297027" y="2362"/>
                  </a:lnTo>
                  <a:lnTo>
                    <a:pt x="152399" y="844765"/>
                  </a:lnTo>
                  <a:lnTo>
                    <a:pt x="406399" y="1441665"/>
                  </a:lnTo>
                  <a:lnTo>
                    <a:pt x="0" y="2025865"/>
                  </a:lnTo>
                  <a:lnTo>
                    <a:pt x="203199" y="2457665"/>
                  </a:lnTo>
                  <a:lnTo>
                    <a:pt x="221424" y="2803448"/>
                  </a:lnTo>
                  <a:lnTo>
                    <a:pt x="1041399" y="2749765"/>
                  </a:lnTo>
                  <a:lnTo>
                    <a:pt x="800099" y="2076665"/>
                  </a:lnTo>
                  <a:lnTo>
                    <a:pt x="774699" y="1416265"/>
                  </a:lnTo>
                  <a:lnTo>
                    <a:pt x="685799" y="946365"/>
                  </a:lnTo>
                  <a:lnTo>
                    <a:pt x="444499" y="654265"/>
                  </a:lnTo>
                  <a:lnTo>
                    <a:pt x="342899" y="336765"/>
                  </a:lnTo>
                  <a:lnTo>
                    <a:pt x="313575" y="0"/>
                  </a:lnTo>
                  <a:close/>
                </a:path>
              </a:pathLst>
            </a:custGeom>
            <a:solidFill>
              <a:srgbClr val="3FBFFF"/>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endParaRPr>
            </a:p>
          </p:txBody>
        </p:sp>
        <p:sp>
          <p:nvSpPr>
            <p:cNvPr id="439" name="object 4">
              <a:extLst>
                <a:ext uri="{FF2B5EF4-FFF2-40B4-BE49-F238E27FC236}">
                  <a16:creationId xmlns:a16="http://schemas.microsoft.com/office/drawing/2014/main" id="{5726B7D9-C405-4E96-BBC1-28AC0E31310A}"/>
                </a:ext>
              </a:extLst>
            </p:cNvPr>
            <p:cNvSpPr/>
            <p:nvPr/>
          </p:nvSpPr>
          <p:spPr>
            <a:xfrm>
              <a:off x="7323210" y="6072458"/>
              <a:ext cx="4182990" cy="862619"/>
            </a:xfrm>
            <a:custGeom>
              <a:avLst/>
              <a:gdLst/>
              <a:ahLst/>
              <a:cxnLst/>
              <a:rect l="l" t="t" r="r" b="b"/>
              <a:pathLst>
                <a:path w="4597400" h="723900">
                  <a:moveTo>
                    <a:pt x="3619500" y="0"/>
                  </a:moveTo>
                  <a:lnTo>
                    <a:pt x="2921000" y="304800"/>
                  </a:lnTo>
                  <a:lnTo>
                    <a:pt x="1638300" y="381000"/>
                  </a:lnTo>
                  <a:lnTo>
                    <a:pt x="0" y="393700"/>
                  </a:lnTo>
                  <a:lnTo>
                    <a:pt x="1587500" y="723900"/>
                  </a:lnTo>
                  <a:lnTo>
                    <a:pt x="3378200" y="647700"/>
                  </a:lnTo>
                  <a:lnTo>
                    <a:pt x="4597400" y="241300"/>
                  </a:lnTo>
                  <a:lnTo>
                    <a:pt x="3619500" y="0"/>
                  </a:lnTo>
                  <a:close/>
                </a:path>
              </a:pathLst>
            </a:custGeom>
            <a:solidFill>
              <a:srgbClr val="001F58">
                <a:alpha val="22000"/>
              </a:srgb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endParaRPr>
            </a:p>
          </p:txBody>
        </p:sp>
        <p:sp>
          <p:nvSpPr>
            <p:cNvPr id="440" name="object 5">
              <a:extLst>
                <a:ext uri="{FF2B5EF4-FFF2-40B4-BE49-F238E27FC236}">
                  <a16:creationId xmlns:a16="http://schemas.microsoft.com/office/drawing/2014/main" id="{60FC2708-02AB-4EB0-9E37-BE17AFD52C19}"/>
                </a:ext>
              </a:extLst>
            </p:cNvPr>
            <p:cNvSpPr/>
            <p:nvPr/>
          </p:nvSpPr>
          <p:spPr>
            <a:xfrm>
              <a:off x="9230054" y="2304173"/>
              <a:ext cx="726416" cy="4237428"/>
            </a:xfrm>
            <a:custGeom>
              <a:avLst/>
              <a:gdLst>
                <a:gd name="connsiteX0" fmla="*/ 0 w 609600"/>
                <a:gd name="connsiteY0" fmla="*/ 3556000 h 3556000"/>
                <a:gd name="connsiteX1" fmla="*/ 317500 w 609600"/>
                <a:gd name="connsiteY1" fmla="*/ 3225800 h 3556000"/>
                <a:gd name="connsiteX2" fmla="*/ 63500 w 609600"/>
                <a:gd name="connsiteY2" fmla="*/ 2730500 h 3556000"/>
                <a:gd name="connsiteX3" fmla="*/ 609600 w 609600"/>
                <a:gd name="connsiteY3" fmla="*/ 2133600 h 3556000"/>
                <a:gd name="connsiteX4" fmla="*/ 266700 w 609600"/>
                <a:gd name="connsiteY4" fmla="*/ 1689100 h 3556000"/>
                <a:gd name="connsiteX5" fmla="*/ 571500 w 609600"/>
                <a:gd name="connsiteY5" fmla="*/ 723900 h 3556000"/>
                <a:gd name="connsiteX6" fmla="*/ 558800 w 609600"/>
                <a:gd name="connsiteY6" fmla="*/ 0 h 355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 h="3556000">
                  <a:moveTo>
                    <a:pt x="0" y="3556000"/>
                  </a:moveTo>
                  <a:lnTo>
                    <a:pt x="317500" y="3225800"/>
                  </a:lnTo>
                  <a:lnTo>
                    <a:pt x="63500" y="2730500"/>
                  </a:lnTo>
                  <a:lnTo>
                    <a:pt x="609600" y="2133600"/>
                  </a:lnTo>
                  <a:lnTo>
                    <a:pt x="266700" y="1689100"/>
                  </a:lnTo>
                  <a:lnTo>
                    <a:pt x="571500" y="723900"/>
                  </a:lnTo>
                  <a:lnTo>
                    <a:pt x="558800" y="0"/>
                  </a:lnTo>
                </a:path>
              </a:pathLst>
            </a:custGeom>
            <a:ln w="38100">
              <a:solidFill>
                <a:sysClr val="window" lastClr="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srgbClr val="000000"/>
                </a:solidFill>
                <a:effectLst/>
                <a:uLnTx/>
                <a:uFillTx/>
              </a:endParaRPr>
            </a:p>
          </p:txBody>
        </p:sp>
        <p:sp>
          <p:nvSpPr>
            <p:cNvPr id="441" name="Oval 440">
              <a:extLst>
                <a:ext uri="{FF2B5EF4-FFF2-40B4-BE49-F238E27FC236}">
                  <a16:creationId xmlns:a16="http://schemas.microsoft.com/office/drawing/2014/main" id="{C2CD1601-403A-4EBD-A586-B883AD3A70FA}"/>
                </a:ext>
              </a:extLst>
            </p:cNvPr>
            <p:cNvSpPr/>
            <p:nvPr/>
          </p:nvSpPr>
          <p:spPr>
            <a:xfrm>
              <a:off x="9480741" y="6048957"/>
              <a:ext cx="182880" cy="182880"/>
            </a:xfrm>
            <a:prstGeom prst="ellipse">
              <a:avLst/>
            </a:prstGeom>
            <a:solidFill>
              <a:sysClr val="window" lastClr="FFFFFF"/>
            </a:solidFill>
            <a:ln w="127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42" name="Oval 441">
              <a:extLst>
                <a:ext uri="{FF2B5EF4-FFF2-40B4-BE49-F238E27FC236}">
                  <a16:creationId xmlns:a16="http://schemas.microsoft.com/office/drawing/2014/main" id="{D1C9DB8A-C559-42CE-B7E6-9319FEE1A9F9}"/>
                </a:ext>
              </a:extLst>
            </p:cNvPr>
            <p:cNvSpPr/>
            <p:nvPr/>
          </p:nvSpPr>
          <p:spPr>
            <a:xfrm>
              <a:off x="9160701" y="6445197"/>
              <a:ext cx="182880" cy="182880"/>
            </a:xfrm>
            <a:prstGeom prst="ellipse">
              <a:avLst/>
            </a:prstGeom>
            <a:solidFill>
              <a:sysClr val="window" lastClr="FFFFFF"/>
            </a:solidFill>
            <a:ln w="127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43" name="Oval 442">
              <a:extLst>
                <a:ext uri="{FF2B5EF4-FFF2-40B4-BE49-F238E27FC236}">
                  <a16:creationId xmlns:a16="http://schemas.microsoft.com/office/drawing/2014/main" id="{6F7C276E-A493-433A-BD3C-EDEFE1AD511B}"/>
                </a:ext>
              </a:extLst>
            </p:cNvPr>
            <p:cNvSpPr/>
            <p:nvPr/>
          </p:nvSpPr>
          <p:spPr>
            <a:xfrm>
              <a:off x="9236901" y="5462217"/>
              <a:ext cx="182880" cy="182880"/>
            </a:xfrm>
            <a:prstGeom prst="ellipse">
              <a:avLst/>
            </a:prstGeom>
            <a:solidFill>
              <a:sysClr val="window" lastClr="FFFFFF"/>
            </a:solidFill>
            <a:ln w="127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44" name="Oval 443">
              <a:extLst>
                <a:ext uri="{FF2B5EF4-FFF2-40B4-BE49-F238E27FC236}">
                  <a16:creationId xmlns:a16="http://schemas.microsoft.com/office/drawing/2014/main" id="{DB1B9AEF-5073-476F-BFC2-07561B690B58}"/>
                </a:ext>
              </a:extLst>
            </p:cNvPr>
            <p:cNvSpPr/>
            <p:nvPr/>
          </p:nvSpPr>
          <p:spPr>
            <a:xfrm>
              <a:off x="9869361" y="4738317"/>
              <a:ext cx="182880" cy="182880"/>
            </a:xfrm>
            <a:prstGeom prst="ellipse">
              <a:avLst/>
            </a:prstGeom>
            <a:solidFill>
              <a:sysClr val="window" lastClr="FFFFFF"/>
            </a:solidFill>
            <a:ln w="127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45" name="Oval 444">
              <a:extLst>
                <a:ext uri="{FF2B5EF4-FFF2-40B4-BE49-F238E27FC236}">
                  <a16:creationId xmlns:a16="http://schemas.microsoft.com/office/drawing/2014/main" id="{5A7FBA54-6809-4724-AF4C-9D94EE8B3F5E}"/>
                </a:ext>
              </a:extLst>
            </p:cNvPr>
            <p:cNvSpPr/>
            <p:nvPr/>
          </p:nvSpPr>
          <p:spPr>
            <a:xfrm>
              <a:off x="9488361" y="4220157"/>
              <a:ext cx="182880" cy="182880"/>
            </a:xfrm>
            <a:prstGeom prst="ellipse">
              <a:avLst/>
            </a:prstGeom>
            <a:solidFill>
              <a:sysClr val="window" lastClr="FFFFFF"/>
            </a:solidFill>
            <a:ln w="127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46" name="Oval 445">
              <a:extLst>
                <a:ext uri="{FF2B5EF4-FFF2-40B4-BE49-F238E27FC236}">
                  <a16:creationId xmlns:a16="http://schemas.microsoft.com/office/drawing/2014/main" id="{060D52BD-F5ED-4A84-A9CD-80D62C876851}"/>
                </a:ext>
              </a:extLst>
            </p:cNvPr>
            <p:cNvSpPr/>
            <p:nvPr/>
          </p:nvSpPr>
          <p:spPr>
            <a:xfrm>
              <a:off x="9823641" y="3092397"/>
              <a:ext cx="182880" cy="182880"/>
            </a:xfrm>
            <a:prstGeom prst="ellipse">
              <a:avLst/>
            </a:prstGeom>
            <a:solidFill>
              <a:sysClr val="window" lastClr="FFFFFF"/>
            </a:solidFill>
            <a:ln w="127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47" name="Rectangle 446">
              <a:extLst>
                <a:ext uri="{FF2B5EF4-FFF2-40B4-BE49-F238E27FC236}">
                  <a16:creationId xmlns:a16="http://schemas.microsoft.com/office/drawing/2014/main" id="{9BDB6CAB-7CD4-47EA-9C86-49A80E50DFCF}"/>
                </a:ext>
              </a:extLst>
            </p:cNvPr>
            <p:cNvSpPr/>
            <p:nvPr/>
          </p:nvSpPr>
          <p:spPr>
            <a:xfrm>
              <a:off x="6697512" y="5905582"/>
              <a:ext cx="2815436" cy="430887"/>
            </a:xfrm>
            <a:prstGeom prst="rect">
              <a:avLst/>
            </a:prstGeom>
          </p:spPr>
          <p:txBody>
            <a:bodyPr wrap="square" anchor="b">
              <a:spAutoFit/>
            </a:bodyPr>
            <a:lstStyle/>
            <a:p>
              <a:pPr lvl="0" defTabSz="914400"/>
              <a:r>
                <a:rPr lang="en-US" sz="1100" kern="0" dirty="0">
                  <a:solidFill>
                    <a:prstClr val="white"/>
                  </a:solidFill>
                </a:rPr>
                <a:t>Maintenance or pay-go funded building of infrastructure, including roads</a:t>
              </a:r>
              <a:endParaRPr kumimoji="0" lang="en-US" sz="1100" b="0" i="0" u="none" strike="noStrike" kern="0" cap="none" spc="0" normalizeH="0" baseline="0" noProof="0" dirty="0">
                <a:ln>
                  <a:noFill/>
                </a:ln>
                <a:solidFill>
                  <a:prstClr val="white"/>
                </a:solidFill>
                <a:effectLst/>
                <a:uLnTx/>
                <a:uFillTx/>
              </a:endParaRPr>
            </a:p>
          </p:txBody>
        </p:sp>
        <p:sp>
          <p:nvSpPr>
            <p:cNvPr id="448" name="Rectangle 447">
              <a:extLst>
                <a:ext uri="{FF2B5EF4-FFF2-40B4-BE49-F238E27FC236}">
                  <a16:creationId xmlns:a16="http://schemas.microsoft.com/office/drawing/2014/main" id="{74736ED6-A6D3-4D27-8AF8-71436C2BECA4}"/>
                </a:ext>
              </a:extLst>
            </p:cNvPr>
            <p:cNvSpPr/>
            <p:nvPr/>
          </p:nvSpPr>
          <p:spPr>
            <a:xfrm>
              <a:off x="6697512" y="5279907"/>
              <a:ext cx="2539389" cy="600164"/>
            </a:xfrm>
            <a:prstGeom prst="rect">
              <a:avLst/>
            </a:prstGeom>
          </p:spPr>
          <p:txBody>
            <a:bodyPr wrap="square" anchor="b">
              <a:spAutoFit/>
            </a:bodyPr>
            <a:lstStyle/>
            <a:p>
              <a:pPr lvl="0" defTabSz="914400"/>
              <a:r>
                <a:rPr lang="en-US" sz="1100" kern="0" dirty="0">
                  <a:solidFill>
                    <a:schemeClr val="bg1"/>
                  </a:solidFill>
                </a:rPr>
                <a:t>Modernization of cybersecurity (hardware, software, protection of critical infrastructure)</a:t>
              </a:r>
              <a:endParaRPr kumimoji="0" lang="en-US" sz="1100" b="0" i="0" u="none" strike="noStrike" kern="0" cap="none" spc="0" normalizeH="0" baseline="0" noProof="0" dirty="0">
                <a:ln>
                  <a:noFill/>
                </a:ln>
                <a:solidFill>
                  <a:schemeClr val="bg1"/>
                </a:solidFill>
                <a:effectLst/>
                <a:uLnTx/>
                <a:uFillTx/>
              </a:endParaRPr>
            </a:p>
          </p:txBody>
        </p:sp>
        <p:sp>
          <p:nvSpPr>
            <p:cNvPr id="449" name="Rectangle 448">
              <a:extLst>
                <a:ext uri="{FF2B5EF4-FFF2-40B4-BE49-F238E27FC236}">
                  <a16:creationId xmlns:a16="http://schemas.microsoft.com/office/drawing/2014/main" id="{D35EF749-A09B-4DE2-90DD-C651777E3E14}"/>
                </a:ext>
              </a:extLst>
            </p:cNvPr>
            <p:cNvSpPr/>
            <p:nvPr/>
          </p:nvSpPr>
          <p:spPr>
            <a:xfrm>
              <a:off x="6697512" y="4909671"/>
              <a:ext cx="2815436" cy="261610"/>
            </a:xfrm>
            <a:prstGeom prst="rect">
              <a:avLst/>
            </a:prstGeom>
          </p:spPr>
          <p:txBody>
            <a:bodyPr wrap="square" anchor="b">
              <a:spAutoFit/>
            </a:bodyPr>
            <a:lstStyle/>
            <a:p>
              <a:pPr lvl="0" defTabSz="914400"/>
              <a:r>
                <a:rPr lang="en-US" sz="1100" kern="0" dirty="0">
                  <a:solidFill>
                    <a:prstClr val="white"/>
                  </a:solidFill>
                </a:rPr>
                <a:t>Health services</a:t>
              </a:r>
              <a:endParaRPr kumimoji="0" lang="en-US" sz="1100" b="0" i="0" u="none" strike="noStrike" kern="0" cap="none" spc="0" normalizeH="0" baseline="0" noProof="0" dirty="0">
                <a:ln>
                  <a:noFill/>
                </a:ln>
                <a:solidFill>
                  <a:prstClr val="white"/>
                </a:solidFill>
                <a:effectLst/>
                <a:uLnTx/>
                <a:uFillTx/>
              </a:endParaRPr>
            </a:p>
          </p:txBody>
        </p:sp>
        <p:sp>
          <p:nvSpPr>
            <p:cNvPr id="450" name="Rectangle 449">
              <a:extLst>
                <a:ext uri="{FF2B5EF4-FFF2-40B4-BE49-F238E27FC236}">
                  <a16:creationId xmlns:a16="http://schemas.microsoft.com/office/drawing/2014/main" id="{6808F153-3896-4F3B-8A1C-DB6576219007}"/>
                </a:ext>
              </a:extLst>
            </p:cNvPr>
            <p:cNvSpPr/>
            <p:nvPr/>
          </p:nvSpPr>
          <p:spPr>
            <a:xfrm>
              <a:off x="6697512" y="4368399"/>
              <a:ext cx="2815436" cy="261610"/>
            </a:xfrm>
            <a:prstGeom prst="rect">
              <a:avLst/>
            </a:prstGeom>
          </p:spPr>
          <p:txBody>
            <a:bodyPr wrap="square" anchor="b">
              <a:spAutoFit/>
            </a:bodyPr>
            <a:lstStyle/>
            <a:p>
              <a:pPr lvl="0" defTabSz="914400"/>
              <a:r>
                <a:rPr lang="en-US" sz="1100" kern="0" dirty="0">
                  <a:solidFill>
                    <a:prstClr val="white"/>
                  </a:solidFill>
                </a:rPr>
                <a:t>Environmental remediation</a:t>
              </a:r>
              <a:endParaRPr kumimoji="0" lang="en-US" sz="1100" b="0" i="0" u="none" strike="noStrike" kern="0" cap="none" spc="0" normalizeH="0" baseline="0" noProof="0" dirty="0">
                <a:ln>
                  <a:noFill/>
                </a:ln>
                <a:solidFill>
                  <a:prstClr val="white"/>
                </a:solidFill>
                <a:effectLst/>
                <a:uLnTx/>
                <a:uFillTx/>
              </a:endParaRPr>
            </a:p>
          </p:txBody>
        </p:sp>
        <p:sp>
          <p:nvSpPr>
            <p:cNvPr id="451" name="Rectangle 450">
              <a:extLst>
                <a:ext uri="{FF2B5EF4-FFF2-40B4-BE49-F238E27FC236}">
                  <a16:creationId xmlns:a16="http://schemas.microsoft.com/office/drawing/2014/main" id="{DB25A98A-6234-4F44-9933-6C83D281492E}"/>
                </a:ext>
              </a:extLst>
            </p:cNvPr>
            <p:cNvSpPr/>
            <p:nvPr/>
          </p:nvSpPr>
          <p:spPr>
            <a:xfrm>
              <a:off x="6697512" y="3813236"/>
              <a:ext cx="2815436" cy="261610"/>
            </a:xfrm>
            <a:prstGeom prst="rect">
              <a:avLst/>
            </a:prstGeom>
          </p:spPr>
          <p:txBody>
            <a:bodyPr wrap="square" anchor="b">
              <a:spAutoFit/>
            </a:bodyPr>
            <a:lstStyle/>
            <a:p>
              <a:pPr lvl="0" defTabSz="914400"/>
              <a:r>
                <a:rPr lang="en-US" sz="1100" kern="0" dirty="0">
                  <a:solidFill>
                    <a:prstClr val="white"/>
                  </a:solidFill>
                </a:rPr>
                <a:t>School or educational services</a:t>
              </a:r>
              <a:endParaRPr kumimoji="0" lang="en-US" sz="1100" b="0" i="0" u="none" strike="noStrike" kern="0" cap="none" spc="0" normalizeH="0" baseline="0" noProof="0" dirty="0">
                <a:ln>
                  <a:noFill/>
                </a:ln>
                <a:solidFill>
                  <a:prstClr val="white"/>
                </a:solidFill>
                <a:effectLst/>
                <a:uLnTx/>
                <a:uFillTx/>
              </a:endParaRPr>
            </a:p>
          </p:txBody>
        </p:sp>
        <p:sp>
          <p:nvSpPr>
            <p:cNvPr id="452" name="Rectangle 451">
              <a:extLst>
                <a:ext uri="{FF2B5EF4-FFF2-40B4-BE49-F238E27FC236}">
                  <a16:creationId xmlns:a16="http://schemas.microsoft.com/office/drawing/2014/main" id="{E2928594-149D-4FC7-BE50-34A52F098973}"/>
                </a:ext>
              </a:extLst>
            </p:cNvPr>
            <p:cNvSpPr/>
            <p:nvPr/>
          </p:nvSpPr>
          <p:spPr>
            <a:xfrm>
              <a:off x="6697512" y="3198081"/>
              <a:ext cx="2815436" cy="430887"/>
            </a:xfrm>
            <a:prstGeom prst="rect">
              <a:avLst/>
            </a:prstGeom>
          </p:spPr>
          <p:txBody>
            <a:bodyPr wrap="square" anchor="b">
              <a:spAutoFit/>
            </a:bodyPr>
            <a:lstStyle/>
            <a:p>
              <a:pPr lvl="0" defTabSz="914400"/>
              <a:r>
                <a:rPr lang="en-US" sz="1100" kern="0" dirty="0">
                  <a:solidFill>
                    <a:prstClr val="white"/>
                  </a:solidFill>
                </a:rPr>
                <a:t>Provision of police, fire, and other public safety services</a:t>
              </a:r>
              <a:endParaRPr kumimoji="0" lang="en-US" sz="1100" b="0" i="0" u="none" strike="noStrike" kern="0" cap="none" spc="0" normalizeH="0" baseline="0" noProof="0" dirty="0">
                <a:ln>
                  <a:noFill/>
                </a:ln>
                <a:solidFill>
                  <a:prstClr val="white"/>
                </a:solidFill>
                <a:effectLst/>
                <a:uLnTx/>
                <a:uFillTx/>
              </a:endParaRPr>
            </a:p>
          </p:txBody>
        </p:sp>
      </p:grpSp>
      <p:sp>
        <p:nvSpPr>
          <p:cNvPr id="453" name="Rectangle 452">
            <a:extLst>
              <a:ext uri="{FF2B5EF4-FFF2-40B4-BE49-F238E27FC236}">
                <a16:creationId xmlns:a16="http://schemas.microsoft.com/office/drawing/2014/main" id="{16537678-0812-4959-A93A-1F40FA9659C7}"/>
              </a:ext>
            </a:extLst>
          </p:cNvPr>
          <p:cNvSpPr/>
          <p:nvPr/>
        </p:nvSpPr>
        <p:spPr>
          <a:xfrm>
            <a:off x="7629817" y="2643438"/>
            <a:ext cx="4120372" cy="600164"/>
          </a:xfrm>
          <a:prstGeom prst="rect">
            <a:avLst/>
          </a:prstGeom>
        </p:spPr>
        <p:txBody>
          <a:bodyPr wrap="square">
            <a:spAutoFit/>
          </a:bodyPr>
          <a:lstStyle/>
          <a:p>
            <a:r>
              <a:rPr lang="en-US" sz="1100" b="1" dirty="0">
                <a:solidFill>
                  <a:srgbClr val="00338D"/>
                </a:solidFill>
              </a:rPr>
              <a:t>Recipients will have broad latitude to use this</a:t>
            </a:r>
          </a:p>
          <a:p>
            <a:r>
              <a:rPr lang="en-US" sz="1100" b="1" dirty="0">
                <a:solidFill>
                  <a:srgbClr val="00338D"/>
                </a:solidFill>
              </a:rPr>
              <a:t>funding to support government services, up to this amount of lost revenue. Examples include:</a:t>
            </a:r>
          </a:p>
        </p:txBody>
      </p:sp>
    </p:spTree>
    <p:extLst>
      <p:ext uri="{BB962C8B-B14F-4D97-AF65-F5344CB8AC3E}">
        <p14:creationId xmlns:p14="http://schemas.microsoft.com/office/powerpoint/2010/main" val="41159899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1109C8AA-5613-44BF-AD5E-E2F2F6455F1E}"/>
              </a:ext>
            </a:extLst>
          </p:cNvPr>
          <p:cNvSpPr/>
          <p:nvPr/>
        </p:nvSpPr>
        <p:spPr>
          <a:xfrm>
            <a:off x="8618375" y="1900517"/>
            <a:ext cx="3821825" cy="5011254"/>
          </a:xfrm>
          <a:prstGeom prst="rect">
            <a:avLst/>
          </a:prstGeom>
          <a:noFill/>
          <a:ln>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500" dirty="0" err="1">
              <a:solidFill>
                <a:schemeClr val="bg1"/>
              </a:solidFill>
            </a:endParaRPr>
          </a:p>
        </p:txBody>
      </p:sp>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Investments in Infrastructure – Water &amp; Sewer</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830997"/>
          </a:xfrm>
          <a:prstGeom prst="rect">
            <a:avLst/>
          </a:prstGeom>
        </p:spPr>
        <p:txBody>
          <a:bodyPr wrap="square">
            <a:spAutoFit/>
          </a:bodyPr>
          <a:lstStyle/>
          <a:p>
            <a:r>
              <a:rPr lang="en-US" sz="1200" dirty="0"/>
              <a:t>Congress recognized the critical role that clean drinking water and services for the collection and treatment of wastewater and stormwater play in protecting public health.</a:t>
            </a:r>
          </a:p>
          <a:p>
            <a:r>
              <a:rPr lang="en-US" sz="1200" dirty="0"/>
              <a:t>Recipients may use Coronavirus State and Local Fiscal Recovery Funds to invest in necessary improvements to their water and sewer infrastructures, including projects that address the impacts of climate change. </a:t>
            </a:r>
          </a:p>
          <a:p>
            <a:endParaRPr lang="en-US" sz="1200" dirty="0"/>
          </a:p>
        </p:txBody>
      </p:sp>
      <p:grpSp>
        <p:nvGrpSpPr>
          <p:cNvPr id="13" name="Group 12">
            <a:extLst>
              <a:ext uri="{FF2B5EF4-FFF2-40B4-BE49-F238E27FC236}">
                <a16:creationId xmlns:a16="http://schemas.microsoft.com/office/drawing/2014/main" id="{90521D59-D81B-4153-8E00-B390D4C3B074}"/>
              </a:ext>
            </a:extLst>
          </p:cNvPr>
          <p:cNvGrpSpPr/>
          <p:nvPr/>
        </p:nvGrpSpPr>
        <p:grpSpPr>
          <a:xfrm>
            <a:off x="472495" y="1836545"/>
            <a:ext cx="7820629" cy="5232287"/>
            <a:chOff x="2606858" y="1870906"/>
            <a:chExt cx="7820629" cy="5232287"/>
          </a:xfrm>
        </p:grpSpPr>
        <p:sp>
          <p:nvSpPr>
            <p:cNvPr id="110" name="Freeform 91">
              <a:extLst>
                <a:ext uri="{FF2B5EF4-FFF2-40B4-BE49-F238E27FC236}">
                  <a16:creationId xmlns:a16="http://schemas.microsoft.com/office/drawing/2014/main" id="{6F3CBC61-9E2B-4106-B62A-81E0DEB950B5}"/>
                </a:ext>
              </a:extLst>
            </p:cNvPr>
            <p:cNvSpPr>
              <a:spLocks/>
            </p:cNvSpPr>
            <p:nvPr/>
          </p:nvSpPr>
          <p:spPr bwMode="auto">
            <a:xfrm>
              <a:off x="5036158" y="3572299"/>
              <a:ext cx="377871" cy="812991"/>
            </a:xfrm>
            <a:custGeom>
              <a:avLst/>
              <a:gdLst>
                <a:gd name="T0" fmla="*/ 84 w 84"/>
                <a:gd name="T1" fmla="*/ 10 h 182"/>
                <a:gd name="T2" fmla="*/ 74 w 84"/>
                <a:gd name="T3" fmla="*/ 0 h 182"/>
                <a:gd name="T4" fmla="*/ 0 w 84"/>
                <a:gd name="T5" fmla="*/ 182 h 182"/>
                <a:gd name="T6" fmla="*/ 13 w 84"/>
                <a:gd name="T7" fmla="*/ 182 h 182"/>
                <a:gd name="T8" fmla="*/ 84 w 84"/>
                <a:gd name="T9" fmla="*/ 10 h 182"/>
              </a:gdLst>
              <a:ahLst/>
              <a:cxnLst>
                <a:cxn ang="0">
                  <a:pos x="T0" y="T1"/>
                </a:cxn>
                <a:cxn ang="0">
                  <a:pos x="T2" y="T3"/>
                </a:cxn>
                <a:cxn ang="0">
                  <a:pos x="T4" y="T5"/>
                </a:cxn>
                <a:cxn ang="0">
                  <a:pos x="T6" y="T7"/>
                </a:cxn>
                <a:cxn ang="0">
                  <a:pos x="T8" y="T9"/>
                </a:cxn>
              </a:cxnLst>
              <a:rect l="0" t="0" r="r" b="b"/>
              <a:pathLst>
                <a:path w="84" h="182">
                  <a:moveTo>
                    <a:pt x="84" y="10"/>
                  </a:moveTo>
                  <a:cubicBezTo>
                    <a:pt x="74" y="0"/>
                    <a:pt x="74" y="0"/>
                    <a:pt x="74" y="0"/>
                  </a:cubicBezTo>
                  <a:cubicBezTo>
                    <a:pt x="31" y="49"/>
                    <a:pt x="3" y="112"/>
                    <a:pt x="0" y="182"/>
                  </a:cubicBezTo>
                  <a:cubicBezTo>
                    <a:pt x="13" y="182"/>
                    <a:pt x="13" y="182"/>
                    <a:pt x="13" y="182"/>
                  </a:cubicBezTo>
                  <a:cubicBezTo>
                    <a:pt x="17" y="116"/>
                    <a:pt x="43" y="56"/>
                    <a:pt x="84" y="10"/>
                  </a:cubicBezTo>
                  <a:close/>
                </a:path>
              </a:pathLst>
            </a:custGeom>
            <a:solidFill>
              <a:srgbClr val="6D2077"/>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1" name="Freeform 92">
              <a:extLst>
                <a:ext uri="{FF2B5EF4-FFF2-40B4-BE49-F238E27FC236}">
                  <a16:creationId xmlns:a16="http://schemas.microsoft.com/office/drawing/2014/main" id="{3CECBDA0-8B11-4903-AE07-DF60DE7B178C}"/>
                </a:ext>
              </a:extLst>
            </p:cNvPr>
            <p:cNvSpPr>
              <a:spLocks/>
            </p:cNvSpPr>
            <p:nvPr/>
          </p:nvSpPr>
          <p:spPr bwMode="auto">
            <a:xfrm>
              <a:off x="5448376" y="3125733"/>
              <a:ext cx="824437" cy="400772"/>
            </a:xfrm>
            <a:custGeom>
              <a:avLst/>
              <a:gdLst>
                <a:gd name="T0" fmla="*/ 9 w 183"/>
                <a:gd name="T1" fmla="*/ 88 h 88"/>
                <a:gd name="T2" fmla="*/ 183 w 183"/>
                <a:gd name="T3" fmla="*/ 14 h 88"/>
                <a:gd name="T4" fmla="*/ 183 w 183"/>
                <a:gd name="T5" fmla="*/ 0 h 88"/>
                <a:gd name="T6" fmla="*/ 0 w 183"/>
                <a:gd name="T7" fmla="*/ 78 h 88"/>
                <a:gd name="T8" fmla="*/ 9 w 183"/>
                <a:gd name="T9" fmla="*/ 88 h 88"/>
              </a:gdLst>
              <a:ahLst/>
              <a:cxnLst>
                <a:cxn ang="0">
                  <a:pos x="T0" y="T1"/>
                </a:cxn>
                <a:cxn ang="0">
                  <a:pos x="T2" y="T3"/>
                </a:cxn>
                <a:cxn ang="0">
                  <a:pos x="T4" y="T5"/>
                </a:cxn>
                <a:cxn ang="0">
                  <a:pos x="T6" y="T7"/>
                </a:cxn>
                <a:cxn ang="0">
                  <a:pos x="T8" y="T9"/>
                </a:cxn>
              </a:cxnLst>
              <a:rect l="0" t="0" r="r" b="b"/>
              <a:pathLst>
                <a:path w="183" h="88">
                  <a:moveTo>
                    <a:pt x="9" y="88"/>
                  </a:moveTo>
                  <a:cubicBezTo>
                    <a:pt x="55" y="45"/>
                    <a:pt x="116" y="18"/>
                    <a:pt x="183" y="14"/>
                  </a:cubicBezTo>
                  <a:cubicBezTo>
                    <a:pt x="183" y="0"/>
                    <a:pt x="183" y="0"/>
                    <a:pt x="183" y="0"/>
                  </a:cubicBezTo>
                  <a:cubicBezTo>
                    <a:pt x="112" y="4"/>
                    <a:pt x="48" y="33"/>
                    <a:pt x="0" y="78"/>
                  </a:cubicBezTo>
                  <a:lnTo>
                    <a:pt x="9" y="88"/>
                  </a:lnTo>
                  <a:close/>
                </a:path>
              </a:pathLst>
            </a:custGeom>
            <a:solidFill>
              <a:srgbClr val="00338D"/>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2" name="Freeform 93">
              <a:extLst>
                <a:ext uri="{FF2B5EF4-FFF2-40B4-BE49-F238E27FC236}">
                  <a16:creationId xmlns:a16="http://schemas.microsoft.com/office/drawing/2014/main" id="{06149DF1-8082-4F05-A5C2-BF706D57A5A6}"/>
                </a:ext>
              </a:extLst>
            </p:cNvPr>
            <p:cNvSpPr>
              <a:spLocks/>
            </p:cNvSpPr>
            <p:nvPr/>
          </p:nvSpPr>
          <p:spPr bwMode="auto">
            <a:xfrm>
              <a:off x="5036158" y="4511242"/>
              <a:ext cx="389318" cy="835892"/>
            </a:xfrm>
            <a:custGeom>
              <a:avLst/>
              <a:gdLst>
                <a:gd name="T0" fmla="*/ 0 w 87"/>
                <a:gd name="T1" fmla="*/ 0 h 186"/>
                <a:gd name="T2" fmla="*/ 78 w 87"/>
                <a:gd name="T3" fmla="*/ 186 h 186"/>
                <a:gd name="T4" fmla="*/ 87 w 87"/>
                <a:gd name="T5" fmla="*/ 177 h 186"/>
                <a:gd name="T6" fmla="*/ 13 w 87"/>
                <a:gd name="T7" fmla="*/ 0 h 186"/>
                <a:gd name="T8" fmla="*/ 0 w 87"/>
                <a:gd name="T9" fmla="*/ 0 h 186"/>
              </a:gdLst>
              <a:ahLst/>
              <a:cxnLst>
                <a:cxn ang="0">
                  <a:pos x="T0" y="T1"/>
                </a:cxn>
                <a:cxn ang="0">
                  <a:pos x="T2" y="T3"/>
                </a:cxn>
                <a:cxn ang="0">
                  <a:pos x="T4" y="T5"/>
                </a:cxn>
                <a:cxn ang="0">
                  <a:pos x="T6" y="T7"/>
                </a:cxn>
                <a:cxn ang="0">
                  <a:pos x="T8" y="T9"/>
                </a:cxn>
              </a:cxnLst>
              <a:rect l="0" t="0" r="r" b="b"/>
              <a:pathLst>
                <a:path w="87" h="186">
                  <a:moveTo>
                    <a:pt x="0" y="0"/>
                  </a:moveTo>
                  <a:cubicBezTo>
                    <a:pt x="3" y="72"/>
                    <a:pt x="32" y="137"/>
                    <a:pt x="78" y="186"/>
                  </a:cubicBezTo>
                  <a:cubicBezTo>
                    <a:pt x="87" y="177"/>
                    <a:pt x="87" y="177"/>
                    <a:pt x="87" y="177"/>
                  </a:cubicBezTo>
                  <a:cubicBezTo>
                    <a:pt x="44" y="130"/>
                    <a:pt x="16" y="68"/>
                    <a:pt x="13" y="0"/>
                  </a:cubicBezTo>
                  <a:lnTo>
                    <a:pt x="0" y="0"/>
                  </a:lnTo>
                  <a:close/>
                </a:path>
              </a:pathLst>
            </a:custGeom>
            <a:solidFill>
              <a:srgbClr val="0091DA"/>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3" name="Freeform 94">
              <a:extLst>
                <a:ext uri="{FF2B5EF4-FFF2-40B4-BE49-F238E27FC236}">
                  <a16:creationId xmlns:a16="http://schemas.microsoft.com/office/drawing/2014/main" id="{5E35B72A-2551-4BB7-A49A-8308A78555FE}"/>
                </a:ext>
              </a:extLst>
            </p:cNvPr>
            <p:cNvSpPr>
              <a:spLocks/>
            </p:cNvSpPr>
            <p:nvPr/>
          </p:nvSpPr>
          <p:spPr bwMode="auto">
            <a:xfrm>
              <a:off x="6398765" y="3125733"/>
              <a:ext cx="824437" cy="366416"/>
            </a:xfrm>
            <a:custGeom>
              <a:avLst/>
              <a:gdLst>
                <a:gd name="T0" fmla="*/ 182 w 182"/>
                <a:gd name="T1" fmla="*/ 72 h 81"/>
                <a:gd name="T2" fmla="*/ 0 w 182"/>
                <a:gd name="T3" fmla="*/ 0 h 81"/>
                <a:gd name="T4" fmla="*/ 0 w 182"/>
                <a:gd name="T5" fmla="*/ 14 h 81"/>
                <a:gd name="T6" fmla="*/ 172 w 182"/>
                <a:gd name="T7" fmla="*/ 81 h 81"/>
                <a:gd name="T8" fmla="*/ 182 w 182"/>
                <a:gd name="T9" fmla="*/ 72 h 81"/>
              </a:gdLst>
              <a:ahLst/>
              <a:cxnLst>
                <a:cxn ang="0">
                  <a:pos x="T0" y="T1"/>
                </a:cxn>
                <a:cxn ang="0">
                  <a:pos x="T2" y="T3"/>
                </a:cxn>
                <a:cxn ang="0">
                  <a:pos x="T4" y="T5"/>
                </a:cxn>
                <a:cxn ang="0">
                  <a:pos x="T6" y="T7"/>
                </a:cxn>
                <a:cxn ang="0">
                  <a:pos x="T8" y="T9"/>
                </a:cxn>
              </a:cxnLst>
              <a:rect l="0" t="0" r="r" b="b"/>
              <a:pathLst>
                <a:path w="182" h="81">
                  <a:moveTo>
                    <a:pt x="182" y="72"/>
                  </a:moveTo>
                  <a:cubicBezTo>
                    <a:pt x="133" y="29"/>
                    <a:pt x="69" y="2"/>
                    <a:pt x="0" y="0"/>
                  </a:cubicBezTo>
                  <a:cubicBezTo>
                    <a:pt x="0" y="14"/>
                    <a:pt x="0" y="14"/>
                    <a:pt x="0" y="14"/>
                  </a:cubicBezTo>
                  <a:cubicBezTo>
                    <a:pt x="66" y="16"/>
                    <a:pt x="126" y="41"/>
                    <a:pt x="172" y="81"/>
                  </a:cubicBezTo>
                  <a:lnTo>
                    <a:pt x="182" y="72"/>
                  </a:lnTo>
                  <a:close/>
                </a:path>
              </a:pathLst>
            </a:custGeom>
            <a:solidFill>
              <a:srgbClr val="0091DA"/>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4" name="Freeform 95">
              <a:extLst>
                <a:ext uri="{FF2B5EF4-FFF2-40B4-BE49-F238E27FC236}">
                  <a16:creationId xmlns:a16="http://schemas.microsoft.com/office/drawing/2014/main" id="{198C69C7-E4BF-462A-A60A-AF9D7086723F}"/>
                </a:ext>
              </a:extLst>
            </p:cNvPr>
            <p:cNvSpPr>
              <a:spLocks/>
            </p:cNvSpPr>
            <p:nvPr/>
          </p:nvSpPr>
          <p:spPr bwMode="auto">
            <a:xfrm>
              <a:off x="6398765" y="5381482"/>
              <a:ext cx="858793" cy="389318"/>
            </a:xfrm>
            <a:custGeom>
              <a:avLst/>
              <a:gdLst>
                <a:gd name="T0" fmla="*/ 0 w 189"/>
                <a:gd name="T1" fmla="*/ 74 h 88"/>
                <a:gd name="T2" fmla="*/ 0 w 189"/>
                <a:gd name="T3" fmla="*/ 88 h 88"/>
                <a:gd name="T4" fmla="*/ 189 w 189"/>
                <a:gd name="T5" fmla="*/ 10 h 88"/>
                <a:gd name="T6" fmla="*/ 180 w 189"/>
                <a:gd name="T7" fmla="*/ 0 h 88"/>
                <a:gd name="T8" fmla="*/ 0 w 189"/>
                <a:gd name="T9" fmla="*/ 74 h 88"/>
              </a:gdLst>
              <a:ahLst/>
              <a:cxnLst>
                <a:cxn ang="0">
                  <a:pos x="T0" y="T1"/>
                </a:cxn>
                <a:cxn ang="0">
                  <a:pos x="T2" y="T3"/>
                </a:cxn>
                <a:cxn ang="0">
                  <a:pos x="T4" y="T5"/>
                </a:cxn>
                <a:cxn ang="0">
                  <a:pos x="T6" y="T7"/>
                </a:cxn>
                <a:cxn ang="0">
                  <a:pos x="T8" y="T9"/>
                </a:cxn>
              </a:cxnLst>
              <a:rect l="0" t="0" r="r" b="b"/>
              <a:pathLst>
                <a:path w="189" h="88">
                  <a:moveTo>
                    <a:pt x="0" y="74"/>
                  </a:moveTo>
                  <a:cubicBezTo>
                    <a:pt x="0" y="88"/>
                    <a:pt x="0" y="88"/>
                    <a:pt x="0" y="88"/>
                  </a:cubicBezTo>
                  <a:cubicBezTo>
                    <a:pt x="73" y="85"/>
                    <a:pt x="139" y="56"/>
                    <a:pt x="189" y="10"/>
                  </a:cubicBezTo>
                  <a:cubicBezTo>
                    <a:pt x="180" y="0"/>
                    <a:pt x="180" y="0"/>
                    <a:pt x="180" y="0"/>
                  </a:cubicBezTo>
                  <a:cubicBezTo>
                    <a:pt x="132" y="44"/>
                    <a:pt x="69" y="72"/>
                    <a:pt x="0" y="74"/>
                  </a:cubicBezTo>
                  <a:close/>
                </a:path>
              </a:pathLst>
            </a:custGeom>
            <a:solidFill>
              <a:srgbClr val="00A3A1"/>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5" name="Freeform 96">
              <a:extLst>
                <a:ext uri="{FF2B5EF4-FFF2-40B4-BE49-F238E27FC236}">
                  <a16:creationId xmlns:a16="http://schemas.microsoft.com/office/drawing/2014/main" id="{87A21E42-6D0A-4703-A61B-6D70572306CC}"/>
                </a:ext>
              </a:extLst>
            </p:cNvPr>
            <p:cNvSpPr>
              <a:spLocks/>
            </p:cNvSpPr>
            <p:nvPr/>
          </p:nvSpPr>
          <p:spPr bwMode="auto">
            <a:xfrm>
              <a:off x="7269006" y="3537951"/>
              <a:ext cx="400772" cy="870240"/>
            </a:xfrm>
            <a:custGeom>
              <a:avLst/>
              <a:gdLst>
                <a:gd name="T0" fmla="*/ 90 w 90"/>
                <a:gd name="T1" fmla="*/ 192 h 192"/>
                <a:gd name="T2" fmla="*/ 9 w 90"/>
                <a:gd name="T3" fmla="*/ 0 h 192"/>
                <a:gd name="T4" fmla="*/ 0 w 90"/>
                <a:gd name="T5" fmla="*/ 10 h 192"/>
                <a:gd name="T6" fmla="*/ 77 w 90"/>
                <a:gd name="T7" fmla="*/ 192 h 192"/>
                <a:gd name="T8" fmla="*/ 90 w 90"/>
                <a:gd name="T9" fmla="*/ 192 h 192"/>
              </a:gdLst>
              <a:ahLst/>
              <a:cxnLst>
                <a:cxn ang="0">
                  <a:pos x="T0" y="T1"/>
                </a:cxn>
                <a:cxn ang="0">
                  <a:pos x="T2" y="T3"/>
                </a:cxn>
                <a:cxn ang="0">
                  <a:pos x="T4" y="T5"/>
                </a:cxn>
                <a:cxn ang="0">
                  <a:pos x="T6" y="T7"/>
                </a:cxn>
                <a:cxn ang="0">
                  <a:pos x="T8" y="T9"/>
                </a:cxn>
              </a:cxnLst>
              <a:rect l="0" t="0" r="r" b="b"/>
              <a:pathLst>
                <a:path w="90" h="192">
                  <a:moveTo>
                    <a:pt x="90" y="192"/>
                  </a:moveTo>
                  <a:cubicBezTo>
                    <a:pt x="88" y="118"/>
                    <a:pt x="57" y="50"/>
                    <a:pt x="9" y="0"/>
                  </a:cubicBezTo>
                  <a:cubicBezTo>
                    <a:pt x="0" y="10"/>
                    <a:pt x="0" y="10"/>
                    <a:pt x="0" y="10"/>
                  </a:cubicBezTo>
                  <a:cubicBezTo>
                    <a:pt x="45" y="57"/>
                    <a:pt x="74" y="121"/>
                    <a:pt x="77" y="192"/>
                  </a:cubicBezTo>
                  <a:lnTo>
                    <a:pt x="90" y="192"/>
                  </a:lnTo>
                  <a:close/>
                </a:path>
              </a:pathLst>
            </a:custGeom>
            <a:solidFill>
              <a:srgbClr val="6D2077"/>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6" name="Freeform 97">
              <a:extLst>
                <a:ext uri="{FF2B5EF4-FFF2-40B4-BE49-F238E27FC236}">
                  <a16:creationId xmlns:a16="http://schemas.microsoft.com/office/drawing/2014/main" id="{5D87F468-DA89-49E2-B977-9C6BB802E008}"/>
                </a:ext>
              </a:extLst>
            </p:cNvPr>
            <p:cNvSpPr>
              <a:spLocks/>
            </p:cNvSpPr>
            <p:nvPr/>
          </p:nvSpPr>
          <p:spPr bwMode="auto">
            <a:xfrm>
              <a:off x="5471277" y="5392936"/>
              <a:ext cx="801536" cy="377871"/>
            </a:xfrm>
            <a:custGeom>
              <a:avLst/>
              <a:gdLst>
                <a:gd name="T0" fmla="*/ 0 w 180"/>
                <a:gd name="T1" fmla="*/ 10 h 84"/>
                <a:gd name="T2" fmla="*/ 180 w 180"/>
                <a:gd name="T3" fmla="*/ 84 h 84"/>
                <a:gd name="T4" fmla="*/ 180 w 180"/>
                <a:gd name="T5" fmla="*/ 71 h 84"/>
                <a:gd name="T6" fmla="*/ 10 w 180"/>
                <a:gd name="T7" fmla="*/ 0 h 84"/>
                <a:gd name="T8" fmla="*/ 0 w 180"/>
                <a:gd name="T9" fmla="*/ 10 h 84"/>
              </a:gdLst>
              <a:ahLst/>
              <a:cxnLst>
                <a:cxn ang="0">
                  <a:pos x="T0" y="T1"/>
                </a:cxn>
                <a:cxn ang="0">
                  <a:pos x="T2" y="T3"/>
                </a:cxn>
                <a:cxn ang="0">
                  <a:pos x="T4" y="T5"/>
                </a:cxn>
                <a:cxn ang="0">
                  <a:pos x="T6" y="T7"/>
                </a:cxn>
                <a:cxn ang="0">
                  <a:pos x="T8" y="T9"/>
                </a:cxn>
              </a:cxnLst>
              <a:rect l="0" t="0" r="r" b="b"/>
              <a:pathLst>
                <a:path w="180" h="84">
                  <a:moveTo>
                    <a:pt x="0" y="10"/>
                  </a:moveTo>
                  <a:cubicBezTo>
                    <a:pt x="49" y="53"/>
                    <a:pt x="111" y="81"/>
                    <a:pt x="180" y="84"/>
                  </a:cubicBezTo>
                  <a:cubicBezTo>
                    <a:pt x="180" y="71"/>
                    <a:pt x="180" y="71"/>
                    <a:pt x="180" y="71"/>
                  </a:cubicBezTo>
                  <a:cubicBezTo>
                    <a:pt x="115" y="67"/>
                    <a:pt x="56" y="41"/>
                    <a:pt x="10" y="0"/>
                  </a:cubicBezTo>
                  <a:lnTo>
                    <a:pt x="0" y="10"/>
                  </a:lnTo>
                  <a:close/>
                </a:path>
              </a:pathLst>
            </a:custGeom>
            <a:solidFill>
              <a:srgbClr val="00338D"/>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7" name="Freeform 98">
              <a:extLst>
                <a:ext uri="{FF2B5EF4-FFF2-40B4-BE49-F238E27FC236}">
                  <a16:creationId xmlns:a16="http://schemas.microsoft.com/office/drawing/2014/main" id="{504D557C-A2AC-4202-B593-9758F4BD4EE8}"/>
                </a:ext>
              </a:extLst>
            </p:cNvPr>
            <p:cNvSpPr>
              <a:spLocks/>
            </p:cNvSpPr>
            <p:nvPr/>
          </p:nvSpPr>
          <p:spPr bwMode="auto">
            <a:xfrm>
              <a:off x="7291907" y="4522696"/>
              <a:ext cx="377871" cy="812991"/>
            </a:xfrm>
            <a:custGeom>
              <a:avLst/>
              <a:gdLst>
                <a:gd name="T0" fmla="*/ 0 w 84"/>
                <a:gd name="T1" fmla="*/ 171 h 181"/>
                <a:gd name="T2" fmla="*/ 10 w 84"/>
                <a:gd name="T3" fmla="*/ 181 h 181"/>
                <a:gd name="T4" fmla="*/ 84 w 84"/>
                <a:gd name="T5" fmla="*/ 0 h 181"/>
                <a:gd name="T6" fmla="*/ 71 w 84"/>
                <a:gd name="T7" fmla="*/ 0 h 181"/>
                <a:gd name="T8" fmla="*/ 0 w 84"/>
                <a:gd name="T9" fmla="*/ 171 h 181"/>
              </a:gdLst>
              <a:ahLst/>
              <a:cxnLst>
                <a:cxn ang="0">
                  <a:pos x="T0" y="T1"/>
                </a:cxn>
                <a:cxn ang="0">
                  <a:pos x="T2" y="T3"/>
                </a:cxn>
                <a:cxn ang="0">
                  <a:pos x="T4" y="T5"/>
                </a:cxn>
                <a:cxn ang="0">
                  <a:pos x="T6" y="T7"/>
                </a:cxn>
                <a:cxn ang="0">
                  <a:pos x="T8" y="T9"/>
                </a:cxn>
              </a:cxnLst>
              <a:rect l="0" t="0" r="r" b="b"/>
              <a:pathLst>
                <a:path w="84" h="181">
                  <a:moveTo>
                    <a:pt x="0" y="171"/>
                  </a:moveTo>
                  <a:cubicBezTo>
                    <a:pt x="10" y="181"/>
                    <a:pt x="10" y="181"/>
                    <a:pt x="10" y="181"/>
                  </a:cubicBezTo>
                  <a:cubicBezTo>
                    <a:pt x="53" y="132"/>
                    <a:pt x="81" y="70"/>
                    <a:pt x="84" y="0"/>
                  </a:cubicBezTo>
                  <a:cubicBezTo>
                    <a:pt x="71" y="0"/>
                    <a:pt x="71" y="0"/>
                    <a:pt x="71" y="0"/>
                  </a:cubicBezTo>
                  <a:cubicBezTo>
                    <a:pt x="67" y="66"/>
                    <a:pt x="41" y="125"/>
                    <a:pt x="0" y="171"/>
                  </a:cubicBezTo>
                  <a:close/>
                </a:path>
              </a:pathLst>
            </a:custGeom>
            <a:solidFill>
              <a:srgbClr val="005EB8"/>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18" name="Oval 99">
              <a:extLst>
                <a:ext uri="{FF2B5EF4-FFF2-40B4-BE49-F238E27FC236}">
                  <a16:creationId xmlns:a16="http://schemas.microsoft.com/office/drawing/2014/main" id="{93DA5176-00B8-4DC7-84C9-5F263054CEB5}"/>
                </a:ext>
              </a:extLst>
            </p:cNvPr>
            <p:cNvSpPr>
              <a:spLocks noChangeArrowheads="1"/>
            </p:cNvSpPr>
            <p:nvPr/>
          </p:nvSpPr>
          <p:spPr bwMode="auto">
            <a:xfrm>
              <a:off x="5219365" y="3308940"/>
              <a:ext cx="2278658" cy="2290104"/>
            </a:xfrm>
            <a:prstGeom prst="ellipse">
              <a:avLst/>
            </a:prstGeom>
            <a:solidFill>
              <a:sysClr val="window" lastClr="FFFFFF"/>
            </a:solidFill>
            <a:ln w="50800">
              <a:solidFill>
                <a:srgbClr val="00338D"/>
              </a:solidFill>
              <a:miter lim="800000"/>
              <a:headEnd/>
              <a:tailEnd/>
            </a:ln>
            <a:effectLst/>
          </p:spPr>
          <p:txBody>
            <a:bodyPr lIns="98058" tIns="98058" rIns="98058" bIns="98058"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34" b="0" i="0" u="none" strike="noStrike" kern="0" cap="none" spc="0" normalizeH="0" baseline="0" noProof="0" dirty="0">
                <a:ln>
                  <a:noFill/>
                </a:ln>
                <a:solidFill>
                  <a:srgbClr val="000000"/>
                </a:solidFill>
                <a:effectLst/>
                <a:uLnTx/>
                <a:uFillTx/>
                <a:latin typeface="Verdana" pitchFamily="34" charset="0"/>
                <a:ea typeface="Verdana" pitchFamily="34" charset="0"/>
                <a:cs typeface="Verdana" pitchFamily="34" charset="0"/>
              </a:endParaRPr>
            </a:p>
          </p:txBody>
        </p:sp>
        <p:sp>
          <p:nvSpPr>
            <p:cNvPr id="119" name="Freeform 100">
              <a:extLst>
                <a:ext uri="{FF2B5EF4-FFF2-40B4-BE49-F238E27FC236}">
                  <a16:creationId xmlns:a16="http://schemas.microsoft.com/office/drawing/2014/main" id="{E0DD876B-ED73-4336-98D5-2A98F9359785}"/>
                </a:ext>
              </a:extLst>
            </p:cNvPr>
            <p:cNvSpPr>
              <a:spLocks/>
            </p:cNvSpPr>
            <p:nvPr/>
          </p:nvSpPr>
          <p:spPr bwMode="auto">
            <a:xfrm>
              <a:off x="6215558" y="1934878"/>
              <a:ext cx="515277" cy="1259557"/>
            </a:xfrm>
            <a:custGeom>
              <a:avLst/>
              <a:gdLst>
                <a:gd name="T0" fmla="*/ 7 w 45"/>
                <a:gd name="T1" fmla="*/ 110 h 110"/>
                <a:gd name="T2" fmla="*/ 7 w 45"/>
                <a:gd name="T3" fmla="*/ 7 h 110"/>
                <a:gd name="T4" fmla="*/ 45 w 45"/>
                <a:gd name="T5" fmla="*/ 7 h 110"/>
                <a:gd name="T6" fmla="*/ 45 w 45"/>
                <a:gd name="T7" fmla="*/ 0 h 110"/>
                <a:gd name="T8" fmla="*/ 0 w 45"/>
                <a:gd name="T9" fmla="*/ 0 h 110"/>
                <a:gd name="T10" fmla="*/ 0 w 45"/>
                <a:gd name="T11" fmla="*/ 110 h 110"/>
                <a:gd name="T12" fmla="*/ 7 w 45"/>
                <a:gd name="T13" fmla="*/ 110 h 110"/>
              </a:gdLst>
              <a:ahLst/>
              <a:cxnLst>
                <a:cxn ang="0">
                  <a:pos x="T0" y="T1"/>
                </a:cxn>
                <a:cxn ang="0">
                  <a:pos x="T2" y="T3"/>
                </a:cxn>
                <a:cxn ang="0">
                  <a:pos x="T4" y="T5"/>
                </a:cxn>
                <a:cxn ang="0">
                  <a:pos x="T6" y="T7"/>
                </a:cxn>
                <a:cxn ang="0">
                  <a:pos x="T8" y="T9"/>
                </a:cxn>
                <a:cxn ang="0">
                  <a:pos x="T10" y="T11"/>
                </a:cxn>
                <a:cxn ang="0">
                  <a:pos x="T12" y="T13"/>
                </a:cxn>
              </a:cxnLst>
              <a:rect l="0" t="0" r="r" b="b"/>
              <a:pathLst>
                <a:path w="45" h="110">
                  <a:moveTo>
                    <a:pt x="7" y="110"/>
                  </a:moveTo>
                  <a:lnTo>
                    <a:pt x="7" y="7"/>
                  </a:lnTo>
                  <a:lnTo>
                    <a:pt x="45" y="7"/>
                  </a:lnTo>
                  <a:lnTo>
                    <a:pt x="45" y="0"/>
                  </a:lnTo>
                  <a:lnTo>
                    <a:pt x="0" y="0"/>
                  </a:lnTo>
                  <a:lnTo>
                    <a:pt x="0" y="110"/>
                  </a:lnTo>
                  <a:lnTo>
                    <a:pt x="7" y="110"/>
                  </a:lnTo>
                  <a:close/>
                </a:path>
              </a:pathLst>
            </a:custGeom>
            <a:solidFill>
              <a:srgbClr val="00338D"/>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0" name="Freeform 101">
              <a:extLst>
                <a:ext uri="{FF2B5EF4-FFF2-40B4-BE49-F238E27FC236}">
                  <a16:creationId xmlns:a16="http://schemas.microsoft.com/office/drawing/2014/main" id="{90BCBD3D-81D9-41D7-B2A6-F364EFDA138B}"/>
                </a:ext>
              </a:extLst>
            </p:cNvPr>
            <p:cNvSpPr>
              <a:spLocks/>
            </p:cNvSpPr>
            <p:nvPr/>
          </p:nvSpPr>
          <p:spPr bwMode="auto">
            <a:xfrm>
              <a:off x="7635422" y="4339487"/>
              <a:ext cx="1202308" cy="389318"/>
            </a:xfrm>
            <a:custGeom>
              <a:avLst/>
              <a:gdLst>
                <a:gd name="T0" fmla="*/ 0 w 105"/>
                <a:gd name="T1" fmla="*/ 6 h 34"/>
                <a:gd name="T2" fmla="*/ 99 w 105"/>
                <a:gd name="T3" fmla="*/ 6 h 34"/>
                <a:gd name="T4" fmla="*/ 99 w 105"/>
                <a:gd name="T5" fmla="*/ 34 h 34"/>
                <a:gd name="T6" fmla="*/ 105 w 105"/>
                <a:gd name="T7" fmla="*/ 34 h 34"/>
                <a:gd name="T8" fmla="*/ 105 w 105"/>
                <a:gd name="T9" fmla="*/ 0 h 34"/>
                <a:gd name="T10" fmla="*/ 0 w 105"/>
                <a:gd name="T11" fmla="*/ 0 h 34"/>
                <a:gd name="T12" fmla="*/ 0 w 105"/>
                <a:gd name="T13" fmla="*/ 6 h 34"/>
              </a:gdLst>
              <a:ahLst/>
              <a:cxnLst>
                <a:cxn ang="0">
                  <a:pos x="T0" y="T1"/>
                </a:cxn>
                <a:cxn ang="0">
                  <a:pos x="T2" y="T3"/>
                </a:cxn>
                <a:cxn ang="0">
                  <a:pos x="T4" y="T5"/>
                </a:cxn>
                <a:cxn ang="0">
                  <a:pos x="T6" y="T7"/>
                </a:cxn>
                <a:cxn ang="0">
                  <a:pos x="T8" y="T9"/>
                </a:cxn>
                <a:cxn ang="0">
                  <a:pos x="T10" y="T11"/>
                </a:cxn>
                <a:cxn ang="0">
                  <a:pos x="T12" y="T13"/>
                </a:cxn>
              </a:cxnLst>
              <a:rect l="0" t="0" r="r" b="b"/>
              <a:pathLst>
                <a:path w="105" h="34">
                  <a:moveTo>
                    <a:pt x="0" y="6"/>
                  </a:moveTo>
                  <a:lnTo>
                    <a:pt x="99" y="6"/>
                  </a:lnTo>
                  <a:lnTo>
                    <a:pt x="99" y="34"/>
                  </a:lnTo>
                  <a:lnTo>
                    <a:pt x="105" y="34"/>
                  </a:lnTo>
                  <a:lnTo>
                    <a:pt x="105" y="0"/>
                  </a:lnTo>
                  <a:lnTo>
                    <a:pt x="0" y="0"/>
                  </a:lnTo>
                  <a:lnTo>
                    <a:pt x="0" y="6"/>
                  </a:lnTo>
                  <a:close/>
                </a:path>
              </a:pathLst>
            </a:custGeom>
            <a:solidFill>
              <a:srgbClr val="6D2077"/>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1" name="Freeform 102">
              <a:extLst>
                <a:ext uri="{FF2B5EF4-FFF2-40B4-BE49-F238E27FC236}">
                  <a16:creationId xmlns:a16="http://schemas.microsoft.com/office/drawing/2014/main" id="{4D913280-805E-4950-B129-FC238A45A097}"/>
                </a:ext>
              </a:extLst>
            </p:cNvPr>
            <p:cNvSpPr>
              <a:spLocks/>
            </p:cNvSpPr>
            <p:nvPr/>
          </p:nvSpPr>
          <p:spPr bwMode="auto">
            <a:xfrm>
              <a:off x="7143053" y="2702059"/>
              <a:ext cx="1167954" cy="790090"/>
            </a:xfrm>
            <a:custGeom>
              <a:avLst/>
              <a:gdLst>
                <a:gd name="T0" fmla="*/ 4 w 102"/>
                <a:gd name="T1" fmla="*/ 69 h 69"/>
                <a:gd name="T2" fmla="*/ 68 w 102"/>
                <a:gd name="T3" fmla="*/ 6 h 69"/>
                <a:gd name="T4" fmla="*/ 102 w 102"/>
                <a:gd name="T5" fmla="*/ 6 h 69"/>
                <a:gd name="T6" fmla="*/ 102 w 102"/>
                <a:gd name="T7" fmla="*/ 0 h 69"/>
                <a:gd name="T8" fmla="*/ 66 w 102"/>
                <a:gd name="T9" fmla="*/ 0 h 69"/>
                <a:gd name="T10" fmla="*/ 0 w 102"/>
                <a:gd name="T11" fmla="*/ 65 h 69"/>
                <a:gd name="T12" fmla="*/ 4 w 102"/>
                <a:gd name="T13" fmla="*/ 69 h 69"/>
              </a:gdLst>
              <a:ahLst/>
              <a:cxnLst>
                <a:cxn ang="0">
                  <a:pos x="T0" y="T1"/>
                </a:cxn>
                <a:cxn ang="0">
                  <a:pos x="T2" y="T3"/>
                </a:cxn>
                <a:cxn ang="0">
                  <a:pos x="T4" y="T5"/>
                </a:cxn>
                <a:cxn ang="0">
                  <a:pos x="T6" y="T7"/>
                </a:cxn>
                <a:cxn ang="0">
                  <a:pos x="T8" y="T9"/>
                </a:cxn>
                <a:cxn ang="0">
                  <a:pos x="T10" y="T11"/>
                </a:cxn>
                <a:cxn ang="0">
                  <a:pos x="T12" y="T13"/>
                </a:cxn>
              </a:cxnLst>
              <a:rect l="0" t="0" r="r" b="b"/>
              <a:pathLst>
                <a:path w="102" h="69">
                  <a:moveTo>
                    <a:pt x="4" y="69"/>
                  </a:moveTo>
                  <a:lnTo>
                    <a:pt x="68" y="6"/>
                  </a:lnTo>
                  <a:lnTo>
                    <a:pt x="102" y="6"/>
                  </a:lnTo>
                  <a:lnTo>
                    <a:pt x="102" y="0"/>
                  </a:lnTo>
                  <a:lnTo>
                    <a:pt x="66" y="0"/>
                  </a:lnTo>
                  <a:lnTo>
                    <a:pt x="0" y="65"/>
                  </a:lnTo>
                  <a:lnTo>
                    <a:pt x="4" y="69"/>
                  </a:lnTo>
                  <a:close/>
                </a:path>
              </a:pathLst>
            </a:custGeom>
            <a:solidFill>
              <a:srgbClr val="0091DA"/>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2" name="Freeform 103">
              <a:extLst>
                <a:ext uri="{FF2B5EF4-FFF2-40B4-BE49-F238E27FC236}">
                  <a16:creationId xmlns:a16="http://schemas.microsoft.com/office/drawing/2014/main" id="{AA798AEA-7F9F-4F2A-A3B3-2105A629D2DC}"/>
                </a:ext>
              </a:extLst>
            </p:cNvPr>
            <p:cNvSpPr>
              <a:spLocks/>
            </p:cNvSpPr>
            <p:nvPr/>
          </p:nvSpPr>
          <p:spPr bwMode="auto">
            <a:xfrm>
              <a:off x="7291907" y="5237627"/>
              <a:ext cx="1351161" cy="1007646"/>
            </a:xfrm>
            <a:custGeom>
              <a:avLst/>
              <a:gdLst>
                <a:gd name="T0" fmla="*/ 0 w 118"/>
                <a:gd name="T1" fmla="*/ 5 h 88"/>
                <a:gd name="T2" fmla="*/ 81 w 118"/>
                <a:gd name="T3" fmla="*/ 88 h 88"/>
                <a:gd name="T4" fmla="*/ 118 w 118"/>
                <a:gd name="T5" fmla="*/ 88 h 88"/>
                <a:gd name="T6" fmla="*/ 118 w 118"/>
                <a:gd name="T7" fmla="*/ 81 h 88"/>
                <a:gd name="T8" fmla="*/ 84 w 118"/>
                <a:gd name="T9" fmla="*/ 81 h 88"/>
                <a:gd name="T10" fmla="*/ 5 w 118"/>
                <a:gd name="T11" fmla="*/ 0 h 88"/>
                <a:gd name="T12" fmla="*/ 0 w 118"/>
                <a:gd name="T13" fmla="*/ 5 h 88"/>
                <a:gd name="T14" fmla="*/ 0 w 118"/>
                <a:gd name="T15" fmla="*/ 5 h 8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8" h="88">
                  <a:moveTo>
                    <a:pt x="0" y="5"/>
                  </a:moveTo>
                  <a:lnTo>
                    <a:pt x="81" y="88"/>
                  </a:lnTo>
                  <a:lnTo>
                    <a:pt x="118" y="88"/>
                  </a:lnTo>
                  <a:lnTo>
                    <a:pt x="118" y="81"/>
                  </a:lnTo>
                  <a:lnTo>
                    <a:pt x="84" y="81"/>
                  </a:lnTo>
                  <a:lnTo>
                    <a:pt x="5" y="0"/>
                  </a:lnTo>
                  <a:lnTo>
                    <a:pt x="0" y="5"/>
                  </a:lnTo>
                  <a:lnTo>
                    <a:pt x="0" y="5"/>
                  </a:lnTo>
                  <a:close/>
                </a:path>
              </a:pathLst>
            </a:custGeom>
            <a:solidFill>
              <a:srgbClr val="005EB8"/>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3" name="Freeform 104">
              <a:extLst>
                <a:ext uri="{FF2B5EF4-FFF2-40B4-BE49-F238E27FC236}">
                  <a16:creationId xmlns:a16="http://schemas.microsoft.com/office/drawing/2014/main" id="{7C8593AB-90F1-4F37-9C44-BEFAA39AC6B7}"/>
                </a:ext>
              </a:extLst>
            </p:cNvPr>
            <p:cNvSpPr>
              <a:spLocks/>
            </p:cNvSpPr>
            <p:nvPr/>
          </p:nvSpPr>
          <p:spPr bwMode="auto">
            <a:xfrm>
              <a:off x="6225580" y="5704577"/>
              <a:ext cx="240465" cy="687032"/>
            </a:xfrm>
            <a:custGeom>
              <a:avLst/>
              <a:gdLst>
                <a:gd name="T0" fmla="*/ 14 w 21"/>
                <a:gd name="T1" fmla="*/ 0 h 60"/>
                <a:gd name="T2" fmla="*/ 15 w 21"/>
                <a:gd name="T3" fmla="*/ 39 h 60"/>
                <a:gd name="T4" fmla="*/ 0 w 21"/>
                <a:gd name="T5" fmla="*/ 55 h 60"/>
                <a:gd name="T6" fmla="*/ 4 w 21"/>
                <a:gd name="T7" fmla="*/ 60 h 60"/>
                <a:gd name="T8" fmla="*/ 21 w 21"/>
                <a:gd name="T9" fmla="*/ 42 h 60"/>
                <a:gd name="T10" fmla="*/ 21 w 21"/>
                <a:gd name="T11" fmla="*/ 0 h 60"/>
                <a:gd name="T12" fmla="*/ 14 w 21"/>
                <a:gd name="T13" fmla="*/ 0 h 60"/>
                <a:gd name="T14" fmla="*/ 14 w 21"/>
                <a:gd name="T15" fmla="*/ 0 h 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60">
                  <a:moveTo>
                    <a:pt x="14" y="0"/>
                  </a:moveTo>
                  <a:lnTo>
                    <a:pt x="15" y="39"/>
                  </a:lnTo>
                  <a:lnTo>
                    <a:pt x="0" y="55"/>
                  </a:lnTo>
                  <a:lnTo>
                    <a:pt x="4" y="60"/>
                  </a:lnTo>
                  <a:lnTo>
                    <a:pt x="21" y="42"/>
                  </a:lnTo>
                  <a:lnTo>
                    <a:pt x="21" y="0"/>
                  </a:lnTo>
                  <a:lnTo>
                    <a:pt x="14" y="0"/>
                  </a:lnTo>
                  <a:lnTo>
                    <a:pt x="14" y="0"/>
                  </a:lnTo>
                  <a:close/>
                </a:path>
              </a:pathLst>
            </a:custGeom>
            <a:solidFill>
              <a:srgbClr val="00A3A1"/>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4" name="Freeform 105">
              <a:extLst>
                <a:ext uri="{FF2B5EF4-FFF2-40B4-BE49-F238E27FC236}">
                  <a16:creationId xmlns:a16="http://schemas.microsoft.com/office/drawing/2014/main" id="{ADA0F3FC-C4B9-4485-ABFE-35EDA9B84B18}"/>
                </a:ext>
              </a:extLst>
            </p:cNvPr>
            <p:cNvSpPr>
              <a:spLocks/>
            </p:cNvSpPr>
            <p:nvPr/>
          </p:nvSpPr>
          <p:spPr bwMode="auto">
            <a:xfrm>
              <a:off x="4643269" y="5393732"/>
              <a:ext cx="916042" cy="652683"/>
            </a:xfrm>
            <a:custGeom>
              <a:avLst/>
              <a:gdLst>
                <a:gd name="T0" fmla="*/ 76 w 80"/>
                <a:gd name="T1" fmla="*/ 0 h 57"/>
                <a:gd name="T2" fmla="*/ 27 w 80"/>
                <a:gd name="T3" fmla="*/ 51 h 57"/>
                <a:gd name="T4" fmla="*/ 0 w 80"/>
                <a:gd name="T5" fmla="*/ 51 h 57"/>
                <a:gd name="T6" fmla="*/ 0 w 80"/>
                <a:gd name="T7" fmla="*/ 57 h 57"/>
                <a:gd name="T8" fmla="*/ 29 w 80"/>
                <a:gd name="T9" fmla="*/ 57 h 57"/>
                <a:gd name="T10" fmla="*/ 80 w 80"/>
                <a:gd name="T11" fmla="*/ 4 h 57"/>
                <a:gd name="T12" fmla="*/ 76 w 80"/>
                <a:gd name="T13" fmla="*/ 0 h 57"/>
                <a:gd name="T14" fmla="*/ 76 w 80"/>
                <a:gd name="T15" fmla="*/ 0 h 5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0" h="57">
                  <a:moveTo>
                    <a:pt x="76" y="0"/>
                  </a:moveTo>
                  <a:lnTo>
                    <a:pt x="27" y="51"/>
                  </a:lnTo>
                  <a:lnTo>
                    <a:pt x="0" y="51"/>
                  </a:lnTo>
                  <a:lnTo>
                    <a:pt x="0" y="57"/>
                  </a:lnTo>
                  <a:lnTo>
                    <a:pt x="29" y="57"/>
                  </a:lnTo>
                  <a:lnTo>
                    <a:pt x="80" y="4"/>
                  </a:lnTo>
                  <a:lnTo>
                    <a:pt x="76" y="0"/>
                  </a:lnTo>
                  <a:lnTo>
                    <a:pt x="76" y="0"/>
                  </a:lnTo>
                  <a:close/>
                </a:path>
              </a:pathLst>
            </a:custGeom>
            <a:solidFill>
              <a:srgbClr val="00338D"/>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5" name="Freeform 106">
              <a:extLst>
                <a:ext uri="{FF2B5EF4-FFF2-40B4-BE49-F238E27FC236}">
                  <a16:creationId xmlns:a16="http://schemas.microsoft.com/office/drawing/2014/main" id="{F37497EB-9787-4F09-ABC2-AA416D84115A}"/>
                </a:ext>
              </a:extLst>
            </p:cNvPr>
            <p:cNvSpPr>
              <a:spLocks/>
            </p:cNvSpPr>
            <p:nvPr/>
          </p:nvSpPr>
          <p:spPr bwMode="auto">
            <a:xfrm>
              <a:off x="3802492" y="4228732"/>
              <a:ext cx="1293913" cy="354970"/>
            </a:xfrm>
            <a:custGeom>
              <a:avLst/>
              <a:gdLst>
                <a:gd name="T0" fmla="*/ 113 w 113"/>
                <a:gd name="T1" fmla="*/ 24 h 31"/>
                <a:gd name="T2" fmla="*/ 32 w 113"/>
                <a:gd name="T3" fmla="*/ 24 h 31"/>
                <a:gd name="T4" fmla="*/ 4 w 113"/>
                <a:gd name="T5" fmla="*/ 0 h 31"/>
                <a:gd name="T6" fmla="*/ 0 w 113"/>
                <a:gd name="T7" fmla="*/ 5 h 31"/>
                <a:gd name="T8" fmla="*/ 29 w 113"/>
                <a:gd name="T9" fmla="*/ 31 h 31"/>
                <a:gd name="T10" fmla="*/ 113 w 113"/>
                <a:gd name="T11" fmla="*/ 31 h 31"/>
                <a:gd name="T12" fmla="*/ 113 w 113"/>
                <a:gd name="T13" fmla="*/ 24 h 31"/>
              </a:gdLst>
              <a:ahLst/>
              <a:cxnLst>
                <a:cxn ang="0">
                  <a:pos x="T0" y="T1"/>
                </a:cxn>
                <a:cxn ang="0">
                  <a:pos x="T2" y="T3"/>
                </a:cxn>
                <a:cxn ang="0">
                  <a:pos x="T4" y="T5"/>
                </a:cxn>
                <a:cxn ang="0">
                  <a:pos x="T6" y="T7"/>
                </a:cxn>
                <a:cxn ang="0">
                  <a:pos x="T8" y="T9"/>
                </a:cxn>
                <a:cxn ang="0">
                  <a:pos x="T10" y="T11"/>
                </a:cxn>
                <a:cxn ang="0">
                  <a:pos x="T12" y="T13"/>
                </a:cxn>
              </a:cxnLst>
              <a:rect l="0" t="0" r="r" b="b"/>
              <a:pathLst>
                <a:path w="113" h="31">
                  <a:moveTo>
                    <a:pt x="113" y="24"/>
                  </a:moveTo>
                  <a:lnTo>
                    <a:pt x="32" y="24"/>
                  </a:lnTo>
                  <a:lnTo>
                    <a:pt x="4" y="0"/>
                  </a:lnTo>
                  <a:lnTo>
                    <a:pt x="0" y="5"/>
                  </a:lnTo>
                  <a:lnTo>
                    <a:pt x="29" y="31"/>
                  </a:lnTo>
                  <a:lnTo>
                    <a:pt x="113" y="31"/>
                  </a:lnTo>
                  <a:lnTo>
                    <a:pt x="113" y="24"/>
                  </a:lnTo>
                  <a:close/>
                </a:path>
              </a:pathLst>
            </a:custGeom>
            <a:solidFill>
              <a:srgbClr val="0091DA"/>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6" name="Freeform 107">
              <a:extLst>
                <a:ext uri="{FF2B5EF4-FFF2-40B4-BE49-F238E27FC236}">
                  <a16:creationId xmlns:a16="http://schemas.microsoft.com/office/drawing/2014/main" id="{1AAC862F-0B14-46E3-A2D7-97298D28C4B1}"/>
                </a:ext>
              </a:extLst>
            </p:cNvPr>
            <p:cNvSpPr>
              <a:spLocks/>
            </p:cNvSpPr>
            <p:nvPr/>
          </p:nvSpPr>
          <p:spPr bwMode="auto">
            <a:xfrm>
              <a:off x="4158357" y="2781982"/>
              <a:ext cx="1259558" cy="881694"/>
            </a:xfrm>
            <a:custGeom>
              <a:avLst/>
              <a:gdLst>
                <a:gd name="T0" fmla="*/ 110 w 110"/>
                <a:gd name="T1" fmla="*/ 72 h 77"/>
                <a:gd name="T2" fmla="*/ 39 w 110"/>
                <a:gd name="T3" fmla="*/ 0 h 77"/>
                <a:gd name="T4" fmla="*/ 0 w 110"/>
                <a:gd name="T5" fmla="*/ 0 h 77"/>
                <a:gd name="T6" fmla="*/ 0 w 110"/>
                <a:gd name="T7" fmla="*/ 6 h 77"/>
                <a:gd name="T8" fmla="*/ 36 w 110"/>
                <a:gd name="T9" fmla="*/ 6 h 77"/>
                <a:gd name="T10" fmla="*/ 105 w 110"/>
                <a:gd name="T11" fmla="*/ 77 h 77"/>
                <a:gd name="T12" fmla="*/ 110 w 110"/>
                <a:gd name="T13" fmla="*/ 72 h 77"/>
              </a:gdLst>
              <a:ahLst/>
              <a:cxnLst>
                <a:cxn ang="0">
                  <a:pos x="T0" y="T1"/>
                </a:cxn>
                <a:cxn ang="0">
                  <a:pos x="T2" y="T3"/>
                </a:cxn>
                <a:cxn ang="0">
                  <a:pos x="T4" y="T5"/>
                </a:cxn>
                <a:cxn ang="0">
                  <a:pos x="T6" y="T7"/>
                </a:cxn>
                <a:cxn ang="0">
                  <a:pos x="T8" y="T9"/>
                </a:cxn>
                <a:cxn ang="0">
                  <a:pos x="T10" y="T11"/>
                </a:cxn>
                <a:cxn ang="0">
                  <a:pos x="T12" y="T13"/>
                </a:cxn>
              </a:cxnLst>
              <a:rect l="0" t="0" r="r" b="b"/>
              <a:pathLst>
                <a:path w="110" h="77">
                  <a:moveTo>
                    <a:pt x="110" y="72"/>
                  </a:moveTo>
                  <a:lnTo>
                    <a:pt x="39" y="0"/>
                  </a:lnTo>
                  <a:lnTo>
                    <a:pt x="0" y="0"/>
                  </a:lnTo>
                  <a:lnTo>
                    <a:pt x="0" y="6"/>
                  </a:lnTo>
                  <a:lnTo>
                    <a:pt x="36" y="6"/>
                  </a:lnTo>
                  <a:lnTo>
                    <a:pt x="105" y="77"/>
                  </a:lnTo>
                  <a:lnTo>
                    <a:pt x="110" y="72"/>
                  </a:lnTo>
                  <a:close/>
                </a:path>
              </a:pathLst>
            </a:custGeom>
            <a:solidFill>
              <a:srgbClr val="6D2077"/>
            </a:solidFill>
            <a:ln w="12700" cap="rnd" cmpd="sng" algn="ctr">
              <a:noFill/>
              <a:prstDash val="solid"/>
            </a:ln>
            <a:effectLst/>
          </p:spPr>
          <p:txBody>
            <a:bodyPr rtlCol="0" anchor="ctr"/>
            <a:lstStyle/>
            <a:p>
              <a:pPr marL="0" marR="0" lvl="0" indent="0" defTabSz="830184" eaLnBrk="1" fontAlgn="auto" latinLnBrk="0" hangingPunct="1">
                <a:lnSpc>
                  <a:spcPct val="100000"/>
                </a:lnSpc>
                <a:spcBef>
                  <a:spcPts val="0"/>
                </a:spcBef>
                <a:spcAft>
                  <a:spcPts val="0"/>
                </a:spcAft>
                <a:buClrTx/>
                <a:buSzTx/>
                <a:buFontTx/>
                <a:buNone/>
                <a:tabLst/>
                <a:defRPr/>
              </a:pPr>
              <a:endParaRPr kumimoji="0" lang="en-US" sz="1453" b="0" i="0" u="none" strike="noStrike" kern="0" cap="none" spc="0" normalizeH="0" baseline="0" noProof="0" dirty="0">
                <a:ln>
                  <a:noFill/>
                </a:ln>
                <a:solidFill>
                  <a:srgbClr val="FFFFFF"/>
                </a:solidFill>
                <a:effectLst/>
                <a:uLnTx/>
                <a:uFillTx/>
              </a:endParaRPr>
            </a:p>
          </p:txBody>
        </p:sp>
        <p:sp>
          <p:nvSpPr>
            <p:cNvPr id="127" name="Rectangle 126">
              <a:extLst>
                <a:ext uri="{FF2B5EF4-FFF2-40B4-BE49-F238E27FC236}">
                  <a16:creationId xmlns:a16="http://schemas.microsoft.com/office/drawing/2014/main" id="{7B4C82A6-86F5-43CC-8BBB-691683323CC4}"/>
                </a:ext>
              </a:extLst>
            </p:cNvPr>
            <p:cNvSpPr/>
            <p:nvPr/>
          </p:nvSpPr>
          <p:spPr>
            <a:xfrm>
              <a:off x="6832180" y="1870906"/>
              <a:ext cx="1597982" cy="669414"/>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Treatment Works</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construct and secure publicly owned treatment infrastructure</a:t>
              </a:r>
              <a:endParaRPr kumimoji="0" lang="en-US" sz="1050" b="0" i="0" u="none" strike="noStrike" kern="0" cap="none" spc="0" normalizeH="0" baseline="0" noProof="0" dirty="0">
                <a:ln>
                  <a:noFill/>
                </a:ln>
                <a:solidFill>
                  <a:srgbClr val="00338D"/>
                </a:solidFill>
                <a:effectLst/>
                <a:uLnTx/>
                <a:uFillTx/>
              </a:endParaRPr>
            </a:p>
          </p:txBody>
        </p:sp>
        <p:sp>
          <p:nvSpPr>
            <p:cNvPr id="128" name="Rectangle 127">
              <a:extLst>
                <a:ext uri="{FF2B5EF4-FFF2-40B4-BE49-F238E27FC236}">
                  <a16:creationId xmlns:a16="http://schemas.microsoft.com/office/drawing/2014/main" id="{441ABEEF-5A24-40B8-AC37-3DC2D72FEA5E}"/>
                </a:ext>
              </a:extLst>
            </p:cNvPr>
            <p:cNvSpPr/>
            <p:nvPr/>
          </p:nvSpPr>
          <p:spPr>
            <a:xfrm>
              <a:off x="8430162" y="2661018"/>
              <a:ext cx="1942563" cy="692497"/>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Stormwater System Resiliency</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manage and treat stormwater or subsurface drainage water</a:t>
              </a:r>
              <a:endParaRPr kumimoji="0" lang="en-US" sz="1050" b="0" i="0" u="none" strike="noStrike" kern="0" cap="none" spc="0" normalizeH="0" baseline="0" noProof="0" dirty="0">
                <a:ln>
                  <a:noFill/>
                </a:ln>
                <a:solidFill>
                  <a:srgbClr val="00338D"/>
                </a:solidFill>
                <a:effectLst/>
                <a:uLnTx/>
                <a:uFillTx/>
              </a:endParaRPr>
            </a:p>
          </p:txBody>
        </p:sp>
        <p:sp>
          <p:nvSpPr>
            <p:cNvPr id="129" name="Rectangle 128">
              <a:extLst>
                <a:ext uri="{FF2B5EF4-FFF2-40B4-BE49-F238E27FC236}">
                  <a16:creationId xmlns:a16="http://schemas.microsoft.com/office/drawing/2014/main" id="{4F2A5A94-1640-4855-A83B-A16C810B1173}"/>
                </a:ext>
              </a:extLst>
            </p:cNvPr>
            <p:cNvSpPr/>
            <p:nvPr/>
          </p:nvSpPr>
          <p:spPr>
            <a:xfrm>
              <a:off x="8777870" y="4793138"/>
              <a:ext cx="1649617" cy="692497"/>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Green Infrastructure Projects</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facilitate water reuse and improve resiliency</a:t>
              </a:r>
              <a:endParaRPr kumimoji="0" lang="en-US" sz="1050" b="0" i="0" u="none" strike="noStrike" kern="0" cap="none" spc="0" normalizeH="0" baseline="0" noProof="0" dirty="0">
                <a:ln>
                  <a:noFill/>
                </a:ln>
                <a:solidFill>
                  <a:srgbClr val="00338D"/>
                </a:solidFill>
                <a:effectLst/>
                <a:uLnTx/>
                <a:uFillTx/>
              </a:endParaRPr>
            </a:p>
          </p:txBody>
        </p:sp>
        <p:sp>
          <p:nvSpPr>
            <p:cNvPr id="130" name="Rectangle 129">
              <a:extLst>
                <a:ext uri="{FF2B5EF4-FFF2-40B4-BE49-F238E27FC236}">
                  <a16:creationId xmlns:a16="http://schemas.microsoft.com/office/drawing/2014/main" id="{5F407153-912E-4349-B3F2-7AAF79950986}"/>
                </a:ext>
              </a:extLst>
            </p:cNvPr>
            <p:cNvSpPr/>
            <p:nvPr/>
          </p:nvSpPr>
          <p:spPr>
            <a:xfrm>
              <a:off x="8777870" y="6105306"/>
              <a:ext cx="1493694" cy="830997"/>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Natural Disasters</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provide relief, such as interconnecting water systems or rehabilitating existing wells </a:t>
              </a:r>
              <a:endParaRPr kumimoji="0" lang="en-US" sz="1050" b="0" i="0" u="none" strike="noStrike" kern="0" cap="none" spc="0" normalizeH="0" baseline="0" noProof="0" dirty="0">
                <a:ln>
                  <a:noFill/>
                </a:ln>
                <a:solidFill>
                  <a:srgbClr val="00338D"/>
                </a:solidFill>
                <a:effectLst/>
                <a:uLnTx/>
                <a:uFillTx/>
              </a:endParaRPr>
            </a:p>
          </p:txBody>
        </p:sp>
        <p:sp>
          <p:nvSpPr>
            <p:cNvPr id="131" name="Rectangle 130">
              <a:extLst>
                <a:ext uri="{FF2B5EF4-FFF2-40B4-BE49-F238E27FC236}">
                  <a16:creationId xmlns:a16="http://schemas.microsoft.com/office/drawing/2014/main" id="{2E7ED2D7-DB45-416B-8203-EE5C2DF518CD}"/>
                </a:ext>
              </a:extLst>
            </p:cNvPr>
            <p:cNvSpPr/>
            <p:nvPr/>
          </p:nvSpPr>
          <p:spPr>
            <a:xfrm>
              <a:off x="6123445" y="6433779"/>
              <a:ext cx="2187562" cy="669414"/>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Lead Pipes</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consolidation or establishment of drinking water systems, including replacement of lead pipes</a:t>
              </a:r>
              <a:endParaRPr kumimoji="0" lang="en-US" sz="1050" b="0" i="0" u="none" strike="noStrike" kern="0" cap="none" spc="0" normalizeH="0" baseline="0" noProof="0" dirty="0">
                <a:ln>
                  <a:noFill/>
                </a:ln>
                <a:solidFill>
                  <a:srgbClr val="00338D"/>
                </a:solidFill>
                <a:effectLst/>
                <a:uLnTx/>
                <a:uFillTx/>
              </a:endParaRPr>
            </a:p>
          </p:txBody>
        </p:sp>
        <p:sp>
          <p:nvSpPr>
            <p:cNvPr id="132" name="Rectangle 131">
              <a:extLst>
                <a:ext uri="{FF2B5EF4-FFF2-40B4-BE49-F238E27FC236}">
                  <a16:creationId xmlns:a16="http://schemas.microsoft.com/office/drawing/2014/main" id="{1441C567-4C13-4D74-AF77-CD2D61EF3BC0}"/>
                </a:ext>
              </a:extLst>
            </p:cNvPr>
            <p:cNvSpPr/>
            <p:nvPr/>
          </p:nvSpPr>
          <p:spPr>
            <a:xfrm>
              <a:off x="3435680" y="5953553"/>
              <a:ext cx="1628105" cy="992579"/>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Cybersecurity</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develop effective cybersecurity practices and measures at drinking water systems and publicly owned treatment works</a:t>
              </a:r>
            </a:p>
          </p:txBody>
        </p:sp>
        <p:sp>
          <p:nvSpPr>
            <p:cNvPr id="133" name="Rectangle 132">
              <a:extLst>
                <a:ext uri="{FF2B5EF4-FFF2-40B4-BE49-F238E27FC236}">
                  <a16:creationId xmlns:a16="http://schemas.microsoft.com/office/drawing/2014/main" id="{EB4E8D4C-ADA7-4F9E-B714-55504ED7ABD0}"/>
                </a:ext>
              </a:extLst>
            </p:cNvPr>
            <p:cNvSpPr/>
            <p:nvPr/>
          </p:nvSpPr>
          <p:spPr>
            <a:xfrm>
              <a:off x="2606858" y="4131374"/>
              <a:ext cx="1330261" cy="1154162"/>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Climate Change</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manage potential sources of pollution and prevent these sources from reaching sources of drinking water</a:t>
              </a:r>
              <a:endParaRPr kumimoji="0" lang="en-US" sz="1050" b="0" i="0" u="none" strike="noStrike" kern="0" cap="none" spc="0" normalizeH="0" baseline="0" noProof="0" dirty="0">
                <a:ln>
                  <a:noFill/>
                </a:ln>
                <a:solidFill>
                  <a:srgbClr val="00338D"/>
                </a:solidFill>
                <a:effectLst/>
                <a:uLnTx/>
                <a:uFillTx/>
              </a:endParaRPr>
            </a:p>
          </p:txBody>
        </p:sp>
        <p:sp>
          <p:nvSpPr>
            <p:cNvPr id="134" name="Rectangle 133">
              <a:extLst>
                <a:ext uri="{FF2B5EF4-FFF2-40B4-BE49-F238E27FC236}">
                  <a16:creationId xmlns:a16="http://schemas.microsoft.com/office/drawing/2014/main" id="{2E3970A6-4243-43B7-B9D6-68341DECD6F2}"/>
                </a:ext>
              </a:extLst>
            </p:cNvPr>
            <p:cNvSpPr/>
            <p:nvPr/>
          </p:nvSpPr>
          <p:spPr>
            <a:xfrm>
              <a:off x="2765120" y="2708543"/>
              <a:ext cx="1330261" cy="669414"/>
            </a:xfrm>
            <a:prstGeom prst="rect">
              <a:avLst/>
            </a:prstGeom>
          </p:spPr>
          <p:txBody>
            <a:bodyPr wrap="square" lIns="0" tIns="0" rIns="0" bIns="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338D"/>
                  </a:solidFill>
                  <a:effectLst/>
                  <a:uLnTx/>
                  <a:uFillTx/>
                </a:rPr>
                <a:t>Energy Reduction</a:t>
              </a:r>
              <a:endParaRPr kumimoji="0" lang="en-US" sz="1200" b="0" i="0" u="none" strike="noStrike" kern="0" cap="none" spc="0" normalizeH="0" baseline="0" noProof="0" dirty="0">
                <a:ln>
                  <a:noFill/>
                </a:ln>
                <a:solidFill>
                  <a:srgbClr val="00338D"/>
                </a:solidFill>
                <a:effectLst/>
                <a:uLnTx/>
                <a:uFillTx/>
              </a:endParaRPr>
            </a:p>
            <a:p>
              <a:pPr lvl="0" defTabSz="914400"/>
              <a:r>
                <a:rPr lang="en-US" sz="1050" kern="0" dirty="0">
                  <a:solidFill>
                    <a:srgbClr val="00338D"/>
                  </a:solidFill>
                </a:rPr>
                <a:t>reduce energy required to treat drinking water</a:t>
              </a:r>
              <a:endParaRPr kumimoji="0" lang="en-US" sz="1050" b="0" i="0" u="none" strike="noStrike" kern="0" cap="none" spc="0" normalizeH="0" baseline="0" noProof="0" dirty="0">
                <a:ln>
                  <a:noFill/>
                </a:ln>
                <a:solidFill>
                  <a:srgbClr val="00338D"/>
                </a:solidFill>
                <a:effectLst/>
                <a:uLnTx/>
                <a:uFillTx/>
              </a:endParaRPr>
            </a:p>
          </p:txBody>
        </p:sp>
        <p:sp>
          <p:nvSpPr>
            <p:cNvPr id="135" name="Freeform 69">
              <a:extLst>
                <a:ext uri="{FF2B5EF4-FFF2-40B4-BE49-F238E27FC236}">
                  <a16:creationId xmlns:a16="http://schemas.microsoft.com/office/drawing/2014/main" id="{06A9744C-7A90-47D8-A3B6-92D72C778713}"/>
                </a:ext>
              </a:extLst>
            </p:cNvPr>
            <p:cNvSpPr>
              <a:spLocks noChangeAspect="1" noEditPoints="1"/>
            </p:cNvSpPr>
            <p:nvPr/>
          </p:nvSpPr>
          <p:spPr bwMode="auto">
            <a:xfrm>
              <a:off x="5767125" y="3617469"/>
              <a:ext cx="1152980" cy="788312"/>
            </a:xfrm>
            <a:custGeom>
              <a:avLst/>
              <a:gdLst>
                <a:gd name="T0" fmla="*/ 63 w 1268"/>
                <a:gd name="T1" fmla="*/ 759 h 866"/>
                <a:gd name="T2" fmla="*/ 2 w 1268"/>
                <a:gd name="T3" fmla="*/ 707 h 866"/>
                <a:gd name="T4" fmla="*/ 20 w 1268"/>
                <a:gd name="T5" fmla="*/ 591 h 866"/>
                <a:gd name="T6" fmla="*/ 164 w 1268"/>
                <a:gd name="T7" fmla="*/ 512 h 866"/>
                <a:gd name="T8" fmla="*/ 170 w 1268"/>
                <a:gd name="T9" fmla="*/ 438 h 866"/>
                <a:gd name="T10" fmla="*/ 148 w 1268"/>
                <a:gd name="T11" fmla="*/ 386 h 866"/>
                <a:gd name="T12" fmla="*/ 121 w 1268"/>
                <a:gd name="T13" fmla="*/ 340 h 866"/>
                <a:gd name="T14" fmla="*/ 126 w 1268"/>
                <a:gd name="T15" fmla="*/ 289 h 866"/>
                <a:gd name="T16" fmla="*/ 147 w 1268"/>
                <a:gd name="T17" fmla="*/ 289 h 866"/>
                <a:gd name="T18" fmla="*/ 156 w 1268"/>
                <a:gd name="T19" fmla="*/ 162 h 866"/>
                <a:gd name="T20" fmla="*/ 257 w 1268"/>
                <a:gd name="T21" fmla="*/ 94 h 866"/>
                <a:gd name="T22" fmla="*/ 333 w 1268"/>
                <a:gd name="T23" fmla="*/ 109 h 866"/>
                <a:gd name="T24" fmla="*/ 400 w 1268"/>
                <a:gd name="T25" fmla="*/ 210 h 866"/>
                <a:gd name="T26" fmla="*/ 400 w 1268"/>
                <a:gd name="T27" fmla="*/ 292 h 866"/>
                <a:gd name="T28" fmla="*/ 425 w 1268"/>
                <a:gd name="T29" fmla="*/ 301 h 866"/>
                <a:gd name="T30" fmla="*/ 412 w 1268"/>
                <a:gd name="T31" fmla="*/ 368 h 866"/>
                <a:gd name="T32" fmla="*/ 390 w 1268"/>
                <a:gd name="T33" fmla="*/ 386 h 866"/>
                <a:gd name="T34" fmla="*/ 361 w 1268"/>
                <a:gd name="T35" fmla="*/ 473 h 866"/>
                <a:gd name="T36" fmla="*/ 422 w 1268"/>
                <a:gd name="T37" fmla="*/ 548 h 866"/>
                <a:gd name="T38" fmla="*/ 304 w 1268"/>
                <a:gd name="T39" fmla="*/ 632 h 866"/>
                <a:gd name="T40" fmla="*/ 1252 w 1268"/>
                <a:gd name="T41" fmla="*/ 609 h 866"/>
                <a:gd name="T42" fmla="*/ 1137 w 1268"/>
                <a:gd name="T43" fmla="*/ 543 h 866"/>
                <a:gd name="T44" fmla="*/ 1117 w 1268"/>
                <a:gd name="T45" fmla="*/ 488 h 866"/>
                <a:gd name="T46" fmla="*/ 1219 w 1268"/>
                <a:gd name="T47" fmla="*/ 445 h 866"/>
                <a:gd name="T48" fmla="*/ 1227 w 1268"/>
                <a:gd name="T49" fmla="*/ 400 h 866"/>
                <a:gd name="T50" fmla="*/ 1182 w 1268"/>
                <a:gd name="T51" fmla="*/ 311 h 866"/>
                <a:gd name="T52" fmla="*/ 1134 w 1268"/>
                <a:gd name="T53" fmla="*/ 171 h 866"/>
                <a:gd name="T54" fmla="*/ 1009 w 1268"/>
                <a:gd name="T55" fmla="*/ 135 h 866"/>
                <a:gd name="T56" fmla="*/ 912 w 1268"/>
                <a:gd name="T57" fmla="*/ 214 h 866"/>
                <a:gd name="T58" fmla="*/ 869 w 1268"/>
                <a:gd name="T59" fmla="*/ 378 h 866"/>
                <a:gd name="T60" fmla="*/ 828 w 1268"/>
                <a:gd name="T61" fmla="*/ 424 h 866"/>
                <a:gd name="T62" fmla="*/ 917 w 1268"/>
                <a:gd name="T63" fmla="*/ 469 h 866"/>
                <a:gd name="T64" fmla="*/ 956 w 1268"/>
                <a:gd name="T65" fmla="*/ 522 h 866"/>
                <a:gd name="T66" fmla="*/ 962 w 1268"/>
                <a:gd name="T67" fmla="*/ 593 h 866"/>
                <a:gd name="T68" fmla="*/ 1018 w 1268"/>
                <a:gd name="T69" fmla="*/ 718 h 866"/>
                <a:gd name="T70" fmla="*/ 1200 w 1268"/>
                <a:gd name="T71" fmla="*/ 754 h 866"/>
                <a:gd name="T72" fmla="*/ 1267 w 1268"/>
                <a:gd name="T73" fmla="*/ 705 h 866"/>
                <a:gd name="T74" fmla="*/ 933 w 1268"/>
                <a:gd name="T75" fmla="*/ 607 h 866"/>
                <a:gd name="T76" fmla="*/ 766 w 1268"/>
                <a:gd name="T77" fmla="*/ 506 h 866"/>
                <a:gd name="T78" fmla="*/ 798 w 1268"/>
                <a:gd name="T79" fmla="*/ 379 h 866"/>
                <a:gd name="T80" fmla="*/ 823 w 1268"/>
                <a:gd name="T81" fmla="*/ 367 h 866"/>
                <a:gd name="T82" fmla="*/ 849 w 1268"/>
                <a:gd name="T83" fmla="*/ 285 h 866"/>
                <a:gd name="T84" fmla="*/ 826 w 1268"/>
                <a:gd name="T85" fmla="*/ 254 h 866"/>
                <a:gd name="T86" fmla="*/ 819 w 1268"/>
                <a:gd name="T87" fmla="*/ 124 h 866"/>
                <a:gd name="T88" fmla="*/ 704 w 1268"/>
                <a:gd name="T89" fmla="*/ 7 h 866"/>
                <a:gd name="T90" fmla="*/ 551 w 1268"/>
                <a:gd name="T91" fmla="*/ 29 h 866"/>
                <a:gd name="T92" fmla="*/ 474 w 1268"/>
                <a:gd name="T93" fmla="*/ 176 h 866"/>
                <a:gd name="T94" fmla="*/ 473 w 1268"/>
                <a:gd name="T95" fmla="*/ 254 h 866"/>
                <a:gd name="T96" fmla="*/ 455 w 1268"/>
                <a:gd name="T97" fmla="*/ 294 h 866"/>
                <a:gd name="T98" fmla="*/ 481 w 1268"/>
                <a:gd name="T99" fmla="*/ 371 h 866"/>
                <a:gd name="T100" fmla="*/ 506 w 1268"/>
                <a:gd name="T101" fmla="*/ 378 h 866"/>
                <a:gd name="T102" fmla="*/ 533 w 1268"/>
                <a:gd name="T103" fmla="*/ 513 h 866"/>
                <a:gd name="T104" fmla="*/ 356 w 1268"/>
                <a:gd name="T105" fmla="*/ 615 h 866"/>
                <a:gd name="T106" fmla="*/ 308 w 1268"/>
                <a:gd name="T107" fmla="*/ 720 h 866"/>
                <a:gd name="T108" fmla="*/ 332 w 1268"/>
                <a:gd name="T109" fmla="*/ 829 h 866"/>
                <a:gd name="T110" fmla="*/ 544 w 1268"/>
                <a:gd name="T111" fmla="*/ 865 h 866"/>
                <a:gd name="T112" fmla="*/ 932 w 1268"/>
                <a:gd name="T113" fmla="*/ 847 h 866"/>
                <a:gd name="T114" fmla="*/ 992 w 1268"/>
                <a:gd name="T115" fmla="*/ 772 h 866"/>
                <a:gd name="T116" fmla="*/ 972 w 1268"/>
                <a:gd name="T117" fmla="*/ 644 h 8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68" h="866">
                  <a:moveTo>
                    <a:pt x="280" y="772"/>
                  </a:moveTo>
                  <a:lnTo>
                    <a:pt x="275" y="772"/>
                  </a:lnTo>
                  <a:lnTo>
                    <a:pt x="271" y="772"/>
                  </a:lnTo>
                  <a:lnTo>
                    <a:pt x="226" y="771"/>
                  </a:lnTo>
                  <a:lnTo>
                    <a:pt x="187" y="770"/>
                  </a:lnTo>
                  <a:lnTo>
                    <a:pt x="153" y="769"/>
                  </a:lnTo>
                  <a:lnTo>
                    <a:pt x="125" y="767"/>
                  </a:lnTo>
                  <a:lnTo>
                    <a:pt x="100" y="765"/>
                  </a:lnTo>
                  <a:lnTo>
                    <a:pt x="79" y="762"/>
                  </a:lnTo>
                  <a:lnTo>
                    <a:pt x="63" y="759"/>
                  </a:lnTo>
                  <a:lnTo>
                    <a:pt x="49" y="756"/>
                  </a:lnTo>
                  <a:lnTo>
                    <a:pt x="39" y="753"/>
                  </a:lnTo>
                  <a:lnTo>
                    <a:pt x="30" y="750"/>
                  </a:lnTo>
                  <a:lnTo>
                    <a:pt x="24" y="745"/>
                  </a:lnTo>
                  <a:lnTo>
                    <a:pt x="20" y="742"/>
                  </a:lnTo>
                  <a:lnTo>
                    <a:pt x="13" y="734"/>
                  </a:lnTo>
                  <a:lnTo>
                    <a:pt x="8" y="727"/>
                  </a:lnTo>
                  <a:lnTo>
                    <a:pt x="6" y="722"/>
                  </a:lnTo>
                  <a:lnTo>
                    <a:pt x="4" y="715"/>
                  </a:lnTo>
                  <a:lnTo>
                    <a:pt x="2" y="707"/>
                  </a:lnTo>
                  <a:lnTo>
                    <a:pt x="1" y="698"/>
                  </a:lnTo>
                  <a:lnTo>
                    <a:pt x="0" y="678"/>
                  </a:lnTo>
                  <a:lnTo>
                    <a:pt x="1" y="655"/>
                  </a:lnTo>
                  <a:lnTo>
                    <a:pt x="2" y="645"/>
                  </a:lnTo>
                  <a:lnTo>
                    <a:pt x="4" y="634"/>
                  </a:lnTo>
                  <a:lnTo>
                    <a:pt x="6" y="624"/>
                  </a:lnTo>
                  <a:lnTo>
                    <a:pt x="9" y="614"/>
                  </a:lnTo>
                  <a:lnTo>
                    <a:pt x="12" y="605"/>
                  </a:lnTo>
                  <a:lnTo>
                    <a:pt x="15" y="597"/>
                  </a:lnTo>
                  <a:lnTo>
                    <a:pt x="20" y="591"/>
                  </a:lnTo>
                  <a:lnTo>
                    <a:pt x="24" y="587"/>
                  </a:lnTo>
                  <a:lnTo>
                    <a:pt x="30" y="580"/>
                  </a:lnTo>
                  <a:lnTo>
                    <a:pt x="39" y="574"/>
                  </a:lnTo>
                  <a:lnTo>
                    <a:pt x="48" y="566"/>
                  </a:lnTo>
                  <a:lnTo>
                    <a:pt x="60" y="560"/>
                  </a:lnTo>
                  <a:lnTo>
                    <a:pt x="92" y="545"/>
                  </a:lnTo>
                  <a:lnTo>
                    <a:pt x="126" y="530"/>
                  </a:lnTo>
                  <a:lnTo>
                    <a:pt x="140" y="524"/>
                  </a:lnTo>
                  <a:lnTo>
                    <a:pt x="154" y="518"/>
                  </a:lnTo>
                  <a:lnTo>
                    <a:pt x="164" y="512"/>
                  </a:lnTo>
                  <a:lnTo>
                    <a:pt x="170" y="508"/>
                  </a:lnTo>
                  <a:lnTo>
                    <a:pt x="173" y="503"/>
                  </a:lnTo>
                  <a:lnTo>
                    <a:pt x="178" y="493"/>
                  </a:lnTo>
                  <a:lnTo>
                    <a:pt x="180" y="487"/>
                  </a:lnTo>
                  <a:lnTo>
                    <a:pt x="181" y="481"/>
                  </a:lnTo>
                  <a:lnTo>
                    <a:pt x="182" y="473"/>
                  </a:lnTo>
                  <a:lnTo>
                    <a:pt x="181" y="466"/>
                  </a:lnTo>
                  <a:lnTo>
                    <a:pt x="180" y="459"/>
                  </a:lnTo>
                  <a:lnTo>
                    <a:pt x="178" y="453"/>
                  </a:lnTo>
                  <a:lnTo>
                    <a:pt x="170" y="438"/>
                  </a:lnTo>
                  <a:lnTo>
                    <a:pt x="165" y="422"/>
                  </a:lnTo>
                  <a:lnTo>
                    <a:pt x="161" y="404"/>
                  </a:lnTo>
                  <a:lnTo>
                    <a:pt x="156" y="386"/>
                  </a:lnTo>
                  <a:lnTo>
                    <a:pt x="154" y="386"/>
                  </a:lnTo>
                  <a:lnTo>
                    <a:pt x="152" y="386"/>
                  </a:lnTo>
                  <a:lnTo>
                    <a:pt x="151" y="386"/>
                  </a:lnTo>
                  <a:lnTo>
                    <a:pt x="151" y="386"/>
                  </a:lnTo>
                  <a:lnTo>
                    <a:pt x="151" y="386"/>
                  </a:lnTo>
                  <a:lnTo>
                    <a:pt x="151" y="386"/>
                  </a:lnTo>
                  <a:lnTo>
                    <a:pt x="148" y="386"/>
                  </a:lnTo>
                  <a:lnTo>
                    <a:pt x="144" y="385"/>
                  </a:lnTo>
                  <a:lnTo>
                    <a:pt x="140" y="384"/>
                  </a:lnTo>
                  <a:lnTo>
                    <a:pt x="137" y="381"/>
                  </a:lnTo>
                  <a:lnTo>
                    <a:pt x="135" y="378"/>
                  </a:lnTo>
                  <a:lnTo>
                    <a:pt x="133" y="375"/>
                  </a:lnTo>
                  <a:lnTo>
                    <a:pt x="131" y="368"/>
                  </a:lnTo>
                  <a:lnTo>
                    <a:pt x="130" y="365"/>
                  </a:lnTo>
                  <a:lnTo>
                    <a:pt x="129" y="361"/>
                  </a:lnTo>
                  <a:lnTo>
                    <a:pt x="126" y="350"/>
                  </a:lnTo>
                  <a:lnTo>
                    <a:pt x="121" y="340"/>
                  </a:lnTo>
                  <a:lnTo>
                    <a:pt x="119" y="332"/>
                  </a:lnTo>
                  <a:lnTo>
                    <a:pt x="118" y="327"/>
                  </a:lnTo>
                  <a:lnTo>
                    <a:pt x="116" y="321"/>
                  </a:lnTo>
                  <a:lnTo>
                    <a:pt x="115" y="312"/>
                  </a:lnTo>
                  <a:lnTo>
                    <a:pt x="115" y="304"/>
                  </a:lnTo>
                  <a:lnTo>
                    <a:pt x="116" y="301"/>
                  </a:lnTo>
                  <a:lnTo>
                    <a:pt x="117" y="297"/>
                  </a:lnTo>
                  <a:lnTo>
                    <a:pt x="119" y="294"/>
                  </a:lnTo>
                  <a:lnTo>
                    <a:pt x="121" y="292"/>
                  </a:lnTo>
                  <a:lnTo>
                    <a:pt x="126" y="289"/>
                  </a:lnTo>
                  <a:lnTo>
                    <a:pt x="131" y="289"/>
                  </a:lnTo>
                  <a:lnTo>
                    <a:pt x="132" y="289"/>
                  </a:lnTo>
                  <a:lnTo>
                    <a:pt x="134" y="289"/>
                  </a:lnTo>
                  <a:lnTo>
                    <a:pt x="137" y="290"/>
                  </a:lnTo>
                  <a:lnTo>
                    <a:pt x="140" y="292"/>
                  </a:lnTo>
                  <a:lnTo>
                    <a:pt x="141" y="292"/>
                  </a:lnTo>
                  <a:lnTo>
                    <a:pt x="141" y="293"/>
                  </a:lnTo>
                  <a:lnTo>
                    <a:pt x="144" y="292"/>
                  </a:lnTo>
                  <a:lnTo>
                    <a:pt x="145" y="291"/>
                  </a:lnTo>
                  <a:lnTo>
                    <a:pt x="147" y="289"/>
                  </a:lnTo>
                  <a:lnTo>
                    <a:pt x="147" y="287"/>
                  </a:lnTo>
                  <a:lnTo>
                    <a:pt x="144" y="271"/>
                  </a:lnTo>
                  <a:lnTo>
                    <a:pt x="143" y="255"/>
                  </a:lnTo>
                  <a:lnTo>
                    <a:pt x="141" y="239"/>
                  </a:lnTo>
                  <a:lnTo>
                    <a:pt x="140" y="223"/>
                  </a:lnTo>
                  <a:lnTo>
                    <a:pt x="141" y="210"/>
                  </a:lnTo>
                  <a:lnTo>
                    <a:pt x="144" y="198"/>
                  </a:lnTo>
                  <a:lnTo>
                    <a:pt x="147" y="185"/>
                  </a:lnTo>
                  <a:lnTo>
                    <a:pt x="151" y="173"/>
                  </a:lnTo>
                  <a:lnTo>
                    <a:pt x="156" y="162"/>
                  </a:lnTo>
                  <a:lnTo>
                    <a:pt x="163" y="151"/>
                  </a:lnTo>
                  <a:lnTo>
                    <a:pt x="170" y="141"/>
                  </a:lnTo>
                  <a:lnTo>
                    <a:pt x="179" y="132"/>
                  </a:lnTo>
                  <a:lnTo>
                    <a:pt x="188" y="124"/>
                  </a:lnTo>
                  <a:lnTo>
                    <a:pt x="198" y="116"/>
                  </a:lnTo>
                  <a:lnTo>
                    <a:pt x="208" y="109"/>
                  </a:lnTo>
                  <a:lnTo>
                    <a:pt x="220" y="103"/>
                  </a:lnTo>
                  <a:lnTo>
                    <a:pt x="232" y="99"/>
                  </a:lnTo>
                  <a:lnTo>
                    <a:pt x="244" y="96"/>
                  </a:lnTo>
                  <a:lnTo>
                    <a:pt x="257" y="94"/>
                  </a:lnTo>
                  <a:lnTo>
                    <a:pt x="271" y="94"/>
                  </a:lnTo>
                  <a:lnTo>
                    <a:pt x="271" y="94"/>
                  </a:lnTo>
                  <a:lnTo>
                    <a:pt x="271" y="94"/>
                  </a:lnTo>
                  <a:lnTo>
                    <a:pt x="271" y="94"/>
                  </a:lnTo>
                  <a:lnTo>
                    <a:pt x="271" y="94"/>
                  </a:lnTo>
                  <a:lnTo>
                    <a:pt x="284" y="94"/>
                  </a:lnTo>
                  <a:lnTo>
                    <a:pt x="297" y="96"/>
                  </a:lnTo>
                  <a:lnTo>
                    <a:pt x="310" y="99"/>
                  </a:lnTo>
                  <a:lnTo>
                    <a:pt x="322" y="103"/>
                  </a:lnTo>
                  <a:lnTo>
                    <a:pt x="333" y="109"/>
                  </a:lnTo>
                  <a:lnTo>
                    <a:pt x="344" y="116"/>
                  </a:lnTo>
                  <a:lnTo>
                    <a:pt x="353" y="124"/>
                  </a:lnTo>
                  <a:lnTo>
                    <a:pt x="363" y="132"/>
                  </a:lnTo>
                  <a:lnTo>
                    <a:pt x="371" y="141"/>
                  </a:lnTo>
                  <a:lnTo>
                    <a:pt x="379" y="151"/>
                  </a:lnTo>
                  <a:lnTo>
                    <a:pt x="385" y="162"/>
                  </a:lnTo>
                  <a:lnTo>
                    <a:pt x="390" y="173"/>
                  </a:lnTo>
                  <a:lnTo>
                    <a:pt x="395" y="185"/>
                  </a:lnTo>
                  <a:lnTo>
                    <a:pt x="398" y="198"/>
                  </a:lnTo>
                  <a:lnTo>
                    <a:pt x="400" y="210"/>
                  </a:lnTo>
                  <a:lnTo>
                    <a:pt x="401" y="223"/>
                  </a:lnTo>
                  <a:lnTo>
                    <a:pt x="401" y="239"/>
                  </a:lnTo>
                  <a:lnTo>
                    <a:pt x="399" y="255"/>
                  </a:lnTo>
                  <a:lnTo>
                    <a:pt x="398" y="271"/>
                  </a:lnTo>
                  <a:lnTo>
                    <a:pt x="395" y="287"/>
                  </a:lnTo>
                  <a:lnTo>
                    <a:pt x="396" y="289"/>
                  </a:lnTo>
                  <a:lnTo>
                    <a:pt x="397" y="291"/>
                  </a:lnTo>
                  <a:lnTo>
                    <a:pt x="398" y="292"/>
                  </a:lnTo>
                  <a:lnTo>
                    <a:pt x="400" y="293"/>
                  </a:lnTo>
                  <a:lnTo>
                    <a:pt x="400" y="292"/>
                  </a:lnTo>
                  <a:lnTo>
                    <a:pt x="401" y="292"/>
                  </a:lnTo>
                  <a:lnTo>
                    <a:pt x="404" y="290"/>
                  </a:lnTo>
                  <a:lnTo>
                    <a:pt x="407" y="289"/>
                  </a:lnTo>
                  <a:lnTo>
                    <a:pt x="409" y="289"/>
                  </a:lnTo>
                  <a:lnTo>
                    <a:pt x="410" y="289"/>
                  </a:lnTo>
                  <a:lnTo>
                    <a:pt x="416" y="289"/>
                  </a:lnTo>
                  <a:lnTo>
                    <a:pt x="421" y="292"/>
                  </a:lnTo>
                  <a:lnTo>
                    <a:pt x="422" y="294"/>
                  </a:lnTo>
                  <a:lnTo>
                    <a:pt x="424" y="297"/>
                  </a:lnTo>
                  <a:lnTo>
                    <a:pt x="425" y="301"/>
                  </a:lnTo>
                  <a:lnTo>
                    <a:pt x="426" y="304"/>
                  </a:lnTo>
                  <a:lnTo>
                    <a:pt x="426" y="312"/>
                  </a:lnTo>
                  <a:lnTo>
                    <a:pt x="425" y="321"/>
                  </a:lnTo>
                  <a:lnTo>
                    <a:pt x="423" y="327"/>
                  </a:lnTo>
                  <a:lnTo>
                    <a:pt x="422" y="332"/>
                  </a:lnTo>
                  <a:lnTo>
                    <a:pt x="420" y="340"/>
                  </a:lnTo>
                  <a:lnTo>
                    <a:pt x="417" y="350"/>
                  </a:lnTo>
                  <a:lnTo>
                    <a:pt x="414" y="361"/>
                  </a:lnTo>
                  <a:lnTo>
                    <a:pt x="412" y="365"/>
                  </a:lnTo>
                  <a:lnTo>
                    <a:pt x="412" y="368"/>
                  </a:lnTo>
                  <a:lnTo>
                    <a:pt x="408" y="375"/>
                  </a:lnTo>
                  <a:lnTo>
                    <a:pt x="406" y="378"/>
                  </a:lnTo>
                  <a:lnTo>
                    <a:pt x="404" y="381"/>
                  </a:lnTo>
                  <a:lnTo>
                    <a:pt x="401" y="384"/>
                  </a:lnTo>
                  <a:lnTo>
                    <a:pt x="398" y="385"/>
                  </a:lnTo>
                  <a:lnTo>
                    <a:pt x="394" y="386"/>
                  </a:lnTo>
                  <a:lnTo>
                    <a:pt x="390" y="386"/>
                  </a:lnTo>
                  <a:lnTo>
                    <a:pt x="390" y="386"/>
                  </a:lnTo>
                  <a:lnTo>
                    <a:pt x="390" y="386"/>
                  </a:lnTo>
                  <a:lnTo>
                    <a:pt x="390" y="386"/>
                  </a:lnTo>
                  <a:lnTo>
                    <a:pt x="390" y="386"/>
                  </a:lnTo>
                  <a:lnTo>
                    <a:pt x="387" y="386"/>
                  </a:lnTo>
                  <a:lnTo>
                    <a:pt x="385" y="386"/>
                  </a:lnTo>
                  <a:lnTo>
                    <a:pt x="381" y="404"/>
                  </a:lnTo>
                  <a:lnTo>
                    <a:pt x="377" y="422"/>
                  </a:lnTo>
                  <a:lnTo>
                    <a:pt x="371" y="438"/>
                  </a:lnTo>
                  <a:lnTo>
                    <a:pt x="364" y="453"/>
                  </a:lnTo>
                  <a:lnTo>
                    <a:pt x="362" y="459"/>
                  </a:lnTo>
                  <a:lnTo>
                    <a:pt x="361" y="466"/>
                  </a:lnTo>
                  <a:lnTo>
                    <a:pt x="361" y="473"/>
                  </a:lnTo>
                  <a:lnTo>
                    <a:pt x="361" y="481"/>
                  </a:lnTo>
                  <a:lnTo>
                    <a:pt x="362" y="487"/>
                  </a:lnTo>
                  <a:lnTo>
                    <a:pt x="364" y="493"/>
                  </a:lnTo>
                  <a:lnTo>
                    <a:pt x="368" y="503"/>
                  </a:lnTo>
                  <a:lnTo>
                    <a:pt x="371" y="508"/>
                  </a:lnTo>
                  <a:lnTo>
                    <a:pt x="381" y="515"/>
                  </a:lnTo>
                  <a:lnTo>
                    <a:pt x="397" y="522"/>
                  </a:lnTo>
                  <a:lnTo>
                    <a:pt x="418" y="531"/>
                  </a:lnTo>
                  <a:lnTo>
                    <a:pt x="441" y="541"/>
                  </a:lnTo>
                  <a:lnTo>
                    <a:pt x="422" y="548"/>
                  </a:lnTo>
                  <a:lnTo>
                    <a:pt x="404" y="557"/>
                  </a:lnTo>
                  <a:lnTo>
                    <a:pt x="386" y="565"/>
                  </a:lnTo>
                  <a:lnTo>
                    <a:pt x="369" y="574"/>
                  </a:lnTo>
                  <a:lnTo>
                    <a:pt x="353" y="583"/>
                  </a:lnTo>
                  <a:lnTo>
                    <a:pt x="340" y="593"/>
                  </a:lnTo>
                  <a:lnTo>
                    <a:pt x="328" y="602"/>
                  </a:lnTo>
                  <a:lnTo>
                    <a:pt x="318" y="612"/>
                  </a:lnTo>
                  <a:lnTo>
                    <a:pt x="313" y="617"/>
                  </a:lnTo>
                  <a:lnTo>
                    <a:pt x="308" y="625"/>
                  </a:lnTo>
                  <a:lnTo>
                    <a:pt x="304" y="632"/>
                  </a:lnTo>
                  <a:lnTo>
                    <a:pt x="299" y="641"/>
                  </a:lnTo>
                  <a:lnTo>
                    <a:pt x="295" y="650"/>
                  </a:lnTo>
                  <a:lnTo>
                    <a:pt x="292" y="660"/>
                  </a:lnTo>
                  <a:lnTo>
                    <a:pt x="289" y="670"/>
                  </a:lnTo>
                  <a:lnTo>
                    <a:pt x="286" y="681"/>
                  </a:lnTo>
                  <a:lnTo>
                    <a:pt x="282" y="703"/>
                  </a:lnTo>
                  <a:lnTo>
                    <a:pt x="279" y="726"/>
                  </a:lnTo>
                  <a:lnTo>
                    <a:pt x="279" y="750"/>
                  </a:lnTo>
                  <a:lnTo>
                    <a:pt x="280" y="772"/>
                  </a:lnTo>
                  <a:close/>
                  <a:moveTo>
                    <a:pt x="1252" y="609"/>
                  </a:moveTo>
                  <a:lnTo>
                    <a:pt x="1250" y="606"/>
                  </a:lnTo>
                  <a:lnTo>
                    <a:pt x="1248" y="602"/>
                  </a:lnTo>
                  <a:lnTo>
                    <a:pt x="1243" y="597"/>
                  </a:lnTo>
                  <a:lnTo>
                    <a:pt x="1237" y="592"/>
                  </a:lnTo>
                  <a:lnTo>
                    <a:pt x="1228" y="585"/>
                  </a:lnTo>
                  <a:lnTo>
                    <a:pt x="1219" y="580"/>
                  </a:lnTo>
                  <a:lnTo>
                    <a:pt x="1191" y="566"/>
                  </a:lnTo>
                  <a:lnTo>
                    <a:pt x="1161" y="555"/>
                  </a:lnTo>
                  <a:lnTo>
                    <a:pt x="1148" y="548"/>
                  </a:lnTo>
                  <a:lnTo>
                    <a:pt x="1137" y="543"/>
                  </a:lnTo>
                  <a:lnTo>
                    <a:pt x="1128" y="539"/>
                  </a:lnTo>
                  <a:lnTo>
                    <a:pt x="1123" y="535"/>
                  </a:lnTo>
                  <a:lnTo>
                    <a:pt x="1120" y="530"/>
                  </a:lnTo>
                  <a:lnTo>
                    <a:pt x="1116" y="522"/>
                  </a:lnTo>
                  <a:lnTo>
                    <a:pt x="1115" y="517"/>
                  </a:lnTo>
                  <a:lnTo>
                    <a:pt x="1114" y="511"/>
                  </a:lnTo>
                  <a:lnTo>
                    <a:pt x="1114" y="505"/>
                  </a:lnTo>
                  <a:lnTo>
                    <a:pt x="1114" y="499"/>
                  </a:lnTo>
                  <a:lnTo>
                    <a:pt x="1115" y="493"/>
                  </a:lnTo>
                  <a:lnTo>
                    <a:pt x="1117" y="488"/>
                  </a:lnTo>
                  <a:lnTo>
                    <a:pt x="1120" y="482"/>
                  </a:lnTo>
                  <a:lnTo>
                    <a:pt x="1122" y="474"/>
                  </a:lnTo>
                  <a:lnTo>
                    <a:pt x="1139" y="472"/>
                  </a:lnTo>
                  <a:lnTo>
                    <a:pt x="1154" y="469"/>
                  </a:lnTo>
                  <a:lnTo>
                    <a:pt x="1168" y="466"/>
                  </a:lnTo>
                  <a:lnTo>
                    <a:pt x="1180" y="462"/>
                  </a:lnTo>
                  <a:lnTo>
                    <a:pt x="1192" y="458"/>
                  </a:lnTo>
                  <a:lnTo>
                    <a:pt x="1202" y="454"/>
                  </a:lnTo>
                  <a:lnTo>
                    <a:pt x="1211" y="450"/>
                  </a:lnTo>
                  <a:lnTo>
                    <a:pt x="1219" y="445"/>
                  </a:lnTo>
                  <a:lnTo>
                    <a:pt x="1226" y="440"/>
                  </a:lnTo>
                  <a:lnTo>
                    <a:pt x="1231" y="436"/>
                  </a:lnTo>
                  <a:lnTo>
                    <a:pt x="1237" y="431"/>
                  </a:lnTo>
                  <a:lnTo>
                    <a:pt x="1240" y="427"/>
                  </a:lnTo>
                  <a:lnTo>
                    <a:pt x="1243" y="421"/>
                  </a:lnTo>
                  <a:lnTo>
                    <a:pt x="1245" y="417"/>
                  </a:lnTo>
                  <a:lnTo>
                    <a:pt x="1247" y="413"/>
                  </a:lnTo>
                  <a:lnTo>
                    <a:pt x="1247" y="410"/>
                  </a:lnTo>
                  <a:lnTo>
                    <a:pt x="1237" y="405"/>
                  </a:lnTo>
                  <a:lnTo>
                    <a:pt x="1227" y="400"/>
                  </a:lnTo>
                  <a:lnTo>
                    <a:pt x="1219" y="395"/>
                  </a:lnTo>
                  <a:lnTo>
                    <a:pt x="1211" y="387"/>
                  </a:lnTo>
                  <a:lnTo>
                    <a:pt x="1205" y="380"/>
                  </a:lnTo>
                  <a:lnTo>
                    <a:pt x="1199" y="371"/>
                  </a:lnTo>
                  <a:lnTo>
                    <a:pt x="1195" y="363"/>
                  </a:lnTo>
                  <a:lnTo>
                    <a:pt x="1192" y="353"/>
                  </a:lnTo>
                  <a:lnTo>
                    <a:pt x="1189" y="343"/>
                  </a:lnTo>
                  <a:lnTo>
                    <a:pt x="1186" y="333"/>
                  </a:lnTo>
                  <a:lnTo>
                    <a:pt x="1184" y="322"/>
                  </a:lnTo>
                  <a:lnTo>
                    <a:pt x="1182" y="311"/>
                  </a:lnTo>
                  <a:lnTo>
                    <a:pt x="1180" y="288"/>
                  </a:lnTo>
                  <a:lnTo>
                    <a:pt x="1178" y="264"/>
                  </a:lnTo>
                  <a:lnTo>
                    <a:pt x="1176" y="251"/>
                  </a:lnTo>
                  <a:lnTo>
                    <a:pt x="1173" y="238"/>
                  </a:lnTo>
                  <a:lnTo>
                    <a:pt x="1169" y="225"/>
                  </a:lnTo>
                  <a:lnTo>
                    <a:pt x="1164" y="214"/>
                  </a:lnTo>
                  <a:lnTo>
                    <a:pt x="1158" y="202"/>
                  </a:lnTo>
                  <a:lnTo>
                    <a:pt x="1151" y="190"/>
                  </a:lnTo>
                  <a:lnTo>
                    <a:pt x="1143" y="181"/>
                  </a:lnTo>
                  <a:lnTo>
                    <a:pt x="1134" y="171"/>
                  </a:lnTo>
                  <a:lnTo>
                    <a:pt x="1124" y="163"/>
                  </a:lnTo>
                  <a:lnTo>
                    <a:pt x="1114" y="155"/>
                  </a:lnTo>
                  <a:lnTo>
                    <a:pt x="1103" y="148"/>
                  </a:lnTo>
                  <a:lnTo>
                    <a:pt x="1090" y="143"/>
                  </a:lnTo>
                  <a:lnTo>
                    <a:pt x="1078" y="138"/>
                  </a:lnTo>
                  <a:lnTo>
                    <a:pt x="1065" y="135"/>
                  </a:lnTo>
                  <a:lnTo>
                    <a:pt x="1051" y="133"/>
                  </a:lnTo>
                  <a:lnTo>
                    <a:pt x="1036" y="132"/>
                  </a:lnTo>
                  <a:lnTo>
                    <a:pt x="1023" y="133"/>
                  </a:lnTo>
                  <a:lnTo>
                    <a:pt x="1009" y="135"/>
                  </a:lnTo>
                  <a:lnTo>
                    <a:pt x="996" y="138"/>
                  </a:lnTo>
                  <a:lnTo>
                    <a:pt x="983" y="143"/>
                  </a:lnTo>
                  <a:lnTo>
                    <a:pt x="972" y="148"/>
                  </a:lnTo>
                  <a:lnTo>
                    <a:pt x="961" y="155"/>
                  </a:lnTo>
                  <a:lnTo>
                    <a:pt x="952" y="163"/>
                  </a:lnTo>
                  <a:lnTo>
                    <a:pt x="942" y="171"/>
                  </a:lnTo>
                  <a:lnTo>
                    <a:pt x="934" y="181"/>
                  </a:lnTo>
                  <a:lnTo>
                    <a:pt x="925" y="191"/>
                  </a:lnTo>
                  <a:lnTo>
                    <a:pt x="919" y="202"/>
                  </a:lnTo>
                  <a:lnTo>
                    <a:pt x="912" y="214"/>
                  </a:lnTo>
                  <a:lnTo>
                    <a:pt x="907" y="225"/>
                  </a:lnTo>
                  <a:lnTo>
                    <a:pt x="902" y="238"/>
                  </a:lnTo>
                  <a:lnTo>
                    <a:pt x="898" y="252"/>
                  </a:lnTo>
                  <a:lnTo>
                    <a:pt x="894" y="264"/>
                  </a:lnTo>
                  <a:lnTo>
                    <a:pt x="891" y="288"/>
                  </a:lnTo>
                  <a:lnTo>
                    <a:pt x="887" y="312"/>
                  </a:lnTo>
                  <a:lnTo>
                    <a:pt x="883" y="335"/>
                  </a:lnTo>
                  <a:lnTo>
                    <a:pt x="876" y="358"/>
                  </a:lnTo>
                  <a:lnTo>
                    <a:pt x="873" y="368"/>
                  </a:lnTo>
                  <a:lnTo>
                    <a:pt x="869" y="378"/>
                  </a:lnTo>
                  <a:lnTo>
                    <a:pt x="864" y="385"/>
                  </a:lnTo>
                  <a:lnTo>
                    <a:pt x="857" y="393"/>
                  </a:lnTo>
                  <a:lnTo>
                    <a:pt x="850" y="399"/>
                  </a:lnTo>
                  <a:lnTo>
                    <a:pt x="841" y="403"/>
                  </a:lnTo>
                  <a:lnTo>
                    <a:pt x="832" y="405"/>
                  </a:lnTo>
                  <a:lnTo>
                    <a:pt x="820" y="406"/>
                  </a:lnTo>
                  <a:lnTo>
                    <a:pt x="821" y="411"/>
                  </a:lnTo>
                  <a:lnTo>
                    <a:pt x="822" y="415"/>
                  </a:lnTo>
                  <a:lnTo>
                    <a:pt x="825" y="420"/>
                  </a:lnTo>
                  <a:lnTo>
                    <a:pt x="828" y="424"/>
                  </a:lnTo>
                  <a:lnTo>
                    <a:pt x="832" y="430"/>
                  </a:lnTo>
                  <a:lnTo>
                    <a:pt x="836" y="434"/>
                  </a:lnTo>
                  <a:lnTo>
                    <a:pt x="843" y="439"/>
                  </a:lnTo>
                  <a:lnTo>
                    <a:pt x="850" y="445"/>
                  </a:lnTo>
                  <a:lnTo>
                    <a:pt x="857" y="449"/>
                  </a:lnTo>
                  <a:lnTo>
                    <a:pt x="867" y="453"/>
                  </a:lnTo>
                  <a:lnTo>
                    <a:pt x="878" y="458"/>
                  </a:lnTo>
                  <a:lnTo>
                    <a:pt x="889" y="462"/>
                  </a:lnTo>
                  <a:lnTo>
                    <a:pt x="902" y="466"/>
                  </a:lnTo>
                  <a:lnTo>
                    <a:pt x="917" y="469"/>
                  </a:lnTo>
                  <a:lnTo>
                    <a:pt x="933" y="472"/>
                  </a:lnTo>
                  <a:lnTo>
                    <a:pt x="950" y="475"/>
                  </a:lnTo>
                  <a:lnTo>
                    <a:pt x="953" y="482"/>
                  </a:lnTo>
                  <a:lnTo>
                    <a:pt x="956" y="488"/>
                  </a:lnTo>
                  <a:lnTo>
                    <a:pt x="958" y="493"/>
                  </a:lnTo>
                  <a:lnTo>
                    <a:pt x="959" y="499"/>
                  </a:lnTo>
                  <a:lnTo>
                    <a:pt x="959" y="505"/>
                  </a:lnTo>
                  <a:lnTo>
                    <a:pt x="959" y="511"/>
                  </a:lnTo>
                  <a:lnTo>
                    <a:pt x="958" y="517"/>
                  </a:lnTo>
                  <a:lnTo>
                    <a:pt x="956" y="522"/>
                  </a:lnTo>
                  <a:lnTo>
                    <a:pt x="953" y="530"/>
                  </a:lnTo>
                  <a:lnTo>
                    <a:pt x="950" y="535"/>
                  </a:lnTo>
                  <a:lnTo>
                    <a:pt x="943" y="540"/>
                  </a:lnTo>
                  <a:lnTo>
                    <a:pt x="933" y="545"/>
                  </a:lnTo>
                  <a:lnTo>
                    <a:pt x="918" y="552"/>
                  </a:lnTo>
                  <a:lnTo>
                    <a:pt x="901" y="559"/>
                  </a:lnTo>
                  <a:lnTo>
                    <a:pt x="917" y="566"/>
                  </a:lnTo>
                  <a:lnTo>
                    <a:pt x="933" y="574"/>
                  </a:lnTo>
                  <a:lnTo>
                    <a:pt x="948" y="583"/>
                  </a:lnTo>
                  <a:lnTo>
                    <a:pt x="962" y="593"/>
                  </a:lnTo>
                  <a:lnTo>
                    <a:pt x="974" y="602"/>
                  </a:lnTo>
                  <a:lnTo>
                    <a:pt x="983" y="612"/>
                  </a:lnTo>
                  <a:lnTo>
                    <a:pt x="988" y="617"/>
                  </a:lnTo>
                  <a:lnTo>
                    <a:pt x="992" y="623"/>
                  </a:lnTo>
                  <a:lnTo>
                    <a:pt x="996" y="630"/>
                  </a:lnTo>
                  <a:lnTo>
                    <a:pt x="1000" y="637"/>
                  </a:lnTo>
                  <a:lnTo>
                    <a:pt x="1007" y="654"/>
                  </a:lnTo>
                  <a:lnTo>
                    <a:pt x="1012" y="674"/>
                  </a:lnTo>
                  <a:lnTo>
                    <a:pt x="1015" y="696"/>
                  </a:lnTo>
                  <a:lnTo>
                    <a:pt x="1018" y="718"/>
                  </a:lnTo>
                  <a:lnTo>
                    <a:pt x="1019" y="740"/>
                  </a:lnTo>
                  <a:lnTo>
                    <a:pt x="1020" y="762"/>
                  </a:lnTo>
                  <a:lnTo>
                    <a:pt x="1028" y="762"/>
                  </a:lnTo>
                  <a:lnTo>
                    <a:pt x="1036" y="762"/>
                  </a:lnTo>
                  <a:lnTo>
                    <a:pt x="1074" y="761"/>
                  </a:lnTo>
                  <a:lnTo>
                    <a:pt x="1108" y="761"/>
                  </a:lnTo>
                  <a:lnTo>
                    <a:pt x="1138" y="760"/>
                  </a:lnTo>
                  <a:lnTo>
                    <a:pt x="1162" y="758"/>
                  </a:lnTo>
                  <a:lnTo>
                    <a:pt x="1184" y="756"/>
                  </a:lnTo>
                  <a:lnTo>
                    <a:pt x="1200" y="754"/>
                  </a:lnTo>
                  <a:lnTo>
                    <a:pt x="1215" y="752"/>
                  </a:lnTo>
                  <a:lnTo>
                    <a:pt x="1227" y="749"/>
                  </a:lnTo>
                  <a:lnTo>
                    <a:pt x="1237" y="745"/>
                  </a:lnTo>
                  <a:lnTo>
                    <a:pt x="1243" y="743"/>
                  </a:lnTo>
                  <a:lnTo>
                    <a:pt x="1248" y="740"/>
                  </a:lnTo>
                  <a:lnTo>
                    <a:pt x="1252" y="737"/>
                  </a:lnTo>
                  <a:lnTo>
                    <a:pt x="1258" y="730"/>
                  </a:lnTo>
                  <a:lnTo>
                    <a:pt x="1262" y="723"/>
                  </a:lnTo>
                  <a:lnTo>
                    <a:pt x="1265" y="716"/>
                  </a:lnTo>
                  <a:lnTo>
                    <a:pt x="1267" y="705"/>
                  </a:lnTo>
                  <a:lnTo>
                    <a:pt x="1268" y="692"/>
                  </a:lnTo>
                  <a:lnTo>
                    <a:pt x="1268" y="678"/>
                  </a:lnTo>
                  <a:lnTo>
                    <a:pt x="1266" y="663"/>
                  </a:lnTo>
                  <a:lnTo>
                    <a:pt x="1263" y="646"/>
                  </a:lnTo>
                  <a:lnTo>
                    <a:pt x="1259" y="628"/>
                  </a:lnTo>
                  <a:lnTo>
                    <a:pt x="1252" y="609"/>
                  </a:lnTo>
                  <a:close/>
                  <a:moveTo>
                    <a:pt x="963" y="632"/>
                  </a:moveTo>
                  <a:lnTo>
                    <a:pt x="956" y="624"/>
                  </a:lnTo>
                  <a:lnTo>
                    <a:pt x="945" y="615"/>
                  </a:lnTo>
                  <a:lnTo>
                    <a:pt x="933" y="607"/>
                  </a:lnTo>
                  <a:lnTo>
                    <a:pt x="919" y="598"/>
                  </a:lnTo>
                  <a:lnTo>
                    <a:pt x="879" y="579"/>
                  </a:lnTo>
                  <a:lnTo>
                    <a:pt x="835" y="561"/>
                  </a:lnTo>
                  <a:lnTo>
                    <a:pt x="815" y="553"/>
                  </a:lnTo>
                  <a:lnTo>
                    <a:pt x="798" y="544"/>
                  </a:lnTo>
                  <a:lnTo>
                    <a:pt x="786" y="538"/>
                  </a:lnTo>
                  <a:lnTo>
                    <a:pt x="779" y="533"/>
                  </a:lnTo>
                  <a:lnTo>
                    <a:pt x="774" y="525"/>
                  </a:lnTo>
                  <a:lnTo>
                    <a:pt x="768" y="513"/>
                  </a:lnTo>
                  <a:lnTo>
                    <a:pt x="766" y="506"/>
                  </a:lnTo>
                  <a:lnTo>
                    <a:pt x="765" y="498"/>
                  </a:lnTo>
                  <a:lnTo>
                    <a:pt x="764" y="488"/>
                  </a:lnTo>
                  <a:lnTo>
                    <a:pt x="765" y="478"/>
                  </a:lnTo>
                  <a:lnTo>
                    <a:pt x="766" y="471"/>
                  </a:lnTo>
                  <a:lnTo>
                    <a:pt x="769" y="463"/>
                  </a:lnTo>
                  <a:lnTo>
                    <a:pt x="778" y="444"/>
                  </a:lnTo>
                  <a:lnTo>
                    <a:pt x="785" y="423"/>
                  </a:lnTo>
                  <a:lnTo>
                    <a:pt x="791" y="401"/>
                  </a:lnTo>
                  <a:lnTo>
                    <a:pt x="795" y="378"/>
                  </a:lnTo>
                  <a:lnTo>
                    <a:pt x="798" y="379"/>
                  </a:lnTo>
                  <a:lnTo>
                    <a:pt x="802" y="379"/>
                  </a:lnTo>
                  <a:lnTo>
                    <a:pt x="802" y="379"/>
                  </a:lnTo>
                  <a:lnTo>
                    <a:pt x="802" y="379"/>
                  </a:lnTo>
                  <a:lnTo>
                    <a:pt x="802" y="379"/>
                  </a:lnTo>
                  <a:lnTo>
                    <a:pt x="802" y="379"/>
                  </a:lnTo>
                  <a:lnTo>
                    <a:pt x="807" y="378"/>
                  </a:lnTo>
                  <a:lnTo>
                    <a:pt x="812" y="378"/>
                  </a:lnTo>
                  <a:lnTo>
                    <a:pt x="816" y="376"/>
                  </a:lnTo>
                  <a:lnTo>
                    <a:pt x="820" y="371"/>
                  </a:lnTo>
                  <a:lnTo>
                    <a:pt x="823" y="367"/>
                  </a:lnTo>
                  <a:lnTo>
                    <a:pt x="826" y="363"/>
                  </a:lnTo>
                  <a:lnTo>
                    <a:pt x="829" y="355"/>
                  </a:lnTo>
                  <a:lnTo>
                    <a:pt x="830" y="351"/>
                  </a:lnTo>
                  <a:lnTo>
                    <a:pt x="831" y="346"/>
                  </a:lnTo>
                  <a:lnTo>
                    <a:pt x="835" y="332"/>
                  </a:lnTo>
                  <a:lnTo>
                    <a:pt x="839" y="319"/>
                  </a:lnTo>
                  <a:lnTo>
                    <a:pt x="843" y="309"/>
                  </a:lnTo>
                  <a:lnTo>
                    <a:pt x="845" y="303"/>
                  </a:lnTo>
                  <a:lnTo>
                    <a:pt x="847" y="294"/>
                  </a:lnTo>
                  <a:lnTo>
                    <a:pt x="849" y="285"/>
                  </a:lnTo>
                  <a:lnTo>
                    <a:pt x="848" y="274"/>
                  </a:lnTo>
                  <a:lnTo>
                    <a:pt x="847" y="269"/>
                  </a:lnTo>
                  <a:lnTo>
                    <a:pt x="846" y="266"/>
                  </a:lnTo>
                  <a:lnTo>
                    <a:pt x="844" y="261"/>
                  </a:lnTo>
                  <a:lnTo>
                    <a:pt x="840" y="259"/>
                  </a:lnTo>
                  <a:lnTo>
                    <a:pt x="837" y="257"/>
                  </a:lnTo>
                  <a:lnTo>
                    <a:pt x="834" y="255"/>
                  </a:lnTo>
                  <a:lnTo>
                    <a:pt x="831" y="254"/>
                  </a:lnTo>
                  <a:lnTo>
                    <a:pt x="828" y="254"/>
                  </a:lnTo>
                  <a:lnTo>
                    <a:pt x="826" y="254"/>
                  </a:lnTo>
                  <a:lnTo>
                    <a:pt x="825" y="254"/>
                  </a:lnTo>
                  <a:lnTo>
                    <a:pt x="823" y="255"/>
                  </a:lnTo>
                  <a:lnTo>
                    <a:pt x="822" y="255"/>
                  </a:lnTo>
                  <a:lnTo>
                    <a:pt x="822" y="234"/>
                  </a:lnTo>
                  <a:lnTo>
                    <a:pt x="825" y="214"/>
                  </a:lnTo>
                  <a:lnTo>
                    <a:pt x="827" y="195"/>
                  </a:lnTo>
                  <a:lnTo>
                    <a:pt x="828" y="176"/>
                  </a:lnTo>
                  <a:lnTo>
                    <a:pt x="827" y="157"/>
                  </a:lnTo>
                  <a:lnTo>
                    <a:pt x="823" y="141"/>
                  </a:lnTo>
                  <a:lnTo>
                    <a:pt x="819" y="124"/>
                  </a:lnTo>
                  <a:lnTo>
                    <a:pt x="814" y="107"/>
                  </a:lnTo>
                  <a:lnTo>
                    <a:pt x="807" y="92"/>
                  </a:lnTo>
                  <a:lnTo>
                    <a:pt x="797" y="77"/>
                  </a:lnTo>
                  <a:lnTo>
                    <a:pt x="787" y="63"/>
                  </a:lnTo>
                  <a:lnTo>
                    <a:pt x="776" y="50"/>
                  </a:lnTo>
                  <a:lnTo>
                    <a:pt x="763" y="40"/>
                  </a:lnTo>
                  <a:lnTo>
                    <a:pt x="749" y="29"/>
                  </a:lnTo>
                  <a:lnTo>
                    <a:pt x="735" y="21"/>
                  </a:lnTo>
                  <a:lnTo>
                    <a:pt x="720" y="13"/>
                  </a:lnTo>
                  <a:lnTo>
                    <a:pt x="704" y="7"/>
                  </a:lnTo>
                  <a:lnTo>
                    <a:pt x="687" y="3"/>
                  </a:lnTo>
                  <a:lnTo>
                    <a:pt x="669" y="0"/>
                  </a:lnTo>
                  <a:lnTo>
                    <a:pt x="651" y="0"/>
                  </a:lnTo>
                  <a:lnTo>
                    <a:pt x="651" y="0"/>
                  </a:lnTo>
                  <a:lnTo>
                    <a:pt x="633" y="0"/>
                  </a:lnTo>
                  <a:lnTo>
                    <a:pt x="615" y="3"/>
                  </a:lnTo>
                  <a:lnTo>
                    <a:pt x="598" y="7"/>
                  </a:lnTo>
                  <a:lnTo>
                    <a:pt x="582" y="13"/>
                  </a:lnTo>
                  <a:lnTo>
                    <a:pt x="566" y="21"/>
                  </a:lnTo>
                  <a:lnTo>
                    <a:pt x="551" y="29"/>
                  </a:lnTo>
                  <a:lnTo>
                    <a:pt x="539" y="40"/>
                  </a:lnTo>
                  <a:lnTo>
                    <a:pt x="526" y="50"/>
                  </a:lnTo>
                  <a:lnTo>
                    <a:pt x="514" y="63"/>
                  </a:lnTo>
                  <a:lnTo>
                    <a:pt x="504" y="77"/>
                  </a:lnTo>
                  <a:lnTo>
                    <a:pt x="495" y="92"/>
                  </a:lnTo>
                  <a:lnTo>
                    <a:pt x="488" y="107"/>
                  </a:lnTo>
                  <a:lnTo>
                    <a:pt x="481" y="124"/>
                  </a:lnTo>
                  <a:lnTo>
                    <a:pt x="477" y="141"/>
                  </a:lnTo>
                  <a:lnTo>
                    <a:pt x="475" y="157"/>
                  </a:lnTo>
                  <a:lnTo>
                    <a:pt x="474" y="176"/>
                  </a:lnTo>
                  <a:lnTo>
                    <a:pt x="475" y="195"/>
                  </a:lnTo>
                  <a:lnTo>
                    <a:pt x="477" y="215"/>
                  </a:lnTo>
                  <a:lnTo>
                    <a:pt x="478" y="224"/>
                  </a:lnTo>
                  <a:lnTo>
                    <a:pt x="479" y="235"/>
                  </a:lnTo>
                  <a:lnTo>
                    <a:pt x="479" y="244"/>
                  </a:lnTo>
                  <a:lnTo>
                    <a:pt x="479" y="255"/>
                  </a:lnTo>
                  <a:lnTo>
                    <a:pt x="478" y="254"/>
                  </a:lnTo>
                  <a:lnTo>
                    <a:pt x="477" y="254"/>
                  </a:lnTo>
                  <a:lnTo>
                    <a:pt x="475" y="254"/>
                  </a:lnTo>
                  <a:lnTo>
                    <a:pt x="473" y="254"/>
                  </a:lnTo>
                  <a:lnTo>
                    <a:pt x="470" y="254"/>
                  </a:lnTo>
                  <a:lnTo>
                    <a:pt x="467" y="255"/>
                  </a:lnTo>
                  <a:lnTo>
                    <a:pt x="463" y="257"/>
                  </a:lnTo>
                  <a:lnTo>
                    <a:pt x="460" y="259"/>
                  </a:lnTo>
                  <a:lnTo>
                    <a:pt x="458" y="261"/>
                  </a:lnTo>
                  <a:lnTo>
                    <a:pt x="456" y="266"/>
                  </a:lnTo>
                  <a:lnTo>
                    <a:pt x="454" y="269"/>
                  </a:lnTo>
                  <a:lnTo>
                    <a:pt x="453" y="274"/>
                  </a:lnTo>
                  <a:lnTo>
                    <a:pt x="453" y="285"/>
                  </a:lnTo>
                  <a:lnTo>
                    <a:pt x="455" y="294"/>
                  </a:lnTo>
                  <a:lnTo>
                    <a:pt x="457" y="303"/>
                  </a:lnTo>
                  <a:lnTo>
                    <a:pt x="459" y="309"/>
                  </a:lnTo>
                  <a:lnTo>
                    <a:pt x="461" y="319"/>
                  </a:lnTo>
                  <a:lnTo>
                    <a:pt x="466" y="332"/>
                  </a:lnTo>
                  <a:lnTo>
                    <a:pt x="470" y="346"/>
                  </a:lnTo>
                  <a:lnTo>
                    <a:pt x="472" y="351"/>
                  </a:lnTo>
                  <a:lnTo>
                    <a:pt x="473" y="355"/>
                  </a:lnTo>
                  <a:lnTo>
                    <a:pt x="476" y="363"/>
                  </a:lnTo>
                  <a:lnTo>
                    <a:pt x="478" y="367"/>
                  </a:lnTo>
                  <a:lnTo>
                    <a:pt x="481" y="371"/>
                  </a:lnTo>
                  <a:lnTo>
                    <a:pt x="485" y="376"/>
                  </a:lnTo>
                  <a:lnTo>
                    <a:pt x="490" y="378"/>
                  </a:lnTo>
                  <a:lnTo>
                    <a:pt x="494" y="378"/>
                  </a:lnTo>
                  <a:lnTo>
                    <a:pt x="499" y="379"/>
                  </a:lnTo>
                  <a:lnTo>
                    <a:pt x="499" y="379"/>
                  </a:lnTo>
                  <a:lnTo>
                    <a:pt x="499" y="379"/>
                  </a:lnTo>
                  <a:lnTo>
                    <a:pt x="499" y="379"/>
                  </a:lnTo>
                  <a:lnTo>
                    <a:pt x="499" y="379"/>
                  </a:lnTo>
                  <a:lnTo>
                    <a:pt x="503" y="379"/>
                  </a:lnTo>
                  <a:lnTo>
                    <a:pt x="506" y="378"/>
                  </a:lnTo>
                  <a:lnTo>
                    <a:pt x="511" y="401"/>
                  </a:lnTo>
                  <a:lnTo>
                    <a:pt x="516" y="423"/>
                  </a:lnTo>
                  <a:lnTo>
                    <a:pt x="524" y="444"/>
                  </a:lnTo>
                  <a:lnTo>
                    <a:pt x="532" y="463"/>
                  </a:lnTo>
                  <a:lnTo>
                    <a:pt x="534" y="471"/>
                  </a:lnTo>
                  <a:lnTo>
                    <a:pt x="537" y="478"/>
                  </a:lnTo>
                  <a:lnTo>
                    <a:pt x="538" y="488"/>
                  </a:lnTo>
                  <a:lnTo>
                    <a:pt x="537" y="498"/>
                  </a:lnTo>
                  <a:lnTo>
                    <a:pt x="535" y="506"/>
                  </a:lnTo>
                  <a:lnTo>
                    <a:pt x="533" y="513"/>
                  </a:lnTo>
                  <a:lnTo>
                    <a:pt x="528" y="525"/>
                  </a:lnTo>
                  <a:lnTo>
                    <a:pt x="523" y="533"/>
                  </a:lnTo>
                  <a:lnTo>
                    <a:pt x="515" y="538"/>
                  </a:lnTo>
                  <a:lnTo>
                    <a:pt x="503" y="544"/>
                  </a:lnTo>
                  <a:lnTo>
                    <a:pt x="486" y="553"/>
                  </a:lnTo>
                  <a:lnTo>
                    <a:pt x="467" y="561"/>
                  </a:lnTo>
                  <a:lnTo>
                    <a:pt x="423" y="579"/>
                  </a:lnTo>
                  <a:lnTo>
                    <a:pt x="383" y="598"/>
                  </a:lnTo>
                  <a:lnTo>
                    <a:pt x="368" y="607"/>
                  </a:lnTo>
                  <a:lnTo>
                    <a:pt x="356" y="615"/>
                  </a:lnTo>
                  <a:lnTo>
                    <a:pt x="346" y="624"/>
                  </a:lnTo>
                  <a:lnTo>
                    <a:pt x="338" y="632"/>
                  </a:lnTo>
                  <a:lnTo>
                    <a:pt x="332" y="637"/>
                  </a:lnTo>
                  <a:lnTo>
                    <a:pt x="327" y="646"/>
                  </a:lnTo>
                  <a:lnTo>
                    <a:pt x="323" y="655"/>
                  </a:lnTo>
                  <a:lnTo>
                    <a:pt x="318" y="667"/>
                  </a:lnTo>
                  <a:lnTo>
                    <a:pt x="315" y="679"/>
                  </a:lnTo>
                  <a:lnTo>
                    <a:pt x="312" y="691"/>
                  </a:lnTo>
                  <a:lnTo>
                    <a:pt x="310" y="705"/>
                  </a:lnTo>
                  <a:lnTo>
                    <a:pt x="308" y="720"/>
                  </a:lnTo>
                  <a:lnTo>
                    <a:pt x="307" y="734"/>
                  </a:lnTo>
                  <a:lnTo>
                    <a:pt x="307" y="748"/>
                  </a:lnTo>
                  <a:lnTo>
                    <a:pt x="307" y="760"/>
                  </a:lnTo>
                  <a:lnTo>
                    <a:pt x="308" y="773"/>
                  </a:lnTo>
                  <a:lnTo>
                    <a:pt x="310" y="785"/>
                  </a:lnTo>
                  <a:lnTo>
                    <a:pt x="312" y="795"/>
                  </a:lnTo>
                  <a:lnTo>
                    <a:pt x="314" y="804"/>
                  </a:lnTo>
                  <a:lnTo>
                    <a:pt x="318" y="810"/>
                  </a:lnTo>
                  <a:lnTo>
                    <a:pt x="325" y="820"/>
                  </a:lnTo>
                  <a:lnTo>
                    <a:pt x="332" y="829"/>
                  </a:lnTo>
                  <a:lnTo>
                    <a:pt x="338" y="833"/>
                  </a:lnTo>
                  <a:lnTo>
                    <a:pt x="346" y="839"/>
                  </a:lnTo>
                  <a:lnTo>
                    <a:pt x="356" y="843"/>
                  </a:lnTo>
                  <a:lnTo>
                    <a:pt x="370" y="847"/>
                  </a:lnTo>
                  <a:lnTo>
                    <a:pt x="387" y="851"/>
                  </a:lnTo>
                  <a:lnTo>
                    <a:pt x="408" y="855"/>
                  </a:lnTo>
                  <a:lnTo>
                    <a:pt x="434" y="858"/>
                  </a:lnTo>
                  <a:lnTo>
                    <a:pt x="464" y="861"/>
                  </a:lnTo>
                  <a:lnTo>
                    <a:pt x="502" y="863"/>
                  </a:lnTo>
                  <a:lnTo>
                    <a:pt x="544" y="865"/>
                  </a:lnTo>
                  <a:lnTo>
                    <a:pt x="594" y="866"/>
                  </a:lnTo>
                  <a:lnTo>
                    <a:pt x="651" y="866"/>
                  </a:lnTo>
                  <a:lnTo>
                    <a:pt x="708" y="866"/>
                  </a:lnTo>
                  <a:lnTo>
                    <a:pt x="757" y="865"/>
                  </a:lnTo>
                  <a:lnTo>
                    <a:pt x="800" y="863"/>
                  </a:lnTo>
                  <a:lnTo>
                    <a:pt x="836" y="861"/>
                  </a:lnTo>
                  <a:lnTo>
                    <a:pt x="868" y="858"/>
                  </a:lnTo>
                  <a:lnTo>
                    <a:pt x="893" y="855"/>
                  </a:lnTo>
                  <a:lnTo>
                    <a:pt x="915" y="851"/>
                  </a:lnTo>
                  <a:lnTo>
                    <a:pt x="932" y="847"/>
                  </a:lnTo>
                  <a:lnTo>
                    <a:pt x="945" y="843"/>
                  </a:lnTo>
                  <a:lnTo>
                    <a:pt x="956" y="839"/>
                  </a:lnTo>
                  <a:lnTo>
                    <a:pt x="963" y="833"/>
                  </a:lnTo>
                  <a:lnTo>
                    <a:pt x="970" y="829"/>
                  </a:lnTo>
                  <a:lnTo>
                    <a:pt x="977" y="820"/>
                  </a:lnTo>
                  <a:lnTo>
                    <a:pt x="983" y="810"/>
                  </a:lnTo>
                  <a:lnTo>
                    <a:pt x="987" y="804"/>
                  </a:lnTo>
                  <a:lnTo>
                    <a:pt x="989" y="794"/>
                  </a:lnTo>
                  <a:lnTo>
                    <a:pt x="991" y="785"/>
                  </a:lnTo>
                  <a:lnTo>
                    <a:pt x="992" y="772"/>
                  </a:lnTo>
                  <a:lnTo>
                    <a:pt x="992" y="759"/>
                  </a:lnTo>
                  <a:lnTo>
                    <a:pt x="992" y="745"/>
                  </a:lnTo>
                  <a:lnTo>
                    <a:pt x="991" y="732"/>
                  </a:lnTo>
                  <a:lnTo>
                    <a:pt x="990" y="717"/>
                  </a:lnTo>
                  <a:lnTo>
                    <a:pt x="988" y="703"/>
                  </a:lnTo>
                  <a:lnTo>
                    <a:pt x="986" y="689"/>
                  </a:lnTo>
                  <a:lnTo>
                    <a:pt x="983" y="676"/>
                  </a:lnTo>
                  <a:lnTo>
                    <a:pt x="980" y="664"/>
                  </a:lnTo>
                  <a:lnTo>
                    <a:pt x="976" y="653"/>
                  </a:lnTo>
                  <a:lnTo>
                    <a:pt x="972" y="644"/>
                  </a:lnTo>
                  <a:lnTo>
                    <a:pt x="968" y="636"/>
                  </a:lnTo>
                  <a:lnTo>
                    <a:pt x="963" y="632"/>
                  </a:lnTo>
                  <a:close/>
                </a:path>
              </a:pathLst>
            </a:custGeom>
            <a:solidFill>
              <a:srgbClr val="00338D"/>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00338D"/>
                </a:solidFill>
                <a:effectLst/>
                <a:uLnTx/>
                <a:uFillTx/>
              </a:endParaRPr>
            </a:p>
          </p:txBody>
        </p:sp>
        <p:sp>
          <p:nvSpPr>
            <p:cNvPr id="136" name="Rectangle 135">
              <a:extLst>
                <a:ext uri="{FF2B5EF4-FFF2-40B4-BE49-F238E27FC236}">
                  <a16:creationId xmlns:a16="http://schemas.microsoft.com/office/drawing/2014/main" id="{7A6B2B78-5F43-4CFA-ACFF-4371C7B23805}"/>
                </a:ext>
              </a:extLst>
            </p:cNvPr>
            <p:cNvSpPr/>
            <p:nvPr/>
          </p:nvSpPr>
          <p:spPr>
            <a:xfrm>
              <a:off x="5290192" y="4490296"/>
              <a:ext cx="2169093" cy="830997"/>
            </a:xfrm>
            <a:prstGeom prst="rect">
              <a:avLst/>
            </a:prstGeom>
          </p:spPr>
          <p:txBody>
            <a:bodyPr wrap="square" lIns="0" tIns="0" rIns="0" bIns="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00338D"/>
                  </a:solidFill>
                  <a:effectLst/>
                  <a:uLnTx/>
                  <a:uFillTx/>
                </a:rPr>
                <a:t>Drinking Water &amp; Wastewater Infrastructure</a:t>
              </a:r>
              <a:endParaRPr kumimoji="0" lang="en-US" sz="1800" b="0" i="0" u="none" strike="noStrike" kern="0" cap="none" spc="0" normalizeH="0" baseline="0" noProof="0" dirty="0">
                <a:ln>
                  <a:noFill/>
                </a:ln>
                <a:solidFill>
                  <a:srgbClr val="00338D"/>
                </a:solidFill>
                <a:effectLst/>
                <a:uLnTx/>
                <a:uFillTx/>
              </a:endParaRPr>
            </a:p>
          </p:txBody>
        </p:sp>
      </p:grpSp>
      <p:sp>
        <p:nvSpPr>
          <p:cNvPr id="190" name="Text Placeholder 7">
            <a:extLst>
              <a:ext uri="{FF2B5EF4-FFF2-40B4-BE49-F238E27FC236}">
                <a16:creationId xmlns:a16="http://schemas.microsoft.com/office/drawing/2014/main" id="{F7CAE14C-EA42-480C-912F-1E781BD6E164}"/>
              </a:ext>
            </a:extLst>
          </p:cNvPr>
          <p:cNvSpPr txBox="1">
            <a:spLocks/>
          </p:cNvSpPr>
          <p:nvPr/>
        </p:nvSpPr>
        <p:spPr>
          <a:xfrm>
            <a:off x="8618375" y="1882671"/>
            <a:ext cx="3821825" cy="368300"/>
          </a:xfrm>
          <a:prstGeom prst="rect">
            <a:avLst/>
          </a:prstGeom>
          <a:solidFill>
            <a:srgbClr val="00338D"/>
          </a:solidFill>
          <a:ln w="6350">
            <a:solidFill>
              <a:srgbClr val="00338D"/>
            </a:solidFill>
          </a:ln>
        </p:spPr>
        <p:txBody>
          <a:bodyPr lIns="45720" tIns="45720" rIns="45720" bIns="45720" anchor="t"/>
          <a:lstStyle>
            <a:lvl1pPr marL="0" indent="0" algn="l" defTabSz="914400" rtl="0" eaLnBrk="1" latinLnBrk="0" hangingPunct="1">
              <a:lnSpc>
                <a:spcPct val="100000"/>
              </a:lnSpc>
              <a:spcBef>
                <a:spcPts val="0"/>
              </a:spcBef>
              <a:spcAft>
                <a:spcPts val="600"/>
              </a:spcAft>
              <a:buFontTx/>
              <a:buNone/>
              <a:defRPr sz="15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tx2"/>
                </a:solidFill>
                <a:latin typeface="+mn-lt"/>
                <a:ea typeface="+mn-ea"/>
                <a:cs typeface="+mn-cs"/>
              </a:defRPr>
            </a:lvl2pPr>
            <a:lvl3pPr marL="28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3pPr>
            <a:lvl4pPr marL="576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4pPr>
            <a:lvl5pPr marL="82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1000" dirty="0">
              <a:solidFill>
                <a:schemeClr val="bg1"/>
              </a:solidFill>
            </a:endParaRPr>
          </a:p>
        </p:txBody>
      </p:sp>
      <p:grpSp>
        <p:nvGrpSpPr>
          <p:cNvPr id="292" name="Group 291">
            <a:extLst>
              <a:ext uri="{FF2B5EF4-FFF2-40B4-BE49-F238E27FC236}">
                <a16:creationId xmlns:a16="http://schemas.microsoft.com/office/drawing/2014/main" id="{3689A1B3-69C4-44D3-A78B-8DB89106FC2F}"/>
              </a:ext>
            </a:extLst>
          </p:cNvPr>
          <p:cNvGrpSpPr/>
          <p:nvPr/>
        </p:nvGrpSpPr>
        <p:grpSpPr>
          <a:xfrm>
            <a:off x="8871577" y="2107302"/>
            <a:ext cx="135731" cy="287337"/>
            <a:chOff x="1085850" y="1422401"/>
            <a:chExt cx="135731" cy="287337"/>
          </a:xfrm>
        </p:grpSpPr>
        <p:sp>
          <p:nvSpPr>
            <p:cNvPr id="293" name="Rounded Rectangle 75">
              <a:extLst>
                <a:ext uri="{FF2B5EF4-FFF2-40B4-BE49-F238E27FC236}">
                  <a16:creationId xmlns:a16="http://schemas.microsoft.com/office/drawing/2014/main" id="{6F2C49D4-4DC8-4541-A70E-6BC027E80DA1}"/>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294" name="Rounded Rectangle 76">
              <a:extLst>
                <a:ext uri="{FF2B5EF4-FFF2-40B4-BE49-F238E27FC236}">
                  <a16:creationId xmlns:a16="http://schemas.microsoft.com/office/drawing/2014/main" id="{6C090CED-22AE-4F0E-8552-18C34ACE582B}"/>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295" name="Rectangle 294">
              <a:extLst>
                <a:ext uri="{FF2B5EF4-FFF2-40B4-BE49-F238E27FC236}">
                  <a16:creationId xmlns:a16="http://schemas.microsoft.com/office/drawing/2014/main" id="{C78E5F7C-91B2-4507-AB0C-6A0BD65994C0}"/>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296" name="Group 295">
            <a:extLst>
              <a:ext uri="{FF2B5EF4-FFF2-40B4-BE49-F238E27FC236}">
                <a16:creationId xmlns:a16="http://schemas.microsoft.com/office/drawing/2014/main" id="{C3D098B2-2F20-4A33-8B91-02BAD156AC39}"/>
              </a:ext>
            </a:extLst>
          </p:cNvPr>
          <p:cNvGrpSpPr/>
          <p:nvPr/>
        </p:nvGrpSpPr>
        <p:grpSpPr>
          <a:xfrm>
            <a:off x="9332559" y="2107302"/>
            <a:ext cx="135731" cy="287337"/>
            <a:chOff x="1085850" y="1422401"/>
            <a:chExt cx="135731" cy="287337"/>
          </a:xfrm>
        </p:grpSpPr>
        <p:sp>
          <p:nvSpPr>
            <p:cNvPr id="297" name="Rounded Rectangle 72">
              <a:extLst>
                <a:ext uri="{FF2B5EF4-FFF2-40B4-BE49-F238E27FC236}">
                  <a16:creationId xmlns:a16="http://schemas.microsoft.com/office/drawing/2014/main" id="{06F3D5C1-5DE1-48E0-AB87-F1071D59DADC}"/>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298" name="Rounded Rectangle 73">
              <a:extLst>
                <a:ext uri="{FF2B5EF4-FFF2-40B4-BE49-F238E27FC236}">
                  <a16:creationId xmlns:a16="http://schemas.microsoft.com/office/drawing/2014/main" id="{8569CD8C-3D3F-4893-AE4C-ABD4C48CA354}"/>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299" name="Rectangle 298">
              <a:extLst>
                <a:ext uri="{FF2B5EF4-FFF2-40B4-BE49-F238E27FC236}">
                  <a16:creationId xmlns:a16="http://schemas.microsoft.com/office/drawing/2014/main" id="{F328246B-C20F-4456-92FE-73DFCDD82FCA}"/>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300" name="Group 299">
            <a:extLst>
              <a:ext uri="{FF2B5EF4-FFF2-40B4-BE49-F238E27FC236}">
                <a16:creationId xmlns:a16="http://schemas.microsoft.com/office/drawing/2014/main" id="{A8D9C785-4DFA-4463-A4BC-B0531245402F}"/>
              </a:ext>
            </a:extLst>
          </p:cNvPr>
          <p:cNvGrpSpPr/>
          <p:nvPr/>
        </p:nvGrpSpPr>
        <p:grpSpPr>
          <a:xfrm>
            <a:off x="9793541" y="2107302"/>
            <a:ext cx="135731" cy="287337"/>
            <a:chOff x="1085850" y="1422401"/>
            <a:chExt cx="135731" cy="287337"/>
          </a:xfrm>
        </p:grpSpPr>
        <p:sp>
          <p:nvSpPr>
            <p:cNvPr id="301" name="Rounded Rectangle 69">
              <a:extLst>
                <a:ext uri="{FF2B5EF4-FFF2-40B4-BE49-F238E27FC236}">
                  <a16:creationId xmlns:a16="http://schemas.microsoft.com/office/drawing/2014/main" id="{48240440-84A1-4755-AF48-1C385BCD2DD8}"/>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02" name="Rounded Rectangle 70">
              <a:extLst>
                <a:ext uri="{FF2B5EF4-FFF2-40B4-BE49-F238E27FC236}">
                  <a16:creationId xmlns:a16="http://schemas.microsoft.com/office/drawing/2014/main" id="{6529005B-AA8A-404F-B4AD-6227776BCAF5}"/>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03" name="Rectangle 302">
              <a:extLst>
                <a:ext uri="{FF2B5EF4-FFF2-40B4-BE49-F238E27FC236}">
                  <a16:creationId xmlns:a16="http://schemas.microsoft.com/office/drawing/2014/main" id="{F183B79D-B566-4AA1-BE9F-117B791D6618}"/>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304" name="Group 303">
            <a:extLst>
              <a:ext uri="{FF2B5EF4-FFF2-40B4-BE49-F238E27FC236}">
                <a16:creationId xmlns:a16="http://schemas.microsoft.com/office/drawing/2014/main" id="{8FEE4DD8-7005-4966-90E6-58611E270CC9}"/>
              </a:ext>
            </a:extLst>
          </p:cNvPr>
          <p:cNvGrpSpPr/>
          <p:nvPr/>
        </p:nvGrpSpPr>
        <p:grpSpPr>
          <a:xfrm>
            <a:off x="10254523" y="2107302"/>
            <a:ext cx="135731" cy="287337"/>
            <a:chOff x="1085850" y="1422401"/>
            <a:chExt cx="135731" cy="287337"/>
          </a:xfrm>
        </p:grpSpPr>
        <p:sp>
          <p:nvSpPr>
            <p:cNvPr id="305" name="Rounded Rectangle 66">
              <a:extLst>
                <a:ext uri="{FF2B5EF4-FFF2-40B4-BE49-F238E27FC236}">
                  <a16:creationId xmlns:a16="http://schemas.microsoft.com/office/drawing/2014/main" id="{18CF7D4C-D0D7-4AD8-BB0C-5133E0F4589B}"/>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06" name="Rounded Rectangle 67">
              <a:extLst>
                <a:ext uri="{FF2B5EF4-FFF2-40B4-BE49-F238E27FC236}">
                  <a16:creationId xmlns:a16="http://schemas.microsoft.com/office/drawing/2014/main" id="{D16F266B-10FB-4D00-8F12-9BE94A7BD48B}"/>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07" name="Rectangle 306">
              <a:extLst>
                <a:ext uri="{FF2B5EF4-FFF2-40B4-BE49-F238E27FC236}">
                  <a16:creationId xmlns:a16="http://schemas.microsoft.com/office/drawing/2014/main" id="{C64BBC38-DE66-4329-888D-AE3F861E9F1A}"/>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308" name="Group 307">
            <a:extLst>
              <a:ext uri="{FF2B5EF4-FFF2-40B4-BE49-F238E27FC236}">
                <a16:creationId xmlns:a16="http://schemas.microsoft.com/office/drawing/2014/main" id="{D6AB69DD-41B4-413B-965F-9FDCE19DABB7}"/>
              </a:ext>
            </a:extLst>
          </p:cNvPr>
          <p:cNvGrpSpPr/>
          <p:nvPr/>
        </p:nvGrpSpPr>
        <p:grpSpPr>
          <a:xfrm>
            <a:off x="10715505" y="2107302"/>
            <a:ext cx="135731" cy="287337"/>
            <a:chOff x="1085850" y="1422401"/>
            <a:chExt cx="135731" cy="287337"/>
          </a:xfrm>
        </p:grpSpPr>
        <p:sp>
          <p:nvSpPr>
            <p:cNvPr id="309" name="Rounded Rectangle 63">
              <a:extLst>
                <a:ext uri="{FF2B5EF4-FFF2-40B4-BE49-F238E27FC236}">
                  <a16:creationId xmlns:a16="http://schemas.microsoft.com/office/drawing/2014/main" id="{98E773D7-50B7-4CDC-94BF-C520D4651DA0}"/>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10" name="Rounded Rectangle 64">
              <a:extLst>
                <a:ext uri="{FF2B5EF4-FFF2-40B4-BE49-F238E27FC236}">
                  <a16:creationId xmlns:a16="http://schemas.microsoft.com/office/drawing/2014/main" id="{004ED0CF-9FA2-432D-96E2-DE130DCF9057}"/>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11" name="Rectangle 310">
              <a:extLst>
                <a:ext uri="{FF2B5EF4-FFF2-40B4-BE49-F238E27FC236}">
                  <a16:creationId xmlns:a16="http://schemas.microsoft.com/office/drawing/2014/main" id="{BDFC52B2-DB26-4BF0-A7A9-172A1DA96655}"/>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312" name="Group 311">
            <a:extLst>
              <a:ext uri="{FF2B5EF4-FFF2-40B4-BE49-F238E27FC236}">
                <a16:creationId xmlns:a16="http://schemas.microsoft.com/office/drawing/2014/main" id="{03518C3A-0205-46BB-8EF1-6B0D847D5DF6}"/>
              </a:ext>
            </a:extLst>
          </p:cNvPr>
          <p:cNvGrpSpPr/>
          <p:nvPr/>
        </p:nvGrpSpPr>
        <p:grpSpPr>
          <a:xfrm>
            <a:off x="11176487" y="2107302"/>
            <a:ext cx="135731" cy="287337"/>
            <a:chOff x="1085850" y="1422401"/>
            <a:chExt cx="135731" cy="287337"/>
          </a:xfrm>
        </p:grpSpPr>
        <p:sp>
          <p:nvSpPr>
            <p:cNvPr id="313" name="Rounded Rectangle 60">
              <a:extLst>
                <a:ext uri="{FF2B5EF4-FFF2-40B4-BE49-F238E27FC236}">
                  <a16:creationId xmlns:a16="http://schemas.microsoft.com/office/drawing/2014/main" id="{9AB039A7-78CE-43D0-A6BD-4E393AC5CD2C}"/>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14" name="Rounded Rectangle 61">
              <a:extLst>
                <a:ext uri="{FF2B5EF4-FFF2-40B4-BE49-F238E27FC236}">
                  <a16:creationId xmlns:a16="http://schemas.microsoft.com/office/drawing/2014/main" id="{2D949C16-ED12-48A5-86C8-5D27E88C4BAD}"/>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15" name="Rectangle 314">
              <a:extLst>
                <a:ext uri="{FF2B5EF4-FFF2-40B4-BE49-F238E27FC236}">
                  <a16:creationId xmlns:a16="http://schemas.microsoft.com/office/drawing/2014/main" id="{630EE769-21CC-45BC-80A7-D5FFF67D3213}"/>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316" name="Group 315">
            <a:extLst>
              <a:ext uri="{FF2B5EF4-FFF2-40B4-BE49-F238E27FC236}">
                <a16:creationId xmlns:a16="http://schemas.microsoft.com/office/drawing/2014/main" id="{8E24239A-9BD3-45B5-A31E-5D6F6D105DEB}"/>
              </a:ext>
            </a:extLst>
          </p:cNvPr>
          <p:cNvGrpSpPr/>
          <p:nvPr/>
        </p:nvGrpSpPr>
        <p:grpSpPr>
          <a:xfrm>
            <a:off x="11637469" y="2107302"/>
            <a:ext cx="135731" cy="287337"/>
            <a:chOff x="1085850" y="1422401"/>
            <a:chExt cx="135731" cy="287337"/>
          </a:xfrm>
        </p:grpSpPr>
        <p:sp>
          <p:nvSpPr>
            <p:cNvPr id="317" name="Rounded Rectangle 57">
              <a:extLst>
                <a:ext uri="{FF2B5EF4-FFF2-40B4-BE49-F238E27FC236}">
                  <a16:creationId xmlns:a16="http://schemas.microsoft.com/office/drawing/2014/main" id="{B238EC27-1D31-4263-A704-3777539D3FD8}"/>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18" name="Rounded Rectangle 58">
              <a:extLst>
                <a:ext uri="{FF2B5EF4-FFF2-40B4-BE49-F238E27FC236}">
                  <a16:creationId xmlns:a16="http://schemas.microsoft.com/office/drawing/2014/main" id="{0455A53F-45DD-409A-AC6E-593CE754F4E0}"/>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19" name="Rectangle 318">
              <a:extLst>
                <a:ext uri="{FF2B5EF4-FFF2-40B4-BE49-F238E27FC236}">
                  <a16:creationId xmlns:a16="http://schemas.microsoft.com/office/drawing/2014/main" id="{8510AE04-CD18-44D0-982A-60297369F03B}"/>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grpSp>
        <p:nvGrpSpPr>
          <p:cNvPr id="320" name="Group 319">
            <a:extLst>
              <a:ext uri="{FF2B5EF4-FFF2-40B4-BE49-F238E27FC236}">
                <a16:creationId xmlns:a16="http://schemas.microsoft.com/office/drawing/2014/main" id="{C09D2F68-3944-4C87-AE17-B3AABEA9DD8A}"/>
              </a:ext>
            </a:extLst>
          </p:cNvPr>
          <p:cNvGrpSpPr/>
          <p:nvPr/>
        </p:nvGrpSpPr>
        <p:grpSpPr>
          <a:xfrm>
            <a:off x="12098451" y="2107302"/>
            <a:ext cx="135731" cy="287337"/>
            <a:chOff x="1085850" y="1422401"/>
            <a:chExt cx="135731" cy="287337"/>
          </a:xfrm>
        </p:grpSpPr>
        <p:sp>
          <p:nvSpPr>
            <p:cNvPr id="321" name="Rounded Rectangle 54">
              <a:extLst>
                <a:ext uri="{FF2B5EF4-FFF2-40B4-BE49-F238E27FC236}">
                  <a16:creationId xmlns:a16="http://schemas.microsoft.com/office/drawing/2014/main" id="{68847339-F944-4B36-A2E4-BA845C29CD61}"/>
                </a:ext>
              </a:extLst>
            </p:cNvPr>
            <p:cNvSpPr/>
            <p:nvPr/>
          </p:nvSpPr>
          <p:spPr>
            <a:xfrm>
              <a:off x="1085850" y="1422401"/>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22" name="Rounded Rectangle 55">
              <a:extLst>
                <a:ext uri="{FF2B5EF4-FFF2-40B4-BE49-F238E27FC236}">
                  <a16:creationId xmlns:a16="http://schemas.microsoft.com/office/drawing/2014/main" id="{B492184E-2B10-488D-BC50-308D13E0A6F0}"/>
                </a:ext>
              </a:extLst>
            </p:cNvPr>
            <p:cNvSpPr/>
            <p:nvPr/>
          </p:nvSpPr>
          <p:spPr>
            <a:xfrm>
              <a:off x="1085850" y="1633522"/>
              <a:ext cx="135731" cy="76216"/>
            </a:xfrm>
            <a:prstGeom prst="roundRect">
              <a:avLst>
                <a:gd name="adj" fmla="val 21875"/>
              </a:avLst>
            </a:prstGeom>
            <a:solidFill>
              <a:schemeClr val="bg1"/>
            </a:solidFill>
            <a:ln>
              <a:solidFill>
                <a:srgbClr val="005EB8"/>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sp>
          <p:nvSpPr>
            <p:cNvPr id="323" name="Rectangle 322">
              <a:extLst>
                <a:ext uri="{FF2B5EF4-FFF2-40B4-BE49-F238E27FC236}">
                  <a16:creationId xmlns:a16="http://schemas.microsoft.com/office/drawing/2014/main" id="{82D81E63-488A-4349-BCCE-DB32415E84D2}"/>
                </a:ext>
              </a:extLst>
            </p:cNvPr>
            <p:cNvSpPr/>
            <p:nvPr/>
          </p:nvSpPr>
          <p:spPr>
            <a:xfrm>
              <a:off x="1131878" y="1457529"/>
              <a:ext cx="43676" cy="217081"/>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000" dirty="0">
                <a:solidFill>
                  <a:schemeClr val="bg1"/>
                </a:solidFill>
              </a:endParaRPr>
            </a:p>
          </p:txBody>
        </p:sp>
      </p:grpSp>
      <p:sp>
        <p:nvSpPr>
          <p:cNvPr id="22" name="Rectangle 21">
            <a:extLst>
              <a:ext uri="{FF2B5EF4-FFF2-40B4-BE49-F238E27FC236}">
                <a16:creationId xmlns:a16="http://schemas.microsoft.com/office/drawing/2014/main" id="{CC0F1C03-B84A-4A36-9917-8E8ADB0A982B}"/>
              </a:ext>
            </a:extLst>
          </p:cNvPr>
          <p:cNvSpPr/>
          <p:nvPr/>
        </p:nvSpPr>
        <p:spPr>
          <a:xfrm>
            <a:off x="8703655" y="2553766"/>
            <a:ext cx="3821825" cy="4455066"/>
          </a:xfrm>
          <a:prstGeom prst="rect">
            <a:avLst/>
          </a:prstGeom>
        </p:spPr>
        <p:txBody>
          <a:bodyPr wrap="square">
            <a:spAutoFit/>
          </a:bodyPr>
          <a:lstStyle/>
          <a:p>
            <a:pPr marL="228600" indent="-228600">
              <a:buFont typeface="+mj-lt"/>
              <a:buAutoNum type="arabicPeriod"/>
            </a:pPr>
            <a:r>
              <a:rPr lang="en-US" sz="1050" dirty="0">
                <a:solidFill>
                  <a:schemeClr val="tx2"/>
                </a:solidFill>
              </a:rPr>
              <a:t>Eligible uses of the Fiscal Recovery Funds are aligned with projects that would be eligible to receive financial assistance through the Environmental Protection Agency’s (EPA) Clean Water State Revolving Fund (CWSRF) or Drinking Water State Revolving Fund (DWSRF). </a:t>
            </a:r>
          </a:p>
          <a:p>
            <a:endParaRPr lang="en-US" sz="1050" dirty="0">
              <a:solidFill>
                <a:srgbClr val="00338D"/>
              </a:solidFill>
            </a:endParaRPr>
          </a:p>
          <a:p>
            <a:pPr marL="228600" indent="-228600">
              <a:buFont typeface="+mj-lt"/>
              <a:buAutoNum type="arabicPeriod" startAt="2"/>
            </a:pPr>
            <a:r>
              <a:rPr lang="en-US" sz="1050" dirty="0">
                <a:solidFill>
                  <a:srgbClr val="00338D"/>
                </a:solidFill>
              </a:rPr>
              <a:t>Treasury encourages recipients to ensure that infrastructure projects use strong labor standards, including project labor agreements and community benefits agreements that offer wages at or above the prevailing rate and include local hire provisions.</a:t>
            </a:r>
          </a:p>
          <a:p>
            <a:endParaRPr lang="en-US" sz="1050" dirty="0">
              <a:solidFill>
                <a:srgbClr val="00338D"/>
              </a:solidFill>
            </a:endParaRPr>
          </a:p>
          <a:p>
            <a:pPr marL="228600" indent="-228600">
              <a:buFont typeface="+mj-lt"/>
              <a:buAutoNum type="arabicPeriod" startAt="3"/>
            </a:pPr>
            <a:r>
              <a:rPr lang="en-US" sz="1050" dirty="0">
                <a:solidFill>
                  <a:srgbClr val="00338D"/>
                </a:solidFill>
              </a:rPr>
              <a:t>To provide public transparency on whether projects are using practices that promote on-time and on-budget delivery, Treasury will seek information from recipients on their workforce plans and practices related to water, sewer, and broadband projects undertaken with Fiscal Recovery Funds. Treasury will provide additional guidance and instructions on the reporting requirements at a later date</a:t>
            </a:r>
          </a:p>
          <a:p>
            <a:endParaRPr lang="en-US" sz="1050" dirty="0">
              <a:solidFill>
                <a:srgbClr val="00338D"/>
              </a:solidFill>
            </a:endParaRPr>
          </a:p>
          <a:p>
            <a:pPr marL="228600" indent="-228600">
              <a:buFont typeface="+mj-lt"/>
              <a:buAutoNum type="arabicPeriod" startAt="4"/>
            </a:pPr>
            <a:r>
              <a:rPr lang="en-US" sz="1050" dirty="0">
                <a:solidFill>
                  <a:srgbClr val="00338D"/>
                </a:solidFill>
              </a:rPr>
              <a:t>Necessary investments include projects that are required to maintain a level of service that, at least, meets applicable health-based standards, taking into account resilience to climate change</a:t>
            </a:r>
          </a:p>
          <a:p>
            <a:pPr marL="228600" indent="-228600">
              <a:buFont typeface="+mj-lt"/>
              <a:buAutoNum type="arabicPeriod" startAt="4"/>
            </a:pPr>
            <a:endParaRPr lang="en-US" sz="1050" dirty="0">
              <a:solidFill>
                <a:srgbClr val="00338D"/>
              </a:solidFill>
            </a:endParaRPr>
          </a:p>
        </p:txBody>
      </p:sp>
    </p:spTree>
    <p:extLst>
      <p:ext uri="{BB962C8B-B14F-4D97-AF65-F5344CB8AC3E}">
        <p14:creationId xmlns:p14="http://schemas.microsoft.com/office/powerpoint/2010/main" val="3326905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Investments in Infrastructure - Broadband</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646331"/>
          </a:xfrm>
          <a:prstGeom prst="rect">
            <a:avLst/>
          </a:prstGeom>
        </p:spPr>
        <p:txBody>
          <a:bodyPr wrap="square">
            <a:spAutoFit/>
          </a:bodyPr>
          <a:lstStyle/>
          <a:p>
            <a:r>
              <a:rPr lang="en-US" sz="1200" dirty="0"/>
              <a:t>The pandemic has underscored the importance of access to universal, high-speed, reliable, and affordable broadband coverage. Over the past year, millions of Americans relied on the internet to participate in remote school, healthcare, and work. Yet, by at least one measure, 30 million Americans live in areas where there is no broadband service or where existing services do not deliver minimally acceptable speeds. For millions of other Americans, the high cost of broadband access may place it out of reach. </a:t>
            </a:r>
          </a:p>
        </p:txBody>
      </p:sp>
      <p:cxnSp>
        <p:nvCxnSpPr>
          <p:cNvPr id="162" name="Straight Connector 161">
            <a:extLst>
              <a:ext uri="{FF2B5EF4-FFF2-40B4-BE49-F238E27FC236}">
                <a16:creationId xmlns:a16="http://schemas.microsoft.com/office/drawing/2014/main" id="{8AB7BD51-1B70-4AB8-A7A9-6655E1A3FD91}"/>
              </a:ext>
            </a:extLst>
          </p:cNvPr>
          <p:cNvCxnSpPr>
            <a:cxnSpLocks/>
          </p:cNvCxnSpPr>
          <p:nvPr/>
        </p:nvCxnSpPr>
        <p:spPr>
          <a:xfrm>
            <a:off x="591783" y="2131362"/>
            <a:ext cx="11925870" cy="0"/>
          </a:xfrm>
          <a:prstGeom prst="line">
            <a:avLst/>
          </a:prstGeom>
          <a:noFill/>
          <a:ln w="6350" cap="flat" cmpd="sng" algn="ctr">
            <a:solidFill>
              <a:srgbClr val="00338D"/>
            </a:solidFill>
            <a:prstDash val="solid"/>
            <a:miter lim="800000"/>
          </a:ln>
          <a:effectLst/>
        </p:spPr>
      </p:cxnSp>
      <p:cxnSp>
        <p:nvCxnSpPr>
          <p:cNvPr id="163" name="Straight Connector 162">
            <a:extLst>
              <a:ext uri="{FF2B5EF4-FFF2-40B4-BE49-F238E27FC236}">
                <a16:creationId xmlns:a16="http://schemas.microsoft.com/office/drawing/2014/main" id="{0B77E8D3-1D8F-42BF-BDA7-DA3F6EB9D290}"/>
              </a:ext>
            </a:extLst>
          </p:cNvPr>
          <p:cNvCxnSpPr>
            <a:cxnSpLocks/>
          </p:cNvCxnSpPr>
          <p:nvPr/>
        </p:nvCxnSpPr>
        <p:spPr>
          <a:xfrm>
            <a:off x="591783" y="3002557"/>
            <a:ext cx="11836333" cy="0"/>
          </a:xfrm>
          <a:prstGeom prst="line">
            <a:avLst/>
          </a:prstGeom>
          <a:noFill/>
          <a:ln w="6350" cap="flat" cmpd="sng" algn="ctr">
            <a:solidFill>
              <a:srgbClr val="483698"/>
            </a:solidFill>
            <a:prstDash val="solid"/>
            <a:miter lim="800000"/>
          </a:ln>
          <a:effectLst/>
        </p:spPr>
      </p:cxnSp>
      <p:cxnSp>
        <p:nvCxnSpPr>
          <p:cNvPr id="164" name="Straight Connector 163">
            <a:extLst>
              <a:ext uri="{FF2B5EF4-FFF2-40B4-BE49-F238E27FC236}">
                <a16:creationId xmlns:a16="http://schemas.microsoft.com/office/drawing/2014/main" id="{A119B717-4538-4FDB-B306-AD66DC0B10B0}"/>
              </a:ext>
            </a:extLst>
          </p:cNvPr>
          <p:cNvCxnSpPr>
            <a:cxnSpLocks/>
          </p:cNvCxnSpPr>
          <p:nvPr/>
        </p:nvCxnSpPr>
        <p:spPr>
          <a:xfrm>
            <a:off x="591783" y="3841624"/>
            <a:ext cx="11925870" cy="0"/>
          </a:xfrm>
          <a:prstGeom prst="line">
            <a:avLst/>
          </a:prstGeom>
          <a:noFill/>
          <a:ln w="6350" cap="flat" cmpd="sng" algn="ctr">
            <a:solidFill>
              <a:srgbClr val="00A3A1"/>
            </a:solidFill>
            <a:prstDash val="solid"/>
            <a:miter lim="800000"/>
          </a:ln>
          <a:effectLst/>
        </p:spPr>
      </p:cxnSp>
      <p:sp>
        <p:nvSpPr>
          <p:cNvPr id="165" name="TextBox 342">
            <a:extLst>
              <a:ext uri="{FF2B5EF4-FFF2-40B4-BE49-F238E27FC236}">
                <a16:creationId xmlns:a16="http://schemas.microsoft.com/office/drawing/2014/main" id="{FC1D8CD6-8DE1-4F54-A4EF-30472020EBB7}"/>
              </a:ext>
            </a:extLst>
          </p:cNvPr>
          <p:cNvSpPr txBox="1"/>
          <p:nvPr/>
        </p:nvSpPr>
        <p:spPr>
          <a:xfrm>
            <a:off x="454096" y="2138700"/>
            <a:ext cx="11670057" cy="108756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050" dirty="0">
                <a:solidFill>
                  <a:srgbClr val="00338D"/>
                </a:solidFill>
                <a:cs typeface="Arial" pitchFamily="34" charset="0"/>
              </a:rPr>
              <a:t>Eligible investments in broadband are those that are designed to provide services meeting adequate speeds and are provided to unserved households and businesses. Understanding that governments have a wide range of varied broadband infrastructure needs, the Rule provides award recipients with flexibility to identify the specific locations within their communities to be served and to otherwise design the project</a:t>
            </a:r>
          </a:p>
        </p:txBody>
      </p:sp>
      <p:sp>
        <p:nvSpPr>
          <p:cNvPr id="166" name="TextBox 342">
            <a:extLst>
              <a:ext uri="{FF2B5EF4-FFF2-40B4-BE49-F238E27FC236}">
                <a16:creationId xmlns:a16="http://schemas.microsoft.com/office/drawing/2014/main" id="{D39229DB-D36B-4606-81F2-91F63154CC7D}"/>
              </a:ext>
            </a:extLst>
          </p:cNvPr>
          <p:cNvSpPr txBox="1"/>
          <p:nvPr/>
        </p:nvSpPr>
        <p:spPr>
          <a:xfrm>
            <a:off x="469827" y="1867194"/>
            <a:ext cx="3299360" cy="3346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00338D"/>
                </a:solidFill>
                <a:cs typeface="Arial" pitchFamily="34" charset="0"/>
              </a:rPr>
              <a:t>Eligibility</a:t>
            </a:r>
          </a:p>
        </p:txBody>
      </p:sp>
      <p:sp>
        <p:nvSpPr>
          <p:cNvPr id="167" name="TextBox 342">
            <a:extLst>
              <a:ext uri="{FF2B5EF4-FFF2-40B4-BE49-F238E27FC236}">
                <a16:creationId xmlns:a16="http://schemas.microsoft.com/office/drawing/2014/main" id="{FE5A97A4-8C8D-4F1D-B524-48568812D64E}"/>
              </a:ext>
            </a:extLst>
          </p:cNvPr>
          <p:cNvSpPr txBox="1"/>
          <p:nvPr/>
        </p:nvSpPr>
        <p:spPr>
          <a:xfrm>
            <a:off x="454096" y="3019440"/>
            <a:ext cx="11670057" cy="128276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050" dirty="0">
                <a:solidFill>
                  <a:srgbClr val="483698"/>
                </a:solidFill>
                <a:cs typeface="Arial" pitchFamily="34" charset="0"/>
              </a:rPr>
              <a:t>Eligible projects are expected to be designed to deliver service that reliably meets or exceeds symmetrical upload and download speeds of 100 Mbps. If not practicable because of the geography, topography, or excessive costs, projects would be expected to deliver service of 100 Mbps download and between 20 Mbps and 100 Mbps upload speeds and be scalable to a minimum of 100 Mbps symmetrical for download and upload speeds.</a:t>
            </a:r>
          </a:p>
        </p:txBody>
      </p:sp>
      <p:sp>
        <p:nvSpPr>
          <p:cNvPr id="168" name="TextBox 342">
            <a:extLst>
              <a:ext uri="{FF2B5EF4-FFF2-40B4-BE49-F238E27FC236}">
                <a16:creationId xmlns:a16="http://schemas.microsoft.com/office/drawing/2014/main" id="{FA7AD7DF-6999-401C-AA00-099FC368352E}"/>
              </a:ext>
            </a:extLst>
          </p:cNvPr>
          <p:cNvSpPr txBox="1"/>
          <p:nvPr/>
        </p:nvSpPr>
        <p:spPr>
          <a:xfrm>
            <a:off x="469827" y="2728884"/>
            <a:ext cx="3299360" cy="3346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483698"/>
                </a:solidFill>
                <a:cs typeface="Arial" pitchFamily="34" charset="0"/>
              </a:rPr>
              <a:t>Scalability</a:t>
            </a:r>
          </a:p>
        </p:txBody>
      </p:sp>
      <p:sp>
        <p:nvSpPr>
          <p:cNvPr id="169" name="TextBox 342">
            <a:extLst>
              <a:ext uri="{FF2B5EF4-FFF2-40B4-BE49-F238E27FC236}">
                <a16:creationId xmlns:a16="http://schemas.microsoft.com/office/drawing/2014/main" id="{40A9E826-B542-4510-9AB1-5AA4CA3AFEA7}"/>
              </a:ext>
            </a:extLst>
          </p:cNvPr>
          <p:cNvSpPr txBox="1"/>
          <p:nvPr/>
        </p:nvSpPr>
        <p:spPr>
          <a:xfrm>
            <a:off x="454096" y="3858513"/>
            <a:ext cx="11670057" cy="108756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050" dirty="0">
                <a:solidFill>
                  <a:srgbClr val="00A3A1"/>
                </a:solidFill>
                <a:cs typeface="Arial" pitchFamily="34" charset="0"/>
              </a:rPr>
              <a:t>Users are defined as being unserved or underserved if they lack access to a wireline connection capable of reliably delivering at least minimum speeds of 25 Mbps download and 3 Mbps upload as households and businesses lacking this level of access are generally not viewed as being able to originate and receive high-quality voice, data, graphics, and video telecommunications</a:t>
            </a:r>
          </a:p>
        </p:txBody>
      </p:sp>
      <p:sp>
        <p:nvSpPr>
          <p:cNvPr id="170" name="TextBox 342">
            <a:extLst>
              <a:ext uri="{FF2B5EF4-FFF2-40B4-BE49-F238E27FC236}">
                <a16:creationId xmlns:a16="http://schemas.microsoft.com/office/drawing/2014/main" id="{232657CD-BD64-460D-9C8F-1F1EFA9E7E88}"/>
              </a:ext>
            </a:extLst>
          </p:cNvPr>
          <p:cNvSpPr txBox="1"/>
          <p:nvPr/>
        </p:nvSpPr>
        <p:spPr>
          <a:xfrm>
            <a:off x="469827" y="3577482"/>
            <a:ext cx="3299360" cy="3346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srgbClr val="00A3A1"/>
                </a:solidFill>
                <a:cs typeface="Arial" pitchFamily="34" charset="0"/>
              </a:rPr>
              <a:t>Underserved</a:t>
            </a:r>
          </a:p>
        </p:txBody>
      </p:sp>
      <p:grpSp>
        <p:nvGrpSpPr>
          <p:cNvPr id="54" name="Group 53">
            <a:extLst>
              <a:ext uri="{FF2B5EF4-FFF2-40B4-BE49-F238E27FC236}">
                <a16:creationId xmlns:a16="http://schemas.microsoft.com/office/drawing/2014/main" id="{750C1BF6-A508-4211-836B-D894E97DD3D6}"/>
              </a:ext>
            </a:extLst>
          </p:cNvPr>
          <p:cNvGrpSpPr/>
          <p:nvPr/>
        </p:nvGrpSpPr>
        <p:grpSpPr>
          <a:xfrm>
            <a:off x="541122" y="4264810"/>
            <a:ext cx="11725288" cy="2881745"/>
            <a:chOff x="714912" y="1975195"/>
            <a:chExt cx="11725288" cy="3773768"/>
          </a:xfrm>
        </p:grpSpPr>
        <p:sp>
          <p:nvSpPr>
            <p:cNvPr id="55" name="Rectangle 54">
              <a:extLst>
                <a:ext uri="{FF2B5EF4-FFF2-40B4-BE49-F238E27FC236}">
                  <a16:creationId xmlns:a16="http://schemas.microsoft.com/office/drawing/2014/main" id="{DF2E74A8-EAE9-40C7-B909-9E35AD69DD17}"/>
                </a:ext>
              </a:extLst>
            </p:cNvPr>
            <p:cNvSpPr/>
            <p:nvPr/>
          </p:nvSpPr>
          <p:spPr>
            <a:xfrm>
              <a:off x="4084900" y="2418633"/>
              <a:ext cx="8355300" cy="776646"/>
            </a:xfrm>
            <a:prstGeom prst="rect">
              <a:avLst/>
            </a:prstGeom>
            <a:solidFill>
              <a:srgbClr val="483698"/>
            </a:solidFill>
            <a:ln w="12700" cap="flat" cmpd="sng" algn="ctr">
              <a:noFill/>
              <a:prstDash val="solid"/>
              <a:miter lim="800000"/>
            </a:ln>
            <a:effectLst/>
          </p:spPr>
          <p:txBody>
            <a:bodyPr rIns="36576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1">
                <a:ln>
                  <a:noFill/>
                </a:ln>
                <a:solidFill>
                  <a:prstClr val="white"/>
                </a:solidFill>
                <a:effectLst/>
                <a:uLnTx/>
                <a:uFillTx/>
                <a:latin typeface="Arial"/>
                <a:ea typeface="+mn-ea"/>
                <a:cs typeface="+mn-cs"/>
              </a:endParaRPr>
            </a:p>
          </p:txBody>
        </p:sp>
        <p:sp>
          <p:nvSpPr>
            <p:cNvPr id="56" name="Rectangle 55">
              <a:extLst>
                <a:ext uri="{FF2B5EF4-FFF2-40B4-BE49-F238E27FC236}">
                  <a16:creationId xmlns:a16="http://schemas.microsoft.com/office/drawing/2014/main" id="{CA2FD71E-7184-4D15-8FB8-3C2875965471}"/>
                </a:ext>
              </a:extLst>
            </p:cNvPr>
            <p:cNvSpPr/>
            <p:nvPr/>
          </p:nvSpPr>
          <p:spPr>
            <a:xfrm>
              <a:off x="4084900" y="3195279"/>
              <a:ext cx="8355300" cy="776646"/>
            </a:xfrm>
            <a:prstGeom prst="rect">
              <a:avLst/>
            </a:prstGeom>
            <a:solidFill>
              <a:srgbClr val="00A3A1"/>
            </a:solidFill>
            <a:ln w="12700" cap="flat" cmpd="sng" algn="ctr">
              <a:noFill/>
              <a:prstDash val="solid"/>
              <a:miter lim="800000"/>
            </a:ln>
            <a:effectLst/>
          </p:spPr>
          <p:txBody>
            <a:bodyPr rIns="36576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sp>
          <p:nvSpPr>
            <p:cNvPr id="57" name="Rectangle 56">
              <a:extLst>
                <a:ext uri="{FF2B5EF4-FFF2-40B4-BE49-F238E27FC236}">
                  <a16:creationId xmlns:a16="http://schemas.microsoft.com/office/drawing/2014/main" id="{C2F82B7D-56DB-458A-BD81-B78096F283EF}"/>
                </a:ext>
              </a:extLst>
            </p:cNvPr>
            <p:cNvSpPr/>
            <p:nvPr/>
          </p:nvSpPr>
          <p:spPr>
            <a:xfrm>
              <a:off x="4084900" y="3971924"/>
              <a:ext cx="8355300" cy="776646"/>
            </a:xfrm>
            <a:prstGeom prst="rect">
              <a:avLst/>
            </a:prstGeom>
            <a:solidFill>
              <a:srgbClr val="005EB8"/>
            </a:solidFill>
            <a:ln w="12700" cap="flat" cmpd="sng" algn="ctr">
              <a:noFill/>
              <a:prstDash val="solid"/>
              <a:miter lim="800000"/>
            </a:ln>
            <a:effectLst/>
          </p:spPr>
          <p:txBody>
            <a:bodyPr rIns="36576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sp>
          <p:nvSpPr>
            <p:cNvPr id="58" name="Rectangle 57">
              <a:extLst>
                <a:ext uri="{FF2B5EF4-FFF2-40B4-BE49-F238E27FC236}">
                  <a16:creationId xmlns:a16="http://schemas.microsoft.com/office/drawing/2014/main" id="{66BD8BAD-CF01-4B8E-9929-6878F9655C76}"/>
                </a:ext>
              </a:extLst>
            </p:cNvPr>
            <p:cNvSpPr/>
            <p:nvPr/>
          </p:nvSpPr>
          <p:spPr>
            <a:xfrm>
              <a:off x="4084900" y="4748569"/>
              <a:ext cx="8355300" cy="776646"/>
            </a:xfrm>
            <a:prstGeom prst="rect">
              <a:avLst/>
            </a:prstGeom>
            <a:solidFill>
              <a:srgbClr val="00338D"/>
            </a:solidFill>
            <a:ln w="12700" cap="flat" cmpd="sng" algn="ctr">
              <a:noFill/>
              <a:prstDash val="solid"/>
              <a:miter lim="800000"/>
            </a:ln>
            <a:effectLst/>
          </p:spPr>
          <p:txBody>
            <a:bodyPr rIns="36576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sp>
          <p:nvSpPr>
            <p:cNvPr id="59" name="Freeform: Shape 58">
              <a:extLst>
                <a:ext uri="{FF2B5EF4-FFF2-40B4-BE49-F238E27FC236}">
                  <a16:creationId xmlns:a16="http://schemas.microsoft.com/office/drawing/2014/main" id="{DDA947F8-89BA-47C3-9EB4-30A91BBB95FE}"/>
                </a:ext>
              </a:extLst>
            </p:cNvPr>
            <p:cNvSpPr/>
            <p:nvPr/>
          </p:nvSpPr>
          <p:spPr>
            <a:xfrm flipH="1">
              <a:off x="2564982" y="3971924"/>
              <a:ext cx="1521201" cy="1553291"/>
            </a:xfrm>
            <a:custGeom>
              <a:avLst/>
              <a:gdLst>
                <a:gd name="connsiteX0" fmla="*/ 0 w 2914650"/>
                <a:gd name="connsiteY0" fmla="*/ 0 h 1866900"/>
                <a:gd name="connsiteX1" fmla="*/ 2845818 w 2914650"/>
                <a:gd name="connsiteY1" fmla="*/ 0 h 1866900"/>
                <a:gd name="connsiteX2" fmla="*/ 2914650 w 2914650"/>
                <a:gd name="connsiteY2" fmla="*/ 39923 h 1866900"/>
                <a:gd name="connsiteX3" fmla="*/ 2914650 w 2914650"/>
                <a:gd name="connsiteY3" fmla="*/ 1866900 h 1866900"/>
                <a:gd name="connsiteX4" fmla="*/ 0 w 2914650"/>
                <a:gd name="connsiteY4" fmla="*/ 1866900 h 1866900"/>
                <a:gd name="connsiteX0" fmla="*/ 0 w 2914650"/>
                <a:gd name="connsiteY0" fmla="*/ 0 h 1866900"/>
                <a:gd name="connsiteX1" fmla="*/ 2845818 w 2914650"/>
                <a:gd name="connsiteY1" fmla="*/ 0 h 1866900"/>
                <a:gd name="connsiteX2" fmla="*/ 2914650 w 2914650"/>
                <a:gd name="connsiteY2" fmla="*/ 39923 h 1866900"/>
                <a:gd name="connsiteX3" fmla="*/ 0 w 2914650"/>
                <a:gd name="connsiteY3" fmla="*/ 1866900 h 1866900"/>
                <a:gd name="connsiteX4" fmla="*/ 0 w 2914650"/>
                <a:gd name="connsiteY4" fmla="*/ 0 h 1866900"/>
                <a:gd name="connsiteX0" fmla="*/ 0 w 2845818"/>
                <a:gd name="connsiteY0" fmla="*/ 0 h 1866900"/>
                <a:gd name="connsiteX1" fmla="*/ 2845818 w 2845818"/>
                <a:gd name="connsiteY1" fmla="*/ 0 h 1866900"/>
                <a:gd name="connsiteX2" fmla="*/ 0 w 2845818"/>
                <a:gd name="connsiteY2" fmla="*/ 1866900 h 1866900"/>
                <a:gd name="connsiteX3" fmla="*/ 0 w 2845818"/>
                <a:gd name="connsiteY3" fmla="*/ 0 h 1866900"/>
              </a:gdLst>
              <a:ahLst/>
              <a:cxnLst>
                <a:cxn ang="0">
                  <a:pos x="connsiteX0" y="connsiteY0"/>
                </a:cxn>
                <a:cxn ang="0">
                  <a:pos x="connsiteX1" y="connsiteY1"/>
                </a:cxn>
                <a:cxn ang="0">
                  <a:pos x="connsiteX2" y="connsiteY2"/>
                </a:cxn>
                <a:cxn ang="0">
                  <a:pos x="connsiteX3" y="connsiteY3"/>
                </a:cxn>
              </a:cxnLst>
              <a:rect l="l" t="t" r="r" b="b"/>
              <a:pathLst>
                <a:path w="2845818" h="1866900">
                  <a:moveTo>
                    <a:pt x="0" y="0"/>
                  </a:moveTo>
                  <a:lnTo>
                    <a:pt x="2845818" y="0"/>
                  </a:lnTo>
                  <a:lnTo>
                    <a:pt x="0" y="1866900"/>
                  </a:lnTo>
                  <a:lnTo>
                    <a:pt x="0" y="0"/>
                  </a:lnTo>
                  <a:close/>
                </a:path>
              </a:pathLst>
            </a:custGeom>
            <a:solidFill>
              <a:srgbClr val="00338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0" name="Freeform: Shape 59">
              <a:extLst>
                <a:ext uri="{FF2B5EF4-FFF2-40B4-BE49-F238E27FC236}">
                  <a16:creationId xmlns:a16="http://schemas.microsoft.com/office/drawing/2014/main" id="{FBCA3FC4-0020-4503-B703-CB6F0ADE892F}"/>
                </a:ext>
              </a:extLst>
            </p:cNvPr>
            <p:cNvSpPr/>
            <p:nvPr/>
          </p:nvSpPr>
          <p:spPr>
            <a:xfrm flipH="1">
              <a:off x="2564982" y="2418633"/>
              <a:ext cx="1521201" cy="1553291"/>
            </a:xfrm>
            <a:custGeom>
              <a:avLst/>
              <a:gdLst>
                <a:gd name="connsiteX0" fmla="*/ 0 w 2845818"/>
                <a:gd name="connsiteY0" fmla="*/ 0 h 1866900"/>
                <a:gd name="connsiteX1" fmla="*/ 2845818 w 2845818"/>
                <a:gd name="connsiteY1" fmla="*/ 1866900 h 1866900"/>
                <a:gd name="connsiteX2" fmla="*/ 0 w 2845818"/>
                <a:gd name="connsiteY2" fmla="*/ 1866900 h 1866900"/>
                <a:gd name="connsiteX3" fmla="*/ 0 w 2845818"/>
                <a:gd name="connsiteY3" fmla="*/ 933450 h 1866900"/>
              </a:gdLst>
              <a:ahLst/>
              <a:cxnLst>
                <a:cxn ang="0">
                  <a:pos x="connsiteX0" y="connsiteY0"/>
                </a:cxn>
                <a:cxn ang="0">
                  <a:pos x="connsiteX1" y="connsiteY1"/>
                </a:cxn>
                <a:cxn ang="0">
                  <a:pos x="connsiteX2" y="connsiteY2"/>
                </a:cxn>
                <a:cxn ang="0">
                  <a:pos x="connsiteX3" y="connsiteY3"/>
                </a:cxn>
              </a:cxnLst>
              <a:rect l="l" t="t" r="r" b="b"/>
              <a:pathLst>
                <a:path w="2845818" h="1866900">
                  <a:moveTo>
                    <a:pt x="0" y="0"/>
                  </a:moveTo>
                  <a:lnTo>
                    <a:pt x="2845818" y="1866900"/>
                  </a:lnTo>
                  <a:lnTo>
                    <a:pt x="0" y="1866900"/>
                  </a:lnTo>
                  <a:lnTo>
                    <a:pt x="0" y="933450"/>
                  </a:lnTo>
                  <a:close/>
                </a:path>
              </a:pathLst>
            </a:custGeom>
            <a:solidFill>
              <a:srgbClr val="48369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1" name="Freeform: Shape 60">
              <a:extLst>
                <a:ext uri="{FF2B5EF4-FFF2-40B4-BE49-F238E27FC236}">
                  <a16:creationId xmlns:a16="http://schemas.microsoft.com/office/drawing/2014/main" id="{88BE4735-2A09-4673-BB69-B0BFD53F8F70}"/>
                </a:ext>
              </a:extLst>
            </p:cNvPr>
            <p:cNvSpPr/>
            <p:nvPr/>
          </p:nvSpPr>
          <p:spPr>
            <a:xfrm flipH="1">
              <a:off x="2564982" y="3971924"/>
              <a:ext cx="1521200" cy="776646"/>
            </a:xfrm>
            <a:custGeom>
              <a:avLst/>
              <a:gdLst>
                <a:gd name="connsiteX0" fmla="*/ 0 w 2914649"/>
                <a:gd name="connsiteY0" fmla="*/ 0 h 933450"/>
                <a:gd name="connsiteX1" fmla="*/ 2845817 w 2914649"/>
                <a:gd name="connsiteY1" fmla="*/ 0 h 933450"/>
                <a:gd name="connsiteX2" fmla="*/ 2914649 w 2914649"/>
                <a:gd name="connsiteY2" fmla="*/ 39923 h 933450"/>
                <a:gd name="connsiteX3" fmla="*/ 2914649 w 2914649"/>
                <a:gd name="connsiteY3" fmla="*/ 933450 h 933450"/>
                <a:gd name="connsiteX4" fmla="*/ 0 w 2914649"/>
                <a:gd name="connsiteY4" fmla="*/ 933450 h 933450"/>
                <a:gd name="connsiteX5" fmla="*/ 0 w 2914649"/>
                <a:gd name="connsiteY5" fmla="*/ 0 h 933450"/>
                <a:gd name="connsiteX0" fmla="*/ 0 w 2914649"/>
                <a:gd name="connsiteY0" fmla="*/ 0 h 933450"/>
                <a:gd name="connsiteX1" fmla="*/ 2845817 w 2914649"/>
                <a:gd name="connsiteY1" fmla="*/ 0 h 933450"/>
                <a:gd name="connsiteX2" fmla="*/ 2914649 w 2914649"/>
                <a:gd name="connsiteY2" fmla="*/ 39923 h 933450"/>
                <a:gd name="connsiteX3" fmla="*/ 0 w 2914649"/>
                <a:gd name="connsiteY3" fmla="*/ 933450 h 933450"/>
                <a:gd name="connsiteX4" fmla="*/ 0 w 2914649"/>
                <a:gd name="connsiteY4" fmla="*/ 0 h 933450"/>
                <a:gd name="connsiteX0" fmla="*/ 0 w 2845817"/>
                <a:gd name="connsiteY0" fmla="*/ 0 h 933450"/>
                <a:gd name="connsiteX1" fmla="*/ 2845817 w 2845817"/>
                <a:gd name="connsiteY1" fmla="*/ 0 h 933450"/>
                <a:gd name="connsiteX2" fmla="*/ 0 w 2845817"/>
                <a:gd name="connsiteY2" fmla="*/ 933450 h 933450"/>
                <a:gd name="connsiteX3" fmla="*/ 0 w 2845817"/>
                <a:gd name="connsiteY3" fmla="*/ 0 h 933450"/>
              </a:gdLst>
              <a:ahLst/>
              <a:cxnLst>
                <a:cxn ang="0">
                  <a:pos x="connsiteX0" y="connsiteY0"/>
                </a:cxn>
                <a:cxn ang="0">
                  <a:pos x="connsiteX1" y="connsiteY1"/>
                </a:cxn>
                <a:cxn ang="0">
                  <a:pos x="connsiteX2" y="connsiteY2"/>
                </a:cxn>
                <a:cxn ang="0">
                  <a:pos x="connsiteX3" y="connsiteY3"/>
                </a:cxn>
              </a:cxnLst>
              <a:rect l="l" t="t" r="r" b="b"/>
              <a:pathLst>
                <a:path w="2845817" h="933450">
                  <a:moveTo>
                    <a:pt x="0" y="0"/>
                  </a:moveTo>
                  <a:lnTo>
                    <a:pt x="2845817" y="0"/>
                  </a:lnTo>
                  <a:lnTo>
                    <a:pt x="0" y="933450"/>
                  </a:lnTo>
                  <a:lnTo>
                    <a:pt x="0" y="0"/>
                  </a:lnTo>
                  <a:close/>
                </a:path>
              </a:pathLst>
            </a:custGeom>
            <a:solidFill>
              <a:srgbClr val="005EB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2" name="Freeform: Shape 61">
              <a:extLst>
                <a:ext uri="{FF2B5EF4-FFF2-40B4-BE49-F238E27FC236}">
                  <a16:creationId xmlns:a16="http://schemas.microsoft.com/office/drawing/2014/main" id="{F401571F-379F-4D99-9782-4E1DD1414219}"/>
                </a:ext>
              </a:extLst>
            </p:cNvPr>
            <p:cNvSpPr/>
            <p:nvPr/>
          </p:nvSpPr>
          <p:spPr>
            <a:xfrm flipH="1">
              <a:off x="2564982" y="3195279"/>
              <a:ext cx="1521200" cy="776646"/>
            </a:xfrm>
            <a:custGeom>
              <a:avLst/>
              <a:gdLst>
                <a:gd name="connsiteX0" fmla="*/ 0 w 2914649"/>
                <a:gd name="connsiteY0" fmla="*/ 0 h 933450"/>
                <a:gd name="connsiteX1" fmla="*/ 2914649 w 2914649"/>
                <a:gd name="connsiteY1" fmla="*/ 0 h 933450"/>
                <a:gd name="connsiteX2" fmla="*/ 2914649 w 2914649"/>
                <a:gd name="connsiteY2" fmla="*/ 893528 h 933450"/>
                <a:gd name="connsiteX3" fmla="*/ 2845817 w 2914649"/>
                <a:gd name="connsiteY3" fmla="*/ 933450 h 933450"/>
                <a:gd name="connsiteX4" fmla="*/ 0 w 2914649"/>
                <a:gd name="connsiteY4" fmla="*/ 933450 h 933450"/>
                <a:gd name="connsiteX5" fmla="*/ 0 w 2914649"/>
                <a:gd name="connsiteY5" fmla="*/ 0 h 933450"/>
                <a:gd name="connsiteX0" fmla="*/ 0 w 2914649"/>
                <a:gd name="connsiteY0" fmla="*/ 0 h 933450"/>
                <a:gd name="connsiteX1" fmla="*/ 2914649 w 2914649"/>
                <a:gd name="connsiteY1" fmla="*/ 893528 h 933450"/>
                <a:gd name="connsiteX2" fmla="*/ 2845817 w 2914649"/>
                <a:gd name="connsiteY2" fmla="*/ 933450 h 933450"/>
                <a:gd name="connsiteX3" fmla="*/ 0 w 2914649"/>
                <a:gd name="connsiteY3" fmla="*/ 933450 h 933450"/>
                <a:gd name="connsiteX4" fmla="*/ 0 w 2914649"/>
                <a:gd name="connsiteY4" fmla="*/ 0 h 933450"/>
                <a:gd name="connsiteX0" fmla="*/ 0 w 2845817"/>
                <a:gd name="connsiteY0" fmla="*/ 0 h 933450"/>
                <a:gd name="connsiteX1" fmla="*/ 2845817 w 2845817"/>
                <a:gd name="connsiteY1" fmla="*/ 933450 h 933450"/>
                <a:gd name="connsiteX2" fmla="*/ 0 w 2845817"/>
                <a:gd name="connsiteY2" fmla="*/ 933450 h 933450"/>
                <a:gd name="connsiteX3" fmla="*/ 0 w 2845817"/>
                <a:gd name="connsiteY3" fmla="*/ 0 h 933450"/>
              </a:gdLst>
              <a:ahLst/>
              <a:cxnLst>
                <a:cxn ang="0">
                  <a:pos x="connsiteX0" y="connsiteY0"/>
                </a:cxn>
                <a:cxn ang="0">
                  <a:pos x="connsiteX1" y="connsiteY1"/>
                </a:cxn>
                <a:cxn ang="0">
                  <a:pos x="connsiteX2" y="connsiteY2"/>
                </a:cxn>
                <a:cxn ang="0">
                  <a:pos x="connsiteX3" y="connsiteY3"/>
                </a:cxn>
              </a:cxnLst>
              <a:rect l="l" t="t" r="r" b="b"/>
              <a:pathLst>
                <a:path w="2845817" h="933450">
                  <a:moveTo>
                    <a:pt x="0" y="0"/>
                  </a:moveTo>
                  <a:lnTo>
                    <a:pt x="2845817" y="933450"/>
                  </a:lnTo>
                  <a:lnTo>
                    <a:pt x="0" y="933450"/>
                  </a:lnTo>
                  <a:lnTo>
                    <a:pt x="0" y="0"/>
                  </a:lnTo>
                  <a:close/>
                </a:path>
              </a:pathLst>
            </a:custGeom>
            <a:solidFill>
              <a:srgbClr val="00A3A1"/>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63" name="Rectangle 62">
              <a:extLst>
                <a:ext uri="{FF2B5EF4-FFF2-40B4-BE49-F238E27FC236}">
                  <a16:creationId xmlns:a16="http://schemas.microsoft.com/office/drawing/2014/main" id="{35D20A1C-1FBC-4C4F-987D-E235D68AFC37}"/>
                </a:ext>
              </a:extLst>
            </p:cNvPr>
            <p:cNvSpPr/>
            <p:nvPr/>
          </p:nvSpPr>
          <p:spPr>
            <a:xfrm>
              <a:off x="4855919" y="2457418"/>
              <a:ext cx="7498006" cy="62894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1">
                  <a:ln>
                    <a:noFill/>
                  </a:ln>
                  <a:solidFill>
                    <a:prstClr val="white"/>
                  </a:solidFill>
                  <a:effectLst/>
                  <a:uLnTx/>
                  <a:uFillTx/>
                </a:rPr>
                <a:t>Existing Agreements</a:t>
              </a:r>
            </a:p>
            <a:p>
              <a:pPr lvl="0" defTabSz="914400"/>
              <a:r>
                <a:rPr lang="en-US" sz="1000" kern="0" noProof="1">
                  <a:solidFill>
                    <a:prstClr val="white"/>
                  </a:solidFill>
                </a:rPr>
                <a:t>Recipients are encouraged to avoid investing in locations that have existing agreements to build reliable wireline service with minimum speeds of 100 Mbps download and 20 Mbps upload by December 31, 2024, in order to avoid duplication of efforts</a:t>
              </a:r>
            </a:p>
          </p:txBody>
        </p:sp>
        <p:sp>
          <p:nvSpPr>
            <p:cNvPr id="64" name="Rectangle 63">
              <a:extLst>
                <a:ext uri="{FF2B5EF4-FFF2-40B4-BE49-F238E27FC236}">
                  <a16:creationId xmlns:a16="http://schemas.microsoft.com/office/drawing/2014/main" id="{CF1E654F-06CA-483F-AB09-A3B201CD9133}"/>
                </a:ext>
              </a:extLst>
            </p:cNvPr>
            <p:cNvSpPr/>
            <p:nvPr/>
          </p:nvSpPr>
          <p:spPr>
            <a:xfrm>
              <a:off x="4855919" y="3229680"/>
              <a:ext cx="7498006" cy="62894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1">
                  <a:ln>
                    <a:noFill/>
                  </a:ln>
                  <a:solidFill>
                    <a:prstClr val="white"/>
                  </a:solidFill>
                  <a:effectLst/>
                  <a:uLnTx/>
                  <a:uFillTx/>
                </a:rPr>
                <a:t>Affordability</a:t>
              </a:r>
            </a:p>
            <a:p>
              <a:pPr lvl="0" defTabSz="914400"/>
              <a:r>
                <a:rPr lang="en-US" sz="1000" kern="0" noProof="1">
                  <a:solidFill>
                    <a:prstClr val="white"/>
                  </a:solidFill>
                </a:rPr>
                <a:t>Recipients are encouraged to consider ways to integrate affordability options into their program design. Recipients are encouraged to focus on projects that deliver a physical broadband connection by prioritizing projects that achieve last mile-connections. </a:t>
              </a:r>
            </a:p>
          </p:txBody>
        </p:sp>
        <p:sp>
          <p:nvSpPr>
            <p:cNvPr id="65" name="Rectangle 64">
              <a:extLst>
                <a:ext uri="{FF2B5EF4-FFF2-40B4-BE49-F238E27FC236}">
                  <a16:creationId xmlns:a16="http://schemas.microsoft.com/office/drawing/2014/main" id="{0D9FA3BF-21F9-4BB3-B1E0-D887A3568AAF}"/>
                </a:ext>
              </a:extLst>
            </p:cNvPr>
            <p:cNvSpPr/>
            <p:nvPr/>
          </p:nvSpPr>
          <p:spPr>
            <a:xfrm>
              <a:off x="4855919" y="4025322"/>
              <a:ext cx="7498006" cy="628947"/>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1">
                  <a:ln>
                    <a:noFill/>
                  </a:ln>
                  <a:solidFill>
                    <a:prstClr val="white"/>
                  </a:solidFill>
                  <a:effectLst/>
                  <a:uLnTx/>
                  <a:uFillTx/>
                </a:rPr>
                <a:t>Partnerships</a:t>
              </a:r>
            </a:p>
            <a:p>
              <a:pPr lvl="0" defTabSz="914400"/>
              <a:r>
                <a:rPr lang="en-US" sz="1000" kern="0" noProof="1">
                  <a:solidFill>
                    <a:prstClr val="white"/>
                  </a:solidFill>
                </a:rPr>
                <a:t>Treasury encourages recipients to prioritize support for broadband networks owned, operated by, or affiliated with local governments, non-profits, and co-operatives</a:t>
              </a:r>
            </a:p>
          </p:txBody>
        </p:sp>
        <p:sp>
          <p:nvSpPr>
            <p:cNvPr id="66" name="Rectangle 65">
              <a:extLst>
                <a:ext uri="{FF2B5EF4-FFF2-40B4-BE49-F238E27FC236}">
                  <a16:creationId xmlns:a16="http://schemas.microsoft.com/office/drawing/2014/main" id="{B87AC67A-1BCC-4130-AD90-85039EB5D0D6}"/>
                </a:ext>
              </a:extLst>
            </p:cNvPr>
            <p:cNvSpPr/>
            <p:nvPr/>
          </p:nvSpPr>
          <p:spPr>
            <a:xfrm>
              <a:off x="4855919" y="4842468"/>
              <a:ext cx="7498006"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1">
                  <a:ln>
                    <a:noFill/>
                  </a:ln>
                  <a:solidFill>
                    <a:prstClr val="white"/>
                  </a:solidFill>
                  <a:effectLst/>
                  <a:uLnTx/>
                  <a:uFillTx/>
                </a:rPr>
                <a:t>Fiber Optic</a:t>
              </a:r>
            </a:p>
            <a:p>
              <a:pPr lvl="0" defTabSz="914400"/>
              <a:r>
                <a:rPr lang="en-US" sz="1000" kern="0" noProof="1">
                  <a:solidFill>
                    <a:prstClr val="white"/>
                  </a:solidFill>
                </a:rPr>
                <a:t>Recipients are encouraged to prioritize investments in fiber optic infrastructure where feasible, as such advanced technology enables the next generation of application solutions for all communities. </a:t>
              </a:r>
            </a:p>
          </p:txBody>
        </p:sp>
        <p:sp>
          <p:nvSpPr>
            <p:cNvPr id="67" name="Oval 66">
              <a:extLst>
                <a:ext uri="{FF2B5EF4-FFF2-40B4-BE49-F238E27FC236}">
                  <a16:creationId xmlns:a16="http://schemas.microsoft.com/office/drawing/2014/main" id="{810D40E9-78C5-470F-B632-8F42747B9B4E}"/>
                </a:ext>
              </a:extLst>
            </p:cNvPr>
            <p:cNvSpPr/>
            <p:nvPr/>
          </p:nvSpPr>
          <p:spPr>
            <a:xfrm>
              <a:off x="4286939" y="2528524"/>
              <a:ext cx="568980" cy="567160"/>
            </a:xfrm>
            <a:prstGeom prst="ellipse">
              <a:avLst/>
            </a:prstGeom>
            <a:solidFill>
              <a:srgbClr val="483698"/>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68" name="Oval 67">
              <a:extLst>
                <a:ext uri="{FF2B5EF4-FFF2-40B4-BE49-F238E27FC236}">
                  <a16:creationId xmlns:a16="http://schemas.microsoft.com/office/drawing/2014/main" id="{80354010-65F5-4C0A-BA9F-E4A6B1EC9D6E}"/>
                </a:ext>
              </a:extLst>
            </p:cNvPr>
            <p:cNvSpPr/>
            <p:nvPr/>
          </p:nvSpPr>
          <p:spPr>
            <a:xfrm>
              <a:off x="4286939" y="3296404"/>
              <a:ext cx="568980" cy="567160"/>
            </a:xfrm>
            <a:prstGeom prst="ellipse">
              <a:avLst/>
            </a:prstGeom>
            <a:solidFill>
              <a:srgbClr val="00A3A1"/>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69" name="Oval 68">
              <a:extLst>
                <a:ext uri="{FF2B5EF4-FFF2-40B4-BE49-F238E27FC236}">
                  <a16:creationId xmlns:a16="http://schemas.microsoft.com/office/drawing/2014/main" id="{C9FD1389-9CBB-4BED-B226-52F11A4757AE}"/>
                </a:ext>
              </a:extLst>
            </p:cNvPr>
            <p:cNvSpPr/>
            <p:nvPr/>
          </p:nvSpPr>
          <p:spPr>
            <a:xfrm>
              <a:off x="4286939" y="4855521"/>
              <a:ext cx="568980" cy="567160"/>
            </a:xfrm>
            <a:prstGeom prst="ellipse">
              <a:avLst/>
            </a:prstGeom>
            <a:solidFill>
              <a:srgbClr val="00338D"/>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70" name="Forma libre: forma 90">
              <a:extLst>
                <a:ext uri="{FF2B5EF4-FFF2-40B4-BE49-F238E27FC236}">
                  <a16:creationId xmlns:a16="http://schemas.microsoft.com/office/drawing/2014/main" id="{825DF9D8-DBB7-45A6-BED6-BDD63C2E4648}"/>
                </a:ext>
              </a:extLst>
            </p:cNvPr>
            <p:cNvSpPr/>
            <p:nvPr/>
          </p:nvSpPr>
          <p:spPr>
            <a:xfrm>
              <a:off x="4375459" y="3412155"/>
              <a:ext cx="230099" cy="262971"/>
            </a:xfrm>
            <a:custGeom>
              <a:avLst/>
              <a:gdLst>
                <a:gd name="connsiteX0" fmla="*/ 0 w 218866"/>
                <a:gd name="connsiteY0" fmla="*/ 103180 h 250133"/>
                <a:gd name="connsiteX1" fmla="*/ 2501 w 218866"/>
                <a:gd name="connsiteY1" fmla="*/ 113811 h 250133"/>
                <a:gd name="connsiteX2" fmla="*/ 17040 w 218866"/>
                <a:gd name="connsiteY2" fmla="*/ 140075 h 250133"/>
                <a:gd name="connsiteX3" fmla="*/ 71913 w 218866"/>
                <a:gd name="connsiteY3" fmla="*/ 195260 h 250133"/>
                <a:gd name="connsiteX4" fmla="*/ 109590 w 218866"/>
                <a:gd name="connsiteY4" fmla="*/ 233093 h 250133"/>
                <a:gd name="connsiteX5" fmla="*/ 160398 w 218866"/>
                <a:gd name="connsiteY5" fmla="*/ 253729 h 250133"/>
                <a:gd name="connsiteX6" fmla="*/ 205422 w 218866"/>
                <a:gd name="connsiteY6" fmla="*/ 233093 h 250133"/>
                <a:gd name="connsiteX7" fmla="*/ 232780 w 218866"/>
                <a:gd name="connsiteY7" fmla="*/ 205735 h 250133"/>
                <a:gd name="connsiteX8" fmla="*/ 234031 w 218866"/>
                <a:gd name="connsiteY8" fmla="*/ 204171 h 250133"/>
                <a:gd name="connsiteX9" fmla="*/ 203390 w 218866"/>
                <a:gd name="connsiteY9" fmla="*/ 173530 h 250133"/>
                <a:gd name="connsiteX10" fmla="*/ 175406 w 218866"/>
                <a:gd name="connsiteY10" fmla="*/ 201514 h 250133"/>
                <a:gd name="connsiteX11" fmla="*/ 150549 w 218866"/>
                <a:gd name="connsiteY11" fmla="*/ 208705 h 250133"/>
                <a:gd name="connsiteX12" fmla="*/ 140387 w 218866"/>
                <a:gd name="connsiteY12" fmla="*/ 201826 h 250133"/>
                <a:gd name="connsiteX13" fmla="*/ 104587 w 218866"/>
                <a:gd name="connsiteY13" fmla="*/ 166182 h 250133"/>
                <a:gd name="connsiteX14" fmla="*/ 69724 w 218866"/>
                <a:gd name="connsiteY14" fmla="*/ 131320 h 250133"/>
                <a:gd name="connsiteX15" fmla="*/ 50339 w 218866"/>
                <a:gd name="connsiteY15" fmla="*/ 112091 h 250133"/>
                <a:gd name="connsiteX16" fmla="*/ 48932 w 218866"/>
                <a:gd name="connsiteY16" fmla="*/ 81762 h 250133"/>
                <a:gd name="connsiteX17" fmla="*/ 81606 w 218866"/>
                <a:gd name="connsiteY17" fmla="*/ 49089 h 250133"/>
                <a:gd name="connsiteX18" fmla="*/ 111778 w 218866"/>
                <a:gd name="connsiteY18" fmla="*/ 50183 h 250133"/>
                <a:gd name="connsiteX19" fmla="*/ 142732 w 218866"/>
                <a:gd name="connsiteY19" fmla="*/ 81293 h 250133"/>
                <a:gd name="connsiteX20" fmla="*/ 146172 w 218866"/>
                <a:gd name="connsiteY20" fmla="*/ 81919 h 250133"/>
                <a:gd name="connsiteX21" fmla="*/ 192603 w 218866"/>
                <a:gd name="connsiteY21" fmla="*/ 70975 h 250133"/>
                <a:gd name="connsiteX22" fmla="*/ 193697 w 218866"/>
                <a:gd name="connsiteY22" fmla="*/ 70663 h 250133"/>
                <a:gd name="connsiteX23" fmla="*/ 184004 w 218866"/>
                <a:gd name="connsiteY23" fmla="*/ 60814 h 250133"/>
                <a:gd name="connsiteX24" fmla="*/ 148517 w 218866"/>
                <a:gd name="connsiteY24" fmla="*/ 25326 h 250133"/>
                <a:gd name="connsiteX25" fmla="*/ 115530 w 218866"/>
                <a:gd name="connsiteY25" fmla="*/ 3127 h 250133"/>
                <a:gd name="connsiteX26" fmla="*/ 102711 w 218866"/>
                <a:gd name="connsiteY26" fmla="*/ 0 h 250133"/>
                <a:gd name="connsiteX27" fmla="*/ 89423 w 218866"/>
                <a:gd name="connsiteY27" fmla="*/ 0 h 250133"/>
                <a:gd name="connsiteX28" fmla="*/ 85983 w 218866"/>
                <a:gd name="connsiteY28" fmla="*/ 782 h 250133"/>
                <a:gd name="connsiteX29" fmla="*/ 51434 w 218866"/>
                <a:gd name="connsiteY29" fmla="*/ 17666 h 250133"/>
                <a:gd name="connsiteX30" fmla="*/ 20949 w 218866"/>
                <a:gd name="connsiteY30" fmla="*/ 47994 h 250133"/>
                <a:gd name="connsiteX31" fmla="*/ 1563 w 218866"/>
                <a:gd name="connsiteY31" fmla="*/ 82231 h 250133"/>
                <a:gd name="connsiteX32" fmla="*/ 0 w 218866"/>
                <a:gd name="connsiteY32" fmla="*/ 89423 h 250133"/>
                <a:gd name="connsiteX33" fmla="*/ 0 w 218866"/>
                <a:gd name="connsiteY33" fmla="*/ 103180 h 250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18866" h="250133">
                  <a:moveTo>
                    <a:pt x="0" y="103180"/>
                  </a:moveTo>
                  <a:cubicBezTo>
                    <a:pt x="781" y="106776"/>
                    <a:pt x="1563" y="110371"/>
                    <a:pt x="2501" y="113811"/>
                  </a:cubicBezTo>
                  <a:cubicBezTo>
                    <a:pt x="5159" y="123816"/>
                    <a:pt x="9849" y="132727"/>
                    <a:pt x="17040" y="140075"/>
                  </a:cubicBezTo>
                  <a:cubicBezTo>
                    <a:pt x="35175" y="158522"/>
                    <a:pt x="53622" y="176813"/>
                    <a:pt x="71913" y="195260"/>
                  </a:cubicBezTo>
                  <a:cubicBezTo>
                    <a:pt x="84576" y="207923"/>
                    <a:pt x="97083" y="220586"/>
                    <a:pt x="109590" y="233093"/>
                  </a:cubicBezTo>
                  <a:cubicBezTo>
                    <a:pt x="123660" y="247163"/>
                    <a:pt x="140387" y="254667"/>
                    <a:pt x="160398" y="253729"/>
                  </a:cubicBezTo>
                  <a:cubicBezTo>
                    <a:pt x="178220" y="253104"/>
                    <a:pt x="193072" y="245756"/>
                    <a:pt x="205422" y="233093"/>
                  </a:cubicBezTo>
                  <a:cubicBezTo>
                    <a:pt x="214489" y="224026"/>
                    <a:pt x="223556" y="214802"/>
                    <a:pt x="232780" y="205735"/>
                  </a:cubicBezTo>
                  <a:cubicBezTo>
                    <a:pt x="233249" y="205266"/>
                    <a:pt x="233718" y="204640"/>
                    <a:pt x="234031" y="204171"/>
                  </a:cubicBezTo>
                  <a:cubicBezTo>
                    <a:pt x="223713" y="194010"/>
                    <a:pt x="213551" y="183692"/>
                    <a:pt x="203390" y="173530"/>
                  </a:cubicBezTo>
                  <a:cubicBezTo>
                    <a:pt x="194166" y="182754"/>
                    <a:pt x="184629" y="191977"/>
                    <a:pt x="175406" y="201514"/>
                  </a:cubicBezTo>
                  <a:cubicBezTo>
                    <a:pt x="168371" y="208705"/>
                    <a:pt x="160398" y="212301"/>
                    <a:pt x="150549" y="208705"/>
                  </a:cubicBezTo>
                  <a:cubicBezTo>
                    <a:pt x="146797" y="207454"/>
                    <a:pt x="143358" y="204640"/>
                    <a:pt x="140387" y="201826"/>
                  </a:cubicBezTo>
                  <a:cubicBezTo>
                    <a:pt x="128349" y="190101"/>
                    <a:pt x="116468" y="178064"/>
                    <a:pt x="104587" y="166182"/>
                  </a:cubicBezTo>
                  <a:cubicBezTo>
                    <a:pt x="93018" y="154614"/>
                    <a:pt x="81293" y="142889"/>
                    <a:pt x="69724" y="131320"/>
                  </a:cubicBezTo>
                  <a:cubicBezTo>
                    <a:pt x="63315" y="124910"/>
                    <a:pt x="56906" y="118501"/>
                    <a:pt x="50339" y="112091"/>
                  </a:cubicBezTo>
                  <a:cubicBezTo>
                    <a:pt x="41741" y="103493"/>
                    <a:pt x="40803" y="90517"/>
                    <a:pt x="48932" y="81762"/>
                  </a:cubicBezTo>
                  <a:cubicBezTo>
                    <a:pt x="59406" y="70506"/>
                    <a:pt x="70350" y="59719"/>
                    <a:pt x="81606" y="49089"/>
                  </a:cubicBezTo>
                  <a:cubicBezTo>
                    <a:pt x="90361" y="40803"/>
                    <a:pt x="103180" y="41585"/>
                    <a:pt x="111778" y="50183"/>
                  </a:cubicBezTo>
                  <a:cubicBezTo>
                    <a:pt x="122096" y="60501"/>
                    <a:pt x="132414" y="70819"/>
                    <a:pt x="142732" y="81293"/>
                  </a:cubicBezTo>
                  <a:cubicBezTo>
                    <a:pt x="143827" y="82388"/>
                    <a:pt x="144608" y="82700"/>
                    <a:pt x="146172" y="81919"/>
                  </a:cubicBezTo>
                  <a:cubicBezTo>
                    <a:pt x="160554" y="73946"/>
                    <a:pt x="176031" y="70350"/>
                    <a:pt x="192603" y="70975"/>
                  </a:cubicBezTo>
                  <a:cubicBezTo>
                    <a:pt x="192915" y="70975"/>
                    <a:pt x="193072" y="70819"/>
                    <a:pt x="193697" y="70663"/>
                  </a:cubicBezTo>
                  <a:cubicBezTo>
                    <a:pt x="190414" y="67223"/>
                    <a:pt x="187287" y="64097"/>
                    <a:pt x="184004" y="60814"/>
                  </a:cubicBezTo>
                  <a:cubicBezTo>
                    <a:pt x="172123" y="48932"/>
                    <a:pt x="160242" y="37207"/>
                    <a:pt x="148517" y="25326"/>
                  </a:cubicBezTo>
                  <a:cubicBezTo>
                    <a:pt x="138980" y="15633"/>
                    <a:pt x="128818" y="7035"/>
                    <a:pt x="115530" y="3127"/>
                  </a:cubicBezTo>
                  <a:cubicBezTo>
                    <a:pt x="111309" y="1876"/>
                    <a:pt x="106932" y="1094"/>
                    <a:pt x="102711" y="0"/>
                  </a:cubicBezTo>
                  <a:cubicBezTo>
                    <a:pt x="98334" y="0"/>
                    <a:pt x="93800" y="0"/>
                    <a:pt x="89423" y="0"/>
                  </a:cubicBezTo>
                  <a:cubicBezTo>
                    <a:pt x="88328" y="313"/>
                    <a:pt x="87078" y="625"/>
                    <a:pt x="85983" y="782"/>
                  </a:cubicBezTo>
                  <a:cubicBezTo>
                    <a:pt x="72695" y="2814"/>
                    <a:pt x="60970" y="8286"/>
                    <a:pt x="51434" y="17666"/>
                  </a:cubicBezTo>
                  <a:cubicBezTo>
                    <a:pt x="41116" y="27671"/>
                    <a:pt x="31110" y="37989"/>
                    <a:pt x="20949" y="47994"/>
                  </a:cubicBezTo>
                  <a:cubicBezTo>
                    <a:pt x="11100" y="57531"/>
                    <a:pt x="4377" y="68787"/>
                    <a:pt x="1563" y="82231"/>
                  </a:cubicBezTo>
                  <a:cubicBezTo>
                    <a:pt x="1094" y="84576"/>
                    <a:pt x="469" y="87078"/>
                    <a:pt x="0" y="89423"/>
                  </a:cubicBezTo>
                  <a:cubicBezTo>
                    <a:pt x="0" y="94425"/>
                    <a:pt x="0" y="98803"/>
                    <a:pt x="0" y="103180"/>
                  </a:cubicBezTo>
                  <a:close/>
                </a:path>
              </a:pathLst>
            </a:custGeom>
            <a:solidFill>
              <a:srgbClr val="FFFFFF"/>
            </a:solid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1" name="Forma libre: forma 91">
              <a:extLst>
                <a:ext uri="{FF2B5EF4-FFF2-40B4-BE49-F238E27FC236}">
                  <a16:creationId xmlns:a16="http://schemas.microsoft.com/office/drawing/2014/main" id="{B71682D4-091C-4C29-8C85-646830F0ABB4}"/>
                </a:ext>
              </a:extLst>
            </p:cNvPr>
            <p:cNvSpPr/>
            <p:nvPr/>
          </p:nvSpPr>
          <p:spPr>
            <a:xfrm>
              <a:off x="4492974" y="3509727"/>
              <a:ext cx="230099" cy="262971"/>
            </a:xfrm>
            <a:custGeom>
              <a:avLst/>
              <a:gdLst>
                <a:gd name="connsiteX0" fmla="*/ 234187 w 218866"/>
                <a:gd name="connsiteY0" fmla="*/ 150757 h 250133"/>
                <a:gd name="connsiteX1" fmla="*/ 231842 w 218866"/>
                <a:gd name="connsiteY1" fmla="*/ 140283 h 250133"/>
                <a:gd name="connsiteX2" fmla="*/ 217147 w 218866"/>
                <a:gd name="connsiteY2" fmla="*/ 113706 h 250133"/>
                <a:gd name="connsiteX3" fmla="*/ 168371 w 218866"/>
                <a:gd name="connsiteY3" fmla="*/ 64618 h 250133"/>
                <a:gd name="connsiteX4" fmla="*/ 124598 w 218866"/>
                <a:gd name="connsiteY4" fmla="*/ 20688 h 250133"/>
                <a:gd name="connsiteX5" fmla="*/ 59563 w 218866"/>
                <a:gd name="connsiteY5" fmla="*/ 2241 h 250133"/>
                <a:gd name="connsiteX6" fmla="*/ 28453 w 218866"/>
                <a:gd name="connsiteY6" fmla="*/ 20844 h 250133"/>
                <a:gd name="connsiteX7" fmla="*/ 1563 w 218866"/>
                <a:gd name="connsiteY7" fmla="*/ 47734 h 250133"/>
                <a:gd name="connsiteX8" fmla="*/ 0 w 218866"/>
                <a:gd name="connsiteY8" fmla="*/ 49453 h 250133"/>
                <a:gd name="connsiteX9" fmla="*/ 30798 w 218866"/>
                <a:gd name="connsiteY9" fmla="*/ 80251 h 250133"/>
                <a:gd name="connsiteX10" fmla="*/ 46275 w 218866"/>
                <a:gd name="connsiteY10" fmla="*/ 64461 h 250133"/>
                <a:gd name="connsiteX11" fmla="*/ 60345 w 218866"/>
                <a:gd name="connsiteY11" fmla="*/ 50391 h 250133"/>
                <a:gd name="connsiteX12" fmla="*/ 93956 w 218866"/>
                <a:gd name="connsiteY12" fmla="*/ 51486 h 250133"/>
                <a:gd name="connsiteX13" fmla="*/ 126474 w 218866"/>
                <a:gd name="connsiteY13" fmla="*/ 84159 h 250133"/>
                <a:gd name="connsiteX14" fmla="*/ 155239 w 218866"/>
                <a:gd name="connsiteY14" fmla="*/ 113081 h 250133"/>
                <a:gd name="connsiteX15" fmla="*/ 183536 w 218866"/>
                <a:gd name="connsiteY15" fmla="*/ 141377 h 250133"/>
                <a:gd name="connsiteX16" fmla="*/ 184942 w 218866"/>
                <a:gd name="connsiteY16" fmla="*/ 171862 h 250133"/>
                <a:gd name="connsiteX17" fmla="*/ 152581 w 218866"/>
                <a:gd name="connsiteY17" fmla="*/ 204223 h 250133"/>
                <a:gd name="connsiteX18" fmla="*/ 122253 w 218866"/>
                <a:gd name="connsiteY18" fmla="*/ 203285 h 250133"/>
                <a:gd name="connsiteX19" fmla="*/ 91455 w 218866"/>
                <a:gd name="connsiteY19" fmla="*/ 172488 h 250133"/>
                <a:gd name="connsiteX20" fmla="*/ 87859 w 218866"/>
                <a:gd name="connsiteY20" fmla="*/ 171706 h 250133"/>
                <a:gd name="connsiteX21" fmla="*/ 42054 w 218866"/>
                <a:gd name="connsiteY21" fmla="*/ 182493 h 250133"/>
                <a:gd name="connsiteX22" fmla="*/ 41272 w 218866"/>
                <a:gd name="connsiteY22" fmla="*/ 182649 h 250133"/>
                <a:gd name="connsiteX23" fmla="*/ 40490 w 218866"/>
                <a:gd name="connsiteY23" fmla="*/ 183275 h 250133"/>
                <a:gd name="connsiteX24" fmla="*/ 56437 w 218866"/>
                <a:gd name="connsiteY24" fmla="*/ 198908 h 250133"/>
                <a:gd name="connsiteX25" fmla="*/ 85514 w 218866"/>
                <a:gd name="connsiteY25" fmla="*/ 227986 h 250133"/>
                <a:gd name="connsiteX26" fmla="*/ 118344 w 218866"/>
                <a:gd name="connsiteY26" fmla="*/ 250342 h 250133"/>
                <a:gd name="connsiteX27" fmla="*/ 131476 w 218866"/>
                <a:gd name="connsiteY27" fmla="*/ 253468 h 250133"/>
                <a:gd name="connsiteX28" fmla="*/ 144765 w 218866"/>
                <a:gd name="connsiteY28" fmla="*/ 253468 h 250133"/>
                <a:gd name="connsiteX29" fmla="*/ 147892 w 218866"/>
                <a:gd name="connsiteY29" fmla="*/ 252687 h 250133"/>
                <a:gd name="connsiteX30" fmla="*/ 182754 w 218866"/>
                <a:gd name="connsiteY30" fmla="*/ 235646 h 250133"/>
                <a:gd name="connsiteX31" fmla="*/ 215427 w 218866"/>
                <a:gd name="connsiteY31" fmla="*/ 203129 h 250133"/>
                <a:gd name="connsiteX32" fmla="*/ 232467 w 218866"/>
                <a:gd name="connsiteY32" fmla="*/ 171862 h 250133"/>
                <a:gd name="connsiteX33" fmla="*/ 234187 w 218866"/>
                <a:gd name="connsiteY33" fmla="*/ 163889 h 250133"/>
                <a:gd name="connsiteX34" fmla="*/ 234187 w 218866"/>
                <a:gd name="connsiteY34" fmla="*/ 150757 h 250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8866" h="250133">
                  <a:moveTo>
                    <a:pt x="234187" y="150757"/>
                  </a:moveTo>
                  <a:cubicBezTo>
                    <a:pt x="233406" y="147318"/>
                    <a:pt x="232624" y="143722"/>
                    <a:pt x="231842" y="140283"/>
                  </a:cubicBezTo>
                  <a:cubicBezTo>
                    <a:pt x="229185" y="130278"/>
                    <a:pt x="224495" y="121210"/>
                    <a:pt x="217147" y="113706"/>
                  </a:cubicBezTo>
                  <a:cubicBezTo>
                    <a:pt x="201045" y="97291"/>
                    <a:pt x="184629" y="80876"/>
                    <a:pt x="168371" y="64618"/>
                  </a:cubicBezTo>
                  <a:cubicBezTo>
                    <a:pt x="153832" y="49922"/>
                    <a:pt x="139136" y="35227"/>
                    <a:pt x="124598" y="20688"/>
                  </a:cubicBezTo>
                  <a:cubicBezTo>
                    <a:pt x="106307" y="2553"/>
                    <a:pt x="84733" y="-3856"/>
                    <a:pt x="59563" y="2241"/>
                  </a:cubicBezTo>
                  <a:cubicBezTo>
                    <a:pt x="47369" y="5211"/>
                    <a:pt x="37207" y="11933"/>
                    <a:pt x="28453" y="20844"/>
                  </a:cubicBezTo>
                  <a:cubicBezTo>
                    <a:pt x="19542" y="29912"/>
                    <a:pt x="10475" y="38823"/>
                    <a:pt x="1563" y="47734"/>
                  </a:cubicBezTo>
                  <a:cubicBezTo>
                    <a:pt x="938" y="48359"/>
                    <a:pt x="469" y="48984"/>
                    <a:pt x="0" y="49453"/>
                  </a:cubicBezTo>
                  <a:cubicBezTo>
                    <a:pt x="10162" y="59615"/>
                    <a:pt x="20324" y="69777"/>
                    <a:pt x="30798" y="80251"/>
                  </a:cubicBezTo>
                  <a:cubicBezTo>
                    <a:pt x="35800" y="75092"/>
                    <a:pt x="41116" y="69777"/>
                    <a:pt x="46275" y="64461"/>
                  </a:cubicBezTo>
                  <a:cubicBezTo>
                    <a:pt x="50965" y="59771"/>
                    <a:pt x="55811" y="55238"/>
                    <a:pt x="60345" y="50391"/>
                  </a:cubicBezTo>
                  <a:cubicBezTo>
                    <a:pt x="68943" y="41324"/>
                    <a:pt x="83482" y="40699"/>
                    <a:pt x="93956" y="51486"/>
                  </a:cubicBezTo>
                  <a:cubicBezTo>
                    <a:pt x="104587" y="62585"/>
                    <a:pt x="115686" y="73216"/>
                    <a:pt x="126474" y="84159"/>
                  </a:cubicBezTo>
                  <a:cubicBezTo>
                    <a:pt x="136010" y="93852"/>
                    <a:pt x="145703" y="103388"/>
                    <a:pt x="155239" y="113081"/>
                  </a:cubicBezTo>
                  <a:cubicBezTo>
                    <a:pt x="164619" y="122461"/>
                    <a:pt x="173999" y="131997"/>
                    <a:pt x="183536" y="141377"/>
                  </a:cubicBezTo>
                  <a:cubicBezTo>
                    <a:pt x="192290" y="150132"/>
                    <a:pt x="193384" y="162951"/>
                    <a:pt x="184942" y="171862"/>
                  </a:cubicBezTo>
                  <a:cubicBezTo>
                    <a:pt x="174468" y="182962"/>
                    <a:pt x="163681" y="193749"/>
                    <a:pt x="152581" y="204223"/>
                  </a:cubicBezTo>
                  <a:cubicBezTo>
                    <a:pt x="143670" y="212665"/>
                    <a:pt x="130851" y="211884"/>
                    <a:pt x="122253" y="203285"/>
                  </a:cubicBezTo>
                  <a:cubicBezTo>
                    <a:pt x="111935" y="193123"/>
                    <a:pt x="101773" y="182806"/>
                    <a:pt x="91455" y="172488"/>
                  </a:cubicBezTo>
                  <a:cubicBezTo>
                    <a:pt x="90361" y="171393"/>
                    <a:pt x="89423" y="170924"/>
                    <a:pt x="87859" y="171706"/>
                  </a:cubicBezTo>
                  <a:cubicBezTo>
                    <a:pt x="73633" y="179523"/>
                    <a:pt x="58312" y="183118"/>
                    <a:pt x="42054" y="182493"/>
                  </a:cubicBezTo>
                  <a:cubicBezTo>
                    <a:pt x="41741" y="182493"/>
                    <a:pt x="41428" y="182493"/>
                    <a:pt x="41272" y="182649"/>
                  </a:cubicBezTo>
                  <a:cubicBezTo>
                    <a:pt x="41116" y="182649"/>
                    <a:pt x="40959" y="182806"/>
                    <a:pt x="40490" y="183275"/>
                  </a:cubicBezTo>
                  <a:cubicBezTo>
                    <a:pt x="45806" y="188434"/>
                    <a:pt x="51121" y="193749"/>
                    <a:pt x="56437" y="198908"/>
                  </a:cubicBezTo>
                  <a:cubicBezTo>
                    <a:pt x="66129" y="208600"/>
                    <a:pt x="75978" y="218137"/>
                    <a:pt x="85514" y="227986"/>
                  </a:cubicBezTo>
                  <a:cubicBezTo>
                    <a:pt x="94894" y="237678"/>
                    <a:pt x="105056" y="246433"/>
                    <a:pt x="118344" y="250342"/>
                  </a:cubicBezTo>
                  <a:cubicBezTo>
                    <a:pt x="122565" y="251592"/>
                    <a:pt x="127099" y="252530"/>
                    <a:pt x="131476" y="253468"/>
                  </a:cubicBezTo>
                  <a:cubicBezTo>
                    <a:pt x="135854" y="253468"/>
                    <a:pt x="140387" y="253468"/>
                    <a:pt x="144765" y="253468"/>
                  </a:cubicBezTo>
                  <a:cubicBezTo>
                    <a:pt x="145859" y="253156"/>
                    <a:pt x="146797" y="252843"/>
                    <a:pt x="147892" y="252687"/>
                  </a:cubicBezTo>
                  <a:cubicBezTo>
                    <a:pt x="161336" y="250654"/>
                    <a:pt x="173061" y="245182"/>
                    <a:pt x="182754" y="235646"/>
                  </a:cubicBezTo>
                  <a:cubicBezTo>
                    <a:pt x="193697" y="225015"/>
                    <a:pt x="204640" y="214072"/>
                    <a:pt x="215427" y="203129"/>
                  </a:cubicBezTo>
                  <a:cubicBezTo>
                    <a:pt x="224026" y="194374"/>
                    <a:pt x="229966" y="184056"/>
                    <a:pt x="232467" y="171862"/>
                  </a:cubicBezTo>
                  <a:cubicBezTo>
                    <a:pt x="233093" y="169205"/>
                    <a:pt x="233718" y="166547"/>
                    <a:pt x="234187" y="163889"/>
                  </a:cubicBezTo>
                  <a:cubicBezTo>
                    <a:pt x="234187" y="159668"/>
                    <a:pt x="234187" y="155135"/>
                    <a:pt x="234187" y="150757"/>
                  </a:cubicBezTo>
                  <a:close/>
                </a:path>
              </a:pathLst>
            </a:custGeom>
            <a:solidFill>
              <a:srgbClr val="FFFFFF"/>
            </a:solid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nvGrpSpPr>
            <p:cNvPr id="72" name="Group 71">
              <a:extLst>
                <a:ext uri="{FF2B5EF4-FFF2-40B4-BE49-F238E27FC236}">
                  <a16:creationId xmlns:a16="http://schemas.microsoft.com/office/drawing/2014/main" id="{D2177D81-90AC-4248-89A2-206D8FB92E78}"/>
                </a:ext>
              </a:extLst>
            </p:cNvPr>
            <p:cNvGrpSpPr/>
            <p:nvPr/>
          </p:nvGrpSpPr>
          <p:grpSpPr>
            <a:xfrm>
              <a:off x="4286939" y="4080311"/>
              <a:ext cx="568980" cy="567160"/>
              <a:chOff x="4278230" y="3511259"/>
              <a:chExt cx="568980" cy="567160"/>
            </a:xfrm>
          </p:grpSpPr>
          <p:grpSp>
            <p:nvGrpSpPr>
              <p:cNvPr id="76" name="Group 75">
                <a:extLst>
                  <a:ext uri="{FF2B5EF4-FFF2-40B4-BE49-F238E27FC236}">
                    <a16:creationId xmlns:a16="http://schemas.microsoft.com/office/drawing/2014/main" id="{C2C7605C-A7B4-48E9-9DEA-0BDF6153EFC6}"/>
                  </a:ext>
                </a:extLst>
              </p:cNvPr>
              <p:cNvGrpSpPr/>
              <p:nvPr/>
            </p:nvGrpSpPr>
            <p:grpSpPr>
              <a:xfrm>
                <a:off x="4278230" y="3511259"/>
                <a:ext cx="568980" cy="567160"/>
                <a:chOff x="4278230" y="3519968"/>
                <a:chExt cx="568980" cy="567160"/>
              </a:xfrm>
            </p:grpSpPr>
            <p:sp>
              <p:nvSpPr>
                <p:cNvPr id="78" name="Oval 77">
                  <a:extLst>
                    <a:ext uri="{FF2B5EF4-FFF2-40B4-BE49-F238E27FC236}">
                      <a16:creationId xmlns:a16="http://schemas.microsoft.com/office/drawing/2014/main" id="{EFAE06DC-5D63-4450-95EA-AC13D0FAA7EA}"/>
                    </a:ext>
                  </a:extLst>
                </p:cNvPr>
                <p:cNvSpPr/>
                <p:nvPr/>
              </p:nvSpPr>
              <p:spPr>
                <a:xfrm>
                  <a:off x="4278230" y="3519968"/>
                  <a:ext cx="568980" cy="567160"/>
                </a:xfrm>
                <a:prstGeom prst="ellipse">
                  <a:avLst/>
                </a:prstGeom>
                <a:solidFill>
                  <a:srgbClr val="005EB8"/>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79" name="Forma libre: forma 47">
                  <a:extLst>
                    <a:ext uri="{FF2B5EF4-FFF2-40B4-BE49-F238E27FC236}">
                      <a16:creationId xmlns:a16="http://schemas.microsoft.com/office/drawing/2014/main" id="{00C77A24-172F-4621-B918-BA6035E6F19B}"/>
                    </a:ext>
                  </a:extLst>
                </p:cNvPr>
                <p:cNvSpPr/>
                <p:nvPr/>
              </p:nvSpPr>
              <p:spPr>
                <a:xfrm>
                  <a:off x="4408687" y="3713880"/>
                  <a:ext cx="318850" cy="159425"/>
                </a:xfrm>
                <a:custGeom>
                  <a:avLst/>
                  <a:gdLst>
                    <a:gd name="connsiteX0" fmla="*/ 298991 w 310753"/>
                    <a:gd name="connsiteY0" fmla="*/ 128153 h 155376"/>
                    <a:gd name="connsiteX1" fmla="*/ 215994 w 310753"/>
                    <a:gd name="connsiteY1" fmla="*/ 128153 h 155376"/>
                    <a:gd name="connsiteX2" fmla="*/ 201104 w 310753"/>
                    <a:gd name="connsiteY2" fmla="*/ 98114 h 155376"/>
                    <a:gd name="connsiteX3" fmla="*/ 191782 w 310753"/>
                    <a:gd name="connsiteY3" fmla="*/ 92676 h 155376"/>
                    <a:gd name="connsiteX4" fmla="*/ 183236 w 310753"/>
                    <a:gd name="connsiteY4" fmla="*/ 99150 h 155376"/>
                    <a:gd name="connsiteX5" fmla="*/ 159153 w 310753"/>
                    <a:gd name="connsiteY5" fmla="*/ 165703 h 155376"/>
                    <a:gd name="connsiteX6" fmla="*/ 127689 w 310753"/>
                    <a:gd name="connsiteY6" fmla="*/ 59788 h 155376"/>
                    <a:gd name="connsiteX7" fmla="*/ 117978 w 310753"/>
                    <a:gd name="connsiteY7" fmla="*/ 52796 h 155376"/>
                    <a:gd name="connsiteX8" fmla="*/ 108785 w 310753"/>
                    <a:gd name="connsiteY8" fmla="*/ 60435 h 155376"/>
                    <a:gd name="connsiteX9" fmla="*/ 94024 w 310753"/>
                    <a:gd name="connsiteY9" fmla="*/ 129837 h 155376"/>
                    <a:gd name="connsiteX10" fmla="*/ 13875 w 310753"/>
                    <a:gd name="connsiteY10" fmla="*/ 129837 h 155376"/>
                    <a:gd name="connsiteX11" fmla="*/ 24234 w 310753"/>
                    <a:gd name="connsiteY11" fmla="*/ 24180 h 155376"/>
                    <a:gd name="connsiteX12" fmla="*/ 142579 w 310753"/>
                    <a:gd name="connsiteY12" fmla="*/ 24180 h 155376"/>
                    <a:gd name="connsiteX13" fmla="*/ 158764 w 310753"/>
                    <a:gd name="connsiteY13" fmla="*/ 40366 h 155376"/>
                    <a:gd name="connsiteX14" fmla="*/ 169511 w 310753"/>
                    <a:gd name="connsiteY14" fmla="*/ 24180 h 155376"/>
                    <a:gd name="connsiteX15" fmla="*/ 287856 w 310753"/>
                    <a:gd name="connsiteY15" fmla="*/ 24180 h 155376"/>
                    <a:gd name="connsiteX16" fmla="*/ 298991 w 310753"/>
                    <a:gd name="connsiteY16" fmla="*/ 128153 h 155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0753" h="155376">
                      <a:moveTo>
                        <a:pt x="298991" y="128153"/>
                      </a:moveTo>
                      <a:lnTo>
                        <a:pt x="215994" y="128153"/>
                      </a:lnTo>
                      <a:lnTo>
                        <a:pt x="201104" y="98114"/>
                      </a:lnTo>
                      <a:cubicBezTo>
                        <a:pt x="199421" y="94618"/>
                        <a:pt x="195666" y="92546"/>
                        <a:pt x="191782" y="92676"/>
                      </a:cubicBezTo>
                      <a:cubicBezTo>
                        <a:pt x="187897" y="92935"/>
                        <a:pt x="184531" y="95395"/>
                        <a:pt x="183236" y="99150"/>
                      </a:cubicBezTo>
                      <a:lnTo>
                        <a:pt x="159153" y="165703"/>
                      </a:lnTo>
                      <a:lnTo>
                        <a:pt x="127689" y="59788"/>
                      </a:lnTo>
                      <a:cubicBezTo>
                        <a:pt x="126394" y="55515"/>
                        <a:pt x="122380" y="52666"/>
                        <a:pt x="117978" y="52796"/>
                      </a:cubicBezTo>
                      <a:cubicBezTo>
                        <a:pt x="113575" y="52925"/>
                        <a:pt x="109820" y="56162"/>
                        <a:pt x="108785" y="60435"/>
                      </a:cubicBezTo>
                      <a:lnTo>
                        <a:pt x="94024" y="129837"/>
                      </a:lnTo>
                      <a:lnTo>
                        <a:pt x="13875" y="129837"/>
                      </a:lnTo>
                      <a:cubicBezTo>
                        <a:pt x="-7618" y="97466"/>
                        <a:pt x="-4122" y="52537"/>
                        <a:pt x="24234" y="24180"/>
                      </a:cubicBezTo>
                      <a:cubicBezTo>
                        <a:pt x="56475" y="-8060"/>
                        <a:pt x="110338" y="-8060"/>
                        <a:pt x="142579" y="24180"/>
                      </a:cubicBezTo>
                      <a:cubicBezTo>
                        <a:pt x="148017" y="29619"/>
                        <a:pt x="153326" y="34927"/>
                        <a:pt x="158764" y="40366"/>
                      </a:cubicBezTo>
                      <a:cubicBezTo>
                        <a:pt x="158764" y="34927"/>
                        <a:pt x="164202" y="29619"/>
                        <a:pt x="169511" y="24180"/>
                      </a:cubicBezTo>
                      <a:cubicBezTo>
                        <a:pt x="201752" y="-8060"/>
                        <a:pt x="255615" y="-8060"/>
                        <a:pt x="287856" y="24180"/>
                      </a:cubicBezTo>
                      <a:cubicBezTo>
                        <a:pt x="315565" y="52019"/>
                        <a:pt x="319320" y="95913"/>
                        <a:pt x="298991" y="128153"/>
                      </a:cubicBez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77" name="Forma libre: forma 48">
                <a:extLst>
                  <a:ext uri="{FF2B5EF4-FFF2-40B4-BE49-F238E27FC236}">
                    <a16:creationId xmlns:a16="http://schemas.microsoft.com/office/drawing/2014/main" id="{21D6D296-410C-4C00-8229-F8CDD0BBEBA1}"/>
                  </a:ext>
                </a:extLst>
              </p:cNvPr>
              <p:cNvSpPr/>
              <p:nvPr/>
            </p:nvSpPr>
            <p:spPr>
              <a:xfrm>
                <a:off x="4439675" y="3800189"/>
                <a:ext cx="252423" cy="172711"/>
              </a:xfrm>
              <a:custGeom>
                <a:avLst/>
                <a:gdLst>
                  <a:gd name="connsiteX0" fmla="*/ 251063 w 246012"/>
                  <a:gd name="connsiteY0" fmla="*/ 45836 h 168324"/>
                  <a:gd name="connsiteX1" fmla="*/ 127279 w 246012"/>
                  <a:gd name="connsiteY1" fmla="*/ 169490 h 168324"/>
                  <a:gd name="connsiteX2" fmla="*/ 0 w 246012"/>
                  <a:gd name="connsiteY2" fmla="*/ 47390 h 168324"/>
                  <a:gd name="connsiteX3" fmla="*/ 70567 w 246012"/>
                  <a:gd name="connsiteY3" fmla="*/ 47390 h 168324"/>
                  <a:gd name="connsiteX4" fmla="*/ 80148 w 246012"/>
                  <a:gd name="connsiteY4" fmla="*/ 39751 h 168324"/>
                  <a:gd name="connsiteX5" fmla="*/ 88694 w 246012"/>
                  <a:gd name="connsiteY5" fmla="*/ 0 h 168324"/>
                  <a:gd name="connsiteX6" fmla="*/ 117827 w 246012"/>
                  <a:gd name="connsiteY6" fmla="*/ 97887 h 168324"/>
                  <a:gd name="connsiteX7" fmla="*/ 126891 w 246012"/>
                  <a:gd name="connsiteY7" fmla="*/ 104879 h 168324"/>
                  <a:gd name="connsiteX8" fmla="*/ 127150 w 246012"/>
                  <a:gd name="connsiteY8" fmla="*/ 104879 h 168324"/>
                  <a:gd name="connsiteX9" fmla="*/ 136343 w 246012"/>
                  <a:gd name="connsiteY9" fmla="*/ 98405 h 168324"/>
                  <a:gd name="connsiteX10" fmla="*/ 162627 w 246012"/>
                  <a:gd name="connsiteY10" fmla="*/ 25508 h 168324"/>
                  <a:gd name="connsiteX11" fmla="*/ 170008 w 246012"/>
                  <a:gd name="connsiteY11" fmla="*/ 40398 h 168324"/>
                  <a:gd name="connsiteX12" fmla="*/ 178683 w 246012"/>
                  <a:gd name="connsiteY12" fmla="*/ 45836 h 168324"/>
                  <a:gd name="connsiteX13" fmla="*/ 251063 w 246012"/>
                  <a:gd name="connsiteY13" fmla="*/ 45836 h 16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6012" h="168324">
                    <a:moveTo>
                      <a:pt x="251063" y="45836"/>
                    </a:moveTo>
                    <a:cubicBezTo>
                      <a:pt x="240963" y="55806"/>
                      <a:pt x="211830" y="84939"/>
                      <a:pt x="127279" y="169490"/>
                    </a:cubicBezTo>
                    <a:cubicBezTo>
                      <a:pt x="127279" y="169490"/>
                      <a:pt x="127279" y="169490"/>
                      <a:pt x="0" y="47390"/>
                    </a:cubicBezTo>
                    <a:lnTo>
                      <a:pt x="70567" y="47390"/>
                    </a:lnTo>
                    <a:cubicBezTo>
                      <a:pt x="75099" y="47390"/>
                      <a:pt x="79113" y="44153"/>
                      <a:pt x="80148" y="39751"/>
                    </a:cubicBezTo>
                    <a:lnTo>
                      <a:pt x="88694" y="0"/>
                    </a:lnTo>
                    <a:lnTo>
                      <a:pt x="117827" y="97887"/>
                    </a:lnTo>
                    <a:cubicBezTo>
                      <a:pt x="118993" y="101901"/>
                      <a:pt x="122618" y="104750"/>
                      <a:pt x="126891" y="104879"/>
                    </a:cubicBezTo>
                    <a:cubicBezTo>
                      <a:pt x="127020" y="104879"/>
                      <a:pt x="127020" y="104879"/>
                      <a:pt x="127150" y="104879"/>
                    </a:cubicBezTo>
                    <a:cubicBezTo>
                      <a:pt x="131293" y="104879"/>
                      <a:pt x="134919" y="102290"/>
                      <a:pt x="136343" y="98405"/>
                    </a:cubicBezTo>
                    <a:lnTo>
                      <a:pt x="162627" y="25508"/>
                    </a:lnTo>
                    <a:lnTo>
                      <a:pt x="170008" y="40398"/>
                    </a:lnTo>
                    <a:cubicBezTo>
                      <a:pt x="171691" y="43764"/>
                      <a:pt x="175058" y="45836"/>
                      <a:pt x="178683" y="45836"/>
                    </a:cubicBezTo>
                    <a:lnTo>
                      <a:pt x="251063" y="45836"/>
                    </a:ln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73" name="Forma libre: forma 87">
              <a:extLst>
                <a:ext uri="{FF2B5EF4-FFF2-40B4-BE49-F238E27FC236}">
                  <a16:creationId xmlns:a16="http://schemas.microsoft.com/office/drawing/2014/main" id="{8D5F6B98-E6C3-4E0B-B6FA-7B292C846364}"/>
                </a:ext>
              </a:extLst>
            </p:cNvPr>
            <p:cNvSpPr/>
            <p:nvPr/>
          </p:nvSpPr>
          <p:spPr>
            <a:xfrm>
              <a:off x="4361701" y="4984211"/>
              <a:ext cx="438500" cy="279046"/>
            </a:xfrm>
            <a:custGeom>
              <a:avLst/>
              <a:gdLst>
                <a:gd name="connsiteX0" fmla="*/ 167479 w 284857"/>
                <a:gd name="connsiteY0" fmla="*/ 179984 h 181272"/>
                <a:gd name="connsiteX1" fmla="*/ 33467 w 284857"/>
                <a:gd name="connsiteY1" fmla="*/ 178042 h 181272"/>
                <a:gd name="connsiteX2" fmla="*/ 58068 w 284857"/>
                <a:gd name="connsiteY2" fmla="*/ 70055 h 181272"/>
                <a:gd name="connsiteX3" fmla="*/ 134073 w 284857"/>
                <a:gd name="connsiteY3" fmla="*/ 6 h 181272"/>
                <a:gd name="connsiteX4" fmla="*/ 202698 w 284857"/>
                <a:gd name="connsiteY4" fmla="*/ 48691 h 181272"/>
                <a:gd name="connsiteX5" fmla="*/ 285954 w 284857"/>
                <a:gd name="connsiteY5" fmla="*/ 113302 h 181272"/>
                <a:gd name="connsiteX6" fmla="*/ 229241 w 284857"/>
                <a:gd name="connsiteY6" fmla="*/ 178560 h 181272"/>
                <a:gd name="connsiteX7" fmla="*/ 174601 w 284857"/>
                <a:gd name="connsiteY7" fmla="*/ 126638 h 181272"/>
                <a:gd name="connsiteX8" fmla="*/ 159322 w 284857"/>
                <a:gd name="connsiteY8" fmla="*/ 74587 h 181272"/>
                <a:gd name="connsiteX9" fmla="*/ 114004 w 284857"/>
                <a:gd name="connsiteY9" fmla="*/ 63322 h 181272"/>
                <a:gd name="connsiteX10" fmla="*/ 135368 w 284857"/>
                <a:gd name="connsiteY10" fmla="*/ 99965 h 181272"/>
                <a:gd name="connsiteX11" fmla="*/ 110637 w 284857"/>
                <a:gd name="connsiteY11" fmla="*/ 116668 h 181272"/>
                <a:gd name="connsiteX12" fmla="*/ 83964 w 284857"/>
                <a:gd name="connsiteY12" fmla="*/ 91938 h 181272"/>
                <a:gd name="connsiteX13" fmla="*/ 91345 w 284857"/>
                <a:gd name="connsiteY13" fmla="*/ 141270 h 181272"/>
                <a:gd name="connsiteX14" fmla="*/ 142619 w 284857"/>
                <a:gd name="connsiteY14" fmla="*/ 155253 h 181272"/>
                <a:gd name="connsiteX15" fmla="*/ 167479 w 284857"/>
                <a:gd name="connsiteY15" fmla="*/ 179984 h 18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4857" h="181272">
                  <a:moveTo>
                    <a:pt x="167479" y="179984"/>
                  </a:moveTo>
                  <a:cubicBezTo>
                    <a:pt x="167479" y="179984"/>
                    <a:pt x="49522" y="183998"/>
                    <a:pt x="33467" y="178042"/>
                  </a:cubicBezTo>
                  <a:cubicBezTo>
                    <a:pt x="-7837" y="171438"/>
                    <a:pt x="-22469" y="72127"/>
                    <a:pt x="58068" y="70055"/>
                  </a:cubicBezTo>
                  <a:cubicBezTo>
                    <a:pt x="62729" y="42087"/>
                    <a:pt x="77361" y="783"/>
                    <a:pt x="134073" y="6"/>
                  </a:cubicBezTo>
                  <a:cubicBezTo>
                    <a:pt x="186124" y="-641"/>
                    <a:pt x="202698" y="48691"/>
                    <a:pt x="202698" y="48691"/>
                  </a:cubicBezTo>
                  <a:cubicBezTo>
                    <a:pt x="202698" y="48691"/>
                    <a:pt x="282717" y="46749"/>
                    <a:pt x="285954" y="113302"/>
                  </a:cubicBezTo>
                  <a:cubicBezTo>
                    <a:pt x="288673" y="167295"/>
                    <a:pt x="229241" y="178560"/>
                    <a:pt x="229241" y="178560"/>
                  </a:cubicBezTo>
                  <a:lnTo>
                    <a:pt x="174601" y="126638"/>
                  </a:lnTo>
                  <a:cubicBezTo>
                    <a:pt x="174601" y="126638"/>
                    <a:pt x="184571" y="93362"/>
                    <a:pt x="159322" y="74587"/>
                  </a:cubicBezTo>
                  <a:cubicBezTo>
                    <a:pt x="133944" y="55942"/>
                    <a:pt x="114004" y="63322"/>
                    <a:pt x="114004" y="63322"/>
                  </a:cubicBezTo>
                  <a:cubicBezTo>
                    <a:pt x="114004" y="63322"/>
                    <a:pt x="138087" y="88571"/>
                    <a:pt x="135368" y="99965"/>
                  </a:cubicBezTo>
                  <a:cubicBezTo>
                    <a:pt x="132649" y="111360"/>
                    <a:pt x="123974" y="117316"/>
                    <a:pt x="110637" y="116668"/>
                  </a:cubicBezTo>
                  <a:cubicBezTo>
                    <a:pt x="97301" y="116021"/>
                    <a:pt x="83964" y="91938"/>
                    <a:pt x="83964" y="91938"/>
                  </a:cubicBezTo>
                  <a:cubicBezTo>
                    <a:pt x="83964" y="91938"/>
                    <a:pt x="67909" y="118610"/>
                    <a:pt x="91345" y="141270"/>
                  </a:cubicBezTo>
                  <a:cubicBezTo>
                    <a:pt x="114651" y="163929"/>
                    <a:pt x="142619" y="155253"/>
                    <a:pt x="142619" y="155253"/>
                  </a:cubicBezTo>
                  <a:lnTo>
                    <a:pt x="167479" y="179984"/>
                  </a:ln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74" name="Freeform 27">
              <a:extLst>
                <a:ext uri="{FF2B5EF4-FFF2-40B4-BE49-F238E27FC236}">
                  <a16:creationId xmlns:a16="http://schemas.microsoft.com/office/drawing/2014/main" id="{87AAE660-0AC2-4D23-A35D-613D1E4A24B8}"/>
                </a:ext>
              </a:extLst>
            </p:cNvPr>
            <p:cNvSpPr/>
            <p:nvPr/>
          </p:nvSpPr>
          <p:spPr>
            <a:xfrm>
              <a:off x="4430709" y="2611470"/>
              <a:ext cx="264021" cy="372750"/>
            </a:xfrm>
            <a:custGeom>
              <a:avLst/>
              <a:gdLst>
                <a:gd name="connsiteX0" fmla="*/ 437293 w 604227"/>
                <a:gd name="connsiteY0" fmla="*/ 191 h 853058"/>
                <a:gd name="connsiteX1" fmla="*/ 491680 w 604227"/>
                <a:gd name="connsiteY1" fmla="*/ 33719 h 853058"/>
                <a:gd name="connsiteX2" fmla="*/ 441198 w 604227"/>
                <a:gd name="connsiteY2" fmla="*/ 116015 h 853058"/>
                <a:gd name="connsiteX3" fmla="*/ 446818 w 604227"/>
                <a:gd name="connsiteY3" fmla="*/ 179261 h 853058"/>
                <a:gd name="connsiteX4" fmla="*/ 425672 w 604227"/>
                <a:gd name="connsiteY4" fmla="*/ 214122 h 853058"/>
                <a:gd name="connsiteX5" fmla="*/ 435578 w 604227"/>
                <a:gd name="connsiteY5" fmla="*/ 216313 h 853058"/>
                <a:gd name="connsiteX6" fmla="*/ 514541 w 604227"/>
                <a:gd name="connsiteY6" fmla="*/ 358616 h 853058"/>
                <a:gd name="connsiteX7" fmla="*/ 516064 w 604227"/>
                <a:gd name="connsiteY7" fmla="*/ 370522 h 853058"/>
                <a:gd name="connsiteX8" fmla="*/ 558737 w 604227"/>
                <a:gd name="connsiteY8" fmla="*/ 535876 h 853058"/>
                <a:gd name="connsiteX9" fmla="*/ 421481 w 604227"/>
                <a:gd name="connsiteY9" fmla="*/ 728377 h 853058"/>
                <a:gd name="connsiteX10" fmla="*/ 413004 w 604227"/>
                <a:gd name="connsiteY10" fmla="*/ 732472 h 853058"/>
                <a:gd name="connsiteX11" fmla="*/ 413480 w 604227"/>
                <a:gd name="connsiteY11" fmla="*/ 734378 h 853058"/>
                <a:gd name="connsiteX12" fmla="*/ 424053 w 604227"/>
                <a:gd name="connsiteY12" fmla="*/ 734378 h 853058"/>
                <a:gd name="connsiteX13" fmla="*/ 563213 w 604227"/>
                <a:gd name="connsiteY13" fmla="*/ 734473 h 853058"/>
                <a:gd name="connsiteX14" fmla="*/ 604075 w 604227"/>
                <a:gd name="connsiteY14" fmla="*/ 776002 h 853058"/>
                <a:gd name="connsiteX15" fmla="*/ 604171 w 604227"/>
                <a:gd name="connsiteY15" fmla="*/ 808482 h 853058"/>
                <a:gd name="connsiteX16" fmla="*/ 574262 w 604227"/>
                <a:gd name="connsiteY16" fmla="*/ 853059 h 853058"/>
                <a:gd name="connsiteX17" fmla="*/ 40672 w 604227"/>
                <a:gd name="connsiteY17" fmla="*/ 853059 h 853058"/>
                <a:gd name="connsiteX18" fmla="*/ 40672 w 604227"/>
                <a:gd name="connsiteY18" fmla="*/ 852297 h 853058"/>
                <a:gd name="connsiteX19" fmla="*/ 37624 w 604227"/>
                <a:gd name="connsiteY19" fmla="*/ 850963 h 853058"/>
                <a:gd name="connsiteX20" fmla="*/ 12954 w 604227"/>
                <a:gd name="connsiteY20" fmla="*/ 813054 h 853058"/>
                <a:gd name="connsiteX21" fmla="*/ 13049 w 604227"/>
                <a:gd name="connsiteY21" fmla="*/ 784670 h 853058"/>
                <a:gd name="connsiteX22" fmla="*/ 14097 w 604227"/>
                <a:gd name="connsiteY22" fmla="*/ 764000 h 853058"/>
                <a:gd name="connsiteX23" fmla="*/ 55817 w 604227"/>
                <a:gd name="connsiteY23" fmla="*/ 734378 h 853058"/>
                <a:gd name="connsiteX24" fmla="*/ 213360 w 604227"/>
                <a:gd name="connsiteY24" fmla="*/ 734473 h 853058"/>
                <a:gd name="connsiteX25" fmla="*/ 224409 w 604227"/>
                <a:gd name="connsiteY25" fmla="*/ 734473 h 853058"/>
                <a:gd name="connsiteX26" fmla="*/ 221647 w 604227"/>
                <a:gd name="connsiteY26" fmla="*/ 731139 h 853058"/>
                <a:gd name="connsiteX27" fmla="*/ 118967 w 604227"/>
                <a:gd name="connsiteY27" fmla="*/ 646176 h 853058"/>
                <a:gd name="connsiteX28" fmla="*/ 109347 w 604227"/>
                <a:gd name="connsiteY28" fmla="*/ 641985 h 853058"/>
                <a:gd name="connsiteX29" fmla="*/ 8477 w 604227"/>
                <a:gd name="connsiteY29" fmla="*/ 641795 h 853058"/>
                <a:gd name="connsiteX30" fmla="*/ 0 w 604227"/>
                <a:gd name="connsiteY30" fmla="*/ 641795 h 853058"/>
                <a:gd name="connsiteX31" fmla="*/ 0 w 604227"/>
                <a:gd name="connsiteY31" fmla="*/ 584835 h 853058"/>
                <a:gd name="connsiteX32" fmla="*/ 289846 w 604227"/>
                <a:gd name="connsiteY32" fmla="*/ 584835 h 853058"/>
                <a:gd name="connsiteX33" fmla="*/ 289846 w 604227"/>
                <a:gd name="connsiteY33" fmla="*/ 642080 h 853058"/>
                <a:gd name="connsiteX34" fmla="*/ 253937 w 604227"/>
                <a:gd name="connsiteY34" fmla="*/ 642080 h 853058"/>
                <a:gd name="connsiteX35" fmla="*/ 338804 w 604227"/>
                <a:gd name="connsiteY35" fmla="*/ 657130 h 853058"/>
                <a:gd name="connsiteX36" fmla="*/ 444055 w 604227"/>
                <a:gd name="connsiteY36" fmla="*/ 429673 h 853058"/>
                <a:gd name="connsiteX37" fmla="*/ 434626 w 604227"/>
                <a:gd name="connsiteY37" fmla="*/ 425387 h 853058"/>
                <a:gd name="connsiteX38" fmla="*/ 329565 w 604227"/>
                <a:gd name="connsiteY38" fmla="*/ 384429 h 853058"/>
                <a:gd name="connsiteX39" fmla="*/ 324612 w 604227"/>
                <a:gd name="connsiteY39" fmla="*/ 378714 h 853058"/>
                <a:gd name="connsiteX40" fmla="*/ 281750 w 604227"/>
                <a:gd name="connsiteY40" fmla="*/ 448437 h 853058"/>
                <a:gd name="connsiteX41" fmla="*/ 311658 w 604227"/>
                <a:gd name="connsiteY41" fmla="*/ 467011 h 853058"/>
                <a:gd name="connsiteX42" fmla="*/ 268986 w 604227"/>
                <a:gd name="connsiteY42" fmla="*/ 536258 h 853058"/>
                <a:gd name="connsiteX43" fmla="*/ 88868 w 604227"/>
                <a:gd name="connsiteY43" fmla="*/ 425672 h 853058"/>
                <a:gd name="connsiteX44" fmla="*/ 131540 w 604227"/>
                <a:gd name="connsiteY44" fmla="*/ 356425 h 853058"/>
                <a:gd name="connsiteX45" fmla="*/ 161544 w 604227"/>
                <a:gd name="connsiteY45" fmla="*/ 374333 h 853058"/>
                <a:gd name="connsiteX46" fmla="*/ 166973 w 604227"/>
                <a:gd name="connsiteY46" fmla="*/ 365855 h 853058"/>
                <a:gd name="connsiteX47" fmla="*/ 330613 w 604227"/>
                <a:gd name="connsiteY47" fmla="*/ 98965 h 853058"/>
                <a:gd name="connsiteX48" fmla="*/ 371666 w 604227"/>
                <a:gd name="connsiteY48" fmla="*/ 78296 h 853058"/>
                <a:gd name="connsiteX49" fmla="*/ 385572 w 604227"/>
                <a:gd name="connsiteY49" fmla="*/ 82105 h 853058"/>
                <a:gd name="connsiteX50" fmla="*/ 435864 w 604227"/>
                <a:gd name="connsiteY50" fmla="*/ 0 h 853058"/>
                <a:gd name="connsiteX51" fmla="*/ 437293 w 604227"/>
                <a:gd name="connsiteY51" fmla="*/ 191 h 8530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4227" h="853058">
                  <a:moveTo>
                    <a:pt x="437293" y="191"/>
                  </a:moveTo>
                  <a:cubicBezTo>
                    <a:pt x="456343" y="11906"/>
                    <a:pt x="473869" y="22765"/>
                    <a:pt x="491680" y="33719"/>
                  </a:cubicBezTo>
                  <a:cubicBezTo>
                    <a:pt x="474440" y="61913"/>
                    <a:pt x="457771" y="89059"/>
                    <a:pt x="441198" y="116015"/>
                  </a:cubicBezTo>
                  <a:cubicBezTo>
                    <a:pt x="463010" y="140303"/>
                    <a:pt x="463868" y="151543"/>
                    <a:pt x="446818" y="179261"/>
                  </a:cubicBezTo>
                  <a:cubicBezTo>
                    <a:pt x="439769" y="190786"/>
                    <a:pt x="432816" y="202311"/>
                    <a:pt x="425672" y="214122"/>
                  </a:cubicBezTo>
                  <a:cubicBezTo>
                    <a:pt x="429673" y="214979"/>
                    <a:pt x="432626" y="215741"/>
                    <a:pt x="435578" y="216313"/>
                  </a:cubicBezTo>
                  <a:cubicBezTo>
                    <a:pt x="500920" y="229648"/>
                    <a:pt x="538163" y="296323"/>
                    <a:pt x="514541" y="358616"/>
                  </a:cubicBezTo>
                  <a:cubicBezTo>
                    <a:pt x="512731" y="363474"/>
                    <a:pt x="513207" y="366427"/>
                    <a:pt x="516064" y="370522"/>
                  </a:cubicBezTo>
                  <a:cubicBezTo>
                    <a:pt x="550736" y="420338"/>
                    <a:pt x="566071" y="475488"/>
                    <a:pt x="558737" y="535876"/>
                  </a:cubicBezTo>
                  <a:cubicBezTo>
                    <a:pt x="547878" y="624554"/>
                    <a:pt x="501110" y="688276"/>
                    <a:pt x="421481" y="728377"/>
                  </a:cubicBezTo>
                  <a:cubicBezTo>
                    <a:pt x="418719" y="729805"/>
                    <a:pt x="415862" y="731139"/>
                    <a:pt x="413004" y="732472"/>
                  </a:cubicBezTo>
                  <a:cubicBezTo>
                    <a:pt x="413195" y="733139"/>
                    <a:pt x="413290" y="733711"/>
                    <a:pt x="413480" y="734378"/>
                  </a:cubicBezTo>
                  <a:lnTo>
                    <a:pt x="424053" y="734378"/>
                  </a:lnTo>
                  <a:cubicBezTo>
                    <a:pt x="470440" y="734378"/>
                    <a:pt x="516827" y="734187"/>
                    <a:pt x="563213" y="734473"/>
                  </a:cubicBezTo>
                  <a:cubicBezTo>
                    <a:pt x="588359" y="734568"/>
                    <a:pt x="603981" y="750761"/>
                    <a:pt x="604075" y="776002"/>
                  </a:cubicBezTo>
                  <a:cubicBezTo>
                    <a:pt x="604171" y="786860"/>
                    <a:pt x="603695" y="797719"/>
                    <a:pt x="604171" y="808482"/>
                  </a:cubicBezTo>
                  <a:cubicBezTo>
                    <a:pt x="605028" y="829818"/>
                    <a:pt x="596265" y="844772"/>
                    <a:pt x="574262" y="853059"/>
                  </a:cubicBezTo>
                  <a:lnTo>
                    <a:pt x="40672" y="853059"/>
                  </a:lnTo>
                  <a:cubicBezTo>
                    <a:pt x="40672" y="852678"/>
                    <a:pt x="40767" y="852392"/>
                    <a:pt x="40672" y="852297"/>
                  </a:cubicBezTo>
                  <a:cubicBezTo>
                    <a:pt x="39719" y="851821"/>
                    <a:pt x="38671" y="851440"/>
                    <a:pt x="37624" y="850963"/>
                  </a:cubicBezTo>
                  <a:cubicBezTo>
                    <a:pt x="21241" y="843629"/>
                    <a:pt x="12763" y="831151"/>
                    <a:pt x="12954" y="813054"/>
                  </a:cubicBezTo>
                  <a:cubicBezTo>
                    <a:pt x="13049" y="803624"/>
                    <a:pt x="12859" y="794195"/>
                    <a:pt x="13049" y="784670"/>
                  </a:cubicBezTo>
                  <a:cubicBezTo>
                    <a:pt x="13145" y="777716"/>
                    <a:pt x="12668" y="770572"/>
                    <a:pt x="14097" y="764000"/>
                  </a:cubicBezTo>
                  <a:cubicBezTo>
                    <a:pt x="18288" y="745331"/>
                    <a:pt x="34004" y="734378"/>
                    <a:pt x="55817" y="734378"/>
                  </a:cubicBezTo>
                  <a:cubicBezTo>
                    <a:pt x="108299" y="734282"/>
                    <a:pt x="160877" y="734473"/>
                    <a:pt x="213360" y="734473"/>
                  </a:cubicBezTo>
                  <a:lnTo>
                    <a:pt x="224409" y="734473"/>
                  </a:lnTo>
                  <a:cubicBezTo>
                    <a:pt x="223552" y="732187"/>
                    <a:pt x="222695" y="731615"/>
                    <a:pt x="221647" y="731139"/>
                  </a:cubicBezTo>
                  <a:cubicBezTo>
                    <a:pt x="179451" y="712470"/>
                    <a:pt x="145447" y="683990"/>
                    <a:pt x="118967" y="646176"/>
                  </a:cubicBezTo>
                  <a:cubicBezTo>
                    <a:pt x="117253" y="643700"/>
                    <a:pt x="112681" y="641985"/>
                    <a:pt x="109347" y="641985"/>
                  </a:cubicBezTo>
                  <a:cubicBezTo>
                    <a:pt x="75724" y="641699"/>
                    <a:pt x="42101" y="641795"/>
                    <a:pt x="8477" y="641795"/>
                  </a:cubicBezTo>
                  <a:lnTo>
                    <a:pt x="0" y="641795"/>
                  </a:lnTo>
                  <a:lnTo>
                    <a:pt x="0" y="584835"/>
                  </a:lnTo>
                  <a:lnTo>
                    <a:pt x="289846" y="584835"/>
                  </a:lnTo>
                  <a:lnTo>
                    <a:pt x="289846" y="642080"/>
                  </a:lnTo>
                  <a:lnTo>
                    <a:pt x="253937" y="642080"/>
                  </a:lnTo>
                  <a:cubicBezTo>
                    <a:pt x="280892" y="656272"/>
                    <a:pt x="308991" y="660654"/>
                    <a:pt x="338804" y="657130"/>
                  </a:cubicBezTo>
                  <a:cubicBezTo>
                    <a:pt x="444818" y="644366"/>
                    <a:pt x="502920" y="519113"/>
                    <a:pt x="444055" y="429673"/>
                  </a:cubicBezTo>
                  <a:cubicBezTo>
                    <a:pt x="441484" y="425863"/>
                    <a:pt x="439198" y="424625"/>
                    <a:pt x="434626" y="425387"/>
                  </a:cubicBezTo>
                  <a:cubicBezTo>
                    <a:pt x="391573" y="432530"/>
                    <a:pt x="356616" y="418529"/>
                    <a:pt x="329565" y="384429"/>
                  </a:cubicBezTo>
                  <a:cubicBezTo>
                    <a:pt x="328136" y="382619"/>
                    <a:pt x="326517" y="380905"/>
                    <a:pt x="324612" y="378714"/>
                  </a:cubicBezTo>
                  <a:cubicBezTo>
                    <a:pt x="310134" y="402336"/>
                    <a:pt x="296132" y="425101"/>
                    <a:pt x="281750" y="448437"/>
                  </a:cubicBezTo>
                  <a:cubicBezTo>
                    <a:pt x="291941" y="454819"/>
                    <a:pt x="301562" y="460724"/>
                    <a:pt x="311658" y="467011"/>
                  </a:cubicBezTo>
                  <a:cubicBezTo>
                    <a:pt x="297371" y="490252"/>
                    <a:pt x="283274" y="513017"/>
                    <a:pt x="268986" y="536258"/>
                  </a:cubicBezTo>
                  <a:cubicBezTo>
                    <a:pt x="208597" y="499205"/>
                    <a:pt x="149066" y="462629"/>
                    <a:pt x="88868" y="425672"/>
                  </a:cubicBezTo>
                  <a:cubicBezTo>
                    <a:pt x="103346" y="402241"/>
                    <a:pt x="117348" y="379381"/>
                    <a:pt x="131540" y="356425"/>
                  </a:cubicBezTo>
                  <a:cubicBezTo>
                    <a:pt x="142018" y="362712"/>
                    <a:pt x="151638" y="368427"/>
                    <a:pt x="161544" y="374333"/>
                  </a:cubicBezTo>
                  <a:cubicBezTo>
                    <a:pt x="163735" y="370904"/>
                    <a:pt x="165449" y="368427"/>
                    <a:pt x="166973" y="365855"/>
                  </a:cubicBezTo>
                  <a:cubicBezTo>
                    <a:pt x="221552" y="276892"/>
                    <a:pt x="276130" y="188024"/>
                    <a:pt x="330613" y="98965"/>
                  </a:cubicBezTo>
                  <a:cubicBezTo>
                    <a:pt x="340138" y="83344"/>
                    <a:pt x="353378" y="75914"/>
                    <a:pt x="371666" y="78296"/>
                  </a:cubicBezTo>
                  <a:cubicBezTo>
                    <a:pt x="376238" y="78867"/>
                    <a:pt x="380619" y="80677"/>
                    <a:pt x="385572" y="82105"/>
                  </a:cubicBezTo>
                  <a:cubicBezTo>
                    <a:pt x="402241" y="54864"/>
                    <a:pt x="418719" y="27908"/>
                    <a:pt x="435864" y="0"/>
                  </a:cubicBezTo>
                  <a:lnTo>
                    <a:pt x="437293" y="191"/>
                  </a:lnTo>
                  <a:close/>
                </a:path>
              </a:pathLst>
            </a:custGeom>
            <a:solidFill>
              <a:sysClr val="window" lastClr="FFFFFF"/>
            </a:solid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pic>
          <p:nvPicPr>
            <p:cNvPr id="75" name="Picture 74">
              <a:extLst>
                <a:ext uri="{FF2B5EF4-FFF2-40B4-BE49-F238E27FC236}">
                  <a16:creationId xmlns:a16="http://schemas.microsoft.com/office/drawing/2014/main" id="{B211BB91-EA85-4A28-8A0A-7E8009ABA1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4912" y="1975195"/>
              <a:ext cx="2632055" cy="3773768"/>
            </a:xfrm>
            <a:prstGeom prst="rect">
              <a:avLst/>
            </a:prstGeom>
          </p:spPr>
        </p:pic>
      </p:grpSp>
    </p:spTree>
    <p:extLst>
      <p:ext uri="{BB962C8B-B14F-4D97-AF65-F5344CB8AC3E}">
        <p14:creationId xmlns:p14="http://schemas.microsoft.com/office/powerpoint/2010/main" val="2462462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Education Assistance</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331074"/>
            <a:ext cx="12063556" cy="1384995"/>
          </a:xfrm>
          <a:prstGeom prst="rect">
            <a:avLst/>
          </a:prstGeom>
        </p:spPr>
        <p:txBody>
          <a:bodyPr wrap="square">
            <a:spAutoFit/>
          </a:bodyPr>
          <a:lstStyle/>
          <a:p>
            <a:r>
              <a:rPr lang="en-US" sz="1200" dirty="0"/>
              <a:t>As Florida has the fourth largest public school system in the United States, it is essential that all funding opportunities be comprehensively evaluated. Grant requirements outline certain thresholds and purposes the monies must be used for compliance purposes. Education funding should address learning loss, summer enrichment, afterschool activities, amongst other activities. Funding is also made available for administrative tasks associated with the funding. Below are a few education-related grant programs already in existence.</a:t>
            </a:r>
          </a:p>
          <a:p>
            <a:pPr marL="228600" indent="-228600">
              <a:buAutoNum type="arabicPeriod"/>
            </a:pPr>
            <a:endParaRPr lang="en-US" sz="1200" dirty="0"/>
          </a:p>
          <a:p>
            <a:pPr marL="228600" indent="-228600">
              <a:buAutoNum type="arabicPeriod"/>
            </a:pPr>
            <a:endParaRPr lang="en-US" sz="1200" dirty="0"/>
          </a:p>
          <a:p>
            <a:pPr marL="228600" indent="-228600">
              <a:buAutoNum type="arabicPeriod"/>
            </a:pPr>
            <a:endParaRPr lang="en-US" sz="1200" dirty="0"/>
          </a:p>
        </p:txBody>
      </p:sp>
      <p:sp>
        <p:nvSpPr>
          <p:cNvPr id="61" name="Forma libre: forma 8">
            <a:extLst>
              <a:ext uri="{FF2B5EF4-FFF2-40B4-BE49-F238E27FC236}">
                <a16:creationId xmlns:a16="http://schemas.microsoft.com/office/drawing/2014/main" id="{9BAB7694-5D98-49D7-9ADC-FD3E0A8F51E2}"/>
              </a:ext>
            </a:extLst>
          </p:cNvPr>
          <p:cNvSpPr/>
          <p:nvPr/>
        </p:nvSpPr>
        <p:spPr>
          <a:xfrm>
            <a:off x="5957691" y="2628858"/>
            <a:ext cx="407864" cy="466130"/>
          </a:xfrm>
          <a:custGeom>
            <a:avLst/>
            <a:gdLst>
              <a:gd name="connsiteX0" fmla="*/ 547832 w 543817"/>
              <a:gd name="connsiteY0" fmla="*/ 474546 h 621506"/>
              <a:gd name="connsiteX1" fmla="*/ 547832 w 543817"/>
              <a:gd name="connsiteY1" fmla="*/ 158225 h 621506"/>
              <a:gd name="connsiteX2" fmla="*/ 273981 w 543817"/>
              <a:gd name="connsiteY2" fmla="*/ 0 h 621506"/>
              <a:gd name="connsiteX3" fmla="*/ 0 w 543817"/>
              <a:gd name="connsiteY3" fmla="*/ 158225 h 621506"/>
              <a:gd name="connsiteX4" fmla="*/ 0 w 543817"/>
              <a:gd name="connsiteY4" fmla="*/ 474546 h 621506"/>
              <a:gd name="connsiteX5" fmla="*/ 273981 w 543817"/>
              <a:gd name="connsiteY5" fmla="*/ 632771 h 62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817" h="621506">
                <a:moveTo>
                  <a:pt x="547832" y="474546"/>
                </a:moveTo>
                <a:lnTo>
                  <a:pt x="547832" y="158225"/>
                </a:lnTo>
                <a:lnTo>
                  <a:pt x="273981" y="0"/>
                </a:lnTo>
                <a:lnTo>
                  <a:pt x="0" y="158225"/>
                </a:lnTo>
                <a:lnTo>
                  <a:pt x="0" y="474546"/>
                </a:lnTo>
                <a:lnTo>
                  <a:pt x="273981" y="632771"/>
                </a:lnTo>
                <a:close/>
              </a:path>
            </a:pathLst>
          </a:custGeom>
          <a:solidFill>
            <a:srgbClr val="00468F"/>
          </a:solidFill>
          <a:ln w="12948" cap="flat">
            <a:noFill/>
            <a:prstDash val="solid"/>
            <a:miter/>
          </a:ln>
        </p:spPr>
        <p:txBody>
          <a:bodyPr rtlCol="0" anchor="ctr"/>
          <a:lstStyle/>
          <a:p>
            <a:endParaRPr lang="en-US" sz="1350"/>
          </a:p>
        </p:txBody>
      </p:sp>
      <p:sp>
        <p:nvSpPr>
          <p:cNvPr id="62" name="Forma libre: forma 9">
            <a:extLst>
              <a:ext uri="{FF2B5EF4-FFF2-40B4-BE49-F238E27FC236}">
                <a16:creationId xmlns:a16="http://schemas.microsoft.com/office/drawing/2014/main" id="{28D53F13-1002-42C9-8FAA-869E16A9BD01}"/>
              </a:ext>
            </a:extLst>
          </p:cNvPr>
          <p:cNvSpPr/>
          <p:nvPr/>
        </p:nvSpPr>
        <p:spPr>
          <a:xfrm>
            <a:off x="5957691" y="3203266"/>
            <a:ext cx="407864" cy="466130"/>
          </a:xfrm>
          <a:custGeom>
            <a:avLst/>
            <a:gdLst>
              <a:gd name="connsiteX0" fmla="*/ 547832 w 543817"/>
              <a:gd name="connsiteY0" fmla="*/ 474546 h 621506"/>
              <a:gd name="connsiteX1" fmla="*/ 547832 w 543817"/>
              <a:gd name="connsiteY1" fmla="*/ 158096 h 621506"/>
              <a:gd name="connsiteX2" fmla="*/ 273981 w 543817"/>
              <a:gd name="connsiteY2" fmla="*/ 0 h 621506"/>
              <a:gd name="connsiteX3" fmla="*/ 0 w 543817"/>
              <a:gd name="connsiteY3" fmla="*/ 158096 h 621506"/>
              <a:gd name="connsiteX4" fmla="*/ 0 w 543817"/>
              <a:gd name="connsiteY4" fmla="*/ 474546 h 621506"/>
              <a:gd name="connsiteX5" fmla="*/ 273981 w 543817"/>
              <a:gd name="connsiteY5" fmla="*/ 632642 h 62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817" h="621506">
                <a:moveTo>
                  <a:pt x="547832" y="474546"/>
                </a:moveTo>
                <a:lnTo>
                  <a:pt x="547832" y="158096"/>
                </a:lnTo>
                <a:lnTo>
                  <a:pt x="273981" y="0"/>
                </a:lnTo>
                <a:lnTo>
                  <a:pt x="0" y="158096"/>
                </a:lnTo>
                <a:lnTo>
                  <a:pt x="0" y="474546"/>
                </a:lnTo>
                <a:lnTo>
                  <a:pt x="273981" y="632642"/>
                </a:lnTo>
                <a:close/>
              </a:path>
            </a:pathLst>
          </a:custGeom>
          <a:solidFill>
            <a:srgbClr val="006AB4"/>
          </a:solidFill>
          <a:ln w="12948" cap="flat">
            <a:noFill/>
            <a:prstDash val="solid"/>
            <a:miter/>
          </a:ln>
        </p:spPr>
        <p:txBody>
          <a:bodyPr rtlCol="0" anchor="ctr"/>
          <a:lstStyle/>
          <a:p>
            <a:endParaRPr lang="en-US" sz="1350"/>
          </a:p>
        </p:txBody>
      </p:sp>
      <p:sp>
        <p:nvSpPr>
          <p:cNvPr id="63" name="Forma libre: forma 10">
            <a:extLst>
              <a:ext uri="{FF2B5EF4-FFF2-40B4-BE49-F238E27FC236}">
                <a16:creationId xmlns:a16="http://schemas.microsoft.com/office/drawing/2014/main" id="{3CA99A71-D401-43C8-856C-6AB1BD00B368}"/>
              </a:ext>
            </a:extLst>
          </p:cNvPr>
          <p:cNvSpPr/>
          <p:nvPr/>
        </p:nvSpPr>
        <p:spPr>
          <a:xfrm>
            <a:off x="5957691" y="3780101"/>
            <a:ext cx="407864" cy="466130"/>
          </a:xfrm>
          <a:custGeom>
            <a:avLst/>
            <a:gdLst>
              <a:gd name="connsiteX0" fmla="*/ 547832 w 543817"/>
              <a:gd name="connsiteY0" fmla="*/ 474546 h 621506"/>
              <a:gd name="connsiteX1" fmla="*/ 547832 w 543817"/>
              <a:gd name="connsiteY1" fmla="*/ 158225 h 621506"/>
              <a:gd name="connsiteX2" fmla="*/ 273981 w 543817"/>
              <a:gd name="connsiteY2" fmla="*/ 0 h 621506"/>
              <a:gd name="connsiteX3" fmla="*/ 0 w 543817"/>
              <a:gd name="connsiteY3" fmla="*/ 158225 h 621506"/>
              <a:gd name="connsiteX4" fmla="*/ 0 w 543817"/>
              <a:gd name="connsiteY4" fmla="*/ 474546 h 621506"/>
              <a:gd name="connsiteX5" fmla="*/ 273981 w 543817"/>
              <a:gd name="connsiteY5" fmla="*/ 632771 h 62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817" h="621506">
                <a:moveTo>
                  <a:pt x="547832" y="474546"/>
                </a:moveTo>
                <a:lnTo>
                  <a:pt x="547832" y="158225"/>
                </a:lnTo>
                <a:lnTo>
                  <a:pt x="273981" y="0"/>
                </a:lnTo>
                <a:lnTo>
                  <a:pt x="0" y="158225"/>
                </a:lnTo>
                <a:lnTo>
                  <a:pt x="0" y="474546"/>
                </a:lnTo>
                <a:lnTo>
                  <a:pt x="273981" y="632771"/>
                </a:lnTo>
                <a:close/>
              </a:path>
            </a:pathLst>
          </a:custGeom>
          <a:solidFill>
            <a:srgbClr val="0096D8"/>
          </a:solidFill>
          <a:ln w="12948" cap="flat">
            <a:noFill/>
            <a:prstDash val="solid"/>
            <a:miter/>
          </a:ln>
        </p:spPr>
        <p:txBody>
          <a:bodyPr rtlCol="0" anchor="ctr"/>
          <a:lstStyle/>
          <a:p>
            <a:endParaRPr lang="en-US" sz="1350"/>
          </a:p>
        </p:txBody>
      </p:sp>
      <p:sp>
        <p:nvSpPr>
          <p:cNvPr id="64" name="Forma libre: forma 11">
            <a:extLst>
              <a:ext uri="{FF2B5EF4-FFF2-40B4-BE49-F238E27FC236}">
                <a16:creationId xmlns:a16="http://schemas.microsoft.com/office/drawing/2014/main" id="{800AF264-BC75-49D5-A881-6943B0B4F7E9}"/>
              </a:ext>
            </a:extLst>
          </p:cNvPr>
          <p:cNvSpPr/>
          <p:nvPr/>
        </p:nvSpPr>
        <p:spPr>
          <a:xfrm>
            <a:off x="5957691" y="4354509"/>
            <a:ext cx="407864" cy="466130"/>
          </a:xfrm>
          <a:custGeom>
            <a:avLst/>
            <a:gdLst>
              <a:gd name="connsiteX0" fmla="*/ 547832 w 543817"/>
              <a:gd name="connsiteY0" fmla="*/ 474416 h 621506"/>
              <a:gd name="connsiteX1" fmla="*/ 547832 w 543817"/>
              <a:gd name="connsiteY1" fmla="*/ 158096 h 621506"/>
              <a:gd name="connsiteX2" fmla="*/ 273981 w 543817"/>
              <a:gd name="connsiteY2" fmla="*/ 0 h 621506"/>
              <a:gd name="connsiteX3" fmla="*/ 0 w 543817"/>
              <a:gd name="connsiteY3" fmla="*/ 158096 h 621506"/>
              <a:gd name="connsiteX4" fmla="*/ 0 w 543817"/>
              <a:gd name="connsiteY4" fmla="*/ 474416 h 621506"/>
              <a:gd name="connsiteX5" fmla="*/ 273981 w 543817"/>
              <a:gd name="connsiteY5" fmla="*/ 632642 h 62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817" h="621506">
                <a:moveTo>
                  <a:pt x="547832" y="474416"/>
                </a:moveTo>
                <a:lnTo>
                  <a:pt x="547832" y="158096"/>
                </a:lnTo>
                <a:lnTo>
                  <a:pt x="273981" y="0"/>
                </a:lnTo>
                <a:lnTo>
                  <a:pt x="0" y="158096"/>
                </a:lnTo>
                <a:lnTo>
                  <a:pt x="0" y="474416"/>
                </a:lnTo>
                <a:lnTo>
                  <a:pt x="273981" y="632642"/>
                </a:lnTo>
                <a:close/>
              </a:path>
            </a:pathLst>
          </a:custGeom>
          <a:solidFill>
            <a:srgbClr val="00A3A1"/>
          </a:solidFill>
          <a:ln w="12948" cap="flat">
            <a:noFill/>
            <a:prstDash val="solid"/>
            <a:miter/>
          </a:ln>
        </p:spPr>
        <p:txBody>
          <a:bodyPr rtlCol="0" anchor="ctr"/>
          <a:lstStyle/>
          <a:p>
            <a:endParaRPr lang="en-US" sz="1350"/>
          </a:p>
        </p:txBody>
      </p:sp>
      <p:sp>
        <p:nvSpPr>
          <p:cNvPr id="65" name="Forma libre: forma 12">
            <a:extLst>
              <a:ext uri="{FF2B5EF4-FFF2-40B4-BE49-F238E27FC236}">
                <a16:creationId xmlns:a16="http://schemas.microsoft.com/office/drawing/2014/main" id="{FA15A200-080F-4320-869E-F6264CCB1533}"/>
              </a:ext>
            </a:extLst>
          </p:cNvPr>
          <p:cNvSpPr/>
          <p:nvPr/>
        </p:nvSpPr>
        <p:spPr>
          <a:xfrm>
            <a:off x="5957691" y="4929596"/>
            <a:ext cx="407864" cy="466130"/>
          </a:xfrm>
          <a:custGeom>
            <a:avLst/>
            <a:gdLst>
              <a:gd name="connsiteX0" fmla="*/ 547832 w 543817"/>
              <a:gd name="connsiteY0" fmla="*/ 474546 h 621506"/>
              <a:gd name="connsiteX1" fmla="*/ 547832 w 543817"/>
              <a:gd name="connsiteY1" fmla="*/ 158225 h 621506"/>
              <a:gd name="connsiteX2" fmla="*/ 273981 w 543817"/>
              <a:gd name="connsiteY2" fmla="*/ 0 h 621506"/>
              <a:gd name="connsiteX3" fmla="*/ 0 w 543817"/>
              <a:gd name="connsiteY3" fmla="*/ 158225 h 621506"/>
              <a:gd name="connsiteX4" fmla="*/ 0 w 543817"/>
              <a:gd name="connsiteY4" fmla="*/ 474546 h 621506"/>
              <a:gd name="connsiteX5" fmla="*/ 273981 w 543817"/>
              <a:gd name="connsiteY5" fmla="*/ 632641 h 62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817" h="621506">
                <a:moveTo>
                  <a:pt x="547832" y="474546"/>
                </a:moveTo>
                <a:lnTo>
                  <a:pt x="547832" y="158225"/>
                </a:lnTo>
                <a:lnTo>
                  <a:pt x="273981" y="0"/>
                </a:lnTo>
                <a:lnTo>
                  <a:pt x="0" y="158225"/>
                </a:lnTo>
                <a:lnTo>
                  <a:pt x="0" y="474546"/>
                </a:lnTo>
                <a:lnTo>
                  <a:pt x="273981" y="632641"/>
                </a:lnTo>
                <a:close/>
              </a:path>
            </a:pathLst>
          </a:custGeom>
          <a:solidFill>
            <a:srgbClr val="72217B"/>
          </a:solidFill>
          <a:ln w="12948" cap="flat">
            <a:noFill/>
            <a:prstDash val="solid"/>
            <a:miter/>
          </a:ln>
        </p:spPr>
        <p:txBody>
          <a:bodyPr rtlCol="0" anchor="ctr"/>
          <a:lstStyle/>
          <a:p>
            <a:endParaRPr lang="en-US" sz="1350"/>
          </a:p>
        </p:txBody>
      </p:sp>
      <p:sp>
        <p:nvSpPr>
          <p:cNvPr id="66" name="Forma libre: forma 13">
            <a:extLst>
              <a:ext uri="{FF2B5EF4-FFF2-40B4-BE49-F238E27FC236}">
                <a16:creationId xmlns:a16="http://schemas.microsoft.com/office/drawing/2014/main" id="{D3458575-1DF4-443F-98FB-EE69F7EC9246}"/>
              </a:ext>
            </a:extLst>
          </p:cNvPr>
          <p:cNvSpPr/>
          <p:nvPr/>
        </p:nvSpPr>
        <p:spPr>
          <a:xfrm>
            <a:off x="5971383" y="5512922"/>
            <a:ext cx="407864" cy="466130"/>
          </a:xfrm>
          <a:custGeom>
            <a:avLst/>
            <a:gdLst>
              <a:gd name="connsiteX0" fmla="*/ 547832 w 543817"/>
              <a:gd name="connsiteY0" fmla="*/ 474416 h 621506"/>
              <a:gd name="connsiteX1" fmla="*/ 547832 w 543817"/>
              <a:gd name="connsiteY1" fmla="*/ 158096 h 621506"/>
              <a:gd name="connsiteX2" fmla="*/ 273981 w 543817"/>
              <a:gd name="connsiteY2" fmla="*/ 0 h 621506"/>
              <a:gd name="connsiteX3" fmla="*/ 0 w 543817"/>
              <a:gd name="connsiteY3" fmla="*/ 158096 h 621506"/>
              <a:gd name="connsiteX4" fmla="*/ 0 w 543817"/>
              <a:gd name="connsiteY4" fmla="*/ 474416 h 621506"/>
              <a:gd name="connsiteX5" fmla="*/ 273981 w 543817"/>
              <a:gd name="connsiteY5" fmla="*/ 632641 h 62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3817" h="621506">
                <a:moveTo>
                  <a:pt x="547832" y="474416"/>
                </a:moveTo>
                <a:lnTo>
                  <a:pt x="547832" y="158096"/>
                </a:lnTo>
                <a:lnTo>
                  <a:pt x="273981" y="0"/>
                </a:lnTo>
                <a:lnTo>
                  <a:pt x="0" y="158096"/>
                </a:lnTo>
                <a:lnTo>
                  <a:pt x="0" y="474416"/>
                </a:lnTo>
                <a:lnTo>
                  <a:pt x="273981" y="632641"/>
                </a:lnTo>
                <a:close/>
              </a:path>
            </a:pathLst>
          </a:custGeom>
          <a:solidFill>
            <a:srgbClr val="4D2379"/>
          </a:solidFill>
          <a:ln w="12948" cap="flat">
            <a:noFill/>
            <a:prstDash val="solid"/>
            <a:miter/>
          </a:ln>
        </p:spPr>
        <p:txBody>
          <a:bodyPr rtlCol="0" anchor="ctr"/>
          <a:lstStyle/>
          <a:p>
            <a:endParaRPr lang="en-US" sz="1350"/>
          </a:p>
        </p:txBody>
      </p:sp>
      <p:sp>
        <p:nvSpPr>
          <p:cNvPr id="67" name="Forma libre: forma 15">
            <a:extLst>
              <a:ext uri="{FF2B5EF4-FFF2-40B4-BE49-F238E27FC236}">
                <a16:creationId xmlns:a16="http://schemas.microsoft.com/office/drawing/2014/main" id="{78CC1AD6-70D1-4EBD-AC13-14C0DB165BF5}"/>
              </a:ext>
            </a:extLst>
          </p:cNvPr>
          <p:cNvSpPr/>
          <p:nvPr/>
        </p:nvSpPr>
        <p:spPr>
          <a:xfrm>
            <a:off x="5911565" y="2579818"/>
            <a:ext cx="242776" cy="572951"/>
          </a:xfrm>
          <a:custGeom>
            <a:avLst/>
            <a:gdLst>
              <a:gd name="connsiteX0" fmla="*/ 335095 w 323701"/>
              <a:gd name="connsiteY0" fmla="*/ 761604 h 763934"/>
              <a:gd name="connsiteX1" fmla="*/ 333930 w 323701"/>
              <a:gd name="connsiteY1" fmla="*/ 762770 h 763934"/>
              <a:gd name="connsiteX2" fmla="*/ 334189 w 323701"/>
              <a:gd name="connsiteY2" fmla="*/ 763158 h 763934"/>
              <a:gd name="connsiteX3" fmla="*/ 331858 w 323701"/>
              <a:gd name="connsiteY3" fmla="*/ 767172 h 763934"/>
              <a:gd name="connsiteX4" fmla="*/ 335484 w 323701"/>
              <a:gd name="connsiteY4" fmla="*/ 769244 h 763934"/>
              <a:gd name="connsiteX5" fmla="*/ 335484 w 323701"/>
              <a:gd name="connsiteY5" fmla="*/ 761734 h 763934"/>
              <a:gd name="connsiteX6" fmla="*/ 335095 w 323701"/>
              <a:gd name="connsiteY6" fmla="*/ 761604 h 763934"/>
              <a:gd name="connsiteX7" fmla="*/ 290295 w 323701"/>
              <a:gd name="connsiteY7" fmla="*/ 735708 h 763934"/>
              <a:gd name="connsiteX8" fmla="*/ 287058 w 323701"/>
              <a:gd name="connsiteY8" fmla="*/ 741276 h 763934"/>
              <a:gd name="connsiteX9" fmla="*/ 309458 w 323701"/>
              <a:gd name="connsiteY9" fmla="*/ 754224 h 763934"/>
              <a:gd name="connsiteX10" fmla="*/ 312695 w 323701"/>
              <a:gd name="connsiteY10" fmla="*/ 748656 h 763934"/>
              <a:gd name="connsiteX11" fmla="*/ 290295 w 323701"/>
              <a:gd name="connsiteY11" fmla="*/ 735708 h 763934"/>
              <a:gd name="connsiteX12" fmla="*/ 245365 w 323701"/>
              <a:gd name="connsiteY12" fmla="*/ 709812 h 763934"/>
              <a:gd name="connsiteX13" fmla="*/ 242128 w 323701"/>
              <a:gd name="connsiteY13" fmla="*/ 715380 h 763934"/>
              <a:gd name="connsiteX14" fmla="*/ 264529 w 323701"/>
              <a:gd name="connsiteY14" fmla="*/ 728328 h 763934"/>
              <a:gd name="connsiteX15" fmla="*/ 267766 w 323701"/>
              <a:gd name="connsiteY15" fmla="*/ 722760 h 763934"/>
              <a:gd name="connsiteX16" fmla="*/ 245365 w 323701"/>
              <a:gd name="connsiteY16" fmla="*/ 709812 h 763934"/>
              <a:gd name="connsiteX17" fmla="*/ 200565 w 323701"/>
              <a:gd name="connsiteY17" fmla="*/ 683916 h 763934"/>
              <a:gd name="connsiteX18" fmla="*/ 197328 w 323701"/>
              <a:gd name="connsiteY18" fmla="*/ 689484 h 763934"/>
              <a:gd name="connsiteX19" fmla="*/ 219728 w 323701"/>
              <a:gd name="connsiteY19" fmla="*/ 702432 h 763934"/>
              <a:gd name="connsiteX20" fmla="*/ 222965 w 323701"/>
              <a:gd name="connsiteY20" fmla="*/ 696864 h 763934"/>
              <a:gd name="connsiteX21" fmla="*/ 200565 w 323701"/>
              <a:gd name="connsiteY21" fmla="*/ 683916 h 763934"/>
              <a:gd name="connsiteX22" fmla="*/ 155636 w 323701"/>
              <a:gd name="connsiteY22" fmla="*/ 658020 h 763934"/>
              <a:gd name="connsiteX23" fmla="*/ 152399 w 323701"/>
              <a:gd name="connsiteY23" fmla="*/ 663587 h 763934"/>
              <a:gd name="connsiteX24" fmla="*/ 174928 w 323701"/>
              <a:gd name="connsiteY24" fmla="*/ 676536 h 763934"/>
              <a:gd name="connsiteX25" fmla="*/ 178165 w 323701"/>
              <a:gd name="connsiteY25" fmla="*/ 670968 h 763934"/>
              <a:gd name="connsiteX26" fmla="*/ 155636 w 323701"/>
              <a:gd name="connsiteY26" fmla="*/ 658020 h 763934"/>
              <a:gd name="connsiteX27" fmla="*/ 110835 w 323701"/>
              <a:gd name="connsiteY27" fmla="*/ 632124 h 763934"/>
              <a:gd name="connsiteX28" fmla="*/ 107598 w 323701"/>
              <a:gd name="connsiteY28" fmla="*/ 637691 h 763934"/>
              <a:gd name="connsiteX29" fmla="*/ 129998 w 323701"/>
              <a:gd name="connsiteY29" fmla="*/ 650639 h 763934"/>
              <a:gd name="connsiteX30" fmla="*/ 133235 w 323701"/>
              <a:gd name="connsiteY30" fmla="*/ 645072 h 763934"/>
              <a:gd name="connsiteX31" fmla="*/ 110835 w 323701"/>
              <a:gd name="connsiteY31" fmla="*/ 632124 h 763934"/>
              <a:gd name="connsiteX32" fmla="*/ 66035 w 323701"/>
              <a:gd name="connsiteY32" fmla="*/ 606228 h 763934"/>
              <a:gd name="connsiteX33" fmla="*/ 62798 w 323701"/>
              <a:gd name="connsiteY33" fmla="*/ 611795 h 763934"/>
              <a:gd name="connsiteX34" fmla="*/ 85198 w 323701"/>
              <a:gd name="connsiteY34" fmla="*/ 624743 h 763934"/>
              <a:gd name="connsiteX35" fmla="*/ 88435 w 323701"/>
              <a:gd name="connsiteY35" fmla="*/ 619176 h 763934"/>
              <a:gd name="connsiteX36" fmla="*/ 66035 w 323701"/>
              <a:gd name="connsiteY36" fmla="*/ 606228 h 763934"/>
              <a:gd name="connsiteX37" fmla="*/ 21105 w 323701"/>
              <a:gd name="connsiteY37" fmla="*/ 580332 h 763934"/>
              <a:gd name="connsiteX38" fmla="*/ 17868 w 323701"/>
              <a:gd name="connsiteY38" fmla="*/ 585899 h 763934"/>
              <a:gd name="connsiteX39" fmla="*/ 40268 w 323701"/>
              <a:gd name="connsiteY39" fmla="*/ 598847 h 763934"/>
              <a:gd name="connsiteX40" fmla="*/ 43505 w 323701"/>
              <a:gd name="connsiteY40" fmla="*/ 593280 h 763934"/>
              <a:gd name="connsiteX41" fmla="*/ 21105 w 323701"/>
              <a:gd name="connsiteY41" fmla="*/ 580332 h 763934"/>
              <a:gd name="connsiteX42" fmla="*/ 0 w 323701"/>
              <a:gd name="connsiteY42" fmla="*/ 540710 h 763934"/>
              <a:gd name="connsiteX43" fmla="*/ 0 w 323701"/>
              <a:gd name="connsiteY43" fmla="*/ 566607 h 763934"/>
              <a:gd name="connsiteX44" fmla="*/ 6474 w 323701"/>
              <a:gd name="connsiteY44" fmla="*/ 566607 h 763934"/>
              <a:gd name="connsiteX45" fmla="*/ 6474 w 323701"/>
              <a:gd name="connsiteY45" fmla="*/ 540710 h 763934"/>
              <a:gd name="connsiteX46" fmla="*/ 0 w 323701"/>
              <a:gd name="connsiteY46" fmla="*/ 540710 h 763934"/>
              <a:gd name="connsiteX47" fmla="*/ 0 w 323701"/>
              <a:gd name="connsiteY47" fmla="*/ 488918 h 763934"/>
              <a:gd name="connsiteX48" fmla="*/ 0 w 323701"/>
              <a:gd name="connsiteY48" fmla="*/ 514814 h 763934"/>
              <a:gd name="connsiteX49" fmla="*/ 6474 w 323701"/>
              <a:gd name="connsiteY49" fmla="*/ 514814 h 763934"/>
              <a:gd name="connsiteX50" fmla="*/ 6474 w 323701"/>
              <a:gd name="connsiteY50" fmla="*/ 488918 h 763934"/>
              <a:gd name="connsiteX51" fmla="*/ 0 w 323701"/>
              <a:gd name="connsiteY51" fmla="*/ 488918 h 763934"/>
              <a:gd name="connsiteX52" fmla="*/ 0 w 323701"/>
              <a:gd name="connsiteY52" fmla="*/ 437126 h 763934"/>
              <a:gd name="connsiteX53" fmla="*/ 0 w 323701"/>
              <a:gd name="connsiteY53" fmla="*/ 463022 h 763934"/>
              <a:gd name="connsiteX54" fmla="*/ 6474 w 323701"/>
              <a:gd name="connsiteY54" fmla="*/ 463022 h 763934"/>
              <a:gd name="connsiteX55" fmla="*/ 6474 w 323701"/>
              <a:gd name="connsiteY55" fmla="*/ 437126 h 763934"/>
              <a:gd name="connsiteX56" fmla="*/ 0 w 323701"/>
              <a:gd name="connsiteY56" fmla="*/ 437126 h 763934"/>
              <a:gd name="connsiteX57" fmla="*/ 0 w 323701"/>
              <a:gd name="connsiteY57" fmla="*/ 385334 h 763934"/>
              <a:gd name="connsiteX58" fmla="*/ 0 w 323701"/>
              <a:gd name="connsiteY58" fmla="*/ 411230 h 763934"/>
              <a:gd name="connsiteX59" fmla="*/ 6474 w 323701"/>
              <a:gd name="connsiteY59" fmla="*/ 411230 h 763934"/>
              <a:gd name="connsiteX60" fmla="*/ 6474 w 323701"/>
              <a:gd name="connsiteY60" fmla="*/ 385334 h 763934"/>
              <a:gd name="connsiteX61" fmla="*/ 0 w 323701"/>
              <a:gd name="connsiteY61" fmla="*/ 385334 h 763934"/>
              <a:gd name="connsiteX62" fmla="*/ 0 w 323701"/>
              <a:gd name="connsiteY62" fmla="*/ 333542 h 763934"/>
              <a:gd name="connsiteX63" fmla="*/ 0 w 323701"/>
              <a:gd name="connsiteY63" fmla="*/ 359438 h 763934"/>
              <a:gd name="connsiteX64" fmla="*/ 6474 w 323701"/>
              <a:gd name="connsiteY64" fmla="*/ 359438 h 763934"/>
              <a:gd name="connsiteX65" fmla="*/ 6474 w 323701"/>
              <a:gd name="connsiteY65" fmla="*/ 333542 h 763934"/>
              <a:gd name="connsiteX66" fmla="*/ 0 w 323701"/>
              <a:gd name="connsiteY66" fmla="*/ 333542 h 763934"/>
              <a:gd name="connsiteX67" fmla="*/ 0 w 323701"/>
              <a:gd name="connsiteY67" fmla="*/ 281750 h 763934"/>
              <a:gd name="connsiteX68" fmla="*/ 0 w 323701"/>
              <a:gd name="connsiteY68" fmla="*/ 307646 h 763934"/>
              <a:gd name="connsiteX69" fmla="*/ 6474 w 323701"/>
              <a:gd name="connsiteY69" fmla="*/ 307646 h 763934"/>
              <a:gd name="connsiteX70" fmla="*/ 6474 w 323701"/>
              <a:gd name="connsiteY70" fmla="*/ 281750 h 763934"/>
              <a:gd name="connsiteX71" fmla="*/ 0 w 323701"/>
              <a:gd name="connsiteY71" fmla="*/ 281750 h 763934"/>
              <a:gd name="connsiteX72" fmla="*/ 0 w 323701"/>
              <a:gd name="connsiteY72" fmla="*/ 229957 h 763934"/>
              <a:gd name="connsiteX73" fmla="*/ 0 w 323701"/>
              <a:gd name="connsiteY73" fmla="*/ 255853 h 763934"/>
              <a:gd name="connsiteX74" fmla="*/ 6474 w 323701"/>
              <a:gd name="connsiteY74" fmla="*/ 255853 h 763934"/>
              <a:gd name="connsiteX75" fmla="*/ 6474 w 323701"/>
              <a:gd name="connsiteY75" fmla="*/ 229957 h 763934"/>
              <a:gd name="connsiteX76" fmla="*/ 0 w 323701"/>
              <a:gd name="connsiteY76" fmla="*/ 229957 h 763934"/>
              <a:gd name="connsiteX77" fmla="*/ 11783 w 323701"/>
              <a:gd name="connsiteY77" fmla="*/ 181273 h 763934"/>
              <a:gd name="connsiteX78" fmla="*/ 0 w 323701"/>
              <a:gd name="connsiteY78" fmla="*/ 188006 h 763934"/>
              <a:gd name="connsiteX79" fmla="*/ 0 w 323701"/>
              <a:gd name="connsiteY79" fmla="*/ 204061 h 763934"/>
              <a:gd name="connsiteX80" fmla="*/ 6474 w 323701"/>
              <a:gd name="connsiteY80" fmla="*/ 204061 h 763934"/>
              <a:gd name="connsiteX81" fmla="*/ 6474 w 323701"/>
              <a:gd name="connsiteY81" fmla="*/ 191761 h 763934"/>
              <a:gd name="connsiteX82" fmla="*/ 15020 w 323701"/>
              <a:gd name="connsiteY82" fmla="*/ 186840 h 763934"/>
              <a:gd name="connsiteX83" fmla="*/ 11783 w 323701"/>
              <a:gd name="connsiteY83" fmla="*/ 181273 h 763934"/>
              <a:gd name="connsiteX84" fmla="*/ 56583 w 323701"/>
              <a:gd name="connsiteY84" fmla="*/ 155377 h 763934"/>
              <a:gd name="connsiteX85" fmla="*/ 34183 w 323701"/>
              <a:gd name="connsiteY85" fmla="*/ 168325 h 763934"/>
              <a:gd name="connsiteX86" fmla="*/ 37420 w 323701"/>
              <a:gd name="connsiteY86" fmla="*/ 173892 h 763934"/>
              <a:gd name="connsiteX87" fmla="*/ 59820 w 323701"/>
              <a:gd name="connsiteY87" fmla="*/ 160944 h 763934"/>
              <a:gd name="connsiteX88" fmla="*/ 56583 w 323701"/>
              <a:gd name="connsiteY88" fmla="*/ 155377 h 763934"/>
              <a:gd name="connsiteX89" fmla="*/ 101383 w 323701"/>
              <a:gd name="connsiteY89" fmla="*/ 129480 h 763934"/>
              <a:gd name="connsiteX90" fmla="*/ 78983 w 323701"/>
              <a:gd name="connsiteY90" fmla="*/ 142429 h 763934"/>
              <a:gd name="connsiteX91" fmla="*/ 82220 w 323701"/>
              <a:gd name="connsiteY91" fmla="*/ 147996 h 763934"/>
              <a:gd name="connsiteX92" fmla="*/ 104620 w 323701"/>
              <a:gd name="connsiteY92" fmla="*/ 135048 h 763934"/>
              <a:gd name="connsiteX93" fmla="*/ 101383 w 323701"/>
              <a:gd name="connsiteY93" fmla="*/ 129480 h 763934"/>
              <a:gd name="connsiteX94" fmla="*/ 146313 w 323701"/>
              <a:gd name="connsiteY94" fmla="*/ 103584 h 763934"/>
              <a:gd name="connsiteX95" fmla="*/ 123913 w 323701"/>
              <a:gd name="connsiteY95" fmla="*/ 116532 h 763934"/>
              <a:gd name="connsiteX96" fmla="*/ 127150 w 323701"/>
              <a:gd name="connsiteY96" fmla="*/ 122100 h 763934"/>
              <a:gd name="connsiteX97" fmla="*/ 149550 w 323701"/>
              <a:gd name="connsiteY97" fmla="*/ 109152 h 763934"/>
              <a:gd name="connsiteX98" fmla="*/ 146313 w 323701"/>
              <a:gd name="connsiteY98" fmla="*/ 103584 h 763934"/>
              <a:gd name="connsiteX99" fmla="*/ 191113 w 323701"/>
              <a:gd name="connsiteY99" fmla="*/ 77688 h 763934"/>
              <a:gd name="connsiteX100" fmla="*/ 168713 w 323701"/>
              <a:gd name="connsiteY100" fmla="*/ 90636 h 763934"/>
              <a:gd name="connsiteX101" fmla="*/ 171950 w 323701"/>
              <a:gd name="connsiteY101" fmla="*/ 96204 h 763934"/>
              <a:gd name="connsiteX102" fmla="*/ 194350 w 323701"/>
              <a:gd name="connsiteY102" fmla="*/ 83256 h 763934"/>
              <a:gd name="connsiteX103" fmla="*/ 191113 w 323701"/>
              <a:gd name="connsiteY103" fmla="*/ 77688 h 763934"/>
              <a:gd name="connsiteX104" fmla="*/ 236043 w 323701"/>
              <a:gd name="connsiteY104" fmla="*/ 51792 h 763934"/>
              <a:gd name="connsiteX105" fmla="*/ 213513 w 323701"/>
              <a:gd name="connsiteY105" fmla="*/ 64740 h 763934"/>
              <a:gd name="connsiteX106" fmla="*/ 216750 w 323701"/>
              <a:gd name="connsiteY106" fmla="*/ 70308 h 763934"/>
              <a:gd name="connsiteX107" fmla="*/ 239280 w 323701"/>
              <a:gd name="connsiteY107" fmla="*/ 57360 h 763934"/>
              <a:gd name="connsiteX108" fmla="*/ 236043 w 323701"/>
              <a:gd name="connsiteY108" fmla="*/ 51792 h 763934"/>
              <a:gd name="connsiteX109" fmla="*/ 280843 w 323701"/>
              <a:gd name="connsiteY109" fmla="*/ 25896 h 763934"/>
              <a:gd name="connsiteX110" fmla="*/ 258443 w 323701"/>
              <a:gd name="connsiteY110" fmla="*/ 38844 h 763934"/>
              <a:gd name="connsiteX111" fmla="*/ 261680 w 323701"/>
              <a:gd name="connsiteY111" fmla="*/ 44412 h 763934"/>
              <a:gd name="connsiteX112" fmla="*/ 284080 w 323701"/>
              <a:gd name="connsiteY112" fmla="*/ 31464 h 763934"/>
              <a:gd name="connsiteX113" fmla="*/ 280843 w 323701"/>
              <a:gd name="connsiteY113" fmla="*/ 25896 h 763934"/>
              <a:gd name="connsiteX114" fmla="*/ 325643 w 323701"/>
              <a:gd name="connsiteY114" fmla="*/ 0 h 763934"/>
              <a:gd name="connsiteX115" fmla="*/ 303243 w 323701"/>
              <a:gd name="connsiteY115" fmla="*/ 12948 h 763934"/>
              <a:gd name="connsiteX116" fmla="*/ 306480 w 323701"/>
              <a:gd name="connsiteY116" fmla="*/ 18516 h 763934"/>
              <a:gd name="connsiteX117" fmla="*/ 328880 w 323701"/>
              <a:gd name="connsiteY117" fmla="*/ 5568 h 763934"/>
              <a:gd name="connsiteX118" fmla="*/ 325643 w 323701"/>
              <a:gd name="connsiteY118" fmla="*/ 0 h 763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23701" h="763934">
                <a:moveTo>
                  <a:pt x="335095" y="761604"/>
                </a:moveTo>
                <a:lnTo>
                  <a:pt x="333930" y="762770"/>
                </a:lnTo>
                <a:lnTo>
                  <a:pt x="334189" y="763158"/>
                </a:lnTo>
                <a:lnTo>
                  <a:pt x="331858" y="767172"/>
                </a:lnTo>
                <a:lnTo>
                  <a:pt x="335484" y="769244"/>
                </a:lnTo>
                <a:lnTo>
                  <a:pt x="335484" y="761734"/>
                </a:lnTo>
                <a:lnTo>
                  <a:pt x="335095" y="761604"/>
                </a:lnTo>
                <a:close/>
                <a:moveTo>
                  <a:pt x="290295" y="735708"/>
                </a:moveTo>
                <a:lnTo>
                  <a:pt x="287058" y="741276"/>
                </a:lnTo>
                <a:lnTo>
                  <a:pt x="309458" y="754224"/>
                </a:lnTo>
                <a:lnTo>
                  <a:pt x="312695" y="748656"/>
                </a:lnTo>
                <a:lnTo>
                  <a:pt x="290295" y="735708"/>
                </a:lnTo>
                <a:close/>
                <a:moveTo>
                  <a:pt x="245365" y="709812"/>
                </a:moveTo>
                <a:lnTo>
                  <a:pt x="242128" y="715380"/>
                </a:lnTo>
                <a:lnTo>
                  <a:pt x="264529" y="728328"/>
                </a:lnTo>
                <a:lnTo>
                  <a:pt x="267766" y="722760"/>
                </a:lnTo>
                <a:lnTo>
                  <a:pt x="245365" y="709812"/>
                </a:lnTo>
                <a:close/>
                <a:moveTo>
                  <a:pt x="200565" y="683916"/>
                </a:moveTo>
                <a:lnTo>
                  <a:pt x="197328" y="689484"/>
                </a:lnTo>
                <a:lnTo>
                  <a:pt x="219728" y="702432"/>
                </a:lnTo>
                <a:lnTo>
                  <a:pt x="222965" y="696864"/>
                </a:lnTo>
                <a:lnTo>
                  <a:pt x="200565" y="683916"/>
                </a:lnTo>
                <a:close/>
                <a:moveTo>
                  <a:pt x="155636" y="658020"/>
                </a:moveTo>
                <a:lnTo>
                  <a:pt x="152399" y="663587"/>
                </a:lnTo>
                <a:lnTo>
                  <a:pt x="174928" y="676536"/>
                </a:lnTo>
                <a:lnTo>
                  <a:pt x="178165" y="670968"/>
                </a:lnTo>
                <a:lnTo>
                  <a:pt x="155636" y="658020"/>
                </a:lnTo>
                <a:close/>
                <a:moveTo>
                  <a:pt x="110835" y="632124"/>
                </a:moveTo>
                <a:lnTo>
                  <a:pt x="107598" y="637691"/>
                </a:lnTo>
                <a:lnTo>
                  <a:pt x="129998" y="650639"/>
                </a:lnTo>
                <a:lnTo>
                  <a:pt x="133235" y="645072"/>
                </a:lnTo>
                <a:lnTo>
                  <a:pt x="110835" y="632124"/>
                </a:lnTo>
                <a:close/>
                <a:moveTo>
                  <a:pt x="66035" y="606228"/>
                </a:moveTo>
                <a:lnTo>
                  <a:pt x="62798" y="611795"/>
                </a:lnTo>
                <a:lnTo>
                  <a:pt x="85198" y="624743"/>
                </a:lnTo>
                <a:lnTo>
                  <a:pt x="88435" y="619176"/>
                </a:lnTo>
                <a:lnTo>
                  <a:pt x="66035" y="606228"/>
                </a:lnTo>
                <a:close/>
                <a:moveTo>
                  <a:pt x="21105" y="580332"/>
                </a:moveTo>
                <a:lnTo>
                  <a:pt x="17868" y="585899"/>
                </a:lnTo>
                <a:lnTo>
                  <a:pt x="40268" y="598847"/>
                </a:lnTo>
                <a:lnTo>
                  <a:pt x="43505" y="593280"/>
                </a:lnTo>
                <a:lnTo>
                  <a:pt x="21105" y="580332"/>
                </a:lnTo>
                <a:close/>
                <a:moveTo>
                  <a:pt x="0" y="540710"/>
                </a:moveTo>
                <a:lnTo>
                  <a:pt x="0" y="566607"/>
                </a:lnTo>
                <a:lnTo>
                  <a:pt x="6474" y="566607"/>
                </a:lnTo>
                <a:lnTo>
                  <a:pt x="6474" y="540710"/>
                </a:lnTo>
                <a:lnTo>
                  <a:pt x="0" y="540710"/>
                </a:lnTo>
                <a:close/>
                <a:moveTo>
                  <a:pt x="0" y="488918"/>
                </a:moveTo>
                <a:lnTo>
                  <a:pt x="0" y="514814"/>
                </a:lnTo>
                <a:lnTo>
                  <a:pt x="6474" y="514814"/>
                </a:lnTo>
                <a:lnTo>
                  <a:pt x="6474" y="488918"/>
                </a:lnTo>
                <a:lnTo>
                  <a:pt x="0" y="488918"/>
                </a:lnTo>
                <a:close/>
                <a:moveTo>
                  <a:pt x="0" y="437126"/>
                </a:moveTo>
                <a:lnTo>
                  <a:pt x="0" y="463022"/>
                </a:lnTo>
                <a:lnTo>
                  <a:pt x="6474" y="463022"/>
                </a:lnTo>
                <a:lnTo>
                  <a:pt x="6474" y="437126"/>
                </a:lnTo>
                <a:lnTo>
                  <a:pt x="0" y="437126"/>
                </a:lnTo>
                <a:close/>
                <a:moveTo>
                  <a:pt x="0" y="385334"/>
                </a:moveTo>
                <a:lnTo>
                  <a:pt x="0" y="411230"/>
                </a:lnTo>
                <a:lnTo>
                  <a:pt x="6474" y="411230"/>
                </a:lnTo>
                <a:lnTo>
                  <a:pt x="6474" y="385334"/>
                </a:lnTo>
                <a:lnTo>
                  <a:pt x="0" y="385334"/>
                </a:lnTo>
                <a:close/>
                <a:moveTo>
                  <a:pt x="0" y="333542"/>
                </a:moveTo>
                <a:lnTo>
                  <a:pt x="0" y="359438"/>
                </a:lnTo>
                <a:lnTo>
                  <a:pt x="6474" y="359438"/>
                </a:lnTo>
                <a:lnTo>
                  <a:pt x="6474" y="333542"/>
                </a:lnTo>
                <a:lnTo>
                  <a:pt x="0" y="333542"/>
                </a:lnTo>
                <a:close/>
                <a:moveTo>
                  <a:pt x="0" y="281750"/>
                </a:moveTo>
                <a:lnTo>
                  <a:pt x="0" y="307646"/>
                </a:lnTo>
                <a:lnTo>
                  <a:pt x="6474" y="307646"/>
                </a:lnTo>
                <a:lnTo>
                  <a:pt x="6474" y="281750"/>
                </a:lnTo>
                <a:lnTo>
                  <a:pt x="0" y="281750"/>
                </a:lnTo>
                <a:close/>
                <a:moveTo>
                  <a:pt x="0" y="229957"/>
                </a:moveTo>
                <a:lnTo>
                  <a:pt x="0" y="255853"/>
                </a:lnTo>
                <a:lnTo>
                  <a:pt x="6474" y="255853"/>
                </a:lnTo>
                <a:lnTo>
                  <a:pt x="6474" y="229957"/>
                </a:lnTo>
                <a:lnTo>
                  <a:pt x="0" y="229957"/>
                </a:lnTo>
                <a:close/>
                <a:moveTo>
                  <a:pt x="11783" y="181273"/>
                </a:moveTo>
                <a:lnTo>
                  <a:pt x="0" y="188006"/>
                </a:lnTo>
                <a:lnTo>
                  <a:pt x="0" y="204061"/>
                </a:lnTo>
                <a:lnTo>
                  <a:pt x="6474" y="204061"/>
                </a:lnTo>
                <a:lnTo>
                  <a:pt x="6474" y="191761"/>
                </a:lnTo>
                <a:lnTo>
                  <a:pt x="15020" y="186840"/>
                </a:lnTo>
                <a:lnTo>
                  <a:pt x="11783" y="181273"/>
                </a:lnTo>
                <a:close/>
                <a:moveTo>
                  <a:pt x="56583" y="155377"/>
                </a:moveTo>
                <a:lnTo>
                  <a:pt x="34183" y="168325"/>
                </a:lnTo>
                <a:lnTo>
                  <a:pt x="37420" y="173892"/>
                </a:lnTo>
                <a:lnTo>
                  <a:pt x="59820" y="160944"/>
                </a:lnTo>
                <a:lnTo>
                  <a:pt x="56583" y="155377"/>
                </a:lnTo>
                <a:close/>
                <a:moveTo>
                  <a:pt x="101383" y="129480"/>
                </a:moveTo>
                <a:lnTo>
                  <a:pt x="78983" y="142429"/>
                </a:lnTo>
                <a:lnTo>
                  <a:pt x="82220" y="147996"/>
                </a:lnTo>
                <a:lnTo>
                  <a:pt x="104620" y="135048"/>
                </a:lnTo>
                <a:lnTo>
                  <a:pt x="101383" y="129480"/>
                </a:lnTo>
                <a:close/>
                <a:moveTo>
                  <a:pt x="146313" y="103584"/>
                </a:moveTo>
                <a:lnTo>
                  <a:pt x="123913" y="116532"/>
                </a:lnTo>
                <a:lnTo>
                  <a:pt x="127150" y="122100"/>
                </a:lnTo>
                <a:lnTo>
                  <a:pt x="149550" y="109152"/>
                </a:lnTo>
                <a:lnTo>
                  <a:pt x="146313" y="103584"/>
                </a:lnTo>
                <a:close/>
                <a:moveTo>
                  <a:pt x="191113" y="77688"/>
                </a:moveTo>
                <a:lnTo>
                  <a:pt x="168713" y="90636"/>
                </a:lnTo>
                <a:lnTo>
                  <a:pt x="171950" y="96204"/>
                </a:lnTo>
                <a:lnTo>
                  <a:pt x="194350" y="83256"/>
                </a:lnTo>
                <a:lnTo>
                  <a:pt x="191113" y="77688"/>
                </a:lnTo>
                <a:close/>
                <a:moveTo>
                  <a:pt x="236043" y="51792"/>
                </a:moveTo>
                <a:lnTo>
                  <a:pt x="213513" y="64740"/>
                </a:lnTo>
                <a:lnTo>
                  <a:pt x="216750" y="70308"/>
                </a:lnTo>
                <a:lnTo>
                  <a:pt x="239280" y="57360"/>
                </a:lnTo>
                <a:lnTo>
                  <a:pt x="236043" y="51792"/>
                </a:lnTo>
                <a:close/>
                <a:moveTo>
                  <a:pt x="280843" y="25896"/>
                </a:moveTo>
                <a:lnTo>
                  <a:pt x="258443" y="38844"/>
                </a:lnTo>
                <a:lnTo>
                  <a:pt x="261680" y="44412"/>
                </a:lnTo>
                <a:lnTo>
                  <a:pt x="284080" y="31464"/>
                </a:lnTo>
                <a:lnTo>
                  <a:pt x="280843" y="25896"/>
                </a:lnTo>
                <a:close/>
                <a:moveTo>
                  <a:pt x="325643" y="0"/>
                </a:moveTo>
                <a:lnTo>
                  <a:pt x="303243" y="12948"/>
                </a:lnTo>
                <a:lnTo>
                  <a:pt x="306480" y="18516"/>
                </a:lnTo>
                <a:lnTo>
                  <a:pt x="328880" y="5568"/>
                </a:lnTo>
                <a:lnTo>
                  <a:pt x="325643" y="0"/>
                </a:lnTo>
                <a:close/>
              </a:path>
            </a:pathLst>
          </a:custGeom>
          <a:solidFill>
            <a:srgbClr val="00468F"/>
          </a:solidFill>
          <a:ln w="12948" cap="flat">
            <a:noFill/>
            <a:prstDash val="solid"/>
            <a:miter/>
          </a:ln>
        </p:spPr>
        <p:txBody>
          <a:bodyPr rtlCol="0" anchor="ctr"/>
          <a:lstStyle/>
          <a:p>
            <a:endParaRPr lang="en-US" sz="1350"/>
          </a:p>
        </p:txBody>
      </p:sp>
      <p:sp>
        <p:nvSpPr>
          <p:cNvPr id="68" name="Forma libre: forma 16">
            <a:extLst>
              <a:ext uri="{FF2B5EF4-FFF2-40B4-BE49-F238E27FC236}">
                <a16:creationId xmlns:a16="http://schemas.microsoft.com/office/drawing/2014/main" id="{4C96DE38-CA54-4453-8C23-2DACC257F66A}"/>
              </a:ext>
            </a:extLst>
          </p:cNvPr>
          <p:cNvSpPr/>
          <p:nvPr/>
        </p:nvSpPr>
        <p:spPr>
          <a:xfrm>
            <a:off x="6160458" y="3156751"/>
            <a:ext cx="252487" cy="572951"/>
          </a:xfrm>
          <a:custGeom>
            <a:avLst/>
            <a:gdLst>
              <a:gd name="connsiteX0" fmla="*/ 19552 w 336649"/>
              <a:gd name="connsiteY0" fmla="*/ 0 h 763934"/>
              <a:gd name="connsiteX1" fmla="*/ 16315 w 336649"/>
              <a:gd name="connsiteY1" fmla="*/ 5697 h 763934"/>
              <a:gd name="connsiteX2" fmla="*/ 38715 w 336649"/>
              <a:gd name="connsiteY2" fmla="*/ 18645 h 763934"/>
              <a:gd name="connsiteX3" fmla="*/ 41952 w 336649"/>
              <a:gd name="connsiteY3" fmla="*/ 12948 h 763934"/>
              <a:gd name="connsiteX4" fmla="*/ 19552 w 336649"/>
              <a:gd name="connsiteY4" fmla="*/ 0 h 763934"/>
              <a:gd name="connsiteX5" fmla="*/ 64352 w 336649"/>
              <a:gd name="connsiteY5" fmla="*/ 25896 h 763934"/>
              <a:gd name="connsiteX6" fmla="*/ 61115 w 336649"/>
              <a:gd name="connsiteY6" fmla="*/ 31593 h 763934"/>
              <a:gd name="connsiteX7" fmla="*/ 83515 w 336649"/>
              <a:gd name="connsiteY7" fmla="*/ 44541 h 763934"/>
              <a:gd name="connsiteX8" fmla="*/ 86752 w 336649"/>
              <a:gd name="connsiteY8" fmla="*/ 38844 h 763934"/>
              <a:gd name="connsiteX9" fmla="*/ 64352 w 336649"/>
              <a:gd name="connsiteY9" fmla="*/ 25896 h 763934"/>
              <a:gd name="connsiteX10" fmla="*/ 109152 w 336649"/>
              <a:gd name="connsiteY10" fmla="*/ 51792 h 763934"/>
              <a:gd name="connsiteX11" fmla="*/ 105915 w 336649"/>
              <a:gd name="connsiteY11" fmla="*/ 57489 h 763934"/>
              <a:gd name="connsiteX12" fmla="*/ 128445 w 336649"/>
              <a:gd name="connsiteY12" fmla="*/ 70437 h 763934"/>
              <a:gd name="connsiteX13" fmla="*/ 131682 w 336649"/>
              <a:gd name="connsiteY13" fmla="*/ 64740 h 763934"/>
              <a:gd name="connsiteX14" fmla="*/ 109152 w 336649"/>
              <a:gd name="connsiteY14" fmla="*/ 51792 h 763934"/>
              <a:gd name="connsiteX15" fmla="*/ 154082 w 336649"/>
              <a:gd name="connsiteY15" fmla="*/ 77688 h 763934"/>
              <a:gd name="connsiteX16" fmla="*/ 150845 w 336649"/>
              <a:gd name="connsiteY16" fmla="*/ 83385 h 763934"/>
              <a:gd name="connsiteX17" fmla="*/ 173245 w 336649"/>
              <a:gd name="connsiteY17" fmla="*/ 96333 h 763934"/>
              <a:gd name="connsiteX18" fmla="*/ 176482 w 336649"/>
              <a:gd name="connsiteY18" fmla="*/ 90636 h 763934"/>
              <a:gd name="connsiteX19" fmla="*/ 154082 w 336649"/>
              <a:gd name="connsiteY19" fmla="*/ 77688 h 763934"/>
              <a:gd name="connsiteX20" fmla="*/ 198882 w 336649"/>
              <a:gd name="connsiteY20" fmla="*/ 103584 h 763934"/>
              <a:gd name="connsiteX21" fmla="*/ 195645 w 336649"/>
              <a:gd name="connsiteY21" fmla="*/ 109282 h 763934"/>
              <a:gd name="connsiteX22" fmla="*/ 218045 w 336649"/>
              <a:gd name="connsiteY22" fmla="*/ 122230 h 763934"/>
              <a:gd name="connsiteX23" fmla="*/ 221282 w 336649"/>
              <a:gd name="connsiteY23" fmla="*/ 116532 h 763934"/>
              <a:gd name="connsiteX24" fmla="*/ 198882 w 336649"/>
              <a:gd name="connsiteY24" fmla="*/ 103584 h 763934"/>
              <a:gd name="connsiteX25" fmla="*/ 243812 w 336649"/>
              <a:gd name="connsiteY25" fmla="*/ 129481 h 763934"/>
              <a:gd name="connsiteX26" fmla="*/ 240575 w 336649"/>
              <a:gd name="connsiteY26" fmla="*/ 135178 h 763934"/>
              <a:gd name="connsiteX27" fmla="*/ 262975 w 336649"/>
              <a:gd name="connsiteY27" fmla="*/ 148126 h 763934"/>
              <a:gd name="connsiteX28" fmla="*/ 266212 w 336649"/>
              <a:gd name="connsiteY28" fmla="*/ 142429 h 763934"/>
              <a:gd name="connsiteX29" fmla="*/ 243812 w 336649"/>
              <a:gd name="connsiteY29" fmla="*/ 129481 h 763934"/>
              <a:gd name="connsiteX30" fmla="*/ 288612 w 336649"/>
              <a:gd name="connsiteY30" fmla="*/ 155377 h 763934"/>
              <a:gd name="connsiteX31" fmla="*/ 285375 w 336649"/>
              <a:gd name="connsiteY31" fmla="*/ 161074 h 763934"/>
              <a:gd name="connsiteX32" fmla="*/ 307775 w 336649"/>
              <a:gd name="connsiteY32" fmla="*/ 174022 h 763934"/>
              <a:gd name="connsiteX33" fmla="*/ 311012 w 336649"/>
              <a:gd name="connsiteY33" fmla="*/ 168325 h 763934"/>
              <a:gd name="connsiteX34" fmla="*/ 288612 w 336649"/>
              <a:gd name="connsiteY34" fmla="*/ 155377 h 763934"/>
              <a:gd name="connsiteX35" fmla="*/ 333412 w 336649"/>
              <a:gd name="connsiteY35" fmla="*/ 181273 h 763934"/>
              <a:gd name="connsiteX36" fmla="*/ 330175 w 336649"/>
              <a:gd name="connsiteY36" fmla="*/ 186970 h 763934"/>
              <a:gd name="connsiteX37" fmla="*/ 332765 w 336649"/>
              <a:gd name="connsiteY37" fmla="*/ 188394 h 763934"/>
              <a:gd name="connsiteX38" fmla="*/ 332765 w 336649"/>
              <a:gd name="connsiteY38" fmla="*/ 207687 h 763934"/>
              <a:gd name="connsiteX39" fmla="*/ 339239 w 336649"/>
              <a:gd name="connsiteY39" fmla="*/ 207687 h 763934"/>
              <a:gd name="connsiteX40" fmla="*/ 339239 w 336649"/>
              <a:gd name="connsiteY40" fmla="*/ 184639 h 763934"/>
              <a:gd name="connsiteX41" fmla="*/ 333412 w 336649"/>
              <a:gd name="connsiteY41" fmla="*/ 181273 h 763934"/>
              <a:gd name="connsiteX42" fmla="*/ 332765 w 336649"/>
              <a:gd name="connsiteY42" fmla="*/ 233583 h 763934"/>
              <a:gd name="connsiteX43" fmla="*/ 332765 w 336649"/>
              <a:gd name="connsiteY43" fmla="*/ 259479 h 763934"/>
              <a:gd name="connsiteX44" fmla="*/ 339239 w 336649"/>
              <a:gd name="connsiteY44" fmla="*/ 259479 h 763934"/>
              <a:gd name="connsiteX45" fmla="*/ 339239 w 336649"/>
              <a:gd name="connsiteY45" fmla="*/ 233583 h 763934"/>
              <a:gd name="connsiteX46" fmla="*/ 332765 w 336649"/>
              <a:gd name="connsiteY46" fmla="*/ 233583 h 763934"/>
              <a:gd name="connsiteX47" fmla="*/ 332765 w 336649"/>
              <a:gd name="connsiteY47" fmla="*/ 285375 h 763934"/>
              <a:gd name="connsiteX48" fmla="*/ 332765 w 336649"/>
              <a:gd name="connsiteY48" fmla="*/ 311271 h 763934"/>
              <a:gd name="connsiteX49" fmla="*/ 339239 w 336649"/>
              <a:gd name="connsiteY49" fmla="*/ 311271 h 763934"/>
              <a:gd name="connsiteX50" fmla="*/ 339239 w 336649"/>
              <a:gd name="connsiteY50" fmla="*/ 285375 h 763934"/>
              <a:gd name="connsiteX51" fmla="*/ 332765 w 336649"/>
              <a:gd name="connsiteY51" fmla="*/ 285375 h 763934"/>
              <a:gd name="connsiteX52" fmla="*/ 332765 w 336649"/>
              <a:gd name="connsiteY52" fmla="*/ 337167 h 763934"/>
              <a:gd name="connsiteX53" fmla="*/ 332765 w 336649"/>
              <a:gd name="connsiteY53" fmla="*/ 363063 h 763934"/>
              <a:gd name="connsiteX54" fmla="*/ 339239 w 336649"/>
              <a:gd name="connsiteY54" fmla="*/ 363063 h 763934"/>
              <a:gd name="connsiteX55" fmla="*/ 339239 w 336649"/>
              <a:gd name="connsiteY55" fmla="*/ 337167 h 763934"/>
              <a:gd name="connsiteX56" fmla="*/ 332765 w 336649"/>
              <a:gd name="connsiteY56" fmla="*/ 337167 h 763934"/>
              <a:gd name="connsiteX57" fmla="*/ 332765 w 336649"/>
              <a:gd name="connsiteY57" fmla="*/ 388959 h 763934"/>
              <a:gd name="connsiteX58" fmla="*/ 332765 w 336649"/>
              <a:gd name="connsiteY58" fmla="*/ 414855 h 763934"/>
              <a:gd name="connsiteX59" fmla="*/ 339239 w 336649"/>
              <a:gd name="connsiteY59" fmla="*/ 414855 h 763934"/>
              <a:gd name="connsiteX60" fmla="*/ 339239 w 336649"/>
              <a:gd name="connsiteY60" fmla="*/ 388959 h 763934"/>
              <a:gd name="connsiteX61" fmla="*/ 332765 w 336649"/>
              <a:gd name="connsiteY61" fmla="*/ 388959 h 763934"/>
              <a:gd name="connsiteX62" fmla="*/ 332765 w 336649"/>
              <a:gd name="connsiteY62" fmla="*/ 440752 h 763934"/>
              <a:gd name="connsiteX63" fmla="*/ 332765 w 336649"/>
              <a:gd name="connsiteY63" fmla="*/ 466648 h 763934"/>
              <a:gd name="connsiteX64" fmla="*/ 339239 w 336649"/>
              <a:gd name="connsiteY64" fmla="*/ 466648 h 763934"/>
              <a:gd name="connsiteX65" fmla="*/ 339239 w 336649"/>
              <a:gd name="connsiteY65" fmla="*/ 440752 h 763934"/>
              <a:gd name="connsiteX66" fmla="*/ 332765 w 336649"/>
              <a:gd name="connsiteY66" fmla="*/ 440752 h 763934"/>
              <a:gd name="connsiteX67" fmla="*/ 332765 w 336649"/>
              <a:gd name="connsiteY67" fmla="*/ 492544 h 763934"/>
              <a:gd name="connsiteX68" fmla="*/ 332765 w 336649"/>
              <a:gd name="connsiteY68" fmla="*/ 518440 h 763934"/>
              <a:gd name="connsiteX69" fmla="*/ 339239 w 336649"/>
              <a:gd name="connsiteY69" fmla="*/ 518440 h 763934"/>
              <a:gd name="connsiteX70" fmla="*/ 339239 w 336649"/>
              <a:gd name="connsiteY70" fmla="*/ 492544 h 763934"/>
              <a:gd name="connsiteX71" fmla="*/ 332765 w 336649"/>
              <a:gd name="connsiteY71" fmla="*/ 492544 h 763934"/>
              <a:gd name="connsiteX72" fmla="*/ 332765 w 336649"/>
              <a:gd name="connsiteY72" fmla="*/ 544336 h 763934"/>
              <a:gd name="connsiteX73" fmla="*/ 332765 w 336649"/>
              <a:gd name="connsiteY73" fmla="*/ 568290 h 763934"/>
              <a:gd name="connsiteX74" fmla="*/ 313990 w 336649"/>
              <a:gd name="connsiteY74" fmla="*/ 579166 h 763934"/>
              <a:gd name="connsiteX75" fmla="*/ 317227 w 336649"/>
              <a:gd name="connsiteY75" fmla="*/ 584734 h 763934"/>
              <a:gd name="connsiteX76" fmla="*/ 339239 w 336649"/>
              <a:gd name="connsiteY76" fmla="*/ 572045 h 763934"/>
              <a:gd name="connsiteX77" fmla="*/ 339239 w 336649"/>
              <a:gd name="connsiteY77" fmla="*/ 544336 h 763934"/>
              <a:gd name="connsiteX78" fmla="*/ 332765 w 336649"/>
              <a:gd name="connsiteY78" fmla="*/ 544336 h 763934"/>
              <a:gd name="connsiteX79" fmla="*/ 291590 w 336649"/>
              <a:gd name="connsiteY79" fmla="*/ 592114 h 763934"/>
              <a:gd name="connsiteX80" fmla="*/ 269190 w 336649"/>
              <a:gd name="connsiteY80" fmla="*/ 605062 h 763934"/>
              <a:gd name="connsiteX81" fmla="*/ 272427 w 336649"/>
              <a:gd name="connsiteY81" fmla="*/ 610630 h 763934"/>
              <a:gd name="connsiteX82" fmla="*/ 294827 w 336649"/>
              <a:gd name="connsiteY82" fmla="*/ 597682 h 763934"/>
              <a:gd name="connsiteX83" fmla="*/ 291590 w 336649"/>
              <a:gd name="connsiteY83" fmla="*/ 592114 h 763934"/>
              <a:gd name="connsiteX84" fmla="*/ 246660 w 336649"/>
              <a:gd name="connsiteY84" fmla="*/ 618010 h 763934"/>
              <a:gd name="connsiteX85" fmla="*/ 224260 w 336649"/>
              <a:gd name="connsiteY85" fmla="*/ 630958 h 763934"/>
              <a:gd name="connsiteX86" fmla="*/ 227497 w 336649"/>
              <a:gd name="connsiteY86" fmla="*/ 636526 h 763934"/>
              <a:gd name="connsiteX87" fmla="*/ 249897 w 336649"/>
              <a:gd name="connsiteY87" fmla="*/ 623578 h 763934"/>
              <a:gd name="connsiteX88" fmla="*/ 246660 w 336649"/>
              <a:gd name="connsiteY88" fmla="*/ 618010 h 763934"/>
              <a:gd name="connsiteX89" fmla="*/ 201860 w 336649"/>
              <a:gd name="connsiteY89" fmla="*/ 643906 h 763934"/>
              <a:gd name="connsiteX90" fmla="*/ 179460 w 336649"/>
              <a:gd name="connsiteY90" fmla="*/ 656854 h 763934"/>
              <a:gd name="connsiteX91" fmla="*/ 182697 w 336649"/>
              <a:gd name="connsiteY91" fmla="*/ 662422 h 763934"/>
              <a:gd name="connsiteX92" fmla="*/ 205097 w 336649"/>
              <a:gd name="connsiteY92" fmla="*/ 649474 h 763934"/>
              <a:gd name="connsiteX93" fmla="*/ 201860 w 336649"/>
              <a:gd name="connsiteY93" fmla="*/ 643906 h 763934"/>
              <a:gd name="connsiteX94" fmla="*/ 157060 w 336649"/>
              <a:gd name="connsiteY94" fmla="*/ 669803 h 763934"/>
              <a:gd name="connsiteX95" fmla="*/ 134530 w 336649"/>
              <a:gd name="connsiteY95" fmla="*/ 682751 h 763934"/>
              <a:gd name="connsiteX96" fmla="*/ 137767 w 336649"/>
              <a:gd name="connsiteY96" fmla="*/ 688318 h 763934"/>
              <a:gd name="connsiteX97" fmla="*/ 160297 w 336649"/>
              <a:gd name="connsiteY97" fmla="*/ 675370 h 763934"/>
              <a:gd name="connsiteX98" fmla="*/ 157060 w 336649"/>
              <a:gd name="connsiteY98" fmla="*/ 669803 h 763934"/>
              <a:gd name="connsiteX99" fmla="*/ 112130 w 336649"/>
              <a:gd name="connsiteY99" fmla="*/ 695699 h 763934"/>
              <a:gd name="connsiteX100" fmla="*/ 89730 w 336649"/>
              <a:gd name="connsiteY100" fmla="*/ 708647 h 763934"/>
              <a:gd name="connsiteX101" fmla="*/ 92967 w 336649"/>
              <a:gd name="connsiteY101" fmla="*/ 714214 h 763934"/>
              <a:gd name="connsiteX102" fmla="*/ 115367 w 336649"/>
              <a:gd name="connsiteY102" fmla="*/ 701266 h 763934"/>
              <a:gd name="connsiteX103" fmla="*/ 112130 w 336649"/>
              <a:gd name="connsiteY103" fmla="*/ 695699 h 763934"/>
              <a:gd name="connsiteX104" fmla="*/ 67330 w 336649"/>
              <a:gd name="connsiteY104" fmla="*/ 721595 h 763934"/>
              <a:gd name="connsiteX105" fmla="*/ 44930 w 336649"/>
              <a:gd name="connsiteY105" fmla="*/ 734543 h 763934"/>
              <a:gd name="connsiteX106" fmla="*/ 48167 w 336649"/>
              <a:gd name="connsiteY106" fmla="*/ 740110 h 763934"/>
              <a:gd name="connsiteX107" fmla="*/ 70567 w 336649"/>
              <a:gd name="connsiteY107" fmla="*/ 727162 h 763934"/>
              <a:gd name="connsiteX108" fmla="*/ 67330 w 336649"/>
              <a:gd name="connsiteY108" fmla="*/ 721595 h 763934"/>
              <a:gd name="connsiteX109" fmla="*/ 22400 w 336649"/>
              <a:gd name="connsiteY109" fmla="*/ 747491 h 763934"/>
              <a:gd name="connsiteX110" fmla="*/ 3625 w 336649"/>
              <a:gd name="connsiteY110" fmla="*/ 758367 h 763934"/>
              <a:gd name="connsiteX111" fmla="*/ 3237 w 336649"/>
              <a:gd name="connsiteY111" fmla="*/ 758108 h 763934"/>
              <a:gd name="connsiteX112" fmla="*/ 2072 w 336649"/>
              <a:gd name="connsiteY112" fmla="*/ 759274 h 763934"/>
              <a:gd name="connsiteX113" fmla="*/ 2331 w 336649"/>
              <a:gd name="connsiteY113" fmla="*/ 759791 h 763934"/>
              <a:gd name="connsiteX114" fmla="*/ 0 w 336649"/>
              <a:gd name="connsiteY114" fmla="*/ 763676 h 763934"/>
              <a:gd name="connsiteX115" fmla="*/ 3625 w 336649"/>
              <a:gd name="connsiteY115" fmla="*/ 765748 h 763934"/>
              <a:gd name="connsiteX116" fmla="*/ 25637 w 336649"/>
              <a:gd name="connsiteY116" fmla="*/ 753058 h 763934"/>
              <a:gd name="connsiteX117" fmla="*/ 22400 w 336649"/>
              <a:gd name="connsiteY117" fmla="*/ 747491 h 763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336649" h="763934">
                <a:moveTo>
                  <a:pt x="19552" y="0"/>
                </a:moveTo>
                <a:lnTo>
                  <a:pt x="16315" y="5697"/>
                </a:lnTo>
                <a:lnTo>
                  <a:pt x="38715" y="18645"/>
                </a:lnTo>
                <a:lnTo>
                  <a:pt x="41952" y="12948"/>
                </a:lnTo>
                <a:lnTo>
                  <a:pt x="19552" y="0"/>
                </a:lnTo>
                <a:close/>
                <a:moveTo>
                  <a:pt x="64352" y="25896"/>
                </a:moveTo>
                <a:lnTo>
                  <a:pt x="61115" y="31593"/>
                </a:lnTo>
                <a:lnTo>
                  <a:pt x="83515" y="44541"/>
                </a:lnTo>
                <a:lnTo>
                  <a:pt x="86752" y="38844"/>
                </a:lnTo>
                <a:lnTo>
                  <a:pt x="64352" y="25896"/>
                </a:lnTo>
                <a:close/>
                <a:moveTo>
                  <a:pt x="109152" y="51792"/>
                </a:moveTo>
                <a:lnTo>
                  <a:pt x="105915" y="57489"/>
                </a:lnTo>
                <a:lnTo>
                  <a:pt x="128445" y="70437"/>
                </a:lnTo>
                <a:lnTo>
                  <a:pt x="131682" y="64740"/>
                </a:lnTo>
                <a:lnTo>
                  <a:pt x="109152" y="51792"/>
                </a:lnTo>
                <a:close/>
                <a:moveTo>
                  <a:pt x="154082" y="77688"/>
                </a:moveTo>
                <a:lnTo>
                  <a:pt x="150845" y="83385"/>
                </a:lnTo>
                <a:lnTo>
                  <a:pt x="173245" y="96333"/>
                </a:lnTo>
                <a:lnTo>
                  <a:pt x="176482" y="90636"/>
                </a:lnTo>
                <a:lnTo>
                  <a:pt x="154082" y="77688"/>
                </a:lnTo>
                <a:close/>
                <a:moveTo>
                  <a:pt x="198882" y="103584"/>
                </a:moveTo>
                <a:lnTo>
                  <a:pt x="195645" y="109282"/>
                </a:lnTo>
                <a:lnTo>
                  <a:pt x="218045" y="122230"/>
                </a:lnTo>
                <a:lnTo>
                  <a:pt x="221282" y="116532"/>
                </a:lnTo>
                <a:lnTo>
                  <a:pt x="198882" y="103584"/>
                </a:lnTo>
                <a:close/>
                <a:moveTo>
                  <a:pt x="243812" y="129481"/>
                </a:moveTo>
                <a:lnTo>
                  <a:pt x="240575" y="135178"/>
                </a:lnTo>
                <a:lnTo>
                  <a:pt x="262975" y="148126"/>
                </a:lnTo>
                <a:lnTo>
                  <a:pt x="266212" y="142429"/>
                </a:lnTo>
                <a:lnTo>
                  <a:pt x="243812" y="129481"/>
                </a:lnTo>
                <a:close/>
                <a:moveTo>
                  <a:pt x="288612" y="155377"/>
                </a:moveTo>
                <a:lnTo>
                  <a:pt x="285375" y="161074"/>
                </a:lnTo>
                <a:lnTo>
                  <a:pt x="307775" y="174022"/>
                </a:lnTo>
                <a:lnTo>
                  <a:pt x="311012" y="168325"/>
                </a:lnTo>
                <a:lnTo>
                  <a:pt x="288612" y="155377"/>
                </a:lnTo>
                <a:close/>
                <a:moveTo>
                  <a:pt x="333412" y="181273"/>
                </a:moveTo>
                <a:lnTo>
                  <a:pt x="330175" y="186970"/>
                </a:lnTo>
                <a:lnTo>
                  <a:pt x="332765" y="188394"/>
                </a:lnTo>
                <a:lnTo>
                  <a:pt x="332765" y="207687"/>
                </a:lnTo>
                <a:lnTo>
                  <a:pt x="339239" y="207687"/>
                </a:lnTo>
                <a:lnTo>
                  <a:pt x="339239" y="184639"/>
                </a:lnTo>
                <a:lnTo>
                  <a:pt x="333412" y="181273"/>
                </a:lnTo>
                <a:close/>
                <a:moveTo>
                  <a:pt x="332765" y="233583"/>
                </a:moveTo>
                <a:lnTo>
                  <a:pt x="332765" y="259479"/>
                </a:lnTo>
                <a:lnTo>
                  <a:pt x="339239" y="259479"/>
                </a:lnTo>
                <a:lnTo>
                  <a:pt x="339239" y="233583"/>
                </a:lnTo>
                <a:lnTo>
                  <a:pt x="332765" y="233583"/>
                </a:lnTo>
                <a:close/>
                <a:moveTo>
                  <a:pt x="332765" y="285375"/>
                </a:moveTo>
                <a:lnTo>
                  <a:pt x="332765" y="311271"/>
                </a:lnTo>
                <a:lnTo>
                  <a:pt x="339239" y="311271"/>
                </a:lnTo>
                <a:lnTo>
                  <a:pt x="339239" y="285375"/>
                </a:lnTo>
                <a:lnTo>
                  <a:pt x="332765" y="285375"/>
                </a:lnTo>
                <a:close/>
                <a:moveTo>
                  <a:pt x="332765" y="337167"/>
                </a:moveTo>
                <a:lnTo>
                  <a:pt x="332765" y="363063"/>
                </a:lnTo>
                <a:lnTo>
                  <a:pt x="339239" y="363063"/>
                </a:lnTo>
                <a:lnTo>
                  <a:pt x="339239" y="337167"/>
                </a:lnTo>
                <a:lnTo>
                  <a:pt x="332765" y="337167"/>
                </a:lnTo>
                <a:close/>
                <a:moveTo>
                  <a:pt x="332765" y="388959"/>
                </a:moveTo>
                <a:lnTo>
                  <a:pt x="332765" y="414855"/>
                </a:lnTo>
                <a:lnTo>
                  <a:pt x="339239" y="414855"/>
                </a:lnTo>
                <a:lnTo>
                  <a:pt x="339239" y="388959"/>
                </a:lnTo>
                <a:lnTo>
                  <a:pt x="332765" y="388959"/>
                </a:lnTo>
                <a:close/>
                <a:moveTo>
                  <a:pt x="332765" y="440752"/>
                </a:moveTo>
                <a:lnTo>
                  <a:pt x="332765" y="466648"/>
                </a:lnTo>
                <a:lnTo>
                  <a:pt x="339239" y="466648"/>
                </a:lnTo>
                <a:lnTo>
                  <a:pt x="339239" y="440752"/>
                </a:lnTo>
                <a:lnTo>
                  <a:pt x="332765" y="440752"/>
                </a:lnTo>
                <a:close/>
                <a:moveTo>
                  <a:pt x="332765" y="492544"/>
                </a:moveTo>
                <a:lnTo>
                  <a:pt x="332765" y="518440"/>
                </a:lnTo>
                <a:lnTo>
                  <a:pt x="339239" y="518440"/>
                </a:lnTo>
                <a:lnTo>
                  <a:pt x="339239" y="492544"/>
                </a:lnTo>
                <a:lnTo>
                  <a:pt x="332765" y="492544"/>
                </a:lnTo>
                <a:close/>
                <a:moveTo>
                  <a:pt x="332765" y="544336"/>
                </a:moveTo>
                <a:lnTo>
                  <a:pt x="332765" y="568290"/>
                </a:lnTo>
                <a:lnTo>
                  <a:pt x="313990" y="579166"/>
                </a:lnTo>
                <a:lnTo>
                  <a:pt x="317227" y="584734"/>
                </a:lnTo>
                <a:lnTo>
                  <a:pt x="339239" y="572045"/>
                </a:lnTo>
                <a:lnTo>
                  <a:pt x="339239" y="544336"/>
                </a:lnTo>
                <a:lnTo>
                  <a:pt x="332765" y="544336"/>
                </a:lnTo>
                <a:close/>
                <a:moveTo>
                  <a:pt x="291590" y="592114"/>
                </a:moveTo>
                <a:lnTo>
                  <a:pt x="269190" y="605062"/>
                </a:lnTo>
                <a:lnTo>
                  <a:pt x="272427" y="610630"/>
                </a:lnTo>
                <a:lnTo>
                  <a:pt x="294827" y="597682"/>
                </a:lnTo>
                <a:lnTo>
                  <a:pt x="291590" y="592114"/>
                </a:lnTo>
                <a:close/>
                <a:moveTo>
                  <a:pt x="246660" y="618010"/>
                </a:moveTo>
                <a:lnTo>
                  <a:pt x="224260" y="630958"/>
                </a:lnTo>
                <a:lnTo>
                  <a:pt x="227497" y="636526"/>
                </a:lnTo>
                <a:lnTo>
                  <a:pt x="249897" y="623578"/>
                </a:lnTo>
                <a:lnTo>
                  <a:pt x="246660" y="618010"/>
                </a:lnTo>
                <a:close/>
                <a:moveTo>
                  <a:pt x="201860" y="643906"/>
                </a:moveTo>
                <a:lnTo>
                  <a:pt x="179460" y="656854"/>
                </a:lnTo>
                <a:lnTo>
                  <a:pt x="182697" y="662422"/>
                </a:lnTo>
                <a:lnTo>
                  <a:pt x="205097" y="649474"/>
                </a:lnTo>
                <a:lnTo>
                  <a:pt x="201860" y="643906"/>
                </a:lnTo>
                <a:close/>
                <a:moveTo>
                  <a:pt x="157060" y="669803"/>
                </a:moveTo>
                <a:lnTo>
                  <a:pt x="134530" y="682751"/>
                </a:lnTo>
                <a:lnTo>
                  <a:pt x="137767" y="688318"/>
                </a:lnTo>
                <a:lnTo>
                  <a:pt x="160297" y="675370"/>
                </a:lnTo>
                <a:lnTo>
                  <a:pt x="157060" y="669803"/>
                </a:lnTo>
                <a:close/>
                <a:moveTo>
                  <a:pt x="112130" y="695699"/>
                </a:moveTo>
                <a:lnTo>
                  <a:pt x="89730" y="708647"/>
                </a:lnTo>
                <a:lnTo>
                  <a:pt x="92967" y="714214"/>
                </a:lnTo>
                <a:lnTo>
                  <a:pt x="115367" y="701266"/>
                </a:lnTo>
                <a:lnTo>
                  <a:pt x="112130" y="695699"/>
                </a:lnTo>
                <a:close/>
                <a:moveTo>
                  <a:pt x="67330" y="721595"/>
                </a:moveTo>
                <a:lnTo>
                  <a:pt x="44930" y="734543"/>
                </a:lnTo>
                <a:lnTo>
                  <a:pt x="48167" y="740110"/>
                </a:lnTo>
                <a:lnTo>
                  <a:pt x="70567" y="727162"/>
                </a:lnTo>
                <a:lnTo>
                  <a:pt x="67330" y="721595"/>
                </a:lnTo>
                <a:close/>
                <a:moveTo>
                  <a:pt x="22400" y="747491"/>
                </a:moveTo>
                <a:lnTo>
                  <a:pt x="3625" y="758367"/>
                </a:lnTo>
                <a:lnTo>
                  <a:pt x="3237" y="758108"/>
                </a:lnTo>
                <a:lnTo>
                  <a:pt x="2072" y="759274"/>
                </a:lnTo>
                <a:lnTo>
                  <a:pt x="2331" y="759791"/>
                </a:lnTo>
                <a:lnTo>
                  <a:pt x="0" y="763676"/>
                </a:lnTo>
                <a:lnTo>
                  <a:pt x="3625" y="765748"/>
                </a:lnTo>
                <a:lnTo>
                  <a:pt x="25637" y="753058"/>
                </a:lnTo>
                <a:lnTo>
                  <a:pt x="22400" y="747491"/>
                </a:lnTo>
                <a:close/>
              </a:path>
            </a:pathLst>
          </a:custGeom>
          <a:solidFill>
            <a:srgbClr val="00468F"/>
          </a:solidFill>
          <a:ln w="12948" cap="flat">
            <a:noFill/>
            <a:prstDash val="solid"/>
            <a:miter/>
          </a:ln>
        </p:spPr>
        <p:txBody>
          <a:bodyPr rtlCol="0" anchor="ctr"/>
          <a:lstStyle/>
          <a:p>
            <a:endParaRPr lang="en-US" sz="1350"/>
          </a:p>
        </p:txBody>
      </p:sp>
      <p:sp>
        <p:nvSpPr>
          <p:cNvPr id="77" name="Forma libre: forma 17">
            <a:extLst>
              <a:ext uri="{FF2B5EF4-FFF2-40B4-BE49-F238E27FC236}">
                <a16:creationId xmlns:a16="http://schemas.microsoft.com/office/drawing/2014/main" id="{1CFD7431-969F-47B1-AC1E-5B1D65645693}"/>
              </a:ext>
            </a:extLst>
          </p:cNvPr>
          <p:cNvSpPr/>
          <p:nvPr/>
        </p:nvSpPr>
        <p:spPr>
          <a:xfrm>
            <a:off x="5911565" y="3731061"/>
            <a:ext cx="242776" cy="572951"/>
          </a:xfrm>
          <a:custGeom>
            <a:avLst/>
            <a:gdLst>
              <a:gd name="connsiteX0" fmla="*/ 325643 w 323701"/>
              <a:gd name="connsiteY0" fmla="*/ 0 h 763934"/>
              <a:gd name="connsiteX1" fmla="*/ 303243 w 323701"/>
              <a:gd name="connsiteY1" fmla="*/ 12948 h 763934"/>
              <a:gd name="connsiteX2" fmla="*/ 306480 w 323701"/>
              <a:gd name="connsiteY2" fmla="*/ 18516 h 763934"/>
              <a:gd name="connsiteX3" fmla="*/ 328880 w 323701"/>
              <a:gd name="connsiteY3" fmla="*/ 5568 h 763934"/>
              <a:gd name="connsiteX4" fmla="*/ 325643 w 323701"/>
              <a:gd name="connsiteY4" fmla="*/ 0 h 763934"/>
              <a:gd name="connsiteX5" fmla="*/ 280843 w 323701"/>
              <a:gd name="connsiteY5" fmla="*/ 25896 h 763934"/>
              <a:gd name="connsiteX6" fmla="*/ 258443 w 323701"/>
              <a:gd name="connsiteY6" fmla="*/ 38844 h 763934"/>
              <a:gd name="connsiteX7" fmla="*/ 261680 w 323701"/>
              <a:gd name="connsiteY7" fmla="*/ 44412 h 763934"/>
              <a:gd name="connsiteX8" fmla="*/ 284080 w 323701"/>
              <a:gd name="connsiteY8" fmla="*/ 31464 h 763934"/>
              <a:gd name="connsiteX9" fmla="*/ 280843 w 323701"/>
              <a:gd name="connsiteY9" fmla="*/ 25896 h 763934"/>
              <a:gd name="connsiteX10" fmla="*/ 236043 w 323701"/>
              <a:gd name="connsiteY10" fmla="*/ 51792 h 763934"/>
              <a:gd name="connsiteX11" fmla="*/ 213513 w 323701"/>
              <a:gd name="connsiteY11" fmla="*/ 64740 h 763934"/>
              <a:gd name="connsiteX12" fmla="*/ 216750 w 323701"/>
              <a:gd name="connsiteY12" fmla="*/ 70308 h 763934"/>
              <a:gd name="connsiteX13" fmla="*/ 239280 w 323701"/>
              <a:gd name="connsiteY13" fmla="*/ 57360 h 763934"/>
              <a:gd name="connsiteX14" fmla="*/ 236043 w 323701"/>
              <a:gd name="connsiteY14" fmla="*/ 51792 h 763934"/>
              <a:gd name="connsiteX15" fmla="*/ 191113 w 323701"/>
              <a:gd name="connsiteY15" fmla="*/ 77688 h 763934"/>
              <a:gd name="connsiteX16" fmla="*/ 168713 w 323701"/>
              <a:gd name="connsiteY16" fmla="*/ 90636 h 763934"/>
              <a:gd name="connsiteX17" fmla="*/ 171950 w 323701"/>
              <a:gd name="connsiteY17" fmla="*/ 96204 h 763934"/>
              <a:gd name="connsiteX18" fmla="*/ 194350 w 323701"/>
              <a:gd name="connsiteY18" fmla="*/ 83256 h 763934"/>
              <a:gd name="connsiteX19" fmla="*/ 191113 w 323701"/>
              <a:gd name="connsiteY19" fmla="*/ 77688 h 763934"/>
              <a:gd name="connsiteX20" fmla="*/ 146313 w 323701"/>
              <a:gd name="connsiteY20" fmla="*/ 103584 h 763934"/>
              <a:gd name="connsiteX21" fmla="*/ 123913 w 323701"/>
              <a:gd name="connsiteY21" fmla="*/ 116532 h 763934"/>
              <a:gd name="connsiteX22" fmla="*/ 127150 w 323701"/>
              <a:gd name="connsiteY22" fmla="*/ 122100 h 763934"/>
              <a:gd name="connsiteX23" fmla="*/ 149550 w 323701"/>
              <a:gd name="connsiteY23" fmla="*/ 109152 h 763934"/>
              <a:gd name="connsiteX24" fmla="*/ 146313 w 323701"/>
              <a:gd name="connsiteY24" fmla="*/ 103584 h 763934"/>
              <a:gd name="connsiteX25" fmla="*/ 101383 w 323701"/>
              <a:gd name="connsiteY25" fmla="*/ 129480 h 763934"/>
              <a:gd name="connsiteX26" fmla="*/ 78983 w 323701"/>
              <a:gd name="connsiteY26" fmla="*/ 142429 h 763934"/>
              <a:gd name="connsiteX27" fmla="*/ 82220 w 323701"/>
              <a:gd name="connsiteY27" fmla="*/ 147996 h 763934"/>
              <a:gd name="connsiteX28" fmla="*/ 104620 w 323701"/>
              <a:gd name="connsiteY28" fmla="*/ 135048 h 763934"/>
              <a:gd name="connsiteX29" fmla="*/ 101383 w 323701"/>
              <a:gd name="connsiteY29" fmla="*/ 129480 h 763934"/>
              <a:gd name="connsiteX30" fmla="*/ 56583 w 323701"/>
              <a:gd name="connsiteY30" fmla="*/ 155377 h 763934"/>
              <a:gd name="connsiteX31" fmla="*/ 34183 w 323701"/>
              <a:gd name="connsiteY31" fmla="*/ 168325 h 763934"/>
              <a:gd name="connsiteX32" fmla="*/ 37420 w 323701"/>
              <a:gd name="connsiteY32" fmla="*/ 173892 h 763934"/>
              <a:gd name="connsiteX33" fmla="*/ 59820 w 323701"/>
              <a:gd name="connsiteY33" fmla="*/ 160944 h 763934"/>
              <a:gd name="connsiteX34" fmla="*/ 56583 w 323701"/>
              <a:gd name="connsiteY34" fmla="*/ 155377 h 763934"/>
              <a:gd name="connsiteX35" fmla="*/ 11783 w 323701"/>
              <a:gd name="connsiteY35" fmla="*/ 181273 h 763934"/>
              <a:gd name="connsiteX36" fmla="*/ 0 w 323701"/>
              <a:gd name="connsiteY36" fmla="*/ 188006 h 763934"/>
              <a:gd name="connsiteX37" fmla="*/ 0 w 323701"/>
              <a:gd name="connsiteY37" fmla="*/ 204061 h 763934"/>
              <a:gd name="connsiteX38" fmla="*/ 6474 w 323701"/>
              <a:gd name="connsiteY38" fmla="*/ 204061 h 763934"/>
              <a:gd name="connsiteX39" fmla="*/ 6474 w 323701"/>
              <a:gd name="connsiteY39" fmla="*/ 191761 h 763934"/>
              <a:gd name="connsiteX40" fmla="*/ 15020 w 323701"/>
              <a:gd name="connsiteY40" fmla="*/ 186840 h 763934"/>
              <a:gd name="connsiteX41" fmla="*/ 11783 w 323701"/>
              <a:gd name="connsiteY41" fmla="*/ 181273 h 763934"/>
              <a:gd name="connsiteX42" fmla="*/ 0 w 323701"/>
              <a:gd name="connsiteY42" fmla="*/ 229957 h 763934"/>
              <a:gd name="connsiteX43" fmla="*/ 0 w 323701"/>
              <a:gd name="connsiteY43" fmla="*/ 255853 h 763934"/>
              <a:gd name="connsiteX44" fmla="*/ 6474 w 323701"/>
              <a:gd name="connsiteY44" fmla="*/ 255853 h 763934"/>
              <a:gd name="connsiteX45" fmla="*/ 6474 w 323701"/>
              <a:gd name="connsiteY45" fmla="*/ 229957 h 763934"/>
              <a:gd name="connsiteX46" fmla="*/ 0 w 323701"/>
              <a:gd name="connsiteY46" fmla="*/ 229957 h 763934"/>
              <a:gd name="connsiteX47" fmla="*/ 0 w 323701"/>
              <a:gd name="connsiteY47" fmla="*/ 281749 h 763934"/>
              <a:gd name="connsiteX48" fmla="*/ 0 w 323701"/>
              <a:gd name="connsiteY48" fmla="*/ 307646 h 763934"/>
              <a:gd name="connsiteX49" fmla="*/ 6474 w 323701"/>
              <a:gd name="connsiteY49" fmla="*/ 307646 h 763934"/>
              <a:gd name="connsiteX50" fmla="*/ 6474 w 323701"/>
              <a:gd name="connsiteY50" fmla="*/ 281749 h 763934"/>
              <a:gd name="connsiteX51" fmla="*/ 0 w 323701"/>
              <a:gd name="connsiteY51" fmla="*/ 281749 h 763934"/>
              <a:gd name="connsiteX52" fmla="*/ 0 w 323701"/>
              <a:gd name="connsiteY52" fmla="*/ 333542 h 763934"/>
              <a:gd name="connsiteX53" fmla="*/ 0 w 323701"/>
              <a:gd name="connsiteY53" fmla="*/ 359438 h 763934"/>
              <a:gd name="connsiteX54" fmla="*/ 6474 w 323701"/>
              <a:gd name="connsiteY54" fmla="*/ 359438 h 763934"/>
              <a:gd name="connsiteX55" fmla="*/ 6474 w 323701"/>
              <a:gd name="connsiteY55" fmla="*/ 333542 h 763934"/>
              <a:gd name="connsiteX56" fmla="*/ 0 w 323701"/>
              <a:gd name="connsiteY56" fmla="*/ 333542 h 763934"/>
              <a:gd name="connsiteX57" fmla="*/ 0 w 323701"/>
              <a:gd name="connsiteY57" fmla="*/ 385334 h 763934"/>
              <a:gd name="connsiteX58" fmla="*/ 0 w 323701"/>
              <a:gd name="connsiteY58" fmla="*/ 411230 h 763934"/>
              <a:gd name="connsiteX59" fmla="*/ 6474 w 323701"/>
              <a:gd name="connsiteY59" fmla="*/ 411230 h 763934"/>
              <a:gd name="connsiteX60" fmla="*/ 6474 w 323701"/>
              <a:gd name="connsiteY60" fmla="*/ 385334 h 763934"/>
              <a:gd name="connsiteX61" fmla="*/ 0 w 323701"/>
              <a:gd name="connsiteY61" fmla="*/ 385334 h 763934"/>
              <a:gd name="connsiteX62" fmla="*/ 0 w 323701"/>
              <a:gd name="connsiteY62" fmla="*/ 437126 h 763934"/>
              <a:gd name="connsiteX63" fmla="*/ 0 w 323701"/>
              <a:gd name="connsiteY63" fmla="*/ 463022 h 763934"/>
              <a:gd name="connsiteX64" fmla="*/ 6474 w 323701"/>
              <a:gd name="connsiteY64" fmla="*/ 463022 h 763934"/>
              <a:gd name="connsiteX65" fmla="*/ 6474 w 323701"/>
              <a:gd name="connsiteY65" fmla="*/ 437126 h 763934"/>
              <a:gd name="connsiteX66" fmla="*/ 0 w 323701"/>
              <a:gd name="connsiteY66" fmla="*/ 437126 h 763934"/>
              <a:gd name="connsiteX67" fmla="*/ 0 w 323701"/>
              <a:gd name="connsiteY67" fmla="*/ 488918 h 763934"/>
              <a:gd name="connsiteX68" fmla="*/ 0 w 323701"/>
              <a:gd name="connsiteY68" fmla="*/ 514814 h 763934"/>
              <a:gd name="connsiteX69" fmla="*/ 6474 w 323701"/>
              <a:gd name="connsiteY69" fmla="*/ 514814 h 763934"/>
              <a:gd name="connsiteX70" fmla="*/ 6474 w 323701"/>
              <a:gd name="connsiteY70" fmla="*/ 488918 h 763934"/>
              <a:gd name="connsiteX71" fmla="*/ 0 w 323701"/>
              <a:gd name="connsiteY71" fmla="*/ 488918 h 763934"/>
              <a:gd name="connsiteX72" fmla="*/ 0 w 323701"/>
              <a:gd name="connsiteY72" fmla="*/ 540710 h 763934"/>
              <a:gd name="connsiteX73" fmla="*/ 0 w 323701"/>
              <a:gd name="connsiteY73" fmla="*/ 566607 h 763934"/>
              <a:gd name="connsiteX74" fmla="*/ 6474 w 323701"/>
              <a:gd name="connsiteY74" fmla="*/ 566607 h 763934"/>
              <a:gd name="connsiteX75" fmla="*/ 6474 w 323701"/>
              <a:gd name="connsiteY75" fmla="*/ 540710 h 763934"/>
              <a:gd name="connsiteX76" fmla="*/ 0 w 323701"/>
              <a:gd name="connsiteY76" fmla="*/ 540710 h 763934"/>
              <a:gd name="connsiteX77" fmla="*/ 21105 w 323701"/>
              <a:gd name="connsiteY77" fmla="*/ 580202 h 763934"/>
              <a:gd name="connsiteX78" fmla="*/ 17868 w 323701"/>
              <a:gd name="connsiteY78" fmla="*/ 585899 h 763934"/>
              <a:gd name="connsiteX79" fmla="*/ 40268 w 323701"/>
              <a:gd name="connsiteY79" fmla="*/ 598847 h 763934"/>
              <a:gd name="connsiteX80" fmla="*/ 43505 w 323701"/>
              <a:gd name="connsiteY80" fmla="*/ 593150 h 763934"/>
              <a:gd name="connsiteX81" fmla="*/ 21105 w 323701"/>
              <a:gd name="connsiteY81" fmla="*/ 580202 h 763934"/>
              <a:gd name="connsiteX82" fmla="*/ 66035 w 323701"/>
              <a:gd name="connsiteY82" fmla="*/ 606098 h 763934"/>
              <a:gd name="connsiteX83" fmla="*/ 62798 w 323701"/>
              <a:gd name="connsiteY83" fmla="*/ 611795 h 763934"/>
              <a:gd name="connsiteX84" fmla="*/ 85198 w 323701"/>
              <a:gd name="connsiteY84" fmla="*/ 624743 h 763934"/>
              <a:gd name="connsiteX85" fmla="*/ 88435 w 323701"/>
              <a:gd name="connsiteY85" fmla="*/ 619046 h 763934"/>
              <a:gd name="connsiteX86" fmla="*/ 66035 w 323701"/>
              <a:gd name="connsiteY86" fmla="*/ 606098 h 763934"/>
              <a:gd name="connsiteX87" fmla="*/ 110835 w 323701"/>
              <a:gd name="connsiteY87" fmla="*/ 631994 h 763934"/>
              <a:gd name="connsiteX88" fmla="*/ 107598 w 323701"/>
              <a:gd name="connsiteY88" fmla="*/ 637691 h 763934"/>
              <a:gd name="connsiteX89" fmla="*/ 129998 w 323701"/>
              <a:gd name="connsiteY89" fmla="*/ 650639 h 763934"/>
              <a:gd name="connsiteX90" fmla="*/ 133235 w 323701"/>
              <a:gd name="connsiteY90" fmla="*/ 644942 h 763934"/>
              <a:gd name="connsiteX91" fmla="*/ 110835 w 323701"/>
              <a:gd name="connsiteY91" fmla="*/ 631994 h 763934"/>
              <a:gd name="connsiteX92" fmla="*/ 155765 w 323701"/>
              <a:gd name="connsiteY92" fmla="*/ 657890 h 763934"/>
              <a:gd name="connsiteX93" fmla="*/ 152528 w 323701"/>
              <a:gd name="connsiteY93" fmla="*/ 663587 h 763934"/>
              <a:gd name="connsiteX94" fmla="*/ 174928 w 323701"/>
              <a:gd name="connsiteY94" fmla="*/ 676536 h 763934"/>
              <a:gd name="connsiteX95" fmla="*/ 178165 w 323701"/>
              <a:gd name="connsiteY95" fmla="*/ 670838 h 763934"/>
              <a:gd name="connsiteX96" fmla="*/ 155765 w 323701"/>
              <a:gd name="connsiteY96" fmla="*/ 657890 h 763934"/>
              <a:gd name="connsiteX97" fmla="*/ 200565 w 323701"/>
              <a:gd name="connsiteY97" fmla="*/ 683786 h 763934"/>
              <a:gd name="connsiteX98" fmla="*/ 197328 w 323701"/>
              <a:gd name="connsiteY98" fmla="*/ 689484 h 763934"/>
              <a:gd name="connsiteX99" fmla="*/ 219728 w 323701"/>
              <a:gd name="connsiteY99" fmla="*/ 702432 h 763934"/>
              <a:gd name="connsiteX100" fmla="*/ 222965 w 323701"/>
              <a:gd name="connsiteY100" fmla="*/ 696734 h 763934"/>
              <a:gd name="connsiteX101" fmla="*/ 200565 w 323701"/>
              <a:gd name="connsiteY101" fmla="*/ 683786 h 763934"/>
              <a:gd name="connsiteX102" fmla="*/ 245365 w 323701"/>
              <a:gd name="connsiteY102" fmla="*/ 709683 h 763934"/>
              <a:gd name="connsiteX103" fmla="*/ 242128 w 323701"/>
              <a:gd name="connsiteY103" fmla="*/ 715380 h 763934"/>
              <a:gd name="connsiteX104" fmla="*/ 264658 w 323701"/>
              <a:gd name="connsiteY104" fmla="*/ 728328 h 763934"/>
              <a:gd name="connsiteX105" fmla="*/ 267895 w 323701"/>
              <a:gd name="connsiteY105" fmla="*/ 722631 h 763934"/>
              <a:gd name="connsiteX106" fmla="*/ 245365 w 323701"/>
              <a:gd name="connsiteY106" fmla="*/ 709683 h 763934"/>
              <a:gd name="connsiteX107" fmla="*/ 290295 w 323701"/>
              <a:gd name="connsiteY107" fmla="*/ 735579 h 763934"/>
              <a:gd name="connsiteX108" fmla="*/ 287058 w 323701"/>
              <a:gd name="connsiteY108" fmla="*/ 741276 h 763934"/>
              <a:gd name="connsiteX109" fmla="*/ 309458 w 323701"/>
              <a:gd name="connsiteY109" fmla="*/ 754224 h 763934"/>
              <a:gd name="connsiteX110" fmla="*/ 312695 w 323701"/>
              <a:gd name="connsiteY110" fmla="*/ 748527 h 763934"/>
              <a:gd name="connsiteX111" fmla="*/ 290295 w 323701"/>
              <a:gd name="connsiteY111" fmla="*/ 735579 h 763934"/>
              <a:gd name="connsiteX112" fmla="*/ 335095 w 323701"/>
              <a:gd name="connsiteY112" fmla="*/ 761475 h 763934"/>
              <a:gd name="connsiteX113" fmla="*/ 333930 w 323701"/>
              <a:gd name="connsiteY113" fmla="*/ 762640 h 763934"/>
              <a:gd name="connsiteX114" fmla="*/ 334189 w 323701"/>
              <a:gd name="connsiteY114" fmla="*/ 763158 h 763934"/>
              <a:gd name="connsiteX115" fmla="*/ 331858 w 323701"/>
              <a:gd name="connsiteY115" fmla="*/ 767172 h 763934"/>
              <a:gd name="connsiteX116" fmla="*/ 335484 w 323701"/>
              <a:gd name="connsiteY116" fmla="*/ 769244 h 763934"/>
              <a:gd name="connsiteX117" fmla="*/ 335484 w 323701"/>
              <a:gd name="connsiteY117" fmla="*/ 761734 h 763934"/>
              <a:gd name="connsiteX118" fmla="*/ 335095 w 323701"/>
              <a:gd name="connsiteY118" fmla="*/ 761475 h 763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23701" h="763934">
                <a:moveTo>
                  <a:pt x="325643" y="0"/>
                </a:moveTo>
                <a:lnTo>
                  <a:pt x="303243" y="12948"/>
                </a:lnTo>
                <a:lnTo>
                  <a:pt x="306480" y="18516"/>
                </a:lnTo>
                <a:lnTo>
                  <a:pt x="328880" y="5568"/>
                </a:lnTo>
                <a:lnTo>
                  <a:pt x="325643" y="0"/>
                </a:lnTo>
                <a:close/>
                <a:moveTo>
                  <a:pt x="280843" y="25896"/>
                </a:moveTo>
                <a:lnTo>
                  <a:pt x="258443" y="38844"/>
                </a:lnTo>
                <a:lnTo>
                  <a:pt x="261680" y="44412"/>
                </a:lnTo>
                <a:lnTo>
                  <a:pt x="284080" y="31464"/>
                </a:lnTo>
                <a:lnTo>
                  <a:pt x="280843" y="25896"/>
                </a:lnTo>
                <a:close/>
                <a:moveTo>
                  <a:pt x="236043" y="51792"/>
                </a:moveTo>
                <a:lnTo>
                  <a:pt x="213513" y="64740"/>
                </a:lnTo>
                <a:lnTo>
                  <a:pt x="216750" y="70308"/>
                </a:lnTo>
                <a:lnTo>
                  <a:pt x="239280" y="57360"/>
                </a:lnTo>
                <a:lnTo>
                  <a:pt x="236043" y="51792"/>
                </a:lnTo>
                <a:close/>
                <a:moveTo>
                  <a:pt x="191113" y="77688"/>
                </a:moveTo>
                <a:lnTo>
                  <a:pt x="168713" y="90636"/>
                </a:lnTo>
                <a:lnTo>
                  <a:pt x="171950" y="96204"/>
                </a:lnTo>
                <a:lnTo>
                  <a:pt x="194350" y="83256"/>
                </a:lnTo>
                <a:lnTo>
                  <a:pt x="191113" y="77688"/>
                </a:lnTo>
                <a:close/>
                <a:moveTo>
                  <a:pt x="146313" y="103584"/>
                </a:moveTo>
                <a:lnTo>
                  <a:pt x="123913" y="116532"/>
                </a:lnTo>
                <a:lnTo>
                  <a:pt x="127150" y="122100"/>
                </a:lnTo>
                <a:lnTo>
                  <a:pt x="149550" y="109152"/>
                </a:lnTo>
                <a:lnTo>
                  <a:pt x="146313" y="103584"/>
                </a:lnTo>
                <a:close/>
                <a:moveTo>
                  <a:pt x="101383" y="129480"/>
                </a:moveTo>
                <a:lnTo>
                  <a:pt x="78983" y="142429"/>
                </a:lnTo>
                <a:lnTo>
                  <a:pt x="82220" y="147996"/>
                </a:lnTo>
                <a:lnTo>
                  <a:pt x="104620" y="135048"/>
                </a:lnTo>
                <a:lnTo>
                  <a:pt x="101383" y="129480"/>
                </a:lnTo>
                <a:close/>
                <a:moveTo>
                  <a:pt x="56583" y="155377"/>
                </a:moveTo>
                <a:lnTo>
                  <a:pt x="34183" y="168325"/>
                </a:lnTo>
                <a:lnTo>
                  <a:pt x="37420" y="173892"/>
                </a:lnTo>
                <a:lnTo>
                  <a:pt x="59820" y="160944"/>
                </a:lnTo>
                <a:lnTo>
                  <a:pt x="56583" y="155377"/>
                </a:lnTo>
                <a:close/>
                <a:moveTo>
                  <a:pt x="11783" y="181273"/>
                </a:moveTo>
                <a:lnTo>
                  <a:pt x="0" y="188006"/>
                </a:lnTo>
                <a:lnTo>
                  <a:pt x="0" y="204061"/>
                </a:lnTo>
                <a:lnTo>
                  <a:pt x="6474" y="204061"/>
                </a:lnTo>
                <a:lnTo>
                  <a:pt x="6474" y="191761"/>
                </a:lnTo>
                <a:lnTo>
                  <a:pt x="15020" y="186840"/>
                </a:lnTo>
                <a:lnTo>
                  <a:pt x="11783" y="181273"/>
                </a:lnTo>
                <a:close/>
                <a:moveTo>
                  <a:pt x="0" y="229957"/>
                </a:moveTo>
                <a:lnTo>
                  <a:pt x="0" y="255853"/>
                </a:lnTo>
                <a:lnTo>
                  <a:pt x="6474" y="255853"/>
                </a:lnTo>
                <a:lnTo>
                  <a:pt x="6474" y="229957"/>
                </a:lnTo>
                <a:lnTo>
                  <a:pt x="0" y="229957"/>
                </a:lnTo>
                <a:close/>
                <a:moveTo>
                  <a:pt x="0" y="281749"/>
                </a:moveTo>
                <a:lnTo>
                  <a:pt x="0" y="307646"/>
                </a:lnTo>
                <a:lnTo>
                  <a:pt x="6474" y="307646"/>
                </a:lnTo>
                <a:lnTo>
                  <a:pt x="6474" y="281749"/>
                </a:lnTo>
                <a:lnTo>
                  <a:pt x="0" y="281749"/>
                </a:lnTo>
                <a:close/>
                <a:moveTo>
                  <a:pt x="0" y="333542"/>
                </a:moveTo>
                <a:lnTo>
                  <a:pt x="0" y="359438"/>
                </a:lnTo>
                <a:lnTo>
                  <a:pt x="6474" y="359438"/>
                </a:lnTo>
                <a:lnTo>
                  <a:pt x="6474" y="333542"/>
                </a:lnTo>
                <a:lnTo>
                  <a:pt x="0" y="333542"/>
                </a:lnTo>
                <a:close/>
                <a:moveTo>
                  <a:pt x="0" y="385334"/>
                </a:moveTo>
                <a:lnTo>
                  <a:pt x="0" y="411230"/>
                </a:lnTo>
                <a:lnTo>
                  <a:pt x="6474" y="411230"/>
                </a:lnTo>
                <a:lnTo>
                  <a:pt x="6474" y="385334"/>
                </a:lnTo>
                <a:lnTo>
                  <a:pt x="0" y="385334"/>
                </a:lnTo>
                <a:close/>
                <a:moveTo>
                  <a:pt x="0" y="437126"/>
                </a:moveTo>
                <a:lnTo>
                  <a:pt x="0" y="463022"/>
                </a:lnTo>
                <a:lnTo>
                  <a:pt x="6474" y="463022"/>
                </a:lnTo>
                <a:lnTo>
                  <a:pt x="6474" y="437126"/>
                </a:lnTo>
                <a:lnTo>
                  <a:pt x="0" y="437126"/>
                </a:lnTo>
                <a:close/>
                <a:moveTo>
                  <a:pt x="0" y="488918"/>
                </a:moveTo>
                <a:lnTo>
                  <a:pt x="0" y="514814"/>
                </a:lnTo>
                <a:lnTo>
                  <a:pt x="6474" y="514814"/>
                </a:lnTo>
                <a:lnTo>
                  <a:pt x="6474" y="488918"/>
                </a:lnTo>
                <a:lnTo>
                  <a:pt x="0" y="488918"/>
                </a:lnTo>
                <a:close/>
                <a:moveTo>
                  <a:pt x="0" y="540710"/>
                </a:moveTo>
                <a:lnTo>
                  <a:pt x="0" y="566607"/>
                </a:lnTo>
                <a:lnTo>
                  <a:pt x="6474" y="566607"/>
                </a:lnTo>
                <a:lnTo>
                  <a:pt x="6474" y="540710"/>
                </a:lnTo>
                <a:lnTo>
                  <a:pt x="0" y="540710"/>
                </a:lnTo>
                <a:close/>
                <a:moveTo>
                  <a:pt x="21105" y="580202"/>
                </a:moveTo>
                <a:lnTo>
                  <a:pt x="17868" y="585899"/>
                </a:lnTo>
                <a:lnTo>
                  <a:pt x="40268" y="598847"/>
                </a:lnTo>
                <a:lnTo>
                  <a:pt x="43505" y="593150"/>
                </a:lnTo>
                <a:lnTo>
                  <a:pt x="21105" y="580202"/>
                </a:lnTo>
                <a:close/>
                <a:moveTo>
                  <a:pt x="66035" y="606098"/>
                </a:moveTo>
                <a:lnTo>
                  <a:pt x="62798" y="611795"/>
                </a:lnTo>
                <a:lnTo>
                  <a:pt x="85198" y="624743"/>
                </a:lnTo>
                <a:lnTo>
                  <a:pt x="88435" y="619046"/>
                </a:lnTo>
                <a:lnTo>
                  <a:pt x="66035" y="606098"/>
                </a:lnTo>
                <a:close/>
                <a:moveTo>
                  <a:pt x="110835" y="631994"/>
                </a:moveTo>
                <a:lnTo>
                  <a:pt x="107598" y="637691"/>
                </a:lnTo>
                <a:lnTo>
                  <a:pt x="129998" y="650639"/>
                </a:lnTo>
                <a:lnTo>
                  <a:pt x="133235" y="644942"/>
                </a:lnTo>
                <a:lnTo>
                  <a:pt x="110835" y="631994"/>
                </a:lnTo>
                <a:close/>
                <a:moveTo>
                  <a:pt x="155765" y="657890"/>
                </a:moveTo>
                <a:lnTo>
                  <a:pt x="152528" y="663587"/>
                </a:lnTo>
                <a:lnTo>
                  <a:pt x="174928" y="676536"/>
                </a:lnTo>
                <a:lnTo>
                  <a:pt x="178165" y="670838"/>
                </a:lnTo>
                <a:lnTo>
                  <a:pt x="155765" y="657890"/>
                </a:lnTo>
                <a:close/>
                <a:moveTo>
                  <a:pt x="200565" y="683786"/>
                </a:moveTo>
                <a:lnTo>
                  <a:pt x="197328" y="689484"/>
                </a:lnTo>
                <a:lnTo>
                  <a:pt x="219728" y="702432"/>
                </a:lnTo>
                <a:lnTo>
                  <a:pt x="222965" y="696734"/>
                </a:lnTo>
                <a:lnTo>
                  <a:pt x="200565" y="683786"/>
                </a:lnTo>
                <a:close/>
                <a:moveTo>
                  <a:pt x="245365" y="709683"/>
                </a:moveTo>
                <a:lnTo>
                  <a:pt x="242128" y="715380"/>
                </a:lnTo>
                <a:lnTo>
                  <a:pt x="264658" y="728328"/>
                </a:lnTo>
                <a:lnTo>
                  <a:pt x="267895" y="722631"/>
                </a:lnTo>
                <a:lnTo>
                  <a:pt x="245365" y="709683"/>
                </a:lnTo>
                <a:close/>
                <a:moveTo>
                  <a:pt x="290295" y="735579"/>
                </a:moveTo>
                <a:lnTo>
                  <a:pt x="287058" y="741276"/>
                </a:lnTo>
                <a:lnTo>
                  <a:pt x="309458" y="754224"/>
                </a:lnTo>
                <a:lnTo>
                  <a:pt x="312695" y="748527"/>
                </a:lnTo>
                <a:lnTo>
                  <a:pt x="290295" y="735579"/>
                </a:lnTo>
                <a:close/>
                <a:moveTo>
                  <a:pt x="335095" y="761475"/>
                </a:moveTo>
                <a:lnTo>
                  <a:pt x="333930" y="762640"/>
                </a:lnTo>
                <a:lnTo>
                  <a:pt x="334189" y="763158"/>
                </a:lnTo>
                <a:lnTo>
                  <a:pt x="331858" y="767172"/>
                </a:lnTo>
                <a:lnTo>
                  <a:pt x="335484" y="769244"/>
                </a:lnTo>
                <a:lnTo>
                  <a:pt x="335484" y="761734"/>
                </a:lnTo>
                <a:lnTo>
                  <a:pt x="335095" y="761475"/>
                </a:lnTo>
                <a:close/>
              </a:path>
            </a:pathLst>
          </a:custGeom>
          <a:solidFill>
            <a:srgbClr val="00468F"/>
          </a:solidFill>
          <a:ln w="12948" cap="flat">
            <a:noFill/>
            <a:prstDash val="solid"/>
            <a:miter/>
          </a:ln>
        </p:spPr>
        <p:txBody>
          <a:bodyPr rtlCol="0" anchor="ctr"/>
          <a:lstStyle/>
          <a:p>
            <a:endParaRPr lang="en-US" sz="1350"/>
          </a:p>
        </p:txBody>
      </p:sp>
      <p:sp>
        <p:nvSpPr>
          <p:cNvPr id="78" name="Forma libre: forma 19">
            <a:extLst>
              <a:ext uri="{FF2B5EF4-FFF2-40B4-BE49-F238E27FC236}">
                <a16:creationId xmlns:a16="http://schemas.microsoft.com/office/drawing/2014/main" id="{38B9CB61-4E68-47C5-BCCB-5D4A8F26441B}"/>
              </a:ext>
            </a:extLst>
          </p:cNvPr>
          <p:cNvSpPr/>
          <p:nvPr/>
        </p:nvSpPr>
        <p:spPr>
          <a:xfrm>
            <a:off x="6160458" y="4307994"/>
            <a:ext cx="252487" cy="572951"/>
          </a:xfrm>
          <a:custGeom>
            <a:avLst/>
            <a:gdLst>
              <a:gd name="connsiteX0" fmla="*/ 19552 w 336649"/>
              <a:gd name="connsiteY0" fmla="*/ 0 h 763934"/>
              <a:gd name="connsiteX1" fmla="*/ 16315 w 336649"/>
              <a:gd name="connsiteY1" fmla="*/ 5697 h 763934"/>
              <a:gd name="connsiteX2" fmla="*/ 38715 w 336649"/>
              <a:gd name="connsiteY2" fmla="*/ 18645 h 763934"/>
              <a:gd name="connsiteX3" fmla="*/ 41952 w 336649"/>
              <a:gd name="connsiteY3" fmla="*/ 12948 h 763934"/>
              <a:gd name="connsiteX4" fmla="*/ 19552 w 336649"/>
              <a:gd name="connsiteY4" fmla="*/ 0 h 763934"/>
              <a:gd name="connsiteX5" fmla="*/ 64352 w 336649"/>
              <a:gd name="connsiteY5" fmla="*/ 25896 h 763934"/>
              <a:gd name="connsiteX6" fmla="*/ 61115 w 336649"/>
              <a:gd name="connsiteY6" fmla="*/ 31593 h 763934"/>
              <a:gd name="connsiteX7" fmla="*/ 83515 w 336649"/>
              <a:gd name="connsiteY7" fmla="*/ 44541 h 763934"/>
              <a:gd name="connsiteX8" fmla="*/ 86752 w 336649"/>
              <a:gd name="connsiteY8" fmla="*/ 38844 h 763934"/>
              <a:gd name="connsiteX9" fmla="*/ 64352 w 336649"/>
              <a:gd name="connsiteY9" fmla="*/ 25896 h 763934"/>
              <a:gd name="connsiteX10" fmla="*/ 109152 w 336649"/>
              <a:gd name="connsiteY10" fmla="*/ 51792 h 763934"/>
              <a:gd name="connsiteX11" fmla="*/ 105915 w 336649"/>
              <a:gd name="connsiteY11" fmla="*/ 57489 h 763934"/>
              <a:gd name="connsiteX12" fmla="*/ 128445 w 336649"/>
              <a:gd name="connsiteY12" fmla="*/ 70437 h 763934"/>
              <a:gd name="connsiteX13" fmla="*/ 131682 w 336649"/>
              <a:gd name="connsiteY13" fmla="*/ 64740 h 763934"/>
              <a:gd name="connsiteX14" fmla="*/ 109152 w 336649"/>
              <a:gd name="connsiteY14" fmla="*/ 51792 h 763934"/>
              <a:gd name="connsiteX15" fmla="*/ 154082 w 336649"/>
              <a:gd name="connsiteY15" fmla="*/ 77688 h 763934"/>
              <a:gd name="connsiteX16" fmla="*/ 150845 w 336649"/>
              <a:gd name="connsiteY16" fmla="*/ 83385 h 763934"/>
              <a:gd name="connsiteX17" fmla="*/ 173245 w 336649"/>
              <a:gd name="connsiteY17" fmla="*/ 96333 h 763934"/>
              <a:gd name="connsiteX18" fmla="*/ 176482 w 336649"/>
              <a:gd name="connsiteY18" fmla="*/ 90636 h 763934"/>
              <a:gd name="connsiteX19" fmla="*/ 154082 w 336649"/>
              <a:gd name="connsiteY19" fmla="*/ 77688 h 763934"/>
              <a:gd name="connsiteX20" fmla="*/ 198882 w 336649"/>
              <a:gd name="connsiteY20" fmla="*/ 103584 h 763934"/>
              <a:gd name="connsiteX21" fmla="*/ 195645 w 336649"/>
              <a:gd name="connsiteY21" fmla="*/ 109281 h 763934"/>
              <a:gd name="connsiteX22" fmla="*/ 218045 w 336649"/>
              <a:gd name="connsiteY22" fmla="*/ 122229 h 763934"/>
              <a:gd name="connsiteX23" fmla="*/ 221282 w 336649"/>
              <a:gd name="connsiteY23" fmla="*/ 116532 h 763934"/>
              <a:gd name="connsiteX24" fmla="*/ 198882 w 336649"/>
              <a:gd name="connsiteY24" fmla="*/ 103584 h 763934"/>
              <a:gd name="connsiteX25" fmla="*/ 243812 w 336649"/>
              <a:gd name="connsiteY25" fmla="*/ 129480 h 763934"/>
              <a:gd name="connsiteX26" fmla="*/ 240575 w 336649"/>
              <a:gd name="connsiteY26" fmla="*/ 135177 h 763934"/>
              <a:gd name="connsiteX27" fmla="*/ 262975 w 336649"/>
              <a:gd name="connsiteY27" fmla="*/ 148126 h 763934"/>
              <a:gd name="connsiteX28" fmla="*/ 266212 w 336649"/>
              <a:gd name="connsiteY28" fmla="*/ 142429 h 763934"/>
              <a:gd name="connsiteX29" fmla="*/ 243812 w 336649"/>
              <a:gd name="connsiteY29" fmla="*/ 129480 h 763934"/>
              <a:gd name="connsiteX30" fmla="*/ 288612 w 336649"/>
              <a:gd name="connsiteY30" fmla="*/ 155377 h 763934"/>
              <a:gd name="connsiteX31" fmla="*/ 285375 w 336649"/>
              <a:gd name="connsiteY31" fmla="*/ 161074 h 763934"/>
              <a:gd name="connsiteX32" fmla="*/ 307775 w 336649"/>
              <a:gd name="connsiteY32" fmla="*/ 174022 h 763934"/>
              <a:gd name="connsiteX33" fmla="*/ 311012 w 336649"/>
              <a:gd name="connsiteY33" fmla="*/ 168325 h 763934"/>
              <a:gd name="connsiteX34" fmla="*/ 288612 w 336649"/>
              <a:gd name="connsiteY34" fmla="*/ 155377 h 763934"/>
              <a:gd name="connsiteX35" fmla="*/ 333412 w 336649"/>
              <a:gd name="connsiteY35" fmla="*/ 181273 h 763934"/>
              <a:gd name="connsiteX36" fmla="*/ 330175 w 336649"/>
              <a:gd name="connsiteY36" fmla="*/ 186970 h 763934"/>
              <a:gd name="connsiteX37" fmla="*/ 332765 w 336649"/>
              <a:gd name="connsiteY37" fmla="*/ 188394 h 763934"/>
              <a:gd name="connsiteX38" fmla="*/ 332765 w 336649"/>
              <a:gd name="connsiteY38" fmla="*/ 207687 h 763934"/>
              <a:gd name="connsiteX39" fmla="*/ 339239 w 336649"/>
              <a:gd name="connsiteY39" fmla="*/ 207687 h 763934"/>
              <a:gd name="connsiteX40" fmla="*/ 339239 w 336649"/>
              <a:gd name="connsiteY40" fmla="*/ 184639 h 763934"/>
              <a:gd name="connsiteX41" fmla="*/ 333412 w 336649"/>
              <a:gd name="connsiteY41" fmla="*/ 181273 h 763934"/>
              <a:gd name="connsiteX42" fmla="*/ 332765 w 336649"/>
              <a:gd name="connsiteY42" fmla="*/ 233583 h 763934"/>
              <a:gd name="connsiteX43" fmla="*/ 332765 w 336649"/>
              <a:gd name="connsiteY43" fmla="*/ 259479 h 763934"/>
              <a:gd name="connsiteX44" fmla="*/ 339239 w 336649"/>
              <a:gd name="connsiteY44" fmla="*/ 259479 h 763934"/>
              <a:gd name="connsiteX45" fmla="*/ 339239 w 336649"/>
              <a:gd name="connsiteY45" fmla="*/ 233583 h 763934"/>
              <a:gd name="connsiteX46" fmla="*/ 332765 w 336649"/>
              <a:gd name="connsiteY46" fmla="*/ 233583 h 763934"/>
              <a:gd name="connsiteX47" fmla="*/ 332765 w 336649"/>
              <a:gd name="connsiteY47" fmla="*/ 285375 h 763934"/>
              <a:gd name="connsiteX48" fmla="*/ 332765 w 336649"/>
              <a:gd name="connsiteY48" fmla="*/ 311271 h 763934"/>
              <a:gd name="connsiteX49" fmla="*/ 339239 w 336649"/>
              <a:gd name="connsiteY49" fmla="*/ 311271 h 763934"/>
              <a:gd name="connsiteX50" fmla="*/ 339239 w 336649"/>
              <a:gd name="connsiteY50" fmla="*/ 285375 h 763934"/>
              <a:gd name="connsiteX51" fmla="*/ 332765 w 336649"/>
              <a:gd name="connsiteY51" fmla="*/ 285375 h 763934"/>
              <a:gd name="connsiteX52" fmla="*/ 332765 w 336649"/>
              <a:gd name="connsiteY52" fmla="*/ 337167 h 763934"/>
              <a:gd name="connsiteX53" fmla="*/ 332765 w 336649"/>
              <a:gd name="connsiteY53" fmla="*/ 363063 h 763934"/>
              <a:gd name="connsiteX54" fmla="*/ 339239 w 336649"/>
              <a:gd name="connsiteY54" fmla="*/ 363063 h 763934"/>
              <a:gd name="connsiteX55" fmla="*/ 339239 w 336649"/>
              <a:gd name="connsiteY55" fmla="*/ 337167 h 763934"/>
              <a:gd name="connsiteX56" fmla="*/ 332765 w 336649"/>
              <a:gd name="connsiteY56" fmla="*/ 337167 h 763934"/>
              <a:gd name="connsiteX57" fmla="*/ 332765 w 336649"/>
              <a:gd name="connsiteY57" fmla="*/ 388959 h 763934"/>
              <a:gd name="connsiteX58" fmla="*/ 332765 w 336649"/>
              <a:gd name="connsiteY58" fmla="*/ 414855 h 763934"/>
              <a:gd name="connsiteX59" fmla="*/ 339239 w 336649"/>
              <a:gd name="connsiteY59" fmla="*/ 414855 h 763934"/>
              <a:gd name="connsiteX60" fmla="*/ 339239 w 336649"/>
              <a:gd name="connsiteY60" fmla="*/ 388959 h 763934"/>
              <a:gd name="connsiteX61" fmla="*/ 332765 w 336649"/>
              <a:gd name="connsiteY61" fmla="*/ 388959 h 763934"/>
              <a:gd name="connsiteX62" fmla="*/ 332765 w 336649"/>
              <a:gd name="connsiteY62" fmla="*/ 440751 h 763934"/>
              <a:gd name="connsiteX63" fmla="*/ 332765 w 336649"/>
              <a:gd name="connsiteY63" fmla="*/ 466648 h 763934"/>
              <a:gd name="connsiteX64" fmla="*/ 339239 w 336649"/>
              <a:gd name="connsiteY64" fmla="*/ 466648 h 763934"/>
              <a:gd name="connsiteX65" fmla="*/ 339239 w 336649"/>
              <a:gd name="connsiteY65" fmla="*/ 440751 h 763934"/>
              <a:gd name="connsiteX66" fmla="*/ 332765 w 336649"/>
              <a:gd name="connsiteY66" fmla="*/ 440751 h 763934"/>
              <a:gd name="connsiteX67" fmla="*/ 332765 w 336649"/>
              <a:gd name="connsiteY67" fmla="*/ 492544 h 763934"/>
              <a:gd name="connsiteX68" fmla="*/ 332765 w 336649"/>
              <a:gd name="connsiteY68" fmla="*/ 518440 h 763934"/>
              <a:gd name="connsiteX69" fmla="*/ 339239 w 336649"/>
              <a:gd name="connsiteY69" fmla="*/ 518440 h 763934"/>
              <a:gd name="connsiteX70" fmla="*/ 339239 w 336649"/>
              <a:gd name="connsiteY70" fmla="*/ 492544 h 763934"/>
              <a:gd name="connsiteX71" fmla="*/ 332765 w 336649"/>
              <a:gd name="connsiteY71" fmla="*/ 492544 h 763934"/>
              <a:gd name="connsiteX72" fmla="*/ 332765 w 336649"/>
              <a:gd name="connsiteY72" fmla="*/ 544336 h 763934"/>
              <a:gd name="connsiteX73" fmla="*/ 332765 w 336649"/>
              <a:gd name="connsiteY73" fmla="*/ 568290 h 763934"/>
              <a:gd name="connsiteX74" fmla="*/ 313990 w 336649"/>
              <a:gd name="connsiteY74" fmla="*/ 579166 h 763934"/>
              <a:gd name="connsiteX75" fmla="*/ 317227 w 336649"/>
              <a:gd name="connsiteY75" fmla="*/ 584734 h 763934"/>
              <a:gd name="connsiteX76" fmla="*/ 339239 w 336649"/>
              <a:gd name="connsiteY76" fmla="*/ 572045 h 763934"/>
              <a:gd name="connsiteX77" fmla="*/ 339239 w 336649"/>
              <a:gd name="connsiteY77" fmla="*/ 544336 h 763934"/>
              <a:gd name="connsiteX78" fmla="*/ 332765 w 336649"/>
              <a:gd name="connsiteY78" fmla="*/ 544336 h 763934"/>
              <a:gd name="connsiteX79" fmla="*/ 291590 w 336649"/>
              <a:gd name="connsiteY79" fmla="*/ 592114 h 763934"/>
              <a:gd name="connsiteX80" fmla="*/ 269190 w 336649"/>
              <a:gd name="connsiteY80" fmla="*/ 605062 h 763934"/>
              <a:gd name="connsiteX81" fmla="*/ 272427 w 336649"/>
              <a:gd name="connsiteY81" fmla="*/ 610630 h 763934"/>
              <a:gd name="connsiteX82" fmla="*/ 294827 w 336649"/>
              <a:gd name="connsiteY82" fmla="*/ 597682 h 763934"/>
              <a:gd name="connsiteX83" fmla="*/ 291590 w 336649"/>
              <a:gd name="connsiteY83" fmla="*/ 592114 h 763934"/>
              <a:gd name="connsiteX84" fmla="*/ 246660 w 336649"/>
              <a:gd name="connsiteY84" fmla="*/ 618010 h 763934"/>
              <a:gd name="connsiteX85" fmla="*/ 224260 w 336649"/>
              <a:gd name="connsiteY85" fmla="*/ 630958 h 763934"/>
              <a:gd name="connsiteX86" fmla="*/ 227497 w 336649"/>
              <a:gd name="connsiteY86" fmla="*/ 636526 h 763934"/>
              <a:gd name="connsiteX87" fmla="*/ 249897 w 336649"/>
              <a:gd name="connsiteY87" fmla="*/ 623578 h 763934"/>
              <a:gd name="connsiteX88" fmla="*/ 246660 w 336649"/>
              <a:gd name="connsiteY88" fmla="*/ 618010 h 763934"/>
              <a:gd name="connsiteX89" fmla="*/ 201860 w 336649"/>
              <a:gd name="connsiteY89" fmla="*/ 643906 h 763934"/>
              <a:gd name="connsiteX90" fmla="*/ 179460 w 336649"/>
              <a:gd name="connsiteY90" fmla="*/ 656854 h 763934"/>
              <a:gd name="connsiteX91" fmla="*/ 182697 w 336649"/>
              <a:gd name="connsiteY91" fmla="*/ 662422 h 763934"/>
              <a:gd name="connsiteX92" fmla="*/ 205097 w 336649"/>
              <a:gd name="connsiteY92" fmla="*/ 649474 h 763934"/>
              <a:gd name="connsiteX93" fmla="*/ 201860 w 336649"/>
              <a:gd name="connsiteY93" fmla="*/ 643906 h 763934"/>
              <a:gd name="connsiteX94" fmla="*/ 157060 w 336649"/>
              <a:gd name="connsiteY94" fmla="*/ 669802 h 763934"/>
              <a:gd name="connsiteX95" fmla="*/ 134530 w 336649"/>
              <a:gd name="connsiteY95" fmla="*/ 682751 h 763934"/>
              <a:gd name="connsiteX96" fmla="*/ 137767 w 336649"/>
              <a:gd name="connsiteY96" fmla="*/ 688318 h 763934"/>
              <a:gd name="connsiteX97" fmla="*/ 160297 w 336649"/>
              <a:gd name="connsiteY97" fmla="*/ 675370 h 763934"/>
              <a:gd name="connsiteX98" fmla="*/ 157060 w 336649"/>
              <a:gd name="connsiteY98" fmla="*/ 669802 h 763934"/>
              <a:gd name="connsiteX99" fmla="*/ 112130 w 336649"/>
              <a:gd name="connsiteY99" fmla="*/ 695699 h 763934"/>
              <a:gd name="connsiteX100" fmla="*/ 89730 w 336649"/>
              <a:gd name="connsiteY100" fmla="*/ 708647 h 763934"/>
              <a:gd name="connsiteX101" fmla="*/ 92967 w 336649"/>
              <a:gd name="connsiteY101" fmla="*/ 714214 h 763934"/>
              <a:gd name="connsiteX102" fmla="*/ 115367 w 336649"/>
              <a:gd name="connsiteY102" fmla="*/ 701266 h 763934"/>
              <a:gd name="connsiteX103" fmla="*/ 112130 w 336649"/>
              <a:gd name="connsiteY103" fmla="*/ 695699 h 763934"/>
              <a:gd name="connsiteX104" fmla="*/ 67330 w 336649"/>
              <a:gd name="connsiteY104" fmla="*/ 721595 h 763934"/>
              <a:gd name="connsiteX105" fmla="*/ 44930 w 336649"/>
              <a:gd name="connsiteY105" fmla="*/ 734543 h 763934"/>
              <a:gd name="connsiteX106" fmla="*/ 48167 w 336649"/>
              <a:gd name="connsiteY106" fmla="*/ 740110 h 763934"/>
              <a:gd name="connsiteX107" fmla="*/ 70567 w 336649"/>
              <a:gd name="connsiteY107" fmla="*/ 727162 h 763934"/>
              <a:gd name="connsiteX108" fmla="*/ 67330 w 336649"/>
              <a:gd name="connsiteY108" fmla="*/ 721595 h 763934"/>
              <a:gd name="connsiteX109" fmla="*/ 22400 w 336649"/>
              <a:gd name="connsiteY109" fmla="*/ 747491 h 763934"/>
              <a:gd name="connsiteX110" fmla="*/ 3625 w 336649"/>
              <a:gd name="connsiteY110" fmla="*/ 758367 h 763934"/>
              <a:gd name="connsiteX111" fmla="*/ 3237 w 336649"/>
              <a:gd name="connsiteY111" fmla="*/ 758108 h 763934"/>
              <a:gd name="connsiteX112" fmla="*/ 2072 w 336649"/>
              <a:gd name="connsiteY112" fmla="*/ 759274 h 763934"/>
              <a:gd name="connsiteX113" fmla="*/ 2331 w 336649"/>
              <a:gd name="connsiteY113" fmla="*/ 759791 h 763934"/>
              <a:gd name="connsiteX114" fmla="*/ 0 w 336649"/>
              <a:gd name="connsiteY114" fmla="*/ 763676 h 763934"/>
              <a:gd name="connsiteX115" fmla="*/ 3625 w 336649"/>
              <a:gd name="connsiteY115" fmla="*/ 765748 h 763934"/>
              <a:gd name="connsiteX116" fmla="*/ 25637 w 336649"/>
              <a:gd name="connsiteY116" fmla="*/ 753058 h 763934"/>
              <a:gd name="connsiteX117" fmla="*/ 22400 w 336649"/>
              <a:gd name="connsiteY117" fmla="*/ 747491 h 763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336649" h="763934">
                <a:moveTo>
                  <a:pt x="19552" y="0"/>
                </a:moveTo>
                <a:lnTo>
                  <a:pt x="16315" y="5697"/>
                </a:lnTo>
                <a:lnTo>
                  <a:pt x="38715" y="18645"/>
                </a:lnTo>
                <a:lnTo>
                  <a:pt x="41952" y="12948"/>
                </a:lnTo>
                <a:lnTo>
                  <a:pt x="19552" y="0"/>
                </a:lnTo>
                <a:close/>
                <a:moveTo>
                  <a:pt x="64352" y="25896"/>
                </a:moveTo>
                <a:lnTo>
                  <a:pt x="61115" y="31593"/>
                </a:lnTo>
                <a:lnTo>
                  <a:pt x="83515" y="44541"/>
                </a:lnTo>
                <a:lnTo>
                  <a:pt x="86752" y="38844"/>
                </a:lnTo>
                <a:lnTo>
                  <a:pt x="64352" y="25896"/>
                </a:lnTo>
                <a:close/>
                <a:moveTo>
                  <a:pt x="109152" y="51792"/>
                </a:moveTo>
                <a:lnTo>
                  <a:pt x="105915" y="57489"/>
                </a:lnTo>
                <a:lnTo>
                  <a:pt x="128445" y="70437"/>
                </a:lnTo>
                <a:lnTo>
                  <a:pt x="131682" y="64740"/>
                </a:lnTo>
                <a:lnTo>
                  <a:pt x="109152" y="51792"/>
                </a:lnTo>
                <a:close/>
                <a:moveTo>
                  <a:pt x="154082" y="77688"/>
                </a:moveTo>
                <a:lnTo>
                  <a:pt x="150845" y="83385"/>
                </a:lnTo>
                <a:lnTo>
                  <a:pt x="173245" y="96333"/>
                </a:lnTo>
                <a:lnTo>
                  <a:pt x="176482" y="90636"/>
                </a:lnTo>
                <a:lnTo>
                  <a:pt x="154082" y="77688"/>
                </a:lnTo>
                <a:close/>
                <a:moveTo>
                  <a:pt x="198882" y="103584"/>
                </a:moveTo>
                <a:lnTo>
                  <a:pt x="195645" y="109281"/>
                </a:lnTo>
                <a:lnTo>
                  <a:pt x="218045" y="122229"/>
                </a:lnTo>
                <a:lnTo>
                  <a:pt x="221282" y="116532"/>
                </a:lnTo>
                <a:lnTo>
                  <a:pt x="198882" y="103584"/>
                </a:lnTo>
                <a:close/>
                <a:moveTo>
                  <a:pt x="243812" y="129480"/>
                </a:moveTo>
                <a:lnTo>
                  <a:pt x="240575" y="135177"/>
                </a:lnTo>
                <a:lnTo>
                  <a:pt x="262975" y="148126"/>
                </a:lnTo>
                <a:lnTo>
                  <a:pt x="266212" y="142429"/>
                </a:lnTo>
                <a:lnTo>
                  <a:pt x="243812" y="129480"/>
                </a:lnTo>
                <a:close/>
                <a:moveTo>
                  <a:pt x="288612" y="155377"/>
                </a:moveTo>
                <a:lnTo>
                  <a:pt x="285375" y="161074"/>
                </a:lnTo>
                <a:lnTo>
                  <a:pt x="307775" y="174022"/>
                </a:lnTo>
                <a:lnTo>
                  <a:pt x="311012" y="168325"/>
                </a:lnTo>
                <a:lnTo>
                  <a:pt x="288612" y="155377"/>
                </a:lnTo>
                <a:close/>
                <a:moveTo>
                  <a:pt x="333412" y="181273"/>
                </a:moveTo>
                <a:lnTo>
                  <a:pt x="330175" y="186970"/>
                </a:lnTo>
                <a:lnTo>
                  <a:pt x="332765" y="188394"/>
                </a:lnTo>
                <a:lnTo>
                  <a:pt x="332765" y="207687"/>
                </a:lnTo>
                <a:lnTo>
                  <a:pt x="339239" y="207687"/>
                </a:lnTo>
                <a:lnTo>
                  <a:pt x="339239" y="184639"/>
                </a:lnTo>
                <a:lnTo>
                  <a:pt x="333412" y="181273"/>
                </a:lnTo>
                <a:close/>
                <a:moveTo>
                  <a:pt x="332765" y="233583"/>
                </a:moveTo>
                <a:lnTo>
                  <a:pt x="332765" y="259479"/>
                </a:lnTo>
                <a:lnTo>
                  <a:pt x="339239" y="259479"/>
                </a:lnTo>
                <a:lnTo>
                  <a:pt x="339239" y="233583"/>
                </a:lnTo>
                <a:lnTo>
                  <a:pt x="332765" y="233583"/>
                </a:lnTo>
                <a:close/>
                <a:moveTo>
                  <a:pt x="332765" y="285375"/>
                </a:moveTo>
                <a:lnTo>
                  <a:pt x="332765" y="311271"/>
                </a:lnTo>
                <a:lnTo>
                  <a:pt x="339239" y="311271"/>
                </a:lnTo>
                <a:lnTo>
                  <a:pt x="339239" y="285375"/>
                </a:lnTo>
                <a:lnTo>
                  <a:pt x="332765" y="285375"/>
                </a:lnTo>
                <a:close/>
                <a:moveTo>
                  <a:pt x="332765" y="337167"/>
                </a:moveTo>
                <a:lnTo>
                  <a:pt x="332765" y="363063"/>
                </a:lnTo>
                <a:lnTo>
                  <a:pt x="339239" y="363063"/>
                </a:lnTo>
                <a:lnTo>
                  <a:pt x="339239" y="337167"/>
                </a:lnTo>
                <a:lnTo>
                  <a:pt x="332765" y="337167"/>
                </a:lnTo>
                <a:close/>
                <a:moveTo>
                  <a:pt x="332765" y="388959"/>
                </a:moveTo>
                <a:lnTo>
                  <a:pt x="332765" y="414855"/>
                </a:lnTo>
                <a:lnTo>
                  <a:pt x="339239" y="414855"/>
                </a:lnTo>
                <a:lnTo>
                  <a:pt x="339239" y="388959"/>
                </a:lnTo>
                <a:lnTo>
                  <a:pt x="332765" y="388959"/>
                </a:lnTo>
                <a:close/>
                <a:moveTo>
                  <a:pt x="332765" y="440751"/>
                </a:moveTo>
                <a:lnTo>
                  <a:pt x="332765" y="466648"/>
                </a:lnTo>
                <a:lnTo>
                  <a:pt x="339239" y="466648"/>
                </a:lnTo>
                <a:lnTo>
                  <a:pt x="339239" y="440751"/>
                </a:lnTo>
                <a:lnTo>
                  <a:pt x="332765" y="440751"/>
                </a:lnTo>
                <a:close/>
                <a:moveTo>
                  <a:pt x="332765" y="492544"/>
                </a:moveTo>
                <a:lnTo>
                  <a:pt x="332765" y="518440"/>
                </a:lnTo>
                <a:lnTo>
                  <a:pt x="339239" y="518440"/>
                </a:lnTo>
                <a:lnTo>
                  <a:pt x="339239" y="492544"/>
                </a:lnTo>
                <a:lnTo>
                  <a:pt x="332765" y="492544"/>
                </a:lnTo>
                <a:close/>
                <a:moveTo>
                  <a:pt x="332765" y="544336"/>
                </a:moveTo>
                <a:lnTo>
                  <a:pt x="332765" y="568290"/>
                </a:lnTo>
                <a:lnTo>
                  <a:pt x="313990" y="579166"/>
                </a:lnTo>
                <a:lnTo>
                  <a:pt x="317227" y="584734"/>
                </a:lnTo>
                <a:lnTo>
                  <a:pt x="339239" y="572045"/>
                </a:lnTo>
                <a:lnTo>
                  <a:pt x="339239" y="544336"/>
                </a:lnTo>
                <a:lnTo>
                  <a:pt x="332765" y="544336"/>
                </a:lnTo>
                <a:close/>
                <a:moveTo>
                  <a:pt x="291590" y="592114"/>
                </a:moveTo>
                <a:lnTo>
                  <a:pt x="269190" y="605062"/>
                </a:lnTo>
                <a:lnTo>
                  <a:pt x="272427" y="610630"/>
                </a:lnTo>
                <a:lnTo>
                  <a:pt x="294827" y="597682"/>
                </a:lnTo>
                <a:lnTo>
                  <a:pt x="291590" y="592114"/>
                </a:lnTo>
                <a:close/>
                <a:moveTo>
                  <a:pt x="246660" y="618010"/>
                </a:moveTo>
                <a:lnTo>
                  <a:pt x="224260" y="630958"/>
                </a:lnTo>
                <a:lnTo>
                  <a:pt x="227497" y="636526"/>
                </a:lnTo>
                <a:lnTo>
                  <a:pt x="249897" y="623578"/>
                </a:lnTo>
                <a:lnTo>
                  <a:pt x="246660" y="618010"/>
                </a:lnTo>
                <a:close/>
                <a:moveTo>
                  <a:pt x="201860" y="643906"/>
                </a:moveTo>
                <a:lnTo>
                  <a:pt x="179460" y="656854"/>
                </a:lnTo>
                <a:lnTo>
                  <a:pt x="182697" y="662422"/>
                </a:lnTo>
                <a:lnTo>
                  <a:pt x="205097" y="649474"/>
                </a:lnTo>
                <a:lnTo>
                  <a:pt x="201860" y="643906"/>
                </a:lnTo>
                <a:close/>
                <a:moveTo>
                  <a:pt x="157060" y="669802"/>
                </a:moveTo>
                <a:lnTo>
                  <a:pt x="134530" y="682751"/>
                </a:lnTo>
                <a:lnTo>
                  <a:pt x="137767" y="688318"/>
                </a:lnTo>
                <a:lnTo>
                  <a:pt x="160297" y="675370"/>
                </a:lnTo>
                <a:lnTo>
                  <a:pt x="157060" y="669802"/>
                </a:lnTo>
                <a:close/>
                <a:moveTo>
                  <a:pt x="112130" y="695699"/>
                </a:moveTo>
                <a:lnTo>
                  <a:pt x="89730" y="708647"/>
                </a:lnTo>
                <a:lnTo>
                  <a:pt x="92967" y="714214"/>
                </a:lnTo>
                <a:lnTo>
                  <a:pt x="115367" y="701266"/>
                </a:lnTo>
                <a:lnTo>
                  <a:pt x="112130" y="695699"/>
                </a:lnTo>
                <a:close/>
                <a:moveTo>
                  <a:pt x="67330" y="721595"/>
                </a:moveTo>
                <a:lnTo>
                  <a:pt x="44930" y="734543"/>
                </a:lnTo>
                <a:lnTo>
                  <a:pt x="48167" y="740110"/>
                </a:lnTo>
                <a:lnTo>
                  <a:pt x="70567" y="727162"/>
                </a:lnTo>
                <a:lnTo>
                  <a:pt x="67330" y="721595"/>
                </a:lnTo>
                <a:close/>
                <a:moveTo>
                  <a:pt x="22400" y="747491"/>
                </a:moveTo>
                <a:lnTo>
                  <a:pt x="3625" y="758367"/>
                </a:lnTo>
                <a:lnTo>
                  <a:pt x="3237" y="758108"/>
                </a:lnTo>
                <a:lnTo>
                  <a:pt x="2072" y="759274"/>
                </a:lnTo>
                <a:lnTo>
                  <a:pt x="2331" y="759791"/>
                </a:lnTo>
                <a:lnTo>
                  <a:pt x="0" y="763676"/>
                </a:lnTo>
                <a:lnTo>
                  <a:pt x="3625" y="765748"/>
                </a:lnTo>
                <a:lnTo>
                  <a:pt x="25637" y="753058"/>
                </a:lnTo>
                <a:lnTo>
                  <a:pt x="22400" y="747491"/>
                </a:lnTo>
                <a:close/>
              </a:path>
            </a:pathLst>
          </a:custGeom>
          <a:solidFill>
            <a:srgbClr val="00468F"/>
          </a:solidFill>
          <a:ln w="12948" cap="flat">
            <a:noFill/>
            <a:prstDash val="solid"/>
            <a:miter/>
          </a:ln>
        </p:spPr>
        <p:txBody>
          <a:bodyPr rtlCol="0" anchor="ctr"/>
          <a:lstStyle/>
          <a:p>
            <a:endParaRPr lang="en-US" sz="1350"/>
          </a:p>
        </p:txBody>
      </p:sp>
      <p:sp>
        <p:nvSpPr>
          <p:cNvPr id="79" name="Forma libre: forma 20">
            <a:extLst>
              <a:ext uri="{FF2B5EF4-FFF2-40B4-BE49-F238E27FC236}">
                <a16:creationId xmlns:a16="http://schemas.microsoft.com/office/drawing/2014/main" id="{A9E465D9-8D31-4A0A-8057-AEEFA5258DE3}"/>
              </a:ext>
            </a:extLst>
          </p:cNvPr>
          <p:cNvSpPr/>
          <p:nvPr/>
        </p:nvSpPr>
        <p:spPr>
          <a:xfrm>
            <a:off x="5911565" y="4880556"/>
            <a:ext cx="242776" cy="572951"/>
          </a:xfrm>
          <a:custGeom>
            <a:avLst/>
            <a:gdLst>
              <a:gd name="connsiteX0" fmla="*/ 325643 w 323701"/>
              <a:gd name="connsiteY0" fmla="*/ 0 h 763934"/>
              <a:gd name="connsiteX1" fmla="*/ 303243 w 323701"/>
              <a:gd name="connsiteY1" fmla="*/ 12948 h 763934"/>
              <a:gd name="connsiteX2" fmla="*/ 306480 w 323701"/>
              <a:gd name="connsiteY2" fmla="*/ 18516 h 763934"/>
              <a:gd name="connsiteX3" fmla="*/ 328880 w 323701"/>
              <a:gd name="connsiteY3" fmla="*/ 5568 h 763934"/>
              <a:gd name="connsiteX4" fmla="*/ 325643 w 323701"/>
              <a:gd name="connsiteY4" fmla="*/ 0 h 763934"/>
              <a:gd name="connsiteX5" fmla="*/ 280843 w 323701"/>
              <a:gd name="connsiteY5" fmla="*/ 25896 h 763934"/>
              <a:gd name="connsiteX6" fmla="*/ 258443 w 323701"/>
              <a:gd name="connsiteY6" fmla="*/ 38844 h 763934"/>
              <a:gd name="connsiteX7" fmla="*/ 261680 w 323701"/>
              <a:gd name="connsiteY7" fmla="*/ 44412 h 763934"/>
              <a:gd name="connsiteX8" fmla="*/ 284080 w 323701"/>
              <a:gd name="connsiteY8" fmla="*/ 31464 h 763934"/>
              <a:gd name="connsiteX9" fmla="*/ 280843 w 323701"/>
              <a:gd name="connsiteY9" fmla="*/ 25896 h 763934"/>
              <a:gd name="connsiteX10" fmla="*/ 236043 w 323701"/>
              <a:gd name="connsiteY10" fmla="*/ 51792 h 763934"/>
              <a:gd name="connsiteX11" fmla="*/ 213513 w 323701"/>
              <a:gd name="connsiteY11" fmla="*/ 64740 h 763934"/>
              <a:gd name="connsiteX12" fmla="*/ 216750 w 323701"/>
              <a:gd name="connsiteY12" fmla="*/ 70308 h 763934"/>
              <a:gd name="connsiteX13" fmla="*/ 239280 w 323701"/>
              <a:gd name="connsiteY13" fmla="*/ 57360 h 763934"/>
              <a:gd name="connsiteX14" fmla="*/ 236043 w 323701"/>
              <a:gd name="connsiteY14" fmla="*/ 51792 h 763934"/>
              <a:gd name="connsiteX15" fmla="*/ 191113 w 323701"/>
              <a:gd name="connsiteY15" fmla="*/ 77688 h 763934"/>
              <a:gd name="connsiteX16" fmla="*/ 168713 w 323701"/>
              <a:gd name="connsiteY16" fmla="*/ 90636 h 763934"/>
              <a:gd name="connsiteX17" fmla="*/ 171950 w 323701"/>
              <a:gd name="connsiteY17" fmla="*/ 96204 h 763934"/>
              <a:gd name="connsiteX18" fmla="*/ 194350 w 323701"/>
              <a:gd name="connsiteY18" fmla="*/ 83256 h 763934"/>
              <a:gd name="connsiteX19" fmla="*/ 191113 w 323701"/>
              <a:gd name="connsiteY19" fmla="*/ 77688 h 763934"/>
              <a:gd name="connsiteX20" fmla="*/ 146313 w 323701"/>
              <a:gd name="connsiteY20" fmla="*/ 103584 h 763934"/>
              <a:gd name="connsiteX21" fmla="*/ 123913 w 323701"/>
              <a:gd name="connsiteY21" fmla="*/ 116532 h 763934"/>
              <a:gd name="connsiteX22" fmla="*/ 127150 w 323701"/>
              <a:gd name="connsiteY22" fmla="*/ 122100 h 763934"/>
              <a:gd name="connsiteX23" fmla="*/ 149550 w 323701"/>
              <a:gd name="connsiteY23" fmla="*/ 109152 h 763934"/>
              <a:gd name="connsiteX24" fmla="*/ 146313 w 323701"/>
              <a:gd name="connsiteY24" fmla="*/ 103584 h 763934"/>
              <a:gd name="connsiteX25" fmla="*/ 101383 w 323701"/>
              <a:gd name="connsiteY25" fmla="*/ 129480 h 763934"/>
              <a:gd name="connsiteX26" fmla="*/ 78983 w 323701"/>
              <a:gd name="connsiteY26" fmla="*/ 142429 h 763934"/>
              <a:gd name="connsiteX27" fmla="*/ 82220 w 323701"/>
              <a:gd name="connsiteY27" fmla="*/ 147996 h 763934"/>
              <a:gd name="connsiteX28" fmla="*/ 104620 w 323701"/>
              <a:gd name="connsiteY28" fmla="*/ 135048 h 763934"/>
              <a:gd name="connsiteX29" fmla="*/ 101383 w 323701"/>
              <a:gd name="connsiteY29" fmla="*/ 129480 h 763934"/>
              <a:gd name="connsiteX30" fmla="*/ 56583 w 323701"/>
              <a:gd name="connsiteY30" fmla="*/ 155377 h 763934"/>
              <a:gd name="connsiteX31" fmla="*/ 34183 w 323701"/>
              <a:gd name="connsiteY31" fmla="*/ 168325 h 763934"/>
              <a:gd name="connsiteX32" fmla="*/ 37420 w 323701"/>
              <a:gd name="connsiteY32" fmla="*/ 173892 h 763934"/>
              <a:gd name="connsiteX33" fmla="*/ 59820 w 323701"/>
              <a:gd name="connsiteY33" fmla="*/ 160944 h 763934"/>
              <a:gd name="connsiteX34" fmla="*/ 56583 w 323701"/>
              <a:gd name="connsiteY34" fmla="*/ 155377 h 763934"/>
              <a:gd name="connsiteX35" fmla="*/ 11783 w 323701"/>
              <a:gd name="connsiteY35" fmla="*/ 181273 h 763934"/>
              <a:gd name="connsiteX36" fmla="*/ 0 w 323701"/>
              <a:gd name="connsiteY36" fmla="*/ 188006 h 763934"/>
              <a:gd name="connsiteX37" fmla="*/ 0 w 323701"/>
              <a:gd name="connsiteY37" fmla="*/ 204061 h 763934"/>
              <a:gd name="connsiteX38" fmla="*/ 6474 w 323701"/>
              <a:gd name="connsiteY38" fmla="*/ 204061 h 763934"/>
              <a:gd name="connsiteX39" fmla="*/ 6474 w 323701"/>
              <a:gd name="connsiteY39" fmla="*/ 191761 h 763934"/>
              <a:gd name="connsiteX40" fmla="*/ 15020 w 323701"/>
              <a:gd name="connsiteY40" fmla="*/ 186840 h 763934"/>
              <a:gd name="connsiteX41" fmla="*/ 11783 w 323701"/>
              <a:gd name="connsiteY41" fmla="*/ 181273 h 763934"/>
              <a:gd name="connsiteX42" fmla="*/ 0 w 323701"/>
              <a:gd name="connsiteY42" fmla="*/ 229957 h 763934"/>
              <a:gd name="connsiteX43" fmla="*/ 0 w 323701"/>
              <a:gd name="connsiteY43" fmla="*/ 255853 h 763934"/>
              <a:gd name="connsiteX44" fmla="*/ 6474 w 323701"/>
              <a:gd name="connsiteY44" fmla="*/ 255853 h 763934"/>
              <a:gd name="connsiteX45" fmla="*/ 6474 w 323701"/>
              <a:gd name="connsiteY45" fmla="*/ 229957 h 763934"/>
              <a:gd name="connsiteX46" fmla="*/ 0 w 323701"/>
              <a:gd name="connsiteY46" fmla="*/ 229957 h 763934"/>
              <a:gd name="connsiteX47" fmla="*/ 0 w 323701"/>
              <a:gd name="connsiteY47" fmla="*/ 281749 h 763934"/>
              <a:gd name="connsiteX48" fmla="*/ 0 w 323701"/>
              <a:gd name="connsiteY48" fmla="*/ 307646 h 763934"/>
              <a:gd name="connsiteX49" fmla="*/ 6474 w 323701"/>
              <a:gd name="connsiteY49" fmla="*/ 307646 h 763934"/>
              <a:gd name="connsiteX50" fmla="*/ 6474 w 323701"/>
              <a:gd name="connsiteY50" fmla="*/ 281749 h 763934"/>
              <a:gd name="connsiteX51" fmla="*/ 0 w 323701"/>
              <a:gd name="connsiteY51" fmla="*/ 281749 h 763934"/>
              <a:gd name="connsiteX52" fmla="*/ 0 w 323701"/>
              <a:gd name="connsiteY52" fmla="*/ 333542 h 763934"/>
              <a:gd name="connsiteX53" fmla="*/ 0 w 323701"/>
              <a:gd name="connsiteY53" fmla="*/ 359438 h 763934"/>
              <a:gd name="connsiteX54" fmla="*/ 6474 w 323701"/>
              <a:gd name="connsiteY54" fmla="*/ 359438 h 763934"/>
              <a:gd name="connsiteX55" fmla="*/ 6474 w 323701"/>
              <a:gd name="connsiteY55" fmla="*/ 333542 h 763934"/>
              <a:gd name="connsiteX56" fmla="*/ 0 w 323701"/>
              <a:gd name="connsiteY56" fmla="*/ 333542 h 763934"/>
              <a:gd name="connsiteX57" fmla="*/ 0 w 323701"/>
              <a:gd name="connsiteY57" fmla="*/ 385334 h 763934"/>
              <a:gd name="connsiteX58" fmla="*/ 0 w 323701"/>
              <a:gd name="connsiteY58" fmla="*/ 411230 h 763934"/>
              <a:gd name="connsiteX59" fmla="*/ 6474 w 323701"/>
              <a:gd name="connsiteY59" fmla="*/ 411230 h 763934"/>
              <a:gd name="connsiteX60" fmla="*/ 6474 w 323701"/>
              <a:gd name="connsiteY60" fmla="*/ 385334 h 763934"/>
              <a:gd name="connsiteX61" fmla="*/ 0 w 323701"/>
              <a:gd name="connsiteY61" fmla="*/ 385334 h 763934"/>
              <a:gd name="connsiteX62" fmla="*/ 0 w 323701"/>
              <a:gd name="connsiteY62" fmla="*/ 437126 h 763934"/>
              <a:gd name="connsiteX63" fmla="*/ 0 w 323701"/>
              <a:gd name="connsiteY63" fmla="*/ 463022 h 763934"/>
              <a:gd name="connsiteX64" fmla="*/ 6474 w 323701"/>
              <a:gd name="connsiteY64" fmla="*/ 463022 h 763934"/>
              <a:gd name="connsiteX65" fmla="*/ 6474 w 323701"/>
              <a:gd name="connsiteY65" fmla="*/ 437126 h 763934"/>
              <a:gd name="connsiteX66" fmla="*/ 0 w 323701"/>
              <a:gd name="connsiteY66" fmla="*/ 437126 h 763934"/>
              <a:gd name="connsiteX67" fmla="*/ 0 w 323701"/>
              <a:gd name="connsiteY67" fmla="*/ 488918 h 763934"/>
              <a:gd name="connsiteX68" fmla="*/ 0 w 323701"/>
              <a:gd name="connsiteY68" fmla="*/ 514814 h 763934"/>
              <a:gd name="connsiteX69" fmla="*/ 6474 w 323701"/>
              <a:gd name="connsiteY69" fmla="*/ 514814 h 763934"/>
              <a:gd name="connsiteX70" fmla="*/ 6474 w 323701"/>
              <a:gd name="connsiteY70" fmla="*/ 488918 h 763934"/>
              <a:gd name="connsiteX71" fmla="*/ 0 w 323701"/>
              <a:gd name="connsiteY71" fmla="*/ 488918 h 763934"/>
              <a:gd name="connsiteX72" fmla="*/ 0 w 323701"/>
              <a:gd name="connsiteY72" fmla="*/ 540710 h 763934"/>
              <a:gd name="connsiteX73" fmla="*/ 0 w 323701"/>
              <a:gd name="connsiteY73" fmla="*/ 566607 h 763934"/>
              <a:gd name="connsiteX74" fmla="*/ 6474 w 323701"/>
              <a:gd name="connsiteY74" fmla="*/ 566607 h 763934"/>
              <a:gd name="connsiteX75" fmla="*/ 6474 w 323701"/>
              <a:gd name="connsiteY75" fmla="*/ 540710 h 763934"/>
              <a:gd name="connsiteX76" fmla="*/ 0 w 323701"/>
              <a:gd name="connsiteY76" fmla="*/ 540710 h 763934"/>
              <a:gd name="connsiteX77" fmla="*/ 21105 w 323701"/>
              <a:gd name="connsiteY77" fmla="*/ 580202 h 763934"/>
              <a:gd name="connsiteX78" fmla="*/ 17868 w 323701"/>
              <a:gd name="connsiteY78" fmla="*/ 585899 h 763934"/>
              <a:gd name="connsiteX79" fmla="*/ 40268 w 323701"/>
              <a:gd name="connsiteY79" fmla="*/ 598847 h 763934"/>
              <a:gd name="connsiteX80" fmla="*/ 43505 w 323701"/>
              <a:gd name="connsiteY80" fmla="*/ 593150 h 763934"/>
              <a:gd name="connsiteX81" fmla="*/ 21105 w 323701"/>
              <a:gd name="connsiteY81" fmla="*/ 580202 h 763934"/>
              <a:gd name="connsiteX82" fmla="*/ 66035 w 323701"/>
              <a:gd name="connsiteY82" fmla="*/ 606098 h 763934"/>
              <a:gd name="connsiteX83" fmla="*/ 62798 w 323701"/>
              <a:gd name="connsiteY83" fmla="*/ 611795 h 763934"/>
              <a:gd name="connsiteX84" fmla="*/ 85198 w 323701"/>
              <a:gd name="connsiteY84" fmla="*/ 624744 h 763934"/>
              <a:gd name="connsiteX85" fmla="*/ 88435 w 323701"/>
              <a:gd name="connsiteY85" fmla="*/ 619046 h 763934"/>
              <a:gd name="connsiteX86" fmla="*/ 66035 w 323701"/>
              <a:gd name="connsiteY86" fmla="*/ 606098 h 763934"/>
              <a:gd name="connsiteX87" fmla="*/ 110835 w 323701"/>
              <a:gd name="connsiteY87" fmla="*/ 631994 h 763934"/>
              <a:gd name="connsiteX88" fmla="*/ 107598 w 323701"/>
              <a:gd name="connsiteY88" fmla="*/ 637692 h 763934"/>
              <a:gd name="connsiteX89" fmla="*/ 129998 w 323701"/>
              <a:gd name="connsiteY89" fmla="*/ 650640 h 763934"/>
              <a:gd name="connsiteX90" fmla="*/ 133235 w 323701"/>
              <a:gd name="connsiteY90" fmla="*/ 644942 h 763934"/>
              <a:gd name="connsiteX91" fmla="*/ 110835 w 323701"/>
              <a:gd name="connsiteY91" fmla="*/ 631994 h 763934"/>
              <a:gd name="connsiteX92" fmla="*/ 155765 w 323701"/>
              <a:gd name="connsiteY92" fmla="*/ 657891 h 763934"/>
              <a:gd name="connsiteX93" fmla="*/ 152528 w 323701"/>
              <a:gd name="connsiteY93" fmla="*/ 663588 h 763934"/>
              <a:gd name="connsiteX94" fmla="*/ 174928 w 323701"/>
              <a:gd name="connsiteY94" fmla="*/ 676536 h 763934"/>
              <a:gd name="connsiteX95" fmla="*/ 178165 w 323701"/>
              <a:gd name="connsiteY95" fmla="*/ 670839 h 763934"/>
              <a:gd name="connsiteX96" fmla="*/ 155765 w 323701"/>
              <a:gd name="connsiteY96" fmla="*/ 657891 h 763934"/>
              <a:gd name="connsiteX97" fmla="*/ 200565 w 323701"/>
              <a:gd name="connsiteY97" fmla="*/ 683787 h 763934"/>
              <a:gd name="connsiteX98" fmla="*/ 197328 w 323701"/>
              <a:gd name="connsiteY98" fmla="*/ 689484 h 763934"/>
              <a:gd name="connsiteX99" fmla="*/ 219728 w 323701"/>
              <a:gd name="connsiteY99" fmla="*/ 702432 h 763934"/>
              <a:gd name="connsiteX100" fmla="*/ 222965 w 323701"/>
              <a:gd name="connsiteY100" fmla="*/ 696735 h 763934"/>
              <a:gd name="connsiteX101" fmla="*/ 200565 w 323701"/>
              <a:gd name="connsiteY101" fmla="*/ 683787 h 763934"/>
              <a:gd name="connsiteX102" fmla="*/ 245365 w 323701"/>
              <a:gd name="connsiteY102" fmla="*/ 709683 h 763934"/>
              <a:gd name="connsiteX103" fmla="*/ 242128 w 323701"/>
              <a:gd name="connsiteY103" fmla="*/ 715380 h 763934"/>
              <a:gd name="connsiteX104" fmla="*/ 264658 w 323701"/>
              <a:gd name="connsiteY104" fmla="*/ 728328 h 763934"/>
              <a:gd name="connsiteX105" fmla="*/ 267895 w 323701"/>
              <a:gd name="connsiteY105" fmla="*/ 722631 h 763934"/>
              <a:gd name="connsiteX106" fmla="*/ 245365 w 323701"/>
              <a:gd name="connsiteY106" fmla="*/ 709683 h 763934"/>
              <a:gd name="connsiteX107" fmla="*/ 290295 w 323701"/>
              <a:gd name="connsiteY107" fmla="*/ 735579 h 763934"/>
              <a:gd name="connsiteX108" fmla="*/ 287058 w 323701"/>
              <a:gd name="connsiteY108" fmla="*/ 741276 h 763934"/>
              <a:gd name="connsiteX109" fmla="*/ 309458 w 323701"/>
              <a:gd name="connsiteY109" fmla="*/ 754224 h 763934"/>
              <a:gd name="connsiteX110" fmla="*/ 312695 w 323701"/>
              <a:gd name="connsiteY110" fmla="*/ 748527 h 763934"/>
              <a:gd name="connsiteX111" fmla="*/ 290295 w 323701"/>
              <a:gd name="connsiteY111" fmla="*/ 735579 h 763934"/>
              <a:gd name="connsiteX112" fmla="*/ 335095 w 323701"/>
              <a:gd name="connsiteY112" fmla="*/ 761475 h 763934"/>
              <a:gd name="connsiteX113" fmla="*/ 333930 w 323701"/>
              <a:gd name="connsiteY113" fmla="*/ 762640 h 763934"/>
              <a:gd name="connsiteX114" fmla="*/ 334189 w 323701"/>
              <a:gd name="connsiteY114" fmla="*/ 763158 h 763934"/>
              <a:gd name="connsiteX115" fmla="*/ 331858 w 323701"/>
              <a:gd name="connsiteY115" fmla="*/ 767172 h 763934"/>
              <a:gd name="connsiteX116" fmla="*/ 335484 w 323701"/>
              <a:gd name="connsiteY116" fmla="*/ 769243 h 763934"/>
              <a:gd name="connsiteX117" fmla="*/ 335484 w 323701"/>
              <a:gd name="connsiteY117" fmla="*/ 761734 h 763934"/>
              <a:gd name="connsiteX118" fmla="*/ 335095 w 323701"/>
              <a:gd name="connsiteY118" fmla="*/ 761475 h 763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23701" h="763934">
                <a:moveTo>
                  <a:pt x="325643" y="0"/>
                </a:moveTo>
                <a:lnTo>
                  <a:pt x="303243" y="12948"/>
                </a:lnTo>
                <a:lnTo>
                  <a:pt x="306480" y="18516"/>
                </a:lnTo>
                <a:lnTo>
                  <a:pt x="328880" y="5568"/>
                </a:lnTo>
                <a:lnTo>
                  <a:pt x="325643" y="0"/>
                </a:lnTo>
                <a:close/>
                <a:moveTo>
                  <a:pt x="280843" y="25896"/>
                </a:moveTo>
                <a:lnTo>
                  <a:pt x="258443" y="38844"/>
                </a:lnTo>
                <a:lnTo>
                  <a:pt x="261680" y="44412"/>
                </a:lnTo>
                <a:lnTo>
                  <a:pt x="284080" y="31464"/>
                </a:lnTo>
                <a:lnTo>
                  <a:pt x="280843" y="25896"/>
                </a:lnTo>
                <a:close/>
                <a:moveTo>
                  <a:pt x="236043" y="51792"/>
                </a:moveTo>
                <a:lnTo>
                  <a:pt x="213513" y="64740"/>
                </a:lnTo>
                <a:lnTo>
                  <a:pt x="216750" y="70308"/>
                </a:lnTo>
                <a:lnTo>
                  <a:pt x="239280" y="57360"/>
                </a:lnTo>
                <a:lnTo>
                  <a:pt x="236043" y="51792"/>
                </a:lnTo>
                <a:close/>
                <a:moveTo>
                  <a:pt x="191113" y="77688"/>
                </a:moveTo>
                <a:lnTo>
                  <a:pt x="168713" y="90636"/>
                </a:lnTo>
                <a:lnTo>
                  <a:pt x="171950" y="96204"/>
                </a:lnTo>
                <a:lnTo>
                  <a:pt x="194350" y="83256"/>
                </a:lnTo>
                <a:lnTo>
                  <a:pt x="191113" y="77688"/>
                </a:lnTo>
                <a:close/>
                <a:moveTo>
                  <a:pt x="146313" y="103584"/>
                </a:moveTo>
                <a:lnTo>
                  <a:pt x="123913" y="116532"/>
                </a:lnTo>
                <a:lnTo>
                  <a:pt x="127150" y="122100"/>
                </a:lnTo>
                <a:lnTo>
                  <a:pt x="149550" y="109152"/>
                </a:lnTo>
                <a:lnTo>
                  <a:pt x="146313" y="103584"/>
                </a:lnTo>
                <a:close/>
                <a:moveTo>
                  <a:pt x="101383" y="129480"/>
                </a:moveTo>
                <a:lnTo>
                  <a:pt x="78983" y="142429"/>
                </a:lnTo>
                <a:lnTo>
                  <a:pt x="82220" y="147996"/>
                </a:lnTo>
                <a:lnTo>
                  <a:pt x="104620" y="135048"/>
                </a:lnTo>
                <a:lnTo>
                  <a:pt x="101383" y="129480"/>
                </a:lnTo>
                <a:close/>
                <a:moveTo>
                  <a:pt x="56583" y="155377"/>
                </a:moveTo>
                <a:lnTo>
                  <a:pt x="34183" y="168325"/>
                </a:lnTo>
                <a:lnTo>
                  <a:pt x="37420" y="173892"/>
                </a:lnTo>
                <a:lnTo>
                  <a:pt x="59820" y="160944"/>
                </a:lnTo>
                <a:lnTo>
                  <a:pt x="56583" y="155377"/>
                </a:lnTo>
                <a:close/>
                <a:moveTo>
                  <a:pt x="11783" y="181273"/>
                </a:moveTo>
                <a:lnTo>
                  <a:pt x="0" y="188006"/>
                </a:lnTo>
                <a:lnTo>
                  <a:pt x="0" y="204061"/>
                </a:lnTo>
                <a:lnTo>
                  <a:pt x="6474" y="204061"/>
                </a:lnTo>
                <a:lnTo>
                  <a:pt x="6474" y="191761"/>
                </a:lnTo>
                <a:lnTo>
                  <a:pt x="15020" y="186840"/>
                </a:lnTo>
                <a:lnTo>
                  <a:pt x="11783" y="181273"/>
                </a:lnTo>
                <a:close/>
                <a:moveTo>
                  <a:pt x="0" y="229957"/>
                </a:moveTo>
                <a:lnTo>
                  <a:pt x="0" y="255853"/>
                </a:lnTo>
                <a:lnTo>
                  <a:pt x="6474" y="255853"/>
                </a:lnTo>
                <a:lnTo>
                  <a:pt x="6474" y="229957"/>
                </a:lnTo>
                <a:lnTo>
                  <a:pt x="0" y="229957"/>
                </a:lnTo>
                <a:close/>
                <a:moveTo>
                  <a:pt x="0" y="281749"/>
                </a:moveTo>
                <a:lnTo>
                  <a:pt x="0" y="307646"/>
                </a:lnTo>
                <a:lnTo>
                  <a:pt x="6474" y="307646"/>
                </a:lnTo>
                <a:lnTo>
                  <a:pt x="6474" y="281749"/>
                </a:lnTo>
                <a:lnTo>
                  <a:pt x="0" y="281749"/>
                </a:lnTo>
                <a:close/>
                <a:moveTo>
                  <a:pt x="0" y="333542"/>
                </a:moveTo>
                <a:lnTo>
                  <a:pt x="0" y="359438"/>
                </a:lnTo>
                <a:lnTo>
                  <a:pt x="6474" y="359438"/>
                </a:lnTo>
                <a:lnTo>
                  <a:pt x="6474" y="333542"/>
                </a:lnTo>
                <a:lnTo>
                  <a:pt x="0" y="333542"/>
                </a:lnTo>
                <a:close/>
                <a:moveTo>
                  <a:pt x="0" y="385334"/>
                </a:moveTo>
                <a:lnTo>
                  <a:pt x="0" y="411230"/>
                </a:lnTo>
                <a:lnTo>
                  <a:pt x="6474" y="411230"/>
                </a:lnTo>
                <a:lnTo>
                  <a:pt x="6474" y="385334"/>
                </a:lnTo>
                <a:lnTo>
                  <a:pt x="0" y="385334"/>
                </a:lnTo>
                <a:close/>
                <a:moveTo>
                  <a:pt x="0" y="437126"/>
                </a:moveTo>
                <a:lnTo>
                  <a:pt x="0" y="463022"/>
                </a:lnTo>
                <a:lnTo>
                  <a:pt x="6474" y="463022"/>
                </a:lnTo>
                <a:lnTo>
                  <a:pt x="6474" y="437126"/>
                </a:lnTo>
                <a:lnTo>
                  <a:pt x="0" y="437126"/>
                </a:lnTo>
                <a:close/>
                <a:moveTo>
                  <a:pt x="0" y="488918"/>
                </a:moveTo>
                <a:lnTo>
                  <a:pt x="0" y="514814"/>
                </a:lnTo>
                <a:lnTo>
                  <a:pt x="6474" y="514814"/>
                </a:lnTo>
                <a:lnTo>
                  <a:pt x="6474" y="488918"/>
                </a:lnTo>
                <a:lnTo>
                  <a:pt x="0" y="488918"/>
                </a:lnTo>
                <a:close/>
                <a:moveTo>
                  <a:pt x="0" y="540710"/>
                </a:moveTo>
                <a:lnTo>
                  <a:pt x="0" y="566607"/>
                </a:lnTo>
                <a:lnTo>
                  <a:pt x="6474" y="566607"/>
                </a:lnTo>
                <a:lnTo>
                  <a:pt x="6474" y="540710"/>
                </a:lnTo>
                <a:lnTo>
                  <a:pt x="0" y="540710"/>
                </a:lnTo>
                <a:close/>
                <a:moveTo>
                  <a:pt x="21105" y="580202"/>
                </a:moveTo>
                <a:lnTo>
                  <a:pt x="17868" y="585899"/>
                </a:lnTo>
                <a:lnTo>
                  <a:pt x="40268" y="598847"/>
                </a:lnTo>
                <a:lnTo>
                  <a:pt x="43505" y="593150"/>
                </a:lnTo>
                <a:lnTo>
                  <a:pt x="21105" y="580202"/>
                </a:lnTo>
                <a:close/>
                <a:moveTo>
                  <a:pt x="66035" y="606098"/>
                </a:moveTo>
                <a:lnTo>
                  <a:pt x="62798" y="611795"/>
                </a:lnTo>
                <a:lnTo>
                  <a:pt x="85198" y="624744"/>
                </a:lnTo>
                <a:lnTo>
                  <a:pt x="88435" y="619046"/>
                </a:lnTo>
                <a:lnTo>
                  <a:pt x="66035" y="606098"/>
                </a:lnTo>
                <a:close/>
                <a:moveTo>
                  <a:pt x="110835" y="631994"/>
                </a:moveTo>
                <a:lnTo>
                  <a:pt x="107598" y="637692"/>
                </a:lnTo>
                <a:lnTo>
                  <a:pt x="129998" y="650640"/>
                </a:lnTo>
                <a:lnTo>
                  <a:pt x="133235" y="644942"/>
                </a:lnTo>
                <a:lnTo>
                  <a:pt x="110835" y="631994"/>
                </a:lnTo>
                <a:close/>
                <a:moveTo>
                  <a:pt x="155765" y="657891"/>
                </a:moveTo>
                <a:lnTo>
                  <a:pt x="152528" y="663588"/>
                </a:lnTo>
                <a:lnTo>
                  <a:pt x="174928" y="676536"/>
                </a:lnTo>
                <a:lnTo>
                  <a:pt x="178165" y="670839"/>
                </a:lnTo>
                <a:lnTo>
                  <a:pt x="155765" y="657891"/>
                </a:lnTo>
                <a:close/>
                <a:moveTo>
                  <a:pt x="200565" y="683787"/>
                </a:moveTo>
                <a:lnTo>
                  <a:pt x="197328" y="689484"/>
                </a:lnTo>
                <a:lnTo>
                  <a:pt x="219728" y="702432"/>
                </a:lnTo>
                <a:lnTo>
                  <a:pt x="222965" y="696735"/>
                </a:lnTo>
                <a:lnTo>
                  <a:pt x="200565" y="683787"/>
                </a:lnTo>
                <a:close/>
                <a:moveTo>
                  <a:pt x="245365" y="709683"/>
                </a:moveTo>
                <a:lnTo>
                  <a:pt x="242128" y="715380"/>
                </a:lnTo>
                <a:lnTo>
                  <a:pt x="264658" y="728328"/>
                </a:lnTo>
                <a:lnTo>
                  <a:pt x="267895" y="722631"/>
                </a:lnTo>
                <a:lnTo>
                  <a:pt x="245365" y="709683"/>
                </a:lnTo>
                <a:close/>
                <a:moveTo>
                  <a:pt x="290295" y="735579"/>
                </a:moveTo>
                <a:lnTo>
                  <a:pt x="287058" y="741276"/>
                </a:lnTo>
                <a:lnTo>
                  <a:pt x="309458" y="754224"/>
                </a:lnTo>
                <a:lnTo>
                  <a:pt x="312695" y="748527"/>
                </a:lnTo>
                <a:lnTo>
                  <a:pt x="290295" y="735579"/>
                </a:lnTo>
                <a:close/>
                <a:moveTo>
                  <a:pt x="335095" y="761475"/>
                </a:moveTo>
                <a:lnTo>
                  <a:pt x="333930" y="762640"/>
                </a:lnTo>
                <a:lnTo>
                  <a:pt x="334189" y="763158"/>
                </a:lnTo>
                <a:lnTo>
                  <a:pt x="331858" y="767172"/>
                </a:lnTo>
                <a:lnTo>
                  <a:pt x="335484" y="769243"/>
                </a:lnTo>
                <a:lnTo>
                  <a:pt x="335484" y="761734"/>
                </a:lnTo>
                <a:lnTo>
                  <a:pt x="335095" y="761475"/>
                </a:lnTo>
                <a:close/>
              </a:path>
            </a:pathLst>
          </a:custGeom>
          <a:solidFill>
            <a:srgbClr val="00468F"/>
          </a:solidFill>
          <a:ln w="12948" cap="flat">
            <a:noFill/>
            <a:prstDash val="solid"/>
            <a:miter/>
          </a:ln>
        </p:spPr>
        <p:txBody>
          <a:bodyPr rtlCol="0" anchor="ctr"/>
          <a:lstStyle/>
          <a:p>
            <a:endParaRPr lang="en-US" sz="1350"/>
          </a:p>
        </p:txBody>
      </p:sp>
      <p:sp>
        <p:nvSpPr>
          <p:cNvPr id="80" name="Forma libre: forma 21">
            <a:extLst>
              <a:ext uri="{FF2B5EF4-FFF2-40B4-BE49-F238E27FC236}">
                <a16:creationId xmlns:a16="http://schemas.microsoft.com/office/drawing/2014/main" id="{C0520DDB-014A-46E8-8F02-8280D81EDC1D}"/>
              </a:ext>
            </a:extLst>
          </p:cNvPr>
          <p:cNvSpPr/>
          <p:nvPr/>
        </p:nvSpPr>
        <p:spPr>
          <a:xfrm>
            <a:off x="6160458" y="5454576"/>
            <a:ext cx="252487" cy="572951"/>
          </a:xfrm>
          <a:custGeom>
            <a:avLst/>
            <a:gdLst>
              <a:gd name="connsiteX0" fmla="*/ 19552 w 336649"/>
              <a:gd name="connsiteY0" fmla="*/ 0 h 763934"/>
              <a:gd name="connsiteX1" fmla="*/ 16315 w 336649"/>
              <a:gd name="connsiteY1" fmla="*/ 5568 h 763934"/>
              <a:gd name="connsiteX2" fmla="*/ 38715 w 336649"/>
              <a:gd name="connsiteY2" fmla="*/ 18516 h 763934"/>
              <a:gd name="connsiteX3" fmla="*/ 41952 w 336649"/>
              <a:gd name="connsiteY3" fmla="*/ 12948 h 763934"/>
              <a:gd name="connsiteX4" fmla="*/ 19552 w 336649"/>
              <a:gd name="connsiteY4" fmla="*/ 0 h 763934"/>
              <a:gd name="connsiteX5" fmla="*/ 64352 w 336649"/>
              <a:gd name="connsiteY5" fmla="*/ 25896 h 763934"/>
              <a:gd name="connsiteX6" fmla="*/ 61115 w 336649"/>
              <a:gd name="connsiteY6" fmla="*/ 31464 h 763934"/>
              <a:gd name="connsiteX7" fmla="*/ 83515 w 336649"/>
              <a:gd name="connsiteY7" fmla="*/ 44412 h 763934"/>
              <a:gd name="connsiteX8" fmla="*/ 86752 w 336649"/>
              <a:gd name="connsiteY8" fmla="*/ 38844 h 763934"/>
              <a:gd name="connsiteX9" fmla="*/ 64352 w 336649"/>
              <a:gd name="connsiteY9" fmla="*/ 25896 h 763934"/>
              <a:gd name="connsiteX10" fmla="*/ 109152 w 336649"/>
              <a:gd name="connsiteY10" fmla="*/ 51792 h 763934"/>
              <a:gd name="connsiteX11" fmla="*/ 105915 w 336649"/>
              <a:gd name="connsiteY11" fmla="*/ 57360 h 763934"/>
              <a:gd name="connsiteX12" fmla="*/ 128445 w 336649"/>
              <a:gd name="connsiteY12" fmla="*/ 70308 h 763934"/>
              <a:gd name="connsiteX13" fmla="*/ 131682 w 336649"/>
              <a:gd name="connsiteY13" fmla="*/ 64740 h 763934"/>
              <a:gd name="connsiteX14" fmla="*/ 109152 w 336649"/>
              <a:gd name="connsiteY14" fmla="*/ 51792 h 763934"/>
              <a:gd name="connsiteX15" fmla="*/ 154082 w 336649"/>
              <a:gd name="connsiteY15" fmla="*/ 77688 h 763934"/>
              <a:gd name="connsiteX16" fmla="*/ 150845 w 336649"/>
              <a:gd name="connsiteY16" fmla="*/ 83256 h 763934"/>
              <a:gd name="connsiteX17" fmla="*/ 173245 w 336649"/>
              <a:gd name="connsiteY17" fmla="*/ 96204 h 763934"/>
              <a:gd name="connsiteX18" fmla="*/ 176482 w 336649"/>
              <a:gd name="connsiteY18" fmla="*/ 90636 h 763934"/>
              <a:gd name="connsiteX19" fmla="*/ 154082 w 336649"/>
              <a:gd name="connsiteY19" fmla="*/ 77688 h 763934"/>
              <a:gd name="connsiteX20" fmla="*/ 198882 w 336649"/>
              <a:gd name="connsiteY20" fmla="*/ 103584 h 763934"/>
              <a:gd name="connsiteX21" fmla="*/ 195645 w 336649"/>
              <a:gd name="connsiteY21" fmla="*/ 109152 h 763934"/>
              <a:gd name="connsiteX22" fmla="*/ 218175 w 336649"/>
              <a:gd name="connsiteY22" fmla="*/ 122100 h 763934"/>
              <a:gd name="connsiteX23" fmla="*/ 221412 w 336649"/>
              <a:gd name="connsiteY23" fmla="*/ 116532 h 763934"/>
              <a:gd name="connsiteX24" fmla="*/ 198882 w 336649"/>
              <a:gd name="connsiteY24" fmla="*/ 103584 h 763934"/>
              <a:gd name="connsiteX25" fmla="*/ 243812 w 336649"/>
              <a:gd name="connsiteY25" fmla="*/ 129480 h 763934"/>
              <a:gd name="connsiteX26" fmla="*/ 240575 w 336649"/>
              <a:gd name="connsiteY26" fmla="*/ 135048 h 763934"/>
              <a:gd name="connsiteX27" fmla="*/ 262975 w 336649"/>
              <a:gd name="connsiteY27" fmla="*/ 147996 h 763934"/>
              <a:gd name="connsiteX28" fmla="*/ 266212 w 336649"/>
              <a:gd name="connsiteY28" fmla="*/ 142429 h 763934"/>
              <a:gd name="connsiteX29" fmla="*/ 243812 w 336649"/>
              <a:gd name="connsiteY29" fmla="*/ 129480 h 763934"/>
              <a:gd name="connsiteX30" fmla="*/ 288612 w 336649"/>
              <a:gd name="connsiteY30" fmla="*/ 155377 h 763934"/>
              <a:gd name="connsiteX31" fmla="*/ 285375 w 336649"/>
              <a:gd name="connsiteY31" fmla="*/ 160944 h 763934"/>
              <a:gd name="connsiteX32" fmla="*/ 307775 w 336649"/>
              <a:gd name="connsiteY32" fmla="*/ 173892 h 763934"/>
              <a:gd name="connsiteX33" fmla="*/ 311012 w 336649"/>
              <a:gd name="connsiteY33" fmla="*/ 168325 h 763934"/>
              <a:gd name="connsiteX34" fmla="*/ 288612 w 336649"/>
              <a:gd name="connsiteY34" fmla="*/ 155377 h 763934"/>
              <a:gd name="connsiteX35" fmla="*/ 333412 w 336649"/>
              <a:gd name="connsiteY35" fmla="*/ 181273 h 763934"/>
              <a:gd name="connsiteX36" fmla="*/ 330305 w 336649"/>
              <a:gd name="connsiteY36" fmla="*/ 186840 h 763934"/>
              <a:gd name="connsiteX37" fmla="*/ 332765 w 336649"/>
              <a:gd name="connsiteY37" fmla="*/ 188265 h 763934"/>
              <a:gd name="connsiteX38" fmla="*/ 332765 w 336649"/>
              <a:gd name="connsiteY38" fmla="*/ 207557 h 763934"/>
              <a:gd name="connsiteX39" fmla="*/ 339239 w 336649"/>
              <a:gd name="connsiteY39" fmla="*/ 207557 h 763934"/>
              <a:gd name="connsiteX40" fmla="*/ 339239 w 336649"/>
              <a:gd name="connsiteY40" fmla="*/ 184510 h 763934"/>
              <a:gd name="connsiteX41" fmla="*/ 333412 w 336649"/>
              <a:gd name="connsiteY41" fmla="*/ 181273 h 763934"/>
              <a:gd name="connsiteX42" fmla="*/ 332765 w 336649"/>
              <a:gd name="connsiteY42" fmla="*/ 233453 h 763934"/>
              <a:gd name="connsiteX43" fmla="*/ 332765 w 336649"/>
              <a:gd name="connsiteY43" fmla="*/ 259349 h 763934"/>
              <a:gd name="connsiteX44" fmla="*/ 339239 w 336649"/>
              <a:gd name="connsiteY44" fmla="*/ 259349 h 763934"/>
              <a:gd name="connsiteX45" fmla="*/ 339239 w 336649"/>
              <a:gd name="connsiteY45" fmla="*/ 233453 h 763934"/>
              <a:gd name="connsiteX46" fmla="*/ 332765 w 336649"/>
              <a:gd name="connsiteY46" fmla="*/ 233453 h 763934"/>
              <a:gd name="connsiteX47" fmla="*/ 332765 w 336649"/>
              <a:gd name="connsiteY47" fmla="*/ 285245 h 763934"/>
              <a:gd name="connsiteX48" fmla="*/ 332765 w 336649"/>
              <a:gd name="connsiteY48" fmla="*/ 311142 h 763934"/>
              <a:gd name="connsiteX49" fmla="*/ 339239 w 336649"/>
              <a:gd name="connsiteY49" fmla="*/ 311142 h 763934"/>
              <a:gd name="connsiteX50" fmla="*/ 339239 w 336649"/>
              <a:gd name="connsiteY50" fmla="*/ 285245 h 763934"/>
              <a:gd name="connsiteX51" fmla="*/ 332765 w 336649"/>
              <a:gd name="connsiteY51" fmla="*/ 285245 h 763934"/>
              <a:gd name="connsiteX52" fmla="*/ 332765 w 336649"/>
              <a:gd name="connsiteY52" fmla="*/ 337038 h 763934"/>
              <a:gd name="connsiteX53" fmla="*/ 332765 w 336649"/>
              <a:gd name="connsiteY53" fmla="*/ 362934 h 763934"/>
              <a:gd name="connsiteX54" fmla="*/ 339239 w 336649"/>
              <a:gd name="connsiteY54" fmla="*/ 362934 h 763934"/>
              <a:gd name="connsiteX55" fmla="*/ 339239 w 336649"/>
              <a:gd name="connsiteY55" fmla="*/ 337038 h 763934"/>
              <a:gd name="connsiteX56" fmla="*/ 332765 w 336649"/>
              <a:gd name="connsiteY56" fmla="*/ 337038 h 763934"/>
              <a:gd name="connsiteX57" fmla="*/ 332765 w 336649"/>
              <a:gd name="connsiteY57" fmla="*/ 388830 h 763934"/>
              <a:gd name="connsiteX58" fmla="*/ 332765 w 336649"/>
              <a:gd name="connsiteY58" fmla="*/ 414726 h 763934"/>
              <a:gd name="connsiteX59" fmla="*/ 339239 w 336649"/>
              <a:gd name="connsiteY59" fmla="*/ 414726 h 763934"/>
              <a:gd name="connsiteX60" fmla="*/ 339239 w 336649"/>
              <a:gd name="connsiteY60" fmla="*/ 388830 h 763934"/>
              <a:gd name="connsiteX61" fmla="*/ 332765 w 336649"/>
              <a:gd name="connsiteY61" fmla="*/ 388830 h 763934"/>
              <a:gd name="connsiteX62" fmla="*/ 332765 w 336649"/>
              <a:gd name="connsiteY62" fmla="*/ 440622 h 763934"/>
              <a:gd name="connsiteX63" fmla="*/ 332765 w 336649"/>
              <a:gd name="connsiteY63" fmla="*/ 466518 h 763934"/>
              <a:gd name="connsiteX64" fmla="*/ 339239 w 336649"/>
              <a:gd name="connsiteY64" fmla="*/ 466518 h 763934"/>
              <a:gd name="connsiteX65" fmla="*/ 339239 w 336649"/>
              <a:gd name="connsiteY65" fmla="*/ 440622 h 763934"/>
              <a:gd name="connsiteX66" fmla="*/ 332765 w 336649"/>
              <a:gd name="connsiteY66" fmla="*/ 440622 h 763934"/>
              <a:gd name="connsiteX67" fmla="*/ 332765 w 336649"/>
              <a:gd name="connsiteY67" fmla="*/ 492414 h 763934"/>
              <a:gd name="connsiteX68" fmla="*/ 332765 w 336649"/>
              <a:gd name="connsiteY68" fmla="*/ 518310 h 763934"/>
              <a:gd name="connsiteX69" fmla="*/ 339239 w 336649"/>
              <a:gd name="connsiteY69" fmla="*/ 518310 h 763934"/>
              <a:gd name="connsiteX70" fmla="*/ 339239 w 336649"/>
              <a:gd name="connsiteY70" fmla="*/ 492414 h 763934"/>
              <a:gd name="connsiteX71" fmla="*/ 332765 w 336649"/>
              <a:gd name="connsiteY71" fmla="*/ 492414 h 763934"/>
              <a:gd name="connsiteX72" fmla="*/ 332765 w 336649"/>
              <a:gd name="connsiteY72" fmla="*/ 544206 h 763934"/>
              <a:gd name="connsiteX73" fmla="*/ 332765 w 336649"/>
              <a:gd name="connsiteY73" fmla="*/ 568290 h 763934"/>
              <a:gd name="connsiteX74" fmla="*/ 313990 w 336649"/>
              <a:gd name="connsiteY74" fmla="*/ 579037 h 763934"/>
              <a:gd name="connsiteX75" fmla="*/ 317227 w 336649"/>
              <a:gd name="connsiteY75" fmla="*/ 584734 h 763934"/>
              <a:gd name="connsiteX76" fmla="*/ 339239 w 336649"/>
              <a:gd name="connsiteY76" fmla="*/ 572045 h 763934"/>
              <a:gd name="connsiteX77" fmla="*/ 339239 w 336649"/>
              <a:gd name="connsiteY77" fmla="*/ 544206 h 763934"/>
              <a:gd name="connsiteX78" fmla="*/ 332765 w 336649"/>
              <a:gd name="connsiteY78" fmla="*/ 544206 h 763934"/>
              <a:gd name="connsiteX79" fmla="*/ 291590 w 336649"/>
              <a:gd name="connsiteY79" fmla="*/ 591985 h 763934"/>
              <a:gd name="connsiteX80" fmla="*/ 269190 w 336649"/>
              <a:gd name="connsiteY80" fmla="*/ 604933 h 763934"/>
              <a:gd name="connsiteX81" fmla="*/ 272427 w 336649"/>
              <a:gd name="connsiteY81" fmla="*/ 610630 h 763934"/>
              <a:gd name="connsiteX82" fmla="*/ 294827 w 336649"/>
              <a:gd name="connsiteY82" fmla="*/ 597682 h 763934"/>
              <a:gd name="connsiteX83" fmla="*/ 291590 w 336649"/>
              <a:gd name="connsiteY83" fmla="*/ 591985 h 763934"/>
              <a:gd name="connsiteX84" fmla="*/ 246660 w 336649"/>
              <a:gd name="connsiteY84" fmla="*/ 617881 h 763934"/>
              <a:gd name="connsiteX85" fmla="*/ 224260 w 336649"/>
              <a:gd name="connsiteY85" fmla="*/ 630829 h 763934"/>
              <a:gd name="connsiteX86" fmla="*/ 227497 w 336649"/>
              <a:gd name="connsiteY86" fmla="*/ 636526 h 763934"/>
              <a:gd name="connsiteX87" fmla="*/ 249897 w 336649"/>
              <a:gd name="connsiteY87" fmla="*/ 623578 h 763934"/>
              <a:gd name="connsiteX88" fmla="*/ 246660 w 336649"/>
              <a:gd name="connsiteY88" fmla="*/ 617881 h 763934"/>
              <a:gd name="connsiteX89" fmla="*/ 201860 w 336649"/>
              <a:gd name="connsiteY89" fmla="*/ 643777 h 763934"/>
              <a:gd name="connsiteX90" fmla="*/ 179460 w 336649"/>
              <a:gd name="connsiteY90" fmla="*/ 656725 h 763934"/>
              <a:gd name="connsiteX91" fmla="*/ 182697 w 336649"/>
              <a:gd name="connsiteY91" fmla="*/ 662422 h 763934"/>
              <a:gd name="connsiteX92" fmla="*/ 205097 w 336649"/>
              <a:gd name="connsiteY92" fmla="*/ 649474 h 763934"/>
              <a:gd name="connsiteX93" fmla="*/ 201860 w 336649"/>
              <a:gd name="connsiteY93" fmla="*/ 643777 h 763934"/>
              <a:gd name="connsiteX94" fmla="*/ 157060 w 336649"/>
              <a:gd name="connsiteY94" fmla="*/ 669673 h 763934"/>
              <a:gd name="connsiteX95" fmla="*/ 134530 w 336649"/>
              <a:gd name="connsiteY95" fmla="*/ 682621 h 763934"/>
              <a:gd name="connsiteX96" fmla="*/ 137767 w 336649"/>
              <a:gd name="connsiteY96" fmla="*/ 688318 h 763934"/>
              <a:gd name="connsiteX97" fmla="*/ 160297 w 336649"/>
              <a:gd name="connsiteY97" fmla="*/ 675370 h 763934"/>
              <a:gd name="connsiteX98" fmla="*/ 157060 w 336649"/>
              <a:gd name="connsiteY98" fmla="*/ 669673 h 763934"/>
              <a:gd name="connsiteX99" fmla="*/ 112130 w 336649"/>
              <a:gd name="connsiteY99" fmla="*/ 695569 h 763934"/>
              <a:gd name="connsiteX100" fmla="*/ 89730 w 336649"/>
              <a:gd name="connsiteY100" fmla="*/ 708517 h 763934"/>
              <a:gd name="connsiteX101" fmla="*/ 92967 w 336649"/>
              <a:gd name="connsiteY101" fmla="*/ 714214 h 763934"/>
              <a:gd name="connsiteX102" fmla="*/ 115367 w 336649"/>
              <a:gd name="connsiteY102" fmla="*/ 701266 h 763934"/>
              <a:gd name="connsiteX103" fmla="*/ 112130 w 336649"/>
              <a:gd name="connsiteY103" fmla="*/ 695569 h 763934"/>
              <a:gd name="connsiteX104" fmla="*/ 67330 w 336649"/>
              <a:gd name="connsiteY104" fmla="*/ 721465 h 763934"/>
              <a:gd name="connsiteX105" fmla="*/ 44930 w 336649"/>
              <a:gd name="connsiteY105" fmla="*/ 734413 h 763934"/>
              <a:gd name="connsiteX106" fmla="*/ 48167 w 336649"/>
              <a:gd name="connsiteY106" fmla="*/ 740110 h 763934"/>
              <a:gd name="connsiteX107" fmla="*/ 70567 w 336649"/>
              <a:gd name="connsiteY107" fmla="*/ 727162 h 763934"/>
              <a:gd name="connsiteX108" fmla="*/ 67330 w 336649"/>
              <a:gd name="connsiteY108" fmla="*/ 721465 h 763934"/>
              <a:gd name="connsiteX109" fmla="*/ 22400 w 336649"/>
              <a:gd name="connsiteY109" fmla="*/ 747361 h 763934"/>
              <a:gd name="connsiteX110" fmla="*/ 3625 w 336649"/>
              <a:gd name="connsiteY110" fmla="*/ 758238 h 763934"/>
              <a:gd name="connsiteX111" fmla="*/ 3237 w 336649"/>
              <a:gd name="connsiteY111" fmla="*/ 758108 h 763934"/>
              <a:gd name="connsiteX112" fmla="*/ 2072 w 336649"/>
              <a:gd name="connsiteY112" fmla="*/ 759274 h 763934"/>
              <a:gd name="connsiteX113" fmla="*/ 2331 w 336649"/>
              <a:gd name="connsiteY113" fmla="*/ 759662 h 763934"/>
              <a:gd name="connsiteX114" fmla="*/ 0 w 336649"/>
              <a:gd name="connsiteY114" fmla="*/ 763676 h 763934"/>
              <a:gd name="connsiteX115" fmla="*/ 3625 w 336649"/>
              <a:gd name="connsiteY115" fmla="*/ 765748 h 763934"/>
              <a:gd name="connsiteX116" fmla="*/ 25637 w 336649"/>
              <a:gd name="connsiteY116" fmla="*/ 753059 h 763934"/>
              <a:gd name="connsiteX117" fmla="*/ 22400 w 336649"/>
              <a:gd name="connsiteY117" fmla="*/ 747361 h 763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336649" h="763934">
                <a:moveTo>
                  <a:pt x="19552" y="0"/>
                </a:moveTo>
                <a:lnTo>
                  <a:pt x="16315" y="5568"/>
                </a:lnTo>
                <a:lnTo>
                  <a:pt x="38715" y="18516"/>
                </a:lnTo>
                <a:lnTo>
                  <a:pt x="41952" y="12948"/>
                </a:lnTo>
                <a:lnTo>
                  <a:pt x="19552" y="0"/>
                </a:lnTo>
                <a:close/>
                <a:moveTo>
                  <a:pt x="64352" y="25896"/>
                </a:moveTo>
                <a:lnTo>
                  <a:pt x="61115" y="31464"/>
                </a:lnTo>
                <a:lnTo>
                  <a:pt x="83515" y="44412"/>
                </a:lnTo>
                <a:lnTo>
                  <a:pt x="86752" y="38844"/>
                </a:lnTo>
                <a:lnTo>
                  <a:pt x="64352" y="25896"/>
                </a:lnTo>
                <a:close/>
                <a:moveTo>
                  <a:pt x="109152" y="51792"/>
                </a:moveTo>
                <a:lnTo>
                  <a:pt x="105915" y="57360"/>
                </a:lnTo>
                <a:lnTo>
                  <a:pt x="128445" y="70308"/>
                </a:lnTo>
                <a:lnTo>
                  <a:pt x="131682" y="64740"/>
                </a:lnTo>
                <a:lnTo>
                  <a:pt x="109152" y="51792"/>
                </a:lnTo>
                <a:close/>
                <a:moveTo>
                  <a:pt x="154082" y="77688"/>
                </a:moveTo>
                <a:lnTo>
                  <a:pt x="150845" y="83256"/>
                </a:lnTo>
                <a:lnTo>
                  <a:pt x="173245" y="96204"/>
                </a:lnTo>
                <a:lnTo>
                  <a:pt x="176482" y="90636"/>
                </a:lnTo>
                <a:lnTo>
                  <a:pt x="154082" y="77688"/>
                </a:lnTo>
                <a:close/>
                <a:moveTo>
                  <a:pt x="198882" y="103584"/>
                </a:moveTo>
                <a:lnTo>
                  <a:pt x="195645" y="109152"/>
                </a:lnTo>
                <a:lnTo>
                  <a:pt x="218175" y="122100"/>
                </a:lnTo>
                <a:lnTo>
                  <a:pt x="221412" y="116532"/>
                </a:lnTo>
                <a:lnTo>
                  <a:pt x="198882" y="103584"/>
                </a:lnTo>
                <a:close/>
                <a:moveTo>
                  <a:pt x="243812" y="129480"/>
                </a:moveTo>
                <a:lnTo>
                  <a:pt x="240575" y="135048"/>
                </a:lnTo>
                <a:lnTo>
                  <a:pt x="262975" y="147996"/>
                </a:lnTo>
                <a:lnTo>
                  <a:pt x="266212" y="142429"/>
                </a:lnTo>
                <a:lnTo>
                  <a:pt x="243812" y="129480"/>
                </a:lnTo>
                <a:close/>
                <a:moveTo>
                  <a:pt x="288612" y="155377"/>
                </a:moveTo>
                <a:lnTo>
                  <a:pt x="285375" y="160944"/>
                </a:lnTo>
                <a:lnTo>
                  <a:pt x="307775" y="173892"/>
                </a:lnTo>
                <a:lnTo>
                  <a:pt x="311012" y="168325"/>
                </a:lnTo>
                <a:lnTo>
                  <a:pt x="288612" y="155377"/>
                </a:lnTo>
                <a:close/>
                <a:moveTo>
                  <a:pt x="333412" y="181273"/>
                </a:moveTo>
                <a:lnTo>
                  <a:pt x="330305" y="186840"/>
                </a:lnTo>
                <a:lnTo>
                  <a:pt x="332765" y="188265"/>
                </a:lnTo>
                <a:lnTo>
                  <a:pt x="332765" y="207557"/>
                </a:lnTo>
                <a:lnTo>
                  <a:pt x="339239" y="207557"/>
                </a:lnTo>
                <a:lnTo>
                  <a:pt x="339239" y="184510"/>
                </a:lnTo>
                <a:lnTo>
                  <a:pt x="333412" y="181273"/>
                </a:lnTo>
                <a:close/>
                <a:moveTo>
                  <a:pt x="332765" y="233453"/>
                </a:moveTo>
                <a:lnTo>
                  <a:pt x="332765" y="259349"/>
                </a:lnTo>
                <a:lnTo>
                  <a:pt x="339239" y="259349"/>
                </a:lnTo>
                <a:lnTo>
                  <a:pt x="339239" y="233453"/>
                </a:lnTo>
                <a:lnTo>
                  <a:pt x="332765" y="233453"/>
                </a:lnTo>
                <a:close/>
                <a:moveTo>
                  <a:pt x="332765" y="285245"/>
                </a:moveTo>
                <a:lnTo>
                  <a:pt x="332765" y="311142"/>
                </a:lnTo>
                <a:lnTo>
                  <a:pt x="339239" y="311142"/>
                </a:lnTo>
                <a:lnTo>
                  <a:pt x="339239" y="285245"/>
                </a:lnTo>
                <a:lnTo>
                  <a:pt x="332765" y="285245"/>
                </a:lnTo>
                <a:close/>
                <a:moveTo>
                  <a:pt x="332765" y="337038"/>
                </a:moveTo>
                <a:lnTo>
                  <a:pt x="332765" y="362934"/>
                </a:lnTo>
                <a:lnTo>
                  <a:pt x="339239" y="362934"/>
                </a:lnTo>
                <a:lnTo>
                  <a:pt x="339239" y="337038"/>
                </a:lnTo>
                <a:lnTo>
                  <a:pt x="332765" y="337038"/>
                </a:lnTo>
                <a:close/>
                <a:moveTo>
                  <a:pt x="332765" y="388830"/>
                </a:moveTo>
                <a:lnTo>
                  <a:pt x="332765" y="414726"/>
                </a:lnTo>
                <a:lnTo>
                  <a:pt x="339239" y="414726"/>
                </a:lnTo>
                <a:lnTo>
                  <a:pt x="339239" y="388830"/>
                </a:lnTo>
                <a:lnTo>
                  <a:pt x="332765" y="388830"/>
                </a:lnTo>
                <a:close/>
                <a:moveTo>
                  <a:pt x="332765" y="440622"/>
                </a:moveTo>
                <a:lnTo>
                  <a:pt x="332765" y="466518"/>
                </a:lnTo>
                <a:lnTo>
                  <a:pt x="339239" y="466518"/>
                </a:lnTo>
                <a:lnTo>
                  <a:pt x="339239" y="440622"/>
                </a:lnTo>
                <a:lnTo>
                  <a:pt x="332765" y="440622"/>
                </a:lnTo>
                <a:close/>
                <a:moveTo>
                  <a:pt x="332765" y="492414"/>
                </a:moveTo>
                <a:lnTo>
                  <a:pt x="332765" y="518310"/>
                </a:lnTo>
                <a:lnTo>
                  <a:pt x="339239" y="518310"/>
                </a:lnTo>
                <a:lnTo>
                  <a:pt x="339239" y="492414"/>
                </a:lnTo>
                <a:lnTo>
                  <a:pt x="332765" y="492414"/>
                </a:lnTo>
                <a:close/>
                <a:moveTo>
                  <a:pt x="332765" y="544206"/>
                </a:moveTo>
                <a:lnTo>
                  <a:pt x="332765" y="568290"/>
                </a:lnTo>
                <a:lnTo>
                  <a:pt x="313990" y="579037"/>
                </a:lnTo>
                <a:lnTo>
                  <a:pt x="317227" y="584734"/>
                </a:lnTo>
                <a:lnTo>
                  <a:pt x="339239" y="572045"/>
                </a:lnTo>
                <a:lnTo>
                  <a:pt x="339239" y="544206"/>
                </a:lnTo>
                <a:lnTo>
                  <a:pt x="332765" y="544206"/>
                </a:lnTo>
                <a:close/>
                <a:moveTo>
                  <a:pt x="291590" y="591985"/>
                </a:moveTo>
                <a:lnTo>
                  <a:pt x="269190" y="604933"/>
                </a:lnTo>
                <a:lnTo>
                  <a:pt x="272427" y="610630"/>
                </a:lnTo>
                <a:lnTo>
                  <a:pt x="294827" y="597682"/>
                </a:lnTo>
                <a:lnTo>
                  <a:pt x="291590" y="591985"/>
                </a:lnTo>
                <a:close/>
                <a:moveTo>
                  <a:pt x="246660" y="617881"/>
                </a:moveTo>
                <a:lnTo>
                  <a:pt x="224260" y="630829"/>
                </a:lnTo>
                <a:lnTo>
                  <a:pt x="227497" y="636526"/>
                </a:lnTo>
                <a:lnTo>
                  <a:pt x="249897" y="623578"/>
                </a:lnTo>
                <a:lnTo>
                  <a:pt x="246660" y="617881"/>
                </a:lnTo>
                <a:close/>
                <a:moveTo>
                  <a:pt x="201860" y="643777"/>
                </a:moveTo>
                <a:lnTo>
                  <a:pt x="179460" y="656725"/>
                </a:lnTo>
                <a:lnTo>
                  <a:pt x="182697" y="662422"/>
                </a:lnTo>
                <a:lnTo>
                  <a:pt x="205097" y="649474"/>
                </a:lnTo>
                <a:lnTo>
                  <a:pt x="201860" y="643777"/>
                </a:lnTo>
                <a:close/>
                <a:moveTo>
                  <a:pt x="157060" y="669673"/>
                </a:moveTo>
                <a:lnTo>
                  <a:pt x="134530" y="682621"/>
                </a:lnTo>
                <a:lnTo>
                  <a:pt x="137767" y="688318"/>
                </a:lnTo>
                <a:lnTo>
                  <a:pt x="160297" y="675370"/>
                </a:lnTo>
                <a:lnTo>
                  <a:pt x="157060" y="669673"/>
                </a:lnTo>
                <a:close/>
                <a:moveTo>
                  <a:pt x="112130" y="695569"/>
                </a:moveTo>
                <a:lnTo>
                  <a:pt x="89730" y="708517"/>
                </a:lnTo>
                <a:lnTo>
                  <a:pt x="92967" y="714214"/>
                </a:lnTo>
                <a:lnTo>
                  <a:pt x="115367" y="701266"/>
                </a:lnTo>
                <a:lnTo>
                  <a:pt x="112130" y="695569"/>
                </a:lnTo>
                <a:close/>
                <a:moveTo>
                  <a:pt x="67330" y="721465"/>
                </a:moveTo>
                <a:lnTo>
                  <a:pt x="44930" y="734413"/>
                </a:lnTo>
                <a:lnTo>
                  <a:pt x="48167" y="740110"/>
                </a:lnTo>
                <a:lnTo>
                  <a:pt x="70567" y="727162"/>
                </a:lnTo>
                <a:lnTo>
                  <a:pt x="67330" y="721465"/>
                </a:lnTo>
                <a:close/>
                <a:moveTo>
                  <a:pt x="22400" y="747361"/>
                </a:moveTo>
                <a:lnTo>
                  <a:pt x="3625" y="758238"/>
                </a:lnTo>
                <a:lnTo>
                  <a:pt x="3237" y="758108"/>
                </a:lnTo>
                <a:lnTo>
                  <a:pt x="2072" y="759274"/>
                </a:lnTo>
                <a:lnTo>
                  <a:pt x="2331" y="759662"/>
                </a:lnTo>
                <a:lnTo>
                  <a:pt x="0" y="763676"/>
                </a:lnTo>
                <a:lnTo>
                  <a:pt x="3625" y="765748"/>
                </a:lnTo>
                <a:lnTo>
                  <a:pt x="25637" y="753059"/>
                </a:lnTo>
                <a:lnTo>
                  <a:pt x="22400" y="747361"/>
                </a:lnTo>
                <a:close/>
              </a:path>
            </a:pathLst>
          </a:custGeom>
          <a:solidFill>
            <a:srgbClr val="00468F"/>
          </a:solidFill>
          <a:ln w="12948" cap="flat">
            <a:noFill/>
            <a:prstDash val="solid"/>
            <a:miter/>
          </a:ln>
        </p:spPr>
        <p:txBody>
          <a:bodyPr rtlCol="0" anchor="ctr"/>
          <a:lstStyle/>
          <a:p>
            <a:endParaRPr lang="en-US" sz="1350"/>
          </a:p>
        </p:txBody>
      </p:sp>
      <p:sp>
        <p:nvSpPr>
          <p:cNvPr id="81" name="Forma libre: forma 23">
            <a:extLst>
              <a:ext uri="{FF2B5EF4-FFF2-40B4-BE49-F238E27FC236}">
                <a16:creationId xmlns:a16="http://schemas.microsoft.com/office/drawing/2014/main" id="{75926345-E0F3-4107-94D5-5B10F8AEA86F}"/>
              </a:ext>
            </a:extLst>
          </p:cNvPr>
          <p:cNvSpPr/>
          <p:nvPr/>
        </p:nvSpPr>
        <p:spPr>
          <a:xfrm>
            <a:off x="6454508" y="2664400"/>
            <a:ext cx="9711" cy="349598"/>
          </a:xfrm>
          <a:custGeom>
            <a:avLst/>
            <a:gdLst>
              <a:gd name="connsiteX0" fmla="*/ 0 w 12948"/>
              <a:gd name="connsiteY0" fmla="*/ 0 h 466129"/>
              <a:gd name="connsiteX1" fmla="*/ 22789 w 12948"/>
              <a:gd name="connsiteY1" fmla="*/ 0 h 466129"/>
              <a:gd name="connsiteX2" fmla="*/ 22789 w 12948"/>
              <a:gd name="connsiteY2" fmla="*/ 467554 h 466129"/>
              <a:gd name="connsiteX3" fmla="*/ 0 w 12948"/>
              <a:gd name="connsiteY3" fmla="*/ 467554 h 466129"/>
            </a:gdLst>
            <a:ahLst/>
            <a:cxnLst>
              <a:cxn ang="0">
                <a:pos x="connsiteX0" y="connsiteY0"/>
              </a:cxn>
              <a:cxn ang="0">
                <a:pos x="connsiteX1" y="connsiteY1"/>
              </a:cxn>
              <a:cxn ang="0">
                <a:pos x="connsiteX2" y="connsiteY2"/>
              </a:cxn>
              <a:cxn ang="0">
                <a:pos x="connsiteX3" y="connsiteY3"/>
              </a:cxn>
            </a:cxnLst>
            <a:rect l="l" t="t" r="r" b="b"/>
            <a:pathLst>
              <a:path w="12948" h="466129">
                <a:moveTo>
                  <a:pt x="0" y="0"/>
                </a:moveTo>
                <a:lnTo>
                  <a:pt x="22789" y="0"/>
                </a:lnTo>
                <a:lnTo>
                  <a:pt x="22789" y="467554"/>
                </a:lnTo>
                <a:lnTo>
                  <a:pt x="0" y="467554"/>
                </a:lnTo>
                <a:close/>
              </a:path>
            </a:pathLst>
          </a:custGeom>
          <a:solidFill>
            <a:srgbClr val="00468F"/>
          </a:solidFill>
          <a:ln w="12948" cap="flat">
            <a:noFill/>
            <a:prstDash val="solid"/>
            <a:miter/>
          </a:ln>
        </p:spPr>
        <p:txBody>
          <a:bodyPr rtlCol="0" anchor="ctr"/>
          <a:lstStyle/>
          <a:p>
            <a:endParaRPr lang="en-US" sz="1350"/>
          </a:p>
        </p:txBody>
      </p:sp>
      <p:sp>
        <p:nvSpPr>
          <p:cNvPr id="82" name="Forma libre: forma 24">
            <a:extLst>
              <a:ext uri="{FF2B5EF4-FFF2-40B4-BE49-F238E27FC236}">
                <a16:creationId xmlns:a16="http://schemas.microsoft.com/office/drawing/2014/main" id="{97912D1A-6DD0-436F-9D37-CA677097D4BA}"/>
              </a:ext>
            </a:extLst>
          </p:cNvPr>
          <p:cNvSpPr/>
          <p:nvPr/>
        </p:nvSpPr>
        <p:spPr>
          <a:xfrm>
            <a:off x="5852133" y="3273185"/>
            <a:ext cx="9711" cy="349598"/>
          </a:xfrm>
          <a:custGeom>
            <a:avLst/>
            <a:gdLst>
              <a:gd name="connsiteX0" fmla="*/ 0 w 12948"/>
              <a:gd name="connsiteY0" fmla="*/ 0 h 466129"/>
              <a:gd name="connsiteX1" fmla="*/ 22789 w 12948"/>
              <a:gd name="connsiteY1" fmla="*/ 0 h 466129"/>
              <a:gd name="connsiteX2" fmla="*/ 22789 w 12948"/>
              <a:gd name="connsiteY2" fmla="*/ 467554 h 466129"/>
              <a:gd name="connsiteX3" fmla="*/ 0 w 12948"/>
              <a:gd name="connsiteY3" fmla="*/ 467554 h 466129"/>
            </a:gdLst>
            <a:ahLst/>
            <a:cxnLst>
              <a:cxn ang="0">
                <a:pos x="connsiteX0" y="connsiteY0"/>
              </a:cxn>
              <a:cxn ang="0">
                <a:pos x="connsiteX1" y="connsiteY1"/>
              </a:cxn>
              <a:cxn ang="0">
                <a:pos x="connsiteX2" y="connsiteY2"/>
              </a:cxn>
              <a:cxn ang="0">
                <a:pos x="connsiteX3" y="connsiteY3"/>
              </a:cxn>
            </a:cxnLst>
            <a:rect l="l" t="t" r="r" b="b"/>
            <a:pathLst>
              <a:path w="12948" h="466129">
                <a:moveTo>
                  <a:pt x="0" y="0"/>
                </a:moveTo>
                <a:lnTo>
                  <a:pt x="22789" y="0"/>
                </a:lnTo>
                <a:lnTo>
                  <a:pt x="22789" y="467554"/>
                </a:lnTo>
                <a:lnTo>
                  <a:pt x="0" y="467554"/>
                </a:lnTo>
                <a:close/>
              </a:path>
            </a:pathLst>
          </a:custGeom>
          <a:solidFill>
            <a:srgbClr val="006AB4"/>
          </a:solidFill>
          <a:ln w="12948" cap="flat">
            <a:noFill/>
            <a:prstDash val="solid"/>
            <a:miter/>
          </a:ln>
        </p:spPr>
        <p:txBody>
          <a:bodyPr rtlCol="0" anchor="ctr"/>
          <a:lstStyle/>
          <a:p>
            <a:endParaRPr lang="en-US" sz="1350"/>
          </a:p>
        </p:txBody>
      </p:sp>
      <p:sp>
        <p:nvSpPr>
          <p:cNvPr id="90" name="Forma libre: forma 27">
            <a:extLst>
              <a:ext uri="{FF2B5EF4-FFF2-40B4-BE49-F238E27FC236}">
                <a16:creationId xmlns:a16="http://schemas.microsoft.com/office/drawing/2014/main" id="{92F77659-FD7C-4189-A894-0FC9AB877834}"/>
              </a:ext>
            </a:extLst>
          </p:cNvPr>
          <p:cNvSpPr/>
          <p:nvPr/>
        </p:nvSpPr>
        <p:spPr>
          <a:xfrm>
            <a:off x="5852133" y="4443851"/>
            <a:ext cx="9711" cy="349598"/>
          </a:xfrm>
          <a:custGeom>
            <a:avLst/>
            <a:gdLst>
              <a:gd name="connsiteX0" fmla="*/ 0 w 12948"/>
              <a:gd name="connsiteY0" fmla="*/ 0 h 466129"/>
              <a:gd name="connsiteX1" fmla="*/ 22789 w 12948"/>
              <a:gd name="connsiteY1" fmla="*/ 0 h 466129"/>
              <a:gd name="connsiteX2" fmla="*/ 22789 w 12948"/>
              <a:gd name="connsiteY2" fmla="*/ 467554 h 466129"/>
              <a:gd name="connsiteX3" fmla="*/ 0 w 12948"/>
              <a:gd name="connsiteY3" fmla="*/ 467554 h 466129"/>
            </a:gdLst>
            <a:ahLst/>
            <a:cxnLst>
              <a:cxn ang="0">
                <a:pos x="connsiteX0" y="connsiteY0"/>
              </a:cxn>
              <a:cxn ang="0">
                <a:pos x="connsiteX1" y="connsiteY1"/>
              </a:cxn>
              <a:cxn ang="0">
                <a:pos x="connsiteX2" y="connsiteY2"/>
              </a:cxn>
              <a:cxn ang="0">
                <a:pos x="connsiteX3" y="connsiteY3"/>
              </a:cxn>
            </a:cxnLst>
            <a:rect l="l" t="t" r="r" b="b"/>
            <a:pathLst>
              <a:path w="12948" h="466129">
                <a:moveTo>
                  <a:pt x="0" y="0"/>
                </a:moveTo>
                <a:lnTo>
                  <a:pt x="22789" y="0"/>
                </a:lnTo>
                <a:lnTo>
                  <a:pt x="22789" y="467554"/>
                </a:lnTo>
                <a:lnTo>
                  <a:pt x="0" y="467554"/>
                </a:lnTo>
                <a:close/>
              </a:path>
            </a:pathLst>
          </a:custGeom>
          <a:solidFill>
            <a:srgbClr val="00A3A1"/>
          </a:solidFill>
          <a:ln w="12948" cap="flat">
            <a:noFill/>
            <a:prstDash val="solid"/>
            <a:miter/>
          </a:ln>
        </p:spPr>
        <p:txBody>
          <a:bodyPr rtlCol="0" anchor="ctr"/>
          <a:lstStyle/>
          <a:p>
            <a:endParaRPr lang="en-US" sz="1350"/>
          </a:p>
        </p:txBody>
      </p:sp>
      <p:sp>
        <p:nvSpPr>
          <p:cNvPr id="91" name="Forma libre: forma 29">
            <a:extLst>
              <a:ext uri="{FF2B5EF4-FFF2-40B4-BE49-F238E27FC236}">
                <a16:creationId xmlns:a16="http://schemas.microsoft.com/office/drawing/2014/main" id="{33D71FB0-04CA-402B-9E8B-23B2C8CA75EE}"/>
              </a:ext>
            </a:extLst>
          </p:cNvPr>
          <p:cNvSpPr/>
          <p:nvPr/>
        </p:nvSpPr>
        <p:spPr>
          <a:xfrm>
            <a:off x="5852133" y="5590335"/>
            <a:ext cx="9711" cy="349598"/>
          </a:xfrm>
          <a:custGeom>
            <a:avLst/>
            <a:gdLst>
              <a:gd name="connsiteX0" fmla="*/ 0 w 12948"/>
              <a:gd name="connsiteY0" fmla="*/ 0 h 466129"/>
              <a:gd name="connsiteX1" fmla="*/ 22789 w 12948"/>
              <a:gd name="connsiteY1" fmla="*/ 0 h 466129"/>
              <a:gd name="connsiteX2" fmla="*/ 22789 w 12948"/>
              <a:gd name="connsiteY2" fmla="*/ 467554 h 466129"/>
              <a:gd name="connsiteX3" fmla="*/ 0 w 12948"/>
              <a:gd name="connsiteY3" fmla="*/ 467554 h 466129"/>
            </a:gdLst>
            <a:ahLst/>
            <a:cxnLst>
              <a:cxn ang="0">
                <a:pos x="connsiteX0" y="connsiteY0"/>
              </a:cxn>
              <a:cxn ang="0">
                <a:pos x="connsiteX1" y="connsiteY1"/>
              </a:cxn>
              <a:cxn ang="0">
                <a:pos x="connsiteX2" y="connsiteY2"/>
              </a:cxn>
              <a:cxn ang="0">
                <a:pos x="connsiteX3" y="connsiteY3"/>
              </a:cxn>
            </a:cxnLst>
            <a:rect l="l" t="t" r="r" b="b"/>
            <a:pathLst>
              <a:path w="12948" h="466129">
                <a:moveTo>
                  <a:pt x="0" y="0"/>
                </a:moveTo>
                <a:lnTo>
                  <a:pt x="22789" y="0"/>
                </a:lnTo>
                <a:lnTo>
                  <a:pt x="22789" y="467554"/>
                </a:lnTo>
                <a:lnTo>
                  <a:pt x="0" y="467554"/>
                </a:lnTo>
                <a:close/>
              </a:path>
            </a:pathLst>
          </a:custGeom>
          <a:solidFill>
            <a:srgbClr val="4D2379"/>
          </a:solidFill>
          <a:ln w="12948" cap="flat">
            <a:noFill/>
            <a:prstDash val="solid"/>
            <a:miter/>
          </a:ln>
        </p:spPr>
        <p:txBody>
          <a:bodyPr rtlCol="0" anchor="ctr"/>
          <a:lstStyle/>
          <a:p>
            <a:endParaRPr lang="en-US" sz="1350"/>
          </a:p>
        </p:txBody>
      </p:sp>
      <p:sp>
        <p:nvSpPr>
          <p:cNvPr id="92" name="Forma libre: forma 33">
            <a:extLst>
              <a:ext uri="{FF2B5EF4-FFF2-40B4-BE49-F238E27FC236}">
                <a16:creationId xmlns:a16="http://schemas.microsoft.com/office/drawing/2014/main" id="{B0498B84-C832-405B-8E44-5C17AF948623}"/>
              </a:ext>
            </a:extLst>
          </p:cNvPr>
          <p:cNvSpPr/>
          <p:nvPr/>
        </p:nvSpPr>
        <p:spPr>
          <a:xfrm>
            <a:off x="6454508" y="3842057"/>
            <a:ext cx="9711" cy="349598"/>
          </a:xfrm>
          <a:custGeom>
            <a:avLst/>
            <a:gdLst>
              <a:gd name="connsiteX0" fmla="*/ 0 w 12948"/>
              <a:gd name="connsiteY0" fmla="*/ 0 h 466129"/>
              <a:gd name="connsiteX1" fmla="*/ 22789 w 12948"/>
              <a:gd name="connsiteY1" fmla="*/ 0 h 466129"/>
              <a:gd name="connsiteX2" fmla="*/ 22789 w 12948"/>
              <a:gd name="connsiteY2" fmla="*/ 467554 h 466129"/>
              <a:gd name="connsiteX3" fmla="*/ 0 w 12948"/>
              <a:gd name="connsiteY3" fmla="*/ 467554 h 466129"/>
            </a:gdLst>
            <a:ahLst/>
            <a:cxnLst>
              <a:cxn ang="0">
                <a:pos x="connsiteX0" y="connsiteY0"/>
              </a:cxn>
              <a:cxn ang="0">
                <a:pos x="connsiteX1" y="connsiteY1"/>
              </a:cxn>
              <a:cxn ang="0">
                <a:pos x="connsiteX2" y="connsiteY2"/>
              </a:cxn>
              <a:cxn ang="0">
                <a:pos x="connsiteX3" y="connsiteY3"/>
              </a:cxn>
            </a:cxnLst>
            <a:rect l="l" t="t" r="r" b="b"/>
            <a:pathLst>
              <a:path w="12948" h="466129">
                <a:moveTo>
                  <a:pt x="0" y="0"/>
                </a:moveTo>
                <a:lnTo>
                  <a:pt x="22789" y="0"/>
                </a:lnTo>
                <a:lnTo>
                  <a:pt x="22789" y="467554"/>
                </a:lnTo>
                <a:lnTo>
                  <a:pt x="0" y="467554"/>
                </a:lnTo>
                <a:close/>
              </a:path>
            </a:pathLst>
          </a:custGeom>
          <a:solidFill>
            <a:srgbClr val="0096D8"/>
          </a:solidFill>
          <a:ln w="12948" cap="flat">
            <a:noFill/>
            <a:prstDash val="solid"/>
            <a:miter/>
          </a:ln>
        </p:spPr>
        <p:txBody>
          <a:bodyPr rtlCol="0" anchor="ctr"/>
          <a:lstStyle/>
          <a:p>
            <a:endParaRPr lang="en-US" sz="1350"/>
          </a:p>
        </p:txBody>
      </p:sp>
      <p:sp>
        <p:nvSpPr>
          <p:cNvPr id="93" name="Forma libre: forma 35">
            <a:extLst>
              <a:ext uri="{FF2B5EF4-FFF2-40B4-BE49-F238E27FC236}">
                <a16:creationId xmlns:a16="http://schemas.microsoft.com/office/drawing/2014/main" id="{6FE8AD73-9134-4479-A844-F0618CA2FFC9}"/>
              </a:ext>
            </a:extLst>
          </p:cNvPr>
          <p:cNvSpPr/>
          <p:nvPr/>
        </p:nvSpPr>
        <p:spPr>
          <a:xfrm>
            <a:off x="6454508" y="4974850"/>
            <a:ext cx="9711" cy="349598"/>
          </a:xfrm>
          <a:custGeom>
            <a:avLst/>
            <a:gdLst>
              <a:gd name="connsiteX0" fmla="*/ 0 w 12948"/>
              <a:gd name="connsiteY0" fmla="*/ 0 h 466129"/>
              <a:gd name="connsiteX1" fmla="*/ 22789 w 12948"/>
              <a:gd name="connsiteY1" fmla="*/ 0 h 466129"/>
              <a:gd name="connsiteX2" fmla="*/ 22789 w 12948"/>
              <a:gd name="connsiteY2" fmla="*/ 467554 h 466129"/>
              <a:gd name="connsiteX3" fmla="*/ 0 w 12948"/>
              <a:gd name="connsiteY3" fmla="*/ 467554 h 466129"/>
            </a:gdLst>
            <a:ahLst/>
            <a:cxnLst>
              <a:cxn ang="0">
                <a:pos x="connsiteX0" y="connsiteY0"/>
              </a:cxn>
              <a:cxn ang="0">
                <a:pos x="connsiteX1" y="connsiteY1"/>
              </a:cxn>
              <a:cxn ang="0">
                <a:pos x="connsiteX2" y="connsiteY2"/>
              </a:cxn>
              <a:cxn ang="0">
                <a:pos x="connsiteX3" y="connsiteY3"/>
              </a:cxn>
            </a:cxnLst>
            <a:rect l="l" t="t" r="r" b="b"/>
            <a:pathLst>
              <a:path w="12948" h="466129">
                <a:moveTo>
                  <a:pt x="0" y="0"/>
                </a:moveTo>
                <a:lnTo>
                  <a:pt x="22789" y="0"/>
                </a:lnTo>
                <a:lnTo>
                  <a:pt x="22789" y="467554"/>
                </a:lnTo>
                <a:lnTo>
                  <a:pt x="0" y="467554"/>
                </a:lnTo>
                <a:close/>
              </a:path>
            </a:pathLst>
          </a:custGeom>
          <a:solidFill>
            <a:srgbClr val="72217B"/>
          </a:solidFill>
          <a:ln w="12948" cap="flat">
            <a:noFill/>
            <a:prstDash val="solid"/>
            <a:miter/>
          </a:ln>
        </p:spPr>
        <p:txBody>
          <a:bodyPr rtlCol="0" anchor="ctr"/>
          <a:lstStyle/>
          <a:p>
            <a:endParaRPr lang="en-US" sz="1350"/>
          </a:p>
        </p:txBody>
      </p:sp>
      <p:grpSp>
        <p:nvGrpSpPr>
          <p:cNvPr id="118" name="Gráfico 1">
            <a:extLst>
              <a:ext uri="{FF2B5EF4-FFF2-40B4-BE49-F238E27FC236}">
                <a16:creationId xmlns:a16="http://schemas.microsoft.com/office/drawing/2014/main" id="{48A6F206-48A2-48B6-90C4-3E91E9E6544A}"/>
              </a:ext>
            </a:extLst>
          </p:cNvPr>
          <p:cNvGrpSpPr/>
          <p:nvPr/>
        </p:nvGrpSpPr>
        <p:grpSpPr>
          <a:xfrm>
            <a:off x="6031108" y="2787731"/>
            <a:ext cx="262198" cy="155377"/>
            <a:chOff x="5972682" y="1488481"/>
            <a:chExt cx="349597" cy="207169"/>
          </a:xfrm>
          <a:solidFill>
            <a:srgbClr val="FFFFFF"/>
          </a:solidFill>
        </p:grpSpPr>
        <p:sp>
          <p:nvSpPr>
            <p:cNvPr id="120" name="Forma libre: forma 37">
              <a:extLst>
                <a:ext uri="{FF2B5EF4-FFF2-40B4-BE49-F238E27FC236}">
                  <a16:creationId xmlns:a16="http://schemas.microsoft.com/office/drawing/2014/main" id="{D75DA52A-C170-4023-991A-6D7ED3EAA525}"/>
                </a:ext>
              </a:extLst>
            </p:cNvPr>
            <p:cNvSpPr/>
            <p:nvPr/>
          </p:nvSpPr>
          <p:spPr>
            <a:xfrm>
              <a:off x="5972682" y="1493013"/>
              <a:ext cx="51792" cy="103584"/>
            </a:xfrm>
            <a:custGeom>
              <a:avLst/>
              <a:gdLst>
                <a:gd name="connsiteX0" fmla="*/ 57748 w 51792"/>
                <a:gd name="connsiteY0" fmla="*/ 14761 h 103584"/>
                <a:gd name="connsiteX1" fmla="*/ 40916 w 51792"/>
                <a:gd name="connsiteY1" fmla="*/ 66682 h 103584"/>
                <a:gd name="connsiteX2" fmla="*/ 25637 w 51792"/>
                <a:gd name="connsiteY2" fmla="*/ 113813 h 103584"/>
                <a:gd name="connsiteX3" fmla="*/ 25119 w 51792"/>
                <a:gd name="connsiteY3" fmla="*/ 114849 h 103584"/>
                <a:gd name="connsiteX4" fmla="*/ 0 w 51792"/>
                <a:gd name="connsiteY4" fmla="*/ 103714 h 103584"/>
                <a:gd name="connsiteX5" fmla="*/ 33018 w 51792"/>
                <a:gd name="connsiteY5" fmla="*/ 0 h 103584"/>
                <a:gd name="connsiteX6" fmla="*/ 39621 w 51792"/>
                <a:gd name="connsiteY6" fmla="*/ 3108 h 103584"/>
                <a:gd name="connsiteX7" fmla="*/ 56971 w 51792"/>
                <a:gd name="connsiteY7" fmla="*/ 11653 h 103584"/>
                <a:gd name="connsiteX8" fmla="*/ 57748 w 51792"/>
                <a:gd name="connsiteY8" fmla="*/ 14761 h 103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792" h="103584">
                  <a:moveTo>
                    <a:pt x="57748" y="14761"/>
                  </a:moveTo>
                  <a:cubicBezTo>
                    <a:pt x="52181" y="32111"/>
                    <a:pt x="46483" y="49332"/>
                    <a:pt x="40916" y="66682"/>
                  </a:cubicBezTo>
                  <a:cubicBezTo>
                    <a:pt x="35866" y="82350"/>
                    <a:pt x="30816" y="98146"/>
                    <a:pt x="25637" y="113813"/>
                  </a:cubicBezTo>
                  <a:cubicBezTo>
                    <a:pt x="25508" y="114072"/>
                    <a:pt x="25378" y="114331"/>
                    <a:pt x="25119" y="114849"/>
                  </a:cubicBezTo>
                  <a:cubicBezTo>
                    <a:pt x="16703" y="111094"/>
                    <a:pt x="8416" y="107469"/>
                    <a:pt x="0" y="103714"/>
                  </a:cubicBezTo>
                  <a:cubicBezTo>
                    <a:pt x="11006" y="69143"/>
                    <a:pt x="22012" y="34701"/>
                    <a:pt x="33018" y="0"/>
                  </a:cubicBezTo>
                  <a:cubicBezTo>
                    <a:pt x="35348" y="1165"/>
                    <a:pt x="37420" y="2072"/>
                    <a:pt x="39621" y="3108"/>
                  </a:cubicBezTo>
                  <a:cubicBezTo>
                    <a:pt x="45448" y="5956"/>
                    <a:pt x="51145" y="8934"/>
                    <a:pt x="56971" y="11653"/>
                  </a:cubicBezTo>
                  <a:cubicBezTo>
                    <a:pt x="58525" y="12560"/>
                    <a:pt x="58137" y="13595"/>
                    <a:pt x="57748" y="14761"/>
                  </a:cubicBezTo>
                  <a:close/>
                </a:path>
              </a:pathLst>
            </a:custGeom>
            <a:solidFill>
              <a:srgbClr val="FFFFFF"/>
            </a:solidFill>
            <a:ln w="12948" cap="flat">
              <a:noFill/>
              <a:prstDash val="solid"/>
              <a:miter/>
            </a:ln>
          </p:spPr>
          <p:txBody>
            <a:bodyPr rtlCol="0" anchor="ctr"/>
            <a:lstStyle/>
            <a:p>
              <a:endParaRPr lang="en-US" sz="1350"/>
            </a:p>
          </p:txBody>
        </p:sp>
        <p:sp>
          <p:nvSpPr>
            <p:cNvPr id="121" name="Forma libre: forma 38">
              <a:extLst>
                <a:ext uri="{FF2B5EF4-FFF2-40B4-BE49-F238E27FC236}">
                  <a16:creationId xmlns:a16="http://schemas.microsoft.com/office/drawing/2014/main" id="{EBAF07A3-FD2A-443F-A53D-368FF2AEDCD3}"/>
                </a:ext>
              </a:extLst>
            </p:cNvPr>
            <p:cNvSpPr/>
            <p:nvPr/>
          </p:nvSpPr>
          <p:spPr>
            <a:xfrm>
              <a:off x="6235786" y="1488481"/>
              <a:ext cx="77688" cy="103584"/>
            </a:xfrm>
            <a:custGeom>
              <a:avLst/>
              <a:gdLst>
                <a:gd name="connsiteX0" fmla="*/ 89083 w 77688"/>
                <a:gd name="connsiteY0" fmla="*/ 86881 h 103584"/>
                <a:gd name="connsiteX1" fmla="*/ 60597 w 77688"/>
                <a:gd name="connsiteY1" fmla="*/ 106045 h 103584"/>
                <a:gd name="connsiteX2" fmla="*/ 0 w 77688"/>
                <a:gd name="connsiteY2" fmla="*/ 17739 h 103584"/>
                <a:gd name="connsiteX3" fmla="*/ 27709 w 77688"/>
                <a:gd name="connsiteY3" fmla="*/ 0 h 103584"/>
                <a:gd name="connsiteX4" fmla="*/ 89083 w 77688"/>
                <a:gd name="connsiteY4" fmla="*/ 86881 h 103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7688" h="103584">
                  <a:moveTo>
                    <a:pt x="89083" y="86881"/>
                  </a:moveTo>
                  <a:cubicBezTo>
                    <a:pt x="79631" y="93355"/>
                    <a:pt x="70178" y="99700"/>
                    <a:pt x="60597" y="106045"/>
                  </a:cubicBezTo>
                  <a:cubicBezTo>
                    <a:pt x="42211" y="75358"/>
                    <a:pt x="20199" y="47260"/>
                    <a:pt x="0" y="17739"/>
                  </a:cubicBezTo>
                  <a:cubicBezTo>
                    <a:pt x="9193" y="11912"/>
                    <a:pt x="18257" y="5956"/>
                    <a:pt x="27709" y="0"/>
                  </a:cubicBezTo>
                  <a:cubicBezTo>
                    <a:pt x="48167" y="29004"/>
                    <a:pt x="68495" y="57748"/>
                    <a:pt x="89083" y="86881"/>
                  </a:cubicBezTo>
                  <a:close/>
                </a:path>
              </a:pathLst>
            </a:custGeom>
            <a:solidFill>
              <a:srgbClr val="FFFFFF"/>
            </a:solidFill>
            <a:ln w="12948" cap="flat">
              <a:noFill/>
              <a:prstDash val="solid"/>
              <a:miter/>
            </a:ln>
          </p:spPr>
          <p:txBody>
            <a:bodyPr rtlCol="0" anchor="ctr"/>
            <a:lstStyle/>
            <a:p>
              <a:endParaRPr lang="en-US" sz="1350"/>
            </a:p>
          </p:txBody>
        </p:sp>
        <p:sp>
          <p:nvSpPr>
            <p:cNvPr id="122" name="Forma libre: forma 39">
              <a:extLst>
                <a:ext uri="{FF2B5EF4-FFF2-40B4-BE49-F238E27FC236}">
                  <a16:creationId xmlns:a16="http://schemas.microsoft.com/office/drawing/2014/main" id="{B7371331-382E-418F-B4E8-6DBB7E8FBAF2}"/>
                </a:ext>
              </a:extLst>
            </p:cNvPr>
            <p:cNvSpPr/>
            <p:nvPr/>
          </p:nvSpPr>
          <p:spPr>
            <a:xfrm>
              <a:off x="6080173" y="1517933"/>
              <a:ext cx="194221" cy="77688"/>
            </a:xfrm>
            <a:custGeom>
              <a:avLst/>
              <a:gdLst>
                <a:gd name="connsiteX0" fmla="*/ 198989 w 194220"/>
                <a:gd name="connsiteY0" fmla="*/ 66881 h 77688"/>
                <a:gd name="connsiteX1" fmla="*/ 186559 w 194220"/>
                <a:gd name="connsiteY1" fmla="*/ 77110 h 77688"/>
                <a:gd name="connsiteX2" fmla="*/ 162217 w 194220"/>
                <a:gd name="connsiteY2" fmla="*/ 87080 h 77688"/>
                <a:gd name="connsiteX3" fmla="*/ 146291 w 194220"/>
                <a:gd name="connsiteY3" fmla="*/ 81124 h 77688"/>
                <a:gd name="connsiteX4" fmla="*/ 131400 w 194220"/>
                <a:gd name="connsiteY4" fmla="*/ 68305 h 77688"/>
                <a:gd name="connsiteX5" fmla="*/ 83493 w 194220"/>
                <a:gd name="connsiteY5" fmla="*/ 40596 h 77688"/>
                <a:gd name="connsiteX6" fmla="*/ 64977 w 194220"/>
                <a:gd name="connsiteY6" fmla="*/ 29331 h 77688"/>
                <a:gd name="connsiteX7" fmla="*/ 61222 w 194220"/>
                <a:gd name="connsiteY7" fmla="*/ 28943 h 77688"/>
                <a:gd name="connsiteX8" fmla="*/ 34937 w 194220"/>
                <a:gd name="connsiteY8" fmla="*/ 39560 h 77688"/>
                <a:gd name="connsiteX9" fmla="*/ 12537 w 194220"/>
                <a:gd name="connsiteY9" fmla="*/ 40855 h 77688"/>
                <a:gd name="connsiteX10" fmla="*/ 755 w 194220"/>
                <a:gd name="connsiteY10" fmla="*/ 32439 h 77688"/>
                <a:gd name="connsiteX11" fmla="*/ 1790 w 194220"/>
                <a:gd name="connsiteY11" fmla="*/ 28814 h 77688"/>
                <a:gd name="connsiteX12" fmla="*/ 19918 w 194220"/>
                <a:gd name="connsiteY12" fmla="*/ 19750 h 77688"/>
                <a:gd name="connsiteX13" fmla="*/ 44130 w 194220"/>
                <a:gd name="connsiteY13" fmla="*/ 6802 h 77688"/>
                <a:gd name="connsiteX14" fmla="*/ 53324 w 194220"/>
                <a:gd name="connsiteY14" fmla="*/ 3047 h 77688"/>
                <a:gd name="connsiteX15" fmla="*/ 66531 w 194220"/>
                <a:gd name="connsiteY15" fmla="*/ 3176 h 77688"/>
                <a:gd name="connsiteX16" fmla="*/ 104080 w 194220"/>
                <a:gd name="connsiteY16" fmla="*/ 11852 h 77688"/>
                <a:gd name="connsiteX17" fmla="*/ 112108 w 194220"/>
                <a:gd name="connsiteY17" fmla="*/ 13535 h 77688"/>
                <a:gd name="connsiteX18" fmla="*/ 119747 w 194220"/>
                <a:gd name="connsiteY18" fmla="*/ 12370 h 77688"/>
                <a:gd name="connsiteX19" fmla="*/ 149787 w 194220"/>
                <a:gd name="connsiteY19" fmla="*/ 69 h 77688"/>
                <a:gd name="connsiteX20" fmla="*/ 151858 w 194220"/>
                <a:gd name="connsiteY20" fmla="*/ 846 h 77688"/>
                <a:gd name="connsiteX21" fmla="*/ 186041 w 194220"/>
                <a:gd name="connsiteY21" fmla="*/ 48754 h 77688"/>
                <a:gd name="connsiteX22" fmla="*/ 198989 w 194220"/>
                <a:gd name="connsiteY22" fmla="*/ 66881 h 77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94220" h="77688">
                  <a:moveTo>
                    <a:pt x="198989" y="66881"/>
                  </a:moveTo>
                  <a:cubicBezTo>
                    <a:pt x="194716" y="70377"/>
                    <a:pt x="190702" y="73873"/>
                    <a:pt x="186559" y="77110"/>
                  </a:cubicBezTo>
                  <a:cubicBezTo>
                    <a:pt x="179438" y="82677"/>
                    <a:pt x="171021" y="85526"/>
                    <a:pt x="162217" y="87080"/>
                  </a:cubicBezTo>
                  <a:cubicBezTo>
                    <a:pt x="150693" y="89151"/>
                    <a:pt x="153541" y="89669"/>
                    <a:pt x="146291" y="81124"/>
                  </a:cubicBezTo>
                  <a:cubicBezTo>
                    <a:pt x="141888" y="76074"/>
                    <a:pt x="137097" y="71672"/>
                    <a:pt x="131400" y="68305"/>
                  </a:cubicBezTo>
                  <a:cubicBezTo>
                    <a:pt x="115345" y="59112"/>
                    <a:pt x="99419" y="49919"/>
                    <a:pt x="83493" y="40596"/>
                  </a:cubicBezTo>
                  <a:cubicBezTo>
                    <a:pt x="77278" y="36971"/>
                    <a:pt x="71062" y="33086"/>
                    <a:pt x="64977" y="29331"/>
                  </a:cubicBezTo>
                  <a:cubicBezTo>
                    <a:pt x="63682" y="28555"/>
                    <a:pt x="62646" y="28425"/>
                    <a:pt x="61222" y="28943"/>
                  </a:cubicBezTo>
                  <a:cubicBezTo>
                    <a:pt x="52547" y="32568"/>
                    <a:pt x="43872" y="36453"/>
                    <a:pt x="34937" y="39560"/>
                  </a:cubicBezTo>
                  <a:cubicBezTo>
                    <a:pt x="27686" y="42150"/>
                    <a:pt x="20047" y="43056"/>
                    <a:pt x="12537" y="40855"/>
                  </a:cubicBezTo>
                  <a:cubicBezTo>
                    <a:pt x="7746" y="39431"/>
                    <a:pt x="3733" y="36582"/>
                    <a:pt x="755" y="32439"/>
                  </a:cubicBezTo>
                  <a:cubicBezTo>
                    <a:pt x="-540" y="30626"/>
                    <a:pt x="-152" y="29720"/>
                    <a:pt x="1790" y="28814"/>
                  </a:cubicBezTo>
                  <a:cubicBezTo>
                    <a:pt x="7876" y="25835"/>
                    <a:pt x="13962" y="22857"/>
                    <a:pt x="19918" y="19750"/>
                  </a:cubicBezTo>
                  <a:cubicBezTo>
                    <a:pt x="27945" y="15477"/>
                    <a:pt x="35973" y="10945"/>
                    <a:pt x="44130" y="6802"/>
                  </a:cubicBezTo>
                  <a:cubicBezTo>
                    <a:pt x="47109" y="5248"/>
                    <a:pt x="50216" y="4212"/>
                    <a:pt x="53324" y="3047"/>
                  </a:cubicBezTo>
                  <a:cubicBezTo>
                    <a:pt x="57726" y="1364"/>
                    <a:pt x="62128" y="2270"/>
                    <a:pt x="66531" y="3176"/>
                  </a:cubicBezTo>
                  <a:cubicBezTo>
                    <a:pt x="78961" y="6025"/>
                    <a:pt x="91520" y="9003"/>
                    <a:pt x="104080" y="11852"/>
                  </a:cubicBezTo>
                  <a:cubicBezTo>
                    <a:pt x="106799" y="12499"/>
                    <a:pt x="109389" y="13405"/>
                    <a:pt x="112108" y="13535"/>
                  </a:cubicBezTo>
                  <a:cubicBezTo>
                    <a:pt x="114568" y="13664"/>
                    <a:pt x="117287" y="13276"/>
                    <a:pt x="119747" y="12370"/>
                  </a:cubicBezTo>
                  <a:cubicBezTo>
                    <a:pt x="129847" y="8356"/>
                    <a:pt x="139817" y="4212"/>
                    <a:pt x="149787" y="69"/>
                  </a:cubicBezTo>
                  <a:cubicBezTo>
                    <a:pt x="150304" y="-190"/>
                    <a:pt x="151599" y="328"/>
                    <a:pt x="151858" y="846"/>
                  </a:cubicBezTo>
                  <a:cubicBezTo>
                    <a:pt x="163253" y="16772"/>
                    <a:pt x="174647" y="32698"/>
                    <a:pt x="186041" y="48754"/>
                  </a:cubicBezTo>
                  <a:cubicBezTo>
                    <a:pt x="190314" y="54839"/>
                    <a:pt x="194716" y="60925"/>
                    <a:pt x="198989" y="66881"/>
                  </a:cubicBezTo>
                  <a:close/>
                </a:path>
              </a:pathLst>
            </a:custGeom>
            <a:solidFill>
              <a:srgbClr val="FFFFFF"/>
            </a:solidFill>
            <a:ln w="12948" cap="flat">
              <a:noFill/>
              <a:prstDash val="solid"/>
              <a:miter/>
            </a:ln>
          </p:spPr>
          <p:txBody>
            <a:bodyPr rtlCol="0" anchor="ctr"/>
            <a:lstStyle/>
            <a:p>
              <a:endParaRPr lang="en-US" sz="1350"/>
            </a:p>
          </p:txBody>
        </p:sp>
        <p:sp>
          <p:nvSpPr>
            <p:cNvPr id="123" name="Forma libre: forma 40">
              <a:extLst>
                <a:ext uri="{FF2B5EF4-FFF2-40B4-BE49-F238E27FC236}">
                  <a16:creationId xmlns:a16="http://schemas.microsoft.com/office/drawing/2014/main" id="{487CB582-42F1-4938-BEC2-0C6F86506C5F}"/>
                </a:ext>
              </a:extLst>
            </p:cNvPr>
            <p:cNvSpPr/>
            <p:nvPr/>
          </p:nvSpPr>
          <p:spPr>
            <a:xfrm>
              <a:off x="6077690" y="1662168"/>
              <a:ext cx="25896" cy="25896"/>
            </a:xfrm>
            <a:custGeom>
              <a:avLst/>
              <a:gdLst>
                <a:gd name="connsiteX0" fmla="*/ 30169 w 25896"/>
                <a:gd name="connsiteY0" fmla="*/ 13023 h 25896"/>
                <a:gd name="connsiteX1" fmla="*/ 20069 w 25896"/>
                <a:gd name="connsiteY1" fmla="*/ 27654 h 25896"/>
                <a:gd name="connsiteX2" fmla="*/ 8675 w 25896"/>
                <a:gd name="connsiteY2" fmla="*/ 29726 h 25896"/>
                <a:gd name="connsiteX3" fmla="*/ 0 w 25896"/>
                <a:gd name="connsiteY3" fmla="*/ 22346 h 25896"/>
                <a:gd name="connsiteX4" fmla="*/ 14890 w 25896"/>
                <a:gd name="connsiteY4" fmla="*/ 3830 h 25896"/>
                <a:gd name="connsiteX5" fmla="*/ 26155 w 25896"/>
                <a:gd name="connsiteY5" fmla="*/ 593 h 25896"/>
                <a:gd name="connsiteX6" fmla="*/ 30169 w 25896"/>
                <a:gd name="connsiteY6" fmla="*/ 13023 h 25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896" h="25896">
                  <a:moveTo>
                    <a:pt x="30169" y="13023"/>
                  </a:moveTo>
                  <a:cubicBezTo>
                    <a:pt x="26802" y="17943"/>
                    <a:pt x="23306" y="22605"/>
                    <a:pt x="20069" y="27654"/>
                  </a:cubicBezTo>
                  <a:cubicBezTo>
                    <a:pt x="17868" y="31021"/>
                    <a:pt x="12689" y="33093"/>
                    <a:pt x="8675" y="29726"/>
                  </a:cubicBezTo>
                  <a:cubicBezTo>
                    <a:pt x="5827" y="27266"/>
                    <a:pt x="3108" y="24935"/>
                    <a:pt x="0" y="22346"/>
                  </a:cubicBezTo>
                  <a:cubicBezTo>
                    <a:pt x="5050" y="16001"/>
                    <a:pt x="9970" y="9916"/>
                    <a:pt x="14890" y="3830"/>
                  </a:cubicBezTo>
                  <a:cubicBezTo>
                    <a:pt x="17739" y="334"/>
                    <a:pt x="22012" y="-831"/>
                    <a:pt x="26155" y="593"/>
                  </a:cubicBezTo>
                  <a:cubicBezTo>
                    <a:pt x="31334" y="2535"/>
                    <a:pt x="33276" y="8491"/>
                    <a:pt x="30169" y="13023"/>
                  </a:cubicBezTo>
                  <a:close/>
                </a:path>
              </a:pathLst>
            </a:custGeom>
            <a:solidFill>
              <a:srgbClr val="FFFFFF"/>
            </a:solidFill>
            <a:ln w="12948" cap="flat">
              <a:noFill/>
              <a:prstDash val="solid"/>
              <a:miter/>
            </a:ln>
          </p:spPr>
          <p:txBody>
            <a:bodyPr rtlCol="0" anchor="ctr"/>
            <a:lstStyle/>
            <a:p>
              <a:endParaRPr lang="en-US" sz="1350"/>
            </a:p>
          </p:txBody>
        </p:sp>
        <p:sp>
          <p:nvSpPr>
            <p:cNvPr id="124" name="Forma libre: forma 41">
              <a:extLst>
                <a:ext uri="{FF2B5EF4-FFF2-40B4-BE49-F238E27FC236}">
                  <a16:creationId xmlns:a16="http://schemas.microsoft.com/office/drawing/2014/main" id="{2ACEF823-11ED-42D9-A013-2FE8F16DF314}"/>
                </a:ext>
              </a:extLst>
            </p:cNvPr>
            <p:cNvSpPr/>
            <p:nvPr/>
          </p:nvSpPr>
          <p:spPr>
            <a:xfrm>
              <a:off x="6057232" y="1638357"/>
              <a:ext cx="25896" cy="38844"/>
            </a:xfrm>
            <a:custGeom>
              <a:avLst/>
              <a:gdLst>
                <a:gd name="connsiteX0" fmla="*/ 34442 w 25896"/>
                <a:gd name="connsiteY0" fmla="*/ 12104 h 38844"/>
                <a:gd name="connsiteX1" fmla="*/ 30039 w 25896"/>
                <a:gd name="connsiteY1" fmla="*/ 17931 h 38844"/>
                <a:gd name="connsiteX2" fmla="*/ 14502 w 25896"/>
                <a:gd name="connsiteY2" fmla="*/ 37353 h 38844"/>
                <a:gd name="connsiteX3" fmla="*/ 12689 w 25896"/>
                <a:gd name="connsiteY3" fmla="*/ 39295 h 38844"/>
                <a:gd name="connsiteX4" fmla="*/ 0 w 25896"/>
                <a:gd name="connsiteY4" fmla="*/ 27512 h 38844"/>
                <a:gd name="connsiteX5" fmla="*/ 7639 w 25896"/>
                <a:gd name="connsiteY5" fmla="*/ 17931 h 38844"/>
                <a:gd name="connsiteX6" fmla="*/ 19163 w 25896"/>
                <a:gd name="connsiteY6" fmla="*/ 3558 h 38844"/>
                <a:gd name="connsiteX7" fmla="*/ 29910 w 25896"/>
                <a:gd name="connsiteY7" fmla="*/ 969 h 38844"/>
                <a:gd name="connsiteX8" fmla="*/ 34442 w 25896"/>
                <a:gd name="connsiteY8" fmla="*/ 12104 h 38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896" h="38844">
                  <a:moveTo>
                    <a:pt x="34442" y="12104"/>
                  </a:moveTo>
                  <a:cubicBezTo>
                    <a:pt x="33406" y="14305"/>
                    <a:pt x="31593" y="16118"/>
                    <a:pt x="30039" y="17931"/>
                  </a:cubicBezTo>
                  <a:cubicBezTo>
                    <a:pt x="24860" y="24405"/>
                    <a:pt x="19681" y="30879"/>
                    <a:pt x="14502" y="37353"/>
                  </a:cubicBezTo>
                  <a:cubicBezTo>
                    <a:pt x="13984" y="38000"/>
                    <a:pt x="13336" y="38518"/>
                    <a:pt x="12689" y="39295"/>
                  </a:cubicBezTo>
                  <a:cubicBezTo>
                    <a:pt x="8416" y="35281"/>
                    <a:pt x="4273" y="31526"/>
                    <a:pt x="0" y="27512"/>
                  </a:cubicBezTo>
                  <a:cubicBezTo>
                    <a:pt x="2590" y="24275"/>
                    <a:pt x="5179" y="21038"/>
                    <a:pt x="7639" y="17931"/>
                  </a:cubicBezTo>
                  <a:cubicBezTo>
                    <a:pt x="11524" y="13140"/>
                    <a:pt x="15408" y="8349"/>
                    <a:pt x="19163" y="3558"/>
                  </a:cubicBezTo>
                  <a:cubicBezTo>
                    <a:pt x="22012" y="62"/>
                    <a:pt x="26285" y="-973"/>
                    <a:pt x="29910" y="969"/>
                  </a:cubicBezTo>
                  <a:cubicBezTo>
                    <a:pt x="33794" y="3040"/>
                    <a:pt x="36125" y="8349"/>
                    <a:pt x="34442" y="12104"/>
                  </a:cubicBezTo>
                  <a:close/>
                </a:path>
              </a:pathLst>
            </a:custGeom>
            <a:solidFill>
              <a:srgbClr val="FFFFFF"/>
            </a:solidFill>
            <a:ln w="12948" cap="flat">
              <a:noFill/>
              <a:prstDash val="solid"/>
              <a:miter/>
            </a:ln>
          </p:spPr>
          <p:txBody>
            <a:bodyPr rtlCol="0" anchor="ctr"/>
            <a:lstStyle/>
            <a:p>
              <a:endParaRPr lang="en-US" sz="1350"/>
            </a:p>
          </p:txBody>
        </p:sp>
        <p:sp>
          <p:nvSpPr>
            <p:cNvPr id="125" name="Forma libre: forma 42">
              <a:extLst>
                <a:ext uri="{FF2B5EF4-FFF2-40B4-BE49-F238E27FC236}">
                  <a16:creationId xmlns:a16="http://schemas.microsoft.com/office/drawing/2014/main" id="{D29B603B-8E83-4212-BBFD-6FFB45344D57}"/>
                </a:ext>
              </a:extLst>
            </p:cNvPr>
            <p:cNvSpPr/>
            <p:nvPr/>
          </p:nvSpPr>
          <p:spPr>
            <a:xfrm>
              <a:off x="6037292" y="1617179"/>
              <a:ext cx="25896" cy="38844"/>
            </a:xfrm>
            <a:custGeom>
              <a:avLst/>
              <a:gdLst>
                <a:gd name="connsiteX0" fmla="*/ 35219 w 25896"/>
                <a:gd name="connsiteY0" fmla="*/ 12436 h 38844"/>
                <a:gd name="connsiteX1" fmla="*/ 28615 w 25896"/>
                <a:gd name="connsiteY1" fmla="*/ 21629 h 38844"/>
                <a:gd name="connsiteX2" fmla="*/ 13595 w 25896"/>
                <a:gd name="connsiteY2" fmla="*/ 40274 h 38844"/>
                <a:gd name="connsiteX3" fmla="*/ 12689 w 25896"/>
                <a:gd name="connsiteY3" fmla="*/ 41180 h 38844"/>
                <a:gd name="connsiteX4" fmla="*/ 0 w 25896"/>
                <a:gd name="connsiteY4" fmla="*/ 28362 h 38844"/>
                <a:gd name="connsiteX5" fmla="*/ 10747 w 25896"/>
                <a:gd name="connsiteY5" fmla="*/ 14896 h 38844"/>
                <a:gd name="connsiteX6" fmla="*/ 20846 w 25896"/>
                <a:gd name="connsiteY6" fmla="*/ 2336 h 38844"/>
                <a:gd name="connsiteX7" fmla="*/ 23436 w 25896"/>
                <a:gd name="connsiteY7" fmla="*/ 524 h 38844"/>
                <a:gd name="connsiteX8" fmla="*/ 33535 w 25896"/>
                <a:gd name="connsiteY8" fmla="*/ 3372 h 38844"/>
                <a:gd name="connsiteX9" fmla="*/ 35219 w 25896"/>
                <a:gd name="connsiteY9" fmla="*/ 12436 h 38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896" h="38844">
                  <a:moveTo>
                    <a:pt x="35219" y="12436"/>
                  </a:moveTo>
                  <a:cubicBezTo>
                    <a:pt x="33276" y="15673"/>
                    <a:pt x="30946" y="18651"/>
                    <a:pt x="28615" y="21629"/>
                  </a:cubicBezTo>
                  <a:cubicBezTo>
                    <a:pt x="23695" y="27844"/>
                    <a:pt x="18645" y="34059"/>
                    <a:pt x="13595" y="40274"/>
                  </a:cubicBezTo>
                  <a:cubicBezTo>
                    <a:pt x="13336" y="40663"/>
                    <a:pt x="12948" y="40921"/>
                    <a:pt x="12689" y="41180"/>
                  </a:cubicBezTo>
                  <a:cubicBezTo>
                    <a:pt x="8546" y="36908"/>
                    <a:pt x="4402" y="32764"/>
                    <a:pt x="0" y="28362"/>
                  </a:cubicBezTo>
                  <a:cubicBezTo>
                    <a:pt x="3496" y="23960"/>
                    <a:pt x="7121" y="19428"/>
                    <a:pt x="10747" y="14896"/>
                  </a:cubicBezTo>
                  <a:cubicBezTo>
                    <a:pt x="14113" y="10753"/>
                    <a:pt x="17480" y="6480"/>
                    <a:pt x="20846" y="2336"/>
                  </a:cubicBezTo>
                  <a:cubicBezTo>
                    <a:pt x="21494" y="1559"/>
                    <a:pt x="22400" y="912"/>
                    <a:pt x="23436" y="524"/>
                  </a:cubicBezTo>
                  <a:cubicBezTo>
                    <a:pt x="26414" y="-771"/>
                    <a:pt x="30557" y="394"/>
                    <a:pt x="33535" y="3372"/>
                  </a:cubicBezTo>
                  <a:cubicBezTo>
                    <a:pt x="36255" y="6091"/>
                    <a:pt x="37031" y="9328"/>
                    <a:pt x="35219" y="12436"/>
                  </a:cubicBezTo>
                  <a:close/>
                </a:path>
              </a:pathLst>
            </a:custGeom>
            <a:solidFill>
              <a:srgbClr val="FFFFFF"/>
            </a:solidFill>
            <a:ln w="12948" cap="flat">
              <a:noFill/>
              <a:prstDash val="solid"/>
              <a:miter/>
            </a:ln>
          </p:spPr>
          <p:txBody>
            <a:bodyPr rtlCol="0" anchor="ctr"/>
            <a:lstStyle/>
            <a:p>
              <a:endParaRPr lang="en-US" sz="1350"/>
            </a:p>
          </p:txBody>
        </p:sp>
        <p:sp>
          <p:nvSpPr>
            <p:cNvPr id="126" name="Forma libre: forma 44">
              <a:extLst>
                <a:ext uri="{FF2B5EF4-FFF2-40B4-BE49-F238E27FC236}">
                  <a16:creationId xmlns:a16="http://schemas.microsoft.com/office/drawing/2014/main" id="{D0851F92-20D7-486B-9744-8C99B0CEE73F}"/>
                </a:ext>
              </a:extLst>
            </p:cNvPr>
            <p:cNvSpPr/>
            <p:nvPr/>
          </p:nvSpPr>
          <p:spPr>
            <a:xfrm>
              <a:off x="6023896" y="1610537"/>
              <a:ext cx="12948" cy="25896"/>
            </a:xfrm>
            <a:custGeom>
              <a:avLst/>
              <a:gdLst>
                <a:gd name="connsiteX0" fmla="*/ 24403 w 12948"/>
                <a:gd name="connsiteY0" fmla="*/ 5353 h 25896"/>
                <a:gd name="connsiteX1" fmla="*/ 5498 w 12948"/>
                <a:gd name="connsiteY1" fmla="*/ 28789 h 25896"/>
                <a:gd name="connsiteX2" fmla="*/ 578 w 12948"/>
                <a:gd name="connsiteY2" fmla="*/ 20890 h 25896"/>
                <a:gd name="connsiteX3" fmla="*/ 1484 w 12948"/>
                <a:gd name="connsiteY3" fmla="*/ 14546 h 25896"/>
                <a:gd name="connsiteX4" fmla="*/ 9771 w 12948"/>
                <a:gd name="connsiteY4" fmla="*/ 3410 h 25896"/>
                <a:gd name="connsiteX5" fmla="*/ 24403 w 12948"/>
                <a:gd name="connsiteY5" fmla="*/ 5353 h 25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948" h="25896">
                  <a:moveTo>
                    <a:pt x="24403" y="5353"/>
                  </a:moveTo>
                  <a:cubicBezTo>
                    <a:pt x="18317" y="12992"/>
                    <a:pt x="12102" y="20631"/>
                    <a:pt x="5498" y="28789"/>
                  </a:cubicBezTo>
                  <a:cubicBezTo>
                    <a:pt x="3686" y="25940"/>
                    <a:pt x="2002" y="23609"/>
                    <a:pt x="578" y="20890"/>
                  </a:cubicBezTo>
                  <a:cubicBezTo>
                    <a:pt x="-458" y="18689"/>
                    <a:pt x="-69" y="16488"/>
                    <a:pt x="1484" y="14546"/>
                  </a:cubicBezTo>
                  <a:cubicBezTo>
                    <a:pt x="4204" y="10791"/>
                    <a:pt x="6923" y="7036"/>
                    <a:pt x="9771" y="3410"/>
                  </a:cubicBezTo>
                  <a:cubicBezTo>
                    <a:pt x="13915" y="-1769"/>
                    <a:pt x="20907" y="-992"/>
                    <a:pt x="24403" y="5353"/>
                  </a:cubicBezTo>
                  <a:close/>
                </a:path>
              </a:pathLst>
            </a:custGeom>
            <a:solidFill>
              <a:srgbClr val="FFFFFF"/>
            </a:solidFill>
            <a:ln w="12948" cap="flat">
              <a:noFill/>
              <a:prstDash val="solid"/>
              <a:miter/>
            </a:ln>
          </p:spPr>
          <p:txBody>
            <a:bodyPr rtlCol="0" anchor="ctr"/>
            <a:lstStyle/>
            <a:p>
              <a:endParaRPr lang="en-US" sz="1350"/>
            </a:p>
          </p:txBody>
        </p:sp>
        <p:sp>
          <p:nvSpPr>
            <p:cNvPr id="127" name="Forma libre: forma 45">
              <a:extLst>
                <a:ext uri="{FF2B5EF4-FFF2-40B4-BE49-F238E27FC236}">
                  <a16:creationId xmlns:a16="http://schemas.microsoft.com/office/drawing/2014/main" id="{5FC96B4A-64E9-4405-A012-FB422F9B17CE}"/>
                </a:ext>
              </a:extLst>
            </p:cNvPr>
            <p:cNvSpPr/>
            <p:nvPr/>
          </p:nvSpPr>
          <p:spPr>
            <a:xfrm>
              <a:off x="6015664" y="1514353"/>
              <a:ext cx="207169" cy="181273"/>
            </a:xfrm>
            <a:custGeom>
              <a:avLst/>
              <a:gdLst>
                <a:gd name="connsiteX0" fmla="*/ 213259 w 207168"/>
                <a:gd name="connsiteY0" fmla="*/ 122253 h 181272"/>
                <a:gd name="connsiteX1" fmla="*/ 209504 w 207168"/>
                <a:gd name="connsiteY1" fmla="*/ 127691 h 181272"/>
                <a:gd name="connsiteX2" fmla="*/ 199016 w 207168"/>
                <a:gd name="connsiteY2" fmla="*/ 128080 h 181272"/>
                <a:gd name="connsiteX3" fmla="*/ 178041 w 207168"/>
                <a:gd name="connsiteY3" fmla="*/ 112154 h 181272"/>
                <a:gd name="connsiteX4" fmla="*/ 145541 w 207168"/>
                <a:gd name="connsiteY4" fmla="*/ 87423 h 181272"/>
                <a:gd name="connsiteX5" fmla="*/ 138678 w 207168"/>
                <a:gd name="connsiteY5" fmla="*/ 82244 h 181272"/>
                <a:gd name="connsiteX6" fmla="*/ 131687 w 207168"/>
                <a:gd name="connsiteY6" fmla="*/ 82891 h 181272"/>
                <a:gd name="connsiteX7" fmla="*/ 132463 w 207168"/>
                <a:gd name="connsiteY7" fmla="*/ 90142 h 181272"/>
                <a:gd name="connsiteX8" fmla="*/ 143081 w 207168"/>
                <a:gd name="connsiteY8" fmla="*/ 98170 h 181272"/>
                <a:gd name="connsiteX9" fmla="*/ 186198 w 207168"/>
                <a:gd name="connsiteY9" fmla="*/ 131058 h 181272"/>
                <a:gd name="connsiteX10" fmla="*/ 194226 w 207168"/>
                <a:gd name="connsiteY10" fmla="*/ 137014 h 181272"/>
                <a:gd name="connsiteX11" fmla="*/ 196297 w 207168"/>
                <a:gd name="connsiteY11" fmla="*/ 144265 h 181272"/>
                <a:gd name="connsiteX12" fmla="*/ 188787 w 207168"/>
                <a:gd name="connsiteY12" fmla="*/ 153199 h 181272"/>
                <a:gd name="connsiteX13" fmla="*/ 180112 w 207168"/>
                <a:gd name="connsiteY13" fmla="*/ 152811 h 181272"/>
                <a:gd name="connsiteX14" fmla="*/ 168200 w 207168"/>
                <a:gd name="connsiteY14" fmla="*/ 143617 h 181272"/>
                <a:gd name="connsiteX15" fmla="*/ 136866 w 207168"/>
                <a:gd name="connsiteY15" fmla="*/ 119664 h 181272"/>
                <a:gd name="connsiteX16" fmla="*/ 128708 w 207168"/>
                <a:gd name="connsiteY16" fmla="*/ 112931 h 181272"/>
                <a:gd name="connsiteX17" fmla="*/ 123918 w 207168"/>
                <a:gd name="connsiteY17" fmla="*/ 110211 h 181272"/>
                <a:gd name="connsiteX18" fmla="*/ 117185 w 207168"/>
                <a:gd name="connsiteY18" fmla="*/ 112024 h 181272"/>
                <a:gd name="connsiteX19" fmla="*/ 118868 w 207168"/>
                <a:gd name="connsiteY19" fmla="*/ 118887 h 181272"/>
                <a:gd name="connsiteX20" fmla="*/ 127932 w 207168"/>
                <a:gd name="connsiteY20" fmla="*/ 125620 h 181272"/>
                <a:gd name="connsiteX21" fmla="*/ 173120 w 207168"/>
                <a:gd name="connsiteY21" fmla="*/ 160709 h 181272"/>
                <a:gd name="connsiteX22" fmla="*/ 174156 w 207168"/>
                <a:gd name="connsiteY22" fmla="*/ 162910 h 181272"/>
                <a:gd name="connsiteX23" fmla="*/ 155123 w 207168"/>
                <a:gd name="connsiteY23" fmla="*/ 173398 h 181272"/>
                <a:gd name="connsiteX24" fmla="*/ 150332 w 207168"/>
                <a:gd name="connsiteY24" fmla="*/ 170290 h 181272"/>
                <a:gd name="connsiteX25" fmla="*/ 124436 w 207168"/>
                <a:gd name="connsiteY25" fmla="*/ 150221 h 181272"/>
                <a:gd name="connsiteX26" fmla="*/ 114207 w 207168"/>
                <a:gd name="connsiteY26" fmla="*/ 142452 h 181272"/>
                <a:gd name="connsiteX27" fmla="*/ 108639 w 207168"/>
                <a:gd name="connsiteY27" fmla="*/ 142711 h 181272"/>
                <a:gd name="connsiteX28" fmla="*/ 106826 w 207168"/>
                <a:gd name="connsiteY28" fmla="*/ 147761 h 181272"/>
                <a:gd name="connsiteX29" fmla="*/ 110063 w 207168"/>
                <a:gd name="connsiteY29" fmla="*/ 151775 h 181272"/>
                <a:gd name="connsiteX30" fmla="*/ 124695 w 207168"/>
                <a:gd name="connsiteY30" fmla="*/ 162781 h 181272"/>
                <a:gd name="connsiteX31" fmla="*/ 138290 w 207168"/>
                <a:gd name="connsiteY31" fmla="*/ 173527 h 181272"/>
                <a:gd name="connsiteX32" fmla="*/ 138678 w 207168"/>
                <a:gd name="connsiteY32" fmla="*/ 175988 h 181272"/>
                <a:gd name="connsiteX33" fmla="*/ 118738 w 207168"/>
                <a:gd name="connsiteY33" fmla="*/ 180908 h 181272"/>
                <a:gd name="connsiteX34" fmla="*/ 109545 w 207168"/>
                <a:gd name="connsiteY34" fmla="*/ 173268 h 181272"/>
                <a:gd name="connsiteX35" fmla="*/ 102942 w 207168"/>
                <a:gd name="connsiteY35" fmla="*/ 167571 h 181272"/>
                <a:gd name="connsiteX36" fmla="*/ 89217 w 207168"/>
                <a:gd name="connsiteY36" fmla="*/ 135978 h 181272"/>
                <a:gd name="connsiteX37" fmla="*/ 88311 w 207168"/>
                <a:gd name="connsiteY37" fmla="*/ 128209 h 181272"/>
                <a:gd name="connsiteX38" fmla="*/ 71996 w 207168"/>
                <a:gd name="connsiteY38" fmla="*/ 112154 h 181272"/>
                <a:gd name="connsiteX39" fmla="*/ 70183 w 207168"/>
                <a:gd name="connsiteY39" fmla="*/ 110082 h 181272"/>
                <a:gd name="connsiteX40" fmla="*/ 42733 w 207168"/>
                <a:gd name="connsiteY40" fmla="*/ 91566 h 181272"/>
                <a:gd name="connsiteX41" fmla="*/ 40662 w 207168"/>
                <a:gd name="connsiteY41" fmla="*/ 91048 h 181272"/>
                <a:gd name="connsiteX42" fmla="*/ 11399 w 207168"/>
                <a:gd name="connsiteY42" fmla="*/ 89365 h 181272"/>
                <a:gd name="connsiteX43" fmla="*/ 1947 w 207168"/>
                <a:gd name="connsiteY43" fmla="*/ 79007 h 181272"/>
                <a:gd name="connsiteX44" fmla="*/ 523 w 207168"/>
                <a:gd name="connsiteY44" fmla="*/ 72015 h 181272"/>
                <a:gd name="connsiteX45" fmla="*/ 23959 w 207168"/>
                <a:gd name="connsiteY45" fmla="*/ 1577 h 181272"/>
                <a:gd name="connsiteX46" fmla="*/ 26289 w 207168"/>
                <a:gd name="connsiteY46" fmla="*/ 24 h 181272"/>
                <a:gd name="connsiteX47" fmla="*/ 69277 w 207168"/>
                <a:gd name="connsiteY47" fmla="*/ 3649 h 181272"/>
                <a:gd name="connsiteX48" fmla="*/ 88958 w 207168"/>
                <a:gd name="connsiteY48" fmla="*/ 5591 h 181272"/>
                <a:gd name="connsiteX49" fmla="*/ 91030 w 207168"/>
                <a:gd name="connsiteY49" fmla="*/ 5980 h 181272"/>
                <a:gd name="connsiteX50" fmla="*/ 83002 w 207168"/>
                <a:gd name="connsiteY50" fmla="*/ 10641 h 181272"/>
                <a:gd name="connsiteX51" fmla="*/ 62156 w 207168"/>
                <a:gd name="connsiteY51" fmla="*/ 20870 h 181272"/>
                <a:gd name="connsiteX52" fmla="*/ 53221 w 207168"/>
                <a:gd name="connsiteY52" fmla="*/ 37184 h 181272"/>
                <a:gd name="connsiteX53" fmla="*/ 59307 w 207168"/>
                <a:gd name="connsiteY53" fmla="*/ 47025 h 181272"/>
                <a:gd name="connsiteX54" fmla="*/ 93619 w 207168"/>
                <a:gd name="connsiteY54" fmla="*/ 56995 h 181272"/>
                <a:gd name="connsiteX55" fmla="*/ 125601 w 207168"/>
                <a:gd name="connsiteY55" fmla="*/ 46119 h 181272"/>
                <a:gd name="connsiteX56" fmla="*/ 128708 w 207168"/>
                <a:gd name="connsiteY56" fmla="*/ 46248 h 181272"/>
                <a:gd name="connsiteX57" fmla="*/ 173509 w 207168"/>
                <a:gd name="connsiteY57" fmla="*/ 72015 h 181272"/>
                <a:gd name="connsiteX58" fmla="*/ 194873 w 207168"/>
                <a:gd name="connsiteY58" fmla="*/ 85222 h 181272"/>
                <a:gd name="connsiteX59" fmla="*/ 201218 w 207168"/>
                <a:gd name="connsiteY59" fmla="*/ 91566 h 181272"/>
                <a:gd name="connsiteX60" fmla="*/ 212482 w 207168"/>
                <a:gd name="connsiteY60" fmla="*/ 102702 h 181272"/>
                <a:gd name="connsiteX61" fmla="*/ 213389 w 207168"/>
                <a:gd name="connsiteY61" fmla="*/ 103996 h 181272"/>
                <a:gd name="connsiteX62" fmla="*/ 213259 w 207168"/>
                <a:gd name="connsiteY62" fmla="*/ 122253 h 18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207168" h="181272">
                  <a:moveTo>
                    <a:pt x="213259" y="122253"/>
                  </a:moveTo>
                  <a:cubicBezTo>
                    <a:pt x="212482" y="124325"/>
                    <a:pt x="211058" y="126138"/>
                    <a:pt x="209504" y="127691"/>
                  </a:cubicBezTo>
                  <a:cubicBezTo>
                    <a:pt x="206267" y="130799"/>
                    <a:pt x="202771" y="130928"/>
                    <a:pt x="199016" y="128080"/>
                  </a:cubicBezTo>
                  <a:cubicBezTo>
                    <a:pt x="192024" y="122771"/>
                    <a:pt x="185033" y="117462"/>
                    <a:pt x="178041" y="112154"/>
                  </a:cubicBezTo>
                  <a:cubicBezTo>
                    <a:pt x="167164" y="103867"/>
                    <a:pt x="156417" y="95580"/>
                    <a:pt x="145541" y="87423"/>
                  </a:cubicBezTo>
                  <a:cubicBezTo>
                    <a:pt x="143340" y="85740"/>
                    <a:pt x="141009" y="83927"/>
                    <a:pt x="138678" y="82244"/>
                  </a:cubicBezTo>
                  <a:cubicBezTo>
                    <a:pt x="136218" y="80431"/>
                    <a:pt x="133370" y="80819"/>
                    <a:pt x="131687" y="82891"/>
                  </a:cubicBezTo>
                  <a:cubicBezTo>
                    <a:pt x="129874" y="85092"/>
                    <a:pt x="130003" y="88070"/>
                    <a:pt x="132463" y="90142"/>
                  </a:cubicBezTo>
                  <a:cubicBezTo>
                    <a:pt x="135830" y="92991"/>
                    <a:pt x="139585" y="95451"/>
                    <a:pt x="143081" y="98170"/>
                  </a:cubicBezTo>
                  <a:cubicBezTo>
                    <a:pt x="157453" y="109176"/>
                    <a:pt x="171825" y="120052"/>
                    <a:pt x="186198" y="131058"/>
                  </a:cubicBezTo>
                  <a:cubicBezTo>
                    <a:pt x="188787" y="133129"/>
                    <a:pt x="191507" y="134942"/>
                    <a:pt x="194226" y="137014"/>
                  </a:cubicBezTo>
                  <a:cubicBezTo>
                    <a:pt x="196945" y="139215"/>
                    <a:pt x="197463" y="141028"/>
                    <a:pt x="196297" y="144265"/>
                  </a:cubicBezTo>
                  <a:cubicBezTo>
                    <a:pt x="194873" y="148149"/>
                    <a:pt x="192283" y="151127"/>
                    <a:pt x="188787" y="153199"/>
                  </a:cubicBezTo>
                  <a:cubicBezTo>
                    <a:pt x="185809" y="155012"/>
                    <a:pt x="182961" y="155141"/>
                    <a:pt x="180112" y="152811"/>
                  </a:cubicBezTo>
                  <a:cubicBezTo>
                    <a:pt x="176228" y="149703"/>
                    <a:pt x="172214" y="146725"/>
                    <a:pt x="168200" y="143617"/>
                  </a:cubicBezTo>
                  <a:cubicBezTo>
                    <a:pt x="157712" y="135590"/>
                    <a:pt x="147224" y="127691"/>
                    <a:pt x="136866" y="119664"/>
                  </a:cubicBezTo>
                  <a:cubicBezTo>
                    <a:pt x="134017" y="117462"/>
                    <a:pt x="131557" y="115002"/>
                    <a:pt x="128708" y="112931"/>
                  </a:cubicBezTo>
                  <a:cubicBezTo>
                    <a:pt x="127284" y="111765"/>
                    <a:pt x="125601" y="110859"/>
                    <a:pt x="123918" y="110211"/>
                  </a:cubicBezTo>
                  <a:cubicBezTo>
                    <a:pt x="121199" y="109046"/>
                    <a:pt x="118480" y="109823"/>
                    <a:pt x="117185" y="112024"/>
                  </a:cubicBezTo>
                  <a:cubicBezTo>
                    <a:pt x="115760" y="114355"/>
                    <a:pt x="116408" y="117074"/>
                    <a:pt x="118868" y="118887"/>
                  </a:cubicBezTo>
                  <a:cubicBezTo>
                    <a:pt x="121846" y="121217"/>
                    <a:pt x="124954" y="123289"/>
                    <a:pt x="127932" y="125620"/>
                  </a:cubicBezTo>
                  <a:cubicBezTo>
                    <a:pt x="142951" y="137273"/>
                    <a:pt x="158101" y="148926"/>
                    <a:pt x="173120" y="160709"/>
                  </a:cubicBezTo>
                  <a:cubicBezTo>
                    <a:pt x="173638" y="161227"/>
                    <a:pt x="174286" y="162263"/>
                    <a:pt x="174156" y="162910"/>
                  </a:cubicBezTo>
                  <a:cubicBezTo>
                    <a:pt x="172473" y="170161"/>
                    <a:pt x="163668" y="177153"/>
                    <a:pt x="155123" y="173398"/>
                  </a:cubicBezTo>
                  <a:cubicBezTo>
                    <a:pt x="153439" y="172621"/>
                    <a:pt x="151885" y="171456"/>
                    <a:pt x="150332" y="170290"/>
                  </a:cubicBezTo>
                  <a:cubicBezTo>
                    <a:pt x="141657" y="163687"/>
                    <a:pt x="133111" y="156954"/>
                    <a:pt x="124436" y="150221"/>
                  </a:cubicBezTo>
                  <a:cubicBezTo>
                    <a:pt x="121069" y="147631"/>
                    <a:pt x="117703" y="144912"/>
                    <a:pt x="114207" y="142452"/>
                  </a:cubicBezTo>
                  <a:cubicBezTo>
                    <a:pt x="112523" y="141157"/>
                    <a:pt x="110452" y="141287"/>
                    <a:pt x="108639" y="142711"/>
                  </a:cubicBezTo>
                  <a:cubicBezTo>
                    <a:pt x="106956" y="144006"/>
                    <a:pt x="106049" y="145819"/>
                    <a:pt x="106826" y="147761"/>
                  </a:cubicBezTo>
                  <a:cubicBezTo>
                    <a:pt x="107474" y="149315"/>
                    <a:pt x="108639" y="150739"/>
                    <a:pt x="110063" y="151775"/>
                  </a:cubicBezTo>
                  <a:cubicBezTo>
                    <a:pt x="114854" y="155530"/>
                    <a:pt x="119774" y="159026"/>
                    <a:pt x="124695" y="162781"/>
                  </a:cubicBezTo>
                  <a:cubicBezTo>
                    <a:pt x="129226" y="166277"/>
                    <a:pt x="133758" y="169902"/>
                    <a:pt x="138290" y="173527"/>
                  </a:cubicBezTo>
                  <a:cubicBezTo>
                    <a:pt x="139326" y="174304"/>
                    <a:pt x="139326" y="175081"/>
                    <a:pt x="138678" y="175988"/>
                  </a:cubicBezTo>
                  <a:cubicBezTo>
                    <a:pt x="134276" y="182591"/>
                    <a:pt x="125730" y="185958"/>
                    <a:pt x="118738" y="180908"/>
                  </a:cubicBezTo>
                  <a:cubicBezTo>
                    <a:pt x="115501" y="178577"/>
                    <a:pt x="112523" y="175858"/>
                    <a:pt x="109545" y="173268"/>
                  </a:cubicBezTo>
                  <a:cubicBezTo>
                    <a:pt x="107344" y="171326"/>
                    <a:pt x="105143" y="169514"/>
                    <a:pt x="102942" y="167571"/>
                  </a:cubicBezTo>
                  <a:cubicBezTo>
                    <a:pt x="110970" y="155271"/>
                    <a:pt x="103719" y="138568"/>
                    <a:pt x="89217" y="135978"/>
                  </a:cubicBezTo>
                  <a:cubicBezTo>
                    <a:pt x="88958" y="133388"/>
                    <a:pt x="88958" y="130669"/>
                    <a:pt x="88311" y="128209"/>
                  </a:cubicBezTo>
                  <a:cubicBezTo>
                    <a:pt x="86109" y="119664"/>
                    <a:pt x="80671" y="114225"/>
                    <a:pt x="71996" y="112154"/>
                  </a:cubicBezTo>
                  <a:cubicBezTo>
                    <a:pt x="70701" y="111895"/>
                    <a:pt x="70313" y="111377"/>
                    <a:pt x="70183" y="110082"/>
                  </a:cubicBezTo>
                  <a:cubicBezTo>
                    <a:pt x="68759" y="97004"/>
                    <a:pt x="55423" y="88070"/>
                    <a:pt x="42733" y="91566"/>
                  </a:cubicBezTo>
                  <a:cubicBezTo>
                    <a:pt x="42086" y="91696"/>
                    <a:pt x="41050" y="91566"/>
                    <a:pt x="40662" y="91048"/>
                  </a:cubicBezTo>
                  <a:cubicBezTo>
                    <a:pt x="33022" y="82244"/>
                    <a:pt x="20074" y="82373"/>
                    <a:pt x="11399" y="89365"/>
                  </a:cubicBezTo>
                  <a:cubicBezTo>
                    <a:pt x="8292" y="85999"/>
                    <a:pt x="5184" y="82503"/>
                    <a:pt x="1947" y="79007"/>
                  </a:cubicBezTo>
                  <a:cubicBezTo>
                    <a:pt x="5" y="76935"/>
                    <a:pt x="-513" y="74863"/>
                    <a:pt x="523" y="72015"/>
                  </a:cubicBezTo>
                  <a:cubicBezTo>
                    <a:pt x="8421" y="48579"/>
                    <a:pt x="16190" y="25143"/>
                    <a:pt x="23959" y="1577"/>
                  </a:cubicBezTo>
                  <a:cubicBezTo>
                    <a:pt x="24347" y="283"/>
                    <a:pt x="24995" y="-106"/>
                    <a:pt x="26289" y="24"/>
                  </a:cubicBezTo>
                  <a:cubicBezTo>
                    <a:pt x="40662" y="1318"/>
                    <a:pt x="54905" y="2484"/>
                    <a:pt x="69277" y="3649"/>
                  </a:cubicBezTo>
                  <a:cubicBezTo>
                    <a:pt x="75880" y="4167"/>
                    <a:pt x="82484" y="4944"/>
                    <a:pt x="88958" y="5591"/>
                  </a:cubicBezTo>
                  <a:cubicBezTo>
                    <a:pt x="89476" y="5591"/>
                    <a:pt x="89994" y="5850"/>
                    <a:pt x="91030" y="5980"/>
                  </a:cubicBezTo>
                  <a:cubicBezTo>
                    <a:pt x="88052" y="7663"/>
                    <a:pt x="85592" y="9346"/>
                    <a:pt x="83002" y="10641"/>
                  </a:cubicBezTo>
                  <a:cubicBezTo>
                    <a:pt x="76139" y="14137"/>
                    <a:pt x="69147" y="17503"/>
                    <a:pt x="62156" y="20870"/>
                  </a:cubicBezTo>
                  <a:cubicBezTo>
                    <a:pt x="54775" y="24495"/>
                    <a:pt x="51409" y="30451"/>
                    <a:pt x="53221" y="37184"/>
                  </a:cubicBezTo>
                  <a:cubicBezTo>
                    <a:pt x="54257" y="41069"/>
                    <a:pt x="56458" y="44306"/>
                    <a:pt x="59307" y="47025"/>
                  </a:cubicBezTo>
                  <a:cubicBezTo>
                    <a:pt x="69018" y="56348"/>
                    <a:pt x="80671" y="58937"/>
                    <a:pt x="93619" y="56995"/>
                  </a:cubicBezTo>
                  <a:cubicBezTo>
                    <a:pt x="104884" y="55312"/>
                    <a:pt x="115243" y="50780"/>
                    <a:pt x="125601" y="46119"/>
                  </a:cubicBezTo>
                  <a:cubicBezTo>
                    <a:pt x="126766" y="45601"/>
                    <a:pt x="127673" y="45601"/>
                    <a:pt x="128708" y="46248"/>
                  </a:cubicBezTo>
                  <a:cubicBezTo>
                    <a:pt x="143599" y="54923"/>
                    <a:pt x="158618" y="63340"/>
                    <a:pt x="173509" y="72015"/>
                  </a:cubicBezTo>
                  <a:cubicBezTo>
                    <a:pt x="180760" y="76158"/>
                    <a:pt x="187881" y="80560"/>
                    <a:pt x="194873" y="85222"/>
                  </a:cubicBezTo>
                  <a:cubicBezTo>
                    <a:pt x="197333" y="86776"/>
                    <a:pt x="199146" y="89365"/>
                    <a:pt x="201218" y="91566"/>
                  </a:cubicBezTo>
                  <a:cubicBezTo>
                    <a:pt x="204843" y="95451"/>
                    <a:pt x="207692" y="99982"/>
                    <a:pt x="212482" y="102702"/>
                  </a:cubicBezTo>
                  <a:cubicBezTo>
                    <a:pt x="212871" y="102961"/>
                    <a:pt x="213130" y="103478"/>
                    <a:pt x="213389" y="103996"/>
                  </a:cubicBezTo>
                  <a:cubicBezTo>
                    <a:pt x="215072" y="110082"/>
                    <a:pt x="215460" y="116168"/>
                    <a:pt x="213259" y="122253"/>
                  </a:cubicBezTo>
                  <a:close/>
                </a:path>
              </a:pathLst>
            </a:custGeom>
            <a:solidFill>
              <a:srgbClr val="FFFFFF"/>
            </a:solidFill>
            <a:ln w="12948" cap="flat">
              <a:noFill/>
              <a:prstDash val="solid"/>
              <a:miter/>
            </a:ln>
          </p:spPr>
          <p:txBody>
            <a:bodyPr rtlCol="0" anchor="ctr"/>
            <a:lstStyle/>
            <a:p>
              <a:endParaRPr lang="en-US" sz="1350"/>
            </a:p>
          </p:txBody>
        </p:sp>
      </p:grpSp>
      <p:grpSp>
        <p:nvGrpSpPr>
          <p:cNvPr id="128" name="Gráfico 1">
            <a:extLst>
              <a:ext uri="{FF2B5EF4-FFF2-40B4-BE49-F238E27FC236}">
                <a16:creationId xmlns:a16="http://schemas.microsoft.com/office/drawing/2014/main" id="{22304412-4410-4FC0-8AB1-373150AC614C}"/>
              </a:ext>
            </a:extLst>
          </p:cNvPr>
          <p:cNvGrpSpPr/>
          <p:nvPr/>
        </p:nvGrpSpPr>
        <p:grpSpPr>
          <a:xfrm>
            <a:off x="6046241" y="3356434"/>
            <a:ext cx="233065" cy="194221"/>
            <a:chOff x="5992859" y="2246751"/>
            <a:chExt cx="310753" cy="258961"/>
          </a:xfrm>
          <a:solidFill>
            <a:srgbClr val="FFFFFF"/>
          </a:solidFill>
        </p:grpSpPr>
        <p:sp>
          <p:nvSpPr>
            <p:cNvPr id="129" name="Forma libre: forma 47">
              <a:extLst>
                <a:ext uri="{FF2B5EF4-FFF2-40B4-BE49-F238E27FC236}">
                  <a16:creationId xmlns:a16="http://schemas.microsoft.com/office/drawing/2014/main" id="{EB222BC3-F787-4212-8084-F70892C9C441}"/>
                </a:ext>
              </a:extLst>
            </p:cNvPr>
            <p:cNvSpPr/>
            <p:nvPr/>
          </p:nvSpPr>
          <p:spPr>
            <a:xfrm>
              <a:off x="5992859" y="2246751"/>
              <a:ext cx="310753" cy="155377"/>
            </a:xfrm>
            <a:custGeom>
              <a:avLst/>
              <a:gdLst>
                <a:gd name="connsiteX0" fmla="*/ 298991 w 310753"/>
                <a:gd name="connsiteY0" fmla="*/ 128153 h 155376"/>
                <a:gd name="connsiteX1" fmla="*/ 215994 w 310753"/>
                <a:gd name="connsiteY1" fmla="*/ 128153 h 155376"/>
                <a:gd name="connsiteX2" fmla="*/ 201104 w 310753"/>
                <a:gd name="connsiteY2" fmla="*/ 98114 h 155376"/>
                <a:gd name="connsiteX3" fmla="*/ 191782 w 310753"/>
                <a:gd name="connsiteY3" fmla="*/ 92676 h 155376"/>
                <a:gd name="connsiteX4" fmla="*/ 183236 w 310753"/>
                <a:gd name="connsiteY4" fmla="*/ 99150 h 155376"/>
                <a:gd name="connsiteX5" fmla="*/ 159153 w 310753"/>
                <a:gd name="connsiteY5" fmla="*/ 165703 h 155376"/>
                <a:gd name="connsiteX6" fmla="*/ 127689 w 310753"/>
                <a:gd name="connsiteY6" fmla="*/ 59788 h 155376"/>
                <a:gd name="connsiteX7" fmla="*/ 117978 w 310753"/>
                <a:gd name="connsiteY7" fmla="*/ 52796 h 155376"/>
                <a:gd name="connsiteX8" fmla="*/ 108785 w 310753"/>
                <a:gd name="connsiteY8" fmla="*/ 60435 h 155376"/>
                <a:gd name="connsiteX9" fmla="*/ 94024 w 310753"/>
                <a:gd name="connsiteY9" fmla="*/ 129837 h 155376"/>
                <a:gd name="connsiteX10" fmla="*/ 13875 w 310753"/>
                <a:gd name="connsiteY10" fmla="*/ 129837 h 155376"/>
                <a:gd name="connsiteX11" fmla="*/ 24234 w 310753"/>
                <a:gd name="connsiteY11" fmla="*/ 24180 h 155376"/>
                <a:gd name="connsiteX12" fmla="*/ 142579 w 310753"/>
                <a:gd name="connsiteY12" fmla="*/ 24180 h 155376"/>
                <a:gd name="connsiteX13" fmla="*/ 158764 w 310753"/>
                <a:gd name="connsiteY13" fmla="*/ 40366 h 155376"/>
                <a:gd name="connsiteX14" fmla="*/ 169511 w 310753"/>
                <a:gd name="connsiteY14" fmla="*/ 24180 h 155376"/>
                <a:gd name="connsiteX15" fmla="*/ 287856 w 310753"/>
                <a:gd name="connsiteY15" fmla="*/ 24180 h 155376"/>
                <a:gd name="connsiteX16" fmla="*/ 298991 w 310753"/>
                <a:gd name="connsiteY16" fmla="*/ 128153 h 155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0753" h="155376">
                  <a:moveTo>
                    <a:pt x="298991" y="128153"/>
                  </a:moveTo>
                  <a:lnTo>
                    <a:pt x="215994" y="128153"/>
                  </a:lnTo>
                  <a:lnTo>
                    <a:pt x="201104" y="98114"/>
                  </a:lnTo>
                  <a:cubicBezTo>
                    <a:pt x="199421" y="94618"/>
                    <a:pt x="195666" y="92546"/>
                    <a:pt x="191782" y="92676"/>
                  </a:cubicBezTo>
                  <a:cubicBezTo>
                    <a:pt x="187897" y="92935"/>
                    <a:pt x="184531" y="95395"/>
                    <a:pt x="183236" y="99150"/>
                  </a:cubicBezTo>
                  <a:lnTo>
                    <a:pt x="159153" y="165703"/>
                  </a:lnTo>
                  <a:lnTo>
                    <a:pt x="127689" y="59788"/>
                  </a:lnTo>
                  <a:cubicBezTo>
                    <a:pt x="126394" y="55515"/>
                    <a:pt x="122380" y="52666"/>
                    <a:pt x="117978" y="52796"/>
                  </a:cubicBezTo>
                  <a:cubicBezTo>
                    <a:pt x="113575" y="52925"/>
                    <a:pt x="109820" y="56162"/>
                    <a:pt x="108785" y="60435"/>
                  </a:cubicBezTo>
                  <a:lnTo>
                    <a:pt x="94024" y="129837"/>
                  </a:lnTo>
                  <a:lnTo>
                    <a:pt x="13875" y="129837"/>
                  </a:lnTo>
                  <a:cubicBezTo>
                    <a:pt x="-7618" y="97466"/>
                    <a:pt x="-4122" y="52537"/>
                    <a:pt x="24234" y="24180"/>
                  </a:cubicBezTo>
                  <a:cubicBezTo>
                    <a:pt x="56475" y="-8060"/>
                    <a:pt x="110338" y="-8060"/>
                    <a:pt x="142579" y="24180"/>
                  </a:cubicBezTo>
                  <a:cubicBezTo>
                    <a:pt x="148017" y="29619"/>
                    <a:pt x="153326" y="34927"/>
                    <a:pt x="158764" y="40366"/>
                  </a:cubicBezTo>
                  <a:cubicBezTo>
                    <a:pt x="158764" y="34927"/>
                    <a:pt x="164202" y="29619"/>
                    <a:pt x="169511" y="24180"/>
                  </a:cubicBezTo>
                  <a:cubicBezTo>
                    <a:pt x="201752" y="-8060"/>
                    <a:pt x="255615" y="-8060"/>
                    <a:pt x="287856" y="24180"/>
                  </a:cubicBezTo>
                  <a:cubicBezTo>
                    <a:pt x="315565" y="52019"/>
                    <a:pt x="319320" y="95913"/>
                    <a:pt x="298991" y="128153"/>
                  </a:cubicBezTo>
                  <a:close/>
                </a:path>
              </a:pathLst>
            </a:custGeom>
            <a:solidFill>
              <a:srgbClr val="FFFFFF"/>
            </a:solidFill>
            <a:ln w="12948" cap="flat">
              <a:noFill/>
              <a:prstDash val="solid"/>
              <a:miter/>
            </a:ln>
          </p:spPr>
          <p:txBody>
            <a:bodyPr rtlCol="0" anchor="ctr"/>
            <a:lstStyle/>
            <a:p>
              <a:endParaRPr lang="en-US" sz="1350"/>
            </a:p>
          </p:txBody>
        </p:sp>
        <p:sp>
          <p:nvSpPr>
            <p:cNvPr id="130" name="Forma libre: forma 48">
              <a:extLst>
                <a:ext uri="{FF2B5EF4-FFF2-40B4-BE49-F238E27FC236}">
                  <a16:creationId xmlns:a16="http://schemas.microsoft.com/office/drawing/2014/main" id="{D9F64958-3BF2-4E05-8BE7-3B0603DF2F75}"/>
                </a:ext>
              </a:extLst>
            </p:cNvPr>
            <p:cNvSpPr/>
            <p:nvPr/>
          </p:nvSpPr>
          <p:spPr>
            <a:xfrm>
              <a:off x="6024085" y="2348619"/>
              <a:ext cx="246013" cy="168325"/>
            </a:xfrm>
            <a:custGeom>
              <a:avLst/>
              <a:gdLst>
                <a:gd name="connsiteX0" fmla="*/ 251063 w 246012"/>
                <a:gd name="connsiteY0" fmla="*/ 45836 h 168324"/>
                <a:gd name="connsiteX1" fmla="*/ 127279 w 246012"/>
                <a:gd name="connsiteY1" fmla="*/ 169490 h 168324"/>
                <a:gd name="connsiteX2" fmla="*/ 0 w 246012"/>
                <a:gd name="connsiteY2" fmla="*/ 47390 h 168324"/>
                <a:gd name="connsiteX3" fmla="*/ 70567 w 246012"/>
                <a:gd name="connsiteY3" fmla="*/ 47390 h 168324"/>
                <a:gd name="connsiteX4" fmla="*/ 80148 w 246012"/>
                <a:gd name="connsiteY4" fmla="*/ 39751 h 168324"/>
                <a:gd name="connsiteX5" fmla="*/ 88694 w 246012"/>
                <a:gd name="connsiteY5" fmla="*/ 0 h 168324"/>
                <a:gd name="connsiteX6" fmla="*/ 117827 w 246012"/>
                <a:gd name="connsiteY6" fmla="*/ 97887 h 168324"/>
                <a:gd name="connsiteX7" fmla="*/ 126891 w 246012"/>
                <a:gd name="connsiteY7" fmla="*/ 104879 h 168324"/>
                <a:gd name="connsiteX8" fmla="*/ 127150 w 246012"/>
                <a:gd name="connsiteY8" fmla="*/ 104879 h 168324"/>
                <a:gd name="connsiteX9" fmla="*/ 136343 w 246012"/>
                <a:gd name="connsiteY9" fmla="*/ 98405 h 168324"/>
                <a:gd name="connsiteX10" fmla="*/ 162627 w 246012"/>
                <a:gd name="connsiteY10" fmla="*/ 25508 h 168324"/>
                <a:gd name="connsiteX11" fmla="*/ 170008 w 246012"/>
                <a:gd name="connsiteY11" fmla="*/ 40398 h 168324"/>
                <a:gd name="connsiteX12" fmla="*/ 178683 w 246012"/>
                <a:gd name="connsiteY12" fmla="*/ 45836 h 168324"/>
                <a:gd name="connsiteX13" fmla="*/ 251063 w 246012"/>
                <a:gd name="connsiteY13" fmla="*/ 45836 h 16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6012" h="168324">
                  <a:moveTo>
                    <a:pt x="251063" y="45836"/>
                  </a:moveTo>
                  <a:cubicBezTo>
                    <a:pt x="240963" y="55806"/>
                    <a:pt x="211830" y="84939"/>
                    <a:pt x="127279" y="169490"/>
                  </a:cubicBezTo>
                  <a:cubicBezTo>
                    <a:pt x="127279" y="169490"/>
                    <a:pt x="127279" y="169490"/>
                    <a:pt x="0" y="47390"/>
                  </a:cubicBezTo>
                  <a:lnTo>
                    <a:pt x="70567" y="47390"/>
                  </a:lnTo>
                  <a:cubicBezTo>
                    <a:pt x="75099" y="47390"/>
                    <a:pt x="79113" y="44153"/>
                    <a:pt x="80148" y="39751"/>
                  </a:cubicBezTo>
                  <a:lnTo>
                    <a:pt x="88694" y="0"/>
                  </a:lnTo>
                  <a:lnTo>
                    <a:pt x="117827" y="97887"/>
                  </a:lnTo>
                  <a:cubicBezTo>
                    <a:pt x="118993" y="101901"/>
                    <a:pt x="122618" y="104750"/>
                    <a:pt x="126891" y="104879"/>
                  </a:cubicBezTo>
                  <a:cubicBezTo>
                    <a:pt x="127020" y="104879"/>
                    <a:pt x="127020" y="104879"/>
                    <a:pt x="127150" y="104879"/>
                  </a:cubicBezTo>
                  <a:cubicBezTo>
                    <a:pt x="131293" y="104879"/>
                    <a:pt x="134919" y="102290"/>
                    <a:pt x="136343" y="98405"/>
                  </a:cubicBezTo>
                  <a:lnTo>
                    <a:pt x="162627" y="25508"/>
                  </a:lnTo>
                  <a:lnTo>
                    <a:pt x="170008" y="40398"/>
                  </a:lnTo>
                  <a:cubicBezTo>
                    <a:pt x="171691" y="43764"/>
                    <a:pt x="175058" y="45836"/>
                    <a:pt x="178683" y="45836"/>
                  </a:cubicBezTo>
                  <a:lnTo>
                    <a:pt x="251063" y="45836"/>
                  </a:lnTo>
                  <a:close/>
                </a:path>
              </a:pathLst>
            </a:custGeom>
            <a:solidFill>
              <a:srgbClr val="FFFFFF"/>
            </a:solidFill>
            <a:ln w="12948" cap="flat">
              <a:noFill/>
              <a:prstDash val="solid"/>
              <a:miter/>
            </a:ln>
          </p:spPr>
          <p:txBody>
            <a:bodyPr rtlCol="0" anchor="ctr"/>
            <a:lstStyle/>
            <a:p>
              <a:endParaRPr lang="en-US" sz="1350"/>
            </a:p>
          </p:txBody>
        </p:sp>
      </p:grpSp>
      <p:grpSp>
        <p:nvGrpSpPr>
          <p:cNvPr id="131" name="Gráfico 1">
            <a:extLst>
              <a:ext uri="{FF2B5EF4-FFF2-40B4-BE49-F238E27FC236}">
                <a16:creationId xmlns:a16="http://schemas.microsoft.com/office/drawing/2014/main" id="{A4BD51A7-42D1-4292-BAF5-EC8DDD7BAC17}"/>
              </a:ext>
            </a:extLst>
          </p:cNvPr>
          <p:cNvGrpSpPr/>
          <p:nvPr/>
        </p:nvGrpSpPr>
        <p:grpSpPr>
          <a:xfrm>
            <a:off x="6048296" y="3894595"/>
            <a:ext cx="223354" cy="203932"/>
            <a:chOff x="5995600" y="2964299"/>
            <a:chExt cx="297805" cy="271909"/>
          </a:xfrm>
          <a:solidFill>
            <a:srgbClr val="FFFFFF"/>
          </a:solidFill>
        </p:grpSpPr>
        <p:sp>
          <p:nvSpPr>
            <p:cNvPr id="132" name="Forma libre: forma 50">
              <a:extLst>
                <a:ext uri="{FF2B5EF4-FFF2-40B4-BE49-F238E27FC236}">
                  <a16:creationId xmlns:a16="http://schemas.microsoft.com/office/drawing/2014/main" id="{A936DA54-8BC5-46CD-B58D-D66051949CF5}"/>
                </a:ext>
              </a:extLst>
            </p:cNvPr>
            <p:cNvSpPr/>
            <p:nvPr/>
          </p:nvSpPr>
          <p:spPr>
            <a:xfrm>
              <a:off x="6113167" y="2964299"/>
              <a:ext cx="51792" cy="51792"/>
            </a:xfrm>
            <a:custGeom>
              <a:avLst/>
              <a:gdLst>
                <a:gd name="connsiteX0" fmla="*/ 31983 w 51792"/>
                <a:gd name="connsiteY0" fmla="*/ 63963 h 51792"/>
                <a:gd name="connsiteX1" fmla="*/ 63964 w 51792"/>
                <a:gd name="connsiteY1" fmla="*/ 31982 h 51792"/>
                <a:gd name="connsiteX2" fmla="*/ 31983 w 51792"/>
                <a:gd name="connsiteY2" fmla="*/ 0 h 51792"/>
                <a:gd name="connsiteX3" fmla="*/ 1 w 51792"/>
                <a:gd name="connsiteY3" fmla="*/ 31982 h 51792"/>
                <a:gd name="connsiteX4" fmla="*/ 31983 w 51792"/>
                <a:gd name="connsiteY4" fmla="*/ 63963 h 51792"/>
                <a:gd name="connsiteX5" fmla="*/ 31983 w 51792"/>
                <a:gd name="connsiteY5" fmla="*/ 63963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792" h="51792">
                  <a:moveTo>
                    <a:pt x="31983" y="63963"/>
                  </a:moveTo>
                  <a:cubicBezTo>
                    <a:pt x="49721" y="63963"/>
                    <a:pt x="63964" y="49591"/>
                    <a:pt x="63964" y="31982"/>
                  </a:cubicBezTo>
                  <a:cubicBezTo>
                    <a:pt x="63964" y="14243"/>
                    <a:pt x="49592" y="0"/>
                    <a:pt x="31983" y="0"/>
                  </a:cubicBezTo>
                  <a:cubicBezTo>
                    <a:pt x="14244" y="0"/>
                    <a:pt x="1" y="14372"/>
                    <a:pt x="1" y="31982"/>
                  </a:cubicBezTo>
                  <a:cubicBezTo>
                    <a:pt x="-129" y="49591"/>
                    <a:pt x="14244" y="63963"/>
                    <a:pt x="31983" y="63963"/>
                  </a:cubicBezTo>
                  <a:lnTo>
                    <a:pt x="31983" y="63963"/>
                  </a:lnTo>
                  <a:close/>
                </a:path>
              </a:pathLst>
            </a:custGeom>
            <a:solidFill>
              <a:srgbClr val="FFFFFF"/>
            </a:solidFill>
            <a:ln w="12948" cap="flat">
              <a:noFill/>
              <a:prstDash val="solid"/>
              <a:miter/>
            </a:ln>
          </p:spPr>
          <p:txBody>
            <a:bodyPr rtlCol="0" anchor="ctr"/>
            <a:lstStyle/>
            <a:p>
              <a:endParaRPr lang="en-US" sz="1350"/>
            </a:p>
          </p:txBody>
        </p:sp>
        <p:sp>
          <p:nvSpPr>
            <p:cNvPr id="133" name="Forma libre: forma 51">
              <a:extLst>
                <a:ext uri="{FF2B5EF4-FFF2-40B4-BE49-F238E27FC236}">
                  <a16:creationId xmlns:a16="http://schemas.microsoft.com/office/drawing/2014/main" id="{B10EB292-43D7-4D38-A971-EAB82FA09DAB}"/>
                </a:ext>
              </a:extLst>
            </p:cNvPr>
            <p:cNvSpPr/>
            <p:nvPr/>
          </p:nvSpPr>
          <p:spPr>
            <a:xfrm>
              <a:off x="6091804" y="3033701"/>
              <a:ext cx="103584" cy="51792"/>
            </a:xfrm>
            <a:custGeom>
              <a:avLst/>
              <a:gdLst>
                <a:gd name="connsiteX0" fmla="*/ 106692 w 103584"/>
                <a:gd name="connsiteY0" fmla="*/ 31982 h 51792"/>
                <a:gd name="connsiteX1" fmla="*/ 74710 w 103584"/>
                <a:gd name="connsiteY1" fmla="*/ 0 h 51792"/>
                <a:gd name="connsiteX2" fmla="*/ 31982 w 103584"/>
                <a:gd name="connsiteY2" fmla="*/ 0 h 51792"/>
                <a:gd name="connsiteX3" fmla="*/ 0 w 103584"/>
                <a:gd name="connsiteY3" fmla="*/ 31982 h 51792"/>
                <a:gd name="connsiteX4" fmla="*/ 0 w 103584"/>
                <a:gd name="connsiteY4" fmla="*/ 53346 h 51792"/>
                <a:gd name="connsiteX5" fmla="*/ 106821 w 103584"/>
                <a:gd name="connsiteY5" fmla="*/ 53346 h 51792"/>
                <a:gd name="connsiteX6" fmla="*/ 106821 w 103584"/>
                <a:gd name="connsiteY6" fmla="*/ 31982 h 51792"/>
                <a:gd name="connsiteX7" fmla="*/ 106692 w 103584"/>
                <a:gd name="connsiteY7" fmla="*/ 31982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84" h="51792">
                  <a:moveTo>
                    <a:pt x="106692" y="31982"/>
                  </a:moveTo>
                  <a:cubicBezTo>
                    <a:pt x="106692" y="14243"/>
                    <a:pt x="92320" y="0"/>
                    <a:pt x="74710" y="0"/>
                  </a:cubicBezTo>
                  <a:lnTo>
                    <a:pt x="31982" y="0"/>
                  </a:lnTo>
                  <a:cubicBezTo>
                    <a:pt x="14243" y="0"/>
                    <a:pt x="0" y="14372"/>
                    <a:pt x="0" y="31982"/>
                  </a:cubicBezTo>
                  <a:lnTo>
                    <a:pt x="0" y="53346"/>
                  </a:lnTo>
                  <a:lnTo>
                    <a:pt x="106821" y="53346"/>
                  </a:lnTo>
                  <a:lnTo>
                    <a:pt x="106821" y="31982"/>
                  </a:lnTo>
                  <a:lnTo>
                    <a:pt x="106692" y="31982"/>
                  </a:lnTo>
                  <a:close/>
                </a:path>
              </a:pathLst>
            </a:custGeom>
            <a:solidFill>
              <a:srgbClr val="FFFFFF"/>
            </a:solidFill>
            <a:ln w="12948" cap="flat">
              <a:noFill/>
              <a:prstDash val="solid"/>
              <a:miter/>
            </a:ln>
          </p:spPr>
          <p:txBody>
            <a:bodyPr rtlCol="0" anchor="ctr"/>
            <a:lstStyle/>
            <a:p>
              <a:endParaRPr lang="en-US" sz="1350"/>
            </a:p>
          </p:txBody>
        </p:sp>
        <p:sp>
          <p:nvSpPr>
            <p:cNvPr id="134" name="Forma libre: forma 53">
              <a:extLst>
                <a:ext uri="{FF2B5EF4-FFF2-40B4-BE49-F238E27FC236}">
                  <a16:creationId xmlns:a16="http://schemas.microsoft.com/office/drawing/2014/main" id="{B5884E43-CFA5-4684-BA66-F853B71F4B34}"/>
                </a:ext>
              </a:extLst>
            </p:cNvPr>
            <p:cNvSpPr/>
            <p:nvPr/>
          </p:nvSpPr>
          <p:spPr>
            <a:xfrm>
              <a:off x="6209242" y="3124466"/>
              <a:ext cx="51792" cy="51792"/>
            </a:xfrm>
            <a:custGeom>
              <a:avLst/>
              <a:gdLst>
                <a:gd name="connsiteX0" fmla="*/ 31982 w 51792"/>
                <a:gd name="connsiteY0" fmla="*/ 63963 h 51792"/>
                <a:gd name="connsiteX1" fmla="*/ 63963 w 51792"/>
                <a:gd name="connsiteY1" fmla="*/ 31982 h 51792"/>
                <a:gd name="connsiteX2" fmla="*/ 31982 w 51792"/>
                <a:gd name="connsiteY2" fmla="*/ 0 h 51792"/>
                <a:gd name="connsiteX3" fmla="*/ 0 w 51792"/>
                <a:gd name="connsiteY3" fmla="*/ 31982 h 51792"/>
                <a:gd name="connsiteX4" fmla="*/ 31982 w 51792"/>
                <a:gd name="connsiteY4" fmla="*/ 63963 h 51792"/>
                <a:gd name="connsiteX5" fmla="*/ 31982 w 51792"/>
                <a:gd name="connsiteY5" fmla="*/ 63963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792" h="51792">
                  <a:moveTo>
                    <a:pt x="31982" y="63963"/>
                  </a:moveTo>
                  <a:cubicBezTo>
                    <a:pt x="49721" y="63963"/>
                    <a:pt x="63963" y="49591"/>
                    <a:pt x="63963" y="31982"/>
                  </a:cubicBezTo>
                  <a:cubicBezTo>
                    <a:pt x="63963" y="14243"/>
                    <a:pt x="49591" y="0"/>
                    <a:pt x="31982" y="0"/>
                  </a:cubicBezTo>
                  <a:cubicBezTo>
                    <a:pt x="14372" y="0"/>
                    <a:pt x="0" y="14372"/>
                    <a:pt x="0" y="31982"/>
                  </a:cubicBezTo>
                  <a:cubicBezTo>
                    <a:pt x="0" y="49591"/>
                    <a:pt x="14243" y="63963"/>
                    <a:pt x="31982" y="63963"/>
                  </a:cubicBezTo>
                  <a:lnTo>
                    <a:pt x="31982" y="63963"/>
                  </a:lnTo>
                  <a:close/>
                </a:path>
              </a:pathLst>
            </a:custGeom>
            <a:solidFill>
              <a:srgbClr val="FFFFFF"/>
            </a:solidFill>
            <a:ln w="12948" cap="flat">
              <a:noFill/>
              <a:prstDash val="solid"/>
              <a:miter/>
            </a:ln>
          </p:spPr>
          <p:txBody>
            <a:bodyPr rtlCol="0" anchor="ctr"/>
            <a:lstStyle/>
            <a:p>
              <a:endParaRPr lang="en-US" sz="1350"/>
            </a:p>
          </p:txBody>
        </p:sp>
        <p:sp>
          <p:nvSpPr>
            <p:cNvPr id="135" name="Forma libre: forma 54">
              <a:extLst>
                <a:ext uri="{FF2B5EF4-FFF2-40B4-BE49-F238E27FC236}">
                  <a16:creationId xmlns:a16="http://schemas.microsoft.com/office/drawing/2014/main" id="{41445BAD-C590-4B55-BC67-CA1E8CC80D5C}"/>
                </a:ext>
              </a:extLst>
            </p:cNvPr>
            <p:cNvSpPr/>
            <p:nvPr/>
          </p:nvSpPr>
          <p:spPr>
            <a:xfrm>
              <a:off x="6187878" y="3193739"/>
              <a:ext cx="103584" cy="51792"/>
            </a:xfrm>
            <a:custGeom>
              <a:avLst/>
              <a:gdLst>
                <a:gd name="connsiteX0" fmla="*/ 74710 w 103584"/>
                <a:gd name="connsiteY0" fmla="*/ 0 h 51792"/>
                <a:gd name="connsiteX1" fmla="*/ 31982 w 103584"/>
                <a:gd name="connsiteY1" fmla="*/ 0 h 51792"/>
                <a:gd name="connsiteX2" fmla="*/ 0 w 103584"/>
                <a:gd name="connsiteY2" fmla="*/ 31982 h 51792"/>
                <a:gd name="connsiteX3" fmla="*/ 0 w 103584"/>
                <a:gd name="connsiteY3" fmla="*/ 53346 h 51792"/>
                <a:gd name="connsiteX4" fmla="*/ 106821 w 103584"/>
                <a:gd name="connsiteY4" fmla="*/ 53346 h 51792"/>
                <a:gd name="connsiteX5" fmla="*/ 106821 w 103584"/>
                <a:gd name="connsiteY5" fmla="*/ 31982 h 51792"/>
                <a:gd name="connsiteX6" fmla="*/ 74710 w 103584"/>
                <a:gd name="connsiteY6" fmla="*/ 0 h 51792"/>
                <a:gd name="connsiteX7" fmla="*/ 74710 w 103584"/>
                <a:gd name="connsiteY7" fmla="*/ 0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84" h="51792">
                  <a:moveTo>
                    <a:pt x="74710" y="0"/>
                  </a:moveTo>
                  <a:lnTo>
                    <a:pt x="31982" y="0"/>
                  </a:lnTo>
                  <a:cubicBezTo>
                    <a:pt x="14243" y="0"/>
                    <a:pt x="0" y="14372"/>
                    <a:pt x="0" y="31982"/>
                  </a:cubicBezTo>
                  <a:lnTo>
                    <a:pt x="0" y="53346"/>
                  </a:lnTo>
                  <a:lnTo>
                    <a:pt x="106821" y="53346"/>
                  </a:lnTo>
                  <a:lnTo>
                    <a:pt x="106821" y="31982"/>
                  </a:lnTo>
                  <a:cubicBezTo>
                    <a:pt x="106692" y="14372"/>
                    <a:pt x="92449" y="0"/>
                    <a:pt x="74710" y="0"/>
                  </a:cubicBezTo>
                  <a:lnTo>
                    <a:pt x="74710" y="0"/>
                  </a:lnTo>
                  <a:close/>
                </a:path>
              </a:pathLst>
            </a:custGeom>
            <a:solidFill>
              <a:srgbClr val="FFFFFF"/>
            </a:solidFill>
            <a:ln w="12948" cap="flat">
              <a:noFill/>
              <a:prstDash val="solid"/>
              <a:miter/>
            </a:ln>
          </p:spPr>
          <p:txBody>
            <a:bodyPr rtlCol="0" anchor="ctr"/>
            <a:lstStyle/>
            <a:p>
              <a:endParaRPr lang="en-US" sz="1350"/>
            </a:p>
          </p:txBody>
        </p:sp>
        <p:sp>
          <p:nvSpPr>
            <p:cNvPr id="136" name="Forma libre: forma 55">
              <a:extLst>
                <a:ext uri="{FF2B5EF4-FFF2-40B4-BE49-F238E27FC236}">
                  <a16:creationId xmlns:a16="http://schemas.microsoft.com/office/drawing/2014/main" id="{54E64587-6C9C-41B5-A13B-DBE22715AF76}"/>
                </a:ext>
              </a:extLst>
            </p:cNvPr>
            <p:cNvSpPr/>
            <p:nvPr/>
          </p:nvSpPr>
          <p:spPr>
            <a:xfrm>
              <a:off x="6016964" y="3124466"/>
              <a:ext cx="51792" cy="51792"/>
            </a:xfrm>
            <a:custGeom>
              <a:avLst/>
              <a:gdLst>
                <a:gd name="connsiteX0" fmla="*/ 31982 w 51792"/>
                <a:gd name="connsiteY0" fmla="*/ 63963 h 51792"/>
                <a:gd name="connsiteX1" fmla="*/ 63963 w 51792"/>
                <a:gd name="connsiteY1" fmla="*/ 31982 h 51792"/>
                <a:gd name="connsiteX2" fmla="*/ 31982 w 51792"/>
                <a:gd name="connsiteY2" fmla="*/ 0 h 51792"/>
                <a:gd name="connsiteX3" fmla="*/ 0 w 51792"/>
                <a:gd name="connsiteY3" fmla="*/ 31982 h 51792"/>
                <a:gd name="connsiteX4" fmla="*/ 31982 w 51792"/>
                <a:gd name="connsiteY4" fmla="*/ 63963 h 51792"/>
                <a:gd name="connsiteX5" fmla="*/ 31982 w 51792"/>
                <a:gd name="connsiteY5" fmla="*/ 63963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792" h="51792">
                  <a:moveTo>
                    <a:pt x="31982" y="63963"/>
                  </a:moveTo>
                  <a:cubicBezTo>
                    <a:pt x="49721" y="63963"/>
                    <a:pt x="63963" y="49591"/>
                    <a:pt x="63963" y="31982"/>
                  </a:cubicBezTo>
                  <a:cubicBezTo>
                    <a:pt x="63963" y="14243"/>
                    <a:pt x="49591" y="0"/>
                    <a:pt x="31982" y="0"/>
                  </a:cubicBezTo>
                  <a:cubicBezTo>
                    <a:pt x="14243" y="0"/>
                    <a:pt x="0" y="14372"/>
                    <a:pt x="0" y="31982"/>
                  </a:cubicBezTo>
                  <a:cubicBezTo>
                    <a:pt x="0" y="49591"/>
                    <a:pt x="14372" y="63963"/>
                    <a:pt x="31982" y="63963"/>
                  </a:cubicBezTo>
                  <a:lnTo>
                    <a:pt x="31982" y="63963"/>
                  </a:lnTo>
                  <a:close/>
                </a:path>
              </a:pathLst>
            </a:custGeom>
            <a:solidFill>
              <a:srgbClr val="FFFFFF"/>
            </a:solidFill>
            <a:ln w="12948" cap="flat">
              <a:noFill/>
              <a:prstDash val="solid"/>
              <a:miter/>
            </a:ln>
          </p:spPr>
          <p:txBody>
            <a:bodyPr rtlCol="0" anchor="ctr"/>
            <a:lstStyle/>
            <a:p>
              <a:endParaRPr lang="en-US" sz="1350"/>
            </a:p>
          </p:txBody>
        </p:sp>
        <p:sp>
          <p:nvSpPr>
            <p:cNvPr id="137" name="Forma libre: forma 56">
              <a:extLst>
                <a:ext uri="{FF2B5EF4-FFF2-40B4-BE49-F238E27FC236}">
                  <a16:creationId xmlns:a16="http://schemas.microsoft.com/office/drawing/2014/main" id="{BE6BC48A-C73D-44A3-B1A2-7E631A3DAC08}"/>
                </a:ext>
              </a:extLst>
            </p:cNvPr>
            <p:cNvSpPr/>
            <p:nvPr/>
          </p:nvSpPr>
          <p:spPr>
            <a:xfrm>
              <a:off x="5995600" y="3193739"/>
              <a:ext cx="103584" cy="51792"/>
            </a:xfrm>
            <a:custGeom>
              <a:avLst/>
              <a:gdLst>
                <a:gd name="connsiteX0" fmla="*/ 74710 w 103584"/>
                <a:gd name="connsiteY0" fmla="*/ 0 h 51792"/>
                <a:gd name="connsiteX1" fmla="*/ 31982 w 103584"/>
                <a:gd name="connsiteY1" fmla="*/ 0 h 51792"/>
                <a:gd name="connsiteX2" fmla="*/ 0 w 103584"/>
                <a:gd name="connsiteY2" fmla="*/ 31982 h 51792"/>
                <a:gd name="connsiteX3" fmla="*/ 0 w 103584"/>
                <a:gd name="connsiteY3" fmla="*/ 53346 h 51792"/>
                <a:gd name="connsiteX4" fmla="*/ 106821 w 103584"/>
                <a:gd name="connsiteY4" fmla="*/ 53346 h 51792"/>
                <a:gd name="connsiteX5" fmla="*/ 106821 w 103584"/>
                <a:gd name="connsiteY5" fmla="*/ 31982 h 51792"/>
                <a:gd name="connsiteX6" fmla="*/ 74710 w 103584"/>
                <a:gd name="connsiteY6" fmla="*/ 0 h 51792"/>
                <a:gd name="connsiteX7" fmla="*/ 74710 w 103584"/>
                <a:gd name="connsiteY7" fmla="*/ 0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84" h="51792">
                  <a:moveTo>
                    <a:pt x="74710" y="0"/>
                  </a:moveTo>
                  <a:lnTo>
                    <a:pt x="31982" y="0"/>
                  </a:lnTo>
                  <a:cubicBezTo>
                    <a:pt x="14243" y="0"/>
                    <a:pt x="0" y="14372"/>
                    <a:pt x="0" y="31982"/>
                  </a:cubicBezTo>
                  <a:lnTo>
                    <a:pt x="0" y="53346"/>
                  </a:lnTo>
                  <a:lnTo>
                    <a:pt x="106821" y="53346"/>
                  </a:lnTo>
                  <a:lnTo>
                    <a:pt x="106821" y="31982"/>
                  </a:lnTo>
                  <a:cubicBezTo>
                    <a:pt x="106821" y="14372"/>
                    <a:pt x="92449" y="0"/>
                    <a:pt x="74710" y="0"/>
                  </a:cubicBezTo>
                  <a:lnTo>
                    <a:pt x="74710" y="0"/>
                  </a:lnTo>
                  <a:close/>
                </a:path>
              </a:pathLst>
            </a:custGeom>
            <a:solidFill>
              <a:srgbClr val="FFFFFF"/>
            </a:solidFill>
            <a:ln w="12948" cap="flat">
              <a:noFill/>
              <a:prstDash val="solid"/>
              <a:miter/>
            </a:ln>
          </p:spPr>
          <p:txBody>
            <a:bodyPr rtlCol="0" anchor="ctr"/>
            <a:lstStyle/>
            <a:p>
              <a:endParaRPr lang="en-US" sz="1350"/>
            </a:p>
          </p:txBody>
        </p:sp>
        <p:sp>
          <p:nvSpPr>
            <p:cNvPr id="138" name="Forma libre: forma 57">
              <a:extLst>
                <a:ext uri="{FF2B5EF4-FFF2-40B4-BE49-F238E27FC236}">
                  <a16:creationId xmlns:a16="http://schemas.microsoft.com/office/drawing/2014/main" id="{B1A9A297-9275-466A-A6E5-1DBAAE8B3EB7}"/>
                </a:ext>
              </a:extLst>
            </p:cNvPr>
            <p:cNvSpPr/>
            <p:nvPr/>
          </p:nvSpPr>
          <p:spPr>
            <a:xfrm>
              <a:off x="6087401" y="3097664"/>
              <a:ext cx="103584" cy="90636"/>
            </a:xfrm>
            <a:custGeom>
              <a:avLst/>
              <a:gdLst>
                <a:gd name="connsiteX0" fmla="*/ 55029 w 103584"/>
                <a:gd name="connsiteY0" fmla="*/ 63187 h 90636"/>
                <a:gd name="connsiteX1" fmla="*/ 101513 w 103584"/>
                <a:gd name="connsiteY1" fmla="*/ 92190 h 90636"/>
                <a:gd name="connsiteX2" fmla="*/ 110058 w 103584"/>
                <a:gd name="connsiteY2" fmla="*/ 78724 h 90636"/>
                <a:gd name="connsiteX3" fmla="*/ 63057 w 103584"/>
                <a:gd name="connsiteY3" fmla="*/ 49332 h 90636"/>
                <a:gd name="connsiteX4" fmla="*/ 63057 w 103584"/>
                <a:gd name="connsiteY4" fmla="*/ 0 h 90636"/>
                <a:gd name="connsiteX5" fmla="*/ 47001 w 103584"/>
                <a:gd name="connsiteY5" fmla="*/ 0 h 90636"/>
                <a:gd name="connsiteX6" fmla="*/ 47001 w 103584"/>
                <a:gd name="connsiteY6" fmla="*/ 49332 h 90636"/>
                <a:gd name="connsiteX7" fmla="*/ 0 w 103584"/>
                <a:gd name="connsiteY7" fmla="*/ 78724 h 90636"/>
                <a:gd name="connsiteX8" fmla="*/ 8546 w 103584"/>
                <a:gd name="connsiteY8" fmla="*/ 92190 h 90636"/>
                <a:gd name="connsiteX9" fmla="*/ 55029 w 103584"/>
                <a:gd name="connsiteY9" fmla="*/ 63187 h 90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584" h="90636">
                  <a:moveTo>
                    <a:pt x="55029" y="63187"/>
                  </a:moveTo>
                  <a:lnTo>
                    <a:pt x="101513" y="92190"/>
                  </a:lnTo>
                  <a:lnTo>
                    <a:pt x="110058" y="78724"/>
                  </a:lnTo>
                  <a:lnTo>
                    <a:pt x="63057" y="49332"/>
                  </a:lnTo>
                  <a:lnTo>
                    <a:pt x="63057" y="0"/>
                  </a:lnTo>
                  <a:lnTo>
                    <a:pt x="47001" y="0"/>
                  </a:lnTo>
                  <a:lnTo>
                    <a:pt x="47001" y="49332"/>
                  </a:lnTo>
                  <a:lnTo>
                    <a:pt x="0" y="78724"/>
                  </a:lnTo>
                  <a:lnTo>
                    <a:pt x="8546" y="92190"/>
                  </a:lnTo>
                  <a:lnTo>
                    <a:pt x="55029" y="63187"/>
                  </a:lnTo>
                  <a:close/>
                </a:path>
              </a:pathLst>
            </a:custGeom>
            <a:solidFill>
              <a:srgbClr val="FFFFFF"/>
            </a:solidFill>
            <a:ln w="12948" cap="flat">
              <a:noFill/>
              <a:prstDash val="solid"/>
              <a:miter/>
            </a:ln>
          </p:spPr>
          <p:txBody>
            <a:bodyPr rtlCol="0" anchor="ctr"/>
            <a:lstStyle/>
            <a:p>
              <a:endParaRPr lang="en-US" sz="1350"/>
            </a:p>
          </p:txBody>
        </p:sp>
      </p:grpSp>
      <p:grpSp>
        <p:nvGrpSpPr>
          <p:cNvPr id="140" name="Gráfico 1">
            <a:extLst>
              <a:ext uri="{FF2B5EF4-FFF2-40B4-BE49-F238E27FC236}">
                <a16:creationId xmlns:a16="http://schemas.microsoft.com/office/drawing/2014/main" id="{03ADC009-E9EE-435D-89AB-D24D0B751D35}"/>
              </a:ext>
            </a:extLst>
          </p:cNvPr>
          <p:cNvGrpSpPr/>
          <p:nvPr/>
        </p:nvGrpSpPr>
        <p:grpSpPr>
          <a:xfrm>
            <a:off x="6060600" y="4498135"/>
            <a:ext cx="213643" cy="184510"/>
            <a:chOff x="6012005" y="3769020"/>
            <a:chExt cx="284857" cy="246013"/>
          </a:xfrm>
          <a:solidFill>
            <a:srgbClr val="FFFFFF"/>
          </a:solidFill>
        </p:grpSpPr>
        <p:sp>
          <p:nvSpPr>
            <p:cNvPr id="141" name="Forma libre: forma 63">
              <a:extLst>
                <a:ext uri="{FF2B5EF4-FFF2-40B4-BE49-F238E27FC236}">
                  <a16:creationId xmlns:a16="http://schemas.microsoft.com/office/drawing/2014/main" id="{B9929AB0-2CAA-4352-85E8-6D2283C2F9EB}"/>
                </a:ext>
              </a:extLst>
            </p:cNvPr>
            <p:cNvSpPr/>
            <p:nvPr/>
          </p:nvSpPr>
          <p:spPr>
            <a:xfrm>
              <a:off x="6012005" y="3823402"/>
              <a:ext cx="284857" cy="194221"/>
            </a:xfrm>
            <a:custGeom>
              <a:avLst/>
              <a:gdLst>
                <a:gd name="connsiteX0" fmla="*/ 145445 w 284857"/>
                <a:gd name="connsiteY0" fmla="*/ 62150 h 194220"/>
                <a:gd name="connsiteX1" fmla="*/ 145445 w 284857"/>
                <a:gd name="connsiteY1" fmla="*/ 181661 h 194220"/>
                <a:gd name="connsiteX2" fmla="*/ 241131 w 284857"/>
                <a:gd name="connsiteY2" fmla="*/ 163663 h 194220"/>
                <a:gd name="connsiteX3" fmla="*/ 241131 w 284857"/>
                <a:gd name="connsiteY3" fmla="*/ 105397 h 194220"/>
                <a:gd name="connsiteX4" fmla="*/ 245663 w 284857"/>
                <a:gd name="connsiteY4" fmla="*/ 101383 h 194220"/>
                <a:gd name="connsiteX5" fmla="*/ 257575 w 284857"/>
                <a:gd name="connsiteY5" fmla="*/ 103196 h 194220"/>
                <a:gd name="connsiteX6" fmla="*/ 261201 w 284857"/>
                <a:gd name="connsiteY6" fmla="*/ 107210 h 194220"/>
                <a:gd name="connsiteX7" fmla="*/ 261201 w 284857"/>
                <a:gd name="connsiteY7" fmla="*/ 174799 h 194220"/>
                <a:gd name="connsiteX8" fmla="*/ 257834 w 284857"/>
                <a:gd name="connsiteY8" fmla="*/ 178813 h 194220"/>
                <a:gd name="connsiteX9" fmla="*/ 153085 w 284857"/>
                <a:gd name="connsiteY9" fmla="*/ 201213 h 194220"/>
                <a:gd name="connsiteX10" fmla="*/ 137676 w 284857"/>
                <a:gd name="connsiteY10" fmla="*/ 201213 h 194220"/>
                <a:gd name="connsiteX11" fmla="*/ 33963 w 284857"/>
                <a:gd name="connsiteY11" fmla="*/ 179589 h 194220"/>
                <a:gd name="connsiteX12" fmla="*/ 30726 w 284857"/>
                <a:gd name="connsiteY12" fmla="*/ 175705 h 194220"/>
                <a:gd name="connsiteX13" fmla="*/ 28913 w 284857"/>
                <a:gd name="connsiteY13" fmla="*/ 106951 h 194220"/>
                <a:gd name="connsiteX14" fmla="*/ 32668 w 284857"/>
                <a:gd name="connsiteY14" fmla="*/ 102807 h 194220"/>
                <a:gd name="connsiteX15" fmla="*/ 120714 w 284857"/>
                <a:gd name="connsiteY15" fmla="*/ 95168 h 194220"/>
                <a:gd name="connsiteX16" fmla="*/ 124081 w 284857"/>
                <a:gd name="connsiteY16" fmla="*/ 92708 h 194220"/>
                <a:gd name="connsiteX17" fmla="*/ 137288 w 284857"/>
                <a:gd name="connsiteY17" fmla="*/ 60726 h 194220"/>
                <a:gd name="connsiteX18" fmla="*/ 145445 w 284857"/>
                <a:gd name="connsiteY18" fmla="*/ 62150 h 194220"/>
                <a:gd name="connsiteX19" fmla="*/ 145445 w 284857"/>
                <a:gd name="connsiteY19" fmla="*/ 62150 h 194220"/>
                <a:gd name="connsiteX20" fmla="*/ 28006 w 284857"/>
                <a:gd name="connsiteY20" fmla="*/ 23177 h 194220"/>
                <a:gd name="connsiteX21" fmla="*/ 427 w 284857"/>
                <a:gd name="connsiteY21" fmla="*/ 81832 h 194220"/>
                <a:gd name="connsiteX22" fmla="*/ 4570 w 284857"/>
                <a:gd name="connsiteY22" fmla="*/ 87658 h 194220"/>
                <a:gd name="connsiteX23" fmla="*/ 108414 w 284857"/>
                <a:gd name="connsiteY23" fmla="*/ 77300 h 194220"/>
                <a:gd name="connsiteX24" fmla="*/ 111780 w 284857"/>
                <a:gd name="connsiteY24" fmla="*/ 74969 h 194220"/>
                <a:gd name="connsiteX25" fmla="*/ 145186 w 284857"/>
                <a:gd name="connsiteY25" fmla="*/ 259 h 194220"/>
                <a:gd name="connsiteX26" fmla="*/ 31243 w 284857"/>
                <a:gd name="connsiteY26" fmla="*/ 21105 h 194220"/>
                <a:gd name="connsiteX27" fmla="*/ 28006 w 284857"/>
                <a:gd name="connsiteY27" fmla="*/ 23177 h 194220"/>
                <a:gd name="connsiteX28" fmla="*/ 28006 w 284857"/>
                <a:gd name="connsiteY28" fmla="*/ 23177 h 194220"/>
                <a:gd name="connsiteX29" fmla="*/ 145057 w 284857"/>
                <a:gd name="connsiteY29" fmla="*/ 0 h 194220"/>
                <a:gd name="connsiteX30" fmla="*/ 180405 w 284857"/>
                <a:gd name="connsiteY30" fmla="*/ 77170 h 194220"/>
                <a:gd name="connsiteX31" fmla="*/ 183771 w 284857"/>
                <a:gd name="connsiteY31" fmla="*/ 79501 h 194220"/>
                <a:gd name="connsiteX32" fmla="*/ 287356 w 284857"/>
                <a:gd name="connsiteY32" fmla="*/ 87788 h 194220"/>
                <a:gd name="connsiteX33" fmla="*/ 291370 w 284857"/>
                <a:gd name="connsiteY33" fmla="*/ 81961 h 194220"/>
                <a:gd name="connsiteX34" fmla="*/ 264308 w 284857"/>
                <a:gd name="connsiteY34" fmla="*/ 23048 h 194220"/>
                <a:gd name="connsiteX35" fmla="*/ 261330 w 284857"/>
                <a:gd name="connsiteY35" fmla="*/ 20846 h 194220"/>
                <a:gd name="connsiteX36" fmla="*/ 145057 w 284857"/>
                <a:gd name="connsiteY36" fmla="*/ 0 h 194220"/>
                <a:gd name="connsiteX37" fmla="*/ 145057 w 284857"/>
                <a:gd name="connsiteY37" fmla="*/ 0 h 194220"/>
                <a:gd name="connsiteX38" fmla="*/ 145057 w 284857"/>
                <a:gd name="connsiteY38" fmla="*/ 0 h 194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284857" h="194220">
                  <a:moveTo>
                    <a:pt x="145445" y="62150"/>
                  </a:moveTo>
                  <a:cubicBezTo>
                    <a:pt x="145445" y="181661"/>
                    <a:pt x="145445" y="181661"/>
                    <a:pt x="145445" y="181661"/>
                  </a:cubicBezTo>
                  <a:cubicBezTo>
                    <a:pt x="241131" y="163663"/>
                    <a:pt x="241131" y="163663"/>
                    <a:pt x="241131" y="163663"/>
                  </a:cubicBezTo>
                  <a:cubicBezTo>
                    <a:pt x="241131" y="105397"/>
                    <a:pt x="241131" y="105397"/>
                    <a:pt x="241131" y="105397"/>
                  </a:cubicBezTo>
                  <a:cubicBezTo>
                    <a:pt x="241131" y="102937"/>
                    <a:pt x="243332" y="101124"/>
                    <a:pt x="245663" y="101383"/>
                  </a:cubicBezTo>
                  <a:cubicBezTo>
                    <a:pt x="257575" y="103196"/>
                    <a:pt x="257575" y="103196"/>
                    <a:pt x="257575" y="103196"/>
                  </a:cubicBezTo>
                  <a:cubicBezTo>
                    <a:pt x="259647" y="103455"/>
                    <a:pt x="261201" y="105267"/>
                    <a:pt x="261201" y="107210"/>
                  </a:cubicBezTo>
                  <a:cubicBezTo>
                    <a:pt x="261201" y="174799"/>
                    <a:pt x="261201" y="174799"/>
                    <a:pt x="261201" y="174799"/>
                  </a:cubicBezTo>
                  <a:cubicBezTo>
                    <a:pt x="261201" y="176741"/>
                    <a:pt x="259776" y="178424"/>
                    <a:pt x="257834" y="178813"/>
                  </a:cubicBezTo>
                  <a:cubicBezTo>
                    <a:pt x="153085" y="201213"/>
                    <a:pt x="153085" y="201213"/>
                    <a:pt x="153085" y="201213"/>
                  </a:cubicBezTo>
                  <a:cubicBezTo>
                    <a:pt x="147905" y="202248"/>
                    <a:pt x="142726" y="202248"/>
                    <a:pt x="137676" y="201213"/>
                  </a:cubicBezTo>
                  <a:cubicBezTo>
                    <a:pt x="33963" y="179589"/>
                    <a:pt x="33963" y="179589"/>
                    <a:pt x="33963" y="179589"/>
                  </a:cubicBezTo>
                  <a:cubicBezTo>
                    <a:pt x="32150" y="179201"/>
                    <a:pt x="30726" y="177518"/>
                    <a:pt x="30726" y="175705"/>
                  </a:cubicBezTo>
                  <a:cubicBezTo>
                    <a:pt x="28913" y="106951"/>
                    <a:pt x="28913" y="106951"/>
                    <a:pt x="28913" y="106951"/>
                  </a:cubicBezTo>
                  <a:cubicBezTo>
                    <a:pt x="28913" y="104750"/>
                    <a:pt x="30467" y="102937"/>
                    <a:pt x="32668" y="102807"/>
                  </a:cubicBezTo>
                  <a:cubicBezTo>
                    <a:pt x="120714" y="95168"/>
                    <a:pt x="120714" y="95168"/>
                    <a:pt x="120714" y="95168"/>
                  </a:cubicBezTo>
                  <a:cubicBezTo>
                    <a:pt x="122139" y="95039"/>
                    <a:pt x="123563" y="94132"/>
                    <a:pt x="124081" y="92708"/>
                  </a:cubicBezTo>
                  <a:cubicBezTo>
                    <a:pt x="137288" y="60726"/>
                    <a:pt x="137288" y="60726"/>
                    <a:pt x="137288" y="60726"/>
                  </a:cubicBezTo>
                  <a:cubicBezTo>
                    <a:pt x="139230" y="56583"/>
                    <a:pt x="145445" y="57748"/>
                    <a:pt x="145445" y="62150"/>
                  </a:cubicBezTo>
                  <a:lnTo>
                    <a:pt x="145445" y="62150"/>
                  </a:lnTo>
                  <a:close/>
                  <a:moveTo>
                    <a:pt x="28006" y="23177"/>
                  </a:moveTo>
                  <a:cubicBezTo>
                    <a:pt x="427" y="81832"/>
                    <a:pt x="427" y="81832"/>
                    <a:pt x="427" y="81832"/>
                  </a:cubicBezTo>
                  <a:cubicBezTo>
                    <a:pt x="-997" y="84680"/>
                    <a:pt x="1333" y="87917"/>
                    <a:pt x="4570" y="87658"/>
                  </a:cubicBezTo>
                  <a:cubicBezTo>
                    <a:pt x="108414" y="77300"/>
                    <a:pt x="108414" y="77300"/>
                    <a:pt x="108414" y="77300"/>
                  </a:cubicBezTo>
                  <a:cubicBezTo>
                    <a:pt x="109838" y="77170"/>
                    <a:pt x="111133" y="76264"/>
                    <a:pt x="111780" y="74969"/>
                  </a:cubicBezTo>
                  <a:cubicBezTo>
                    <a:pt x="145186" y="259"/>
                    <a:pt x="145186" y="259"/>
                    <a:pt x="145186" y="259"/>
                  </a:cubicBezTo>
                  <a:cubicBezTo>
                    <a:pt x="31243" y="21105"/>
                    <a:pt x="31243" y="21105"/>
                    <a:pt x="31243" y="21105"/>
                  </a:cubicBezTo>
                  <a:cubicBezTo>
                    <a:pt x="29690" y="21105"/>
                    <a:pt x="28524" y="21882"/>
                    <a:pt x="28006" y="23177"/>
                  </a:cubicBezTo>
                  <a:lnTo>
                    <a:pt x="28006" y="23177"/>
                  </a:lnTo>
                  <a:close/>
                  <a:moveTo>
                    <a:pt x="145057" y="0"/>
                  </a:moveTo>
                  <a:cubicBezTo>
                    <a:pt x="180405" y="77170"/>
                    <a:pt x="180405" y="77170"/>
                    <a:pt x="180405" y="77170"/>
                  </a:cubicBezTo>
                  <a:cubicBezTo>
                    <a:pt x="180923" y="78465"/>
                    <a:pt x="182347" y="79371"/>
                    <a:pt x="183771" y="79501"/>
                  </a:cubicBezTo>
                  <a:cubicBezTo>
                    <a:pt x="287356" y="87788"/>
                    <a:pt x="287356" y="87788"/>
                    <a:pt x="287356" y="87788"/>
                  </a:cubicBezTo>
                  <a:cubicBezTo>
                    <a:pt x="290463" y="88047"/>
                    <a:pt x="292665" y="84810"/>
                    <a:pt x="291370" y="81961"/>
                  </a:cubicBezTo>
                  <a:cubicBezTo>
                    <a:pt x="264308" y="23048"/>
                    <a:pt x="264308" y="23048"/>
                    <a:pt x="264308" y="23048"/>
                  </a:cubicBezTo>
                  <a:cubicBezTo>
                    <a:pt x="263790" y="21882"/>
                    <a:pt x="262625" y="20976"/>
                    <a:pt x="261330" y="20846"/>
                  </a:cubicBezTo>
                  <a:lnTo>
                    <a:pt x="145057" y="0"/>
                  </a:lnTo>
                  <a:lnTo>
                    <a:pt x="145057" y="0"/>
                  </a:lnTo>
                  <a:lnTo>
                    <a:pt x="145057" y="0"/>
                  </a:lnTo>
                  <a:close/>
                </a:path>
              </a:pathLst>
            </a:custGeom>
            <a:solidFill>
              <a:srgbClr val="FFFFFF"/>
            </a:solidFill>
            <a:ln w="12948" cap="flat">
              <a:noFill/>
              <a:prstDash val="solid"/>
              <a:miter/>
            </a:ln>
          </p:spPr>
          <p:txBody>
            <a:bodyPr rtlCol="0" anchor="ctr"/>
            <a:lstStyle/>
            <a:p>
              <a:endParaRPr lang="en-US" sz="1350"/>
            </a:p>
          </p:txBody>
        </p:sp>
        <p:sp>
          <p:nvSpPr>
            <p:cNvPr id="142" name="Forma libre: forma 64">
              <a:extLst>
                <a:ext uri="{FF2B5EF4-FFF2-40B4-BE49-F238E27FC236}">
                  <a16:creationId xmlns:a16="http://schemas.microsoft.com/office/drawing/2014/main" id="{BC038D04-0B91-4D41-9C93-19255F634A0D}"/>
                </a:ext>
              </a:extLst>
            </p:cNvPr>
            <p:cNvSpPr/>
            <p:nvPr/>
          </p:nvSpPr>
          <p:spPr>
            <a:xfrm>
              <a:off x="6071346" y="3805145"/>
              <a:ext cx="168325" cy="25896"/>
            </a:xfrm>
            <a:custGeom>
              <a:avLst/>
              <a:gdLst>
                <a:gd name="connsiteX0" fmla="*/ 170655 w 168324"/>
                <a:gd name="connsiteY0" fmla="*/ 26544 h 25896"/>
                <a:gd name="connsiteX1" fmla="*/ 85846 w 168324"/>
                <a:gd name="connsiteY1" fmla="*/ 11135 h 25896"/>
                <a:gd name="connsiteX2" fmla="*/ 1942 w 168324"/>
                <a:gd name="connsiteY2" fmla="*/ 26544 h 25896"/>
                <a:gd name="connsiteX3" fmla="*/ 0 w 168324"/>
                <a:gd name="connsiteY3" fmla="*/ 15667 h 25896"/>
                <a:gd name="connsiteX4" fmla="*/ 85846 w 168324"/>
                <a:gd name="connsiteY4" fmla="*/ 0 h 25896"/>
                <a:gd name="connsiteX5" fmla="*/ 172597 w 168324"/>
                <a:gd name="connsiteY5" fmla="*/ 15797 h 25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8324" h="25896">
                  <a:moveTo>
                    <a:pt x="170655" y="26544"/>
                  </a:moveTo>
                  <a:lnTo>
                    <a:pt x="85846" y="11135"/>
                  </a:lnTo>
                  <a:lnTo>
                    <a:pt x="1942" y="26544"/>
                  </a:lnTo>
                  <a:lnTo>
                    <a:pt x="0" y="15667"/>
                  </a:lnTo>
                  <a:lnTo>
                    <a:pt x="85846" y="0"/>
                  </a:lnTo>
                  <a:lnTo>
                    <a:pt x="172597" y="15797"/>
                  </a:lnTo>
                  <a:close/>
                </a:path>
              </a:pathLst>
            </a:custGeom>
            <a:solidFill>
              <a:srgbClr val="FFFFFF"/>
            </a:solidFill>
            <a:ln w="12948" cap="flat">
              <a:noFill/>
              <a:prstDash val="solid"/>
              <a:miter/>
            </a:ln>
          </p:spPr>
          <p:txBody>
            <a:bodyPr rtlCol="0" anchor="ctr"/>
            <a:lstStyle/>
            <a:p>
              <a:endParaRPr lang="en-US" sz="1350"/>
            </a:p>
          </p:txBody>
        </p:sp>
        <p:sp>
          <p:nvSpPr>
            <p:cNvPr id="143" name="Forma libre: forma 65">
              <a:extLst>
                <a:ext uri="{FF2B5EF4-FFF2-40B4-BE49-F238E27FC236}">
                  <a16:creationId xmlns:a16="http://schemas.microsoft.com/office/drawing/2014/main" id="{9C3E8308-95AC-4E09-923E-C4CDBE276396}"/>
                </a:ext>
              </a:extLst>
            </p:cNvPr>
            <p:cNvSpPr/>
            <p:nvPr/>
          </p:nvSpPr>
          <p:spPr>
            <a:xfrm>
              <a:off x="6071346" y="3787407"/>
              <a:ext cx="168325" cy="25896"/>
            </a:xfrm>
            <a:custGeom>
              <a:avLst/>
              <a:gdLst>
                <a:gd name="connsiteX0" fmla="*/ 170655 w 168324"/>
                <a:gd name="connsiteY0" fmla="*/ 26543 h 25896"/>
                <a:gd name="connsiteX1" fmla="*/ 85846 w 168324"/>
                <a:gd name="connsiteY1" fmla="*/ 11135 h 25896"/>
                <a:gd name="connsiteX2" fmla="*/ 1942 w 168324"/>
                <a:gd name="connsiteY2" fmla="*/ 26414 h 25896"/>
                <a:gd name="connsiteX3" fmla="*/ 0 w 168324"/>
                <a:gd name="connsiteY3" fmla="*/ 15667 h 25896"/>
                <a:gd name="connsiteX4" fmla="*/ 85846 w 168324"/>
                <a:gd name="connsiteY4" fmla="*/ 0 h 25896"/>
                <a:gd name="connsiteX5" fmla="*/ 172597 w 168324"/>
                <a:gd name="connsiteY5" fmla="*/ 15796 h 25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8324" h="25896">
                  <a:moveTo>
                    <a:pt x="170655" y="26543"/>
                  </a:moveTo>
                  <a:lnTo>
                    <a:pt x="85846" y="11135"/>
                  </a:lnTo>
                  <a:lnTo>
                    <a:pt x="1942" y="26414"/>
                  </a:lnTo>
                  <a:lnTo>
                    <a:pt x="0" y="15667"/>
                  </a:lnTo>
                  <a:lnTo>
                    <a:pt x="85846" y="0"/>
                  </a:lnTo>
                  <a:lnTo>
                    <a:pt x="172597" y="15796"/>
                  </a:lnTo>
                  <a:close/>
                </a:path>
              </a:pathLst>
            </a:custGeom>
            <a:solidFill>
              <a:srgbClr val="FFFFFF"/>
            </a:solidFill>
            <a:ln w="12948" cap="flat">
              <a:noFill/>
              <a:prstDash val="solid"/>
              <a:miter/>
            </a:ln>
          </p:spPr>
          <p:txBody>
            <a:bodyPr rtlCol="0" anchor="ctr"/>
            <a:lstStyle/>
            <a:p>
              <a:endParaRPr lang="en-US" sz="1350"/>
            </a:p>
          </p:txBody>
        </p:sp>
        <p:sp>
          <p:nvSpPr>
            <p:cNvPr id="144" name="Forma libre: forma 66">
              <a:extLst>
                <a:ext uri="{FF2B5EF4-FFF2-40B4-BE49-F238E27FC236}">
                  <a16:creationId xmlns:a16="http://schemas.microsoft.com/office/drawing/2014/main" id="{53520D9B-16AE-4B23-AD59-0DEDBBB0F7BD}"/>
                </a:ext>
              </a:extLst>
            </p:cNvPr>
            <p:cNvSpPr/>
            <p:nvPr/>
          </p:nvSpPr>
          <p:spPr>
            <a:xfrm>
              <a:off x="6071346" y="3769020"/>
              <a:ext cx="168325" cy="25896"/>
            </a:xfrm>
            <a:custGeom>
              <a:avLst/>
              <a:gdLst>
                <a:gd name="connsiteX0" fmla="*/ 170655 w 168324"/>
                <a:gd name="connsiteY0" fmla="*/ 26544 h 25896"/>
                <a:gd name="connsiteX1" fmla="*/ 85846 w 168324"/>
                <a:gd name="connsiteY1" fmla="*/ 11135 h 25896"/>
                <a:gd name="connsiteX2" fmla="*/ 1942 w 168324"/>
                <a:gd name="connsiteY2" fmla="*/ 26414 h 25896"/>
                <a:gd name="connsiteX3" fmla="*/ 0 w 168324"/>
                <a:gd name="connsiteY3" fmla="*/ 15667 h 25896"/>
                <a:gd name="connsiteX4" fmla="*/ 85846 w 168324"/>
                <a:gd name="connsiteY4" fmla="*/ 0 h 25896"/>
                <a:gd name="connsiteX5" fmla="*/ 172597 w 168324"/>
                <a:gd name="connsiteY5" fmla="*/ 15797 h 25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8324" h="25896">
                  <a:moveTo>
                    <a:pt x="170655" y="26544"/>
                  </a:moveTo>
                  <a:lnTo>
                    <a:pt x="85846" y="11135"/>
                  </a:lnTo>
                  <a:lnTo>
                    <a:pt x="1942" y="26414"/>
                  </a:lnTo>
                  <a:lnTo>
                    <a:pt x="0" y="15667"/>
                  </a:lnTo>
                  <a:lnTo>
                    <a:pt x="85846" y="0"/>
                  </a:lnTo>
                  <a:lnTo>
                    <a:pt x="172597" y="15797"/>
                  </a:lnTo>
                  <a:close/>
                </a:path>
              </a:pathLst>
            </a:custGeom>
            <a:solidFill>
              <a:srgbClr val="FFFFFF"/>
            </a:solidFill>
            <a:ln w="12948" cap="flat">
              <a:noFill/>
              <a:prstDash val="solid"/>
              <a:miter/>
            </a:ln>
          </p:spPr>
          <p:txBody>
            <a:bodyPr rtlCol="0" anchor="ctr"/>
            <a:lstStyle/>
            <a:p>
              <a:endParaRPr lang="en-US" sz="1350"/>
            </a:p>
          </p:txBody>
        </p:sp>
      </p:grpSp>
      <p:grpSp>
        <p:nvGrpSpPr>
          <p:cNvPr id="145" name="Gráfico 1">
            <a:extLst>
              <a:ext uri="{FF2B5EF4-FFF2-40B4-BE49-F238E27FC236}">
                <a16:creationId xmlns:a16="http://schemas.microsoft.com/office/drawing/2014/main" id="{CC343211-1F2C-42AE-87BA-DF22C87B59FC}"/>
              </a:ext>
            </a:extLst>
          </p:cNvPr>
          <p:cNvGrpSpPr/>
          <p:nvPr/>
        </p:nvGrpSpPr>
        <p:grpSpPr>
          <a:xfrm>
            <a:off x="6075536" y="5111373"/>
            <a:ext cx="135955" cy="126244"/>
            <a:chOff x="6031920" y="4586670"/>
            <a:chExt cx="181273" cy="168325"/>
          </a:xfrm>
          <a:solidFill>
            <a:srgbClr val="FFFFFF"/>
          </a:solidFill>
        </p:grpSpPr>
        <p:sp>
          <p:nvSpPr>
            <p:cNvPr id="146" name="Forma libre: forma 68">
              <a:extLst>
                <a:ext uri="{FF2B5EF4-FFF2-40B4-BE49-F238E27FC236}">
                  <a16:creationId xmlns:a16="http://schemas.microsoft.com/office/drawing/2014/main" id="{B8D8D7FB-987C-467E-BDA1-EB200EE145F0}"/>
                </a:ext>
              </a:extLst>
            </p:cNvPr>
            <p:cNvSpPr/>
            <p:nvPr/>
          </p:nvSpPr>
          <p:spPr>
            <a:xfrm>
              <a:off x="6101903" y="4651430"/>
              <a:ext cx="116532" cy="103584"/>
            </a:xfrm>
            <a:custGeom>
              <a:avLst/>
              <a:gdLst>
                <a:gd name="connsiteX0" fmla="*/ 0 w 116532"/>
                <a:gd name="connsiteY0" fmla="*/ 0 h 103584"/>
                <a:gd name="connsiteX1" fmla="*/ 22271 w 116532"/>
                <a:gd name="connsiteY1" fmla="*/ 110706 h 103584"/>
                <a:gd name="connsiteX2" fmla="*/ 45189 w 116532"/>
                <a:gd name="connsiteY2" fmla="*/ 77429 h 103584"/>
                <a:gd name="connsiteX3" fmla="*/ 86752 w 116532"/>
                <a:gd name="connsiteY3" fmla="*/ 116403 h 103584"/>
                <a:gd name="connsiteX4" fmla="*/ 117957 w 116532"/>
                <a:gd name="connsiteY4" fmla="*/ 87270 h 103584"/>
                <a:gd name="connsiteX5" fmla="*/ 77429 w 116532"/>
                <a:gd name="connsiteY5" fmla="*/ 45707 h 103584"/>
                <a:gd name="connsiteX6" fmla="*/ 113295 w 116532"/>
                <a:gd name="connsiteY6" fmla="*/ 22918 h 1035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6532" h="103584">
                  <a:moveTo>
                    <a:pt x="0" y="0"/>
                  </a:moveTo>
                  <a:lnTo>
                    <a:pt x="22271" y="110706"/>
                  </a:lnTo>
                  <a:lnTo>
                    <a:pt x="45189" y="77429"/>
                  </a:lnTo>
                  <a:lnTo>
                    <a:pt x="86752" y="116403"/>
                  </a:lnTo>
                  <a:lnTo>
                    <a:pt x="117957" y="87270"/>
                  </a:lnTo>
                  <a:lnTo>
                    <a:pt x="77429" y="45707"/>
                  </a:lnTo>
                  <a:lnTo>
                    <a:pt x="113295" y="22918"/>
                  </a:lnTo>
                  <a:close/>
                </a:path>
              </a:pathLst>
            </a:custGeom>
            <a:solidFill>
              <a:srgbClr val="FFFFFF"/>
            </a:solidFill>
            <a:ln w="12948" cap="flat">
              <a:noFill/>
              <a:prstDash val="solid"/>
              <a:miter/>
            </a:ln>
          </p:spPr>
          <p:txBody>
            <a:bodyPr rtlCol="0" anchor="ctr"/>
            <a:lstStyle/>
            <a:p>
              <a:endParaRPr lang="en-US" sz="1350"/>
            </a:p>
          </p:txBody>
        </p:sp>
        <p:sp>
          <p:nvSpPr>
            <p:cNvPr id="147" name="Forma libre: forma 69">
              <a:extLst>
                <a:ext uri="{FF2B5EF4-FFF2-40B4-BE49-F238E27FC236}">
                  <a16:creationId xmlns:a16="http://schemas.microsoft.com/office/drawing/2014/main" id="{048AD745-57FA-4FBD-8414-87A92B153380}"/>
                </a:ext>
              </a:extLst>
            </p:cNvPr>
            <p:cNvSpPr/>
            <p:nvPr/>
          </p:nvSpPr>
          <p:spPr>
            <a:xfrm>
              <a:off x="6042896" y="4680591"/>
              <a:ext cx="38844" cy="38844"/>
            </a:xfrm>
            <a:custGeom>
              <a:avLst/>
              <a:gdLst>
                <a:gd name="connsiteX0" fmla="*/ 0 w 38844"/>
                <a:gd name="connsiteY0" fmla="*/ 29553 h 38844"/>
                <a:gd name="connsiteX1" fmla="*/ 34185 w 38844"/>
                <a:gd name="connsiteY1" fmla="*/ 0 h 38844"/>
                <a:gd name="connsiteX2" fmla="*/ 45363 w 38844"/>
                <a:gd name="connsiteY2" fmla="*/ 12930 h 38844"/>
                <a:gd name="connsiteX3" fmla="*/ 11178 w 38844"/>
                <a:gd name="connsiteY3" fmla="*/ 42483 h 38844"/>
              </a:gdLst>
              <a:ahLst/>
              <a:cxnLst>
                <a:cxn ang="0">
                  <a:pos x="connsiteX0" y="connsiteY0"/>
                </a:cxn>
                <a:cxn ang="0">
                  <a:pos x="connsiteX1" y="connsiteY1"/>
                </a:cxn>
                <a:cxn ang="0">
                  <a:pos x="connsiteX2" y="connsiteY2"/>
                </a:cxn>
                <a:cxn ang="0">
                  <a:pos x="connsiteX3" y="connsiteY3"/>
                </a:cxn>
              </a:cxnLst>
              <a:rect l="l" t="t" r="r" b="b"/>
              <a:pathLst>
                <a:path w="38844" h="38844">
                  <a:moveTo>
                    <a:pt x="0" y="29553"/>
                  </a:moveTo>
                  <a:lnTo>
                    <a:pt x="34185" y="0"/>
                  </a:lnTo>
                  <a:lnTo>
                    <a:pt x="45363" y="12930"/>
                  </a:lnTo>
                  <a:lnTo>
                    <a:pt x="11178" y="42483"/>
                  </a:lnTo>
                  <a:close/>
                </a:path>
              </a:pathLst>
            </a:custGeom>
            <a:solidFill>
              <a:srgbClr val="FFFFFF"/>
            </a:solidFill>
            <a:ln w="12948" cap="flat">
              <a:noFill/>
              <a:prstDash val="solid"/>
              <a:miter/>
            </a:ln>
          </p:spPr>
          <p:txBody>
            <a:bodyPr rtlCol="0" anchor="ctr"/>
            <a:lstStyle/>
            <a:p>
              <a:endParaRPr lang="en-US" sz="1350"/>
            </a:p>
          </p:txBody>
        </p:sp>
        <p:sp>
          <p:nvSpPr>
            <p:cNvPr id="148" name="Forma libre: forma 82">
              <a:extLst>
                <a:ext uri="{FF2B5EF4-FFF2-40B4-BE49-F238E27FC236}">
                  <a16:creationId xmlns:a16="http://schemas.microsoft.com/office/drawing/2014/main" id="{F704D1B6-66A4-4AF5-9C21-ADB0B22DC2C9}"/>
                </a:ext>
              </a:extLst>
            </p:cNvPr>
            <p:cNvSpPr/>
            <p:nvPr/>
          </p:nvSpPr>
          <p:spPr>
            <a:xfrm>
              <a:off x="6031920" y="4637712"/>
              <a:ext cx="38844" cy="25896"/>
            </a:xfrm>
            <a:custGeom>
              <a:avLst/>
              <a:gdLst>
                <a:gd name="connsiteX0" fmla="*/ 0 w 38844"/>
                <a:gd name="connsiteY0" fmla="*/ 16589 h 25896"/>
                <a:gd name="connsiteX1" fmla="*/ 4112 w 38844"/>
                <a:gd name="connsiteY1" fmla="*/ 0 h 25896"/>
                <a:gd name="connsiteX2" fmla="*/ 47972 w 38844"/>
                <a:gd name="connsiteY2" fmla="*/ 10872 h 25896"/>
                <a:gd name="connsiteX3" fmla="*/ 43860 w 38844"/>
                <a:gd name="connsiteY3" fmla="*/ 27461 h 25896"/>
              </a:gdLst>
              <a:ahLst/>
              <a:cxnLst>
                <a:cxn ang="0">
                  <a:pos x="connsiteX0" y="connsiteY0"/>
                </a:cxn>
                <a:cxn ang="0">
                  <a:pos x="connsiteX1" y="connsiteY1"/>
                </a:cxn>
                <a:cxn ang="0">
                  <a:pos x="connsiteX2" y="connsiteY2"/>
                </a:cxn>
                <a:cxn ang="0">
                  <a:pos x="connsiteX3" y="connsiteY3"/>
                </a:cxn>
              </a:cxnLst>
              <a:rect l="l" t="t" r="r" b="b"/>
              <a:pathLst>
                <a:path w="38844" h="25896">
                  <a:moveTo>
                    <a:pt x="0" y="16589"/>
                  </a:moveTo>
                  <a:lnTo>
                    <a:pt x="4112" y="0"/>
                  </a:lnTo>
                  <a:lnTo>
                    <a:pt x="47972" y="10872"/>
                  </a:lnTo>
                  <a:lnTo>
                    <a:pt x="43860" y="27461"/>
                  </a:lnTo>
                  <a:close/>
                </a:path>
              </a:pathLst>
            </a:custGeom>
            <a:solidFill>
              <a:srgbClr val="FFFFFF"/>
            </a:solidFill>
            <a:ln w="12948" cap="flat">
              <a:noFill/>
              <a:prstDash val="solid"/>
              <a:miter/>
            </a:ln>
          </p:spPr>
          <p:txBody>
            <a:bodyPr rtlCol="0" anchor="ctr"/>
            <a:lstStyle/>
            <a:p>
              <a:endParaRPr lang="en-US" sz="1350"/>
            </a:p>
          </p:txBody>
        </p:sp>
        <p:sp>
          <p:nvSpPr>
            <p:cNvPr id="149" name="Forma libre: forma 83">
              <a:extLst>
                <a:ext uri="{FF2B5EF4-FFF2-40B4-BE49-F238E27FC236}">
                  <a16:creationId xmlns:a16="http://schemas.microsoft.com/office/drawing/2014/main" id="{C213FED3-128F-4699-B027-116CA7E6EDEE}"/>
                </a:ext>
              </a:extLst>
            </p:cNvPr>
            <p:cNvSpPr/>
            <p:nvPr/>
          </p:nvSpPr>
          <p:spPr>
            <a:xfrm>
              <a:off x="6067833" y="4586670"/>
              <a:ext cx="25896" cy="38844"/>
            </a:xfrm>
            <a:custGeom>
              <a:avLst/>
              <a:gdLst>
                <a:gd name="connsiteX0" fmla="*/ 0 w 25896"/>
                <a:gd name="connsiteY0" fmla="*/ 8007 h 38844"/>
                <a:gd name="connsiteX1" fmla="*/ 15100 w 25896"/>
                <a:gd name="connsiteY1" fmla="*/ 0 h 38844"/>
                <a:gd name="connsiteX2" fmla="*/ 36271 w 25896"/>
                <a:gd name="connsiteY2" fmla="*/ 39924 h 38844"/>
                <a:gd name="connsiteX3" fmla="*/ 21171 w 25896"/>
                <a:gd name="connsiteY3" fmla="*/ 47932 h 38844"/>
              </a:gdLst>
              <a:ahLst/>
              <a:cxnLst>
                <a:cxn ang="0">
                  <a:pos x="connsiteX0" y="connsiteY0"/>
                </a:cxn>
                <a:cxn ang="0">
                  <a:pos x="connsiteX1" y="connsiteY1"/>
                </a:cxn>
                <a:cxn ang="0">
                  <a:pos x="connsiteX2" y="connsiteY2"/>
                </a:cxn>
                <a:cxn ang="0">
                  <a:pos x="connsiteX3" y="connsiteY3"/>
                </a:cxn>
              </a:cxnLst>
              <a:rect l="l" t="t" r="r" b="b"/>
              <a:pathLst>
                <a:path w="25896" h="38844">
                  <a:moveTo>
                    <a:pt x="0" y="8007"/>
                  </a:moveTo>
                  <a:lnTo>
                    <a:pt x="15100" y="0"/>
                  </a:lnTo>
                  <a:lnTo>
                    <a:pt x="36271" y="39924"/>
                  </a:lnTo>
                  <a:lnTo>
                    <a:pt x="21171" y="47932"/>
                  </a:lnTo>
                  <a:close/>
                </a:path>
              </a:pathLst>
            </a:custGeom>
            <a:solidFill>
              <a:srgbClr val="FFFFFF"/>
            </a:solidFill>
            <a:ln w="12948" cap="flat">
              <a:noFill/>
              <a:prstDash val="solid"/>
              <a:miter/>
            </a:ln>
          </p:spPr>
          <p:txBody>
            <a:bodyPr rtlCol="0" anchor="ctr"/>
            <a:lstStyle/>
            <a:p>
              <a:endParaRPr lang="en-US" sz="1350"/>
            </a:p>
          </p:txBody>
        </p:sp>
        <p:sp>
          <p:nvSpPr>
            <p:cNvPr id="150" name="Forma libre: forma 85">
              <a:extLst>
                <a:ext uri="{FF2B5EF4-FFF2-40B4-BE49-F238E27FC236}">
                  <a16:creationId xmlns:a16="http://schemas.microsoft.com/office/drawing/2014/main" id="{A95603C6-EF21-47A5-82C0-83C72884ADE1}"/>
                </a:ext>
              </a:extLst>
            </p:cNvPr>
            <p:cNvSpPr/>
            <p:nvPr/>
          </p:nvSpPr>
          <p:spPr>
            <a:xfrm>
              <a:off x="6118140" y="4586674"/>
              <a:ext cx="25896" cy="38844"/>
            </a:xfrm>
            <a:custGeom>
              <a:avLst/>
              <a:gdLst>
                <a:gd name="connsiteX0" fmla="*/ 0 w 25896"/>
                <a:gd name="connsiteY0" fmla="*/ 40105 h 38844"/>
                <a:gd name="connsiteX1" fmla="*/ 20827 w 25896"/>
                <a:gd name="connsiteY1" fmla="*/ 0 h 38844"/>
                <a:gd name="connsiteX2" fmla="*/ 35996 w 25896"/>
                <a:gd name="connsiteY2" fmla="*/ 7877 h 38844"/>
                <a:gd name="connsiteX3" fmla="*/ 15169 w 25896"/>
                <a:gd name="connsiteY3" fmla="*/ 47982 h 38844"/>
              </a:gdLst>
              <a:ahLst/>
              <a:cxnLst>
                <a:cxn ang="0">
                  <a:pos x="connsiteX0" y="connsiteY0"/>
                </a:cxn>
                <a:cxn ang="0">
                  <a:pos x="connsiteX1" y="connsiteY1"/>
                </a:cxn>
                <a:cxn ang="0">
                  <a:pos x="connsiteX2" y="connsiteY2"/>
                </a:cxn>
                <a:cxn ang="0">
                  <a:pos x="connsiteX3" y="connsiteY3"/>
                </a:cxn>
              </a:cxnLst>
              <a:rect l="l" t="t" r="r" b="b"/>
              <a:pathLst>
                <a:path w="25896" h="38844">
                  <a:moveTo>
                    <a:pt x="0" y="40105"/>
                  </a:moveTo>
                  <a:lnTo>
                    <a:pt x="20827" y="0"/>
                  </a:lnTo>
                  <a:lnTo>
                    <a:pt x="35996" y="7877"/>
                  </a:lnTo>
                  <a:lnTo>
                    <a:pt x="15169" y="47982"/>
                  </a:lnTo>
                  <a:close/>
                </a:path>
              </a:pathLst>
            </a:custGeom>
            <a:solidFill>
              <a:srgbClr val="FFFFFF"/>
            </a:solidFill>
            <a:ln w="12948" cap="flat">
              <a:noFill/>
              <a:prstDash val="solid"/>
              <a:miter/>
            </a:ln>
          </p:spPr>
          <p:txBody>
            <a:bodyPr rtlCol="0" anchor="ctr"/>
            <a:lstStyle/>
            <a:p>
              <a:endParaRPr lang="en-US" sz="1350"/>
            </a:p>
          </p:txBody>
        </p:sp>
      </p:grpSp>
      <p:sp>
        <p:nvSpPr>
          <p:cNvPr id="151" name="Forma libre: forma 87">
            <a:extLst>
              <a:ext uri="{FF2B5EF4-FFF2-40B4-BE49-F238E27FC236}">
                <a16:creationId xmlns:a16="http://schemas.microsoft.com/office/drawing/2014/main" id="{A12F29F2-7E08-481F-8595-F279329ACB17}"/>
              </a:ext>
            </a:extLst>
          </p:cNvPr>
          <p:cNvSpPr/>
          <p:nvPr/>
        </p:nvSpPr>
        <p:spPr>
          <a:xfrm>
            <a:off x="6055825" y="5670350"/>
            <a:ext cx="213643" cy="135955"/>
          </a:xfrm>
          <a:custGeom>
            <a:avLst/>
            <a:gdLst>
              <a:gd name="connsiteX0" fmla="*/ 167479 w 284857"/>
              <a:gd name="connsiteY0" fmla="*/ 179984 h 181272"/>
              <a:gd name="connsiteX1" fmla="*/ 33467 w 284857"/>
              <a:gd name="connsiteY1" fmla="*/ 178042 h 181272"/>
              <a:gd name="connsiteX2" fmla="*/ 58068 w 284857"/>
              <a:gd name="connsiteY2" fmla="*/ 70055 h 181272"/>
              <a:gd name="connsiteX3" fmla="*/ 134073 w 284857"/>
              <a:gd name="connsiteY3" fmla="*/ 6 h 181272"/>
              <a:gd name="connsiteX4" fmla="*/ 202698 w 284857"/>
              <a:gd name="connsiteY4" fmla="*/ 48691 h 181272"/>
              <a:gd name="connsiteX5" fmla="*/ 285954 w 284857"/>
              <a:gd name="connsiteY5" fmla="*/ 113302 h 181272"/>
              <a:gd name="connsiteX6" fmla="*/ 229241 w 284857"/>
              <a:gd name="connsiteY6" fmla="*/ 178560 h 181272"/>
              <a:gd name="connsiteX7" fmla="*/ 174601 w 284857"/>
              <a:gd name="connsiteY7" fmla="*/ 126638 h 181272"/>
              <a:gd name="connsiteX8" fmla="*/ 159322 w 284857"/>
              <a:gd name="connsiteY8" fmla="*/ 74587 h 181272"/>
              <a:gd name="connsiteX9" fmla="*/ 114004 w 284857"/>
              <a:gd name="connsiteY9" fmla="*/ 63322 h 181272"/>
              <a:gd name="connsiteX10" fmla="*/ 135368 w 284857"/>
              <a:gd name="connsiteY10" fmla="*/ 99965 h 181272"/>
              <a:gd name="connsiteX11" fmla="*/ 110637 w 284857"/>
              <a:gd name="connsiteY11" fmla="*/ 116668 h 181272"/>
              <a:gd name="connsiteX12" fmla="*/ 83964 w 284857"/>
              <a:gd name="connsiteY12" fmla="*/ 91938 h 181272"/>
              <a:gd name="connsiteX13" fmla="*/ 91345 w 284857"/>
              <a:gd name="connsiteY13" fmla="*/ 141270 h 181272"/>
              <a:gd name="connsiteX14" fmla="*/ 142619 w 284857"/>
              <a:gd name="connsiteY14" fmla="*/ 155253 h 181272"/>
              <a:gd name="connsiteX15" fmla="*/ 167479 w 284857"/>
              <a:gd name="connsiteY15" fmla="*/ 179984 h 18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4857" h="181272">
                <a:moveTo>
                  <a:pt x="167479" y="179984"/>
                </a:moveTo>
                <a:cubicBezTo>
                  <a:pt x="167479" y="179984"/>
                  <a:pt x="49522" y="183998"/>
                  <a:pt x="33467" y="178042"/>
                </a:cubicBezTo>
                <a:cubicBezTo>
                  <a:pt x="-7837" y="171438"/>
                  <a:pt x="-22469" y="72127"/>
                  <a:pt x="58068" y="70055"/>
                </a:cubicBezTo>
                <a:cubicBezTo>
                  <a:pt x="62729" y="42087"/>
                  <a:pt x="77361" y="783"/>
                  <a:pt x="134073" y="6"/>
                </a:cubicBezTo>
                <a:cubicBezTo>
                  <a:pt x="186124" y="-641"/>
                  <a:pt x="202698" y="48691"/>
                  <a:pt x="202698" y="48691"/>
                </a:cubicBezTo>
                <a:cubicBezTo>
                  <a:pt x="202698" y="48691"/>
                  <a:pt x="282717" y="46749"/>
                  <a:pt x="285954" y="113302"/>
                </a:cubicBezTo>
                <a:cubicBezTo>
                  <a:pt x="288673" y="167295"/>
                  <a:pt x="229241" y="178560"/>
                  <a:pt x="229241" y="178560"/>
                </a:cubicBezTo>
                <a:lnTo>
                  <a:pt x="174601" y="126638"/>
                </a:lnTo>
                <a:cubicBezTo>
                  <a:pt x="174601" y="126638"/>
                  <a:pt x="184571" y="93362"/>
                  <a:pt x="159322" y="74587"/>
                </a:cubicBezTo>
                <a:cubicBezTo>
                  <a:pt x="133944" y="55942"/>
                  <a:pt x="114004" y="63322"/>
                  <a:pt x="114004" y="63322"/>
                </a:cubicBezTo>
                <a:cubicBezTo>
                  <a:pt x="114004" y="63322"/>
                  <a:pt x="138087" y="88571"/>
                  <a:pt x="135368" y="99965"/>
                </a:cubicBezTo>
                <a:cubicBezTo>
                  <a:pt x="132649" y="111360"/>
                  <a:pt x="123974" y="117316"/>
                  <a:pt x="110637" y="116668"/>
                </a:cubicBezTo>
                <a:cubicBezTo>
                  <a:pt x="97301" y="116021"/>
                  <a:pt x="83964" y="91938"/>
                  <a:pt x="83964" y="91938"/>
                </a:cubicBezTo>
                <a:cubicBezTo>
                  <a:pt x="83964" y="91938"/>
                  <a:pt x="67909" y="118610"/>
                  <a:pt x="91345" y="141270"/>
                </a:cubicBezTo>
                <a:cubicBezTo>
                  <a:pt x="114651" y="163929"/>
                  <a:pt x="142619" y="155253"/>
                  <a:pt x="142619" y="155253"/>
                </a:cubicBezTo>
                <a:lnTo>
                  <a:pt x="167479" y="179984"/>
                </a:lnTo>
                <a:close/>
              </a:path>
            </a:pathLst>
          </a:custGeom>
          <a:solidFill>
            <a:srgbClr val="FFFFFF"/>
          </a:solidFill>
          <a:ln w="12948" cap="flat">
            <a:noFill/>
            <a:prstDash val="solid"/>
            <a:miter/>
          </a:ln>
        </p:spPr>
        <p:txBody>
          <a:bodyPr rtlCol="0" anchor="ctr"/>
          <a:lstStyle/>
          <a:p>
            <a:endParaRPr lang="en-US" sz="1350"/>
          </a:p>
        </p:txBody>
      </p:sp>
      <p:sp>
        <p:nvSpPr>
          <p:cNvPr id="152" name="CuadroTexto 145">
            <a:extLst>
              <a:ext uri="{FF2B5EF4-FFF2-40B4-BE49-F238E27FC236}">
                <a16:creationId xmlns:a16="http://schemas.microsoft.com/office/drawing/2014/main" id="{538D73B6-A71C-45C5-A371-41728382603E}"/>
              </a:ext>
            </a:extLst>
          </p:cNvPr>
          <p:cNvSpPr txBox="1"/>
          <p:nvPr/>
        </p:nvSpPr>
        <p:spPr>
          <a:xfrm>
            <a:off x="6814837" y="2273118"/>
            <a:ext cx="5148826" cy="1846659"/>
          </a:xfrm>
          <a:prstGeom prst="rect">
            <a:avLst/>
          </a:prstGeom>
          <a:noFill/>
        </p:spPr>
        <p:txBody>
          <a:bodyPr wrap="square" lIns="0" tIns="0" rIns="0" bIns="0" rtlCol="0">
            <a:spAutoFit/>
          </a:bodyPr>
          <a:lstStyle/>
          <a:p>
            <a:r>
              <a:rPr lang="en-US" sz="1000" b="1" dirty="0">
                <a:solidFill>
                  <a:schemeClr val="tx2"/>
                </a:solidFill>
              </a:rPr>
              <a:t>Higher Education Emergency Relief Fund (HEERF) ($2.2B statewide)</a:t>
            </a:r>
          </a:p>
          <a:p>
            <a:r>
              <a:rPr lang="en-US" sz="900" dirty="0">
                <a:solidFill>
                  <a:schemeClr val="tx2"/>
                </a:solidFill>
              </a:rPr>
              <a:t>The CARES Act, which establishes and funds the Higher Education Emergency Relief Fund (HEERF), directs institutions of higher education to use no less than 50 percent of funds received to provide emergency financial aid grants to students for expenses related to the disruption of campus operations due to coronavirus, including outreach to students on opportunities for financial aid. This program was designed for colleges without multi-million dollar endowments. Grantees can leverage these funds with other federal COVID-19 monies to strategically meet pandemic response and recovery needs but in so doing should employ safeguards to separately account for each funding stream relative to the others. </a:t>
            </a:r>
          </a:p>
          <a:p>
            <a:r>
              <a:rPr lang="en-US" sz="900" dirty="0">
                <a:solidFill>
                  <a:schemeClr val="tx2"/>
                </a:solidFill>
              </a:rPr>
              <a:t>FAU = $40M, FGCU = $18.5M, FIU = $71M, UM = $11.8M, Broward College = $59M, Miami-Dade College = $100M, Nova Southeastern = $11.5M, Palm Beach State College = $40.8M</a:t>
            </a:r>
          </a:p>
          <a:p>
            <a:endParaRPr lang="en-US" sz="800" dirty="0">
              <a:solidFill>
                <a:schemeClr val="tx2"/>
              </a:solidFill>
            </a:endParaRPr>
          </a:p>
          <a:p>
            <a:endParaRPr lang="en-US" sz="1200" dirty="0">
              <a:solidFill>
                <a:schemeClr val="tx2"/>
              </a:solidFill>
            </a:endParaRPr>
          </a:p>
        </p:txBody>
      </p:sp>
      <p:sp>
        <p:nvSpPr>
          <p:cNvPr id="153" name="CuadroTexto 152">
            <a:extLst>
              <a:ext uri="{FF2B5EF4-FFF2-40B4-BE49-F238E27FC236}">
                <a16:creationId xmlns:a16="http://schemas.microsoft.com/office/drawing/2014/main" id="{5B8DF975-1E59-438F-A007-3AE9A7B6C424}"/>
              </a:ext>
            </a:extLst>
          </p:cNvPr>
          <p:cNvSpPr txBox="1"/>
          <p:nvPr/>
        </p:nvSpPr>
        <p:spPr>
          <a:xfrm>
            <a:off x="6839167" y="3976011"/>
            <a:ext cx="5148826" cy="1069524"/>
          </a:xfrm>
          <a:prstGeom prst="rect">
            <a:avLst/>
          </a:prstGeom>
          <a:noFill/>
        </p:spPr>
        <p:txBody>
          <a:bodyPr wrap="square" lIns="0" tIns="0" rIns="0" bIns="0" rtlCol="0">
            <a:spAutoFit/>
          </a:bodyPr>
          <a:lstStyle/>
          <a:p>
            <a:r>
              <a:rPr lang="en-US" sz="1000" b="1" dirty="0">
                <a:solidFill>
                  <a:schemeClr val="tx2"/>
                </a:solidFill>
              </a:rPr>
              <a:t>Workforce Development Capitalization Incentive Grant Program ($60M statewide)</a:t>
            </a:r>
          </a:p>
          <a:p>
            <a:r>
              <a:rPr lang="en-US" sz="900" dirty="0">
                <a:solidFill>
                  <a:schemeClr val="tx2"/>
                </a:solidFill>
              </a:rPr>
              <a:t>Authorizes the use of program funds to upgrade and expand workforce development programs to respond to emerging local or statewide economic development needs</a:t>
            </a:r>
          </a:p>
          <a:p>
            <a:endParaRPr lang="en-US" sz="1000" b="1" dirty="0">
              <a:solidFill>
                <a:schemeClr val="tx2"/>
              </a:solidFill>
            </a:endParaRPr>
          </a:p>
          <a:p>
            <a:r>
              <a:rPr lang="en-US" sz="1000" b="1" dirty="0">
                <a:solidFill>
                  <a:schemeClr val="tx2"/>
                </a:solidFill>
              </a:rPr>
              <a:t>Get There Faster Initiative ($75M statewide)</a:t>
            </a:r>
          </a:p>
          <a:p>
            <a:r>
              <a:rPr lang="en-US" sz="900" dirty="0">
                <a:solidFill>
                  <a:schemeClr val="tx2"/>
                </a:solidFill>
              </a:rPr>
              <a:t>Provides an alternative to the traditional 4-year college career path</a:t>
            </a:r>
          </a:p>
          <a:p>
            <a:endParaRPr lang="en-US" sz="1200" dirty="0">
              <a:solidFill>
                <a:schemeClr val="tx2"/>
              </a:solidFill>
            </a:endParaRPr>
          </a:p>
        </p:txBody>
      </p:sp>
      <p:sp>
        <p:nvSpPr>
          <p:cNvPr id="154" name="CuadroTexto 153">
            <a:extLst>
              <a:ext uri="{FF2B5EF4-FFF2-40B4-BE49-F238E27FC236}">
                <a16:creationId xmlns:a16="http://schemas.microsoft.com/office/drawing/2014/main" id="{DA8E193A-FB8C-457D-AF4D-69FC235CA324}"/>
              </a:ext>
            </a:extLst>
          </p:cNvPr>
          <p:cNvSpPr txBox="1"/>
          <p:nvPr/>
        </p:nvSpPr>
        <p:spPr>
          <a:xfrm>
            <a:off x="6839167" y="5111868"/>
            <a:ext cx="5148826" cy="1069524"/>
          </a:xfrm>
          <a:prstGeom prst="rect">
            <a:avLst/>
          </a:prstGeom>
          <a:noFill/>
        </p:spPr>
        <p:txBody>
          <a:bodyPr wrap="square" lIns="0" tIns="0" rIns="0" bIns="0" rtlCol="0">
            <a:spAutoFit/>
          </a:bodyPr>
          <a:lstStyle/>
          <a:p>
            <a:r>
              <a:rPr lang="en-US" sz="1000" b="1" dirty="0">
                <a:solidFill>
                  <a:schemeClr val="tx2"/>
                </a:solidFill>
              </a:rPr>
              <a:t>Florida Leads in Education and Employment Training (FLEET) Grant Program  ($125M statewide)</a:t>
            </a:r>
          </a:p>
          <a:p>
            <a:r>
              <a:rPr lang="en-US" sz="900" dirty="0">
                <a:solidFill>
                  <a:schemeClr val="tx2"/>
                </a:solidFill>
              </a:rPr>
              <a:t>Provide work-based learning opportunities for students to engage in on-the-job training while earning meaningful credentials, and the goal is to do this apart from federal apprenticeship restrictions or regulations</a:t>
            </a:r>
          </a:p>
          <a:p>
            <a:endParaRPr lang="en-US" sz="1050" dirty="0">
              <a:solidFill>
                <a:schemeClr val="tx2"/>
              </a:solidFill>
            </a:endParaRPr>
          </a:p>
          <a:p>
            <a:endParaRPr lang="en-US" sz="1200" dirty="0">
              <a:solidFill>
                <a:schemeClr val="tx2"/>
              </a:solidFill>
            </a:endParaRPr>
          </a:p>
        </p:txBody>
      </p:sp>
      <p:sp>
        <p:nvSpPr>
          <p:cNvPr id="155" name="CuadroTexto 154">
            <a:extLst>
              <a:ext uri="{FF2B5EF4-FFF2-40B4-BE49-F238E27FC236}">
                <a16:creationId xmlns:a16="http://schemas.microsoft.com/office/drawing/2014/main" id="{4D966F67-FAE6-4FB4-8307-204493C41A60}"/>
              </a:ext>
            </a:extLst>
          </p:cNvPr>
          <p:cNvSpPr txBox="1"/>
          <p:nvPr/>
        </p:nvSpPr>
        <p:spPr>
          <a:xfrm>
            <a:off x="592089" y="2584652"/>
            <a:ext cx="4937349" cy="1554272"/>
          </a:xfrm>
          <a:prstGeom prst="rect">
            <a:avLst/>
          </a:prstGeom>
          <a:noFill/>
        </p:spPr>
        <p:txBody>
          <a:bodyPr wrap="square" lIns="0" tIns="0" rIns="0" bIns="0" rtlCol="0">
            <a:spAutoFit/>
          </a:bodyPr>
          <a:lstStyle/>
          <a:p>
            <a:r>
              <a:rPr lang="en-US" sz="1000" b="1" dirty="0">
                <a:solidFill>
                  <a:schemeClr val="tx2"/>
                </a:solidFill>
              </a:rPr>
              <a:t>Elementary and Secondary School Emergency Relief Fund (ESSERF) ($7B statewide)</a:t>
            </a:r>
          </a:p>
          <a:p>
            <a:r>
              <a:rPr lang="en-US" sz="900" dirty="0">
                <a:solidFill>
                  <a:schemeClr val="tx2"/>
                </a:solidFill>
              </a:rPr>
              <a:t>Includes developing and implementing plans for educational services and continued learning. The Florida Department of Education (FDOE) intends to use its portion of the ESSER Fund reward to focus on three top priorities for the state: closing achievement gaps, a proactive plan that will reinforce literacy supports, especially for Florida’s low-income and academically struggling K-5 students, and a comprehensive model that supports the safety and health of all students and staff. Each Local Educational Agency (LEA) will be asked to implement their own Instructional Continuity Plan (ICP). In using these funds, school districts should consider steps necessary to strategically leveraging the funding with other available ARP funds and prior disbursed monies, while accounting for their respective uses.</a:t>
            </a:r>
          </a:p>
        </p:txBody>
      </p:sp>
      <p:sp>
        <p:nvSpPr>
          <p:cNvPr id="156" name="CuadroTexto 155">
            <a:extLst>
              <a:ext uri="{FF2B5EF4-FFF2-40B4-BE49-F238E27FC236}">
                <a16:creationId xmlns:a16="http://schemas.microsoft.com/office/drawing/2014/main" id="{BCBB0B31-4767-41A8-8523-9B3799A87692}"/>
              </a:ext>
            </a:extLst>
          </p:cNvPr>
          <p:cNvSpPr txBox="1"/>
          <p:nvPr/>
        </p:nvSpPr>
        <p:spPr>
          <a:xfrm>
            <a:off x="604842" y="4428858"/>
            <a:ext cx="4881822" cy="754053"/>
          </a:xfrm>
          <a:prstGeom prst="rect">
            <a:avLst/>
          </a:prstGeom>
          <a:noFill/>
        </p:spPr>
        <p:txBody>
          <a:bodyPr wrap="square" lIns="0" tIns="0" rIns="0" bIns="0" rtlCol="0">
            <a:spAutoFit/>
          </a:bodyPr>
          <a:lstStyle/>
          <a:p>
            <a:r>
              <a:rPr lang="en-US" sz="1000" b="1" dirty="0">
                <a:solidFill>
                  <a:schemeClr val="tx2"/>
                </a:solidFill>
              </a:rPr>
              <a:t>Head Start Program ($48M statewide)</a:t>
            </a:r>
          </a:p>
          <a:p>
            <a:r>
              <a:rPr lang="en-US" sz="900" dirty="0">
                <a:solidFill>
                  <a:schemeClr val="tx2"/>
                </a:solidFill>
              </a:rPr>
              <a:t>Promotes the school readiness of infants, toddlers, and preschool-aged children from low-income families. A variety of services include: early learning and development, health, family well-being</a:t>
            </a:r>
          </a:p>
          <a:p>
            <a:endParaRPr lang="en-US" sz="1200" dirty="0">
              <a:solidFill>
                <a:schemeClr val="tx2"/>
              </a:solidFill>
            </a:endParaRPr>
          </a:p>
        </p:txBody>
      </p:sp>
      <p:sp>
        <p:nvSpPr>
          <p:cNvPr id="157" name="CuadroTexto 156">
            <a:extLst>
              <a:ext uri="{FF2B5EF4-FFF2-40B4-BE49-F238E27FC236}">
                <a16:creationId xmlns:a16="http://schemas.microsoft.com/office/drawing/2014/main" id="{C98620FE-97C6-49C6-8D02-059B9D8441C3}"/>
              </a:ext>
            </a:extLst>
          </p:cNvPr>
          <p:cNvSpPr txBox="1"/>
          <p:nvPr/>
        </p:nvSpPr>
        <p:spPr>
          <a:xfrm>
            <a:off x="604842" y="5520110"/>
            <a:ext cx="4881822" cy="1415772"/>
          </a:xfrm>
          <a:prstGeom prst="rect">
            <a:avLst/>
          </a:prstGeom>
          <a:noFill/>
        </p:spPr>
        <p:txBody>
          <a:bodyPr wrap="square" lIns="0" tIns="0" rIns="0" bIns="0" rtlCol="0">
            <a:spAutoFit/>
          </a:bodyPr>
          <a:lstStyle/>
          <a:p>
            <a:r>
              <a:rPr lang="en-US" sz="1000" b="1" dirty="0">
                <a:solidFill>
                  <a:schemeClr val="tx2"/>
                </a:solidFill>
              </a:rPr>
              <a:t>Child-Care Development Block Grants (CCBDG) ($955M statewide)</a:t>
            </a:r>
          </a:p>
          <a:p>
            <a:r>
              <a:rPr lang="en-US" sz="900" dirty="0">
                <a:solidFill>
                  <a:schemeClr val="tx2"/>
                </a:solidFill>
              </a:rPr>
              <a:t>Provides federal funding to states for child care subsidies for low-income families with children under age 13</a:t>
            </a:r>
          </a:p>
          <a:p>
            <a:r>
              <a:rPr lang="en-US" sz="900" dirty="0">
                <a:solidFill>
                  <a:schemeClr val="tx2"/>
                </a:solidFill>
              </a:rPr>
              <a:t>And allows for flexibility to pair state and federal funds to improve the overall quality of child care available to families within existing state and local systems</a:t>
            </a:r>
          </a:p>
          <a:p>
            <a:endParaRPr lang="en-US" sz="900" dirty="0">
              <a:solidFill>
                <a:schemeClr val="tx2"/>
              </a:solidFill>
            </a:endParaRPr>
          </a:p>
          <a:p>
            <a:r>
              <a:rPr lang="en-US" sz="1000" b="1" dirty="0">
                <a:solidFill>
                  <a:schemeClr val="tx2"/>
                </a:solidFill>
              </a:rPr>
              <a:t>Child-Care Stabilization ($1.5B statewide)</a:t>
            </a:r>
            <a:endParaRPr lang="en-US" sz="900" b="1" dirty="0">
              <a:solidFill>
                <a:schemeClr val="tx2"/>
              </a:solidFill>
            </a:endParaRPr>
          </a:p>
          <a:p>
            <a:r>
              <a:rPr lang="en-US" sz="900" dirty="0">
                <a:solidFill>
                  <a:schemeClr val="tx2"/>
                </a:solidFill>
              </a:rPr>
              <a:t>Eligible providers for payroll, contractors, and benefits; facility rent or mortgage; protective equipment, supplies, and other public health measures; goods and services to maintain or resume childcare services; and mental health supports for children and employees</a:t>
            </a:r>
          </a:p>
        </p:txBody>
      </p:sp>
      <p:cxnSp>
        <p:nvCxnSpPr>
          <p:cNvPr id="158" name="Conector recto 92">
            <a:extLst>
              <a:ext uri="{FF2B5EF4-FFF2-40B4-BE49-F238E27FC236}">
                <a16:creationId xmlns:a16="http://schemas.microsoft.com/office/drawing/2014/main" id="{644ED365-FBBD-43BF-9AC6-2BC42F9B7F88}"/>
              </a:ext>
            </a:extLst>
          </p:cNvPr>
          <p:cNvCxnSpPr>
            <a:cxnSpLocks/>
          </p:cNvCxnSpPr>
          <p:nvPr/>
        </p:nvCxnSpPr>
        <p:spPr>
          <a:xfrm>
            <a:off x="5593820" y="3439107"/>
            <a:ext cx="274320" cy="0"/>
          </a:xfrm>
          <a:prstGeom prst="line">
            <a:avLst/>
          </a:prstGeom>
          <a:ln w="12700">
            <a:solidFill>
              <a:srgbClr val="006AB4"/>
            </a:solidFill>
          </a:ln>
        </p:spPr>
        <p:style>
          <a:lnRef idx="1">
            <a:schemeClr val="accent1"/>
          </a:lnRef>
          <a:fillRef idx="0">
            <a:schemeClr val="accent1"/>
          </a:fillRef>
          <a:effectRef idx="0">
            <a:schemeClr val="accent1"/>
          </a:effectRef>
          <a:fontRef idx="minor">
            <a:schemeClr val="tx1"/>
          </a:fontRef>
        </p:style>
      </p:cxnSp>
      <p:cxnSp>
        <p:nvCxnSpPr>
          <p:cNvPr id="159" name="Conector recto 165">
            <a:extLst>
              <a:ext uri="{FF2B5EF4-FFF2-40B4-BE49-F238E27FC236}">
                <a16:creationId xmlns:a16="http://schemas.microsoft.com/office/drawing/2014/main" id="{2C718FC2-A409-4533-A637-0D765C3578C6}"/>
              </a:ext>
            </a:extLst>
          </p:cNvPr>
          <p:cNvCxnSpPr>
            <a:cxnSpLocks/>
          </p:cNvCxnSpPr>
          <p:nvPr/>
        </p:nvCxnSpPr>
        <p:spPr>
          <a:xfrm>
            <a:off x="5593820" y="4610547"/>
            <a:ext cx="273844" cy="0"/>
          </a:xfrm>
          <a:prstGeom prst="line">
            <a:avLst/>
          </a:prstGeom>
          <a:ln w="12700">
            <a:solidFill>
              <a:srgbClr val="00A3A1"/>
            </a:solidFill>
          </a:ln>
        </p:spPr>
        <p:style>
          <a:lnRef idx="1">
            <a:schemeClr val="accent1"/>
          </a:lnRef>
          <a:fillRef idx="0">
            <a:schemeClr val="accent1"/>
          </a:fillRef>
          <a:effectRef idx="0">
            <a:schemeClr val="accent1"/>
          </a:effectRef>
          <a:fontRef idx="minor">
            <a:schemeClr val="tx1"/>
          </a:fontRef>
        </p:style>
      </p:cxnSp>
      <p:cxnSp>
        <p:nvCxnSpPr>
          <p:cNvPr id="160" name="Conector recto 166">
            <a:extLst>
              <a:ext uri="{FF2B5EF4-FFF2-40B4-BE49-F238E27FC236}">
                <a16:creationId xmlns:a16="http://schemas.microsoft.com/office/drawing/2014/main" id="{08FE421E-40A4-456F-8B1E-D39A976FC9E3}"/>
              </a:ext>
            </a:extLst>
          </p:cNvPr>
          <p:cNvCxnSpPr>
            <a:cxnSpLocks/>
          </p:cNvCxnSpPr>
          <p:nvPr/>
        </p:nvCxnSpPr>
        <p:spPr>
          <a:xfrm>
            <a:off x="5593820" y="5770692"/>
            <a:ext cx="273844" cy="0"/>
          </a:xfrm>
          <a:prstGeom prst="line">
            <a:avLst/>
          </a:prstGeom>
          <a:ln w="12700">
            <a:solidFill>
              <a:srgbClr val="4D2379"/>
            </a:solidFill>
          </a:ln>
        </p:spPr>
        <p:style>
          <a:lnRef idx="1">
            <a:schemeClr val="accent1"/>
          </a:lnRef>
          <a:fillRef idx="0">
            <a:schemeClr val="accent1"/>
          </a:fillRef>
          <a:effectRef idx="0">
            <a:schemeClr val="accent1"/>
          </a:effectRef>
          <a:fontRef idx="minor">
            <a:schemeClr val="tx1"/>
          </a:fontRef>
        </p:style>
      </p:cxnSp>
      <p:cxnSp>
        <p:nvCxnSpPr>
          <p:cNvPr id="161" name="Conector recto 167">
            <a:extLst>
              <a:ext uri="{FF2B5EF4-FFF2-40B4-BE49-F238E27FC236}">
                <a16:creationId xmlns:a16="http://schemas.microsoft.com/office/drawing/2014/main" id="{84E7EE33-CFD0-44D5-88DB-1308E002775C}"/>
              </a:ext>
            </a:extLst>
          </p:cNvPr>
          <p:cNvCxnSpPr>
            <a:cxnSpLocks/>
          </p:cNvCxnSpPr>
          <p:nvPr/>
        </p:nvCxnSpPr>
        <p:spPr>
          <a:xfrm>
            <a:off x="6467738" y="2841754"/>
            <a:ext cx="273844" cy="0"/>
          </a:xfrm>
          <a:prstGeom prst="line">
            <a:avLst/>
          </a:prstGeom>
          <a:ln w="12700">
            <a:solidFill>
              <a:srgbClr val="00468F"/>
            </a:solidFill>
          </a:ln>
        </p:spPr>
        <p:style>
          <a:lnRef idx="1">
            <a:schemeClr val="accent1"/>
          </a:lnRef>
          <a:fillRef idx="0">
            <a:schemeClr val="accent1"/>
          </a:fillRef>
          <a:effectRef idx="0">
            <a:schemeClr val="accent1"/>
          </a:effectRef>
          <a:fontRef idx="minor">
            <a:schemeClr val="tx1"/>
          </a:fontRef>
        </p:style>
      </p:cxnSp>
      <p:cxnSp>
        <p:nvCxnSpPr>
          <p:cNvPr id="162" name="Conector recto 168">
            <a:extLst>
              <a:ext uri="{FF2B5EF4-FFF2-40B4-BE49-F238E27FC236}">
                <a16:creationId xmlns:a16="http://schemas.microsoft.com/office/drawing/2014/main" id="{0A386985-0CD5-4E4E-9712-655DEF2CBF80}"/>
              </a:ext>
            </a:extLst>
          </p:cNvPr>
          <p:cNvCxnSpPr>
            <a:cxnSpLocks/>
          </p:cNvCxnSpPr>
          <p:nvPr/>
        </p:nvCxnSpPr>
        <p:spPr>
          <a:xfrm>
            <a:off x="6467738" y="3996184"/>
            <a:ext cx="273844" cy="0"/>
          </a:xfrm>
          <a:prstGeom prst="line">
            <a:avLst/>
          </a:prstGeom>
          <a:ln w="12700">
            <a:solidFill>
              <a:srgbClr val="0096D8"/>
            </a:solidFill>
          </a:ln>
        </p:spPr>
        <p:style>
          <a:lnRef idx="1">
            <a:schemeClr val="accent1"/>
          </a:lnRef>
          <a:fillRef idx="0">
            <a:schemeClr val="accent1"/>
          </a:fillRef>
          <a:effectRef idx="0">
            <a:schemeClr val="accent1"/>
          </a:effectRef>
          <a:fontRef idx="minor">
            <a:schemeClr val="tx1"/>
          </a:fontRef>
        </p:style>
      </p:cxnSp>
      <p:cxnSp>
        <p:nvCxnSpPr>
          <p:cNvPr id="163" name="Conector recto 169">
            <a:extLst>
              <a:ext uri="{FF2B5EF4-FFF2-40B4-BE49-F238E27FC236}">
                <a16:creationId xmlns:a16="http://schemas.microsoft.com/office/drawing/2014/main" id="{DF5CE941-30DF-4A39-BFB9-9F101B86F366}"/>
              </a:ext>
            </a:extLst>
          </p:cNvPr>
          <p:cNvCxnSpPr>
            <a:cxnSpLocks/>
          </p:cNvCxnSpPr>
          <p:nvPr/>
        </p:nvCxnSpPr>
        <p:spPr>
          <a:xfrm>
            <a:off x="6467738" y="5156329"/>
            <a:ext cx="273844" cy="0"/>
          </a:xfrm>
          <a:prstGeom prst="line">
            <a:avLst/>
          </a:prstGeom>
          <a:ln w="12700">
            <a:solidFill>
              <a:srgbClr val="72217B"/>
            </a:solidFill>
          </a:ln>
        </p:spPr>
        <p:style>
          <a:lnRef idx="1">
            <a:schemeClr val="accent1"/>
          </a:lnRef>
          <a:fillRef idx="0">
            <a:schemeClr val="accent1"/>
          </a:fillRef>
          <a:effectRef idx="0">
            <a:schemeClr val="accent1"/>
          </a:effectRef>
          <a:fontRef idx="minor">
            <a:schemeClr val="tx1"/>
          </a:fontRef>
        </p:style>
      </p:cxnSp>
      <p:grpSp>
        <p:nvGrpSpPr>
          <p:cNvPr id="164" name="Group 163">
            <a:extLst>
              <a:ext uri="{FF2B5EF4-FFF2-40B4-BE49-F238E27FC236}">
                <a16:creationId xmlns:a16="http://schemas.microsoft.com/office/drawing/2014/main" id="{1DFB022B-5DAA-43F8-8E46-408ECDFB04EF}"/>
              </a:ext>
            </a:extLst>
          </p:cNvPr>
          <p:cNvGrpSpPr/>
          <p:nvPr/>
        </p:nvGrpSpPr>
        <p:grpSpPr>
          <a:xfrm>
            <a:off x="376644" y="2503317"/>
            <a:ext cx="5217176" cy="1693276"/>
            <a:chOff x="465417" y="2416374"/>
            <a:chExt cx="3405306" cy="455414"/>
          </a:xfrm>
        </p:grpSpPr>
        <p:sp>
          <p:nvSpPr>
            <p:cNvPr id="165" name="Rectángulo 159">
              <a:extLst>
                <a:ext uri="{FF2B5EF4-FFF2-40B4-BE49-F238E27FC236}">
                  <a16:creationId xmlns:a16="http://schemas.microsoft.com/office/drawing/2014/main" id="{6D966D99-1C9D-4A14-BA55-079420EBFFF0}"/>
                </a:ext>
              </a:extLst>
            </p:cNvPr>
            <p:cNvSpPr/>
            <p:nvPr/>
          </p:nvSpPr>
          <p:spPr>
            <a:xfrm>
              <a:off x="548879" y="2419350"/>
              <a:ext cx="3321844" cy="445294"/>
            </a:xfrm>
            <a:prstGeom prst="rect">
              <a:avLst/>
            </a:prstGeom>
            <a:noFill/>
            <a:ln>
              <a:solidFill>
                <a:srgbClr val="006AB4"/>
              </a:solid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sp>
          <p:nvSpPr>
            <p:cNvPr id="166" name="Rectángulo 94">
              <a:extLst>
                <a:ext uri="{FF2B5EF4-FFF2-40B4-BE49-F238E27FC236}">
                  <a16:creationId xmlns:a16="http://schemas.microsoft.com/office/drawing/2014/main" id="{7D13429C-DA70-432D-AB17-440E3EBB1076}"/>
                </a:ext>
              </a:extLst>
            </p:cNvPr>
            <p:cNvSpPr/>
            <p:nvPr/>
          </p:nvSpPr>
          <p:spPr>
            <a:xfrm>
              <a:off x="465417" y="2416374"/>
              <a:ext cx="96012" cy="455414"/>
            </a:xfrm>
            <a:prstGeom prst="rect">
              <a:avLst/>
            </a:prstGeom>
            <a:solidFill>
              <a:srgbClr val="006AB4"/>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grpSp>
      <p:grpSp>
        <p:nvGrpSpPr>
          <p:cNvPr id="167" name="Group 166">
            <a:extLst>
              <a:ext uri="{FF2B5EF4-FFF2-40B4-BE49-F238E27FC236}">
                <a16:creationId xmlns:a16="http://schemas.microsoft.com/office/drawing/2014/main" id="{6779A8EE-6653-4055-9C21-93DFA80199D9}"/>
              </a:ext>
            </a:extLst>
          </p:cNvPr>
          <p:cNvGrpSpPr/>
          <p:nvPr/>
        </p:nvGrpSpPr>
        <p:grpSpPr>
          <a:xfrm>
            <a:off x="376644" y="4380637"/>
            <a:ext cx="5217176" cy="943797"/>
            <a:chOff x="465417" y="3566518"/>
            <a:chExt cx="3405306" cy="455414"/>
          </a:xfrm>
        </p:grpSpPr>
        <p:sp>
          <p:nvSpPr>
            <p:cNvPr id="168" name="Rectángulo 160">
              <a:extLst>
                <a:ext uri="{FF2B5EF4-FFF2-40B4-BE49-F238E27FC236}">
                  <a16:creationId xmlns:a16="http://schemas.microsoft.com/office/drawing/2014/main" id="{EB1795C3-E97A-426C-AC87-316020595B55}"/>
                </a:ext>
              </a:extLst>
            </p:cNvPr>
            <p:cNvSpPr/>
            <p:nvPr/>
          </p:nvSpPr>
          <p:spPr>
            <a:xfrm>
              <a:off x="548879" y="3571875"/>
              <a:ext cx="3321844" cy="445294"/>
            </a:xfrm>
            <a:prstGeom prst="rect">
              <a:avLst/>
            </a:prstGeom>
            <a:noFill/>
            <a:ln>
              <a:solidFill>
                <a:srgbClr val="00A3A1"/>
              </a:solid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sp>
          <p:nvSpPr>
            <p:cNvPr id="169" name="Rectángulo 170">
              <a:extLst>
                <a:ext uri="{FF2B5EF4-FFF2-40B4-BE49-F238E27FC236}">
                  <a16:creationId xmlns:a16="http://schemas.microsoft.com/office/drawing/2014/main" id="{B950E316-50A9-49D7-AA54-431BB0D7557D}"/>
                </a:ext>
              </a:extLst>
            </p:cNvPr>
            <p:cNvSpPr/>
            <p:nvPr/>
          </p:nvSpPr>
          <p:spPr>
            <a:xfrm>
              <a:off x="465417" y="3566518"/>
              <a:ext cx="96012" cy="455414"/>
            </a:xfrm>
            <a:prstGeom prst="rect">
              <a:avLst/>
            </a:prstGeom>
            <a:solidFill>
              <a:srgbClr val="00A3A1"/>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grpSp>
      <p:grpSp>
        <p:nvGrpSpPr>
          <p:cNvPr id="170" name="Group 169">
            <a:extLst>
              <a:ext uri="{FF2B5EF4-FFF2-40B4-BE49-F238E27FC236}">
                <a16:creationId xmlns:a16="http://schemas.microsoft.com/office/drawing/2014/main" id="{D2B6379C-7B33-4439-AD90-F009C5DEFC09}"/>
              </a:ext>
            </a:extLst>
          </p:cNvPr>
          <p:cNvGrpSpPr/>
          <p:nvPr/>
        </p:nvGrpSpPr>
        <p:grpSpPr>
          <a:xfrm>
            <a:off x="376644" y="5479468"/>
            <a:ext cx="5217176" cy="1467565"/>
            <a:chOff x="465417" y="4698802"/>
            <a:chExt cx="3405306" cy="455414"/>
          </a:xfrm>
        </p:grpSpPr>
        <p:sp>
          <p:nvSpPr>
            <p:cNvPr id="171" name="Rectángulo 162">
              <a:extLst>
                <a:ext uri="{FF2B5EF4-FFF2-40B4-BE49-F238E27FC236}">
                  <a16:creationId xmlns:a16="http://schemas.microsoft.com/office/drawing/2014/main" id="{890BC13F-4ED4-4FB3-BA81-DA320BEB9630}"/>
                </a:ext>
              </a:extLst>
            </p:cNvPr>
            <p:cNvSpPr/>
            <p:nvPr/>
          </p:nvSpPr>
          <p:spPr>
            <a:xfrm>
              <a:off x="548879" y="4700588"/>
              <a:ext cx="3321844" cy="445294"/>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sp>
          <p:nvSpPr>
            <p:cNvPr id="172" name="Rectángulo 171">
              <a:extLst>
                <a:ext uri="{FF2B5EF4-FFF2-40B4-BE49-F238E27FC236}">
                  <a16:creationId xmlns:a16="http://schemas.microsoft.com/office/drawing/2014/main" id="{1C03E31A-A5DA-4B4E-84C7-676EE1B1721E}"/>
                </a:ext>
              </a:extLst>
            </p:cNvPr>
            <p:cNvSpPr/>
            <p:nvPr/>
          </p:nvSpPr>
          <p:spPr>
            <a:xfrm>
              <a:off x="465417" y="4698802"/>
              <a:ext cx="96012" cy="455414"/>
            </a:xfrm>
            <a:prstGeom prst="rect">
              <a:avLst/>
            </a:prstGeom>
            <a:solidFill>
              <a:srgbClr val="4D2379"/>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grpSp>
      <p:grpSp>
        <p:nvGrpSpPr>
          <p:cNvPr id="173" name="Group 172">
            <a:extLst>
              <a:ext uri="{FF2B5EF4-FFF2-40B4-BE49-F238E27FC236}">
                <a16:creationId xmlns:a16="http://schemas.microsoft.com/office/drawing/2014/main" id="{AD73CB34-1099-4CEF-9E1E-640670A474AC}"/>
              </a:ext>
            </a:extLst>
          </p:cNvPr>
          <p:cNvGrpSpPr/>
          <p:nvPr/>
        </p:nvGrpSpPr>
        <p:grpSpPr>
          <a:xfrm>
            <a:off x="6746487" y="2212531"/>
            <a:ext cx="5450271" cy="1682063"/>
            <a:chOff x="5023391" y="1802725"/>
            <a:chExt cx="3411022" cy="455414"/>
          </a:xfrm>
        </p:grpSpPr>
        <p:sp>
          <p:nvSpPr>
            <p:cNvPr id="174" name="Rectángulo 88">
              <a:extLst>
                <a:ext uri="{FF2B5EF4-FFF2-40B4-BE49-F238E27FC236}">
                  <a16:creationId xmlns:a16="http://schemas.microsoft.com/office/drawing/2014/main" id="{67054593-2E46-427C-9FEE-7A29A3D70E36}"/>
                </a:ext>
              </a:extLst>
            </p:cNvPr>
            <p:cNvSpPr/>
            <p:nvPr/>
          </p:nvSpPr>
          <p:spPr>
            <a:xfrm>
              <a:off x="5023391" y="1804987"/>
              <a:ext cx="3321844" cy="44529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sp>
          <p:nvSpPr>
            <p:cNvPr id="175" name="Rectángulo 172">
              <a:extLst>
                <a:ext uri="{FF2B5EF4-FFF2-40B4-BE49-F238E27FC236}">
                  <a16:creationId xmlns:a16="http://schemas.microsoft.com/office/drawing/2014/main" id="{CAD166A7-08F7-49F6-956E-77EE7E99F59B}"/>
                </a:ext>
              </a:extLst>
            </p:cNvPr>
            <p:cNvSpPr/>
            <p:nvPr/>
          </p:nvSpPr>
          <p:spPr>
            <a:xfrm>
              <a:off x="8338401" y="1802725"/>
              <a:ext cx="96012" cy="455414"/>
            </a:xfrm>
            <a:prstGeom prst="rect">
              <a:avLst/>
            </a:prstGeom>
            <a:solidFill>
              <a:srgbClr val="00468F"/>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grpSp>
      <p:grpSp>
        <p:nvGrpSpPr>
          <p:cNvPr id="176" name="Group 175">
            <a:extLst>
              <a:ext uri="{FF2B5EF4-FFF2-40B4-BE49-F238E27FC236}">
                <a16:creationId xmlns:a16="http://schemas.microsoft.com/office/drawing/2014/main" id="{68287F75-D88E-418C-93F0-7D21A42E8A59}"/>
              </a:ext>
            </a:extLst>
          </p:cNvPr>
          <p:cNvGrpSpPr/>
          <p:nvPr/>
        </p:nvGrpSpPr>
        <p:grpSpPr>
          <a:xfrm>
            <a:off x="6746488" y="3922552"/>
            <a:ext cx="5450270" cy="943797"/>
            <a:chOff x="5023391" y="2996923"/>
            <a:chExt cx="3411022" cy="455414"/>
          </a:xfrm>
        </p:grpSpPr>
        <p:sp>
          <p:nvSpPr>
            <p:cNvPr id="177" name="Rectángulo 157">
              <a:extLst>
                <a:ext uri="{FF2B5EF4-FFF2-40B4-BE49-F238E27FC236}">
                  <a16:creationId xmlns:a16="http://schemas.microsoft.com/office/drawing/2014/main" id="{6BE30057-A06F-4DE7-B3A8-0199C6D32744}"/>
                </a:ext>
              </a:extLst>
            </p:cNvPr>
            <p:cNvSpPr/>
            <p:nvPr/>
          </p:nvSpPr>
          <p:spPr>
            <a:xfrm>
              <a:off x="5023391" y="3000375"/>
              <a:ext cx="3321844" cy="445294"/>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sp>
          <p:nvSpPr>
            <p:cNvPr id="178" name="Rectángulo 173">
              <a:extLst>
                <a:ext uri="{FF2B5EF4-FFF2-40B4-BE49-F238E27FC236}">
                  <a16:creationId xmlns:a16="http://schemas.microsoft.com/office/drawing/2014/main" id="{C9E049F3-8450-4857-8015-DB92443BA367}"/>
                </a:ext>
              </a:extLst>
            </p:cNvPr>
            <p:cNvSpPr/>
            <p:nvPr/>
          </p:nvSpPr>
          <p:spPr>
            <a:xfrm>
              <a:off x="8338401" y="2996923"/>
              <a:ext cx="96012" cy="455414"/>
            </a:xfrm>
            <a:prstGeom prst="rect">
              <a:avLst/>
            </a:prstGeom>
            <a:solidFill>
              <a:srgbClr val="0096D8"/>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grpSp>
      <p:grpSp>
        <p:nvGrpSpPr>
          <p:cNvPr id="179" name="Group 178">
            <a:extLst>
              <a:ext uri="{FF2B5EF4-FFF2-40B4-BE49-F238E27FC236}">
                <a16:creationId xmlns:a16="http://schemas.microsoft.com/office/drawing/2014/main" id="{005BC1B8-8E1F-480D-A351-F161A6519891}"/>
              </a:ext>
            </a:extLst>
          </p:cNvPr>
          <p:cNvGrpSpPr/>
          <p:nvPr/>
        </p:nvGrpSpPr>
        <p:grpSpPr>
          <a:xfrm>
            <a:off x="6746488" y="5050074"/>
            <a:ext cx="5450270" cy="943797"/>
            <a:chOff x="5023391" y="4124445"/>
            <a:chExt cx="3411022" cy="455414"/>
          </a:xfrm>
        </p:grpSpPr>
        <p:sp>
          <p:nvSpPr>
            <p:cNvPr id="180" name="Rectángulo 158">
              <a:extLst>
                <a:ext uri="{FF2B5EF4-FFF2-40B4-BE49-F238E27FC236}">
                  <a16:creationId xmlns:a16="http://schemas.microsoft.com/office/drawing/2014/main" id="{C2586346-ACE0-4CDF-9FEF-932D16E7123F}"/>
                </a:ext>
              </a:extLst>
            </p:cNvPr>
            <p:cNvSpPr/>
            <p:nvPr/>
          </p:nvSpPr>
          <p:spPr>
            <a:xfrm>
              <a:off x="5023391" y="4129088"/>
              <a:ext cx="3321844" cy="445294"/>
            </a:xfrm>
            <a:prstGeom prst="rect">
              <a:avLst/>
            </a:prstGeom>
            <a:noFill/>
            <a:ln>
              <a:solidFill>
                <a:srgbClr val="72217B"/>
              </a:solid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sp>
          <p:nvSpPr>
            <p:cNvPr id="181" name="Rectángulo 174">
              <a:extLst>
                <a:ext uri="{FF2B5EF4-FFF2-40B4-BE49-F238E27FC236}">
                  <a16:creationId xmlns:a16="http://schemas.microsoft.com/office/drawing/2014/main" id="{37082470-0256-4C90-A031-34BCCB0273DA}"/>
                </a:ext>
              </a:extLst>
            </p:cNvPr>
            <p:cNvSpPr/>
            <p:nvPr/>
          </p:nvSpPr>
          <p:spPr>
            <a:xfrm>
              <a:off x="8338401" y="4124445"/>
              <a:ext cx="96012" cy="455414"/>
            </a:xfrm>
            <a:prstGeom prst="rect">
              <a:avLst/>
            </a:prstGeom>
            <a:solidFill>
              <a:srgbClr val="72217B"/>
            </a:solidFill>
            <a:ln>
              <a:noFill/>
            </a:ln>
          </p:spPr>
          <p:style>
            <a:lnRef idx="2">
              <a:schemeClr val="accent1">
                <a:shade val="50000"/>
              </a:schemeClr>
            </a:lnRef>
            <a:fillRef idx="1">
              <a:schemeClr val="accent1"/>
            </a:fillRef>
            <a:effectRef idx="0">
              <a:schemeClr val="accent1"/>
            </a:effectRef>
            <a:fontRef idx="minor">
              <a:schemeClr val="lt1"/>
            </a:fontRef>
          </p:style>
          <p:txBody>
            <a:bodyPr lIns="40500" tIns="40500" rIns="40500" bIns="40500" rtlCol="0" anchor="ctr"/>
            <a:lstStyle/>
            <a:p>
              <a:pPr algn="l"/>
              <a:endParaRPr lang="en-US" sz="1125" dirty="0">
                <a:solidFill>
                  <a:schemeClr val="bg1"/>
                </a:solidFill>
              </a:endParaRPr>
            </a:p>
          </p:txBody>
        </p:sp>
      </p:grpSp>
    </p:spTree>
    <p:extLst>
      <p:ext uri="{BB962C8B-B14F-4D97-AF65-F5344CB8AC3E}">
        <p14:creationId xmlns:p14="http://schemas.microsoft.com/office/powerpoint/2010/main" val="1164749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Housing Assistance</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331074"/>
            <a:ext cx="12063556" cy="276999"/>
          </a:xfrm>
          <a:prstGeom prst="rect">
            <a:avLst/>
          </a:prstGeom>
        </p:spPr>
        <p:txBody>
          <a:bodyPr wrap="square">
            <a:spAutoFit/>
          </a:bodyPr>
          <a:lstStyle/>
          <a:p>
            <a:r>
              <a:rPr lang="en-US" sz="1200" dirty="0"/>
              <a:t>Shown below are a few examples of assistance programs to households, including cash assistance programs, that respond to the COVID-19 public health emergency.</a:t>
            </a:r>
          </a:p>
        </p:txBody>
      </p:sp>
      <p:sp>
        <p:nvSpPr>
          <p:cNvPr id="31" name="Right Triangle 30">
            <a:extLst>
              <a:ext uri="{FF2B5EF4-FFF2-40B4-BE49-F238E27FC236}">
                <a16:creationId xmlns:a16="http://schemas.microsoft.com/office/drawing/2014/main" id="{08561CA5-AB72-4C47-8CA6-098020BEC1E1}"/>
              </a:ext>
            </a:extLst>
          </p:cNvPr>
          <p:cNvSpPr/>
          <p:nvPr/>
        </p:nvSpPr>
        <p:spPr>
          <a:xfrm rot="5400000">
            <a:off x="229451" y="4949421"/>
            <a:ext cx="1433745" cy="764047"/>
          </a:xfrm>
          <a:prstGeom prst="rtTriangle">
            <a:avLst/>
          </a:prstGeom>
          <a:solidFill>
            <a:srgbClr val="00338D"/>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white"/>
              </a:solidFill>
              <a:effectLst/>
              <a:uLnTx/>
              <a:uFillTx/>
              <a:latin typeface="Arial"/>
              <a:ea typeface="+mn-ea"/>
              <a:cs typeface="+mn-cs"/>
            </a:endParaRPr>
          </a:p>
        </p:txBody>
      </p:sp>
      <p:sp>
        <p:nvSpPr>
          <p:cNvPr id="32" name="Rectangle 31">
            <a:extLst>
              <a:ext uri="{FF2B5EF4-FFF2-40B4-BE49-F238E27FC236}">
                <a16:creationId xmlns:a16="http://schemas.microsoft.com/office/drawing/2014/main" id="{56C0A724-0DFB-46C9-8B7F-954E6E32A6BC}"/>
              </a:ext>
            </a:extLst>
          </p:cNvPr>
          <p:cNvSpPr/>
          <p:nvPr/>
        </p:nvSpPr>
        <p:spPr>
          <a:xfrm>
            <a:off x="564300" y="2448137"/>
            <a:ext cx="3714836" cy="2317710"/>
          </a:xfrm>
          <a:prstGeom prst="rect">
            <a:avLst/>
          </a:prstGeom>
          <a:solidFill>
            <a:srgbClr val="0091DA"/>
          </a:solidFill>
          <a:ln w="12700" cap="flat" cmpd="sng" algn="ctr">
            <a:noFill/>
            <a:prstDash val="solid"/>
            <a:miter lim="800000"/>
          </a:ln>
          <a:effectLst/>
        </p:spPr>
        <p:txBody>
          <a:bodyPr rIns="308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white"/>
                </a:solidFill>
                <a:effectLst/>
                <a:uLnTx/>
                <a:uFillTx/>
                <a:latin typeface="Arial"/>
                <a:ea typeface="+mn-ea"/>
                <a:cs typeface="+mn-cs"/>
              </a:rPr>
              <a:t>Emergency Rental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b="1" dirty="0">
                <a:solidFill>
                  <a:prstClr val="white"/>
                </a:solidFill>
                <a:latin typeface="Arial"/>
              </a:rPr>
              <a:t>Assistance (ERA)</a:t>
            </a:r>
            <a:endParaRPr kumimoji="0" lang="en-US" sz="1350" b="1" i="0" u="none" strike="noStrike" kern="1200" cap="none" spc="0" normalizeH="0" baseline="0" noProof="0" dirty="0">
              <a:ln>
                <a:noFill/>
              </a:ln>
              <a:solidFill>
                <a:prstClr val="white"/>
              </a:solidFill>
              <a:effectLst/>
              <a:uLnTx/>
              <a:uFillTx/>
              <a:latin typeface="Arial"/>
              <a:ea typeface="+mn-ea"/>
              <a:cs typeface="+mn-cs"/>
            </a:endParaRPr>
          </a:p>
        </p:txBody>
      </p:sp>
      <p:sp>
        <p:nvSpPr>
          <p:cNvPr id="33" name="Right Triangle 32">
            <a:extLst>
              <a:ext uri="{FF2B5EF4-FFF2-40B4-BE49-F238E27FC236}">
                <a16:creationId xmlns:a16="http://schemas.microsoft.com/office/drawing/2014/main" id="{29A717A3-17C3-4977-BD2A-A38D9A559BC7}"/>
              </a:ext>
            </a:extLst>
          </p:cNvPr>
          <p:cNvSpPr/>
          <p:nvPr/>
        </p:nvSpPr>
        <p:spPr>
          <a:xfrm rot="5400000">
            <a:off x="4286928" y="4949421"/>
            <a:ext cx="1433745" cy="764047"/>
          </a:xfrm>
          <a:prstGeom prst="rtTriangle">
            <a:avLst/>
          </a:prstGeom>
          <a:solidFill>
            <a:srgbClr val="005EB8"/>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white"/>
              </a:solidFill>
              <a:effectLst/>
              <a:uLnTx/>
              <a:uFillTx/>
              <a:latin typeface="Arial"/>
              <a:ea typeface="+mn-ea"/>
              <a:cs typeface="+mn-cs"/>
            </a:endParaRPr>
          </a:p>
        </p:txBody>
      </p:sp>
      <p:sp>
        <p:nvSpPr>
          <p:cNvPr id="34" name="Rectangle 33">
            <a:extLst>
              <a:ext uri="{FF2B5EF4-FFF2-40B4-BE49-F238E27FC236}">
                <a16:creationId xmlns:a16="http://schemas.microsoft.com/office/drawing/2014/main" id="{DECF0B9F-2603-427E-8E3F-CB7BDC597830}"/>
              </a:ext>
            </a:extLst>
          </p:cNvPr>
          <p:cNvSpPr/>
          <p:nvPr/>
        </p:nvSpPr>
        <p:spPr>
          <a:xfrm>
            <a:off x="4621779" y="2448137"/>
            <a:ext cx="3714836" cy="2317710"/>
          </a:xfrm>
          <a:prstGeom prst="rect">
            <a:avLst/>
          </a:prstGeom>
          <a:solidFill>
            <a:srgbClr val="00A3A1"/>
          </a:solidFill>
          <a:ln w="12700" cap="flat" cmpd="sng" algn="ctr">
            <a:noFill/>
            <a:prstDash val="solid"/>
            <a:miter lim="800000"/>
          </a:ln>
          <a:effectLst/>
        </p:spPr>
        <p:txBody>
          <a:bodyPr rIns="308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white"/>
                </a:solidFill>
                <a:effectLst/>
                <a:uLnTx/>
                <a:uFillTx/>
                <a:latin typeface="Arial"/>
                <a:ea typeface="+mn-ea"/>
                <a:cs typeface="+mn-cs"/>
              </a:rPr>
              <a:t>Homelessness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b="1" dirty="0">
                <a:solidFill>
                  <a:prstClr val="white"/>
                </a:solidFill>
                <a:latin typeface="Arial"/>
              </a:rPr>
              <a:t>Assistance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white"/>
                </a:solidFill>
                <a:effectLst/>
                <a:uLnTx/>
                <a:uFillTx/>
                <a:latin typeface="Arial"/>
                <a:ea typeface="+mn-ea"/>
                <a:cs typeface="+mn-cs"/>
              </a:rPr>
              <a:t>Services</a:t>
            </a:r>
          </a:p>
        </p:txBody>
      </p:sp>
      <p:sp>
        <p:nvSpPr>
          <p:cNvPr id="35" name="Right Triangle 34">
            <a:extLst>
              <a:ext uri="{FF2B5EF4-FFF2-40B4-BE49-F238E27FC236}">
                <a16:creationId xmlns:a16="http://schemas.microsoft.com/office/drawing/2014/main" id="{73B41800-38B0-45C3-9762-6549205E8D71}"/>
              </a:ext>
            </a:extLst>
          </p:cNvPr>
          <p:cNvSpPr/>
          <p:nvPr/>
        </p:nvSpPr>
        <p:spPr>
          <a:xfrm rot="5400000">
            <a:off x="8344406" y="4949421"/>
            <a:ext cx="1433745" cy="764047"/>
          </a:xfrm>
          <a:prstGeom prst="rtTriangle">
            <a:avLst/>
          </a:prstGeom>
          <a:solidFill>
            <a:srgbClr val="483698"/>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13" b="0" i="0" u="none" strike="noStrike" kern="1200" cap="none" spc="0" normalizeH="0" baseline="0" noProof="0">
              <a:ln>
                <a:noFill/>
              </a:ln>
              <a:solidFill>
                <a:prstClr val="white"/>
              </a:solidFill>
              <a:effectLst/>
              <a:uLnTx/>
              <a:uFillTx/>
              <a:latin typeface="Arial"/>
              <a:ea typeface="+mn-ea"/>
              <a:cs typeface="+mn-cs"/>
            </a:endParaRPr>
          </a:p>
        </p:txBody>
      </p:sp>
      <p:sp>
        <p:nvSpPr>
          <p:cNvPr id="36" name="Rectangle 35">
            <a:extLst>
              <a:ext uri="{FF2B5EF4-FFF2-40B4-BE49-F238E27FC236}">
                <a16:creationId xmlns:a16="http://schemas.microsoft.com/office/drawing/2014/main" id="{463B27C0-83AF-4E95-AAD5-E314A5006727}"/>
              </a:ext>
            </a:extLst>
          </p:cNvPr>
          <p:cNvSpPr/>
          <p:nvPr/>
        </p:nvSpPr>
        <p:spPr>
          <a:xfrm>
            <a:off x="8679256" y="2448137"/>
            <a:ext cx="3714836" cy="2317710"/>
          </a:xfrm>
          <a:prstGeom prst="rect">
            <a:avLst/>
          </a:prstGeom>
          <a:solidFill>
            <a:srgbClr val="470A68"/>
          </a:solidFill>
          <a:ln w="12700" cap="flat" cmpd="sng" algn="ctr">
            <a:noFill/>
            <a:prstDash val="solid"/>
            <a:miter lim="800000"/>
          </a:ln>
          <a:effectLst/>
        </p:spPr>
        <p:txBody>
          <a:bodyPr rIns="30861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prstClr val="white"/>
                </a:solidFill>
                <a:effectLst/>
                <a:uLnTx/>
                <a:uFillTx/>
                <a:latin typeface="Arial"/>
                <a:ea typeface="+mn-ea"/>
                <a:cs typeface="+mn-cs"/>
              </a:rPr>
              <a:t>Homeowner Assistance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50" b="1" dirty="0">
                <a:solidFill>
                  <a:prstClr val="white"/>
                </a:solidFill>
                <a:latin typeface="Arial"/>
              </a:rPr>
              <a:t>Fund</a:t>
            </a:r>
            <a:endParaRPr kumimoji="0" lang="en-US" sz="1350" b="1" i="0" u="none" strike="noStrike" kern="1200" cap="none" spc="0" normalizeH="0" baseline="0" noProof="0" dirty="0">
              <a:ln>
                <a:noFill/>
              </a:ln>
              <a:solidFill>
                <a:prstClr val="white"/>
              </a:solidFill>
              <a:effectLst/>
              <a:uLnTx/>
              <a:uFillTx/>
              <a:latin typeface="Arial"/>
              <a:ea typeface="+mn-ea"/>
              <a:cs typeface="+mn-cs"/>
            </a:endParaRPr>
          </a:p>
        </p:txBody>
      </p:sp>
      <p:sp>
        <p:nvSpPr>
          <p:cNvPr id="37" name="Text Placeholder 4">
            <a:extLst>
              <a:ext uri="{FF2B5EF4-FFF2-40B4-BE49-F238E27FC236}">
                <a16:creationId xmlns:a16="http://schemas.microsoft.com/office/drawing/2014/main" id="{0C26795A-0550-49D0-B32E-E559313C1704}"/>
              </a:ext>
            </a:extLst>
          </p:cNvPr>
          <p:cNvSpPr txBox="1">
            <a:spLocks/>
          </p:cNvSpPr>
          <p:nvPr/>
        </p:nvSpPr>
        <p:spPr>
          <a:xfrm>
            <a:off x="1236130" y="5100867"/>
            <a:ext cx="3043005" cy="14337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600"/>
              </a:spcAft>
              <a:buFontTx/>
              <a:buNone/>
              <a:defRPr sz="15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tx2"/>
                </a:solidFill>
                <a:latin typeface="+mn-lt"/>
                <a:ea typeface="+mn-ea"/>
                <a:cs typeface="+mn-cs"/>
              </a:defRPr>
            </a:lvl2pPr>
            <a:lvl3pPr marL="28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3pPr>
            <a:lvl4pPr marL="576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4pPr>
            <a:lvl5pPr marL="82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1125" b="0" dirty="0">
                <a:solidFill>
                  <a:srgbClr val="00338D"/>
                </a:solidFill>
              </a:rPr>
              <a:t>Funding to aid in covering past and future rent and utility costs in additional to providing housing counseling services</a:t>
            </a:r>
            <a:endParaRPr kumimoji="0" lang="en-US" sz="1125" b="0" i="0" u="none" strike="noStrike" kern="1200" cap="none" spc="0" normalizeH="0" baseline="0" noProof="0" dirty="0">
              <a:ln>
                <a:noFill/>
              </a:ln>
              <a:solidFill>
                <a:srgbClr val="00338D"/>
              </a:solidFill>
              <a:effectLst/>
              <a:uLnTx/>
              <a:uFillTx/>
              <a:latin typeface="Arial"/>
              <a:ea typeface="+mn-ea"/>
              <a:cs typeface="+mn-cs"/>
            </a:endParaRPr>
          </a:p>
        </p:txBody>
      </p:sp>
      <p:sp>
        <p:nvSpPr>
          <p:cNvPr id="38" name="Text Placeholder 4">
            <a:extLst>
              <a:ext uri="{FF2B5EF4-FFF2-40B4-BE49-F238E27FC236}">
                <a16:creationId xmlns:a16="http://schemas.microsoft.com/office/drawing/2014/main" id="{A7D18C81-1E49-4875-A0DC-B783ED9A1AC0}"/>
              </a:ext>
            </a:extLst>
          </p:cNvPr>
          <p:cNvSpPr txBox="1">
            <a:spLocks/>
          </p:cNvSpPr>
          <p:nvPr/>
        </p:nvSpPr>
        <p:spPr>
          <a:xfrm>
            <a:off x="5339718" y="5100867"/>
            <a:ext cx="3043005" cy="14337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600"/>
              </a:spcAft>
              <a:buFontTx/>
              <a:buNone/>
              <a:defRPr sz="15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tx2"/>
                </a:solidFill>
                <a:latin typeface="+mn-lt"/>
                <a:ea typeface="+mn-ea"/>
                <a:cs typeface="+mn-cs"/>
              </a:defRPr>
            </a:lvl2pPr>
            <a:lvl3pPr marL="28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3pPr>
            <a:lvl4pPr marL="576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4pPr>
            <a:lvl5pPr marL="82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1125" b="0" dirty="0">
                <a:solidFill>
                  <a:srgbClr val="00338D"/>
                </a:solidFill>
              </a:rPr>
              <a:t>Homeless prevention services, non-congregate shelter units</a:t>
            </a:r>
            <a:endParaRPr kumimoji="0" lang="en-US" sz="1125" b="0" i="0" u="none" strike="noStrike" kern="1200" cap="none" spc="0" normalizeH="0" baseline="0" noProof="0" dirty="0">
              <a:ln>
                <a:noFill/>
              </a:ln>
              <a:solidFill>
                <a:srgbClr val="00338D"/>
              </a:solidFill>
              <a:effectLst/>
              <a:uLnTx/>
              <a:uFillTx/>
              <a:latin typeface="Arial"/>
              <a:ea typeface="+mn-ea"/>
              <a:cs typeface="+mn-cs"/>
            </a:endParaRPr>
          </a:p>
        </p:txBody>
      </p:sp>
      <p:sp>
        <p:nvSpPr>
          <p:cNvPr id="39" name="Text Placeholder 4">
            <a:extLst>
              <a:ext uri="{FF2B5EF4-FFF2-40B4-BE49-F238E27FC236}">
                <a16:creationId xmlns:a16="http://schemas.microsoft.com/office/drawing/2014/main" id="{94696AC8-2C82-43A7-ABE0-0ADAE5FB408C}"/>
              </a:ext>
            </a:extLst>
          </p:cNvPr>
          <p:cNvSpPr txBox="1">
            <a:spLocks/>
          </p:cNvSpPr>
          <p:nvPr/>
        </p:nvSpPr>
        <p:spPr>
          <a:xfrm>
            <a:off x="9397195" y="5100867"/>
            <a:ext cx="3043005" cy="1433747"/>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spcAft>
                <a:spcPts val="600"/>
              </a:spcAft>
              <a:buFontTx/>
              <a:buNone/>
              <a:defRPr sz="1500" b="1" kern="1200">
                <a:solidFill>
                  <a:schemeClr val="tx2"/>
                </a:solidFill>
                <a:latin typeface="+mn-lt"/>
                <a:ea typeface="+mn-ea"/>
                <a:cs typeface="+mn-cs"/>
              </a:defRPr>
            </a:lvl1pPr>
            <a:lvl2pPr marL="0" indent="0" algn="l" defTabSz="914400" rtl="0" eaLnBrk="1" latinLnBrk="0" hangingPunct="1">
              <a:lnSpc>
                <a:spcPct val="100000"/>
              </a:lnSpc>
              <a:spcBef>
                <a:spcPts val="0"/>
              </a:spcBef>
              <a:spcAft>
                <a:spcPts val="600"/>
              </a:spcAft>
              <a:buFontTx/>
              <a:buNone/>
              <a:defRPr sz="1500" kern="1200">
                <a:solidFill>
                  <a:schemeClr val="tx2"/>
                </a:solidFill>
                <a:latin typeface="+mn-lt"/>
                <a:ea typeface="+mn-ea"/>
                <a:cs typeface="+mn-cs"/>
              </a:defRPr>
            </a:lvl2pPr>
            <a:lvl3pPr marL="28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3pPr>
            <a:lvl4pPr marL="576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4pPr>
            <a:lvl5pPr marL="8244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baseline="0">
                <a:solidFill>
                  <a:schemeClr val="tx2"/>
                </a:solidFill>
                <a:latin typeface="+mn-lt"/>
                <a:ea typeface="+mn-ea"/>
                <a:cs typeface="+mn-cs"/>
              </a:defRPr>
            </a:lvl5pPr>
            <a:lvl6pPr marL="1098000" indent="-230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6pPr>
            <a:lvl7pPr marL="1371600" indent="-2844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7pPr>
            <a:lvl8pPr marL="1645200" indent="-228600" algn="l" defTabSz="914400" rtl="0" eaLnBrk="1" latinLnBrk="0" hangingPunct="1">
              <a:lnSpc>
                <a:spcPct val="100000"/>
              </a:lnSpc>
              <a:spcBef>
                <a:spcPts val="0"/>
              </a:spcBef>
              <a:spcAft>
                <a:spcPts val="600"/>
              </a:spcAft>
              <a:buClr>
                <a:schemeClr val="tx2"/>
              </a:buClr>
              <a:buFont typeface="Arial" panose="020B0604020202020204" pitchFamily="34" charset="0"/>
              <a:buChar char="-"/>
              <a:defRPr sz="1500" kern="1200">
                <a:solidFill>
                  <a:schemeClr val="tx2"/>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r>
              <a:rPr lang="en-US" sz="1125" b="0" dirty="0">
                <a:solidFill>
                  <a:srgbClr val="00338D"/>
                </a:solidFill>
              </a:rPr>
              <a:t>Homeowner financial assistance related to mortgage, insurance, utilities, and other eligible costs</a:t>
            </a:r>
            <a:endParaRPr kumimoji="0" lang="en-US" sz="1125" b="0" i="0" u="none" strike="noStrike" kern="1200" cap="none" spc="0" normalizeH="0" baseline="0" noProof="0" dirty="0">
              <a:ln>
                <a:noFill/>
              </a:ln>
              <a:solidFill>
                <a:srgbClr val="00338D"/>
              </a:solidFill>
              <a:effectLst/>
              <a:uLnTx/>
              <a:uFillTx/>
              <a:latin typeface="Arial"/>
              <a:ea typeface="+mn-ea"/>
              <a:cs typeface="+mn-cs"/>
            </a:endParaRPr>
          </a:p>
        </p:txBody>
      </p:sp>
      <p:sp>
        <p:nvSpPr>
          <p:cNvPr id="40" name="Rectangle 39">
            <a:extLst>
              <a:ext uri="{FF2B5EF4-FFF2-40B4-BE49-F238E27FC236}">
                <a16:creationId xmlns:a16="http://schemas.microsoft.com/office/drawing/2014/main" id="{02D77379-0D2F-474C-A239-BB7288179CD1}"/>
              </a:ext>
            </a:extLst>
          </p:cNvPr>
          <p:cNvSpPr/>
          <p:nvPr/>
        </p:nvSpPr>
        <p:spPr>
          <a:xfrm>
            <a:off x="2746391" y="2448136"/>
            <a:ext cx="1532744" cy="2317708"/>
          </a:xfrm>
          <a:prstGeom prst="rect">
            <a:avLst/>
          </a:prstGeom>
          <a:solidFill>
            <a:srgbClr val="00338D"/>
          </a:solidFill>
          <a:ln w="12700" cap="flat" cmpd="sng" algn="ctr">
            <a:noFill/>
            <a:prstDash val="solid"/>
            <a:miter lim="800000"/>
          </a:ln>
          <a:effectLst/>
        </p:spPr>
        <p:txBody>
          <a:bodyPr lIns="40500" tIns="40500" rIns="40500" bIns="405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25" b="0" i="0" u="none" strike="noStrike" kern="0" cap="none" spc="0" normalizeH="0" baseline="0" noProof="0" dirty="0">
              <a:ln>
                <a:noFill/>
              </a:ln>
              <a:solidFill>
                <a:prstClr val="white"/>
              </a:solidFill>
              <a:effectLst/>
              <a:uLnTx/>
              <a:uFillTx/>
              <a:latin typeface="Arial"/>
              <a:ea typeface="+mn-ea"/>
              <a:cs typeface="+mn-cs"/>
            </a:endParaRPr>
          </a:p>
        </p:txBody>
      </p:sp>
      <p:sp>
        <p:nvSpPr>
          <p:cNvPr id="41" name="Rectangle 40">
            <a:extLst>
              <a:ext uri="{FF2B5EF4-FFF2-40B4-BE49-F238E27FC236}">
                <a16:creationId xmlns:a16="http://schemas.microsoft.com/office/drawing/2014/main" id="{75769D31-D563-4F20-9DC6-25660DB0ACD9}"/>
              </a:ext>
            </a:extLst>
          </p:cNvPr>
          <p:cNvSpPr/>
          <p:nvPr/>
        </p:nvSpPr>
        <p:spPr>
          <a:xfrm>
            <a:off x="6790830" y="2448136"/>
            <a:ext cx="1532744" cy="2317708"/>
          </a:xfrm>
          <a:prstGeom prst="rect">
            <a:avLst/>
          </a:prstGeom>
          <a:solidFill>
            <a:srgbClr val="005EB8"/>
          </a:solidFill>
          <a:ln w="12700" cap="flat" cmpd="sng" algn="ctr">
            <a:noFill/>
            <a:prstDash val="solid"/>
            <a:miter lim="800000"/>
          </a:ln>
          <a:effectLst/>
        </p:spPr>
        <p:txBody>
          <a:bodyPr lIns="40500" tIns="40500" rIns="40500" bIns="405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25" b="0" i="0" u="none" strike="noStrike" kern="0" cap="none" spc="0" normalizeH="0" baseline="0" noProof="0" dirty="0">
              <a:ln>
                <a:noFill/>
              </a:ln>
              <a:solidFill>
                <a:prstClr val="white"/>
              </a:solidFill>
              <a:effectLst/>
              <a:uLnTx/>
              <a:uFillTx/>
              <a:latin typeface="Arial"/>
              <a:ea typeface="+mn-ea"/>
              <a:cs typeface="+mn-cs"/>
            </a:endParaRPr>
          </a:p>
        </p:txBody>
      </p:sp>
      <p:sp>
        <p:nvSpPr>
          <p:cNvPr id="42" name="Rectangle 41">
            <a:extLst>
              <a:ext uri="{FF2B5EF4-FFF2-40B4-BE49-F238E27FC236}">
                <a16:creationId xmlns:a16="http://schemas.microsoft.com/office/drawing/2014/main" id="{FD232841-28E6-4881-86D3-6F8168324FDF}"/>
              </a:ext>
            </a:extLst>
          </p:cNvPr>
          <p:cNvSpPr/>
          <p:nvPr/>
        </p:nvSpPr>
        <p:spPr>
          <a:xfrm>
            <a:off x="10838079" y="2448136"/>
            <a:ext cx="1532744" cy="2317708"/>
          </a:xfrm>
          <a:prstGeom prst="rect">
            <a:avLst/>
          </a:prstGeom>
          <a:solidFill>
            <a:srgbClr val="483698"/>
          </a:solidFill>
          <a:ln w="12700" cap="flat" cmpd="sng" algn="ctr">
            <a:noFill/>
            <a:prstDash val="solid"/>
            <a:miter lim="800000"/>
          </a:ln>
          <a:effectLst/>
        </p:spPr>
        <p:txBody>
          <a:bodyPr lIns="40500" tIns="40500" rIns="40500" bIns="405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125" b="0" i="0" u="none" strike="noStrike" kern="0" cap="none" spc="0" normalizeH="0" baseline="0" noProof="0" dirty="0">
              <a:ln>
                <a:noFill/>
              </a:ln>
              <a:solidFill>
                <a:prstClr val="white"/>
              </a:solidFill>
              <a:effectLst/>
              <a:uLnTx/>
              <a:uFillTx/>
              <a:latin typeface="Arial"/>
              <a:ea typeface="+mn-ea"/>
              <a:cs typeface="+mn-cs"/>
            </a:endParaRPr>
          </a:p>
        </p:txBody>
      </p:sp>
      <p:sp>
        <p:nvSpPr>
          <p:cNvPr id="49" name="Freeform 31">
            <a:extLst>
              <a:ext uri="{FF2B5EF4-FFF2-40B4-BE49-F238E27FC236}">
                <a16:creationId xmlns:a16="http://schemas.microsoft.com/office/drawing/2014/main" id="{B8596721-D607-42BA-92C7-BFB1CD4282F0}"/>
              </a:ext>
            </a:extLst>
          </p:cNvPr>
          <p:cNvSpPr/>
          <p:nvPr/>
        </p:nvSpPr>
        <p:spPr>
          <a:xfrm>
            <a:off x="7100921" y="3188461"/>
            <a:ext cx="912557" cy="849218"/>
          </a:xfrm>
          <a:custGeom>
            <a:avLst/>
            <a:gdLst>
              <a:gd name="connsiteX0" fmla="*/ 491722 w 827135"/>
              <a:gd name="connsiteY0" fmla="*/ 775693 h 826592"/>
              <a:gd name="connsiteX1" fmla="*/ 500381 w 827135"/>
              <a:gd name="connsiteY1" fmla="*/ 765893 h 826592"/>
              <a:gd name="connsiteX2" fmla="*/ 516270 w 827135"/>
              <a:gd name="connsiteY2" fmla="*/ 745248 h 826592"/>
              <a:gd name="connsiteX3" fmla="*/ 523311 w 827135"/>
              <a:gd name="connsiteY3" fmla="*/ 735068 h 826592"/>
              <a:gd name="connsiteX4" fmla="*/ 532350 w 827135"/>
              <a:gd name="connsiteY4" fmla="*/ 721177 h 826592"/>
              <a:gd name="connsiteX5" fmla="*/ 532540 w 827135"/>
              <a:gd name="connsiteY5" fmla="*/ 720987 h 826592"/>
              <a:gd name="connsiteX6" fmla="*/ 539201 w 827135"/>
              <a:gd name="connsiteY6" fmla="*/ 709951 h 826592"/>
              <a:gd name="connsiteX7" fmla="*/ 544529 w 827135"/>
              <a:gd name="connsiteY7" fmla="*/ 700627 h 826592"/>
              <a:gd name="connsiteX8" fmla="*/ 503996 w 827135"/>
              <a:gd name="connsiteY8" fmla="*/ 576945 h 826592"/>
              <a:gd name="connsiteX9" fmla="*/ 731969 w 827135"/>
              <a:gd name="connsiteY9" fmla="*/ 254515 h 826592"/>
              <a:gd name="connsiteX10" fmla="*/ 731969 w 827135"/>
              <a:gd name="connsiteY10" fmla="*/ 254515 h 826592"/>
              <a:gd name="connsiteX11" fmla="*/ 734443 w 827135"/>
              <a:gd name="connsiteY11" fmla="*/ 256798 h 826592"/>
              <a:gd name="connsiteX12" fmla="*/ 734729 w 827135"/>
              <a:gd name="connsiteY12" fmla="*/ 256989 h 826592"/>
              <a:gd name="connsiteX13" fmla="*/ 735109 w 827135"/>
              <a:gd name="connsiteY13" fmla="*/ 257274 h 826592"/>
              <a:gd name="connsiteX14" fmla="*/ 736822 w 827135"/>
              <a:gd name="connsiteY14" fmla="*/ 258796 h 826592"/>
              <a:gd name="connsiteX15" fmla="*/ 737012 w 827135"/>
              <a:gd name="connsiteY15" fmla="*/ 258987 h 826592"/>
              <a:gd name="connsiteX16" fmla="*/ 740628 w 827135"/>
              <a:gd name="connsiteY16" fmla="*/ 262031 h 826592"/>
              <a:gd name="connsiteX17" fmla="*/ 743197 w 827135"/>
              <a:gd name="connsiteY17" fmla="*/ 264029 h 826592"/>
              <a:gd name="connsiteX18" fmla="*/ 743387 w 827135"/>
              <a:gd name="connsiteY18" fmla="*/ 264219 h 826592"/>
              <a:gd name="connsiteX19" fmla="*/ 751189 w 827135"/>
              <a:gd name="connsiteY19" fmla="*/ 269737 h 826592"/>
              <a:gd name="connsiteX20" fmla="*/ 751380 w 827135"/>
              <a:gd name="connsiteY20" fmla="*/ 269928 h 826592"/>
              <a:gd name="connsiteX21" fmla="*/ 753378 w 827135"/>
              <a:gd name="connsiteY21" fmla="*/ 271165 h 826592"/>
              <a:gd name="connsiteX22" fmla="*/ 755756 w 827135"/>
              <a:gd name="connsiteY22" fmla="*/ 272592 h 826592"/>
              <a:gd name="connsiteX23" fmla="*/ 756042 w 827135"/>
              <a:gd name="connsiteY23" fmla="*/ 272782 h 826592"/>
              <a:gd name="connsiteX24" fmla="*/ 756517 w 827135"/>
              <a:gd name="connsiteY24" fmla="*/ 273067 h 826592"/>
              <a:gd name="connsiteX25" fmla="*/ 757945 w 827135"/>
              <a:gd name="connsiteY25" fmla="*/ 273829 h 826592"/>
              <a:gd name="connsiteX26" fmla="*/ 758516 w 827135"/>
              <a:gd name="connsiteY26" fmla="*/ 274114 h 826592"/>
              <a:gd name="connsiteX27" fmla="*/ 758991 w 827135"/>
              <a:gd name="connsiteY27" fmla="*/ 274304 h 826592"/>
              <a:gd name="connsiteX28" fmla="*/ 760514 w 827135"/>
              <a:gd name="connsiteY28" fmla="*/ 275160 h 826592"/>
              <a:gd name="connsiteX29" fmla="*/ 761560 w 827135"/>
              <a:gd name="connsiteY29" fmla="*/ 275731 h 826592"/>
              <a:gd name="connsiteX30" fmla="*/ 762987 w 827135"/>
              <a:gd name="connsiteY30" fmla="*/ 276397 h 826592"/>
              <a:gd name="connsiteX31" fmla="*/ 764129 w 827135"/>
              <a:gd name="connsiteY31" fmla="*/ 276968 h 826592"/>
              <a:gd name="connsiteX32" fmla="*/ 765461 w 827135"/>
              <a:gd name="connsiteY32" fmla="*/ 277539 h 826592"/>
              <a:gd name="connsiteX33" fmla="*/ 766032 w 827135"/>
              <a:gd name="connsiteY33" fmla="*/ 277824 h 826592"/>
              <a:gd name="connsiteX34" fmla="*/ 766603 w 827135"/>
              <a:gd name="connsiteY34" fmla="*/ 278015 h 826592"/>
              <a:gd name="connsiteX35" fmla="*/ 767935 w 827135"/>
              <a:gd name="connsiteY35" fmla="*/ 278586 h 826592"/>
              <a:gd name="connsiteX36" fmla="*/ 769077 w 827135"/>
              <a:gd name="connsiteY36" fmla="*/ 279061 h 826592"/>
              <a:gd name="connsiteX37" fmla="*/ 770504 w 827135"/>
              <a:gd name="connsiteY37" fmla="*/ 279537 h 826592"/>
              <a:gd name="connsiteX38" fmla="*/ 771741 w 827135"/>
              <a:gd name="connsiteY38" fmla="*/ 279917 h 826592"/>
              <a:gd name="connsiteX39" fmla="*/ 773168 w 827135"/>
              <a:gd name="connsiteY39" fmla="*/ 280298 h 826592"/>
              <a:gd name="connsiteX40" fmla="*/ 774405 w 827135"/>
              <a:gd name="connsiteY40" fmla="*/ 280583 h 826592"/>
              <a:gd name="connsiteX41" fmla="*/ 775737 w 827135"/>
              <a:gd name="connsiteY41" fmla="*/ 280869 h 826592"/>
              <a:gd name="connsiteX42" fmla="*/ 776308 w 827135"/>
              <a:gd name="connsiteY42" fmla="*/ 280964 h 826592"/>
              <a:gd name="connsiteX43" fmla="*/ 776498 w 827135"/>
              <a:gd name="connsiteY43" fmla="*/ 280964 h 826592"/>
              <a:gd name="connsiteX44" fmla="*/ 784681 w 827135"/>
              <a:gd name="connsiteY44" fmla="*/ 281535 h 826592"/>
              <a:gd name="connsiteX45" fmla="*/ 786394 w 827135"/>
              <a:gd name="connsiteY45" fmla="*/ 281344 h 826592"/>
              <a:gd name="connsiteX46" fmla="*/ 788011 w 827135"/>
              <a:gd name="connsiteY46" fmla="*/ 281059 h 826592"/>
              <a:gd name="connsiteX47" fmla="*/ 788297 w 827135"/>
              <a:gd name="connsiteY47" fmla="*/ 280964 h 826592"/>
              <a:gd name="connsiteX48" fmla="*/ 788773 w 827135"/>
              <a:gd name="connsiteY48" fmla="*/ 280869 h 826592"/>
              <a:gd name="connsiteX49" fmla="*/ 789058 w 827135"/>
              <a:gd name="connsiteY49" fmla="*/ 280774 h 826592"/>
              <a:gd name="connsiteX50" fmla="*/ 795718 w 827135"/>
              <a:gd name="connsiteY50" fmla="*/ 277920 h 826592"/>
              <a:gd name="connsiteX51" fmla="*/ 803711 w 827135"/>
              <a:gd name="connsiteY51" fmla="*/ 269737 h 826592"/>
              <a:gd name="connsiteX52" fmla="*/ 803901 w 827135"/>
              <a:gd name="connsiteY52" fmla="*/ 269452 h 826592"/>
              <a:gd name="connsiteX53" fmla="*/ 809705 w 827135"/>
              <a:gd name="connsiteY53" fmla="*/ 256228 h 826592"/>
              <a:gd name="connsiteX54" fmla="*/ 809895 w 827135"/>
              <a:gd name="connsiteY54" fmla="*/ 255752 h 826592"/>
              <a:gd name="connsiteX55" fmla="*/ 813701 w 827135"/>
              <a:gd name="connsiteY55" fmla="*/ 244525 h 826592"/>
              <a:gd name="connsiteX56" fmla="*/ 816841 w 827135"/>
              <a:gd name="connsiteY56" fmla="*/ 236534 h 826592"/>
              <a:gd name="connsiteX57" fmla="*/ 821503 w 827135"/>
              <a:gd name="connsiteY57" fmla="*/ 224926 h 826592"/>
              <a:gd name="connsiteX58" fmla="*/ 823501 w 827135"/>
              <a:gd name="connsiteY58" fmla="*/ 219218 h 826592"/>
              <a:gd name="connsiteX59" fmla="*/ 825214 w 827135"/>
              <a:gd name="connsiteY59" fmla="*/ 213510 h 826592"/>
              <a:gd name="connsiteX60" fmla="*/ 826451 w 827135"/>
              <a:gd name="connsiteY60" fmla="*/ 207706 h 826592"/>
              <a:gd name="connsiteX61" fmla="*/ 826451 w 827135"/>
              <a:gd name="connsiteY61" fmla="*/ 207325 h 826592"/>
              <a:gd name="connsiteX62" fmla="*/ 827117 w 827135"/>
              <a:gd name="connsiteY62" fmla="*/ 197241 h 826592"/>
              <a:gd name="connsiteX63" fmla="*/ 827022 w 827135"/>
              <a:gd name="connsiteY63" fmla="*/ 195338 h 826592"/>
              <a:gd name="connsiteX64" fmla="*/ 826926 w 827135"/>
              <a:gd name="connsiteY64" fmla="*/ 194767 h 826592"/>
              <a:gd name="connsiteX65" fmla="*/ 824453 w 827135"/>
              <a:gd name="connsiteY65" fmla="*/ 181828 h 826592"/>
              <a:gd name="connsiteX66" fmla="*/ 824358 w 827135"/>
              <a:gd name="connsiteY66" fmla="*/ 181638 h 826592"/>
              <a:gd name="connsiteX67" fmla="*/ 820742 w 827135"/>
              <a:gd name="connsiteY67" fmla="*/ 172124 h 826592"/>
              <a:gd name="connsiteX68" fmla="*/ 819410 w 827135"/>
              <a:gd name="connsiteY68" fmla="*/ 169365 h 826592"/>
              <a:gd name="connsiteX69" fmla="*/ 819410 w 827135"/>
              <a:gd name="connsiteY69" fmla="*/ 169365 h 826592"/>
              <a:gd name="connsiteX70" fmla="*/ 818173 w 827135"/>
              <a:gd name="connsiteY70" fmla="*/ 166891 h 826592"/>
              <a:gd name="connsiteX71" fmla="*/ 818078 w 827135"/>
              <a:gd name="connsiteY71" fmla="*/ 166701 h 826592"/>
              <a:gd name="connsiteX72" fmla="*/ 817697 w 827135"/>
              <a:gd name="connsiteY72" fmla="*/ 165940 h 826592"/>
              <a:gd name="connsiteX73" fmla="*/ 817602 w 827135"/>
              <a:gd name="connsiteY73" fmla="*/ 165749 h 826592"/>
              <a:gd name="connsiteX74" fmla="*/ 806184 w 827135"/>
              <a:gd name="connsiteY74" fmla="*/ 147673 h 826592"/>
              <a:gd name="connsiteX75" fmla="*/ 806089 w 827135"/>
              <a:gd name="connsiteY75" fmla="*/ 147577 h 826592"/>
              <a:gd name="connsiteX76" fmla="*/ 798192 w 827135"/>
              <a:gd name="connsiteY76" fmla="*/ 137207 h 826592"/>
              <a:gd name="connsiteX77" fmla="*/ 798002 w 827135"/>
              <a:gd name="connsiteY77" fmla="*/ 137017 h 826592"/>
              <a:gd name="connsiteX78" fmla="*/ 777640 w 827135"/>
              <a:gd name="connsiteY78" fmla="*/ 113803 h 826592"/>
              <a:gd name="connsiteX79" fmla="*/ 777545 w 827135"/>
              <a:gd name="connsiteY79" fmla="*/ 113708 h 826592"/>
              <a:gd name="connsiteX80" fmla="*/ 771931 w 827135"/>
              <a:gd name="connsiteY80" fmla="*/ 107904 h 826592"/>
              <a:gd name="connsiteX81" fmla="*/ 771170 w 827135"/>
              <a:gd name="connsiteY81" fmla="*/ 107143 h 826592"/>
              <a:gd name="connsiteX82" fmla="*/ 764510 w 827135"/>
              <a:gd name="connsiteY82" fmla="*/ 100388 h 826592"/>
              <a:gd name="connsiteX83" fmla="*/ 764510 w 827135"/>
              <a:gd name="connsiteY83" fmla="*/ 100388 h 826592"/>
              <a:gd name="connsiteX84" fmla="*/ 764510 w 827135"/>
              <a:gd name="connsiteY84" fmla="*/ 100388 h 826592"/>
              <a:gd name="connsiteX85" fmla="*/ 764510 w 827135"/>
              <a:gd name="connsiteY85" fmla="*/ 100388 h 826592"/>
              <a:gd name="connsiteX86" fmla="*/ 745766 w 827135"/>
              <a:gd name="connsiteY86" fmla="*/ 81645 h 826592"/>
              <a:gd name="connsiteX87" fmla="*/ 745100 w 827135"/>
              <a:gd name="connsiteY87" fmla="*/ 80979 h 826592"/>
              <a:gd name="connsiteX88" fmla="*/ 726356 w 827135"/>
              <a:gd name="connsiteY88" fmla="*/ 62237 h 826592"/>
              <a:gd name="connsiteX89" fmla="*/ 726356 w 827135"/>
              <a:gd name="connsiteY89" fmla="*/ 62237 h 826592"/>
              <a:gd name="connsiteX90" fmla="*/ 700761 w 827135"/>
              <a:gd name="connsiteY90" fmla="*/ 38166 h 826592"/>
              <a:gd name="connsiteX91" fmla="*/ 679067 w 827135"/>
              <a:gd name="connsiteY91" fmla="*/ 20756 h 826592"/>
              <a:gd name="connsiteX92" fmla="*/ 660704 w 827135"/>
              <a:gd name="connsiteY92" fmla="*/ 9244 h 826592"/>
              <a:gd name="connsiteX93" fmla="*/ 645005 w 827135"/>
              <a:gd name="connsiteY93" fmla="*/ 2679 h 826592"/>
              <a:gd name="connsiteX94" fmla="*/ 631303 w 827135"/>
              <a:gd name="connsiteY94" fmla="*/ 110 h 826592"/>
              <a:gd name="connsiteX95" fmla="*/ 619029 w 827135"/>
              <a:gd name="connsiteY95" fmla="*/ 776 h 826592"/>
              <a:gd name="connsiteX96" fmla="*/ 607516 w 827135"/>
              <a:gd name="connsiteY96" fmla="*/ 3726 h 826592"/>
              <a:gd name="connsiteX97" fmla="*/ 596099 w 827135"/>
              <a:gd name="connsiteY97" fmla="*/ 8007 h 826592"/>
              <a:gd name="connsiteX98" fmla="*/ 584110 w 827135"/>
              <a:gd name="connsiteY98" fmla="*/ 12859 h 826592"/>
              <a:gd name="connsiteX99" fmla="*/ 583539 w 827135"/>
              <a:gd name="connsiteY99" fmla="*/ 13049 h 826592"/>
              <a:gd name="connsiteX100" fmla="*/ 570980 w 827135"/>
              <a:gd name="connsiteY100" fmla="*/ 17331 h 826592"/>
              <a:gd name="connsiteX101" fmla="*/ 570980 w 827135"/>
              <a:gd name="connsiteY101" fmla="*/ 17331 h 826592"/>
              <a:gd name="connsiteX102" fmla="*/ 556993 w 827135"/>
              <a:gd name="connsiteY102" fmla="*/ 23420 h 826592"/>
              <a:gd name="connsiteX103" fmla="*/ 552236 w 827135"/>
              <a:gd name="connsiteY103" fmla="*/ 27225 h 826592"/>
              <a:gd name="connsiteX104" fmla="*/ 549857 w 827135"/>
              <a:gd name="connsiteY104" fmla="*/ 30270 h 826592"/>
              <a:gd name="connsiteX105" fmla="*/ 548811 w 827135"/>
              <a:gd name="connsiteY105" fmla="*/ 31411 h 826592"/>
              <a:gd name="connsiteX106" fmla="*/ 545480 w 827135"/>
              <a:gd name="connsiteY106" fmla="*/ 40735 h 826592"/>
              <a:gd name="connsiteX107" fmla="*/ 545956 w 827135"/>
              <a:gd name="connsiteY107" fmla="*/ 50820 h 826592"/>
              <a:gd name="connsiteX108" fmla="*/ 549191 w 827135"/>
              <a:gd name="connsiteY108" fmla="*/ 61095 h 826592"/>
              <a:gd name="connsiteX109" fmla="*/ 554234 w 827135"/>
              <a:gd name="connsiteY109" fmla="*/ 70990 h 826592"/>
              <a:gd name="connsiteX110" fmla="*/ 560038 w 827135"/>
              <a:gd name="connsiteY110" fmla="*/ 79933 h 826592"/>
              <a:gd name="connsiteX111" fmla="*/ 565747 w 827135"/>
              <a:gd name="connsiteY111" fmla="*/ 87259 h 826592"/>
              <a:gd name="connsiteX112" fmla="*/ 570219 w 827135"/>
              <a:gd name="connsiteY112" fmla="*/ 92491 h 826592"/>
              <a:gd name="connsiteX113" fmla="*/ 572502 w 827135"/>
              <a:gd name="connsiteY113" fmla="*/ 94965 h 826592"/>
              <a:gd name="connsiteX114" fmla="*/ 572502 w 827135"/>
              <a:gd name="connsiteY114" fmla="*/ 94965 h 826592"/>
              <a:gd name="connsiteX115" fmla="*/ 250048 w 827135"/>
              <a:gd name="connsiteY115" fmla="*/ 322921 h 826592"/>
              <a:gd name="connsiteX116" fmla="*/ 250048 w 827135"/>
              <a:gd name="connsiteY116" fmla="*/ 322921 h 826592"/>
              <a:gd name="connsiteX117" fmla="*/ 126356 w 827135"/>
              <a:gd name="connsiteY117" fmla="*/ 282391 h 826592"/>
              <a:gd name="connsiteX118" fmla="*/ 124358 w 827135"/>
              <a:gd name="connsiteY118" fmla="*/ 283533 h 826592"/>
              <a:gd name="connsiteX119" fmla="*/ 119981 w 827135"/>
              <a:gd name="connsiteY119" fmla="*/ 286007 h 826592"/>
              <a:gd name="connsiteX120" fmla="*/ 113701 w 827135"/>
              <a:gd name="connsiteY120" fmla="*/ 289717 h 826592"/>
              <a:gd name="connsiteX121" fmla="*/ 105804 w 827135"/>
              <a:gd name="connsiteY121" fmla="*/ 294569 h 826592"/>
              <a:gd name="connsiteX122" fmla="*/ 96765 w 827135"/>
              <a:gd name="connsiteY122" fmla="*/ 300372 h 826592"/>
              <a:gd name="connsiteX123" fmla="*/ 86869 w 827135"/>
              <a:gd name="connsiteY123" fmla="*/ 307032 h 826592"/>
              <a:gd name="connsiteX124" fmla="*/ 76498 w 827135"/>
              <a:gd name="connsiteY124" fmla="*/ 314358 h 826592"/>
              <a:gd name="connsiteX125" fmla="*/ 66127 w 827135"/>
              <a:gd name="connsiteY125" fmla="*/ 322350 h 826592"/>
              <a:gd name="connsiteX126" fmla="*/ 56042 w 827135"/>
              <a:gd name="connsiteY126" fmla="*/ 330817 h 826592"/>
              <a:gd name="connsiteX127" fmla="*/ 46622 w 827135"/>
              <a:gd name="connsiteY127" fmla="*/ 339570 h 826592"/>
              <a:gd name="connsiteX128" fmla="*/ 46622 w 827135"/>
              <a:gd name="connsiteY128" fmla="*/ 339570 h 826592"/>
              <a:gd name="connsiteX129" fmla="*/ 237107 w 827135"/>
              <a:gd name="connsiteY129" fmla="*/ 530041 h 826592"/>
              <a:gd name="connsiteX130" fmla="*/ 0 w 827135"/>
              <a:gd name="connsiteY130" fmla="*/ 826593 h 826592"/>
              <a:gd name="connsiteX131" fmla="*/ 296575 w 827135"/>
              <a:gd name="connsiteY131" fmla="*/ 589504 h 826592"/>
              <a:gd name="connsiteX132" fmla="*/ 487060 w 827135"/>
              <a:gd name="connsiteY132" fmla="*/ 779974 h 826592"/>
              <a:gd name="connsiteX133" fmla="*/ 487060 w 827135"/>
              <a:gd name="connsiteY133" fmla="*/ 779974 h 826592"/>
              <a:gd name="connsiteX134" fmla="*/ 491722 w 827135"/>
              <a:gd name="connsiteY134" fmla="*/ 775693 h 826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827135" h="826592">
                <a:moveTo>
                  <a:pt x="491722" y="775693"/>
                </a:moveTo>
                <a:cubicBezTo>
                  <a:pt x="494386" y="772838"/>
                  <a:pt x="497811" y="768938"/>
                  <a:pt x="500381" y="765893"/>
                </a:cubicBezTo>
                <a:cubicBezTo>
                  <a:pt x="504852" y="760566"/>
                  <a:pt x="509039" y="755237"/>
                  <a:pt x="516270" y="745248"/>
                </a:cubicBezTo>
                <a:cubicBezTo>
                  <a:pt x="518458" y="742203"/>
                  <a:pt x="521218" y="738208"/>
                  <a:pt x="523311" y="735068"/>
                </a:cubicBezTo>
                <a:cubicBezTo>
                  <a:pt x="527593" y="728598"/>
                  <a:pt x="528354" y="727457"/>
                  <a:pt x="532350" y="721177"/>
                </a:cubicBezTo>
                <a:cubicBezTo>
                  <a:pt x="532350" y="721082"/>
                  <a:pt x="532445" y="721082"/>
                  <a:pt x="532540" y="720987"/>
                </a:cubicBezTo>
                <a:cubicBezTo>
                  <a:pt x="533301" y="719845"/>
                  <a:pt x="535680" y="715945"/>
                  <a:pt x="539201" y="709951"/>
                </a:cubicBezTo>
                <a:cubicBezTo>
                  <a:pt x="540057" y="708524"/>
                  <a:pt x="542245" y="704718"/>
                  <a:pt x="544529" y="700627"/>
                </a:cubicBezTo>
                <a:cubicBezTo>
                  <a:pt x="531018" y="659432"/>
                  <a:pt x="517507" y="618141"/>
                  <a:pt x="503996" y="576945"/>
                </a:cubicBezTo>
                <a:cubicBezTo>
                  <a:pt x="580019" y="469437"/>
                  <a:pt x="655946" y="362023"/>
                  <a:pt x="731969" y="254515"/>
                </a:cubicBezTo>
                <a:lnTo>
                  <a:pt x="731969" y="254515"/>
                </a:lnTo>
                <a:cubicBezTo>
                  <a:pt x="732350" y="254801"/>
                  <a:pt x="733111" y="255657"/>
                  <a:pt x="734443" y="256798"/>
                </a:cubicBezTo>
                <a:cubicBezTo>
                  <a:pt x="734538" y="256894"/>
                  <a:pt x="734634" y="256989"/>
                  <a:pt x="734729" y="256989"/>
                </a:cubicBezTo>
                <a:cubicBezTo>
                  <a:pt x="734824" y="257084"/>
                  <a:pt x="734919" y="257179"/>
                  <a:pt x="735109" y="257274"/>
                </a:cubicBezTo>
                <a:cubicBezTo>
                  <a:pt x="735680" y="257845"/>
                  <a:pt x="736251" y="258321"/>
                  <a:pt x="736822" y="258796"/>
                </a:cubicBezTo>
                <a:cubicBezTo>
                  <a:pt x="736917" y="258892"/>
                  <a:pt x="736917" y="258892"/>
                  <a:pt x="737012" y="258987"/>
                </a:cubicBezTo>
                <a:cubicBezTo>
                  <a:pt x="738059" y="259938"/>
                  <a:pt x="739296" y="260889"/>
                  <a:pt x="740628" y="262031"/>
                </a:cubicBezTo>
                <a:cubicBezTo>
                  <a:pt x="741484" y="262792"/>
                  <a:pt x="742340" y="263458"/>
                  <a:pt x="743197" y="264029"/>
                </a:cubicBezTo>
                <a:cubicBezTo>
                  <a:pt x="743292" y="264124"/>
                  <a:pt x="743387" y="264124"/>
                  <a:pt x="743387" y="264219"/>
                </a:cubicBezTo>
                <a:cubicBezTo>
                  <a:pt x="745766" y="266027"/>
                  <a:pt x="748335" y="267930"/>
                  <a:pt x="751189" y="269737"/>
                </a:cubicBezTo>
                <a:cubicBezTo>
                  <a:pt x="751284" y="269833"/>
                  <a:pt x="751380" y="269833"/>
                  <a:pt x="751380" y="269928"/>
                </a:cubicBezTo>
                <a:cubicBezTo>
                  <a:pt x="751950" y="270308"/>
                  <a:pt x="752712" y="270784"/>
                  <a:pt x="753378" y="271165"/>
                </a:cubicBezTo>
                <a:cubicBezTo>
                  <a:pt x="754139" y="271640"/>
                  <a:pt x="754995" y="272116"/>
                  <a:pt x="755756" y="272592"/>
                </a:cubicBezTo>
                <a:cubicBezTo>
                  <a:pt x="755851" y="272687"/>
                  <a:pt x="755947" y="272687"/>
                  <a:pt x="756042" y="272782"/>
                </a:cubicBezTo>
                <a:cubicBezTo>
                  <a:pt x="756232" y="272877"/>
                  <a:pt x="756327" y="272972"/>
                  <a:pt x="756517" y="273067"/>
                </a:cubicBezTo>
                <a:cubicBezTo>
                  <a:pt x="756993" y="273353"/>
                  <a:pt x="757469" y="273638"/>
                  <a:pt x="757945" y="273829"/>
                </a:cubicBezTo>
                <a:cubicBezTo>
                  <a:pt x="758135" y="273924"/>
                  <a:pt x="758325" y="274019"/>
                  <a:pt x="758516" y="274114"/>
                </a:cubicBezTo>
                <a:cubicBezTo>
                  <a:pt x="758706" y="274209"/>
                  <a:pt x="758801" y="274304"/>
                  <a:pt x="758991" y="274304"/>
                </a:cubicBezTo>
                <a:cubicBezTo>
                  <a:pt x="759467" y="274590"/>
                  <a:pt x="760038" y="274875"/>
                  <a:pt x="760514" y="275160"/>
                </a:cubicBezTo>
                <a:cubicBezTo>
                  <a:pt x="760894" y="275351"/>
                  <a:pt x="761180" y="275541"/>
                  <a:pt x="761560" y="275731"/>
                </a:cubicBezTo>
                <a:cubicBezTo>
                  <a:pt x="762036" y="275922"/>
                  <a:pt x="762512" y="276207"/>
                  <a:pt x="762987" y="276397"/>
                </a:cubicBezTo>
                <a:cubicBezTo>
                  <a:pt x="763368" y="276587"/>
                  <a:pt x="763749" y="276778"/>
                  <a:pt x="764129" y="276968"/>
                </a:cubicBezTo>
                <a:cubicBezTo>
                  <a:pt x="764605" y="277158"/>
                  <a:pt x="765081" y="277349"/>
                  <a:pt x="765461" y="277539"/>
                </a:cubicBezTo>
                <a:cubicBezTo>
                  <a:pt x="765652" y="277634"/>
                  <a:pt x="765842" y="277729"/>
                  <a:pt x="766032" y="277824"/>
                </a:cubicBezTo>
                <a:cubicBezTo>
                  <a:pt x="766223" y="277920"/>
                  <a:pt x="766413" y="278015"/>
                  <a:pt x="766603" y="278015"/>
                </a:cubicBezTo>
                <a:cubicBezTo>
                  <a:pt x="767079" y="278205"/>
                  <a:pt x="767459" y="278395"/>
                  <a:pt x="767935" y="278586"/>
                </a:cubicBezTo>
                <a:cubicBezTo>
                  <a:pt x="768316" y="278776"/>
                  <a:pt x="768696" y="278871"/>
                  <a:pt x="769077" y="279061"/>
                </a:cubicBezTo>
                <a:cubicBezTo>
                  <a:pt x="769553" y="279251"/>
                  <a:pt x="770028" y="279347"/>
                  <a:pt x="770504" y="279537"/>
                </a:cubicBezTo>
                <a:cubicBezTo>
                  <a:pt x="770885" y="279632"/>
                  <a:pt x="771265" y="279822"/>
                  <a:pt x="771741" y="279917"/>
                </a:cubicBezTo>
                <a:cubicBezTo>
                  <a:pt x="772217" y="280108"/>
                  <a:pt x="772693" y="280203"/>
                  <a:pt x="773168" y="280298"/>
                </a:cubicBezTo>
                <a:cubicBezTo>
                  <a:pt x="773549" y="280393"/>
                  <a:pt x="774024" y="280488"/>
                  <a:pt x="774405" y="280583"/>
                </a:cubicBezTo>
                <a:cubicBezTo>
                  <a:pt x="774881" y="280679"/>
                  <a:pt x="775261" y="280774"/>
                  <a:pt x="775737" y="280869"/>
                </a:cubicBezTo>
                <a:cubicBezTo>
                  <a:pt x="775928" y="280869"/>
                  <a:pt x="776118" y="280964"/>
                  <a:pt x="776308" y="280964"/>
                </a:cubicBezTo>
                <a:cubicBezTo>
                  <a:pt x="776403" y="280964"/>
                  <a:pt x="776498" y="280964"/>
                  <a:pt x="776498" y="280964"/>
                </a:cubicBezTo>
                <a:cubicBezTo>
                  <a:pt x="779258" y="281440"/>
                  <a:pt x="782017" y="281725"/>
                  <a:pt x="784681" y="281535"/>
                </a:cubicBezTo>
                <a:cubicBezTo>
                  <a:pt x="785252" y="281535"/>
                  <a:pt x="785918" y="281440"/>
                  <a:pt x="786394" y="281344"/>
                </a:cubicBezTo>
                <a:cubicBezTo>
                  <a:pt x="786965" y="281250"/>
                  <a:pt x="787536" y="281154"/>
                  <a:pt x="788011" y="281059"/>
                </a:cubicBezTo>
                <a:cubicBezTo>
                  <a:pt x="788106" y="281059"/>
                  <a:pt x="788202" y="281059"/>
                  <a:pt x="788297" y="280964"/>
                </a:cubicBezTo>
                <a:cubicBezTo>
                  <a:pt x="788487" y="280964"/>
                  <a:pt x="788677" y="280869"/>
                  <a:pt x="788773" y="280869"/>
                </a:cubicBezTo>
                <a:cubicBezTo>
                  <a:pt x="788867" y="280869"/>
                  <a:pt x="788963" y="280869"/>
                  <a:pt x="789058" y="280774"/>
                </a:cubicBezTo>
                <a:cubicBezTo>
                  <a:pt x="793530" y="279632"/>
                  <a:pt x="795623" y="278015"/>
                  <a:pt x="795718" y="277920"/>
                </a:cubicBezTo>
                <a:cubicBezTo>
                  <a:pt x="798668" y="276017"/>
                  <a:pt x="801332" y="273353"/>
                  <a:pt x="803711" y="269737"/>
                </a:cubicBezTo>
                <a:cubicBezTo>
                  <a:pt x="803711" y="269642"/>
                  <a:pt x="803806" y="269547"/>
                  <a:pt x="803901" y="269452"/>
                </a:cubicBezTo>
                <a:cubicBezTo>
                  <a:pt x="806184" y="265932"/>
                  <a:pt x="808087" y="261555"/>
                  <a:pt x="809705" y="256228"/>
                </a:cubicBezTo>
                <a:cubicBezTo>
                  <a:pt x="809800" y="256037"/>
                  <a:pt x="809800" y="255942"/>
                  <a:pt x="809895" y="255752"/>
                </a:cubicBezTo>
                <a:cubicBezTo>
                  <a:pt x="811037" y="252422"/>
                  <a:pt x="812369" y="248141"/>
                  <a:pt x="813701" y="244525"/>
                </a:cubicBezTo>
                <a:cubicBezTo>
                  <a:pt x="814748" y="241766"/>
                  <a:pt x="815890" y="238912"/>
                  <a:pt x="816841" y="236534"/>
                </a:cubicBezTo>
                <a:cubicBezTo>
                  <a:pt x="818268" y="233013"/>
                  <a:pt x="820171" y="228447"/>
                  <a:pt x="821503" y="224926"/>
                </a:cubicBezTo>
                <a:cubicBezTo>
                  <a:pt x="822169" y="223214"/>
                  <a:pt x="822930" y="220931"/>
                  <a:pt x="823501" y="219218"/>
                </a:cubicBezTo>
                <a:cubicBezTo>
                  <a:pt x="824167" y="217315"/>
                  <a:pt x="824738" y="215412"/>
                  <a:pt x="825214" y="213510"/>
                </a:cubicBezTo>
                <a:cubicBezTo>
                  <a:pt x="825690" y="211607"/>
                  <a:pt x="826165" y="209609"/>
                  <a:pt x="826451" y="207706"/>
                </a:cubicBezTo>
                <a:cubicBezTo>
                  <a:pt x="826451" y="207611"/>
                  <a:pt x="826451" y="207421"/>
                  <a:pt x="826451" y="207325"/>
                </a:cubicBezTo>
                <a:cubicBezTo>
                  <a:pt x="826926" y="204091"/>
                  <a:pt x="827212" y="200761"/>
                  <a:pt x="827117" y="197241"/>
                </a:cubicBezTo>
                <a:cubicBezTo>
                  <a:pt x="827117" y="196575"/>
                  <a:pt x="827117" y="196004"/>
                  <a:pt x="827022" y="195338"/>
                </a:cubicBezTo>
                <a:cubicBezTo>
                  <a:pt x="827022" y="195147"/>
                  <a:pt x="827022" y="194957"/>
                  <a:pt x="826926" y="194767"/>
                </a:cubicBezTo>
                <a:cubicBezTo>
                  <a:pt x="826641" y="190676"/>
                  <a:pt x="825880" y="186395"/>
                  <a:pt x="824453" y="181828"/>
                </a:cubicBezTo>
                <a:cubicBezTo>
                  <a:pt x="824453" y="181733"/>
                  <a:pt x="824453" y="181733"/>
                  <a:pt x="824358" y="181638"/>
                </a:cubicBezTo>
                <a:cubicBezTo>
                  <a:pt x="823406" y="178593"/>
                  <a:pt x="822264" y="175454"/>
                  <a:pt x="820742" y="172124"/>
                </a:cubicBezTo>
                <a:cubicBezTo>
                  <a:pt x="820362" y="171172"/>
                  <a:pt x="819886" y="170316"/>
                  <a:pt x="819410" y="169365"/>
                </a:cubicBezTo>
                <a:lnTo>
                  <a:pt x="819410" y="169365"/>
                </a:lnTo>
                <a:cubicBezTo>
                  <a:pt x="819029" y="168508"/>
                  <a:pt x="818554" y="167747"/>
                  <a:pt x="818173" y="166891"/>
                </a:cubicBezTo>
                <a:cubicBezTo>
                  <a:pt x="818173" y="166796"/>
                  <a:pt x="818078" y="166796"/>
                  <a:pt x="818078" y="166701"/>
                </a:cubicBezTo>
                <a:cubicBezTo>
                  <a:pt x="817983" y="166415"/>
                  <a:pt x="817792" y="166225"/>
                  <a:pt x="817697" y="165940"/>
                </a:cubicBezTo>
                <a:cubicBezTo>
                  <a:pt x="817697" y="165844"/>
                  <a:pt x="817602" y="165844"/>
                  <a:pt x="817602" y="165749"/>
                </a:cubicBezTo>
                <a:cubicBezTo>
                  <a:pt x="814653" y="160136"/>
                  <a:pt x="810942" y="154142"/>
                  <a:pt x="806184" y="147673"/>
                </a:cubicBezTo>
                <a:cubicBezTo>
                  <a:pt x="806184" y="147673"/>
                  <a:pt x="806089" y="147577"/>
                  <a:pt x="806089" y="147577"/>
                </a:cubicBezTo>
                <a:cubicBezTo>
                  <a:pt x="803901" y="144343"/>
                  <a:pt x="800666" y="140252"/>
                  <a:pt x="798192" y="137207"/>
                </a:cubicBezTo>
                <a:cubicBezTo>
                  <a:pt x="798097" y="137112"/>
                  <a:pt x="798097" y="137112"/>
                  <a:pt x="798002" y="137017"/>
                </a:cubicBezTo>
                <a:cubicBezTo>
                  <a:pt x="792293" y="129881"/>
                  <a:pt x="785538" y="122175"/>
                  <a:pt x="777640" y="113803"/>
                </a:cubicBezTo>
                <a:cubicBezTo>
                  <a:pt x="777640" y="113803"/>
                  <a:pt x="777545" y="113708"/>
                  <a:pt x="777545" y="113708"/>
                </a:cubicBezTo>
                <a:cubicBezTo>
                  <a:pt x="775928" y="111900"/>
                  <a:pt x="773930" y="109902"/>
                  <a:pt x="771931" y="107904"/>
                </a:cubicBezTo>
                <a:cubicBezTo>
                  <a:pt x="771646" y="107619"/>
                  <a:pt x="771456" y="107428"/>
                  <a:pt x="771170" y="107143"/>
                </a:cubicBezTo>
                <a:cubicBezTo>
                  <a:pt x="769077" y="104955"/>
                  <a:pt x="766793" y="102671"/>
                  <a:pt x="764510" y="100388"/>
                </a:cubicBezTo>
                <a:lnTo>
                  <a:pt x="764510" y="100388"/>
                </a:lnTo>
                <a:lnTo>
                  <a:pt x="764510" y="100388"/>
                </a:lnTo>
                <a:lnTo>
                  <a:pt x="764510" y="100388"/>
                </a:lnTo>
                <a:cubicBezTo>
                  <a:pt x="764415" y="100293"/>
                  <a:pt x="756137" y="92016"/>
                  <a:pt x="745766" y="81645"/>
                </a:cubicBezTo>
                <a:cubicBezTo>
                  <a:pt x="745575" y="81455"/>
                  <a:pt x="745290" y="81170"/>
                  <a:pt x="745100" y="80979"/>
                </a:cubicBezTo>
                <a:cubicBezTo>
                  <a:pt x="734824" y="70704"/>
                  <a:pt x="726546" y="62427"/>
                  <a:pt x="726356" y="62237"/>
                </a:cubicBezTo>
                <a:lnTo>
                  <a:pt x="726356" y="62237"/>
                </a:lnTo>
                <a:cubicBezTo>
                  <a:pt x="717126" y="53008"/>
                  <a:pt x="708658" y="45016"/>
                  <a:pt x="700761" y="38166"/>
                </a:cubicBezTo>
                <a:cubicBezTo>
                  <a:pt x="692959" y="31316"/>
                  <a:pt x="685728" y="25513"/>
                  <a:pt x="679067" y="20756"/>
                </a:cubicBezTo>
                <a:cubicBezTo>
                  <a:pt x="672407" y="15999"/>
                  <a:pt x="666318" y="12193"/>
                  <a:pt x="660704" y="9244"/>
                </a:cubicBezTo>
                <a:cubicBezTo>
                  <a:pt x="655090" y="6294"/>
                  <a:pt x="649857" y="4106"/>
                  <a:pt x="645005" y="2679"/>
                </a:cubicBezTo>
                <a:cubicBezTo>
                  <a:pt x="640152" y="1252"/>
                  <a:pt x="635585" y="396"/>
                  <a:pt x="631303" y="110"/>
                </a:cubicBezTo>
                <a:cubicBezTo>
                  <a:pt x="627022" y="-175"/>
                  <a:pt x="622931" y="110"/>
                  <a:pt x="619029" y="776"/>
                </a:cubicBezTo>
                <a:cubicBezTo>
                  <a:pt x="615128" y="1442"/>
                  <a:pt x="611227" y="2394"/>
                  <a:pt x="607516" y="3726"/>
                </a:cubicBezTo>
                <a:cubicBezTo>
                  <a:pt x="603711" y="4962"/>
                  <a:pt x="599905" y="6485"/>
                  <a:pt x="596099" y="8007"/>
                </a:cubicBezTo>
                <a:cubicBezTo>
                  <a:pt x="592293" y="9529"/>
                  <a:pt x="588297" y="11242"/>
                  <a:pt x="584110" y="12859"/>
                </a:cubicBezTo>
                <a:cubicBezTo>
                  <a:pt x="583920" y="12954"/>
                  <a:pt x="583730" y="13049"/>
                  <a:pt x="583539" y="13049"/>
                </a:cubicBezTo>
                <a:cubicBezTo>
                  <a:pt x="579353" y="14572"/>
                  <a:pt x="571075" y="17236"/>
                  <a:pt x="570980" y="17331"/>
                </a:cubicBezTo>
                <a:lnTo>
                  <a:pt x="570980" y="17331"/>
                </a:lnTo>
                <a:cubicBezTo>
                  <a:pt x="565271" y="18948"/>
                  <a:pt x="560704" y="21041"/>
                  <a:pt x="556993" y="23420"/>
                </a:cubicBezTo>
                <a:cubicBezTo>
                  <a:pt x="555566" y="24561"/>
                  <a:pt x="553568" y="25893"/>
                  <a:pt x="552236" y="27225"/>
                </a:cubicBezTo>
                <a:cubicBezTo>
                  <a:pt x="551379" y="27986"/>
                  <a:pt x="550618" y="29223"/>
                  <a:pt x="549857" y="30270"/>
                </a:cubicBezTo>
                <a:cubicBezTo>
                  <a:pt x="549477" y="30650"/>
                  <a:pt x="549191" y="31031"/>
                  <a:pt x="548811" y="31411"/>
                </a:cubicBezTo>
                <a:cubicBezTo>
                  <a:pt x="546908" y="34361"/>
                  <a:pt x="545861" y="37500"/>
                  <a:pt x="545480" y="40735"/>
                </a:cubicBezTo>
                <a:cubicBezTo>
                  <a:pt x="545100" y="43970"/>
                  <a:pt x="545290" y="47395"/>
                  <a:pt x="545956" y="50820"/>
                </a:cubicBezTo>
                <a:cubicBezTo>
                  <a:pt x="546622" y="54245"/>
                  <a:pt x="547764" y="57765"/>
                  <a:pt x="549191" y="61095"/>
                </a:cubicBezTo>
                <a:cubicBezTo>
                  <a:pt x="550618" y="64520"/>
                  <a:pt x="552331" y="67850"/>
                  <a:pt x="554234" y="70990"/>
                </a:cubicBezTo>
                <a:cubicBezTo>
                  <a:pt x="556137" y="74129"/>
                  <a:pt x="558135" y="77174"/>
                  <a:pt x="560038" y="79933"/>
                </a:cubicBezTo>
                <a:cubicBezTo>
                  <a:pt x="561750" y="82121"/>
                  <a:pt x="563939" y="85071"/>
                  <a:pt x="565747" y="87259"/>
                </a:cubicBezTo>
                <a:cubicBezTo>
                  <a:pt x="567459" y="89352"/>
                  <a:pt x="569077" y="91159"/>
                  <a:pt x="570219" y="92491"/>
                </a:cubicBezTo>
                <a:cubicBezTo>
                  <a:pt x="571360" y="93823"/>
                  <a:pt x="572217" y="94680"/>
                  <a:pt x="572502" y="94965"/>
                </a:cubicBezTo>
                <a:lnTo>
                  <a:pt x="572502" y="94965"/>
                </a:lnTo>
                <a:cubicBezTo>
                  <a:pt x="464986" y="170982"/>
                  <a:pt x="357564" y="246904"/>
                  <a:pt x="250048" y="322921"/>
                </a:cubicBezTo>
                <a:lnTo>
                  <a:pt x="250048" y="322921"/>
                </a:lnTo>
                <a:lnTo>
                  <a:pt x="126356" y="282391"/>
                </a:lnTo>
                <a:cubicBezTo>
                  <a:pt x="126070" y="282486"/>
                  <a:pt x="125404" y="282867"/>
                  <a:pt x="124358" y="283533"/>
                </a:cubicBezTo>
                <a:cubicBezTo>
                  <a:pt x="123311" y="284104"/>
                  <a:pt x="121789" y="284960"/>
                  <a:pt x="119981" y="286007"/>
                </a:cubicBezTo>
                <a:cubicBezTo>
                  <a:pt x="118173" y="287053"/>
                  <a:pt x="116080" y="288290"/>
                  <a:pt x="113701" y="289717"/>
                </a:cubicBezTo>
                <a:cubicBezTo>
                  <a:pt x="111322" y="291144"/>
                  <a:pt x="108658" y="292761"/>
                  <a:pt x="105804" y="294569"/>
                </a:cubicBezTo>
                <a:cubicBezTo>
                  <a:pt x="102949" y="296377"/>
                  <a:pt x="99905" y="298279"/>
                  <a:pt x="96765" y="300372"/>
                </a:cubicBezTo>
                <a:cubicBezTo>
                  <a:pt x="93625" y="302466"/>
                  <a:pt x="90295" y="304654"/>
                  <a:pt x="86869" y="307032"/>
                </a:cubicBezTo>
                <a:cubicBezTo>
                  <a:pt x="83444" y="309411"/>
                  <a:pt x="80019" y="311885"/>
                  <a:pt x="76498" y="314358"/>
                </a:cubicBezTo>
                <a:cubicBezTo>
                  <a:pt x="73073" y="316927"/>
                  <a:pt x="69553" y="319591"/>
                  <a:pt x="66127" y="322350"/>
                </a:cubicBezTo>
                <a:cubicBezTo>
                  <a:pt x="62702" y="325109"/>
                  <a:pt x="59277" y="327868"/>
                  <a:pt x="56042" y="330817"/>
                </a:cubicBezTo>
                <a:cubicBezTo>
                  <a:pt x="53187" y="333386"/>
                  <a:pt x="49477" y="336906"/>
                  <a:pt x="46622" y="339570"/>
                </a:cubicBezTo>
                <a:cubicBezTo>
                  <a:pt x="46622" y="339570"/>
                  <a:pt x="46622" y="339570"/>
                  <a:pt x="46622" y="339570"/>
                </a:cubicBezTo>
                <a:cubicBezTo>
                  <a:pt x="48525" y="341473"/>
                  <a:pt x="131113" y="424055"/>
                  <a:pt x="237107" y="530041"/>
                </a:cubicBezTo>
                <a:lnTo>
                  <a:pt x="0" y="826593"/>
                </a:lnTo>
                <a:cubicBezTo>
                  <a:pt x="176594" y="669802"/>
                  <a:pt x="119981" y="746295"/>
                  <a:pt x="296575" y="589504"/>
                </a:cubicBezTo>
                <a:cubicBezTo>
                  <a:pt x="403330" y="696251"/>
                  <a:pt x="485252" y="778166"/>
                  <a:pt x="487060" y="779974"/>
                </a:cubicBezTo>
                <a:cubicBezTo>
                  <a:pt x="487060" y="779974"/>
                  <a:pt x="487060" y="779974"/>
                  <a:pt x="487060" y="779974"/>
                </a:cubicBezTo>
                <a:cubicBezTo>
                  <a:pt x="488582" y="778832"/>
                  <a:pt x="490390" y="777120"/>
                  <a:pt x="491722" y="775693"/>
                </a:cubicBezTo>
                <a:close/>
              </a:path>
            </a:pathLst>
          </a:custGeom>
          <a:solidFill>
            <a:sysClr val="window" lastClr="FFFFFF"/>
          </a:solidFill>
          <a:ln w="951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pic>
        <p:nvPicPr>
          <p:cNvPr id="56" name="Graphic 55">
            <a:extLst>
              <a:ext uri="{FF2B5EF4-FFF2-40B4-BE49-F238E27FC236}">
                <a16:creationId xmlns:a16="http://schemas.microsoft.com/office/drawing/2014/main" id="{A070E006-AA35-4DB7-AD60-D694368E80F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51710" y="3169191"/>
            <a:ext cx="905481" cy="807592"/>
          </a:xfrm>
          <a:prstGeom prst="rect">
            <a:avLst/>
          </a:prstGeom>
        </p:spPr>
      </p:pic>
      <p:pic>
        <p:nvPicPr>
          <p:cNvPr id="57" name="Graphic 56">
            <a:extLst>
              <a:ext uri="{FF2B5EF4-FFF2-40B4-BE49-F238E27FC236}">
                <a16:creationId xmlns:a16="http://schemas.microsoft.com/office/drawing/2014/main" id="{BAC3A7C7-0FC4-4CD8-9379-BDF8FE2E7F30}"/>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271914" y="3123636"/>
            <a:ext cx="486046" cy="997673"/>
          </a:xfrm>
          <a:prstGeom prst="rect">
            <a:avLst/>
          </a:prstGeom>
        </p:spPr>
      </p:pic>
    </p:spTree>
    <p:extLst>
      <p:ext uri="{BB962C8B-B14F-4D97-AF65-F5344CB8AC3E}">
        <p14:creationId xmlns:p14="http://schemas.microsoft.com/office/powerpoint/2010/main" val="19382504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SNAP and WIC Assistance</a:t>
            </a:r>
          </a:p>
        </p:txBody>
      </p:sp>
      <p:sp>
        <p:nvSpPr>
          <p:cNvPr id="6" name="Rectangle 5">
            <a:extLst>
              <a:ext uri="{FF2B5EF4-FFF2-40B4-BE49-F238E27FC236}">
                <a16:creationId xmlns:a16="http://schemas.microsoft.com/office/drawing/2014/main" id="{E21AA3B0-551E-44BB-8CED-5A122C1B86B7}"/>
              </a:ext>
            </a:extLst>
          </p:cNvPr>
          <p:cNvSpPr/>
          <p:nvPr/>
        </p:nvSpPr>
        <p:spPr>
          <a:xfrm>
            <a:off x="9054809" y="5731230"/>
            <a:ext cx="2584704" cy="1220329"/>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400" b="1" dirty="0">
                <a:solidFill>
                  <a:schemeClr val="bg1"/>
                </a:solidFill>
                <a:latin typeface="Univers 45 Light" pitchFamily="2" charset="0"/>
              </a:rPr>
              <a:t>FL is receiving $131M in additional funding for state administration of SNAP for FY21-23</a:t>
            </a:r>
          </a:p>
        </p:txBody>
      </p:sp>
      <p:sp>
        <p:nvSpPr>
          <p:cNvPr id="7" name="Rounded Rectangle 7">
            <a:extLst>
              <a:ext uri="{FF2B5EF4-FFF2-40B4-BE49-F238E27FC236}">
                <a16:creationId xmlns:a16="http://schemas.microsoft.com/office/drawing/2014/main" id="{A41F2DDF-E380-4C6C-B758-CEA43531FEF2}"/>
              </a:ext>
            </a:extLst>
          </p:cNvPr>
          <p:cNvSpPr/>
          <p:nvPr/>
        </p:nvSpPr>
        <p:spPr>
          <a:xfrm>
            <a:off x="4218271" y="2849430"/>
            <a:ext cx="3383280" cy="1225296"/>
          </a:xfrm>
          <a:prstGeom prst="roundRect">
            <a:avLst>
              <a:gd name="adj" fmla="val 50000"/>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40958" tIns="40958" rIns="40958" bIns="40958" rtlCol="0" anchor="ctr"/>
          <a:lstStyle/>
          <a:p>
            <a:pPr algn="l"/>
            <a:endParaRPr lang="en-US" sz="1125" dirty="0">
              <a:solidFill>
                <a:schemeClr val="bg1"/>
              </a:solidFill>
            </a:endParaRPr>
          </a:p>
        </p:txBody>
      </p:sp>
      <p:sp>
        <p:nvSpPr>
          <p:cNvPr id="8" name="Oval 7">
            <a:extLst>
              <a:ext uri="{FF2B5EF4-FFF2-40B4-BE49-F238E27FC236}">
                <a16:creationId xmlns:a16="http://schemas.microsoft.com/office/drawing/2014/main" id="{47DD5B3B-E8D2-494E-B369-6B1FD55CB328}"/>
              </a:ext>
            </a:extLst>
          </p:cNvPr>
          <p:cNvSpPr/>
          <p:nvPr/>
        </p:nvSpPr>
        <p:spPr>
          <a:xfrm>
            <a:off x="4253383" y="2885432"/>
            <a:ext cx="452642" cy="452642"/>
          </a:xfrm>
          <a:prstGeom prst="ellipse">
            <a:avLst/>
          </a:prstGeom>
          <a:solidFill>
            <a:srgbClr val="00338D"/>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0958" tIns="40958" rIns="40958" bIns="40958" rtlCol="0" anchor="ctr"/>
          <a:lstStyle/>
          <a:p>
            <a:pPr algn="ctr"/>
            <a:r>
              <a:rPr lang="en-US" sz="1125" dirty="0">
                <a:solidFill>
                  <a:schemeClr val="bg1"/>
                </a:solidFill>
              </a:rPr>
              <a:t>01</a:t>
            </a:r>
          </a:p>
        </p:txBody>
      </p:sp>
      <p:sp>
        <p:nvSpPr>
          <p:cNvPr id="9" name="TextBox 8">
            <a:extLst>
              <a:ext uri="{FF2B5EF4-FFF2-40B4-BE49-F238E27FC236}">
                <a16:creationId xmlns:a16="http://schemas.microsoft.com/office/drawing/2014/main" id="{98566B70-8865-48D2-9A21-33B584A423B2}"/>
              </a:ext>
            </a:extLst>
          </p:cNvPr>
          <p:cNvSpPr txBox="1"/>
          <p:nvPr/>
        </p:nvSpPr>
        <p:spPr>
          <a:xfrm>
            <a:off x="4840190" y="2936033"/>
            <a:ext cx="1888801" cy="285750"/>
          </a:xfrm>
          <a:prstGeom prst="rect">
            <a:avLst/>
          </a:prstGeom>
          <a:noFill/>
        </p:spPr>
        <p:txBody>
          <a:bodyPr wrap="square" lIns="40958" tIns="40958" rIns="40958" bIns="40958" rtlCol="0">
            <a:noAutofit/>
          </a:bodyPr>
          <a:lstStyle/>
          <a:p>
            <a:pPr>
              <a:spcAft>
                <a:spcPts val="450"/>
              </a:spcAft>
            </a:pPr>
            <a:r>
              <a:rPr lang="en-US" sz="1050" b="1" dirty="0">
                <a:solidFill>
                  <a:schemeClr val="bg1"/>
                </a:solidFill>
              </a:rPr>
              <a:t>Modernization</a:t>
            </a:r>
          </a:p>
          <a:p>
            <a:pPr>
              <a:spcAft>
                <a:spcPts val="450"/>
              </a:spcAft>
            </a:pPr>
            <a:r>
              <a:rPr lang="en-US" sz="1050" dirty="0">
                <a:solidFill>
                  <a:schemeClr val="bg1"/>
                </a:solidFill>
              </a:rPr>
              <a:t>Funding can be used to build technologies to modernize WIC’s enrollment and recertification processes</a:t>
            </a:r>
          </a:p>
          <a:p>
            <a:pPr>
              <a:spcAft>
                <a:spcPts val="450"/>
              </a:spcAft>
            </a:pPr>
            <a:endParaRPr lang="en-US" sz="1050" dirty="0">
              <a:solidFill>
                <a:schemeClr val="bg1"/>
              </a:solidFill>
            </a:endParaRPr>
          </a:p>
        </p:txBody>
      </p:sp>
      <p:sp>
        <p:nvSpPr>
          <p:cNvPr id="13" name="Rounded Rectangle 40">
            <a:extLst>
              <a:ext uri="{FF2B5EF4-FFF2-40B4-BE49-F238E27FC236}">
                <a16:creationId xmlns:a16="http://schemas.microsoft.com/office/drawing/2014/main" id="{D4F6FA73-B9F3-4608-9D08-A67CD0D70264}"/>
              </a:ext>
            </a:extLst>
          </p:cNvPr>
          <p:cNvSpPr/>
          <p:nvPr/>
        </p:nvSpPr>
        <p:spPr>
          <a:xfrm>
            <a:off x="4219292" y="4046008"/>
            <a:ext cx="3383280" cy="1225296"/>
          </a:xfrm>
          <a:prstGeom prst="roundRect">
            <a:avLst>
              <a:gd name="adj" fmla="val 50000"/>
            </a:avLst>
          </a:prstGeom>
          <a:solidFill>
            <a:srgbClr val="0091DA"/>
          </a:solidFill>
          <a:ln>
            <a:noFill/>
          </a:ln>
        </p:spPr>
        <p:style>
          <a:lnRef idx="2">
            <a:schemeClr val="accent1">
              <a:shade val="50000"/>
            </a:schemeClr>
          </a:lnRef>
          <a:fillRef idx="1">
            <a:schemeClr val="accent1"/>
          </a:fillRef>
          <a:effectRef idx="0">
            <a:schemeClr val="accent1"/>
          </a:effectRef>
          <a:fontRef idx="minor">
            <a:schemeClr val="lt1"/>
          </a:fontRef>
        </p:style>
        <p:txBody>
          <a:bodyPr lIns="40958" tIns="40958" rIns="40958" bIns="40958" rtlCol="0" anchor="ctr"/>
          <a:lstStyle/>
          <a:p>
            <a:pPr algn="l"/>
            <a:endParaRPr lang="en-US" sz="1125" dirty="0">
              <a:solidFill>
                <a:schemeClr val="bg1"/>
              </a:solidFill>
            </a:endParaRPr>
          </a:p>
        </p:txBody>
      </p:sp>
      <p:sp>
        <p:nvSpPr>
          <p:cNvPr id="14" name="Oval 13">
            <a:extLst>
              <a:ext uri="{FF2B5EF4-FFF2-40B4-BE49-F238E27FC236}">
                <a16:creationId xmlns:a16="http://schemas.microsoft.com/office/drawing/2014/main" id="{768C4D73-9D5B-4ABF-937B-ED23E308E821}"/>
              </a:ext>
            </a:extLst>
          </p:cNvPr>
          <p:cNvSpPr/>
          <p:nvPr/>
        </p:nvSpPr>
        <p:spPr>
          <a:xfrm>
            <a:off x="4254403" y="4082010"/>
            <a:ext cx="452642" cy="452642"/>
          </a:xfrm>
          <a:prstGeom prst="ellipse">
            <a:avLst/>
          </a:prstGeom>
          <a:solidFill>
            <a:srgbClr val="0091DA"/>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0958" tIns="40958" rIns="40958" bIns="40958" rtlCol="0" anchor="ctr"/>
          <a:lstStyle/>
          <a:p>
            <a:pPr algn="ctr"/>
            <a:r>
              <a:rPr lang="en-US" sz="1125" dirty="0">
                <a:solidFill>
                  <a:schemeClr val="bg1"/>
                </a:solidFill>
              </a:rPr>
              <a:t>02</a:t>
            </a:r>
          </a:p>
        </p:txBody>
      </p:sp>
      <p:sp>
        <p:nvSpPr>
          <p:cNvPr id="15" name="TextBox 14">
            <a:extLst>
              <a:ext uri="{FF2B5EF4-FFF2-40B4-BE49-F238E27FC236}">
                <a16:creationId xmlns:a16="http://schemas.microsoft.com/office/drawing/2014/main" id="{B4480607-7948-4037-B22B-74E8F37C8FFE}"/>
              </a:ext>
            </a:extLst>
          </p:cNvPr>
          <p:cNvSpPr txBox="1"/>
          <p:nvPr/>
        </p:nvSpPr>
        <p:spPr>
          <a:xfrm>
            <a:off x="4833245" y="4099352"/>
            <a:ext cx="2563634" cy="1225296"/>
          </a:xfrm>
          <a:prstGeom prst="rect">
            <a:avLst/>
          </a:prstGeom>
          <a:noFill/>
        </p:spPr>
        <p:txBody>
          <a:bodyPr wrap="square" lIns="40958" tIns="40958" rIns="40958" bIns="40958" rtlCol="0">
            <a:noAutofit/>
          </a:bodyPr>
          <a:lstStyle/>
          <a:p>
            <a:pPr>
              <a:spcAft>
                <a:spcPts val="450"/>
              </a:spcAft>
            </a:pPr>
            <a:r>
              <a:rPr lang="en-US" sz="1050" b="1" dirty="0">
                <a:solidFill>
                  <a:schemeClr val="bg1"/>
                </a:solidFill>
              </a:rPr>
              <a:t>Innovation</a:t>
            </a:r>
          </a:p>
          <a:p>
            <a:pPr>
              <a:spcAft>
                <a:spcPts val="450"/>
              </a:spcAft>
            </a:pPr>
            <a:r>
              <a:rPr lang="en-US" sz="1050" dirty="0">
                <a:solidFill>
                  <a:schemeClr val="bg1"/>
                </a:solidFill>
              </a:rPr>
              <a:t>Funding can be used to explore alternative approaches that make it easier for eligible families to enroll and continue participating over time</a:t>
            </a:r>
          </a:p>
        </p:txBody>
      </p:sp>
      <p:sp>
        <p:nvSpPr>
          <p:cNvPr id="19" name="Rounded Rectangle 65">
            <a:extLst>
              <a:ext uri="{FF2B5EF4-FFF2-40B4-BE49-F238E27FC236}">
                <a16:creationId xmlns:a16="http://schemas.microsoft.com/office/drawing/2014/main" id="{2A9EC08D-3C41-4A7C-995F-BC3FD40064D7}"/>
              </a:ext>
            </a:extLst>
          </p:cNvPr>
          <p:cNvSpPr/>
          <p:nvPr/>
        </p:nvSpPr>
        <p:spPr>
          <a:xfrm>
            <a:off x="4219292" y="5242585"/>
            <a:ext cx="3383280" cy="1220329"/>
          </a:xfrm>
          <a:prstGeom prst="roundRect">
            <a:avLst>
              <a:gd name="adj" fmla="val 50000"/>
            </a:avLst>
          </a:prstGeom>
          <a:solidFill>
            <a:srgbClr val="470A68"/>
          </a:solidFill>
          <a:ln>
            <a:noFill/>
          </a:ln>
        </p:spPr>
        <p:style>
          <a:lnRef idx="2">
            <a:schemeClr val="accent1">
              <a:shade val="50000"/>
            </a:schemeClr>
          </a:lnRef>
          <a:fillRef idx="1">
            <a:schemeClr val="accent1"/>
          </a:fillRef>
          <a:effectRef idx="0">
            <a:schemeClr val="accent1"/>
          </a:effectRef>
          <a:fontRef idx="minor">
            <a:schemeClr val="lt1"/>
          </a:fontRef>
        </p:style>
        <p:txBody>
          <a:bodyPr lIns="40958" tIns="40958" rIns="40958" bIns="40958" rtlCol="0" anchor="ctr"/>
          <a:lstStyle/>
          <a:p>
            <a:pPr algn="l"/>
            <a:endParaRPr lang="en-US" sz="1125" dirty="0">
              <a:solidFill>
                <a:schemeClr val="bg1"/>
              </a:solidFill>
            </a:endParaRPr>
          </a:p>
        </p:txBody>
      </p:sp>
      <p:sp>
        <p:nvSpPr>
          <p:cNvPr id="20" name="Oval 19">
            <a:extLst>
              <a:ext uri="{FF2B5EF4-FFF2-40B4-BE49-F238E27FC236}">
                <a16:creationId xmlns:a16="http://schemas.microsoft.com/office/drawing/2014/main" id="{47DC9457-D02C-49CE-82EB-E2EA3FC0274A}"/>
              </a:ext>
            </a:extLst>
          </p:cNvPr>
          <p:cNvSpPr/>
          <p:nvPr/>
        </p:nvSpPr>
        <p:spPr>
          <a:xfrm>
            <a:off x="4254403" y="5278588"/>
            <a:ext cx="452642" cy="452642"/>
          </a:xfrm>
          <a:prstGeom prst="ellipse">
            <a:avLst/>
          </a:prstGeom>
          <a:solidFill>
            <a:srgbClr val="470A68"/>
          </a:solidFill>
          <a:ln w="635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40958" tIns="40958" rIns="40958" bIns="40958" rtlCol="0" anchor="ctr"/>
          <a:lstStyle/>
          <a:p>
            <a:pPr algn="ctr"/>
            <a:r>
              <a:rPr lang="en-US" sz="1125" dirty="0">
                <a:solidFill>
                  <a:schemeClr val="bg1"/>
                </a:solidFill>
              </a:rPr>
              <a:t>03</a:t>
            </a:r>
          </a:p>
        </p:txBody>
      </p:sp>
      <p:sp>
        <p:nvSpPr>
          <p:cNvPr id="21" name="TextBox 20">
            <a:extLst>
              <a:ext uri="{FF2B5EF4-FFF2-40B4-BE49-F238E27FC236}">
                <a16:creationId xmlns:a16="http://schemas.microsoft.com/office/drawing/2014/main" id="{AEEB2624-0257-415C-814C-B8F1EF3E8169}"/>
              </a:ext>
            </a:extLst>
          </p:cNvPr>
          <p:cNvSpPr txBox="1"/>
          <p:nvPr/>
        </p:nvSpPr>
        <p:spPr>
          <a:xfrm>
            <a:off x="4852947" y="5244831"/>
            <a:ext cx="2694216" cy="576576"/>
          </a:xfrm>
          <a:prstGeom prst="rect">
            <a:avLst/>
          </a:prstGeom>
          <a:noFill/>
        </p:spPr>
        <p:txBody>
          <a:bodyPr wrap="square" lIns="40958" tIns="40958" rIns="40958" bIns="40958" rtlCol="0">
            <a:noAutofit/>
          </a:bodyPr>
          <a:lstStyle/>
          <a:p>
            <a:pPr>
              <a:spcAft>
                <a:spcPts val="450"/>
              </a:spcAft>
            </a:pPr>
            <a:r>
              <a:rPr lang="en-US" sz="1050" b="1" dirty="0">
                <a:solidFill>
                  <a:schemeClr val="bg1"/>
                </a:solidFill>
              </a:rPr>
              <a:t>Outreach</a:t>
            </a:r>
          </a:p>
          <a:p>
            <a:pPr>
              <a:spcAft>
                <a:spcPts val="450"/>
              </a:spcAft>
            </a:pPr>
            <a:r>
              <a:rPr lang="en-US" sz="1050" dirty="0">
                <a:solidFill>
                  <a:schemeClr val="bg1"/>
                </a:solidFill>
              </a:rPr>
              <a:t>With WIC coverage declining and the program reaching only about half of eligible families, robust outreach will be important to enroll more eligible families. The Act’s additional funds can support a robust outreach campaign</a:t>
            </a:r>
          </a:p>
        </p:txBody>
      </p:sp>
      <p:grpSp>
        <p:nvGrpSpPr>
          <p:cNvPr id="22" name="Group 21">
            <a:extLst>
              <a:ext uri="{FF2B5EF4-FFF2-40B4-BE49-F238E27FC236}">
                <a16:creationId xmlns:a16="http://schemas.microsoft.com/office/drawing/2014/main" id="{C418A43C-92D8-41A7-B751-ADF753DADE06}"/>
              </a:ext>
            </a:extLst>
          </p:cNvPr>
          <p:cNvGrpSpPr/>
          <p:nvPr/>
        </p:nvGrpSpPr>
        <p:grpSpPr>
          <a:xfrm>
            <a:off x="671400" y="3312505"/>
            <a:ext cx="1954846" cy="1961198"/>
            <a:chOff x="997059" y="2027132"/>
            <a:chExt cx="2606461" cy="2614931"/>
          </a:xfrm>
        </p:grpSpPr>
        <p:sp>
          <p:nvSpPr>
            <p:cNvPr id="23" name="Freeform 5">
              <a:extLst>
                <a:ext uri="{FF2B5EF4-FFF2-40B4-BE49-F238E27FC236}">
                  <a16:creationId xmlns:a16="http://schemas.microsoft.com/office/drawing/2014/main" id="{1A341DC2-BD0E-4CA4-B8C8-5BBD26B4BBEB}"/>
                </a:ext>
              </a:extLst>
            </p:cNvPr>
            <p:cNvSpPr>
              <a:spLocks noEditPoints="1"/>
            </p:cNvSpPr>
            <p:nvPr/>
          </p:nvSpPr>
          <p:spPr bwMode="auto">
            <a:xfrm rot="16200000">
              <a:off x="1067343" y="2105885"/>
              <a:ext cx="2536178" cy="2536177"/>
            </a:xfrm>
            <a:custGeom>
              <a:avLst/>
              <a:gdLst>
                <a:gd name="T0" fmla="*/ 650 w 1265"/>
                <a:gd name="T1" fmla="*/ 1265 h 1265"/>
                <a:gd name="T2" fmla="*/ 581 w 1265"/>
                <a:gd name="T3" fmla="*/ 1254 h 1265"/>
                <a:gd name="T4" fmla="*/ 719 w 1265"/>
                <a:gd name="T5" fmla="*/ 1259 h 1265"/>
                <a:gd name="T6" fmla="*/ 513 w 1265"/>
                <a:gd name="T7" fmla="*/ 1245 h 1265"/>
                <a:gd name="T8" fmla="*/ 788 w 1265"/>
                <a:gd name="T9" fmla="*/ 1246 h 1265"/>
                <a:gd name="T10" fmla="*/ 446 w 1265"/>
                <a:gd name="T11" fmla="*/ 1228 h 1265"/>
                <a:gd name="T12" fmla="*/ 854 w 1265"/>
                <a:gd name="T13" fmla="*/ 1225 h 1265"/>
                <a:gd name="T14" fmla="*/ 382 w 1265"/>
                <a:gd name="T15" fmla="*/ 1204 h 1265"/>
                <a:gd name="T16" fmla="*/ 918 w 1265"/>
                <a:gd name="T17" fmla="*/ 1197 h 1265"/>
                <a:gd name="T18" fmla="*/ 320 w 1265"/>
                <a:gd name="T19" fmla="*/ 1173 h 1265"/>
                <a:gd name="T20" fmla="*/ 978 w 1265"/>
                <a:gd name="T21" fmla="*/ 1162 h 1265"/>
                <a:gd name="T22" fmla="*/ 263 w 1265"/>
                <a:gd name="T23" fmla="*/ 1135 h 1265"/>
                <a:gd name="T24" fmla="*/ 1034 w 1265"/>
                <a:gd name="T25" fmla="*/ 1121 h 1265"/>
                <a:gd name="T26" fmla="*/ 210 w 1265"/>
                <a:gd name="T27" fmla="*/ 1092 h 1265"/>
                <a:gd name="T28" fmla="*/ 1086 w 1265"/>
                <a:gd name="T29" fmla="*/ 1074 h 1265"/>
                <a:gd name="T30" fmla="*/ 162 w 1265"/>
                <a:gd name="T31" fmla="*/ 1042 h 1265"/>
                <a:gd name="T32" fmla="*/ 1131 w 1265"/>
                <a:gd name="T33" fmla="*/ 1021 h 1265"/>
                <a:gd name="T34" fmla="*/ 120 w 1265"/>
                <a:gd name="T35" fmla="*/ 988 h 1265"/>
                <a:gd name="T36" fmla="*/ 1171 w 1265"/>
                <a:gd name="T37" fmla="*/ 964 h 1265"/>
                <a:gd name="T38" fmla="*/ 84 w 1265"/>
                <a:gd name="T39" fmla="*/ 930 h 1265"/>
                <a:gd name="T40" fmla="*/ 1204 w 1265"/>
                <a:gd name="T41" fmla="*/ 902 h 1265"/>
                <a:gd name="T42" fmla="*/ 54 w 1265"/>
                <a:gd name="T43" fmla="*/ 868 h 1265"/>
                <a:gd name="T44" fmla="*/ 1231 w 1265"/>
                <a:gd name="T45" fmla="*/ 838 h 1265"/>
                <a:gd name="T46" fmla="*/ 32 w 1265"/>
                <a:gd name="T47" fmla="*/ 803 h 1265"/>
                <a:gd name="T48" fmla="*/ 1250 w 1265"/>
                <a:gd name="T49" fmla="*/ 771 h 1265"/>
                <a:gd name="T50" fmla="*/ 17 w 1265"/>
                <a:gd name="T51" fmla="*/ 736 h 1265"/>
                <a:gd name="T52" fmla="*/ 1261 w 1265"/>
                <a:gd name="T53" fmla="*/ 702 h 1265"/>
                <a:gd name="T54" fmla="*/ 9 w 1265"/>
                <a:gd name="T55" fmla="*/ 668 h 1265"/>
                <a:gd name="T56" fmla="*/ 1256 w 1265"/>
                <a:gd name="T57" fmla="*/ 631 h 1265"/>
                <a:gd name="T58" fmla="*/ 1 w 1265"/>
                <a:gd name="T59" fmla="*/ 598 h 1265"/>
                <a:gd name="T60" fmla="*/ 1252 w 1265"/>
                <a:gd name="T61" fmla="*/ 563 h 1265"/>
                <a:gd name="T62" fmla="*/ 8 w 1265"/>
                <a:gd name="T63" fmla="*/ 529 h 1265"/>
                <a:gd name="T64" fmla="*/ 1241 w 1265"/>
                <a:gd name="T65" fmla="*/ 495 h 1265"/>
                <a:gd name="T66" fmla="*/ 23 w 1265"/>
                <a:gd name="T67" fmla="*/ 461 h 1265"/>
                <a:gd name="T68" fmla="*/ 1222 w 1265"/>
                <a:gd name="T69" fmla="*/ 429 h 1265"/>
                <a:gd name="T70" fmla="*/ 46 w 1265"/>
                <a:gd name="T71" fmla="*/ 395 h 1265"/>
                <a:gd name="T72" fmla="*/ 1196 w 1265"/>
                <a:gd name="T73" fmla="*/ 365 h 1265"/>
                <a:gd name="T74" fmla="*/ 76 w 1265"/>
                <a:gd name="T75" fmla="*/ 332 h 1265"/>
                <a:gd name="T76" fmla="*/ 1163 w 1265"/>
                <a:gd name="T77" fmla="*/ 305 h 1265"/>
                <a:gd name="T78" fmla="*/ 112 w 1265"/>
                <a:gd name="T79" fmla="*/ 273 h 1265"/>
                <a:gd name="T80" fmla="*/ 1124 w 1265"/>
                <a:gd name="T81" fmla="*/ 249 h 1265"/>
                <a:gd name="T82" fmla="*/ 155 w 1265"/>
                <a:gd name="T83" fmla="*/ 218 h 1265"/>
                <a:gd name="T84" fmla="*/ 1079 w 1265"/>
                <a:gd name="T85" fmla="*/ 197 h 1265"/>
                <a:gd name="T86" fmla="*/ 203 w 1265"/>
                <a:gd name="T87" fmla="*/ 168 h 1265"/>
                <a:gd name="T88" fmla="*/ 1028 w 1265"/>
                <a:gd name="T89" fmla="*/ 150 h 1265"/>
                <a:gd name="T90" fmla="*/ 257 w 1265"/>
                <a:gd name="T91" fmla="*/ 123 h 1265"/>
                <a:gd name="T92" fmla="*/ 973 w 1265"/>
                <a:gd name="T93" fmla="*/ 110 h 1265"/>
                <a:gd name="T94" fmla="*/ 315 w 1265"/>
                <a:gd name="T95" fmla="*/ 85 h 1265"/>
                <a:gd name="T96" fmla="*/ 913 w 1265"/>
                <a:gd name="T97" fmla="*/ 75 h 1265"/>
                <a:gd name="T98" fmla="*/ 377 w 1265"/>
                <a:gd name="T99" fmla="*/ 53 h 1265"/>
                <a:gd name="T100" fmla="*/ 850 w 1265"/>
                <a:gd name="T101" fmla="*/ 48 h 1265"/>
                <a:gd name="T102" fmla="*/ 442 w 1265"/>
                <a:gd name="T103" fmla="*/ 29 h 1265"/>
                <a:gd name="T104" fmla="*/ 784 w 1265"/>
                <a:gd name="T105" fmla="*/ 27 h 1265"/>
                <a:gd name="T106" fmla="*/ 510 w 1265"/>
                <a:gd name="T107" fmla="*/ 12 h 1265"/>
                <a:gd name="T108" fmla="*/ 717 w 1265"/>
                <a:gd name="T109" fmla="*/ 14 h 1265"/>
                <a:gd name="T110" fmla="*/ 579 w 1265"/>
                <a:gd name="T111" fmla="*/ 2 h 1265"/>
                <a:gd name="T112" fmla="*/ 648 w 1265"/>
                <a:gd name="T113" fmla="*/ 9 h 1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65" h="1265">
                  <a:moveTo>
                    <a:pt x="632" y="1265"/>
                  </a:moveTo>
                  <a:cubicBezTo>
                    <a:pt x="627" y="1265"/>
                    <a:pt x="621" y="1265"/>
                    <a:pt x="615" y="1265"/>
                  </a:cubicBezTo>
                  <a:cubicBezTo>
                    <a:pt x="615" y="1256"/>
                    <a:pt x="615" y="1256"/>
                    <a:pt x="615" y="1256"/>
                  </a:cubicBezTo>
                  <a:cubicBezTo>
                    <a:pt x="627" y="1256"/>
                    <a:pt x="638" y="1256"/>
                    <a:pt x="650" y="1256"/>
                  </a:cubicBezTo>
                  <a:cubicBezTo>
                    <a:pt x="650" y="1265"/>
                    <a:pt x="650" y="1265"/>
                    <a:pt x="650" y="1265"/>
                  </a:cubicBezTo>
                  <a:cubicBezTo>
                    <a:pt x="644" y="1265"/>
                    <a:pt x="638" y="1265"/>
                    <a:pt x="632" y="1265"/>
                  </a:cubicBezTo>
                  <a:close/>
                  <a:moveTo>
                    <a:pt x="580" y="1263"/>
                  </a:moveTo>
                  <a:cubicBezTo>
                    <a:pt x="569" y="1262"/>
                    <a:pt x="557" y="1261"/>
                    <a:pt x="546" y="1259"/>
                  </a:cubicBezTo>
                  <a:cubicBezTo>
                    <a:pt x="547" y="1251"/>
                    <a:pt x="547" y="1251"/>
                    <a:pt x="547" y="1251"/>
                  </a:cubicBezTo>
                  <a:cubicBezTo>
                    <a:pt x="558" y="1252"/>
                    <a:pt x="570" y="1253"/>
                    <a:pt x="581" y="1254"/>
                  </a:cubicBezTo>
                  <a:lnTo>
                    <a:pt x="580" y="1263"/>
                  </a:lnTo>
                  <a:close/>
                  <a:moveTo>
                    <a:pt x="685" y="1263"/>
                  </a:moveTo>
                  <a:cubicBezTo>
                    <a:pt x="684" y="1254"/>
                    <a:pt x="684" y="1254"/>
                    <a:pt x="684" y="1254"/>
                  </a:cubicBezTo>
                  <a:cubicBezTo>
                    <a:pt x="695" y="1253"/>
                    <a:pt x="707" y="1252"/>
                    <a:pt x="718" y="1250"/>
                  </a:cubicBezTo>
                  <a:cubicBezTo>
                    <a:pt x="719" y="1259"/>
                    <a:pt x="719" y="1259"/>
                    <a:pt x="719" y="1259"/>
                  </a:cubicBezTo>
                  <a:cubicBezTo>
                    <a:pt x="708" y="1261"/>
                    <a:pt x="696" y="1262"/>
                    <a:pt x="685" y="1263"/>
                  </a:cubicBezTo>
                  <a:close/>
                  <a:moveTo>
                    <a:pt x="511" y="1253"/>
                  </a:moveTo>
                  <a:cubicBezTo>
                    <a:pt x="500" y="1251"/>
                    <a:pt x="489" y="1249"/>
                    <a:pt x="477" y="1246"/>
                  </a:cubicBezTo>
                  <a:cubicBezTo>
                    <a:pt x="479" y="1238"/>
                    <a:pt x="479" y="1238"/>
                    <a:pt x="479" y="1238"/>
                  </a:cubicBezTo>
                  <a:cubicBezTo>
                    <a:pt x="491" y="1240"/>
                    <a:pt x="502" y="1243"/>
                    <a:pt x="513" y="1245"/>
                  </a:cubicBezTo>
                  <a:lnTo>
                    <a:pt x="511" y="1253"/>
                  </a:lnTo>
                  <a:close/>
                  <a:moveTo>
                    <a:pt x="754" y="1253"/>
                  </a:moveTo>
                  <a:cubicBezTo>
                    <a:pt x="752" y="1245"/>
                    <a:pt x="752" y="1245"/>
                    <a:pt x="752" y="1245"/>
                  </a:cubicBezTo>
                  <a:cubicBezTo>
                    <a:pt x="763" y="1243"/>
                    <a:pt x="775" y="1240"/>
                    <a:pt x="786" y="1237"/>
                  </a:cubicBezTo>
                  <a:cubicBezTo>
                    <a:pt x="788" y="1246"/>
                    <a:pt x="788" y="1246"/>
                    <a:pt x="788" y="1246"/>
                  </a:cubicBezTo>
                  <a:cubicBezTo>
                    <a:pt x="777" y="1249"/>
                    <a:pt x="765" y="1251"/>
                    <a:pt x="754" y="1253"/>
                  </a:cubicBezTo>
                  <a:close/>
                  <a:moveTo>
                    <a:pt x="444" y="1236"/>
                  </a:moveTo>
                  <a:cubicBezTo>
                    <a:pt x="433" y="1233"/>
                    <a:pt x="422" y="1229"/>
                    <a:pt x="411" y="1225"/>
                  </a:cubicBezTo>
                  <a:cubicBezTo>
                    <a:pt x="414" y="1217"/>
                    <a:pt x="414" y="1217"/>
                    <a:pt x="414" y="1217"/>
                  </a:cubicBezTo>
                  <a:cubicBezTo>
                    <a:pt x="424" y="1221"/>
                    <a:pt x="435" y="1225"/>
                    <a:pt x="446" y="1228"/>
                  </a:cubicBezTo>
                  <a:lnTo>
                    <a:pt x="444" y="1236"/>
                  </a:lnTo>
                  <a:close/>
                  <a:moveTo>
                    <a:pt x="821" y="1236"/>
                  </a:moveTo>
                  <a:cubicBezTo>
                    <a:pt x="819" y="1228"/>
                    <a:pt x="819" y="1228"/>
                    <a:pt x="819" y="1228"/>
                  </a:cubicBezTo>
                  <a:cubicBezTo>
                    <a:pt x="830" y="1225"/>
                    <a:pt x="841" y="1221"/>
                    <a:pt x="851" y="1217"/>
                  </a:cubicBezTo>
                  <a:cubicBezTo>
                    <a:pt x="854" y="1225"/>
                    <a:pt x="854" y="1225"/>
                    <a:pt x="854" y="1225"/>
                  </a:cubicBezTo>
                  <a:cubicBezTo>
                    <a:pt x="843" y="1229"/>
                    <a:pt x="832" y="1233"/>
                    <a:pt x="821" y="1236"/>
                  </a:cubicBezTo>
                  <a:close/>
                  <a:moveTo>
                    <a:pt x="378" y="1212"/>
                  </a:moveTo>
                  <a:cubicBezTo>
                    <a:pt x="368" y="1207"/>
                    <a:pt x="357" y="1202"/>
                    <a:pt x="347" y="1197"/>
                  </a:cubicBezTo>
                  <a:cubicBezTo>
                    <a:pt x="351" y="1189"/>
                    <a:pt x="351" y="1189"/>
                    <a:pt x="351" y="1189"/>
                  </a:cubicBezTo>
                  <a:cubicBezTo>
                    <a:pt x="361" y="1195"/>
                    <a:pt x="371" y="1200"/>
                    <a:pt x="382" y="1204"/>
                  </a:cubicBezTo>
                  <a:lnTo>
                    <a:pt x="378" y="1212"/>
                  </a:lnTo>
                  <a:close/>
                  <a:moveTo>
                    <a:pt x="887" y="1212"/>
                  </a:moveTo>
                  <a:cubicBezTo>
                    <a:pt x="883" y="1204"/>
                    <a:pt x="883" y="1204"/>
                    <a:pt x="883" y="1204"/>
                  </a:cubicBezTo>
                  <a:cubicBezTo>
                    <a:pt x="893" y="1199"/>
                    <a:pt x="904" y="1194"/>
                    <a:pt x="914" y="1189"/>
                  </a:cubicBezTo>
                  <a:cubicBezTo>
                    <a:pt x="918" y="1197"/>
                    <a:pt x="918" y="1197"/>
                    <a:pt x="918" y="1197"/>
                  </a:cubicBezTo>
                  <a:cubicBezTo>
                    <a:pt x="908" y="1202"/>
                    <a:pt x="897" y="1207"/>
                    <a:pt x="887" y="1212"/>
                  </a:cubicBezTo>
                  <a:close/>
                  <a:moveTo>
                    <a:pt x="316" y="1181"/>
                  </a:moveTo>
                  <a:cubicBezTo>
                    <a:pt x="306" y="1175"/>
                    <a:pt x="296" y="1169"/>
                    <a:pt x="286" y="1162"/>
                  </a:cubicBezTo>
                  <a:cubicBezTo>
                    <a:pt x="291" y="1155"/>
                    <a:pt x="291" y="1155"/>
                    <a:pt x="291" y="1155"/>
                  </a:cubicBezTo>
                  <a:cubicBezTo>
                    <a:pt x="301" y="1161"/>
                    <a:pt x="311" y="1167"/>
                    <a:pt x="320" y="1173"/>
                  </a:cubicBezTo>
                  <a:lnTo>
                    <a:pt x="316" y="1181"/>
                  </a:lnTo>
                  <a:close/>
                  <a:moveTo>
                    <a:pt x="949" y="1180"/>
                  </a:moveTo>
                  <a:cubicBezTo>
                    <a:pt x="944" y="1173"/>
                    <a:pt x="944" y="1173"/>
                    <a:pt x="944" y="1173"/>
                  </a:cubicBezTo>
                  <a:cubicBezTo>
                    <a:pt x="954" y="1167"/>
                    <a:pt x="964" y="1161"/>
                    <a:pt x="973" y="1155"/>
                  </a:cubicBezTo>
                  <a:cubicBezTo>
                    <a:pt x="978" y="1162"/>
                    <a:pt x="978" y="1162"/>
                    <a:pt x="978" y="1162"/>
                  </a:cubicBezTo>
                  <a:cubicBezTo>
                    <a:pt x="969" y="1168"/>
                    <a:pt x="959" y="1175"/>
                    <a:pt x="949" y="1180"/>
                  </a:cubicBezTo>
                  <a:close/>
                  <a:moveTo>
                    <a:pt x="258" y="1142"/>
                  </a:moveTo>
                  <a:cubicBezTo>
                    <a:pt x="248" y="1135"/>
                    <a:pt x="239" y="1128"/>
                    <a:pt x="230" y="1121"/>
                  </a:cubicBezTo>
                  <a:cubicBezTo>
                    <a:pt x="236" y="1114"/>
                    <a:pt x="236" y="1114"/>
                    <a:pt x="236" y="1114"/>
                  </a:cubicBezTo>
                  <a:cubicBezTo>
                    <a:pt x="245" y="1122"/>
                    <a:pt x="254" y="1129"/>
                    <a:pt x="263" y="1135"/>
                  </a:cubicBezTo>
                  <a:lnTo>
                    <a:pt x="258" y="1142"/>
                  </a:lnTo>
                  <a:close/>
                  <a:moveTo>
                    <a:pt x="1007" y="1142"/>
                  </a:moveTo>
                  <a:cubicBezTo>
                    <a:pt x="1002" y="1135"/>
                    <a:pt x="1002" y="1135"/>
                    <a:pt x="1002" y="1135"/>
                  </a:cubicBezTo>
                  <a:cubicBezTo>
                    <a:pt x="1011" y="1128"/>
                    <a:pt x="1020" y="1121"/>
                    <a:pt x="1029" y="1114"/>
                  </a:cubicBezTo>
                  <a:cubicBezTo>
                    <a:pt x="1034" y="1121"/>
                    <a:pt x="1034" y="1121"/>
                    <a:pt x="1034" y="1121"/>
                  </a:cubicBezTo>
                  <a:cubicBezTo>
                    <a:pt x="1025" y="1128"/>
                    <a:pt x="1016" y="1135"/>
                    <a:pt x="1007" y="1142"/>
                  </a:cubicBezTo>
                  <a:close/>
                  <a:moveTo>
                    <a:pt x="204" y="1098"/>
                  </a:moveTo>
                  <a:cubicBezTo>
                    <a:pt x="196" y="1090"/>
                    <a:pt x="187" y="1082"/>
                    <a:pt x="179" y="1074"/>
                  </a:cubicBezTo>
                  <a:cubicBezTo>
                    <a:pt x="185" y="1068"/>
                    <a:pt x="185" y="1068"/>
                    <a:pt x="185" y="1068"/>
                  </a:cubicBezTo>
                  <a:cubicBezTo>
                    <a:pt x="193" y="1076"/>
                    <a:pt x="201" y="1084"/>
                    <a:pt x="210" y="1092"/>
                  </a:cubicBezTo>
                  <a:lnTo>
                    <a:pt x="204" y="1098"/>
                  </a:lnTo>
                  <a:close/>
                  <a:moveTo>
                    <a:pt x="1061" y="1098"/>
                  </a:moveTo>
                  <a:cubicBezTo>
                    <a:pt x="1055" y="1092"/>
                    <a:pt x="1055" y="1092"/>
                    <a:pt x="1055" y="1092"/>
                  </a:cubicBezTo>
                  <a:cubicBezTo>
                    <a:pt x="1063" y="1084"/>
                    <a:pt x="1071" y="1076"/>
                    <a:pt x="1079" y="1068"/>
                  </a:cubicBezTo>
                  <a:cubicBezTo>
                    <a:pt x="1086" y="1074"/>
                    <a:pt x="1086" y="1074"/>
                    <a:pt x="1086" y="1074"/>
                  </a:cubicBezTo>
                  <a:cubicBezTo>
                    <a:pt x="1077" y="1082"/>
                    <a:pt x="1069" y="1090"/>
                    <a:pt x="1061" y="1098"/>
                  </a:cubicBezTo>
                  <a:close/>
                  <a:moveTo>
                    <a:pt x="155" y="1048"/>
                  </a:moveTo>
                  <a:cubicBezTo>
                    <a:pt x="148" y="1039"/>
                    <a:pt x="140" y="1030"/>
                    <a:pt x="133" y="1021"/>
                  </a:cubicBezTo>
                  <a:cubicBezTo>
                    <a:pt x="140" y="1016"/>
                    <a:pt x="140" y="1016"/>
                    <a:pt x="140" y="1016"/>
                  </a:cubicBezTo>
                  <a:cubicBezTo>
                    <a:pt x="147" y="1025"/>
                    <a:pt x="154" y="1034"/>
                    <a:pt x="162" y="1042"/>
                  </a:cubicBezTo>
                  <a:lnTo>
                    <a:pt x="155" y="1048"/>
                  </a:lnTo>
                  <a:close/>
                  <a:moveTo>
                    <a:pt x="1109" y="1048"/>
                  </a:moveTo>
                  <a:cubicBezTo>
                    <a:pt x="1103" y="1042"/>
                    <a:pt x="1103" y="1042"/>
                    <a:pt x="1103" y="1042"/>
                  </a:cubicBezTo>
                  <a:cubicBezTo>
                    <a:pt x="1110" y="1034"/>
                    <a:pt x="1118" y="1025"/>
                    <a:pt x="1125" y="1016"/>
                  </a:cubicBezTo>
                  <a:cubicBezTo>
                    <a:pt x="1131" y="1021"/>
                    <a:pt x="1131" y="1021"/>
                    <a:pt x="1131" y="1021"/>
                  </a:cubicBezTo>
                  <a:cubicBezTo>
                    <a:pt x="1124" y="1030"/>
                    <a:pt x="1117" y="1039"/>
                    <a:pt x="1109" y="1048"/>
                  </a:cubicBezTo>
                  <a:close/>
                  <a:moveTo>
                    <a:pt x="113" y="993"/>
                  </a:moveTo>
                  <a:cubicBezTo>
                    <a:pt x="106" y="984"/>
                    <a:pt x="100" y="974"/>
                    <a:pt x="93" y="964"/>
                  </a:cubicBezTo>
                  <a:cubicBezTo>
                    <a:pt x="101" y="960"/>
                    <a:pt x="101" y="960"/>
                    <a:pt x="101" y="960"/>
                  </a:cubicBezTo>
                  <a:cubicBezTo>
                    <a:pt x="107" y="969"/>
                    <a:pt x="113" y="979"/>
                    <a:pt x="120" y="988"/>
                  </a:cubicBezTo>
                  <a:lnTo>
                    <a:pt x="113" y="993"/>
                  </a:lnTo>
                  <a:close/>
                  <a:moveTo>
                    <a:pt x="1152" y="993"/>
                  </a:moveTo>
                  <a:cubicBezTo>
                    <a:pt x="1145" y="988"/>
                    <a:pt x="1145" y="988"/>
                    <a:pt x="1145" y="988"/>
                  </a:cubicBezTo>
                  <a:cubicBezTo>
                    <a:pt x="1151" y="979"/>
                    <a:pt x="1158" y="969"/>
                    <a:pt x="1164" y="959"/>
                  </a:cubicBezTo>
                  <a:cubicBezTo>
                    <a:pt x="1171" y="964"/>
                    <a:pt x="1171" y="964"/>
                    <a:pt x="1171" y="964"/>
                  </a:cubicBezTo>
                  <a:cubicBezTo>
                    <a:pt x="1165" y="974"/>
                    <a:pt x="1159" y="983"/>
                    <a:pt x="1152" y="993"/>
                  </a:cubicBezTo>
                  <a:close/>
                  <a:moveTo>
                    <a:pt x="76" y="934"/>
                  </a:moveTo>
                  <a:cubicBezTo>
                    <a:pt x="71" y="924"/>
                    <a:pt x="65" y="913"/>
                    <a:pt x="60" y="903"/>
                  </a:cubicBezTo>
                  <a:cubicBezTo>
                    <a:pt x="68" y="899"/>
                    <a:pt x="68" y="899"/>
                    <a:pt x="68" y="899"/>
                  </a:cubicBezTo>
                  <a:cubicBezTo>
                    <a:pt x="73" y="910"/>
                    <a:pt x="78" y="920"/>
                    <a:pt x="84" y="930"/>
                  </a:cubicBezTo>
                  <a:lnTo>
                    <a:pt x="76" y="934"/>
                  </a:lnTo>
                  <a:close/>
                  <a:moveTo>
                    <a:pt x="1189" y="934"/>
                  </a:moveTo>
                  <a:cubicBezTo>
                    <a:pt x="1181" y="929"/>
                    <a:pt x="1181" y="929"/>
                    <a:pt x="1181" y="929"/>
                  </a:cubicBezTo>
                  <a:cubicBezTo>
                    <a:pt x="1186" y="919"/>
                    <a:pt x="1192" y="909"/>
                    <a:pt x="1197" y="899"/>
                  </a:cubicBezTo>
                  <a:cubicBezTo>
                    <a:pt x="1204" y="902"/>
                    <a:pt x="1204" y="902"/>
                    <a:pt x="1204" y="902"/>
                  </a:cubicBezTo>
                  <a:cubicBezTo>
                    <a:pt x="1199" y="913"/>
                    <a:pt x="1194" y="923"/>
                    <a:pt x="1189" y="934"/>
                  </a:cubicBezTo>
                  <a:close/>
                  <a:moveTo>
                    <a:pt x="46" y="871"/>
                  </a:moveTo>
                  <a:cubicBezTo>
                    <a:pt x="42" y="860"/>
                    <a:pt x="38" y="849"/>
                    <a:pt x="34" y="838"/>
                  </a:cubicBezTo>
                  <a:cubicBezTo>
                    <a:pt x="42" y="836"/>
                    <a:pt x="42" y="836"/>
                    <a:pt x="42" y="836"/>
                  </a:cubicBezTo>
                  <a:cubicBezTo>
                    <a:pt x="46" y="846"/>
                    <a:pt x="50" y="857"/>
                    <a:pt x="54" y="868"/>
                  </a:cubicBezTo>
                  <a:lnTo>
                    <a:pt x="46" y="871"/>
                  </a:lnTo>
                  <a:close/>
                  <a:moveTo>
                    <a:pt x="1218" y="871"/>
                  </a:moveTo>
                  <a:cubicBezTo>
                    <a:pt x="1210" y="867"/>
                    <a:pt x="1210" y="867"/>
                    <a:pt x="1210" y="867"/>
                  </a:cubicBezTo>
                  <a:cubicBezTo>
                    <a:pt x="1215" y="857"/>
                    <a:pt x="1219" y="846"/>
                    <a:pt x="1222" y="835"/>
                  </a:cubicBezTo>
                  <a:cubicBezTo>
                    <a:pt x="1231" y="838"/>
                    <a:pt x="1231" y="838"/>
                    <a:pt x="1231" y="838"/>
                  </a:cubicBezTo>
                  <a:cubicBezTo>
                    <a:pt x="1227" y="849"/>
                    <a:pt x="1223" y="860"/>
                    <a:pt x="1218" y="871"/>
                  </a:cubicBezTo>
                  <a:close/>
                  <a:moveTo>
                    <a:pt x="24" y="805"/>
                  </a:moveTo>
                  <a:cubicBezTo>
                    <a:pt x="20" y="794"/>
                    <a:pt x="18" y="783"/>
                    <a:pt x="15" y="771"/>
                  </a:cubicBezTo>
                  <a:cubicBezTo>
                    <a:pt x="23" y="770"/>
                    <a:pt x="23" y="770"/>
                    <a:pt x="23" y="770"/>
                  </a:cubicBezTo>
                  <a:cubicBezTo>
                    <a:pt x="26" y="781"/>
                    <a:pt x="29" y="792"/>
                    <a:pt x="32" y="803"/>
                  </a:cubicBezTo>
                  <a:lnTo>
                    <a:pt x="24" y="805"/>
                  </a:lnTo>
                  <a:close/>
                  <a:moveTo>
                    <a:pt x="1241" y="805"/>
                  </a:moveTo>
                  <a:cubicBezTo>
                    <a:pt x="1233" y="802"/>
                    <a:pt x="1233" y="802"/>
                    <a:pt x="1233" y="802"/>
                  </a:cubicBezTo>
                  <a:cubicBezTo>
                    <a:pt x="1236" y="791"/>
                    <a:pt x="1239" y="780"/>
                    <a:pt x="1241" y="769"/>
                  </a:cubicBezTo>
                  <a:cubicBezTo>
                    <a:pt x="1250" y="771"/>
                    <a:pt x="1250" y="771"/>
                    <a:pt x="1250" y="771"/>
                  </a:cubicBezTo>
                  <a:cubicBezTo>
                    <a:pt x="1247" y="782"/>
                    <a:pt x="1244" y="793"/>
                    <a:pt x="1241" y="805"/>
                  </a:cubicBezTo>
                  <a:close/>
                  <a:moveTo>
                    <a:pt x="8" y="737"/>
                  </a:moveTo>
                  <a:cubicBezTo>
                    <a:pt x="6" y="726"/>
                    <a:pt x="5" y="714"/>
                    <a:pt x="4" y="703"/>
                  </a:cubicBezTo>
                  <a:cubicBezTo>
                    <a:pt x="12" y="702"/>
                    <a:pt x="12" y="702"/>
                    <a:pt x="12" y="702"/>
                  </a:cubicBezTo>
                  <a:cubicBezTo>
                    <a:pt x="13" y="713"/>
                    <a:pt x="15" y="725"/>
                    <a:pt x="17" y="736"/>
                  </a:cubicBezTo>
                  <a:lnTo>
                    <a:pt x="8" y="737"/>
                  </a:lnTo>
                  <a:close/>
                  <a:moveTo>
                    <a:pt x="1256" y="737"/>
                  </a:moveTo>
                  <a:cubicBezTo>
                    <a:pt x="1248" y="735"/>
                    <a:pt x="1248" y="735"/>
                    <a:pt x="1248" y="735"/>
                  </a:cubicBezTo>
                  <a:cubicBezTo>
                    <a:pt x="1250" y="724"/>
                    <a:pt x="1251" y="712"/>
                    <a:pt x="1252" y="701"/>
                  </a:cubicBezTo>
                  <a:cubicBezTo>
                    <a:pt x="1261" y="702"/>
                    <a:pt x="1261" y="702"/>
                    <a:pt x="1261" y="702"/>
                  </a:cubicBezTo>
                  <a:cubicBezTo>
                    <a:pt x="1260" y="714"/>
                    <a:pt x="1258" y="725"/>
                    <a:pt x="1256" y="737"/>
                  </a:cubicBezTo>
                  <a:close/>
                  <a:moveTo>
                    <a:pt x="1" y="668"/>
                  </a:moveTo>
                  <a:cubicBezTo>
                    <a:pt x="0" y="656"/>
                    <a:pt x="0" y="645"/>
                    <a:pt x="0" y="633"/>
                  </a:cubicBezTo>
                  <a:cubicBezTo>
                    <a:pt x="8" y="633"/>
                    <a:pt x="8" y="633"/>
                    <a:pt x="8" y="633"/>
                  </a:cubicBezTo>
                  <a:cubicBezTo>
                    <a:pt x="8" y="645"/>
                    <a:pt x="9" y="656"/>
                    <a:pt x="9" y="668"/>
                  </a:cubicBezTo>
                  <a:lnTo>
                    <a:pt x="1" y="668"/>
                  </a:lnTo>
                  <a:close/>
                  <a:moveTo>
                    <a:pt x="1264" y="667"/>
                  </a:moveTo>
                  <a:cubicBezTo>
                    <a:pt x="1255" y="667"/>
                    <a:pt x="1255" y="667"/>
                    <a:pt x="1255" y="667"/>
                  </a:cubicBezTo>
                  <a:cubicBezTo>
                    <a:pt x="1256" y="655"/>
                    <a:pt x="1256" y="644"/>
                    <a:pt x="1256" y="632"/>
                  </a:cubicBezTo>
                  <a:cubicBezTo>
                    <a:pt x="1256" y="631"/>
                    <a:pt x="1256" y="631"/>
                    <a:pt x="1256" y="631"/>
                  </a:cubicBezTo>
                  <a:cubicBezTo>
                    <a:pt x="1265" y="631"/>
                    <a:pt x="1265" y="631"/>
                    <a:pt x="1265" y="631"/>
                  </a:cubicBezTo>
                  <a:cubicBezTo>
                    <a:pt x="1265" y="632"/>
                    <a:pt x="1265" y="632"/>
                    <a:pt x="1265" y="632"/>
                  </a:cubicBezTo>
                  <a:cubicBezTo>
                    <a:pt x="1265" y="644"/>
                    <a:pt x="1264" y="656"/>
                    <a:pt x="1264" y="667"/>
                  </a:cubicBezTo>
                  <a:close/>
                  <a:moveTo>
                    <a:pt x="9" y="599"/>
                  </a:moveTo>
                  <a:cubicBezTo>
                    <a:pt x="1" y="598"/>
                    <a:pt x="1" y="598"/>
                    <a:pt x="1" y="598"/>
                  </a:cubicBezTo>
                  <a:cubicBezTo>
                    <a:pt x="1" y="587"/>
                    <a:pt x="2" y="575"/>
                    <a:pt x="3" y="564"/>
                  </a:cubicBezTo>
                  <a:cubicBezTo>
                    <a:pt x="12" y="565"/>
                    <a:pt x="12" y="565"/>
                    <a:pt x="12" y="565"/>
                  </a:cubicBezTo>
                  <a:cubicBezTo>
                    <a:pt x="11" y="576"/>
                    <a:pt x="10" y="587"/>
                    <a:pt x="9" y="599"/>
                  </a:cubicBezTo>
                  <a:close/>
                  <a:moveTo>
                    <a:pt x="1255" y="597"/>
                  </a:moveTo>
                  <a:cubicBezTo>
                    <a:pt x="1254" y="585"/>
                    <a:pt x="1253" y="574"/>
                    <a:pt x="1252" y="563"/>
                  </a:cubicBezTo>
                  <a:cubicBezTo>
                    <a:pt x="1261" y="562"/>
                    <a:pt x="1261" y="562"/>
                    <a:pt x="1261" y="562"/>
                  </a:cubicBezTo>
                  <a:cubicBezTo>
                    <a:pt x="1262" y="573"/>
                    <a:pt x="1263" y="585"/>
                    <a:pt x="1264" y="596"/>
                  </a:cubicBezTo>
                  <a:lnTo>
                    <a:pt x="1255" y="597"/>
                  </a:lnTo>
                  <a:close/>
                  <a:moveTo>
                    <a:pt x="17" y="530"/>
                  </a:moveTo>
                  <a:cubicBezTo>
                    <a:pt x="8" y="529"/>
                    <a:pt x="8" y="529"/>
                    <a:pt x="8" y="529"/>
                  </a:cubicBezTo>
                  <a:cubicBezTo>
                    <a:pt x="10" y="518"/>
                    <a:pt x="12" y="506"/>
                    <a:pt x="15" y="495"/>
                  </a:cubicBezTo>
                  <a:cubicBezTo>
                    <a:pt x="23" y="497"/>
                    <a:pt x="23" y="497"/>
                    <a:pt x="23" y="497"/>
                  </a:cubicBezTo>
                  <a:cubicBezTo>
                    <a:pt x="21" y="508"/>
                    <a:pt x="19" y="519"/>
                    <a:pt x="17" y="530"/>
                  </a:cubicBezTo>
                  <a:close/>
                  <a:moveTo>
                    <a:pt x="1247" y="529"/>
                  </a:moveTo>
                  <a:cubicBezTo>
                    <a:pt x="1246" y="517"/>
                    <a:pt x="1243" y="506"/>
                    <a:pt x="1241" y="495"/>
                  </a:cubicBezTo>
                  <a:cubicBezTo>
                    <a:pt x="1249" y="493"/>
                    <a:pt x="1249" y="493"/>
                    <a:pt x="1249" y="493"/>
                  </a:cubicBezTo>
                  <a:cubicBezTo>
                    <a:pt x="1252" y="504"/>
                    <a:pt x="1254" y="516"/>
                    <a:pt x="1256" y="527"/>
                  </a:cubicBezTo>
                  <a:lnTo>
                    <a:pt x="1247" y="529"/>
                  </a:lnTo>
                  <a:close/>
                  <a:moveTo>
                    <a:pt x="32" y="463"/>
                  </a:moveTo>
                  <a:cubicBezTo>
                    <a:pt x="23" y="461"/>
                    <a:pt x="23" y="461"/>
                    <a:pt x="23" y="461"/>
                  </a:cubicBezTo>
                  <a:cubicBezTo>
                    <a:pt x="26" y="450"/>
                    <a:pt x="30" y="439"/>
                    <a:pt x="34" y="428"/>
                  </a:cubicBezTo>
                  <a:cubicBezTo>
                    <a:pt x="42" y="431"/>
                    <a:pt x="42" y="431"/>
                    <a:pt x="42" y="431"/>
                  </a:cubicBezTo>
                  <a:cubicBezTo>
                    <a:pt x="38" y="441"/>
                    <a:pt x="35" y="452"/>
                    <a:pt x="32" y="463"/>
                  </a:cubicBezTo>
                  <a:close/>
                  <a:moveTo>
                    <a:pt x="1232" y="461"/>
                  </a:moveTo>
                  <a:cubicBezTo>
                    <a:pt x="1229" y="451"/>
                    <a:pt x="1226" y="439"/>
                    <a:pt x="1222" y="429"/>
                  </a:cubicBezTo>
                  <a:cubicBezTo>
                    <a:pt x="1230" y="426"/>
                    <a:pt x="1230" y="426"/>
                    <a:pt x="1230" y="426"/>
                  </a:cubicBezTo>
                  <a:cubicBezTo>
                    <a:pt x="1234" y="437"/>
                    <a:pt x="1237" y="448"/>
                    <a:pt x="1241" y="459"/>
                  </a:cubicBezTo>
                  <a:lnTo>
                    <a:pt x="1232" y="461"/>
                  </a:lnTo>
                  <a:close/>
                  <a:moveTo>
                    <a:pt x="54" y="398"/>
                  </a:moveTo>
                  <a:cubicBezTo>
                    <a:pt x="46" y="395"/>
                    <a:pt x="46" y="395"/>
                    <a:pt x="46" y="395"/>
                  </a:cubicBezTo>
                  <a:cubicBezTo>
                    <a:pt x="50" y="384"/>
                    <a:pt x="55" y="374"/>
                    <a:pt x="60" y="363"/>
                  </a:cubicBezTo>
                  <a:cubicBezTo>
                    <a:pt x="68" y="367"/>
                    <a:pt x="68" y="367"/>
                    <a:pt x="68" y="367"/>
                  </a:cubicBezTo>
                  <a:cubicBezTo>
                    <a:pt x="63" y="377"/>
                    <a:pt x="58" y="388"/>
                    <a:pt x="54" y="398"/>
                  </a:cubicBezTo>
                  <a:close/>
                  <a:moveTo>
                    <a:pt x="1210" y="397"/>
                  </a:moveTo>
                  <a:cubicBezTo>
                    <a:pt x="1206" y="386"/>
                    <a:pt x="1201" y="375"/>
                    <a:pt x="1196" y="365"/>
                  </a:cubicBezTo>
                  <a:cubicBezTo>
                    <a:pt x="1204" y="361"/>
                    <a:pt x="1204" y="361"/>
                    <a:pt x="1204" y="361"/>
                  </a:cubicBezTo>
                  <a:cubicBezTo>
                    <a:pt x="1209" y="372"/>
                    <a:pt x="1214" y="383"/>
                    <a:pt x="1218" y="393"/>
                  </a:cubicBezTo>
                  <a:lnTo>
                    <a:pt x="1210" y="397"/>
                  </a:lnTo>
                  <a:close/>
                  <a:moveTo>
                    <a:pt x="83" y="336"/>
                  </a:moveTo>
                  <a:cubicBezTo>
                    <a:pt x="76" y="332"/>
                    <a:pt x="76" y="332"/>
                    <a:pt x="76" y="332"/>
                  </a:cubicBezTo>
                  <a:cubicBezTo>
                    <a:pt x="81" y="322"/>
                    <a:pt x="87" y="312"/>
                    <a:pt x="93" y="302"/>
                  </a:cubicBezTo>
                  <a:cubicBezTo>
                    <a:pt x="100" y="306"/>
                    <a:pt x="100" y="306"/>
                    <a:pt x="100" y="306"/>
                  </a:cubicBezTo>
                  <a:cubicBezTo>
                    <a:pt x="94" y="316"/>
                    <a:pt x="89" y="326"/>
                    <a:pt x="83" y="336"/>
                  </a:cubicBezTo>
                  <a:close/>
                  <a:moveTo>
                    <a:pt x="1180" y="335"/>
                  </a:moveTo>
                  <a:cubicBezTo>
                    <a:pt x="1175" y="325"/>
                    <a:pt x="1169" y="315"/>
                    <a:pt x="1163" y="305"/>
                  </a:cubicBezTo>
                  <a:cubicBezTo>
                    <a:pt x="1171" y="300"/>
                    <a:pt x="1171" y="300"/>
                    <a:pt x="1171" y="300"/>
                  </a:cubicBezTo>
                  <a:cubicBezTo>
                    <a:pt x="1177" y="310"/>
                    <a:pt x="1183" y="320"/>
                    <a:pt x="1188" y="330"/>
                  </a:cubicBezTo>
                  <a:lnTo>
                    <a:pt x="1180" y="335"/>
                  </a:lnTo>
                  <a:close/>
                  <a:moveTo>
                    <a:pt x="119" y="277"/>
                  </a:moveTo>
                  <a:cubicBezTo>
                    <a:pt x="112" y="273"/>
                    <a:pt x="112" y="273"/>
                    <a:pt x="112" y="273"/>
                  </a:cubicBezTo>
                  <a:cubicBezTo>
                    <a:pt x="119" y="263"/>
                    <a:pt x="126" y="254"/>
                    <a:pt x="133" y="244"/>
                  </a:cubicBezTo>
                  <a:cubicBezTo>
                    <a:pt x="140" y="250"/>
                    <a:pt x="140" y="250"/>
                    <a:pt x="140" y="250"/>
                  </a:cubicBezTo>
                  <a:cubicBezTo>
                    <a:pt x="132" y="259"/>
                    <a:pt x="126" y="268"/>
                    <a:pt x="119" y="277"/>
                  </a:cubicBezTo>
                  <a:close/>
                  <a:moveTo>
                    <a:pt x="1144" y="276"/>
                  </a:moveTo>
                  <a:cubicBezTo>
                    <a:pt x="1138" y="267"/>
                    <a:pt x="1131" y="258"/>
                    <a:pt x="1124" y="249"/>
                  </a:cubicBezTo>
                  <a:cubicBezTo>
                    <a:pt x="1131" y="243"/>
                    <a:pt x="1131" y="243"/>
                    <a:pt x="1131" y="243"/>
                  </a:cubicBezTo>
                  <a:cubicBezTo>
                    <a:pt x="1138" y="252"/>
                    <a:pt x="1145" y="262"/>
                    <a:pt x="1151" y="271"/>
                  </a:cubicBezTo>
                  <a:lnTo>
                    <a:pt x="1144" y="276"/>
                  </a:lnTo>
                  <a:close/>
                  <a:moveTo>
                    <a:pt x="161" y="223"/>
                  </a:moveTo>
                  <a:cubicBezTo>
                    <a:pt x="155" y="218"/>
                    <a:pt x="155" y="218"/>
                    <a:pt x="155" y="218"/>
                  </a:cubicBezTo>
                  <a:cubicBezTo>
                    <a:pt x="162" y="209"/>
                    <a:pt x="170" y="200"/>
                    <a:pt x="178" y="192"/>
                  </a:cubicBezTo>
                  <a:cubicBezTo>
                    <a:pt x="185" y="198"/>
                    <a:pt x="185" y="198"/>
                    <a:pt x="185" y="198"/>
                  </a:cubicBezTo>
                  <a:cubicBezTo>
                    <a:pt x="177" y="206"/>
                    <a:pt x="169" y="215"/>
                    <a:pt x="161" y="223"/>
                  </a:cubicBezTo>
                  <a:close/>
                  <a:moveTo>
                    <a:pt x="1102" y="222"/>
                  </a:moveTo>
                  <a:cubicBezTo>
                    <a:pt x="1095" y="213"/>
                    <a:pt x="1087" y="205"/>
                    <a:pt x="1079" y="197"/>
                  </a:cubicBezTo>
                  <a:cubicBezTo>
                    <a:pt x="1085" y="191"/>
                    <a:pt x="1085" y="191"/>
                    <a:pt x="1085" y="191"/>
                  </a:cubicBezTo>
                  <a:cubicBezTo>
                    <a:pt x="1093" y="199"/>
                    <a:pt x="1101" y="208"/>
                    <a:pt x="1109" y="216"/>
                  </a:cubicBezTo>
                  <a:lnTo>
                    <a:pt x="1102" y="222"/>
                  </a:lnTo>
                  <a:close/>
                  <a:moveTo>
                    <a:pt x="209" y="174"/>
                  </a:moveTo>
                  <a:cubicBezTo>
                    <a:pt x="203" y="168"/>
                    <a:pt x="203" y="168"/>
                    <a:pt x="203" y="168"/>
                  </a:cubicBezTo>
                  <a:cubicBezTo>
                    <a:pt x="212" y="160"/>
                    <a:pt x="221" y="152"/>
                    <a:pt x="230" y="145"/>
                  </a:cubicBezTo>
                  <a:cubicBezTo>
                    <a:pt x="235" y="151"/>
                    <a:pt x="235" y="151"/>
                    <a:pt x="235" y="151"/>
                  </a:cubicBezTo>
                  <a:cubicBezTo>
                    <a:pt x="226" y="159"/>
                    <a:pt x="218" y="166"/>
                    <a:pt x="209" y="174"/>
                  </a:cubicBezTo>
                  <a:close/>
                  <a:moveTo>
                    <a:pt x="1054" y="173"/>
                  </a:moveTo>
                  <a:cubicBezTo>
                    <a:pt x="1046" y="165"/>
                    <a:pt x="1037" y="158"/>
                    <a:pt x="1028" y="150"/>
                  </a:cubicBezTo>
                  <a:cubicBezTo>
                    <a:pt x="1034" y="144"/>
                    <a:pt x="1034" y="144"/>
                    <a:pt x="1034" y="144"/>
                  </a:cubicBezTo>
                  <a:cubicBezTo>
                    <a:pt x="1043" y="151"/>
                    <a:pt x="1051" y="159"/>
                    <a:pt x="1060" y="167"/>
                  </a:cubicBezTo>
                  <a:lnTo>
                    <a:pt x="1054" y="173"/>
                  </a:lnTo>
                  <a:close/>
                  <a:moveTo>
                    <a:pt x="262" y="130"/>
                  </a:moveTo>
                  <a:cubicBezTo>
                    <a:pt x="257" y="123"/>
                    <a:pt x="257" y="123"/>
                    <a:pt x="257" y="123"/>
                  </a:cubicBezTo>
                  <a:cubicBezTo>
                    <a:pt x="266" y="116"/>
                    <a:pt x="276" y="110"/>
                    <a:pt x="286" y="103"/>
                  </a:cubicBezTo>
                  <a:cubicBezTo>
                    <a:pt x="290" y="111"/>
                    <a:pt x="290" y="111"/>
                    <a:pt x="290" y="111"/>
                  </a:cubicBezTo>
                  <a:cubicBezTo>
                    <a:pt x="281" y="117"/>
                    <a:pt x="271" y="123"/>
                    <a:pt x="262" y="130"/>
                  </a:cubicBezTo>
                  <a:close/>
                  <a:moveTo>
                    <a:pt x="1001" y="129"/>
                  </a:moveTo>
                  <a:cubicBezTo>
                    <a:pt x="992" y="122"/>
                    <a:pt x="982" y="116"/>
                    <a:pt x="973" y="110"/>
                  </a:cubicBezTo>
                  <a:cubicBezTo>
                    <a:pt x="977" y="102"/>
                    <a:pt x="977" y="102"/>
                    <a:pt x="977" y="102"/>
                  </a:cubicBezTo>
                  <a:cubicBezTo>
                    <a:pt x="987" y="109"/>
                    <a:pt x="997" y="115"/>
                    <a:pt x="1006" y="122"/>
                  </a:cubicBezTo>
                  <a:lnTo>
                    <a:pt x="1001" y="129"/>
                  </a:lnTo>
                  <a:close/>
                  <a:moveTo>
                    <a:pt x="320" y="92"/>
                  </a:moveTo>
                  <a:cubicBezTo>
                    <a:pt x="315" y="85"/>
                    <a:pt x="315" y="85"/>
                    <a:pt x="315" y="85"/>
                  </a:cubicBezTo>
                  <a:cubicBezTo>
                    <a:pt x="325" y="79"/>
                    <a:pt x="336" y="74"/>
                    <a:pt x="346" y="68"/>
                  </a:cubicBezTo>
                  <a:cubicBezTo>
                    <a:pt x="350" y="76"/>
                    <a:pt x="350" y="76"/>
                    <a:pt x="350" y="76"/>
                  </a:cubicBezTo>
                  <a:cubicBezTo>
                    <a:pt x="340" y="81"/>
                    <a:pt x="329" y="87"/>
                    <a:pt x="320" y="92"/>
                  </a:cubicBezTo>
                  <a:close/>
                  <a:moveTo>
                    <a:pt x="943" y="92"/>
                  </a:moveTo>
                  <a:cubicBezTo>
                    <a:pt x="933" y="86"/>
                    <a:pt x="923" y="80"/>
                    <a:pt x="913" y="75"/>
                  </a:cubicBezTo>
                  <a:cubicBezTo>
                    <a:pt x="917" y="68"/>
                    <a:pt x="917" y="68"/>
                    <a:pt x="917" y="68"/>
                  </a:cubicBezTo>
                  <a:cubicBezTo>
                    <a:pt x="927" y="73"/>
                    <a:pt x="938" y="78"/>
                    <a:pt x="948" y="84"/>
                  </a:cubicBezTo>
                  <a:lnTo>
                    <a:pt x="943" y="92"/>
                  </a:lnTo>
                  <a:close/>
                  <a:moveTo>
                    <a:pt x="381" y="61"/>
                  </a:moveTo>
                  <a:cubicBezTo>
                    <a:pt x="377" y="53"/>
                    <a:pt x="377" y="53"/>
                    <a:pt x="377" y="53"/>
                  </a:cubicBezTo>
                  <a:cubicBezTo>
                    <a:pt x="388" y="49"/>
                    <a:pt x="399" y="44"/>
                    <a:pt x="409" y="40"/>
                  </a:cubicBezTo>
                  <a:cubicBezTo>
                    <a:pt x="413" y="48"/>
                    <a:pt x="413" y="48"/>
                    <a:pt x="413" y="48"/>
                  </a:cubicBezTo>
                  <a:cubicBezTo>
                    <a:pt x="402" y="52"/>
                    <a:pt x="391" y="57"/>
                    <a:pt x="381" y="61"/>
                  </a:cubicBezTo>
                  <a:close/>
                  <a:moveTo>
                    <a:pt x="882" y="61"/>
                  </a:moveTo>
                  <a:cubicBezTo>
                    <a:pt x="871" y="56"/>
                    <a:pt x="861" y="52"/>
                    <a:pt x="850" y="48"/>
                  </a:cubicBezTo>
                  <a:cubicBezTo>
                    <a:pt x="853" y="40"/>
                    <a:pt x="853" y="40"/>
                    <a:pt x="853" y="40"/>
                  </a:cubicBezTo>
                  <a:cubicBezTo>
                    <a:pt x="864" y="44"/>
                    <a:pt x="875" y="48"/>
                    <a:pt x="885" y="53"/>
                  </a:cubicBezTo>
                  <a:lnTo>
                    <a:pt x="882" y="61"/>
                  </a:lnTo>
                  <a:close/>
                  <a:moveTo>
                    <a:pt x="445" y="37"/>
                  </a:moveTo>
                  <a:cubicBezTo>
                    <a:pt x="442" y="29"/>
                    <a:pt x="442" y="29"/>
                    <a:pt x="442" y="29"/>
                  </a:cubicBezTo>
                  <a:cubicBezTo>
                    <a:pt x="453" y="25"/>
                    <a:pt x="465" y="22"/>
                    <a:pt x="476" y="19"/>
                  </a:cubicBezTo>
                  <a:cubicBezTo>
                    <a:pt x="478" y="28"/>
                    <a:pt x="478" y="28"/>
                    <a:pt x="478" y="28"/>
                  </a:cubicBezTo>
                  <a:cubicBezTo>
                    <a:pt x="467" y="31"/>
                    <a:pt x="456" y="34"/>
                    <a:pt x="445" y="37"/>
                  </a:cubicBezTo>
                  <a:close/>
                  <a:moveTo>
                    <a:pt x="817" y="37"/>
                  </a:moveTo>
                  <a:cubicBezTo>
                    <a:pt x="807" y="33"/>
                    <a:pt x="795" y="30"/>
                    <a:pt x="784" y="27"/>
                  </a:cubicBezTo>
                  <a:cubicBezTo>
                    <a:pt x="786" y="19"/>
                    <a:pt x="786" y="19"/>
                    <a:pt x="786" y="19"/>
                  </a:cubicBezTo>
                  <a:cubicBezTo>
                    <a:pt x="798" y="22"/>
                    <a:pt x="809" y="25"/>
                    <a:pt x="820" y="28"/>
                  </a:cubicBezTo>
                  <a:lnTo>
                    <a:pt x="817" y="37"/>
                  </a:lnTo>
                  <a:close/>
                  <a:moveTo>
                    <a:pt x="512" y="20"/>
                  </a:moveTo>
                  <a:cubicBezTo>
                    <a:pt x="510" y="12"/>
                    <a:pt x="510" y="12"/>
                    <a:pt x="510" y="12"/>
                  </a:cubicBezTo>
                  <a:cubicBezTo>
                    <a:pt x="521" y="10"/>
                    <a:pt x="533" y="8"/>
                    <a:pt x="544" y="6"/>
                  </a:cubicBezTo>
                  <a:cubicBezTo>
                    <a:pt x="546" y="15"/>
                    <a:pt x="546" y="15"/>
                    <a:pt x="546" y="15"/>
                  </a:cubicBezTo>
                  <a:cubicBezTo>
                    <a:pt x="534" y="16"/>
                    <a:pt x="523" y="18"/>
                    <a:pt x="512" y="20"/>
                  </a:cubicBezTo>
                  <a:close/>
                  <a:moveTo>
                    <a:pt x="751" y="20"/>
                  </a:moveTo>
                  <a:cubicBezTo>
                    <a:pt x="740" y="18"/>
                    <a:pt x="728" y="16"/>
                    <a:pt x="717" y="14"/>
                  </a:cubicBezTo>
                  <a:cubicBezTo>
                    <a:pt x="718" y="6"/>
                    <a:pt x="718" y="6"/>
                    <a:pt x="718" y="6"/>
                  </a:cubicBezTo>
                  <a:cubicBezTo>
                    <a:pt x="729" y="7"/>
                    <a:pt x="741" y="9"/>
                    <a:pt x="752" y="11"/>
                  </a:cubicBezTo>
                  <a:lnTo>
                    <a:pt x="751" y="20"/>
                  </a:lnTo>
                  <a:close/>
                  <a:moveTo>
                    <a:pt x="580" y="11"/>
                  </a:moveTo>
                  <a:cubicBezTo>
                    <a:pt x="579" y="2"/>
                    <a:pt x="579" y="2"/>
                    <a:pt x="579" y="2"/>
                  </a:cubicBezTo>
                  <a:cubicBezTo>
                    <a:pt x="590" y="1"/>
                    <a:pt x="602" y="1"/>
                    <a:pt x="614" y="0"/>
                  </a:cubicBezTo>
                  <a:cubicBezTo>
                    <a:pt x="614" y="9"/>
                    <a:pt x="614" y="9"/>
                    <a:pt x="614" y="9"/>
                  </a:cubicBezTo>
                  <a:cubicBezTo>
                    <a:pt x="603" y="9"/>
                    <a:pt x="591" y="10"/>
                    <a:pt x="580" y="11"/>
                  </a:cubicBezTo>
                  <a:close/>
                  <a:moveTo>
                    <a:pt x="683" y="11"/>
                  </a:moveTo>
                  <a:cubicBezTo>
                    <a:pt x="671" y="10"/>
                    <a:pt x="660" y="9"/>
                    <a:pt x="648" y="9"/>
                  </a:cubicBezTo>
                  <a:cubicBezTo>
                    <a:pt x="649" y="0"/>
                    <a:pt x="649" y="0"/>
                    <a:pt x="649" y="0"/>
                  </a:cubicBezTo>
                  <a:cubicBezTo>
                    <a:pt x="660" y="0"/>
                    <a:pt x="672" y="1"/>
                    <a:pt x="683" y="2"/>
                  </a:cubicBezTo>
                  <a:lnTo>
                    <a:pt x="683" y="11"/>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24" name="Freeform 6">
              <a:extLst>
                <a:ext uri="{FF2B5EF4-FFF2-40B4-BE49-F238E27FC236}">
                  <a16:creationId xmlns:a16="http://schemas.microsoft.com/office/drawing/2014/main" id="{94E6FBD4-85B0-4ED8-A0B1-DD832B2B5AE2}"/>
                </a:ext>
              </a:extLst>
            </p:cNvPr>
            <p:cNvSpPr>
              <a:spLocks/>
            </p:cNvSpPr>
            <p:nvPr/>
          </p:nvSpPr>
          <p:spPr bwMode="auto">
            <a:xfrm rot="16200000">
              <a:off x="1289628" y="2318856"/>
              <a:ext cx="2099227" cy="2098380"/>
            </a:xfrm>
            <a:custGeom>
              <a:avLst/>
              <a:gdLst>
                <a:gd name="T0" fmla="*/ 1047 w 1047"/>
                <a:gd name="T1" fmla="*/ 530 h 1047"/>
                <a:gd name="T2" fmla="*/ 709 w 1047"/>
                <a:gd name="T3" fmla="*/ 1013 h 1047"/>
                <a:gd name="T4" fmla="*/ 685 w 1047"/>
                <a:gd name="T5" fmla="*/ 1022 h 1047"/>
                <a:gd name="T6" fmla="*/ 641 w 1047"/>
                <a:gd name="T7" fmla="*/ 1034 h 1047"/>
                <a:gd name="T8" fmla="*/ 596 w 1047"/>
                <a:gd name="T9" fmla="*/ 1042 h 1047"/>
                <a:gd name="T10" fmla="*/ 577 w 1047"/>
                <a:gd name="T11" fmla="*/ 1044 h 1047"/>
                <a:gd name="T12" fmla="*/ 557 w 1047"/>
                <a:gd name="T13" fmla="*/ 1046 h 1047"/>
                <a:gd name="T14" fmla="*/ 490 w 1047"/>
                <a:gd name="T15" fmla="*/ 1046 h 1047"/>
                <a:gd name="T16" fmla="*/ 470 w 1047"/>
                <a:gd name="T17" fmla="*/ 1044 h 1047"/>
                <a:gd name="T18" fmla="*/ 450 w 1047"/>
                <a:gd name="T19" fmla="*/ 1042 h 1047"/>
                <a:gd name="T20" fmla="*/ 405 w 1047"/>
                <a:gd name="T21" fmla="*/ 1034 h 1047"/>
                <a:gd name="T22" fmla="*/ 361 w 1047"/>
                <a:gd name="T23" fmla="*/ 1022 h 1047"/>
                <a:gd name="T24" fmla="*/ 337 w 1047"/>
                <a:gd name="T25" fmla="*/ 1013 h 1047"/>
                <a:gd name="T26" fmla="*/ 0 w 1047"/>
                <a:gd name="T27" fmla="*/ 534 h 1047"/>
                <a:gd name="T28" fmla="*/ 0 w 1047"/>
                <a:gd name="T29" fmla="*/ 528 h 1047"/>
                <a:gd name="T30" fmla="*/ 0 w 1047"/>
                <a:gd name="T31" fmla="*/ 505 h 1047"/>
                <a:gd name="T32" fmla="*/ 0 w 1047"/>
                <a:gd name="T33" fmla="*/ 497 h 1047"/>
                <a:gd name="T34" fmla="*/ 2 w 1047"/>
                <a:gd name="T35" fmla="*/ 477 h 1047"/>
                <a:gd name="T36" fmla="*/ 5 w 1047"/>
                <a:gd name="T37" fmla="*/ 450 h 1047"/>
                <a:gd name="T38" fmla="*/ 64 w 1047"/>
                <a:gd name="T39" fmla="*/ 271 h 1047"/>
                <a:gd name="T40" fmla="*/ 103 w 1047"/>
                <a:gd name="T41" fmla="*/ 212 h 1047"/>
                <a:gd name="T42" fmla="*/ 144 w 1047"/>
                <a:gd name="T43" fmla="*/ 162 h 1047"/>
                <a:gd name="T44" fmla="*/ 205 w 1047"/>
                <a:gd name="T45" fmla="*/ 108 h 1047"/>
                <a:gd name="T46" fmla="*/ 268 w 1047"/>
                <a:gd name="T47" fmla="*/ 66 h 1047"/>
                <a:gd name="T48" fmla="*/ 290 w 1047"/>
                <a:gd name="T49" fmla="*/ 54 h 1047"/>
                <a:gd name="T50" fmla="*/ 312 w 1047"/>
                <a:gd name="T51" fmla="*/ 44 h 1047"/>
                <a:gd name="T52" fmla="*/ 325 w 1047"/>
                <a:gd name="T53" fmla="*/ 39 h 1047"/>
                <a:gd name="T54" fmla="*/ 343 w 1047"/>
                <a:gd name="T55" fmla="*/ 32 h 1047"/>
                <a:gd name="T56" fmla="*/ 361 w 1047"/>
                <a:gd name="T57" fmla="*/ 25 h 1047"/>
                <a:gd name="T58" fmla="*/ 380 w 1047"/>
                <a:gd name="T59" fmla="*/ 20 h 1047"/>
                <a:gd name="T60" fmla="*/ 424 w 1047"/>
                <a:gd name="T61" fmla="*/ 9 h 1047"/>
                <a:gd name="T62" fmla="*/ 456 w 1047"/>
                <a:gd name="T63" fmla="*/ 4 h 1047"/>
                <a:gd name="T64" fmla="*/ 476 w 1047"/>
                <a:gd name="T65" fmla="*/ 2 h 1047"/>
                <a:gd name="T66" fmla="*/ 523 w 1047"/>
                <a:gd name="T67" fmla="*/ 0 h 1047"/>
                <a:gd name="T68" fmla="*/ 570 w 1047"/>
                <a:gd name="T69" fmla="*/ 2 h 1047"/>
                <a:gd name="T70" fmla="*/ 590 w 1047"/>
                <a:gd name="T71" fmla="*/ 4 h 1047"/>
                <a:gd name="T72" fmla="*/ 622 w 1047"/>
                <a:gd name="T73" fmla="*/ 9 h 1047"/>
                <a:gd name="T74" fmla="*/ 667 w 1047"/>
                <a:gd name="T75" fmla="*/ 20 h 1047"/>
                <a:gd name="T76" fmla="*/ 685 w 1047"/>
                <a:gd name="T77" fmla="*/ 25 h 1047"/>
                <a:gd name="T78" fmla="*/ 703 w 1047"/>
                <a:gd name="T79" fmla="*/ 32 h 1047"/>
                <a:gd name="T80" fmla="*/ 721 w 1047"/>
                <a:gd name="T81" fmla="*/ 39 h 1047"/>
                <a:gd name="T82" fmla="*/ 735 w 1047"/>
                <a:gd name="T83" fmla="*/ 44 h 1047"/>
                <a:gd name="T84" fmla="*/ 756 w 1047"/>
                <a:gd name="T85" fmla="*/ 54 h 1047"/>
                <a:gd name="T86" fmla="*/ 778 w 1047"/>
                <a:gd name="T87" fmla="*/ 66 h 1047"/>
                <a:gd name="T88" fmla="*/ 841 w 1047"/>
                <a:gd name="T89" fmla="*/ 108 h 1047"/>
                <a:gd name="T90" fmla="*/ 902 w 1047"/>
                <a:gd name="T91" fmla="*/ 162 h 1047"/>
                <a:gd name="T92" fmla="*/ 944 w 1047"/>
                <a:gd name="T93" fmla="*/ 212 h 1047"/>
                <a:gd name="T94" fmla="*/ 982 w 1047"/>
                <a:gd name="T95" fmla="*/ 271 h 1047"/>
                <a:gd name="T96" fmla="*/ 1042 w 1047"/>
                <a:gd name="T97" fmla="*/ 450 h 1047"/>
                <a:gd name="T98" fmla="*/ 1045 w 1047"/>
                <a:gd name="T99" fmla="*/ 477 h 1047"/>
                <a:gd name="T100" fmla="*/ 1046 w 1047"/>
                <a:gd name="T101" fmla="*/ 497 h 10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47" h="1047">
                  <a:moveTo>
                    <a:pt x="1047" y="524"/>
                  </a:moveTo>
                  <a:cubicBezTo>
                    <a:pt x="1047" y="526"/>
                    <a:pt x="1047" y="528"/>
                    <a:pt x="1047" y="530"/>
                  </a:cubicBezTo>
                  <a:cubicBezTo>
                    <a:pt x="1047" y="537"/>
                    <a:pt x="1046" y="544"/>
                    <a:pt x="1046" y="551"/>
                  </a:cubicBezTo>
                  <a:cubicBezTo>
                    <a:pt x="1035" y="762"/>
                    <a:pt x="899" y="941"/>
                    <a:pt x="709" y="1013"/>
                  </a:cubicBezTo>
                  <a:cubicBezTo>
                    <a:pt x="707" y="1014"/>
                    <a:pt x="705" y="1015"/>
                    <a:pt x="703" y="1015"/>
                  </a:cubicBezTo>
                  <a:cubicBezTo>
                    <a:pt x="697" y="1018"/>
                    <a:pt x="691" y="1020"/>
                    <a:pt x="685" y="1022"/>
                  </a:cubicBezTo>
                  <a:cubicBezTo>
                    <a:pt x="683" y="1022"/>
                    <a:pt x="681" y="1023"/>
                    <a:pt x="679" y="1024"/>
                  </a:cubicBezTo>
                  <a:cubicBezTo>
                    <a:pt x="667" y="1027"/>
                    <a:pt x="654" y="1031"/>
                    <a:pt x="641" y="1034"/>
                  </a:cubicBezTo>
                  <a:cubicBezTo>
                    <a:pt x="637" y="1035"/>
                    <a:pt x="633" y="1036"/>
                    <a:pt x="629" y="1037"/>
                  </a:cubicBezTo>
                  <a:cubicBezTo>
                    <a:pt x="618" y="1039"/>
                    <a:pt x="607" y="1041"/>
                    <a:pt x="596" y="1042"/>
                  </a:cubicBezTo>
                  <a:cubicBezTo>
                    <a:pt x="594" y="1042"/>
                    <a:pt x="592" y="1043"/>
                    <a:pt x="590" y="1043"/>
                  </a:cubicBezTo>
                  <a:cubicBezTo>
                    <a:pt x="585" y="1044"/>
                    <a:pt x="581" y="1044"/>
                    <a:pt x="577" y="1044"/>
                  </a:cubicBezTo>
                  <a:cubicBezTo>
                    <a:pt x="574" y="1045"/>
                    <a:pt x="572" y="1045"/>
                    <a:pt x="570" y="1045"/>
                  </a:cubicBezTo>
                  <a:cubicBezTo>
                    <a:pt x="566" y="1046"/>
                    <a:pt x="561" y="1046"/>
                    <a:pt x="557" y="1046"/>
                  </a:cubicBezTo>
                  <a:cubicBezTo>
                    <a:pt x="546" y="1047"/>
                    <a:pt x="534" y="1047"/>
                    <a:pt x="523" y="1047"/>
                  </a:cubicBezTo>
                  <a:cubicBezTo>
                    <a:pt x="512" y="1047"/>
                    <a:pt x="501" y="1047"/>
                    <a:pt x="490" y="1046"/>
                  </a:cubicBezTo>
                  <a:cubicBezTo>
                    <a:pt x="485" y="1046"/>
                    <a:pt x="481" y="1046"/>
                    <a:pt x="476" y="1045"/>
                  </a:cubicBezTo>
                  <a:cubicBezTo>
                    <a:pt x="474" y="1045"/>
                    <a:pt x="472" y="1045"/>
                    <a:pt x="470" y="1044"/>
                  </a:cubicBezTo>
                  <a:cubicBezTo>
                    <a:pt x="465" y="1044"/>
                    <a:pt x="461" y="1044"/>
                    <a:pt x="456" y="1043"/>
                  </a:cubicBezTo>
                  <a:cubicBezTo>
                    <a:pt x="454" y="1043"/>
                    <a:pt x="452" y="1042"/>
                    <a:pt x="450" y="1042"/>
                  </a:cubicBezTo>
                  <a:cubicBezTo>
                    <a:pt x="439" y="1041"/>
                    <a:pt x="428" y="1039"/>
                    <a:pt x="418" y="1037"/>
                  </a:cubicBezTo>
                  <a:cubicBezTo>
                    <a:pt x="413" y="1036"/>
                    <a:pt x="409" y="1035"/>
                    <a:pt x="405" y="1034"/>
                  </a:cubicBezTo>
                  <a:cubicBezTo>
                    <a:pt x="392" y="1031"/>
                    <a:pt x="380" y="1027"/>
                    <a:pt x="367" y="1024"/>
                  </a:cubicBezTo>
                  <a:cubicBezTo>
                    <a:pt x="365" y="1023"/>
                    <a:pt x="363" y="1022"/>
                    <a:pt x="361" y="1022"/>
                  </a:cubicBezTo>
                  <a:cubicBezTo>
                    <a:pt x="355" y="1020"/>
                    <a:pt x="349" y="1018"/>
                    <a:pt x="343" y="1015"/>
                  </a:cubicBezTo>
                  <a:cubicBezTo>
                    <a:pt x="341" y="1015"/>
                    <a:pt x="339" y="1014"/>
                    <a:pt x="337" y="1013"/>
                  </a:cubicBezTo>
                  <a:cubicBezTo>
                    <a:pt x="148" y="941"/>
                    <a:pt x="11" y="762"/>
                    <a:pt x="0" y="551"/>
                  </a:cubicBezTo>
                  <a:cubicBezTo>
                    <a:pt x="0" y="545"/>
                    <a:pt x="0" y="539"/>
                    <a:pt x="0" y="534"/>
                  </a:cubicBezTo>
                  <a:cubicBezTo>
                    <a:pt x="0" y="533"/>
                    <a:pt x="0" y="531"/>
                    <a:pt x="0" y="530"/>
                  </a:cubicBezTo>
                  <a:cubicBezTo>
                    <a:pt x="0" y="530"/>
                    <a:pt x="0" y="529"/>
                    <a:pt x="0" y="528"/>
                  </a:cubicBezTo>
                  <a:cubicBezTo>
                    <a:pt x="0" y="526"/>
                    <a:pt x="0" y="525"/>
                    <a:pt x="0" y="524"/>
                  </a:cubicBezTo>
                  <a:cubicBezTo>
                    <a:pt x="0" y="517"/>
                    <a:pt x="0" y="511"/>
                    <a:pt x="0" y="505"/>
                  </a:cubicBezTo>
                  <a:cubicBezTo>
                    <a:pt x="0" y="503"/>
                    <a:pt x="0" y="501"/>
                    <a:pt x="0" y="499"/>
                  </a:cubicBezTo>
                  <a:cubicBezTo>
                    <a:pt x="0" y="498"/>
                    <a:pt x="0" y="497"/>
                    <a:pt x="0" y="497"/>
                  </a:cubicBezTo>
                  <a:cubicBezTo>
                    <a:pt x="0" y="492"/>
                    <a:pt x="1" y="488"/>
                    <a:pt x="1" y="483"/>
                  </a:cubicBezTo>
                  <a:cubicBezTo>
                    <a:pt x="1" y="481"/>
                    <a:pt x="1" y="479"/>
                    <a:pt x="2" y="477"/>
                  </a:cubicBezTo>
                  <a:cubicBezTo>
                    <a:pt x="2" y="472"/>
                    <a:pt x="2" y="468"/>
                    <a:pt x="3" y="463"/>
                  </a:cubicBezTo>
                  <a:cubicBezTo>
                    <a:pt x="3" y="459"/>
                    <a:pt x="4" y="455"/>
                    <a:pt x="5" y="450"/>
                  </a:cubicBezTo>
                  <a:cubicBezTo>
                    <a:pt x="6" y="444"/>
                    <a:pt x="7" y="437"/>
                    <a:pt x="8" y="431"/>
                  </a:cubicBezTo>
                  <a:cubicBezTo>
                    <a:pt x="18" y="374"/>
                    <a:pt x="37" y="320"/>
                    <a:pt x="64" y="271"/>
                  </a:cubicBezTo>
                  <a:cubicBezTo>
                    <a:pt x="65" y="269"/>
                    <a:pt x="66" y="268"/>
                    <a:pt x="67" y="266"/>
                  </a:cubicBezTo>
                  <a:cubicBezTo>
                    <a:pt x="78" y="247"/>
                    <a:pt x="90" y="229"/>
                    <a:pt x="103" y="212"/>
                  </a:cubicBezTo>
                  <a:cubicBezTo>
                    <a:pt x="103" y="211"/>
                    <a:pt x="104" y="210"/>
                    <a:pt x="105" y="209"/>
                  </a:cubicBezTo>
                  <a:cubicBezTo>
                    <a:pt x="117" y="193"/>
                    <a:pt x="130" y="177"/>
                    <a:pt x="144" y="162"/>
                  </a:cubicBezTo>
                  <a:cubicBezTo>
                    <a:pt x="144" y="162"/>
                    <a:pt x="144" y="162"/>
                    <a:pt x="144" y="162"/>
                  </a:cubicBezTo>
                  <a:cubicBezTo>
                    <a:pt x="163" y="143"/>
                    <a:pt x="183" y="124"/>
                    <a:pt x="205" y="108"/>
                  </a:cubicBezTo>
                  <a:cubicBezTo>
                    <a:pt x="215" y="100"/>
                    <a:pt x="225" y="93"/>
                    <a:pt x="236" y="86"/>
                  </a:cubicBezTo>
                  <a:cubicBezTo>
                    <a:pt x="246" y="79"/>
                    <a:pt x="257" y="72"/>
                    <a:pt x="268" y="66"/>
                  </a:cubicBezTo>
                  <a:cubicBezTo>
                    <a:pt x="272" y="64"/>
                    <a:pt x="275" y="62"/>
                    <a:pt x="279" y="60"/>
                  </a:cubicBezTo>
                  <a:cubicBezTo>
                    <a:pt x="283" y="58"/>
                    <a:pt x="287" y="56"/>
                    <a:pt x="290" y="54"/>
                  </a:cubicBezTo>
                  <a:cubicBezTo>
                    <a:pt x="293" y="53"/>
                    <a:pt x="295" y="52"/>
                    <a:pt x="298" y="51"/>
                  </a:cubicBezTo>
                  <a:cubicBezTo>
                    <a:pt x="303" y="49"/>
                    <a:pt x="307" y="46"/>
                    <a:pt x="312" y="44"/>
                  </a:cubicBezTo>
                  <a:cubicBezTo>
                    <a:pt x="313" y="44"/>
                    <a:pt x="314" y="43"/>
                    <a:pt x="315" y="43"/>
                  </a:cubicBezTo>
                  <a:cubicBezTo>
                    <a:pt x="319" y="41"/>
                    <a:pt x="322" y="40"/>
                    <a:pt x="325" y="39"/>
                  </a:cubicBezTo>
                  <a:cubicBezTo>
                    <a:pt x="329" y="37"/>
                    <a:pt x="333" y="36"/>
                    <a:pt x="337" y="34"/>
                  </a:cubicBezTo>
                  <a:cubicBezTo>
                    <a:pt x="339" y="33"/>
                    <a:pt x="341" y="32"/>
                    <a:pt x="343" y="32"/>
                  </a:cubicBezTo>
                  <a:cubicBezTo>
                    <a:pt x="346" y="31"/>
                    <a:pt x="348" y="30"/>
                    <a:pt x="351" y="29"/>
                  </a:cubicBezTo>
                  <a:cubicBezTo>
                    <a:pt x="354" y="28"/>
                    <a:pt x="358" y="27"/>
                    <a:pt x="361" y="25"/>
                  </a:cubicBezTo>
                  <a:cubicBezTo>
                    <a:pt x="363" y="25"/>
                    <a:pt x="365" y="24"/>
                    <a:pt x="367" y="24"/>
                  </a:cubicBezTo>
                  <a:cubicBezTo>
                    <a:pt x="372" y="22"/>
                    <a:pt x="376" y="21"/>
                    <a:pt x="380" y="20"/>
                  </a:cubicBezTo>
                  <a:cubicBezTo>
                    <a:pt x="390" y="17"/>
                    <a:pt x="401" y="14"/>
                    <a:pt x="411" y="12"/>
                  </a:cubicBezTo>
                  <a:cubicBezTo>
                    <a:pt x="416" y="11"/>
                    <a:pt x="420" y="10"/>
                    <a:pt x="424" y="9"/>
                  </a:cubicBezTo>
                  <a:cubicBezTo>
                    <a:pt x="428" y="9"/>
                    <a:pt x="433" y="8"/>
                    <a:pt x="437" y="7"/>
                  </a:cubicBezTo>
                  <a:cubicBezTo>
                    <a:pt x="443" y="6"/>
                    <a:pt x="450" y="5"/>
                    <a:pt x="456" y="4"/>
                  </a:cubicBezTo>
                  <a:cubicBezTo>
                    <a:pt x="461" y="4"/>
                    <a:pt x="465" y="3"/>
                    <a:pt x="470" y="3"/>
                  </a:cubicBezTo>
                  <a:cubicBezTo>
                    <a:pt x="472" y="2"/>
                    <a:pt x="474" y="2"/>
                    <a:pt x="476" y="2"/>
                  </a:cubicBezTo>
                  <a:cubicBezTo>
                    <a:pt x="481" y="2"/>
                    <a:pt x="485" y="1"/>
                    <a:pt x="490" y="1"/>
                  </a:cubicBezTo>
                  <a:cubicBezTo>
                    <a:pt x="501" y="0"/>
                    <a:pt x="512" y="0"/>
                    <a:pt x="523" y="0"/>
                  </a:cubicBezTo>
                  <a:cubicBezTo>
                    <a:pt x="534" y="0"/>
                    <a:pt x="546" y="0"/>
                    <a:pt x="557" y="1"/>
                  </a:cubicBezTo>
                  <a:cubicBezTo>
                    <a:pt x="561" y="1"/>
                    <a:pt x="566" y="2"/>
                    <a:pt x="570" y="2"/>
                  </a:cubicBezTo>
                  <a:cubicBezTo>
                    <a:pt x="572" y="2"/>
                    <a:pt x="574" y="2"/>
                    <a:pt x="577" y="3"/>
                  </a:cubicBezTo>
                  <a:cubicBezTo>
                    <a:pt x="581" y="3"/>
                    <a:pt x="585" y="4"/>
                    <a:pt x="590" y="4"/>
                  </a:cubicBezTo>
                  <a:cubicBezTo>
                    <a:pt x="596" y="5"/>
                    <a:pt x="603" y="6"/>
                    <a:pt x="609" y="7"/>
                  </a:cubicBezTo>
                  <a:cubicBezTo>
                    <a:pt x="614" y="8"/>
                    <a:pt x="618" y="9"/>
                    <a:pt x="622" y="9"/>
                  </a:cubicBezTo>
                  <a:cubicBezTo>
                    <a:pt x="627" y="10"/>
                    <a:pt x="631" y="11"/>
                    <a:pt x="635" y="12"/>
                  </a:cubicBezTo>
                  <a:cubicBezTo>
                    <a:pt x="646" y="14"/>
                    <a:pt x="656" y="17"/>
                    <a:pt x="667" y="20"/>
                  </a:cubicBezTo>
                  <a:cubicBezTo>
                    <a:pt x="671" y="21"/>
                    <a:pt x="675" y="22"/>
                    <a:pt x="679" y="24"/>
                  </a:cubicBezTo>
                  <a:cubicBezTo>
                    <a:pt x="681" y="24"/>
                    <a:pt x="683" y="25"/>
                    <a:pt x="685" y="25"/>
                  </a:cubicBezTo>
                  <a:cubicBezTo>
                    <a:pt x="689" y="27"/>
                    <a:pt x="692" y="28"/>
                    <a:pt x="696" y="29"/>
                  </a:cubicBezTo>
                  <a:cubicBezTo>
                    <a:pt x="698" y="30"/>
                    <a:pt x="701" y="31"/>
                    <a:pt x="703" y="32"/>
                  </a:cubicBezTo>
                  <a:cubicBezTo>
                    <a:pt x="705" y="32"/>
                    <a:pt x="707" y="33"/>
                    <a:pt x="709" y="34"/>
                  </a:cubicBezTo>
                  <a:cubicBezTo>
                    <a:pt x="713" y="36"/>
                    <a:pt x="717" y="37"/>
                    <a:pt x="721" y="39"/>
                  </a:cubicBezTo>
                  <a:cubicBezTo>
                    <a:pt x="724" y="40"/>
                    <a:pt x="728" y="41"/>
                    <a:pt x="731" y="43"/>
                  </a:cubicBezTo>
                  <a:cubicBezTo>
                    <a:pt x="732" y="43"/>
                    <a:pt x="733" y="44"/>
                    <a:pt x="735" y="44"/>
                  </a:cubicBezTo>
                  <a:cubicBezTo>
                    <a:pt x="739" y="46"/>
                    <a:pt x="744" y="49"/>
                    <a:pt x="748" y="51"/>
                  </a:cubicBezTo>
                  <a:cubicBezTo>
                    <a:pt x="751" y="52"/>
                    <a:pt x="753" y="53"/>
                    <a:pt x="756" y="54"/>
                  </a:cubicBezTo>
                  <a:cubicBezTo>
                    <a:pt x="760" y="56"/>
                    <a:pt x="763" y="58"/>
                    <a:pt x="767" y="60"/>
                  </a:cubicBezTo>
                  <a:cubicBezTo>
                    <a:pt x="771" y="62"/>
                    <a:pt x="775" y="64"/>
                    <a:pt x="778" y="66"/>
                  </a:cubicBezTo>
                  <a:cubicBezTo>
                    <a:pt x="789" y="72"/>
                    <a:pt x="800" y="79"/>
                    <a:pt x="811" y="86"/>
                  </a:cubicBezTo>
                  <a:cubicBezTo>
                    <a:pt x="821" y="93"/>
                    <a:pt x="831" y="100"/>
                    <a:pt x="841" y="108"/>
                  </a:cubicBezTo>
                  <a:cubicBezTo>
                    <a:pt x="863" y="124"/>
                    <a:pt x="883" y="143"/>
                    <a:pt x="902" y="162"/>
                  </a:cubicBezTo>
                  <a:cubicBezTo>
                    <a:pt x="902" y="162"/>
                    <a:pt x="902" y="162"/>
                    <a:pt x="902" y="162"/>
                  </a:cubicBezTo>
                  <a:cubicBezTo>
                    <a:pt x="916" y="177"/>
                    <a:pt x="929" y="193"/>
                    <a:pt x="942" y="209"/>
                  </a:cubicBezTo>
                  <a:cubicBezTo>
                    <a:pt x="942" y="210"/>
                    <a:pt x="943" y="211"/>
                    <a:pt x="944" y="212"/>
                  </a:cubicBezTo>
                  <a:cubicBezTo>
                    <a:pt x="957" y="229"/>
                    <a:pt x="968" y="247"/>
                    <a:pt x="979" y="266"/>
                  </a:cubicBezTo>
                  <a:cubicBezTo>
                    <a:pt x="980" y="268"/>
                    <a:pt x="981" y="269"/>
                    <a:pt x="982" y="271"/>
                  </a:cubicBezTo>
                  <a:cubicBezTo>
                    <a:pt x="1009" y="320"/>
                    <a:pt x="1028" y="374"/>
                    <a:pt x="1039" y="431"/>
                  </a:cubicBezTo>
                  <a:cubicBezTo>
                    <a:pt x="1040" y="437"/>
                    <a:pt x="1041" y="444"/>
                    <a:pt x="1042" y="450"/>
                  </a:cubicBezTo>
                  <a:cubicBezTo>
                    <a:pt x="1042" y="455"/>
                    <a:pt x="1043" y="459"/>
                    <a:pt x="1043" y="463"/>
                  </a:cubicBezTo>
                  <a:cubicBezTo>
                    <a:pt x="1044" y="468"/>
                    <a:pt x="1044" y="472"/>
                    <a:pt x="1045" y="477"/>
                  </a:cubicBezTo>
                  <a:cubicBezTo>
                    <a:pt x="1045" y="479"/>
                    <a:pt x="1045" y="481"/>
                    <a:pt x="1045" y="483"/>
                  </a:cubicBezTo>
                  <a:cubicBezTo>
                    <a:pt x="1046" y="488"/>
                    <a:pt x="1046" y="492"/>
                    <a:pt x="1046" y="497"/>
                  </a:cubicBezTo>
                  <a:cubicBezTo>
                    <a:pt x="1047" y="506"/>
                    <a:pt x="1047" y="515"/>
                    <a:pt x="1047" y="52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25" name="Oval 7">
              <a:extLst>
                <a:ext uri="{FF2B5EF4-FFF2-40B4-BE49-F238E27FC236}">
                  <a16:creationId xmlns:a16="http://schemas.microsoft.com/office/drawing/2014/main" id="{433C3671-1424-44C0-8550-C777F4A0CB5E}"/>
                </a:ext>
              </a:extLst>
            </p:cNvPr>
            <p:cNvSpPr>
              <a:spLocks noChangeArrowheads="1"/>
            </p:cNvSpPr>
            <p:nvPr/>
          </p:nvSpPr>
          <p:spPr bwMode="auto">
            <a:xfrm rot="16200000">
              <a:off x="1466187" y="2494568"/>
              <a:ext cx="1746110" cy="174610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26" name="Oval 8">
              <a:extLst>
                <a:ext uri="{FF2B5EF4-FFF2-40B4-BE49-F238E27FC236}">
                  <a16:creationId xmlns:a16="http://schemas.microsoft.com/office/drawing/2014/main" id="{03CE9EF7-6EBA-4F85-87D5-1BEAEEFD3040}"/>
                </a:ext>
              </a:extLst>
            </p:cNvPr>
            <p:cNvSpPr>
              <a:spLocks noChangeArrowheads="1"/>
            </p:cNvSpPr>
            <p:nvPr/>
          </p:nvSpPr>
          <p:spPr bwMode="auto">
            <a:xfrm rot="16200000">
              <a:off x="1649097" y="2677477"/>
              <a:ext cx="1382831" cy="1382831"/>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27" name="Oval 9">
              <a:extLst>
                <a:ext uri="{FF2B5EF4-FFF2-40B4-BE49-F238E27FC236}">
                  <a16:creationId xmlns:a16="http://schemas.microsoft.com/office/drawing/2014/main" id="{62530129-372C-451F-AB41-38AD7C6C78A1}"/>
                </a:ext>
              </a:extLst>
            </p:cNvPr>
            <p:cNvSpPr>
              <a:spLocks noChangeArrowheads="1"/>
            </p:cNvSpPr>
            <p:nvPr/>
          </p:nvSpPr>
          <p:spPr bwMode="auto">
            <a:xfrm rot="16200000">
              <a:off x="1815070" y="2843451"/>
              <a:ext cx="1048343" cy="104834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28" name="Oval 10">
              <a:extLst>
                <a:ext uri="{FF2B5EF4-FFF2-40B4-BE49-F238E27FC236}">
                  <a16:creationId xmlns:a16="http://schemas.microsoft.com/office/drawing/2014/main" id="{91AE286D-9E56-44E9-A883-D52C9656DEC7}"/>
                </a:ext>
              </a:extLst>
            </p:cNvPr>
            <p:cNvSpPr>
              <a:spLocks noChangeArrowheads="1"/>
            </p:cNvSpPr>
            <p:nvPr/>
          </p:nvSpPr>
          <p:spPr bwMode="auto">
            <a:xfrm rot="16200000">
              <a:off x="1977657" y="3001803"/>
              <a:ext cx="731639" cy="73163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29" name="Oval 11">
              <a:extLst>
                <a:ext uri="{FF2B5EF4-FFF2-40B4-BE49-F238E27FC236}">
                  <a16:creationId xmlns:a16="http://schemas.microsoft.com/office/drawing/2014/main" id="{EDE924DA-3C07-41E4-ACC4-CDA6FECC5699}"/>
                </a:ext>
              </a:extLst>
            </p:cNvPr>
            <p:cNvSpPr>
              <a:spLocks noChangeArrowheads="1"/>
            </p:cNvSpPr>
            <p:nvPr/>
          </p:nvSpPr>
          <p:spPr bwMode="auto">
            <a:xfrm rot="16200000">
              <a:off x="2156333" y="3192334"/>
              <a:ext cx="350577" cy="350577"/>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US" sz="1350"/>
            </a:p>
          </p:txBody>
        </p:sp>
        <p:sp>
          <p:nvSpPr>
            <p:cNvPr id="30" name="Freeform 12">
              <a:extLst>
                <a:ext uri="{FF2B5EF4-FFF2-40B4-BE49-F238E27FC236}">
                  <a16:creationId xmlns:a16="http://schemas.microsoft.com/office/drawing/2014/main" id="{AD7ED068-A284-4A16-BCB3-0070FA4A0F02}"/>
                </a:ext>
              </a:extLst>
            </p:cNvPr>
            <p:cNvSpPr>
              <a:spLocks/>
            </p:cNvSpPr>
            <p:nvPr/>
          </p:nvSpPr>
          <p:spPr bwMode="auto">
            <a:xfrm rot="16200000">
              <a:off x="996635" y="2027556"/>
              <a:ext cx="1359967" cy="1359120"/>
            </a:xfrm>
            <a:custGeom>
              <a:avLst/>
              <a:gdLst>
                <a:gd name="T0" fmla="*/ 578 w 678"/>
                <a:gd name="T1" fmla="*/ 0 h 678"/>
                <a:gd name="T2" fmla="*/ 578 w 678"/>
                <a:gd name="T3" fmla="*/ 101 h 678"/>
                <a:gd name="T4" fmla="*/ 678 w 678"/>
                <a:gd name="T5" fmla="*/ 100 h 678"/>
                <a:gd name="T6" fmla="*/ 525 w 678"/>
                <a:gd name="T7" fmla="*/ 254 h 678"/>
                <a:gd name="T8" fmla="*/ 447 w 678"/>
                <a:gd name="T9" fmla="*/ 252 h 678"/>
                <a:gd name="T10" fmla="*/ 26 w 678"/>
                <a:gd name="T11" fmla="*/ 673 h 678"/>
                <a:gd name="T12" fmla="*/ 7 w 678"/>
                <a:gd name="T13" fmla="*/ 673 h 678"/>
                <a:gd name="T14" fmla="*/ 5 w 678"/>
                <a:gd name="T15" fmla="*/ 672 h 678"/>
                <a:gd name="T16" fmla="*/ 5 w 678"/>
                <a:gd name="T17" fmla="*/ 653 h 678"/>
                <a:gd name="T18" fmla="*/ 426 w 678"/>
                <a:gd name="T19" fmla="*/ 232 h 678"/>
                <a:gd name="T20" fmla="*/ 424 w 678"/>
                <a:gd name="T21" fmla="*/ 154 h 678"/>
                <a:gd name="T22" fmla="*/ 578 w 678"/>
                <a:gd name="T23" fmla="*/ 0 h 6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78" h="678">
                  <a:moveTo>
                    <a:pt x="578" y="0"/>
                  </a:moveTo>
                  <a:cubicBezTo>
                    <a:pt x="578" y="101"/>
                    <a:pt x="578" y="101"/>
                    <a:pt x="578" y="101"/>
                  </a:cubicBezTo>
                  <a:cubicBezTo>
                    <a:pt x="678" y="100"/>
                    <a:pt x="678" y="100"/>
                    <a:pt x="678" y="100"/>
                  </a:cubicBezTo>
                  <a:cubicBezTo>
                    <a:pt x="525" y="254"/>
                    <a:pt x="525" y="254"/>
                    <a:pt x="525" y="254"/>
                  </a:cubicBezTo>
                  <a:cubicBezTo>
                    <a:pt x="447" y="252"/>
                    <a:pt x="447" y="252"/>
                    <a:pt x="447" y="252"/>
                  </a:cubicBezTo>
                  <a:cubicBezTo>
                    <a:pt x="26" y="673"/>
                    <a:pt x="26" y="673"/>
                    <a:pt x="26" y="673"/>
                  </a:cubicBezTo>
                  <a:cubicBezTo>
                    <a:pt x="21" y="678"/>
                    <a:pt x="12" y="678"/>
                    <a:pt x="7" y="673"/>
                  </a:cubicBezTo>
                  <a:cubicBezTo>
                    <a:pt x="5" y="672"/>
                    <a:pt x="5" y="672"/>
                    <a:pt x="5" y="672"/>
                  </a:cubicBezTo>
                  <a:cubicBezTo>
                    <a:pt x="0" y="667"/>
                    <a:pt x="0" y="658"/>
                    <a:pt x="5" y="653"/>
                  </a:cubicBezTo>
                  <a:cubicBezTo>
                    <a:pt x="426" y="232"/>
                    <a:pt x="426" y="232"/>
                    <a:pt x="426" y="232"/>
                  </a:cubicBezTo>
                  <a:cubicBezTo>
                    <a:pt x="424" y="154"/>
                    <a:pt x="424" y="154"/>
                    <a:pt x="424" y="154"/>
                  </a:cubicBezTo>
                  <a:lnTo>
                    <a:pt x="578" y="0"/>
                  </a:lnTo>
                  <a:close/>
                </a:path>
              </a:pathLst>
            </a:custGeom>
            <a:solidFill>
              <a:srgbClr val="005EB8"/>
            </a:solidFill>
            <a:ln>
              <a:noFill/>
            </a:ln>
          </p:spPr>
          <p:txBody>
            <a:bodyPr vert="horz" wrap="square" lIns="68580" tIns="34290" rIns="68580" bIns="34290" numCol="1" anchor="t" anchorCtr="0" compatLnSpc="1">
              <a:prstTxWarp prst="textNoShape">
                <a:avLst/>
              </a:prstTxWarp>
            </a:bodyPr>
            <a:lstStyle/>
            <a:p>
              <a:endParaRPr lang="en-US" sz="1350"/>
            </a:p>
          </p:txBody>
        </p:sp>
        <p:sp>
          <p:nvSpPr>
            <p:cNvPr id="31" name="Freeform 13">
              <a:extLst>
                <a:ext uri="{FF2B5EF4-FFF2-40B4-BE49-F238E27FC236}">
                  <a16:creationId xmlns:a16="http://schemas.microsoft.com/office/drawing/2014/main" id="{265391EA-7CFF-43B6-B6EA-85BCF1D925FE}"/>
                </a:ext>
              </a:extLst>
            </p:cNvPr>
            <p:cNvSpPr>
              <a:spLocks/>
            </p:cNvSpPr>
            <p:nvPr/>
          </p:nvSpPr>
          <p:spPr bwMode="auto">
            <a:xfrm rot="16200000">
              <a:off x="1102909" y="2121974"/>
              <a:ext cx="1348112" cy="1158427"/>
            </a:xfrm>
            <a:custGeom>
              <a:avLst/>
              <a:gdLst>
                <a:gd name="T0" fmla="*/ 572 w 672"/>
                <a:gd name="T1" fmla="*/ 1 h 578"/>
                <a:gd name="T2" fmla="*/ 672 w 672"/>
                <a:gd name="T3" fmla="*/ 0 h 578"/>
                <a:gd name="T4" fmla="*/ 519 w 672"/>
                <a:gd name="T5" fmla="*/ 154 h 578"/>
                <a:gd name="T6" fmla="*/ 441 w 672"/>
                <a:gd name="T7" fmla="*/ 152 h 578"/>
                <a:gd name="T8" fmla="*/ 20 w 672"/>
                <a:gd name="T9" fmla="*/ 573 h 578"/>
                <a:gd name="T10" fmla="*/ 1 w 672"/>
                <a:gd name="T11" fmla="*/ 573 h 578"/>
                <a:gd name="T12" fmla="*/ 0 w 672"/>
                <a:gd name="T13" fmla="*/ 572 h 578"/>
                <a:gd name="T14" fmla="*/ 572 w 672"/>
                <a:gd name="T15" fmla="*/ 0 h 578"/>
                <a:gd name="T16" fmla="*/ 572 w 672"/>
                <a:gd name="T17" fmla="*/ 1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2" h="578">
                  <a:moveTo>
                    <a:pt x="572" y="1"/>
                  </a:moveTo>
                  <a:cubicBezTo>
                    <a:pt x="672" y="0"/>
                    <a:pt x="672" y="0"/>
                    <a:pt x="672" y="0"/>
                  </a:cubicBezTo>
                  <a:cubicBezTo>
                    <a:pt x="519" y="154"/>
                    <a:pt x="519" y="154"/>
                    <a:pt x="519" y="154"/>
                  </a:cubicBezTo>
                  <a:cubicBezTo>
                    <a:pt x="441" y="152"/>
                    <a:pt x="441" y="152"/>
                    <a:pt x="441" y="152"/>
                  </a:cubicBezTo>
                  <a:cubicBezTo>
                    <a:pt x="20" y="573"/>
                    <a:pt x="20" y="573"/>
                    <a:pt x="20" y="573"/>
                  </a:cubicBezTo>
                  <a:cubicBezTo>
                    <a:pt x="15" y="578"/>
                    <a:pt x="6" y="578"/>
                    <a:pt x="1" y="573"/>
                  </a:cubicBezTo>
                  <a:cubicBezTo>
                    <a:pt x="0" y="572"/>
                    <a:pt x="0" y="572"/>
                    <a:pt x="0" y="572"/>
                  </a:cubicBezTo>
                  <a:cubicBezTo>
                    <a:pt x="572" y="0"/>
                    <a:pt x="572" y="0"/>
                    <a:pt x="572" y="0"/>
                  </a:cubicBezTo>
                  <a:lnTo>
                    <a:pt x="572" y="1"/>
                  </a:lnTo>
                  <a:close/>
                </a:path>
              </a:pathLst>
            </a:custGeom>
            <a:solidFill>
              <a:schemeClr val="tx2"/>
            </a:solidFill>
            <a:ln>
              <a:noFill/>
            </a:ln>
          </p:spPr>
          <p:txBody>
            <a:bodyPr vert="horz" wrap="square" lIns="68580" tIns="34290" rIns="68580" bIns="34290" numCol="1" anchor="t" anchorCtr="0" compatLnSpc="1">
              <a:prstTxWarp prst="textNoShape">
                <a:avLst/>
              </a:prstTxWarp>
            </a:bodyPr>
            <a:lstStyle/>
            <a:p>
              <a:endParaRPr lang="en-US" sz="1350"/>
            </a:p>
          </p:txBody>
        </p:sp>
      </p:grpSp>
      <p:cxnSp>
        <p:nvCxnSpPr>
          <p:cNvPr id="37" name="Straight Connector 36">
            <a:extLst>
              <a:ext uri="{FF2B5EF4-FFF2-40B4-BE49-F238E27FC236}">
                <a16:creationId xmlns:a16="http://schemas.microsoft.com/office/drawing/2014/main" id="{9394A12B-A7FB-4700-B777-3C56816DA548}"/>
              </a:ext>
            </a:extLst>
          </p:cNvPr>
          <p:cNvCxnSpPr/>
          <p:nvPr/>
        </p:nvCxnSpPr>
        <p:spPr>
          <a:xfrm>
            <a:off x="2877348" y="4339112"/>
            <a:ext cx="1290917" cy="0"/>
          </a:xfrm>
          <a:prstGeom prst="line">
            <a:avLst/>
          </a:prstGeom>
          <a:ln w="12700">
            <a:solidFill>
              <a:schemeClr val="accent1"/>
            </a:solidFill>
            <a:prstDash val="sysDash"/>
            <a:headEnd type="diamond"/>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3E65AC2B-FE1E-4A27-A17B-BCD8EB27A116}"/>
              </a:ext>
            </a:extLst>
          </p:cNvPr>
          <p:cNvGrpSpPr/>
          <p:nvPr/>
        </p:nvGrpSpPr>
        <p:grpSpPr>
          <a:xfrm>
            <a:off x="2794879" y="3113750"/>
            <a:ext cx="1373386" cy="392906"/>
            <a:chOff x="3826669" y="1943100"/>
            <a:chExt cx="1831181" cy="523875"/>
          </a:xfrm>
        </p:grpSpPr>
        <p:cxnSp>
          <p:nvCxnSpPr>
            <p:cNvPr id="39" name="Straight Connector 38">
              <a:extLst>
                <a:ext uri="{FF2B5EF4-FFF2-40B4-BE49-F238E27FC236}">
                  <a16:creationId xmlns:a16="http://schemas.microsoft.com/office/drawing/2014/main" id="{9D8966AF-09C0-4B2A-B509-32097D9C3980}"/>
                </a:ext>
              </a:extLst>
            </p:cNvPr>
            <p:cNvCxnSpPr/>
            <p:nvPr/>
          </p:nvCxnSpPr>
          <p:spPr>
            <a:xfrm>
              <a:off x="4213412" y="1945341"/>
              <a:ext cx="1444438" cy="0"/>
            </a:xfrm>
            <a:prstGeom prst="line">
              <a:avLst/>
            </a:prstGeom>
            <a:ln w="12700">
              <a:solidFill>
                <a:srgbClr val="00338D"/>
              </a:solidFill>
              <a:prstDash val="sysDash"/>
              <a:head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5E2A7312-D9D0-4F3D-B581-D407CEAAC234}"/>
                </a:ext>
              </a:extLst>
            </p:cNvPr>
            <p:cNvCxnSpPr/>
            <p:nvPr/>
          </p:nvCxnSpPr>
          <p:spPr>
            <a:xfrm flipH="1">
              <a:off x="3826669" y="1943100"/>
              <a:ext cx="392906" cy="523875"/>
            </a:xfrm>
            <a:prstGeom prst="line">
              <a:avLst/>
            </a:prstGeom>
            <a:ln w="12700">
              <a:solidFill>
                <a:srgbClr val="00338D"/>
              </a:solidFill>
              <a:prstDash val="sysDash"/>
              <a:tailEnd type="diamond"/>
            </a:ln>
          </p:spPr>
          <p:style>
            <a:lnRef idx="1">
              <a:schemeClr val="accent1"/>
            </a:lnRef>
            <a:fillRef idx="0">
              <a:schemeClr val="accent1"/>
            </a:fillRef>
            <a:effectRef idx="0">
              <a:schemeClr val="accent1"/>
            </a:effectRef>
            <a:fontRef idx="minor">
              <a:schemeClr val="tx1"/>
            </a:fontRef>
          </p:style>
        </p:cxnSp>
      </p:grpSp>
      <p:grpSp>
        <p:nvGrpSpPr>
          <p:cNvPr id="48" name="Group 47">
            <a:extLst>
              <a:ext uri="{FF2B5EF4-FFF2-40B4-BE49-F238E27FC236}">
                <a16:creationId xmlns:a16="http://schemas.microsoft.com/office/drawing/2014/main" id="{B2DCE4E7-9567-4319-8907-DF940DFEBBF0}"/>
              </a:ext>
            </a:extLst>
          </p:cNvPr>
          <p:cNvGrpSpPr/>
          <p:nvPr/>
        </p:nvGrpSpPr>
        <p:grpSpPr>
          <a:xfrm flipV="1">
            <a:off x="2794879" y="5110638"/>
            <a:ext cx="1373386" cy="392906"/>
            <a:chOff x="3826669" y="1943100"/>
            <a:chExt cx="1831181" cy="523875"/>
          </a:xfrm>
        </p:grpSpPr>
        <p:cxnSp>
          <p:nvCxnSpPr>
            <p:cNvPr id="49" name="Straight Connector 48">
              <a:extLst>
                <a:ext uri="{FF2B5EF4-FFF2-40B4-BE49-F238E27FC236}">
                  <a16:creationId xmlns:a16="http://schemas.microsoft.com/office/drawing/2014/main" id="{11CECEC6-422E-4D82-B40A-27741FC2D8CF}"/>
                </a:ext>
              </a:extLst>
            </p:cNvPr>
            <p:cNvCxnSpPr/>
            <p:nvPr/>
          </p:nvCxnSpPr>
          <p:spPr>
            <a:xfrm>
              <a:off x="4213412" y="1945341"/>
              <a:ext cx="1444438" cy="0"/>
            </a:xfrm>
            <a:prstGeom prst="line">
              <a:avLst/>
            </a:prstGeom>
            <a:ln w="12700">
              <a:solidFill>
                <a:srgbClr val="470A68"/>
              </a:solidFill>
              <a:prstDash val="sysDash"/>
              <a:head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1349ABA-B4B7-4A5D-86A0-BCA4B0D62F26}"/>
                </a:ext>
              </a:extLst>
            </p:cNvPr>
            <p:cNvCxnSpPr/>
            <p:nvPr/>
          </p:nvCxnSpPr>
          <p:spPr>
            <a:xfrm flipH="1">
              <a:off x="3826669" y="1943100"/>
              <a:ext cx="392906" cy="523875"/>
            </a:xfrm>
            <a:prstGeom prst="line">
              <a:avLst/>
            </a:prstGeom>
            <a:ln w="12700">
              <a:solidFill>
                <a:srgbClr val="470A68"/>
              </a:solidFill>
              <a:prstDash val="sysDash"/>
              <a:tailEnd type="diamond"/>
            </a:ln>
          </p:spPr>
          <p:style>
            <a:lnRef idx="1">
              <a:schemeClr val="accent1"/>
            </a:lnRef>
            <a:fillRef idx="0">
              <a:schemeClr val="accent1"/>
            </a:fillRef>
            <a:effectRef idx="0">
              <a:schemeClr val="accent1"/>
            </a:effectRef>
            <a:fontRef idx="minor">
              <a:schemeClr val="tx1"/>
            </a:fontRef>
          </p:style>
        </p:cxnSp>
      </p:grpSp>
      <p:pic>
        <p:nvPicPr>
          <p:cNvPr id="2" name="Picture 1">
            <a:extLst>
              <a:ext uri="{FF2B5EF4-FFF2-40B4-BE49-F238E27FC236}">
                <a16:creationId xmlns:a16="http://schemas.microsoft.com/office/drawing/2014/main" id="{DFC379B0-80E9-4547-87CA-12AC141E9E24}"/>
              </a:ext>
            </a:extLst>
          </p:cNvPr>
          <p:cNvPicPr>
            <a:picLocks noChangeAspect="1"/>
          </p:cNvPicPr>
          <p:nvPr/>
        </p:nvPicPr>
        <p:blipFill>
          <a:blip r:embed="rId3"/>
          <a:stretch>
            <a:fillRect/>
          </a:stretch>
        </p:blipFill>
        <p:spPr>
          <a:xfrm>
            <a:off x="8489368" y="2816515"/>
            <a:ext cx="3715586" cy="2216458"/>
          </a:xfrm>
          <a:prstGeom prst="rect">
            <a:avLst/>
          </a:prstGeom>
        </p:spPr>
      </p:pic>
      <p:sp>
        <p:nvSpPr>
          <p:cNvPr id="36" name="Rectangle 35">
            <a:extLst>
              <a:ext uri="{FF2B5EF4-FFF2-40B4-BE49-F238E27FC236}">
                <a16:creationId xmlns:a16="http://schemas.microsoft.com/office/drawing/2014/main" id="{FE214F05-8396-4D27-BBC6-CA7D3217E50B}"/>
              </a:ext>
            </a:extLst>
          </p:cNvPr>
          <p:cNvSpPr/>
          <p:nvPr/>
        </p:nvSpPr>
        <p:spPr>
          <a:xfrm>
            <a:off x="376644" y="1331074"/>
            <a:ext cx="12063556" cy="1200329"/>
          </a:xfrm>
          <a:prstGeom prst="rect">
            <a:avLst/>
          </a:prstGeom>
        </p:spPr>
        <p:txBody>
          <a:bodyPr wrap="square">
            <a:spAutoFit/>
          </a:bodyPr>
          <a:lstStyle/>
          <a:p>
            <a:r>
              <a:rPr lang="en-US" sz="1200" dirty="0"/>
              <a:t>The modernization emphasis of this SNAP/WIC funding is a departure from prior federal COVID-19 aid packages and presents a timely opportunity given an increase in program participants that coincides with closures of physical offices at which aid requests have been commonly made. The AMR continues the 15% increase in the maximum SNAP benefit through September 2021 and allows states to continue offering P-EBT through the end of the public health emergency. The Act also provides funds to improve SNAP administration, online purchasing and technology improvements, and for the Commodity Supplemental Food Program which provides food packages to certain low-income elderly individuals. The Act makes changes to WIC to raise the amount of fruits and vegetables participants can purchase to $35 monthly for four months, if states opt into this. It also provides funds to increase outreach and develop more innovative service delivery approaches for the WIC program.</a:t>
            </a:r>
          </a:p>
        </p:txBody>
      </p:sp>
      <p:sp>
        <p:nvSpPr>
          <p:cNvPr id="3" name="TextBox 2">
            <a:extLst>
              <a:ext uri="{FF2B5EF4-FFF2-40B4-BE49-F238E27FC236}">
                <a16:creationId xmlns:a16="http://schemas.microsoft.com/office/drawing/2014/main" id="{E538F31E-F697-48CA-994C-DFC51571C2B3}"/>
              </a:ext>
            </a:extLst>
          </p:cNvPr>
          <p:cNvSpPr txBox="1"/>
          <p:nvPr/>
        </p:nvSpPr>
        <p:spPr>
          <a:xfrm>
            <a:off x="8489368" y="5004609"/>
            <a:ext cx="4652916" cy="410857"/>
          </a:xfrm>
          <a:prstGeom prst="rect">
            <a:avLst/>
          </a:prstGeom>
          <a:noFill/>
        </p:spPr>
        <p:txBody>
          <a:bodyPr wrap="square" lIns="54610" tIns="54610" rIns="54610" bIns="54610" rtlCol="0">
            <a:noAutofit/>
          </a:bodyPr>
          <a:lstStyle/>
          <a:p>
            <a:pPr>
              <a:spcAft>
                <a:spcPts val="600"/>
              </a:spcAft>
            </a:pPr>
            <a:r>
              <a:rPr lang="en-US" sz="800" dirty="0"/>
              <a:t>Source: Center on Budget and Policy Priorities, February 2021</a:t>
            </a:r>
          </a:p>
        </p:txBody>
      </p:sp>
    </p:spTree>
    <p:extLst>
      <p:ext uri="{BB962C8B-B14F-4D97-AF65-F5344CB8AC3E}">
        <p14:creationId xmlns:p14="http://schemas.microsoft.com/office/powerpoint/2010/main" val="3385785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COVID-19 Public Health Emergency Impacts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3" y="1235824"/>
            <a:ext cx="12148731" cy="1384995"/>
          </a:xfrm>
          <a:prstGeom prst="rect">
            <a:avLst/>
          </a:prstGeom>
        </p:spPr>
        <p:txBody>
          <a:bodyPr wrap="square">
            <a:spAutoFit/>
          </a:bodyPr>
          <a:lstStyle/>
          <a:p>
            <a:r>
              <a:rPr lang="en-US" sz="1200" dirty="0"/>
              <a:t>Governments have faced myriad needs to prevent and address the spread of COVID-19, including testing, contact tracing, isolation and quarantine, public communications, issuance and enforcement of health orders, expansions to health system capacity like alternative care facilities, and in recent months, a massive nationwide mobilization around vaccinations. Governments also have supported major efforts to prevent COVID-19 spread through safety measures in settings like nursing homes, schools, congregate living settings, dense worksites, incarceration settings, and public facilities. The pandemic’s impacts on behavioral health, including the toll of pandemic-related stress, have increased the need for behavioral health resources. These efforts have been tailored to the needs of their communities and have included expanded assistance to unemployed workers; food assistance; rent, mortgage, and utility support; cash assistance; internet access programs; expanded services to support individuals experiencing homelessness; support for individuals with disabilities and older adults; and assistance to small businesses facing closures or revenue loss or implementing new safety measures</a:t>
            </a:r>
          </a:p>
        </p:txBody>
      </p:sp>
      <p:sp>
        <p:nvSpPr>
          <p:cNvPr id="28" name="Rectangle 27">
            <a:extLst>
              <a:ext uri="{FF2B5EF4-FFF2-40B4-BE49-F238E27FC236}">
                <a16:creationId xmlns:a16="http://schemas.microsoft.com/office/drawing/2014/main" id="{B1092487-4264-4CFD-9BA0-DAF010E634CC}"/>
              </a:ext>
            </a:extLst>
          </p:cNvPr>
          <p:cNvSpPr/>
          <p:nvPr/>
        </p:nvSpPr>
        <p:spPr>
          <a:xfrm>
            <a:off x="376643" y="2773219"/>
            <a:ext cx="4691468" cy="3170381"/>
          </a:xfrm>
          <a:prstGeom prst="rect">
            <a:avLst/>
          </a:prstGeom>
          <a:solidFill>
            <a:srgbClr val="00338D"/>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r>
              <a:rPr lang="en-US" sz="1200" dirty="0">
                <a:solidFill>
                  <a:schemeClr val="bg1"/>
                </a:solidFill>
                <a:latin typeface="Univers 45 Light" pitchFamily="2" charset="0"/>
              </a:rPr>
              <a:t>Impact on Households</a:t>
            </a:r>
          </a:p>
          <a:p>
            <a:pPr marL="171450" indent="-171450">
              <a:buFont typeface="Arial" panose="020B0604020202020204" pitchFamily="34" charset="0"/>
              <a:buChar char="•"/>
            </a:pPr>
            <a:r>
              <a:rPr lang="en-US" sz="1200" dirty="0">
                <a:solidFill>
                  <a:schemeClr val="bg1"/>
                </a:solidFill>
                <a:latin typeface="Univers 45 Light" pitchFamily="2" charset="0"/>
              </a:rPr>
              <a:t>&gt;3 million workers have dropped out of the labor market altogether relative to February 2020</a:t>
            </a:r>
          </a:p>
          <a:p>
            <a:pPr marL="171450" indent="-171450">
              <a:buFont typeface="Arial" panose="020B0604020202020204" pitchFamily="34" charset="0"/>
              <a:buChar char="•"/>
            </a:pPr>
            <a:r>
              <a:rPr lang="en-US" sz="1200" dirty="0">
                <a:solidFill>
                  <a:schemeClr val="bg1"/>
                </a:solidFill>
                <a:latin typeface="Univers 45 Light" pitchFamily="2" charset="0"/>
              </a:rPr>
              <a:t>The overall unemployment rate in the United States was 6.1% in April 2021, but certain groups saw much higher rates: 9.7% for Black workers, 7.9% for Hispanic or Latino workers, and 9.3% for workers without a high school diploma</a:t>
            </a:r>
          </a:p>
          <a:p>
            <a:pPr marL="171450" indent="-171450">
              <a:buFont typeface="Arial" panose="020B0604020202020204" pitchFamily="34" charset="0"/>
              <a:buChar char="•"/>
            </a:pPr>
            <a:r>
              <a:rPr lang="en-US" sz="1200" dirty="0">
                <a:solidFill>
                  <a:schemeClr val="bg1"/>
                </a:solidFill>
                <a:latin typeface="Univers 45 Light" pitchFamily="2" charset="0"/>
              </a:rPr>
              <a:t>An estimated 17 million adults living in households where there is sometimes or often not enough food to eat and an estimated 10.7 million adults living in households that were not current on rent</a:t>
            </a:r>
          </a:p>
          <a:p>
            <a:pPr marL="171450" indent="-171450">
              <a:buFont typeface="Arial" panose="020B0604020202020204" pitchFamily="34" charset="0"/>
              <a:buChar char="•"/>
            </a:pPr>
            <a:r>
              <a:rPr lang="en-US" sz="1200" dirty="0">
                <a:solidFill>
                  <a:schemeClr val="bg1"/>
                </a:solidFill>
                <a:latin typeface="Univers 45 Light" pitchFamily="2" charset="0"/>
              </a:rPr>
              <a:t>Labor force participation rate for Black women has fallen by 3.2% points during the pandemic as compared to 1.0% points for Black men and 2.0% points for White women.</a:t>
            </a:r>
          </a:p>
          <a:p>
            <a:pPr marL="171450" indent="-171450">
              <a:buFont typeface="Arial" panose="020B0604020202020204" pitchFamily="34" charset="0"/>
              <a:buChar char="•"/>
            </a:pPr>
            <a:r>
              <a:rPr lang="en-US" sz="1200" dirty="0">
                <a:solidFill>
                  <a:schemeClr val="bg1"/>
                </a:solidFill>
                <a:latin typeface="Univers 45 Light" pitchFamily="2" charset="0"/>
              </a:rPr>
              <a:t>Recessions can cause longer-term economic challenges through damaged consumer credit scores and reduced familial and childhood wellbeing</a:t>
            </a:r>
          </a:p>
        </p:txBody>
      </p:sp>
      <p:sp>
        <p:nvSpPr>
          <p:cNvPr id="29" name="Rectangle 28">
            <a:extLst>
              <a:ext uri="{FF2B5EF4-FFF2-40B4-BE49-F238E27FC236}">
                <a16:creationId xmlns:a16="http://schemas.microsoft.com/office/drawing/2014/main" id="{F20B5E61-1494-438E-960B-E04B230AFC1A}"/>
              </a:ext>
            </a:extLst>
          </p:cNvPr>
          <p:cNvSpPr/>
          <p:nvPr/>
        </p:nvSpPr>
        <p:spPr>
          <a:xfrm>
            <a:off x="5121197" y="5336808"/>
            <a:ext cx="1872181" cy="1472278"/>
          </a:xfrm>
          <a:prstGeom prst="rect">
            <a:avLst/>
          </a:prstGeom>
          <a:solidFill>
            <a:srgbClr val="00468A"/>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In April 2020, the national unemployment rate reached its highest level in over seventy years following the most severe month-over-month decline in employment on record</a:t>
            </a:r>
          </a:p>
        </p:txBody>
      </p:sp>
      <p:sp>
        <p:nvSpPr>
          <p:cNvPr id="30" name="Rectangle 29">
            <a:extLst>
              <a:ext uri="{FF2B5EF4-FFF2-40B4-BE49-F238E27FC236}">
                <a16:creationId xmlns:a16="http://schemas.microsoft.com/office/drawing/2014/main" id="{C8C79203-203A-409D-B21D-C37F2A9A1F59}"/>
              </a:ext>
            </a:extLst>
          </p:cNvPr>
          <p:cNvSpPr/>
          <p:nvPr/>
        </p:nvSpPr>
        <p:spPr>
          <a:xfrm>
            <a:off x="8798310" y="5194107"/>
            <a:ext cx="3626643" cy="825692"/>
          </a:xfrm>
          <a:prstGeom prst="rect">
            <a:avLst/>
          </a:prstGeom>
          <a:solidFill>
            <a:srgbClr val="00468A"/>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in one survey in January 2021, over 40 percent of American adults reported symptoms of depression or anxiety, up from 11 percent in the first half of 2019</a:t>
            </a:r>
          </a:p>
        </p:txBody>
      </p:sp>
      <p:sp>
        <p:nvSpPr>
          <p:cNvPr id="31" name="Rectangle 30">
            <a:extLst>
              <a:ext uri="{FF2B5EF4-FFF2-40B4-BE49-F238E27FC236}">
                <a16:creationId xmlns:a16="http://schemas.microsoft.com/office/drawing/2014/main" id="{C2CECA5A-7EA0-4953-9148-B45378132881}"/>
              </a:ext>
            </a:extLst>
          </p:cNvPr>
          <p:cNvSpPr/>
          <p:nvPr/>
        </p:nvSpPr>
        <p:spPr>
          <a:xfrm>
            <a:off x="7048150" y="4141758"/>
            <a:ext cx="1704914" cy="1878042"/>
          </a:xfrm>
          <a:prstGeom prst="rect">
            <a:avLst/>
          </a:prstGeom>
          <a:solidFill>
            <a:srgbClr val="00A3A1"/>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Rates of substance misuse and overdose deaths have spiked: preliminary data from the CDC show a nearly 30 percent increase in drug overdose mortality from September 2019 to September 2020</a:t>
            </a:r>
          </a:p>
        </p:txBody>
      </p:sp>
      <p:sp>
        <p:nvSpPr>
          <p:cNvPr id="32" name="Rectangle 31">
            <a:extLst>
              <a:ext uri="{FF2B5EF4-FFF2-40B4-BE49-F238E27FC236}">
                <a16:creationId xmlns:a16="http://schemas.microsoft.com/office/drawing/2014/main" id="{CC95D255-832F-4E03-BE72-7C136789ADF2}"/>
              </a:ext>
            </a:extLst>
          </p:cNvPr>
          <p:cNvSpPr/>
          <p:nvPr/>
        </p:nvSpPr>
        <p:spPr>
          <a:xfrm>
            <a:off x="5121197" y="4141758"/>
            <a:ext cx="1872181" cy="1151626"/>
          </a:xfrm>
          <a:prstGeom prst="rect">
            <a:avLst/>
          </a:prstGeom>
          <a:solidFill>
            <a:srgbClr val="6D2077"/>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Some preventative public health measures like childhood vaccinations have been deferred and potentially forgone</a:t>
            </a:r>
          </a:p>
        </p:txBody>
      </p:sp>
      <p:sp>
        <p:nvSpPr>
          <p:cNvPr id="33" name="Rectangle 32">
            <a:extLst>
              <a:ext uri="{FF2B5EF4-FFF2-40B4-BE49-F238E27FC236}">
                <a16:creationId xmlns:a16="http://schemas.microsoft.com/office/drawing/2014/main" id="{A39B61A8-034F-468A-B0BB-1C0F5F9CEF3A}"/>
              </a:ext>
            </a:extLst>
          </p:cNvPr>
          <p:cNvSpPr/>
          <p:nvPr/>
        </p:nvSpPr>
        <p:spPr>
          <a:xfrm>
            <a:off x="376643" y="6019799"/>
            <a:ext cx="4691467" cy="789287"/>
          </a:xfrm>
          <a:prstGeom prst="rect">
            <a:avLst/>
          </a:prstGeom>
          <a:solidFill>
            <a:srgbClr val="0091DA"/>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Low-income communities, people of color, and Tribal communities have faced higher rates of infection, hospitalization, and death,10 as well as higher rates of unemployment and lack of basic necessities like food and housing</a:t>
            </a:r>
          </a:p>
        </p:txBody>
      </p:sp>
      <p:sp>
        <p:nvSpPr>
          <p:cNvPr id="34" name="Rectangle 33">
            <a:extLst>
              <a:ext uri="{FF2B5EF4-FFF2-40B4-BE49-F238E27FC236}">
                <a16:creationId xmlns:a16="http://schemas.microsoft.com/office/drawing/2014/main" id="{F5BC7C3E-C9DC-4EA7-9571-A0E6362CF895}"/>
              </a:ext>
            </a:extLst>
          </p:cNvPr>
          <p:cNvSpPr/>
          <p:nvPr/>
        </p:nvSpPr>
        <p:spPr>
          <a:xfrm>
            <a:off x="8798311" y="2773220"/>
            <a:ext cx="3626644" cy="1295608"/>
          </a:xfrm>
          <a:prstGeom prst="rect">
            <a:avLst/>
          </a:prstGeom>
          <a:solidFill>
            <a:srgbClr val="48369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From February to May of 2020, State, local, and Tribal governments reduced their workforces by more than 1.5 million jobs and, in April of 2021, State, local, and Tribal government employment remained nearly1.3 million jobs below pre-pandemic levels</a:t>
            </a:r>
          </a:p>
        </p:txBody>
      </p:sp>
      <p:sp>
        <p:nvSpPr>
          <p:cNvPr id="35" name="Rectangle 34">
            <a:extLst>
              <a:ext uri="{FF2B5EF4-FFF2-40B4-BE49-F238E27FC236}">
                <a16:creationId xmlns:a16="http://schemas.microsoft.com/office/drawing/2014/main" id="{C8845B55-2FAC-4679-A8E3-D13FD94DDBF0}"/>
              </a:ext>
            </a:extLst>
          </p:cNvPr>
          <p:cNvSpPr/>
          <p:nvPr/>
        </p:nvSpPr>
        <p:spPr>
          <a:xfrm>
            <a:off x="8798311" y="4112251"/>
            <a:ext cx="3626644" cy="1031208"/>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a:solidFill>
                  <a:schemeClr val="bg1"/>
                </a:solidFill>
                <a:latin typeface="Univers 45 Light" pitchFamily="2" charset="0"/>
              </a:rPr>
              <a:t>Over the last year, Native Americans have experienced more than one and a half times the rate of COVID-19 infections, more than triple the rate of hospitalizations, and more than double the death rate compared to White Americans.</a:t>
            </a:r>
            <a:endParaRPr lang="en-US" sz="1200" dirty="0">
              <a:solidFill>
                <a:schemeClr val="bg1"/>
              </a:solidFill>
              <a:latin typeface="Univers 45 Light" pitchFamily="2" charset="0"/>
            </a:endParaRPr>
          </a:p>
        </p:txBody>
      </p:sp>
      <p:sp>
        <p:nvSpPr>
          <p:cNvPr id="36" name="Rectangle 35">
            <a:extLst>
              <a:ext uri="{FF2B5EF4-FFF2-40B4-BE49-F238E27FC236}">
                <a16:creationId xmlns:a16="http://schemas.microsoft.com/office/drawing/2014/main" id="{7AC7CF3F-A832-4C84-9AAF-F29A29B34C07}"/>
              </a:ext>
            </a:extLst>
          </p:cNvPr>
          <p:cNvSpPr/>
          <p:nvPr/>
        </p:nvSpPr>
        <p:spPr>
          <a:xfrm>
            <a:off x="7029100" y="6073263"/>
            <a:ext cx="5395853" cy="735823"/>
          </a:xfrm>
          <a:prstGeom prst="rect">
            <a:avLst/>
          </a:prstGeom>
          <a:solidFill>
            <a:srgbClr val="48369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Small businesses make up nearly half of U.S. private-sector employment and play a key role in supporting the overall economic recovery as they are responsible for 2/3 of net new jobs. Since the beginning of the pandemic, however, 400,000 small businesses have closed, with many more at risk.</a:t>
            </a:r>
          </a:p>
        </p:txBody>
      </p:sp>
      <p:sp>
        <p:nvSpPr>
          <p:cNvPr id="38" name="Rectangle 37">
            <a:extLst>
              <a:ext uri="{FF2B5EF4-FFF2-40B4-BE49-F238E27FC236}">
                <a16:creationId xmlns:a16="http://schemas.microsoft.com/office/drawing/2014/main" id="{AABA0D2F-826F-4E79-9631-2B36A4B281A3}"/>
              </a:ext>
            </a:extLst>
          </p:cNvPr>
          <p:cNvSpPr/>
          <p:nvPr/>
        </p:nvSpPr>
        <p:spPr>
          <a:xfrm>
            <a:off x="5111672" y="2779151"/>
            <a:ext cx="3626644" cy="1295608"/>
          </a:xfrm>
          <a:prstGeom prst="rect">
            <a:avLst/>
          </a:prstGeom>
          <a:solidFill>
            <a:srgbClr val="005EB8"/>
          </a:solidFill>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ctr"/>
            <a:r>
              <a:rPr lang="en-US" sz="1200" dirty="0">
                <a:solidFill>
                  <a:schemeClr val="bg1"/>
                </a:solidFill>
                <a:latin typeface="Univers 45 Light" pitchFamily="2" charset="0"/>
              </a:rPr>
              <a:t>As of April 2021, approximately 70% of small businesses reported that the pandemic has had a moderate or large negative effect on their business, and over a third expect that it will take over 6 months for their business to return to their normal level of operations	</a:t>
            </a:r>
          </a:p>
        </p:txBody>
      </p:sp>
    </p:spTree>
    <p:extLst>
      <p:ext uri="{BB962C8B-B14F-4D97-AF65-F5344CB8AC3E}">
        <p14:creationId xmlns:p14="http://schemas.microsoft.com/office/powerpoint/2010/main" val="31040834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Ineligible Uses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3" y="1235824"/>
            <a:ext cx="12148731" cy="461665"/>
          </a:xfrm>
          <a:prstGeom prst="rect">
            <a:avLst/>
          </a:prstGeom>
        </p:spPr>
        <p:txBody>
          <a:bodyPr wrap="square">
            <a:spAutoFit/>
          </a:bodyPr>
          <a:lstStyle/>
          <a:p>
            <a:r>
              <a:rPr lang="en-US" sz="1200" dirty="0"/>
              <a:t>While the program offers broad flexibility to recipients to address local conditions, these restrictions will help ensure that funds are used to augment existing activities and address pressing needs.</a:t>
            </a:r>
          </a:p>
        </p:txBody>
      </p:sp>
      <p:sp>
        <p:nvSpPr>
          <p:cNvPr id="144" name="Hexagon 143">
            <a:extLst>
              <a:ext uri="{FF2B5EF4-FFF2-40B4-BE49-F238E27FC236}">
                <a16:creationId xmlns:a16="http://schemas.microsoft.com/office/drawing/2014/main" id="{B7E29050-3E95-4C86-B331-5852AB85F987}"/>
              </a:ext>
            </a:extLst>
          </p:cNvPr>
          <p:cNvSpPr/>
          <p:nvPr/>
        </p:nvSpPr>
        <p:spPr>
          <a:xfrm>
            <a:off x="9962005" y="3660930"/>
            <a:ext cx="2332042" cy="1906428"/>
          </a:xfrm>
          <a:prstGeom prst="hexagon">
            <a:avLst/>
          </a:prstGeom>
          <a:solidFill>
            <a:srgbClr val="00338D"/>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45" name="Hexagon 144">
            <a:extLst>
              <a:ext uri="{FF2B5EF4-FFF2-40B4-BE49-F238E27FC236}">
                <a16:creationId xmlns:a16="http://schemas.microsoft.com/office/drawing/2014/main" id="{54FF88A8-50FF-462B-8AAD-32F4926553AF}"/>
              </a:ext>
            </a:extLst>
          </p:cNvPr>
          <p:cNvSpPr/>
          <p:nvPr/>
        </p:nvSpPr>
        <p:spPr>
          <a:xfrm>
            <a:off x="10108423" y="3780626"/>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48" name="TextBox 147">
            <a:extLst>
              <a:ext uri="{FF2B5EF4-FFF2-40B4-BE49-F238E27FC236}">
                <a16:creationId xmlns:a16="http://schemas.microsoft.com/office/drawing/2014/main" id="{DC592FC1-5D4E-48B7-B8BC-52690D2B8E7A}"/>
              </a:ext>
            </a:extLst>
          </p:cNvPr>
          <p:cNvSpPr txBox="1"/>
          <p:nvPr/>
        </p:nvSpPr>
        <p:spPr>
          <a:xfrm>
            <a:off x="10704229" y="4714555"/>
            <a:ext cx="1177936" cy="470654"/>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338D"/>
                </a:solidFill>
                <a:effectLst/>
                <a:uLnTx/>
                <a:uFillTx/>
              </a:rPr>
              <a:t>General Infr</a:t>
            </a:r>
            <a:r>
              <a:rPr lang="en-US" sz="1400" b="1" kern="0" dirty="0" err="1">
                <a:solidFill>
                  <a:srgbClr val="00338D"/>
                </a:solidFill>
              </a:rPr>
              <a:t>astructure</a:t>
            </a:r>
            <a:endParaRPr kumimoji="0" lang="en-US" sz="1400" b="0" i="0" u="none" strike="noStrike" kern="0" cap="none" spc="0" normalizeH="0" baseline="0" noProof="0" dirty="0">
              <a:ln>
                <a:noFill/>
              </a:ln>
              <a:solidFill>
                <a:srgbClr val="00338D"/>
              </a:solidFill>
              <a:effectLst/>
              <a:uLnTx/>
              <a:uFillTx/>
            </a:endParaRPr>
          </a:p>
        </p:txBody>
      </p:sp>
      <p:sp>
        <p:nvSpPr>
          <p:cNvPr id="149" name="TextBox 148">
            <a:extLst>
              <a:ext uri="{FF2B5EF4-FFF2-40B4-BE49-F238E27FC236}">
                <a16:creationId xmlns:a16="http://schemas.microsoft.com/office/drawing/2014/main" id="{CBFED7E2-0604-4DED-8E18-775493B18696}"/>
              </a:ext>
            </a:extLst>
          </p:cNvPr>
          <p:cNvSpPr txBox="1"/>
          <p:nvPr/>
        </p:nvSpPr>
        <p:spPr>
          <a:xfrm>
            <a:off x="939281" y="1723016"/>
            <a:ext cx="3172932" cy="1217919"/>
          </a:xfrm>
          <a:prstGeom prst="rect">
            <a:avLst/>
          </a:prstGeom>
          <a:noFill/>
        </p:spPr>
        <p:txBody>
          <a:bodyPr wrap="square" lIns="0" tIns="0" rIns="0" bIns="0" rtlCol="0">
            <a:noAutofit/>
          </a:bodyPr>
          <a:lstStyle/>
          <a:p>
            <a:pPr lvl="0" defTabSz="914400"/>
            <a:r>
              <a:rPr lang="en-US" sz="1200" kern="0" dirty="0">
                <a:solidFill>
                  <a:srgbClr val="00A3A1"/>
                </a:solidFill>
              </a:rPr>
              <a:t>Payments from the Fiscal Recovery Funds are  subject to pre-existing limitations provided in other Federal statutes and regulations and may not be used as non-Federal match for other Federal programs whose statute or regulations bar the use of Federal funds to meet matching requirements. For example, payments from the Fiscal Recovery Funds may not be used to satisfy the State share of Medicaid</a:t>
            </a:r>
          </a:p>
        </p:txBody>
      </p:sp>
      <p:grpSp>
        <p:nvGrpSpPr>
          <p:cNvPr id="13" name="Group 12">
            <a:extLst>
              <a:ext uri="{FF2B5EF4-FFF2-40B4-BE49-F238E27FC236}">
                <a16:creationId xmlns:a16="http://schemas.microsoft.com/office/drawing/2014/main" id="{24878A27-6323-45D7-B583-9DB4F34F9F50}"/>
              </a:ext>
            </a:extLst>
          </p:cNvPr>
          <p:cNvGrpSpPr/>
          <p:nvPr/>
        </p:nvGrpSpPr>
        <p:grpSpPr>
          <a:xfrm>
            <a:off x="8382028" y="3641559"/>
            <a:ext cx="3950750" cy="3330741"/>
            <a:chOff x="8641301" y="3460584"/>
            <a:chExt cx="3950750" cy="3330741"/>
          </a:xfrm>
        </p:grpSpPr>
        <p:sp>
          <p:nvSpPr>
            <p:cNvPr id="48" name="Hexagon 47">
              <a:extLst>
                <a:ext uri="{FF2B5EF4-FFF2-40B4-BE49-F238E27FC236}">
                  <a16:creationId xmlns:a16="http://schemas.microsoft.com/office/drawing/2014/main" id="{4C52DB3F-AF8E-413E-823E-A409338C2290}"/>
                </a:ext>
              </a:extLst>
            </p:cNvPr>
            <p:cNvSpPr/>
            <p:nvPr/>
          </p:nvSpPr>
          <p:spPr>
            <a:xfrm>
              <a:off x="8641301" y="3460584"/>
              <a:ext cx="2332042" cy="1906428"/>
            </a:xfrm>
            <a:prstGeom prst="hexagon">
              <a:avLst/>
            </a:prstGeom>
            <a:solidFill>
              <a:srgbClr val="00A3A1"/>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49" name="Hexagon 48">
              <a:extLst>
                <a:ext uri="{FF2B5EF4-FFF2-40B4-BE49-F238E27FC236}">
                  <a16:creationId xmlns:a16="http://schemas.microsoft.com/office/drawing/2014/main" id="{57DDD934-806F-4733-AB11-382724790BC8}"/>
                </a:ext>
              </a:extLst>
            </p:cNvPr>
            <p:cNvSpPr/>
            <p:nvPr/>
          </p:nvSpPr>
          <p:spPr>
            <a:xfrm>
              <a:off x="8787719" y="3580280"/>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pic>
          <p:nvPicPr>
            <p:cNvPr id="62" name="Graphic 61">
              <a:extLst>
                <a:ext uri="{FF2B5EF4-FFF2-40B4-BE49-F238E27FC236}">
                  <a16:creationId xmlns:a16="http://schemas.microsoft.com/office/drawing/2014/main" id="{32B40C97-0041-438F-A95F-54C401D5EB9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639989" y="3896006"/>
              <a:ext cx="500716" cy="412346"/>
            </a:xfrm>
            <a:prstGeom prst="rect">
              <a:avLst/>
            </a:prstGeom>
          </p:spPr>
        </p:pic>
        <p:cxnSp>
          <p:nvCxnSpPr>
            <p:cNvPr id="65" name="Straight Connector 64">
              <a:extLst>
                <a:ext uri="{FF2B5EF4-FFF2-40B4-BE49-F238E27FC236}">
                  <a16:creationId xmlns:a16="http://schemas.microsoft.com/office/drawing/2014/main" id="{EAD79BB0-1573-4412-8F95-1C1EA013A106}"/>
                </a:ext>
              </a:extLst>
            </p:cNvPr>
            <p:cNvCxnSpPr/>
            <p:nvPr/>
          </p:nvCxnSpPr>
          <p:spPr>
            <a:xfrm>
              <a:off x="9403469" y="5367012"/>
              <a:ext cx="0" cy="998995"/>
            </a:xfrm>
            <a:prstGeom prst="line">
              <a:avLst/>
            </a:prstGeom>
            <a:noFill/>
            <a:ln w="6350" cap="flat" cmpd="sng" algn="ctr">
              <a:solidFill>
                <a:srgbClr val="00A3A1"/>
              </a:solidFill>
              <a:prstDash val="solid"/>
              <a:miter lim="800000"/>
              <a:tailEnd type="oval" w="lg" len="lg"/>
            </a:ln>
            <a:effectLst/>
          </p:spPr>
        </p:cxnSp>
        <p:sp>
          <p:nvSpPr>
            <p:cNvPr id="68" name="TextBox 67">
              <a:extLst>
                <a:ext uri="{FF2B5EF4-FFF2-40B4-BE49-F238E27FC236}">
                  <a16:creationId xmlns:a16="http://schemas.microsoft.com/office/drawing/2014/main" id="{9F2D039F-38B9-4ADB-86D2-2D520B83E26C}"/>
                </a:ext>
              </a:extLst>
            </p:cNvPr>
            <p:cNvSpPr txBox="1"/>
            <p:nvPr/>
          </p:nvSpPr>
          <p:spPr>
            <a:xfrm>
              <a:off x="9573073" y="5573406"/>
              <a:ext cx="3018978" cy="1217919"/>
            </a:xfrm>
            <a:prstGeom prst="rect">
              <a:avLst/>
            </a:prstGeom>
            <a:noFill/>
          </p:spPr>
          <p:txBody>
            <a:bodyPr wrap="square" lIns="0" tIns="0" rIns="0" bIns="0" rtlCol="0">
              <a:noAutofit/>
            </a:bodyPr>
            <a:lstStyle/>
            <a:p>
              <a:pPr lvl="0" defTabSz="914400"/>
              <a:r>
                <a:rPr lang="en-US" sz="1200" kern="0" dirty="0">
                  <a:solidFill>
                    <a:srgbClr val="00A3A1"/>
                  </a:solidFill>
                </a:rPr>
                <a:t>Satisfaction of any obligation arising under or pursuant to a settlement agreement, judgment, consent decree, or judicially confirmed debt restructuring plan in a judicial, administrative, or regulatory proceeding is not permitted</a:t>
              </a:r>
              <a:endParaRPr kumimoji="0" lang="en-US" sz="1200" i="0" u="none" strike="noStrike" kern="0" cap="none" spc="0" normalizeH="0" baseline="0" noProof="0" dirty="0">
                <a:ln>
                  <a:noFill/>
                </a:ln>
                <a:solidFill>
                  <a:srgbClr val="00A3A1"/>
                </a:solidFill>
                <a:effectLst/>
                <a:uLnTx/>
                <a:uFillTx/>
              </a:endParaRPr>
            </a:p>
          </p:txBody>
        </p:sp>
        <p:sp>
          <p:nvSpPr>
            <p:cNvPr id="73" name="TextBox 72">
              <a:extLst>
                <a:ext uri="{FF2B5EF4-FFF2-40B4-BE49-F238E27FC236}">
                  <a16:creationId xmlns:a16="http://schemas.microsoft.com/office/drawing/2014/main" id="{68017A8D-DEE5-448C-BC16-101A9D8BA16C}"/>
                </a:ext>
              </a:extLst>
            </p:cNvPr>
            <p:cNvSpPr txBox="1"/>
            <p:nvPr/>
          </p:nvSpPr>
          <p:spPr>
            <a:xfrm>
              <a:off x="9483248" y="4514747"/>
              <a:ext cx="994699" cy="470654"/>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b="1" kern="0" dirty="0">
                  <a:solidFill>
                    <a:srgbClr val="00A3A1"/>
                  </a:solidFill>
                </a:rPr>
                <a:t>Obligations</a:t>
              </a:r>
              <a:endParaRPr kumimoji="0" lang="en-US" sz="1400" b="0" i="0" u="none" strike="noStrike" kern="0" cap="none" spc="0" normalizeH="0" baseline="0" noProof="0" dirty="0">
                <a:ln>
                  <a:noFill/>
                </a:ln>
                <a:solidFill>
                  <a:srgbClr val="00A3A1"/>
                </a:solidFill>
                <a:effectLst/>
                <a:uLnTx/>
                <a:uFillTx/>
              </a:endParaRPr>
            </a:p>
          </p:txBody>
        </p:sp>
      </p:grpSp>
      <p:sp>
        <p:nvSpPr>
          <p:cNvPr id="50" name="Hexagon 49">
            <a:extLst>
              <a:ext uri="{FF2B5EF4-FFF2-40B4-BE49-F238E27FC236}">
                <a16:creationId xmlns:a16="http://schemas.microsoft.com/office/drawing/2014/main" id="{9FBBD23D-B7D2-4BFF-BC9A-B8303D133B32}"/>
              </a:ext>
            </a:extLst>
          </p:cNvPr>
          <p:cNvSpPr/>
          <p:nvPr/>
        </p:nvSpPr>
        <p:spPr>
          <a:xfrm>
            <a:off x="6859427" y="3631873"/>
            <a:ext cx="2332042" cy="1906428"/>
          </a:xfrm>
          <a:prstGeom prst="hexagon">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1" name="Hexagon 50">
            <a:extLst>
              <a:ext uri="{FF2B5EF4-FFF2-40B4-BE49-F238E27FC236}">
                <a16:creationId xmlns:a16="http://schemas.microsoft.com/office/drawing/2014/main" id="{1E9EC9C7-EC0A-4C39-838A-457FBA2AE693}"/>
              </a:ext>
            </a:extLst>
          </p:cNvPr>
          <p:cNvSpPr/>
          <p:nvPr/>
        </p:nvSpPr>
        <p:spPr>
          <a:xfrm>
            <a:off x="7005845" y="3751569"/>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grpSp>
        <p:nvGrpSpPr>
          <p:cNvPr id="61" name="Group 60">
            <a:extLst>
              <a:ext uri="{FF2B5EF4-FFF2-40B4-BE49-F238E27FC236}">
                <a16:creationId xmlns:a16="http://schemas.microsoft.com/office/drawing/2014/main" id="{9BF66B24-4E08-4435-ADA4-EC3BEA4671FB}"/>
              </a:ext>
            </a:extLst>
          </p:cNvPr>
          <p:cNvGrpSpPr/>
          <p:nvPr/>
        </p:nvGrpSpPr>
        <p:grpSpPr>
          <a:xfrm>
            <a:off x="7787702" y="4655272"/>
            <a:ext cx="542154" cy="514122"/>
            <a:chOff x="1206813" y="3119457"/>
            <a:chExt cx="620710" cy="620710"/>
          </a:xfrm>
          <a:solidFill>
            <a:srgbClr val="005EB8"/>
          </a:solidFill>
        </p:grpSpPr>
        <p:sp>
          <p:nvSpPr>
            <p:cNvPr id="78" name="Freeform 359">
              <a:extLst>
                <a:ext uri="{FF2B5EF4-FFF2-40B4-BE49-F238E27FC236}">
                  <a16:creationId xmlns:a16="http://schemas.microsoft.com/office/drawing/2014/main" id="{3F9E8619-ABF8-48F1-AC3C-0A4576E47DD0}"/>
                </a:ext>
              </a:extLst>
            </p:cNvPr>
            <p:cNvSpPr>
              <a:spLocks/>
            </p:cNvSpPr>
            <p:nvPr/>
          </p:nvSpPr>
          <p:spPr bwMode="auto">
            <a:xfrm>
              <a:off x="1206813" y="3198830"/>
              <a:ext cx="541339" cy="541337"/>
            </a:xfrm>
            <a:custGeom>
              <a:avLst/>
              <a:gdLst>
                <a:gd name="T0" fmla="*/ 40 w 48"/>
                <a:gd name="T1" fmla="*/ 14 h 48"/>
                <a:gd name="T2" fmla="*/ 43 w 48"/>
                <a:gd name="T3" fmla="*/ 24 h 48"/>
                <a:gd name="T4" fmla="*/ 24 w 48"/>
                <a:gd name="T5" fmla="*/ 42 h 48"/>
                <a:gd name="T6" fmla="*/ 6 w 48"/>
                <a:gd name="T7" fmla="*/ 24 h 48"/>
                <a:gd name="T8" fmla="*/ 24 w 48"/>
                <a:gd name="T9" fmla="*/ 5 h 48"/>
                <a:gd name="T10" fmla="*/ 33 w 48"/>
                <a:gd name="T11" fmla="*/ 8 h 48"/>
                <a:gd name="T12" fmla="*/ 37 w 48"/>
                <a:gd name="T13" fmla="*/ 4 h 48"/>
                <a:gd name="T14" fmla="*/ 24 w 48"/>
                <a:gd name="T15" fmla="*/ 0 h 48"/>
                <a:gd name="T16" fmla="*/ 0 w 48"/>
                <a:gd name="T17" fmla="*/ 24 h 48"/>
                <a:gd name="T18" fmla="*/ 24 w 48"/>
                <a:gd name="T19" fmla="*/ 48 h 48"/>
                <a:gd name="T20" fmla="*/ 48 w 48"/>
                <a:gd name="T21" fmla="*/ 24 h 48"/>
                <a:gd name="T22" fmla="*/ 44 w 48"/>
                <a:gd name="T23" fmla="*/ 10 h 48"/>
                <a:gd name="T24" fmla="*/ 40 w 48"/>
                <a:gd name="T25" fmla="*/ 1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8" h="48">
                  <a:moveTo>
                    <a:pt x="40" y="14"/>
                  </a:moveTo>
                  <a:cubicBezTo>
                    <a:pt x="42" y="17"/>
                    <a:pt x="43" y="20"/>
                    <a:pt x="43" y="24"/>
                  </a:cubicBezTo>
                  <a:cubicBezTo>
                    <a:pt x="43" y="34"/>
                    <a:pt x="34" y="42"/>
                    <a:pt x="24" y="42"/>
                  </a:cubicBezTo>
                  <a:cubicBezTo>
                    <a:pt x="14" y="42"/>
                    <a:pt x="6" y="34"/>
                    <a:pt x="6" y="24"/>
                  </a:cubicBezTo>
                  <a:cubicBezTo>
                    <a:pt x="6" y="14"/>
                    <a:pt x="14" y="5"/>
                    <a:pt x="24" y="5"/>
                  </a:cubicBezTo>
                  <a:cubicBezTo>
                    <a:pt x="27" y="5"/>
                    <a:pt x="31" y="6"/>
                    <a:pt x="33" y="8"/>
                  </a:cubicBezTo>
                  <a:cubicBezTo>
                    <a:pt x="37" y="4"/>
                    <a:pt x="37" y="4"/>
                    <a:pt x="37" y="4"/>
                  </a:cubicBezTo>
                  <a:cubicBezTo>
                    <a:pt x="34" y="1"/>
                    <a:pt x="29" y="0"/>
                    <a:pt x="24" y="0"/>
                  </a:cubicBezTo>
                  <a:cubicBezTo>
                    <a:pt x="11" y="0"/>
                    <a:pt x="0" y="10"/>
                    <a:pt x="0" y="24"/>
                  </a:cubicBezTo>
                  <a:cubicBezTo>
                    <a:pt x="0" y="37"/>
                    <a:pt x="11" y="48"/>
                    <a:pt x="24" y="48"/>
                  </a:cubicBezTo>
                  <a:cubicBezTo>
                    <a:pt x="37" y="48"/>
                    <a:pt x="48" y="37"/>
                    <a:pt x="48" y="24"/>
                  </a:cubicBezTo>
                  <a:cubicBezTo>
                    <a:pt x="48" y="19"/>
                    <a:pt x="47" y="14"/>
                    <a:pt x="44" y="10"/>
                  </a:cubicBezTo>
                  <a:lnTo>
                    <a:pt x="40"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srgbClr val="000000"/>
                </a:solidFill>
                <a:effectLst/>
                <a:uLnTx/>
                <a:uFillTx/>
              </a:endParaRPr>
            </a:p>
          </p:txBody>
        </p:sp>
        <p:sp>
          <p:nvSpPr>
            <p:cNvPr id="79" name="Freeform 360">
              <a:extLst>
                <a:ext uri="{FF2B5EF4-FFF2-40B4-BE49-F238E27FC236}">
                  <a16:creationId xmlns:a16="http://schemas.microsoft.com/office/drawing/2014/main" id="{C8CD600D-749A-4869-AE48-9B96F9916A1F}"/>
                </a:ext>
              </a:extLst>
            </p:cNvPr>
            <p:cNvSpPr>
              <a:spLocks/>
            </p:cNvSpPr>
            <p:nvPr/>
          </p:nvSpPr>
          <p:spPr bwMode="auto">
            <a:xfrm>
              <a:off x="1308412" y="3300428"/>
              <a:ext cx="338139" cy="338138"/>
            </a:xfrm>
            <a:custGeom>
              <a:avLst/>
              <a:gdLst>
                <a:gd name="T0" fmla="*/ 24 w 30"/>
                <a:gd name="T1" fmla="*/ 12 h 30"/>
                <a:gd name="T2" fmla="*/ 24 w 30"/>
                <a:gd name="T3" fmla="*/ 15 h 30"/>
                <a:gd name="T4" fmla="*/ 15 w 30"/>
                <a:gd name="T5" fmla="*/ 24 h 30"/>
                <a:gd name="T6" fmla="*/ 6 w 30"/>
                <a:gd name="T7" fmla="*/ 15 h 30"/>
                <a:gd name="T8" fmla="*/ 15 w 30"/>
                <a:gd name="T9" fmla="*/ 6 h 30"/>
                <a:gd name="T10" fmla="*/ 17 w 30"/>
                <a:gd name="T11" fmla="*/ 6 h 30"/>
                <a:gd name="T12" fmla="*/ 22 w 30"/>
                <a:gd name="T13" fmla="*/ 2 h 30"/>
                <a:gd name="T14" fmla="*/ 15 w 30"/>
                <a:gd name="T15" fmla="*/ 0 h 30"/>
                <a:gd name="T16" fmla="*/ 0 w 30"/>
                <a:gd name="T17" fmla="*/ 15 h 30"/>
                <a:gd name="T18" fmla="*/ 15 w 30"/>
                <a:gd name="T19" fmla="*/ 30 h 30"/>
                <a:gd name="T20" fmla="*/ 30 w 30"/>
                <a:gd name="T21" fmla="*/ 15 h 30"/>
                <a:gd name="T22" fmla="*/ 28 w 30"/>
                <a:gd name="T23" fmla="*/ 8 h 30"/>
                <a:gd name="T24" fmla="*/ 24 w 30"/>
                <a:gd name="T25" fmla="*/ 1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0" h="30">
                  <a:moveTo>
                    <a:pt x="24" y="12"/>
                  </a:moveTo>
                  <a:cubicBezTo>
                    <a:pt x="24" y="13"/>
                    <a:pt x="24" y="14"/>
                    <a:pt x="24" y="15"/>
                  </a:cubicBezTo>
                  <a:cubicBezTo>
                    <a:pt x="24" y="20"/>
                    <a:pt x="20" y="24"/>
                    <a:pt x="15" y="24"/>
                  </a:cubicBezTo>
                  <a:cubicBezTo>
                    <a:pt x="10" y="24"/>
                    <a:pt x="6" y="20"/>
                    <a:pt x="6" y="15"/>
                  </a:cubicBezTo>
                  <a:cubicBezTo>
                    <a:pt x="6" y="10"/>
                    <a:pt x="10" y="6"/>
                    <a:pt x="15" y="6"/>
                  </a:cubicBezTo>
                  <a:cubicBezTo>
                    <a:pt x="16" y="6"/>
                    <a:pt x="17" y="6"/>
                    <a:pt x="17" y="6"/>
                  </a:cubicBezTo>
                  <a:cubicBezTo>
                    <a:pt x="22" y="2"/>
                    <a:pt x="22" y="2"/>
                    <a:pt x="22" y="2"/>
                  </a:cubicBezTo>
                  <a:cubicBezTo>
                    <a:pt x="20" y="1"/>
                    <a:pt x="17" y="0"/>
                    <a:pt x="15" y="0"/>
                  </a:cubicBezTo>
                  <a:cubicBezTo>
                    <a:pt x="7" y="0"/>
                    <a:pt x="0" y="7"/>
                    <a:pt x="0" y="15"/>
                  </a:cubicBezTo>
                  <a:cubicBezTo>
                    <a:pt x="0" y="23"/>
                    <a:pt x="7" y="30"/>
                    <a:pt x="15" y="30"/>
                  </a:cubicBezTo>
                  <a:cubicBezTo>
                    <a:pt x="23" y="30"/>
                    <a:pt x="30" y="23"/>
                    <a:pt x="30" y="15"/>
                  </a:cubicBezTo>
                  <a:cubicBezTo>
                    <a:pt x="30" y="12"/>
                    <a:pt x="29" y="10"/>
                    <a:pt x="28" y="8"/>
                  </a:cubicBezTo>
                  <a:lnTo>
                    <a:pt x="24" y="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srgbClr val="000000"/>
                </a:solidFill>
                <a:effectLst/>
                <a:uLnTx/>
                <a:uFillTx/>
              </a:endParaRPr>
            </a:p>
          </p:txBody>
        </p:sp>
        <p:sp>
          <p:nvSpPr>
            <p:cNvPr id="80" name="Freeform 361">
              <a:extLst>
                <a:ext uri="{FF2B5EF4-FFF2-40B4-BE49-F238E27FC236}">
                  <a16:creationId xmlns:a16="http://schemas.microsoft.com/office/drawing/2014/main" id="{1D166BA3-F79D-473C-B8B7-ADE3EFD6277A}"/>
                </a:ext>
              </a:extLst>
            </p:cNvPr>
            <p:cNvSpPr>
              <a:spLocks/>
            </p:cNvSpPr>
            <p:nvPr/>
          </p:nvSpPr>
          <p:spPr bwMode="auto">
            <a:xfrm>
              <a:off x="1421122" y="3119457"/>
              <a:ext cx="406401" cy="406400"/>
            </a:xfrm>
            <a:custGeom>
              <a:avLst/>
              <a:gdLst>
                <a:gd name="T0" fmla="*/ 35 w 36"/>
                <a:gd name="T1" fmla="*/ 5 h 36"/>
                <a:gd name="T2" fmla="*/ 32 w 36"/>
                <a:gd name="T3" fmla="*/ 4 h 36"/>
                <a:gd name="T4" fmla="*/ 31 w 36"/>
                <a:gd name="T5" fmla="*/ 4 h 36"/>
                <a:gd name="T6" fmla="*/ 30 w 36"/>
                <a:gd name="T7" fmla="*/ 0 h 36"/>
                <a:gd name="T8" fmla="*/ 30 w 36"/>
                <a:gd name="T9" fmla="*/ 0 h 36"/>
                <a:gd name="T10" fmla="*/ 29 w 36"/>
                <a:gd name="T11" fmla="*/ 0 h 36"/>
                <a:gd name="T12" fmla="*/ 24 w 36"/>
                <a:gd name="T13" fmla="*/ 6 h 36"/>
                <a:gd name="T14" fmla="*/ 23 w 36"/>
                <a:gd name="T15" fmla="*/ 6 h 36"/>
                <a:gd name="T16" fmla="*/ 24 w 36"/>
                <a:gd name="T17" fmla="*/ 8 h 36"/>
                <a:gd name="T18" fmla="*/ 24 w 36"/>
                <a:gd name="T19" fmla="*/ 9 h 36"/>
                <a:gd name="T20" fmla="*/ 7 w 36"/>
                <a:gd name="T21" fmla="*/ 26 h 36"/>
                <a:gd name="T22" fmla="*/ 5 w 36"/>
                <a:gd name="T23" fmla="*/ 26 h 36"/>
                <a:gd name="T24" fmla="*/ 0 w 36"/>
                <a:gd name="T25" fmla="*/ 31 h 36"/>
                <a:gd name="T26" fmla="*/ 5 w 36"/>
                <a:gd name="T27" fmla="*/ 36 h 36"/>
                <a:gd name="T28" fmla="*/ 10 w 36"/>
                <a:gd name="T29" fmla="*/ 31 h 36"/>
                <a:gd name="T30" fmla="*/ 10 w 36"/>
                <a:gd name="T31" fmla="*/ 29 h 36"/>
                <a:gd name="T32" fmla="*/ 27 w 36"/>
                <a:gd name="T33" fmla="*/ 12 h 36"/>
                <a:gd name="T34" fmla="*/ 28 w 36"/>
                <a:gd name="T35" fmla="*/ 12 h 36"/>
                <a:gd name="T36" fmla="*/ 28 w 36"/>
                <a:gd name="T37" fmla="*/ 12 h 36"/>
                <a:gd name="T38" fmla="*/ 29 w 36"/>
                <a:gd name="T39" fmla="*/ 12 h 36"/>
                <a:gd name="T40" fmla="*/ 30 w 36"/>
                <a:gd name="T41" fmla="*/ 12 h 36"/>
                <a:gd name="T42" fmla="*/ 30 w 36"/>
                <a:gd name="T43" fmla="*/ 12 h 36"/>
                <a:gd name="T44" fmla="*/ 36 w 36"/>
                <a:gd name="T45" fmla="*/ 7 h 36"/>
                <a:gd name="T46" fmla="*/ 35 w 36"/>
                <a:gd name="T47" fmla="*/ 5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6" h="36">
                  <a:moveTo>
                    <a:pt x="35" y="5"/>
                  </a:moveTo>
                  <a:cubicBezTo>
                    <a:pt x="32" y="4"/>
                    <a:pt x="32" y="4"/>
                    <a:pt x="32" y="4"/>
                  </a:cubicBezTo>
                  <a:cubicBezTo>
                    <a:pt x="32" y="4"/>
                    <a:pt x="31" y="4"/>
                    <a:pt x="31" y="4"/>
                  </a:cubicBezTo>
                  <a:cubicBezTo>
                    <a:pt x="30" y="0"/>
                    <a:pt x="30" y="0"/>
                    <a:pt x="30" y="0"/>
                  </a:cubicBezTo>
                  <a:cubicBezTo>
                    <a:pt x="30" y="0"/>
                    <a:pt x="30" y="0"/>
                    <a:pt x="30" y="0"/>
                  </a:cubicBezTo>
                  <a:cubicBezTo>
                    <a:pt x="29" y="0"/>
                    <a:pt x="29" y="0"/>
                    <a:pt x="29" y="0"/>
                  </a:cubicBezTo>
                  <a:cubicBezTo>
                    <a:pt x="24" y="6"/>
                    <a:pt x="24" y="6"/>
                    <a:pt x="24" y="6"/>
                  </a:cubicBezTo>
                  <a:cubicBezTo>
                    <a:pt x="23" y="6"/>
                    <a:pt x="23" y="6"/>
                    <a:pt x="23" y="6"/>
                  </a:cubicBezTo>
                  <a:cubicBezTo>
                    <a:pt x="24" y="8"/>
                    <a:pt x="24" y="8"/>
                    <a:pt x="24" y="8"/>
                  </a:cubicBezTo>
                  <a:cubicBezTo>
                    <a:pt x="24" y="8"/>
                    <a:pt x="24" y="8"/>
                    <a:pt x="24" y="9"/>
                  </a:cubicBezTo>
                  <a:cubicBezTo>
                    <a:pt x="7" y="26"/>
                    <a:pt x="7" y="26"/>
                    <a:pt x="7" y="26"/>
                  </a:cubicBezTo>
                  <a:cubicBezTo>
                    <a:pt x="6" y="26"/>
                    <a:pt x="6" y="26"/>
                    <a:pt x="5" y="26"/>
                  </a:cubicBezTo>
                  <a:cubicBezTo>
                    <a:pt x="2" y="26"/>
                    <a:pt x="0" y="28"/>
                    <a:pt x="0" y="31"/>
                  </a:cubicBezTo>
                  <a:cubicBezTo>
                    <a:pt x="0" y="34"/>
                    <a:pt x="2" y="36"/>
                    <a:pt x="5" y="36"/>
                  </a:cubicBezTo>
                  <a:cubicBezTo>
                    <a:pt x="8" y="36"/>
                    <a:pt x="10" y="34"/>
                    <a:pt x="10" y="31"/>
                  </a:cubicBezTo>
                  <a:cubicBezTo>
                    <a:pt x="10" y="30"/>
                    <a:pt x="10" y="30"/>
                    <a:pt x="10" y="29"/>
                  </a:cubicBezTo>
                  <a:cubicBezTo>
                    <a:pt x="27" y="12"/>
                    <a:pt x="27" y="12"/>
                    <a:pt x="27" y="12"/>
                  </a:cubicBezTo>
                  <a:cubicBezTo>
                    <a:pt x="27" y="12"/>
                    <a:pt x="27" y="12"/>
                    <a:pt x="28" y="12"/>
                  </a:cubicBezTo>
                  <a:cubicBezTo>
                    <a:pt x="28" y="12"/>
                    <a:pt x="28" y="12"/>
                    <a:pt x="28" y="12"/>
                  </a:cubicBezTo>
                  <a:cubicBezTo>
                    <a:pt x="29" y="12"/>
                    <a:pt x="29" y="12"/>
                    <a:pt x="29" y="12"/>
                  </a:cubicBezTo>
                  <a:cubicBezTo>
                    <a:pt x="30" y="12"/>
                    <a:pt x="30" y="12"/>
                    <a:pt x="30" y="12"/>
                  </a:cubicBezTo>
                  <a:cubicBezTo>
                    <a:pt x="30" y="12"/>
                    <a:pt x="30" y="12"/>
                    <a:pt x="30" y="12"/>
                  </a:cubicBezTo>
                  <a:cubicBezTo>
                    <a:pt x="36" y="7"/>
                    <a:pt x="36" y="7"/>
                    <a:pt x="36" y="7"/>
                  </a:cubicBezTo>
                  <a:cubicBezTo>
                    <a:pt x="36" y="6"/>
                    <a:pt x="36" y="6"/>
                    <a:pt x="35" y="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srgbClr val="000000"/>
                </a:solidFill>
                <a:effectLst/>
                <a:uLnTx/>
                <a:uFillTx/>
              </a:endParaRPr>
            </a:p>
          </p:txBody>
        </p:sp>
      </p:grpSp>
      <p:cxnSp>
        <p:nvCxnSpPr>
          <p:cNvPr id="67" name="Straight Connector 66">
            <a:extLst>
              <a:ext uri="{FF2B5EF4-FFF2-40B4-BE49-F238E27FC236}">
                <a16:creationId xmlns:a16="http://schemas.microsoft.com/office/drawing/2014/main" id="{F674D028-0F51-468D-84D1-E46092B8C92E}"/>
              </a:ext>
            </a:extLst>
          </p:cNvPr>
          <p:cNvCxnSpPr>
            <a:cxnSpLocks/>
          </p:cNvCxnSpPr>
          <p:nvPr/>
        </p:nvCxnSpPr>
        <p:spPr>
          <a:xfrm flipV="1">
            <a:off x="7673335" y="2632878"/>
            <a:ext cx="0" cy="998995"/>
          </a:xfrm>
          <a:prstGeom prst="line">
            <a:avLst/>
          </a:prstGeom>
          <a:noFill/>
          <a:ln w="6350" cap="flat" cmpd="sng" algn="ctr">
            <a:solidFill>
              <a:srgbClr val="005EB8"/>
            </a:solidFill>
            <a:prstDash val="solid"/>
            <a:miter lim="800000"/>
            <a:tailEnd type="oval" w="lg" len="lg"/>
          </a:ln>
          <a:effectLst/>
        </p:spPr>
      </p:cxnSp>
      <p:sp>
        <p:nvSpPr>
          <p:cNvPr id="72" name="TextBox 71">
            <a:extLst>
              <a:ext uri="{FF2B5EF4-FFF2-40B4-BE49-F238E27FC236}">
                <a16:creationId xmlns:a16="http://schemas.microsoft.com/office/drawing/2014/main" id="{6BC29532-64EE-4626-A968-E90AEB7C9C63}"/>
              </a:ext>
            </a:extLst>
          </p:cNvPr>
          <p:cNvSpPr txBox="1"/>
          <p:nvPr/>
        </p:nvSpPr>
        <p:spPr>
          <a:xfrm>
            <a:off x="7469844" y="4130787"/>
            <a:ext cx="1290890" cy="470654"/>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b="1" kern="0" dirty="0">
                <a:solidFill>
                  <a:srgbClr val="005EB8"/>
                </a:solidFill>
              </a:rPr>
              <a:t>Deposits into Pension Funds</a:t>
            </a:r>
            <a:endParaRPr kumimoji="0" lang="en-US" sz="1400" b="0" i="0" u="none" strike="noStrike" kern="0" cap="none" spc="0" normalizeH="0" baseline="0" noProof="0" dirty="0">
              <a:ln>
                <a:noFill/>
              </a:ln>
              <a:solidFill>
                <a:srgbClr val="005EB8"/>
              </a:solidFill>
              <a:effectLst/>
              <a:uLnTx/>
              <a:uFillTx/>
            </a:endParaRPr>
          </a:p>
        </p:txBody>
      </p:sp>
      <p:sp>
        <p:nvSpPr>
          <p:cNvPr id="76" name="TextBox 75">
            <a:extLst>
              <a:ext uri="{FF2B5EF4-FFF2-40B4-BE49-F238E27FC236}">
                <a16:creationId xmlns:a16="http://schemas.microsoft.com/office/drawing/2014/main" id="{BF061892-2EBB-4B3C-A52E-D297280E02D3}"/>
              </a:ext>
            </a:extLst>
          </p:cNvPr>
          <p:cNvSpPr txBox="1"/>
          <p:nvPr/>
        </p:nvSpPr>
        <p:spPr>
          <a:xfrm>
            <a:off x="7864944" y="1891680"/>
            <a:ext cx="2526335" cy="1097788"/>
          </a:xfrm>
          <a:prstGeom prst="rect">
            <a:avLst/>
          </a:prstGeom>
          <a:noFill/>
        </p:spPr>
        <p:txBody>
          <a:bodyPr wrap="square" lIns="0" tIns="0" rIns="0" bIns="0" rtlCol="0">
            <a:noAutofit/>
          </a:bodyPr>
          <a:lstStyle/>
          <a:p>
            <a:pPr lvl="0" defTabSz="914400"/>
            <a:r>
              <a:rPr lang="en-US" sz="1200" kern="0" dirty="0">
                <a:solidFill>
                  <a:srgbClr val="005EB8"/>
                </a:solidFill>
              </a:rPr>
              <a:t>Treasury interprets “deposit” in this context to refer to an extraordinary payment into a pension fund for the purpose of reducing an accrued, unfunded liability. *If an employee’s wages and salaries are an eligible use of Fiscal Recovery Funds, recipients may treat the employee’s covered benefits as eligible</a:t>
            </a:r>
            <a:endParaRPr kumimoji="0" lang="en-US" sz="1200" i="0" u="none" strike="noStrike" kern="0" cap="none" spc="0" normalizeH="0" baseline="0" noProof="0" dirty="0">
              <a:ln>
                <a:noFill/>
              </a:ln>
              <a:solidFill>
                <a:srgbClr val="005EB8"/>
              </a:solidFill>
              <a:effectLst/>
              <a:uLnTx/>
              <a:uFillTx/>
            </a:endParaRPr>
          </a:p>
        </p:txBody>
      </p:sp>
      <p:grpSp>
        <p:nvGrpSpPr>
          <p:cNvPr id="11" name="Group 10">
            <a:extLst>
              <a:ext uri="{FF2B5EF4-FFF2-40B4-BE49-F238E27FC236}">
                <a16:creationId xmlns:a16="http://schemas.microsoft.com/office/drawing/2014/main" id="{6995BCEC-034B-4644-AE8A-22D1A6302903}"/>
              </a:ext>
            </a:extLst>
          </p:cNvPr>
          <p:cNvGrpSpPr/>
          <p:nvPr/>
        </p:nvGrpSpPr>
        <p:grpSpPr>
          <a:xfrm>
            <a:off x="5122604" y="3631873"/>
            <a:ext cx="3851979" cy="3292641"/>
            <a:chOff x="4936612" y="3460584"/>
            <a:chExt cx="3851979" cy="3292641"/>
          </a:xfrm>
        </p:grpSpPr>
        <p:sp>
          <p:nvSpPr>
            <p:cNvPr id="52" name="Hexagon 51">
              <a:extLst>
                <a:ext uri="{FF2B5EF4-FFF2-40B4-BE49-F238E27FC236}">
                  <a16:creationId xmlns:a16="http://schemas.microsoft.com/office/drawing/2014/main" id="{366F6897-E084-4680-BD49-8E02D5FAAE59}"/>
                </a:ext>
              </a:extLst>
            </p:cNvPr>
            <p:cNvSpPr/>
            <p:nvPr/>
          </p:nvSpPr>
          <p:spPr>
            <a:xfrm>
              <a:off x="4936612" y="3460584"/>
              <a:ext cx="2332042" cy="1906428"/>
            </a:xfrm>
            <a:prstGeom prst="hexagon">
              <a:avLst/>
            </a:prstGeom>
            <a:solidFill>
              <a:srgbClr val="6D2077"/>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3" name="Hexagon 52">
              <a:extLst>
                <a:ext uri="{FF2B5EF4-FFF2-40B4-BE49-F238E27FC236}">
                  <a16:creationId xmlns:a16="http://schemas.microsoft.com/office/drawing/2014/main" id="{85B7FE8F-5829-4D9C-BFC3-3A9F6E654A1D}"/>
                </a:ext>
              </a:extLst>
            </p:cNvPr>
            <p:cNvSpPr/>
            <p:nvPr/>
          </p:nvSpPr>
          <p:spPr>
            <a:xfrm>
              <a:off x="5083029" y="3580280"/>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grpSp>
          <p:nvGrpSpPr>
            <p:cNvPr id="60" name="Group 59">
              <a:extLst>
                <a:ext uri="{FF2B5EF4-FFF2-40B4-BE49-F238E27FC236}">
                  <a16:creationId xmlns:a16="http://schemas.microsoft.com/office/drawing/2014/main" id="{77FB757F-9C0F-4570-8B49-E9E1171E4577}"/>
                </a:ext>
              </a:extLst>
            </p:cNvPr>
            <p:cNvGrpSpPr/>
            <p:nvPr/>
          </p:nvGrpSpPr>
          <p:grpSpPr>
            <a:xfrm>
              <a:off x="5787846" y="3841243"/>
              <a:ext cx="685061" cy="628378"/>
              <a:chOff x="8956675" y="50800"/>
              <a:chExt cx="873125" cy="844551"/>
            </a:xfrm>
            <a:solidFill>
              <a:srgbClr val="6D2077"/>
            </a:solidFill>
          </p:grpSpPr>
          <p:sp>
            <p:nvSpPr>
              <p:cNvPr id="81" name="Freeform 260">
                <a:extLst>
                  <a:ext uri="{FF2B5EF4-FFF2-40B4-BE49-F238E27FC236}">
                    <a16:creationId xmlns:a16="http://schemas.microsoft.com/office/drawing/2014/main" id="{71C4DBF8-C890-4EDD-9811-C7993B41DBE5}"/>
                  </a:ext>
                </a:extLst>
              </p:cNvPr>
              <p:cNvSpPr>
                <a:spLocks noEditPoints="1"/>
              </p:cNvSpPr>
              <p:nvPr/>
            </p:nvSpPr>
            <p:spPr bwMode="auto">
              <a:xfrm>
                <a:off x="9072563" y="50800"/>
                <a:ext cx="415925" cy="415925"/>
              </a:xfrm>
              <a:custGeom>
                <a:avLst/>
                <a:gdLst>
                  <a:gd name="T0" fmla="*/ 15 w 57"/>
                  <a:gd name="T1" fmla="*/ 54 h 57"/>
                  <a:gd name="T2" fmla="*/ 22 w 57"/>
                  <a:gd name="T3" fmla="*/ 50 h 57"/>
                  <a:gd name="T4" fmla="*/ 30 w 57"/>
                  <a:gd name="T5" fmla="*/ 56 h 57"/>
                  <a:gd name="T6" fmla="*/ 35 w 57"/>
                  <a:gd name="T7" fmla="*/ 56 h 57"/>
                  <a:gd name="T8" fmla="*/ 39 w 57"/>
                  <a:gd name="T9" fmla="*/ 54 h 57"/>
                  <a:gd name="T10" fmla="*/ 43 w 57"/>
                  <a:gd name="T11" fmla="*/ 45 h 57"/>
                  <a:gd name="T12" fmla="*/ 51 w 57"/>
                  <a:gd name="T13" fmla="*/ 46 h 57"/>
                  <a:gd name="T14" fmla="*/ 54 w 57"/>
                  <a:gd name="T15" fmla="*/ 41 h 57"/>
                  <a:gd name="T16" fmla="*/ 53 w 57"/>
                  <a:gd name="T17" fmla="*/ 39 h 57"/>
                  <a:gd name="T18" fmla="*/ 50 w 57"/>
                  <a:gd name="T19" fmla="*/ 29 h 57"/>
                  <a:gd name="T20" fmla="*/ 56 w 57"/>
                  <a:gd name="T21" fmla="*/ 24 h 57"/>
                  <a:gd name="T22" fmla="*/ 55 w 57"/>
                  <a:gd name="T23" fmla="*/ 19 h 57"/>
                  <a:gd name="T24" fmla="*/ 48 w 57"/>
                  <a:gd name="T25" fmla="*/ 18 h 57"/>
                  <a:gd name="T26" fmla="*/ 46 w 57"/>
                  <a:gd name="T27" fmla="*/ 8 h 57"/>
                  <a:gd name="T28" fmla="*/ 45 w 57"/>
                  <a:gd name="T29" fmla="*/ 5 h 57"/>
                  <a:gd name="T30" fmla="*/ 41 w 57"/>
                  <a:gd name="T31" fmla="*/ 3 h 57"/>
                  <a:gd name="T32" fmla="*/ 35 w 57"/>
                  <a:gd name="T33" fmla="*/ 7 h 57"/>
                  <a:gd name="T34" fmla="*/ 26 w 57"/>
                  <a:gd name="T35" fmla="*/ 1 h 57"/>
                  <a:gd name="T36" fmla="*/ 21 w 57"/>
                  <a:gd name="T37" fmla="*/ 1 h 57"/>
                  <a:gd name="T38" fmla="*/ 17 w 57"/>
                  <a:gd name="T39" fmla="*/ 3 h 57"/>
                  <a:gd name="T40" fmla="*/ 13 w 57"/>
                  <a:gd name="T41" fmla="*/ 12 h 57"/>
                  <a:gd name="T42" fmla="*/ 5 w 57"/>
                  <a:gd name="T43" fmla="*/ 11 h 57"/>
                  <a:gd name="T44" fmla="*/ 2 w 57"/>
                  <a:gd name="T45" fmla="*/ 16 h 57"/>
                  <a:gd name="T46" fmla="*/ 3 w 57"/>
                  <a:gd name="T47" fmla="*/ 18 h 57"/>
                  <a:gd name="T48" fmla="*/ 6 w 57"/>
                  <a:gd name="T49" fmla="*/ 28 h 57"/>
                  <a:gd name="T50" fmla="*/ 0 w 57"/>
                  <a:gd name="T51" fmla="*/ 32 h 57"/>
                  <a:gd name="T52" fmla="*/ 1 w 57"/>
                  <a:gd name="T53" fmla="*/ 38 h 57"/>
                  <a:gd name="T54" fmla="*/ 8 w 57"/>
                  <a:gd name="T55" fmla="*/ 39 h 57"/>
                  <a:gd name="T56" fmla="*/ 10 w 57"/>
                  <a:gd name="T57" fmla="*/ 49 h 57"/>
                  <a:gd name="T58" fmla="*/ 11 w 57"/>
                  <a:gd name="T59" fmla="*/ 51 h 57"/>
                  <a:gd name="T60" fmla="*/ 32 w 57"/>
                  <a:gd name="T61" fmla="*/ 40 h 57"/>
                  <a:gd name="T62" fmla="*/ 24 w 57"/>
                  <a:gd name="T63" fmla="*/ 17 h 57"/>
                  <a:gd name="T64" fmla="*/ 32 w 57"/>
                  <a:gd name="T65" fmla="*/ 4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7" h="57">
                    <a:moveTo>
                      <a:pt x="13" y="53"/>
                    </a:moveTo>
                    <a:cubicBezTo>
                      <a:pt x="15" y="54"/>
                      <a:pt x="15" y="54"/>
                      <a:pt x="15" y="54"/>
                    </a:cubicBezTo>
                    <a:cubicBezTo>
                      <a:pt x="16" y="55"/>
                      <a:pt x="17" y="55"/>
                      <a:pt x="18" y="54"/>
                    </a:cubicBezTo>
                    <a:cubicBezTo>
                      <a:pt x="22" y="50"/>
                      <a:pt x="22" y="50"/>
                      <a:pt x="22" y="50"/>
                    </a:cubicBezTo>
                    <a:cubicBezTo>
                      <a:pt x="23" y="50"/>
                      <a:pt x="26" y="51"/>
                      <a:pt x="28" y="51"/>
                    </a:cubicBezTo>
                    <a:cubicBezTo>
                      <a:pt x="30" y="56"/>
                      <a:pt x="30" y="56"/>
                      <a:pt x="30" y="56"/>
                    </a:cubicBezTo>
                    <a:cubicBezTo>
                      <a:pt x="30" y="57"/>
                      <a:pt x="31" y="57"/>
                      <a:pt x="32" y="57"/>
                    </a:cubicBezTo>
                    <a:cubicBezTo>
                      <a:pt x="35" y="56"/>
                      <a:pt x="35" y="56"/>
                      <a:pt x="35" y="56"/>
                    </a:cubicBezTo>
                    <a:cubicBezTo>
                      <a:pt x="37" y="56"/>
                      <a:pt x="37" y="56"/>
                      <a:pt x="37" y="56"/>
                    </a:cubicBezTo>
                    <a:cubicBezTo>
                      <a:pt x="38" y="56"/>
                      <a:pt x="39" y="55"/>
                      <a:pt x="39" y="54"/>
                    </a:cubicBezTo>
                    <a:cubicBezTo>
                      <a:pt x="38" y="48"/>
                      <a:pt x="38" y="48"/>
                      <a:pt x="38" y="48"/>
                    </a:cubicBezTo>
                    <a:cubicBezTo>
                      <a:pt x="40" y="47"/>
                      <a:pt x="42" y="46"/>
                      <a:pt x="43" y="45"/>
                    </a:cubicBezTo>
                    <a:cubicBezTo>
                      <a:pt x="48" y="47"/>
                      <a:pt x="48" y="47"/>
                      <a:pt x="48" y="47"/>
                    </a:cubicBezTo>
                    <a:cubicBezTo>
                      <a:pt x="49" y="47"/>
                      <a:pt x="50" y="47"/>
                      <a:pt x="51" y="46"/>
                    </a:cubicBezTo>
                    <a:cubicBezTo>
                      <a:pt x="52" y="43"/>
                      <a:pt x="52" y="43"/>
                      <a:pt x="52" y="43"/>
                    </a:cubicBezTo>
                    <a:cubicBezTo>
                      <a:pt x="54" y="41"/>
                      <a:pt x="54" y="41"/>
                      <a:pt x="54" y="41"/>
                    </a:cubicBezTo>
                    <a:cubicBezTo>
                      <a:pt x="54" y="41"/>
                      <a:pt x="54" y="40"/>
                      <a:pt x="54" y="40"/>
                    </a:cubicBezTo>
                    <a:cubicBezTo>
                      <a:pt x="54" y="39"/>
                      <a:pt x="53" y="39"/>
                      <a:pt x="53" y="39"/>
                    </a:cubicBezTo>
                    <a:cubicBezTo>
                      <a:pt x="49" y="35"/>
                      <a:pt x="49" y="35"/>
                      <a:pt x="49" y="35"/>
                    </a:cubicBezTo>
                    <a:cubicBezTo>
                      <a:pt x="50" y="33"/>
                      <a:pt x="50" y="31"/>
                      <a:pt x="50" y="29"/>
                    </a:cubicBezTo>
                    <a:cubicBezTo>
                      <a:pt x="55" y="27"/>
                      <a:pt x="55" y="27"/>
                      <a:pt x="55" y="27"/>
                    </a:cubicBezTo>
                    <a:cubicBezTo>
                      <a:pt x="56" y="26"/>
                      <a:pt x="57" y="25"/>
                      <a:pt x="56" y="24"/>
                    </a:cubicBezTo>
                    <a:cubicBezTo>
                      <a:pt x="56" y="22"/>
                      <a:pt x="56" y="22"/>
                      <a:pt x="56" y="22"/>
                    </a:cubicBezTo>
                    <a:cubicBezTo>
                      <a:pt x="55" y="19"/>
                      <a:pt x="55" y="19"/>
                      <a:pt x="55" y="19"/>
                    </a:cubicBezTo>
                    <a:cubicBezTo>
                      <a:pt x="55" y="18"/>
                      <a:pt x="54" y="17"/>
                      <a:pt x="53" y="18"/>
                    </a:cubicBezTo>
                    <a:cubicBezTo>
                      <a:pt x="48" y="18"/>
                      <a:pt x="48" y="18"/>
                      <a:pt x="48" y="18"/>
                    </a:cubicBezTo>
                    <a:cubicBezTo>
                      <a:pt x="47" y="16"/>
                      <a:pt x="45" y="14"/>
                      <a:pt x="44" y="13"/>
                    </a:cubicBezTo>
                    <a:cubicBezTo>
                      <a:pt x="46" y="8"/>
                      <a:pt x="46" y="8"/>
                      <a:pt x="46" y="8"/>
                    </a:cubicBezTo>
                    <a:cubicBezTo>
                      <a:pt x="46" y="8"/>
                      <a:pt x="46" y="7"/>
                      <a:pt x="46" y="7"/>
                    </a:cubicBezTo>
                    <a:cubicBezTo>
                      <a:pt x="46" y="6"/>
                      <a:pt x="46" y="6"/>
                      <a:pt x="45" y="5"/>
                    </a:cubicBezTo>
                    <a:cubicBezTo>
                      <a:pt x="43" y="4"/>
                      <a:pt x="43" y="4"/>
                      <a:pt x="43" y="4"/>
                    </a:cubicBezTo>
                    <a:cubicBezTo>
                      <a:pt x="41" y="3"/>
                      <a:pt x="41" y="3"/>
                      <a:pt x="41" y="3"/>
                    </a:cubicBezTo>
                    <a:cubicBezTo>
                      <a:pt x="40" y="2"/>
                      <a:pt x="39" y="2"/>
                      <a:pt x="38" y="3"/>
                    </a:cubicBezTo>
                    <a:cubicBezTo>
                      <a:pt x="35" y="7"/>
                      <a:pt x="35" y="7"/>
                      <a:pt x="35" y="7"/>
                    </a:cubicBezTo>
                    <a:cubicBezTo>
                      <a:pt x="33" y="7"/>
                      <a:pt x="31" y="6"/>
                      <a:pt x="28" y="6"/>
                    </a:cubicBezTo>
                    <a:cubicBezTo>
                      <a:pt x="26" y="1"/>
                      <a:pt x="26" y="1"/>
                      <a:pt x="26" y="1"/>
                    </a:cubicBezTo>
                    <a:cubicBezTo>
                      <a:pt x="26" y="0"/>
                      <a:pt x="25" y="0"/>
                      <a:pt x="24" y="0"/>
                    </a:cubicBezTo>
                    <a:cubicBezTo>
                      <a:pt x="21" y="1"/>
                      <a:pt x="21" y="1"/>
                      <a:pt x="21" y="1"/>
                    </a:cubicBezTo>
                    <a:cubicBezTo>
                      <a:pt x="19" y="1"/>
                      <a:pt x="19" y="1"/>
                      <a:pt x="19" y="1"/>
                    </a:cubicBezTo>
                    <a:cubicBezTo>
                      <a:pt x="18" y="1"/>
                      <a:pt x="17" y="2"/>
                      <a:pt x="17" y="3"/>
                    </a:cubicBezTo>
                    <a:cubicBezTo>
                      <a:pt x="18" y="9"/>
                      <a:pt x="18" y="9"/>
                      <a:pt x="18" y="9"/>
                    </a:cubicBezTo>
                    <a:cubicBezTo>
                      <a:pt x="16" y="10"/>
                      <a:pt x="14" y="11"/>
                      <a:pt x="13" y="12"/>
                    </a:cubicBezTo>
                    <a:cubicBezTo>
                      <a:pt x="8" y="10"/>
                      <a:pt x="8" y="10"/>
                      <a:pt x="8" y="10"/>
                    </a:cubicBezTo>
                    <a:cubicBezTo>
                      <a:pt x="7" y="10"/>
                      <a:pt x="6" y="10"/>
                      <a:pt x="5" y="11"/>
                    </a:cubicBezTo>
                    <a:cubicBezTo>
                      <a:pt x="4" y="13"/>
                      <a:pt x="4" y="13"/>
                      <a:pt x="4" y="13"/>
                    </a:cubicBezTo>
                    <a:cubicBezTo>
                      <a:pt x="2" y="16"/>
                      <a:pt x="2" y="16"/>
                      <a:pt x="2" y="16"/>
                    </a:cubicBezTo>
                    <a:cubicBezTo>
                      <a:pt x="2" y="16"/>
                      <a:pt x="2" y="17"/>
                      <a:pt x="2" y="17"/>
                    </a:cubicBezTo>
                    <a:cubicBezTo>
                      <a:pt x="2" y="18"/>
                      <a:pt x="3" y="18"/>
                      <a:pt x="3" y="18"/>
                    </a:cubicBezTo>
                    <a:cubicBezTo>
                      <a:pt x="7" y="22"/>
                      <a:pt x="7" y="22"/>
                      <a:pt x="7" y="22"/>
                    </a:cubicBezTo>
                    <a:cubicBezTo>
                      <a:pt x="6" y="24"/>
                      <a:pt x="6" y="26"/>
                      <a:pt x="6" y="28"/>
                    </a:cubicBezTo>
                    <a:cubicBezTo>
                      <a:pt x="1" y="30"/>
                      <a:pt x="1" y="30"/>
                      <a:pt x="1" y="30"/>
                    </a:cubicBezTo>
                    <a:cubicBezTo>
                      <a:pt x="0" y="30"/>
                      <a:pt x="0" y="31"/>
                      <a:pt x="0" y="32"/>
                    </a:cubicBezTo>
                    <a:cubicBezTo>
                      <a:pt x="0" y="35"/>
                      <a:pt x="0" y="35"/>
                      <a:pt x="0" y="35"/>
                    </a:cubicBezTo>
                    <a:cubicBezTo>
                      <a:pt x="1" y="38"/>
                      <a:pt x="1" y="38"/>
                      <a:pt x="1" y="38"/>
                    </a:cubicBezTo>
                    <a:cubicBezTo>
                      <a:pt x="1" y="39"/>
                      <a:pt x="2" y="39"/>
                      <a:pt x="3" y="39"/>
                    </a:cubicBezTo>
                    <a:cubicBezTo>
                      <a:pt x="8" y="39"/>
                      <a:pt x="8" y="39"/>
                      <a:pt x="8" y="39"/>
                    </a:cubicBezTo>
                    <a:cubicBezTo>
                      <a:pt x="10" y="41"/>
                      <a:pt x="11" y="42"/>
                      <a:pt x="12" y="44"/>
                    </a:cubicBezTo>
                    <a:cubicBezTo>
                      <a:pt x="10" y="49"/>
                      <a:pt x="10" y="49"/>
                      <a:pt x="10" y="49"/>
                    </a:cubicBezTo>
                    <a:cubicBezTo>
                      <a:pt x="10" y="49"/>
                      <a:pt x="10" y="50"/>
                      <a:pt x="10" y="50"/>
                    </a:cubicBezTo>
                    <a:cubicBezTo>
                      <a:pt x="10" y="51"/>
                      <a:pt x="10" y="51"/>
                      <a:pt x="11" y="51"/>
                    </a:cubicBezTo>
                    <a:lnTo>
                      <a:pt x="13" y="53"/>
                    </a:lnTo>
                    <a:close/>
                    <a:moveTo>
                      <a:pt x="32" y="40"/>
                    </a:moveTo>
                    <a:cubicBezTo>
                      <a:pt x="26" y="42"/>
                      <a:pt x="19" y="38"/>
                      <a:pt x="17" y="32"/>
                    </a:cubicBezTo>
                    <a:cubicBezTo>
                      <a:pt x="15" y="26"/>
                      <a:pt x="18" y="19"/>
                      <a:pt x="24" y="17"/>
                    </a:cubicBezTo>
                    <a:cubicBezTo>
                      <a:pt x="31" y="15"/>
                      <a:pt x="37" y="19"/>
                      <a:pt x="39" y="25"/>
                    </a:cubicBezTo>
                    <a:cubicBezTo>
                      <a:pt x="41" y="31"/>
                      <a:pt x="38" y="38"/>
                      <a:pt x="32"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srgbClr val="000000"/>
                  </a:solidFill>
                  <a:effectLst/>
                  <a:uLnTx/>
                  <a:uFillTx/>
                </a:endParaRPr>
              </a:p>
            </p:txBody>
          </p:sp>
          <p:sp>
            <p:nvSpPr>
              <p:cNvPr id="82" name="Freeform 261">
                <a:extLst>
                  <a:ext uri="{FF2B5EF4-FFF2-40B4-BE49-F238E27FC236}">
                    <a16:creationId xmlns:a16="http://schemas.microsoft.com/office/drawing/2014/main" id="{27EA85FD-AF24-4990-82B7-3643D1697BFB}"/>
                  </a:ext>
                </a:extLst>
              </p:cNvPr>
              <p:cNvSpPr>
                <a:spLocks noEditPoints="1"/>
              </p:cNvSpPr>
              <p:nvPr/>
            </p:nvSpPr>
            <p:spPr bwMode="auto">
              <a:xfrm>
                <a:off x="8956675" y="444500"/>
                <a:ext cx="349250" cy="341313"/>
              </a:xfrm>
              <a:custGeom>
                <a:avLst/>
                <a:gdLst>
                  <a:gd name="T0" fmla="*/ 31 w 48"/>
                  <a:gd name="T1" fmla="*/ 41 h 47"/>
                  <a:gd name="T2" fmla="*/ 39 w 48"/>
                  <a:gd name="T3" fmla="*/ 40 h 47"/>
                  <a:gd name="T4" fmla="*/ 43 w 48"/>
                  <a:gd name="T5" fmla="*/ 38 h 47"/>
                  <a:gd name="T6" fmla="*/ 44 w 48"/>
                  <a:gd name="T7" fmla="*/ 34 h 47"/>
                  <a:gd name="T8" fmla="*/ 43 w 48"/>
                  <a:gd name="T9" fmla="*/ 26 h 47"/>
                  <a:gd name="T10" fmla="*/ 48 w 48"/>
                  <a:gd name="T11" fmla="*/ 23 h 47"/>
                  <a:gd name="T12" fmla="*/ 48 w 48"/>
                  <a:gd name="T13" fmla="*/ 19 h 47"/>
                  <a:gd name="T14" fmla="*/ 46 w 48"/>
                  <a:gd name="T15" fmla="*/ 17 h 47"/>
                  <a:gd name="T16" fmla="*/ 39 w 48"/>
                  <a:gd name="T17" fmla="*/ 12 h 47"/>
                  <a:gd name="T18" fmla="*/ 41 w 48"/>
                  <a:gd name="T19" fmla="*/ 6 h 47"/>
                  <a:gd name="T20" fmla="*/ 37 w 48"/>
                  <a:gd name="T21" fmla="*/ 4 h 47"/>
                  <a:gd name="T22" fmla="*/ 32 w 48"/>
                  <a:gd name="T23" fmla="*/ 7 h 47"/>
                  <a:gd name="T24" fmla="*/ 25 w 48"/>
                  <a:gd name="T25" fmla="*/ 1 h 47"/>
                  <a:gd name="T26" fmla="*/ 24 w 48"/>
                  <a:gd name="T27" fmla="*/ 0 h 47"/>
                  <a:gd name="T28" fmla="*/ 19 w 48"/>
                  <a:gd name="T29" fmla="*/ 0 h 47"/>
                  <a:gd name="T30" fmla="*/ 18 w 48"/>
                  <a:gd name="T31" fmla="*/ 6 h 47"/>
                  <a:gd name="T32" fmla="*/ 9 w 48"/>
                  <a:gd name="T33" fmla="*/ 7 h 47"/>
                  <a:gd name="T34" fmla="*/ 6 w 48"/>
                  <a:gd name="T35" fmla="*/ 9 h 47"/>
                  <a:gd name="T36" fmla="*/ 4 w 48"/>
                  <a:gd name="T37" fmla="*/ 13 h 47"/>
                  <a:gd name="T38" fmla="*/ 6 w 48"/>
                  <a:gd name="T39" fmla="*/ 21 h 47"/>
                  <a:gd name="T40" fmla="*/ 1 w 48"/>
                  <a:gd name="T41" fmla="*/ 24 h 47"/>
                  <a:gd name="T42" fmla="*/ 1 w 48"/>
                  <a:gd name="T43" fmla="*/ 29 h 47"/>
                  <a:gd name="T44" fmla="*/ 3 w 48"/>
                  <a:gd name="T45" fmla="*/ 30 h 47"/>
                  <a:gd name="T46" fmla="*/ 10 w 48"/>
                  <a:gd name="T47" fmla="*/ 34 h 47"/>
                  <a:gd name="T48" fmla="*/ 8 w 48"/>
                  <a:gd name="T49" fmla="*/ 41 h 47"/>
                  <a:gd name="T50" fmla="*/ 12 w 48"/>
                  <a:gd name="T51" fmla="*/ 43 h 47"/>
                  <a:gd name="T52" fmla="*/ 17 w 48"/>
                  <a:gd name="T53" fmla="*/ 40 h 47"/>
                  <a:gd name="T54" fmla="*/ 23 w 48"/>
                  <a:gd name="T55" fmla="*/ 46 h 47"/>
                  <a:gd name="T56" fmla="*/ 25 w 48"/>
                  <a:gd name="T57" fmla="*/ 47 h 47"/>
                  <a:gd name="T58" fmla="*/ 29 w 48"/>
                  <a:gd name="T59" fmla="*/ 47 h 47"/>
                  <a:gd name="T60" fmla="*/ 19 w 48"/>
                  <a:gd name="T61" fmla="*/ 32 h 47"/>
                  <a:gd name="T62" fmla="*/ 29 w 48"/>
                  <a:gd name="T63" fmla="*/ 15 h 47"/>
                  <a:gd name="T64" fmla="*/ 19 w 48"/>
                  <a:gd name="T65" fmla="*/ 3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8" h="47">
                    <a:moveTo>
                      <a:pt x="31" y="45"/>
                    </a:moveTo>
                    <a:cubicBezTo>
                      <a:pt x="31" y="41"/>
                      <a:pt x="31" y="41"/>
                      <a:pt x="31" y="41"/>
                    </a:cubicBezTo>
                    <a:cubicBezTo>
                      <a:pt x="32" y="40"/>
                      <a:pt x="34" y="39"/>
                      <a:pt x="35" y="38"/>
                    </a:cubicBezTo>
                    <a:cubicBezTo>
                      <a:pt x="39" y="40"/>
                      <a:pt x="39" y="40"/>
                      <a:pt x="39" y="40"/>
                    </a:cubicBezTo>
                    <a:cubicBezTo>
                      <a:pt x="40" y="41"/>
                      <a:pt x="41" y="41"/>
                      <a:pt x="41" y="40"/>
                    </a:cubicBezTo>
                    <a:cubicBezTo>
                      <a:pt x="43" y="38"/>
                      <a:pt x="43" y="38"/>
                      <a:pt x="43" y="38"/>
                    </a:cubicBezTo>
                    <a:cubicBezTo>
                      <a:pt x="44" y="36"/>
                      <a:pt x="44" y="36"/>
                      <a:pt x="44" y="36"/>
                    </a:cubicBezTo>
                    <a:cubicBezTo>
                      <a:pt x="45" y="36"/>
                      <a:pt x="45" y="35"/>
                      <a:pt x="44" y="34"/>
                    </a:cubicBezTo>
                    <a:cubicBezTo>
                      <a:pt x="41" y="31"/>
                      <a:pt x="41" y="31"/>
                      <a:pt x="41" y="31"/>
                    </a:cubicBezTo>
                    <a:cubicBezTo>
                      <a:pt x="42" y="30"/>
                      <a:pt x="42" y="28"/>
                      <a:pt x="43" y="26"/>
                    </a:cubicBezTo>
                    <a:cubicBezTo>
                      <a:pt x="47" y="25"/>
                      <a:pt x="47" y="25"/>
                      <a:pt x="47" y="25"/>
                    </a:cubicBezTo>
                    <a:cubicBezTo>
                      <a:pt x="48" y="25"/>
                      <a:pt x="48" y="24"/>
                      <a:pt x="48" y="23"/>
                    </a:cubicBezTo>
                    <a:cubicBezTo>
                      <a:pt x="48" y="21"/>
                      <a:pt x="48" y="21"/>
                      <a:pt x="48" y="21"/>
                    </a:cubicBezTo>
                    <a:cubicBezTo>
                      <a:pt x="48" y="19"/>
                      <a:pt x="48" y="19"/>
                      <a:pt x="48" y="19"/>
                    </a:cubicBezTo>
                    <a:cubicBezTo>
                      <a:pt x="48" y="18"/>
                      <a:pt x="47" y="18"/>
                      <a:pt x="47" y="18"/>
                    </a:cubicBezTo>
                    <a:cubicBezTo>
                      <a:pt x="47" y="17"/>
                      <a:pt x="46" y="17"/>
                      <a:pt x="46" y="17"/>
                    </a:cubicBezTo>
                    <a:cubicBezTo>
                      <a:pt x="42" y="17"/>
                      <a:pt x="42" y="17"/>
                      <a:pt x="42" y="17"/>
                    </a:cubicBezTo>
                    <a:cubicBezTo>
                      <a:pt x="41" y="15"/>
                      <a:pt x="40" y="14"/>
                      <a:pt x="39" y="12"/>
                    </a:cubicBezTo>
                    <a:cubicBezTo>
                      <a:pt x="41" y="9"/>
                      <a:pt x="41" y="9"/>
                      <a:pt x="41" y="9"/>
                    </a:cubicBezTo>
                    <a:cubicBezTo>
                      <a:pt x="41" y="8"/>
                      <a:pt x="41" y="7"/>
                      <a:pt x="41" y="6"/>
                    </a:cubicBezTo>
                    <a:cubicBezTo>
                      <a:pt x="39" y="5"/>
                      <a:pt x="39" y="5"/>
                      <a:pt x="39" y="5"/>
                    </a:cubicBezTo>
                    <a:cubicBezTo>
                      <a:pt x="37" y="4"/>
                      <a:pt x="37" y="4"/>
                      <a:pt x="37" y="4"/>
                    </a:cubicBezTo>
                    <a:cubicBezTo>
                      <a:pt x="36" y="3"/>
                      <a:pt x="36" y="3"/>
                      <a:pt x="35" y="4"/>
                    </a:cubicBezTo>
                    <a:cubicBezTo>
                      <a:pt x="32" y="7"/>
                      <a:pt x="32" y="7"/>
                      <a:pt x="32" y="7"/>
                    </a:cubicBezTo>
                    <a:cubicBezTo>
                      <a:pt x="30" y="6"/>
                      <a:pt x="28" y="6"/>
                      <a:pt x="27" y="5"/>
                    </a:cubicBezTo>
                    <a:cubicBezTo>
                      <a:pt x="25" y="1"/>
                      <a:pt x="25" y="1"/>
                      <a:pt x="25" y="1"/>
                    </a:cubicBezTo>
                    <a:cubicBezTo>
                      <a:pt x="25" y="1"/>
                      <a:pt x="25" y="0"/>
                      <a:pt x="25" y="0"/>
                    </a:cubicBezTo>
                    <a:cubicBezTo>
                      <a:pt x="25" y="0"/>
                      <a:pt x="24" y="0"/>
                      <a:pt x="24" y="0"/>
                    </a:cubicBezTo>
                    <a:cubicBezTo>
                      <a:pt x="22" y="0"/>
                      <a:pt x="22" y="0"/>
                      <a:pt x="22" y="0"/>
                    </a:cubicBezTo>
                    <a:cubicBezTo>
                      <a:pt x="19" y="0"/>
                      <a:pt x="19" y="0"/>
                      <a:pt x="19" y="0"/>
                    </a:cubicBezTo>
                    <a:cubicBezTo>
                      <a:pt x="18" y="0"/>
                      <a:pt x="18" y="1"/>
                      <a:pt x="18" y="2"/>
                    </a:cubicBezTo>
                    <a:cubicBezTo>
                      <a:pt x="18" y="6"/>
                      <a:pt x="18" y="6"/>
                      <a:pt x="18" y="6"/>
                    </a:cubicBezTo>
                    <a:cubicBezTo>
                      <a:pt x="16" y="7"/>
                      <a:pt x="14" y="8"/>
                      <a:pt x="13" y="9"/>
                    </a:cubicBezTo>
                    <a:cubicBezTo>
                      <a:pt x="9" y="7"/>
                      <a:pt x="9" y="7"/>
                      <a:pt x="9" y="7"/>
                    </a:cubicBezTo>
                    <a:cubicBezTo>
                      <a:pt x="9" y="6"/>
                      <a:pt x="8" y="7"/>
                      <a:pt x="7" y="7"/>
                    </a:cubicBezTo>
                    <a:cubicBezTo>
                      <a:pt x="6" y="9"/>
                      <a:pt x="6" y="9"/>
                      <a:pt x="6" y="9"/>
                    </a:cubicBezTo>
                    <a:cubicBezTo>
                      <a:pt x="4" y="11"/>
                      <a:pt x="4" y="11"/>
                      <a:pt x="4" y="11"/>
                    </a:cubicBezTo>
                    <a:cubicBezTo>
                      <a:pt x="4" y="11"/>
                      <a:pt x="4" y="12"/>
                      <a:pt x="4" y="13"/>
                    </a:cubicBezTo>
                    <a:cubicBezTo>
                      <a:pt x="7" y="16"/>
                      <a:pt x="7" y="16"/>
                      <a:pt x="7" y="16"/>
                    </a:cubicBezTo>
                    <a:cubicBezTo>
                      <a:pt x="7" y="18"/>
                      <a:pt x="6" y="19"/>
                      <a:pt x="6" y="21"/>
                    </a:cubicBezTo>
                    <a:cubicBezTo>
                      <a:pt x="2" y="22"/>
                      <a:pt x="2" y="22"/>
                      <a:pt x="2" y="22"/>
                    </a:cubicBezTo>
                    <a:cubicBezTo>
                      <a:pt x="1" y="23"/>
                      <a:pt x="0" y="23"/>
                      <a:pt x="1" y="24"/>
                    </a:cubicBezTo>
                    <a:cubicBezTo>
                      <a:pt x="1" y="26"/>
                      <a:pt x="1" y="26"/>
                      <a:pt x="1" y="26"/>
                    </a:cubicBezTo>
                    <a:cubicBezTo>
                      <a:pt x="1" y="29"/>
                      <a:pt x="1" y="29"/>
                      <a:pt x="1" y="29"/>
                    </a:cubicBezTo>
                    <a:cubicBezTo>
                      <a:pt x="1" y="29"/>
                      <a:pt x="1" y="29"/>
                      <a:pt x="2" y="30"/>
                    </a:cubicBezTo>
                    <a:cubicBezTo>
                      <a:pt x="2" y="30"/>
                      <a:pt x="2" y="30"/>
                      <a:pt x="3" y="30"/>
                    </a:cubicBezTo>
                    <a:cubicBezTo>
                      <a:pt x="7" y="30"/>
                      <a:pt x="7" y="30"/>
                      <a:pt x="7" y="30"/>
                    </a:cubicBezTo>
                    <a:cubicBezTo>
                      <a:pt x="8" y="32"/>
                      <a:pt x="9" y="33"/>
                      <a:pt x="10" y="34"/>
                    </a:cubicBezTo>
                    <a:cubicBezTo>
                      <a:pt x="8" y="38"/>
                      <a:pt x="8" y="38"/>
                      <a:pt x="8" y="38"/>
                    </a:cubicBezTo>
                    <a:cubicBezTo>
                      <a:pt x="7" y="39"/>
                      <a:pt x="7" y="40"/>
                      <a:pt x="8" y="41"/>
                    </a:cubicBezTo>
                    <a:cubicBezTo>
                      <a:pt x="10" y="42"/>
                      <a:pt x="10" y="42"/>
                      <a:pt x="10" y="42"/>
                    </a:cubicBezTo>
                    <a:cubicBezTo>
                      <a:pt x="12" y="43"/>
                      <a:pt x="12" y="43"/>
                      <a:pt x="12" y="43"/>
                    </a:cubicBezTo>
                    <a:cubicBezTo>
                      <a:pt x="12" y="44"/>
                      <a:pt x="13" y="44"/>
                      <a:pt x="14" y="43"/>
                    </a:cubicBezTo>
                    <a:cubicBezTo>
                      <a:pt x="17" y="40"/>
                      <a:pt x="17" y="40"/>
                      <a:pt x="17" y="40"/>
                    </a:cubicBezTo>
                    <a:cubicBezTo>
                      <a:pt x="18" y="41"/>
                      <a:pt x="20" y="41"/>
                      <a:pt x="22" y="42"/>
                    </a:cubicBezTo>
                    <a:cubicBezTo>
                      <a:pt x="23" y="46"/>
                      <a:pt x="23" y="46"/>
                      <a:pt x="23" y="46"/>
                    </a:cubicBezTo>
                    <a:cubicBezTo>
                      <a:pt x="23" y="46"/>
                      <a:pt x="23" y="47"/>
                      <a:pt x="23" y="47"/>
                    </a:cubicBezTo>
                    <a:cubicBezTo>
                      <a:pt x="24" y="47"/>
                      <a:pt x="24" y="47"/>
                      <a:pt x="25" y="47"/>
                    </a:cubicBezTo>
                    <a:cubicBezTo>
                      <a:pt x="27" y="47"/>
                      <a:pt x="27" y="47"/>
                      <a:pt x="27" y="47"/>
                    </a:cubicBezTo>
                    <a:cubicBezTo>
                      <a:pt x="29" y="47"/>
                      <a:pt x="29" y="47"/>
                      <a:pt x="29" y="47"/>
                    </a:cubicBezTo>
                    <a:cubicBezTo>
                      <a:pt x="30" y="47"/>
                      <a:pt x="31" y="46"/>
                      <a:pt x="31" y="45"/>
                    </a:cubicBezTo>
                    <a:close/>
                    <a:moveTo>
                      <a:pt x="19" y="32"/>
                    </a:moveTo>
                    <a:cubicBezTo>
                      <a:pt x="14" y="28"/>
                      <a:pt x="13" y="22"/>
                      <a:pt x="17" y="17"/>
                    </a:cubicBezTo>
                    <a:cubicBezTo>
                      <a:pt x="20" y="14"/>
                      <a:pt x="25" y="13"/>
                      <a:pt x="29" y="15"/>
                    </a:cubicBezTo>
                    <a:cubicBezTo>
                      <a:pt x="34" y="18"/>
                      <a:pt x="35" y="24"/>
                      <a:pt x="32" y="29"/>
                    </a:cubicBezTo>
                    <a:cubicBezTo>
                      <a:pt x="30" y="33"/>
                      <a:pt x="23" y="35"/>
                      <a:pt x="19" y="3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srgbClr val="000000"/>
                  </a:solidFill>
                  <a:effectLst/>
                  <a:uLnTx/>
                  <a:uFillTx/>
                </a:endParaRPr>
              </a:p>
            </p:txBody>
          </p:sp>
          <p:sp>
            <p:nvSpPr>
              <p:cNvPr id="83" name="Freeform 262">
                <a:extLst>
                  <a:ext uri="{FF2B5EF4-FFF2-40B4-BE49-F238E27FC236}">
                    <a16:creationId xmlns:a16="http://schemas.microsoft.com/office/drawing/2014/main" id="{2CD90394-17DB-4218-B2C7-B3E6D8FD0ABB}"/>
                  </a:ext>
                </a:extLst>
              </p:cNvPr>
              <p:cNvSpPr>
                <a:spLocks noEditPoints="1"/>
              </p:cNvSpPr>
              <p:nvPr/>
            </p:nvSpPr>
            <p:spPr bwMode="auto">
              <a:xfrm>
                <a:off x="9305925" y="363538"/>
                <a:ext cx="523875" cy="531813"/>
              </a:xfrm>
              <a:custGeom>
                <a:avLst/>
                <a:gdLst>
                  <a:gd name="T0" fmla="*/ 49 w 72"/>
                  <a:gd name="T1" fmla="*/ 62 h 73"/>
                  <a:gd name="T2" fmla="*/ 62 w 72"/>
                  <a:gd name="T3" fmla="*/ 60 h 73"/>
                  <a:gd name="T4" fmla="*/ 67 w 72"/>
                  <a:gd name="T5" fmla="*/ 56 h 73"/>
                  <a:gd name="T6" fmla="*/ 69 w 72"/>
                  <a:gd name="T7" fmla="*/ 51 h 73"/>
                  <a:gd name="T8" fmla="*/ 63 w 72"/>
                  <a:gd name="T9" fmla="*/ 45 h 73"/>
                  <a:gd name="T10" fmla="*/ 71 w 72"/>
                  <a:gd name="T11" fmla="*/ 34 h 73"/>
                  <a:gd name="T12" fmla="*/ 71 w 72"/>
                  <a:gd name="T13" fmla="*/ 28 h 73"/>
                  <a:gd name="T14" fmla="*/ 68 w 72"/>
                  <a:gd name="T15" fmla="*/ 23 h 73"/>
                  <a:gd name="T16" fmla="*/ 56 w 72"/>
                  <a:gd name="T17" fmla="*/ 17 h 73"/>
                  <a:gd name="T18" fmla="*/ 59 w 72"/>
                  <a:gd name="T19" fmla="*/ 9 h 73"/>
                  <a:gd name="T20" fmla="*/ 55 w 72"/>
                  <a:gd name="T21" fmla="*/ 6 h 73"/>
                  <a:gd name="T22" fmla="*/ 49 w 72"/>
                  <a:gd name="T23" fmla="*/ 4 h 73"/>
                  <a:gd name="T24" fmla="*/ 36 w 72"/>
                  <a:gd name="T25" fmla="*/ 8 h 73"/>
                  <a:gd name="T26" fmla="*/ 31 w 72"/>
                  <a:gd name="T27" fmla="*/ 0 h 73"/>
                  <a:gd name="T28" fmla="*/ 24 w 72"/>
                  <a:gd name="T29" fmla="*/ 2 h 73"/>
                  <a:gd name="T30" fmla="*/ 23 w 72"/>
                  <a:gd name="T31" fmla="*/ 12 h 73"/>
                  <a:gd name="T32" fmla="*/ 10 w 72"/>
                  <a:gd name="T33" fmla="*/ 14 h 73"/>
                  <a:gd name="T34" fmla="*/ 5 w 72"/>
                  <a:gd name="T35" fmla="*/ 18 h 73"/>
                  <a:gd name="T36" fmla="*/ 3 w 72"/>
                  <a:gd name="T37" fmla="*/ 22 h 73"/>
                  <a:gd name="T38" fmla="*/ 9 w 72"/>
                  <a:gd name="T39" fmla="*/ 28 h 73"/>
                  <a:gd name="T40" fmla="*/ 2 w 72"/>
                  <a:gd name="T41" fmla="*/ 39 h 73"/>
                  <a:gd name="T42" fmla="*/ 1 w 72"/>
                  <a:gd name="T43" fmla="*/ 45 h 73"/>
                  <a:gd name="T44" fmla="*/ 4 w 72"/>
                  <a:gd name="T45" fmla="*/ 50 h 73"/>
                  <a:gd name="T46" fmla="*/ 16 w 72"/>
                  <a:gd name="T47" fmla="*/ 56 h 73"/>
                  <a:gd name="T48" fmla="*/ 13 w 72"/>
                  <a:gd name="T49" fmla="*/ 64 h 73"/>
                  <a:gd name="T50" fmla="*/ 17 w 72"/>
                  <a:gd name="T51" fmla="*/ 67 h 73"/>
                  <a:gd name="T52" fmla="*/ 23 w 72"/>
                  <a:gd name="T53" fmla="*/ 69 h 73"/>
                  <a:gd name="T54" fmla="*/ 35 w 72"/>
                  <a:gd name="T55" fmla="*/ 65 h 73"/>
                  <a:gd name="T56" fmla="*/ 41 w 72"/>
                  <a:gd name="T57" fmla="*/ 73 h 73"/>
                  <a:gd name="T58" fmla="*/ 48 w 72"/>
                  <a:gd name="T59" fmla="*/ 71 h 73"/>
                  <a:gd name="T60" fmla="*/ 41 w 72"/>
                  <a:gd name="T61" fmla="*/ 51 h 73"/>
                  <a:gd name="T62" fmla="*/ 31 w 72"/>
                  <a:gd name="T63" fmla="*/ 22 h 73"/>
                  <a:gd name="T64" fmla="*/ 41 w 72"/>
                  <a:gd name="T65" fmla="*/ 51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73">
                    <a:moveTo>
                      <a:pt x="49" y="69"/>
                    </a:moveTo>
                    <a:cubicBezTo>
                      <a:pt x="49" y="62"/>
                      <a:pt x="49" y="62"/>
                      <a:pt x="49" y="62"/>
                    </a:cubicBezTo>
                    <a:cubicBezTo>
                      <a:pt x="51" y="60"/>
                      <a:pt x="54" y="59"/>
                      <a:pt x="55" y="57"/>
                    </a:cubicBezTo>
                    <a:cubicBezTo>
                      <a:pt x="62" y="60"/>
                      <a:pt x="62" y="60"/>
                      <a:pt x="62" y="60"/>
                    </a:cubicBezTo>
                    <a:cubicBezTo>
                      <a:pt x="63" y="60"/>
                      <a:pt x="64" y="60"/>
                      <a:pt x="65" y="58"/>
                    </a:cubicBezTo>
                    <a:cubicBezTo>
                      <a:pt x="67" y="56"/>
                      <a:pt x="67" y="56"/>
                      <a:pt x="67" y="56"/>
                    </a:cubicBezTo>
                    <a:cubicBezTo>
                      <a:pt x="68" y="53"/>
                      <a:pt x="68" y="53"/>
                      <a:pt x="68" y="53"/>
                    </a:cubicBezTo>
                    <a:cubicBezTo>
                      <a:pt x="69" y="52"/>
                      <a:pt x="69" y="52"/>
                      <a:pt x="69" y="51"/>
                    </a:cubicBezTo>
                    <a:cubicBezTo>
                      <a:pt x="69" y="50"/>
                      <a:pt x="68" y="50"/>
                      <a:pt x="68" y="50"/>
                    </a:cubicBezTo>
                    <a:cubicBezTo>
                      <a:pt x="63" y="45"/>
                      <a:pt x="63" y="45"/>
                      <a:pt x="63" y="45"/>
                    </a:cubicBezTo>
                    <a:cubicBezTo>
                      <a:pt x="64" y="42"/>
                      <a:pt x="64" y="40"/>
                      <a:pt x="64" y="37"/>
                    </a:cubicBezTo>
                    <a:cubicBezTo>
                      <a:pt x="71" y="34"/>
                      <a:pt x="71" y="34"/>
                      <a:pt x="71" y="34"/>
                    </a:cubicBezTo>
                    <a:cubicBezTo>
                      <a:pt x="72" y="34"/>
                      <a:pt x="72" y="33"/>
                      <a:pt x="72" y="31"/>
                    </a:cubicBezTo>
                    <a:cubicBezTo>
                      <a:pt x="71" y="28"/>
                      <a:pt x="71" y="28"/>
                      <a:pt x="71" y="28"/>
                    </a:cubicBezTo>
                    <a:cubicBezTo>
                      <a:pt x="71" y="25"/>
                      <a:pt x="71" y="25"/>
                      <a:pt x="71" y="25"/>
                    </a:cubicBezTo>
                    <a:cubicBezTo>
                      <a:pt x="70" y="23"/>
                      <a:pt x="69" y="23"/>
                      <a:pt x="68" y="23"/>
                    </a:cubicBezTo>
                    <a:cubicBezTo>
                      <a:pt x="61" y="23"/>
                      <a:pt x="61" y="23"/>
                      <a:pt x="61" y="23"/>
                    </a:cubicBezTo>
                    <a:cubicBezTo>
                      <a:pt x="60" y="21"/>
                      <a:pt x="58" y="19"/>
                      <a:pt x="56" y="17"/>
                    </a:cubicBezTo>
                    <a:cubicBezTo>
                      <a:pt x="59" y="10"/>
                      <a:pt x="59" y="10"/>
                      <a:pt x="59" y="10"/>
                    </a:cubicBezTo>
                    <a:cubicBezTo>
                      <a:pt x="59" y="10"/>
                      <a:pt x="59" y="9"/>
                      <a:pt x="59" y="9"/>
                    </a:cubicBezTo>
                    <a:cubicBezTo>
                      <a:pt x="59" y="8"/>
                      <a:pt x="58" y="8"/>
                      <a:pt x="58" y="7"/>
                    </a:cubicBezTo>
                    <a:cubicBezTo>
                      <a:pt x="55" y="6"/>
                      <a:pt x="55" y="6"/>
                      <a:pt x="55" y="6"/>
                    </a:cubicBezTo>
                    <a:cubicBezTo>
                      <a:pt x="52" y="4"/>
                      <a:pt x="52" y="4"/>
                      <a:pt x="52" y="4"/>
                    </a:cubicBezTo>
                    <a:cubicBezTo>
                      <a:pt x="51" y="3"/>
                      <a:pt x="50" y="3"/>
                      <a:pt x="49" y="4"/>
                    </a:cubicBezTo>
                    <a:cubicBezTo>
                      <a:pt x="44" y="10"/>
                      <a:pt x="44" y="10"/>
                      <a:pt x="44" y="10"/>
                    </a:cubicBezTo>
                    <a:cubicBezTo>
                      <a:pt x="42" y="9"/>
                      <a:pt x="39" y="8"/>
                      <a:pt x="36" y="8"/>
                    </a:cubicBezTo>
                    <a:cubicBezTo>
                      <a:pt x="34" y="2"/>
                      <a:pt x="34" y="2"/>
                      <a:pt x="34" y="2"/>
                    </a:cubicBezTo>
                    <a:cubicBezTo>
                      <a:pt x="33" y="1"/>
                      <a:pt x="32" y="0"/>
                      <a:pt x="31" y="0"/>
                    </a:cubicBezTo>
                    <a:cubicBezTo>
                      <a:pt x="28" y="1"/>
                      <a:pt x="28" y="1"/>
                      <a:pt x="28" y="1"/>
                    </a:cubicBezTo>
                    <a:cubicBezTo>
                      <a:pt x="24" y="2"/>
                      <a:pt x="24" y="2"/>
                      <a:pt x="24" y="2"/>
                    </a:cubicBezTo>
                    <a:cubicBezTo>
                      <a:pt x="23" y="2"/>
                      <a:pt x="22" y="3"/>
                      <a:pt x="22" y="4"/>
                    </a:cubicBezTo>
                    <a:cubicBezTo>
                      <a:pt x="23" y="12"/>
                      <a:pt x="23" y="12"/>
                      <a:pt x="23" y="12"/>
                    </a:cubicBezTo>
                    <a:cubicBezTo>
                      <a:pt x="20" y="13"/>
                      <a:pt x="18" y="14"/>
                      <a:pt x="16" y="16"/>
                    </a:cubicBezTo>
                    <a:cubicBezTo>
                      <a:pt x="10" y="14"/>
                      <a:pt x="10" y="14"/>
                      <a:pt x="10" y="14"/>
                    </a:cubicBezTo>
                    <a:cubicBezTo>
                      <a:pt x="9" y="13"/>
                      <a:pt x="8" y="14"/>
                      <a:pt x="7" y="15"/>
                    </a:cubicBezTo>
                    <a:cubicBezTo>
                      <a:pt x="5" y="18"/>
                      <a:pt x="5" y="18"/>
                      <a:pt x="5" y="18"/>
                    </a:cubicBezTo>
                    <a:cubicBezTo>
                      <a:pt x="3" y="20"/>
                      <a:pt x="3" y="20"/>
                      <a:pt x="3" y="20"/>
                    </a:cubicBezTo>
                    <a:cubicBezTo>
                      <a:pt x="3" y="21"/>
                      <a:pt x="3" y="22"/>
                      <a:pt x="3" y="22"/>
                    </a:cubicBezTo>
                    <a:cubicBezTo>
                      <a:pt x="3" y="23"/>
                      <a:pt x="3" y="23"/>
                      <a:pt x="4" y="24"/>
                    </a:cubicBezTo>
                    <a:cubicBezTo>
                      <a:pt x="9" y="28"/>
                      <a:pt x="9" y="28"/>
                      <a:pt x="9" y="28"/>
                    </a:cubicBezTo>
                    <a:cubicBezTo>
                      <a:pt x="8" y="31"/>
                      <a:pt x="8" y="33"/>
                      <a:pt x="8" y="36"/>
                    </a:cubicBezTo>
                    <a:cubicBezTo>
                      <a:pt x="2" y="39"/>
                      <a:pt x="2" y="39"/>
                      <a:pt x="2" y="39"/>
                    </a:cubicBezTo>
                    <a:cubicBezTo>
                      <a:pt x="0" y="39"/>
                      <a:pt x="0" y="40"/>
                      <a:pt x="0" y="42"/>
                    </a:cubicBezTo>
                    <a:cubicBezTo>
                      <a:pt x="1" y="45"/>
                      <a:pt x="1" y="45"/>
                      <a:pt x="1" y="45"/>
                    </a:cubicBezTo>
                    <a:cubicBezTo>
                      <a:pt x="1" y="48"/>
                      <a:pt x="1" y="48"/>
                      <a:pt x="1" y="48"/>
                    </a:cubicBezTo>
                    <a:cubicBezTo>
                      <a:pt x="2" y="49"/>
                      <a:pt x="3" y="50"/>
                      <a:pt x="4" y="50"/>
                    </a:cubicBezTo>
                    <a:cubicBezTo>
                      <a:pt x="11" y="50"/>
                      <a:pt x="11" y="50"/>
                      <a:pt x="11" y="50"/>
                    </a:cubicBezTo>
                    <a:cubicBezTo>
                      <a:pt x="12" y="52"/>
                      <a:pt x="14" y="54"/>
                      <a:pt x="16" y="56"/>
                    </a:cubicBezTo>
                    <a:cubicBezTo>
                      <a:pt x="13" y="63"/>
                      <a:pt x="13" y="63"/>
                      <a:pt x="13" y="63"/>
                    </a:cubicBezTo>
                    <a:cubicBezTo>
                      <a:pt x="13" y="63"/>
                      <a:pt x="13" y="64"/>
                      <a:pt x="13" y="64"/>
                    </a:cubicBezTo>
                    <a:cubicBezTo>
                      <a:pt x="13" y="65"/>
                      <a:pt x="14" y="65"/>
                      <a:pt x="14" y="66"/>
                    </a:cubicBezTo>
                    <a:cubicBezTo>
                      <a:pt x="17" y="67"/>
                      <a:pt x="17" y="67"/>
                      <a:pt x="17" y="67"/>
                    </a:cubicBezTo>
                    <a:cubicBezTo>
                      <a:pt x="20" y="69"/>
                      <a:pt x="20" y="69"/>
                      <a:pt x="20" y="69"/>
                    </a:cubicBezTo>
                    <a:cubicBezTo>
                      <a:pt x="21" y="70"/>
                      <a:pt x="22" y="70"/>
                      <a:pt x="23" y="69"/>
                    </a:cubicBezTo>
                    <a:cubicBezTo>
                      <a:pt x="28" y="64"/>
                      <a:pt x="28" y="64"/>
                      <a:pt x="28" y="64"/>
                    </a:cubicBezTo>
                    <a:cubicBezTo>
                      <a:pt x="30" y="64"/>
                      <a:pt x="33" y="65"/>
                      <a:pt x="35" y="65"/>
                    </a:cubicBezTo>
                    <a:cubicBezTo>
                      <a:pt x="38" y="71"/>
                      <a:pt x="38" y="71"/>
                      <a:pt x="38" y="71"/>
                    </a:cubicBezTo>
                    <a:cubicBezTo>
                      <a:pt x="39" y="72"/>
                      <a:pt x="40" y="73"/>
                      <a:pt x="41" y="73"/>
                    </a:cubicBezTo>
                    <a:cubicBezTo>
                      <a:pt x="44" y="72"/>
                      <a:pt x="44" y="72"/>
                      <a:pt x="44" y="72"/>
                    </a:cubicBezTo>
                    <a:cubicBezTo>
                      <a:pt x="48" y="71"/>
                      <a:pt x="48" y="71"/>
                      <a:pt x="48" y="71"/>
                    </a:cubicBezTo>
                    <a:cubicBezTo>
                      <a:pt x="49" y="71"/>
                      <a:pt x="50" y="70"/>
                      <a:pt x="49" y="69"/>
                    </a:cubicBezTo>
                    <a:close/>
                    <a:moveTo>
                      <a:pt x="41" y="51"/>
                    </a:moveTo>
                    <a:cubicBezTo>
                      <a:pt x="33" y="53"/>
                      <a:pt x="24" y="49"/>
                      <a:pt x="22" y="41"/>
                    </a:cubicBezTo>
                    <a:cubicBezTo>
                      <a:pt x="19" y="33"/>
                      <a:pt x="23" y="25"/>
                      <a:pt x="31" y="22"/>
                    </a:cubicBezTo>
                    <a:cubicBezTo>
                      <a:pt x="39" y="20"/>
                      <a:pt x="48" y="24"/>
                      <a:pt x="50" y="32"/>
                    </a:cubicBezTo>
                    <a:cubicBezTo>
                      <a:pt x="53" y="40"/>
                      <a:pt x="48" y="48"/>
                      <a:pt x="41" y="5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350" b="0" i="0" u="none" strike="noStrike" kern="0" cap="none" spc="0" normalizeH="0" baseline="0" noProof="0">
                  <a:ln>
                    <a:noFill/>
                  </a:ln>
                  <a:solidFill>
                    <a:srgbClr val="000000"/>
                  </a:solidFill>
                  <a:effectLst/>
                  <a:uLnTx/>
                  <a:uFillTx/>
                </a:endParaRPr>
              </a:p>
            </p:txBody>
          </p:sp>
        </p:grpSp>
        <p:cxnSp>
          <p:nvCxnSpPr>
            <p:cNvPr id="64" name="Straight Connector 63">
              <a:extLst>
                <a:ext uri="{FF2B5EF4-FFF2-40B4-BE49-F238E27FC236}">
                  <a16:creationId xmlns:a16="http://schemas.microsoft.com/office/drawing/2014/main" id="{239D0250-1841-40FC-A948-12E684258050}"/>
                </a:ext>
              </a:extLst>
            </p:cNvPr>
            <p:cNvCxnSpPr/>
            <p:nvPr/>
          </p:nvCxnSpPr>
          <p:spPr>
            <a:xfrm>
              <a:off x="5740631" y="5367012"/>
              <a:ext cx="0" cy="998995"/>
            </a:xfrm>
            <a:prstGeom prst="line">
              <a:avLst/>
            </a:prstGeom>
            <a:noFill/>
            <a:ln w="6350" cap="flat" cmpd="sng" algn="ctr">
              <a:solidFill>
                <a:srgbClr val="6D2077"/>
              </a:solidFill>
              <a:prstDash val="solid"/>
              <a:miter lim="800000"/>
              <a:tailEnd type="oval" w="lg" len="lg"/>
            </a:ln>
            <a:effectLst/>
          </p:spPr>
        </p:cxnSp>
        <p:sp>
          <p:nvSpPr>
            <p:cNvPr id="71" name="TextBox 70">
              <a:extLst>
                <a:ext uri="{FF2B5EF4-FFF2-40B4-BE49-F238E27FC236}">
                  <a16:creationId xmlns:a16="http://schemas.microsoft.com/office/drawing/2014/main" id="{BB0238C2-DB67-494D-B48A-6513C80BF943}"/>
                </a:ext>
              </a:extLst>
            </p:cNvPr>
            <p:cNvSpPr txBox="1"/>
            <p:nvPr/>
          </p:nvSpPr>
          <p:spPr>
            <a:xfrm>
              <a:off x="5575389" y="4529860"/>
              <a:ext cx="1212798" cy="470654"/>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6D2077"/>
                  </a:solidFill>
                  <a:effectLst/>
                  <a:uLnTx/>
                  <a:uFillTx/>
                </a:rPr>
                <a:t>Interest, Debt Costs &amp; Debt Issuance</a:t>
              </a:r>
              <a:endParaRPr kumimoji="0" lang="en-US" sz="1400" b="0" i="0" u="none" strike="noStrike" kern="0" cap="none" spc="0" normalizeH="0" baseline="0" noProof="0" dirty="0">
                <a:ln>
                  <a:noFill/>
                </a:ln>
                <a:solidFill>
                  <a:srgbClr val="6D2077"/>
                </a:solidFill>
                <a:effectLst/>
                <a:uLnTx/>
                <a:uFillTx/>
              </a:endParaRPr>
            </a:p>
          </p:txBody>
        </p:sp>
        <p:sp>
          <p:nvSpPr>
            <p:cNvPr id="74" name="TextBox 73">
              <a:extLst>
                <a:ext uri="{FF2B5EF4-FFF2-40B4-BE49-F238E27FC236}">
                  <a16:creationId xmlns:a16="http://schemas.microsoft.com/office/drawing/2014/main" id="{B20682DE-F11A-40C6-806D-687A76604937}"/>
                </a:ext>
              </a:extLst>
            </p:cNvPr>
            <p:cNvSpPr txBox="1"/>
            <p:nvPr/>
          </p:nvSpPr>
          <p:spPr>
            <a:xfrm>
              <a:off x="5946110" y="5535306"/>
              <a:ext cx="2842481" cy="1217919"/>
            </a:xfrm>
            <a:prstGeom prst="rect">
              <a:avLst/>
            </a:prstGeom>
            <a:noFill/>
          </p:spPr>
          <p:txBody>
            <a:bodyPr wrap="square" lIns="0" tIns="0" rIns="0" bIns="0" rtlCol="0">
              <a:noAutofit/>
            </a:bodyPr>
            <a:lstStyle/>
            <a:p>
              <a:pPr lvl="0" defTabSz="914400"/>
              <a:r>
                <a:rPr lang="en-US" sz="1200" kern="0" dirty="0">
                  <a:solidFill>
                    <a:srgbClr val="6D2077"/>
                  </a:solidFill>
                </a:rPr>
                <a:t>Costs of debt incurred prior to March 3, 2021 and fees or issuance costs associated with the issuance of new debt is not permitted. Payment of interest or principal on outstanding debt instruments, including, short-term revenue or tax anticipation notes, or other debt service costs is also not permitted.</a:t>
              </a:r>
            </a:p>
          </p:txBody>
        </p:sp>
      </p:grpSp>
      <p:grpSp>
        <p:nvGrpSpPr>
          <p:cNvPr id="10" name="Group 9">
            <a:extLst>
              <a:ext uri="{FF2B5EF4-FFF2-40B4-BE49-F238E27FC236}">
                <a16:creationId xmlns:a16="http://schemas.microsoft.com/office/drawing/2014/main" id="{C37267D5-26F2-43A9-B96C-DE23A556F7C4}"/>
              </a:ext>
            </a:extLst>
          </p:cNvPr>
          <p:cNvGrpSpPr/>
          <p:nvPr/>
        </p:nvGrpSpPr>
        <p:grpSpPr>
          <a:xfrm>
            <a:off x="3467805" y="2337378"/>
            <a:ext cx="3123574" cy="3210609"/>
            <a:chOff x="3131361" y="2156403"/>
            <a:chExt cx="3123574" cy="3210609"/>
          </a:xfrm>
        </p:grpSpPr>
        <p:sp>
          <p:nvSpPr>
            <p:cNvPr id="54" name="Hexagon 53">
              <a:extLst>
                <a:ext uri="{FF2B5EF4-FFF2-40B4-BE49-F238E27FC236}">
                  <a16:creationId xmlns:a16="http://schemas.microsoft.com/office/drawing/2014/main" id="{1746DEE2-72D8-4F38-979A-E91CA8A783EB}"/>
                </a:ext>
              </a:extLst>
            </p:cNvPr>
            <p:cNvSpPr/>
            <p:nvPr/>
          </p:nvSpPr>
          <p:spPr>
            <a:xfrm>
              <a:off x="3131361" y="3460584"/>
              <a:ext cx="2332042" cy="1906428"/>
            </a:xfrm>
            <a:prstGeom prst="hexagon">
              <a:avLst/>
            </a:prstGeom>
            <a:solidFill>
              <a:srgbClr val="0091DA"/>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5" name="Hexagon 54">
              <a:extLst>
                <a:ext uri="{FF2B5EF4-FFF2-40B4-BE49-F238E27FC236}">
                  <a16:creationId xmlns:a16="http://schemas.microsoft.com/office/drawing/2014/main" id="{391BDEE1-9E90-4602-B16A-0EA35DDDC586}"/>
                </a:ext>
              </a:extLst>
            </p:cNvPr>
            <p:cNvSpPr/>
            <p:nvPr/>
          </p:nvSpPr>
          <p:spPr>
            <a:xfrm>
              <a:off x="3277778" y="3580280"/>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grpSp>
          <p:nvGrpSpPr>
            <p:cNvPr id="9" name="Group 8">
              <a:extLst>
                <a:ext uri="{FF2B5EF4-FFF2-40B4-BE49-F238E27FC236}">
                  <a16:creationId xmlns:a16="http://schemas.microsoft.com/office/drawing/2014/main" id="{7C1F5D7E-15B4-4F3D-A6A5-7EAFCF622F5C}"/>
                </a:ext>
              </a:extLst>
            </p:cNvPr>
            <p:cNvGrpSpPr/>
            <p:nvPr/>
          </p:nvGrpSpPr>
          <p:grpSpPr>
            <a:xfrm>
              <a:off x="3810634" y="2156403"/>
              <a:ext cx="2444301" cy="2782209"/>
              <a:chOff x="3810634" y="2156403"/>
              <a:chExt cx="2444301" cy="2782209"/>
            </a:xfrm>
          </p:grpSpPr>
          <p:grpSp>
            <p:nvGrpSpPr>
              <p:cNvPr id="59" name="Group 58">
                <a:extLst>
                  <a:ext uri="{FF2B5EF4-FFF2-40B4-BE49-F238E27FC236}">
                    <a16:creationId xmlns:a16="http://schemas.microsoft.com/office/drawing/2014/main" id="{CDB42FBB-9228-467D-885B-08B527D8EED0}"/>
                  </a:ext>
                </a:extLst>
              </p:cNvPr>
              <p:cNvGrpSpPr/>
              <p:nvPr/>
            </p:nvGrpSpPr>
            <p:grpSpPr>
              <a:xfrm>
                <a:off x="4126952" y="4514357"/>
                <a:ext cx="483100" cy="424255"/>
                <a:chOff x="7400937" y="4576668"/>
                <a:chExt cx="582522" cy="539461"/>
              </a:xfrm>
              <a:solidFill>
                <a:srgbClr val="0091DA"/>
              </a:solidFill>
            </p:grpSpPr>
            <p:sp>
              <p:nvSpPr>
                <p:cNvPr id="84" name="Freeform 10">
                  <a:extLst>
                    <a:ext uri="{FF2B5EF4-FFF2-40B4-BE49-F238E27FC236}">
                      <a16:creationId xmlns:a16="http://schemas.microsoft.com/office/drawing/2014/main" id="{D0DDFF7E-0153-4245-843F-AEACDFCC4443}"/>
                    </a:ext>
                  </a:extLst>
                </p:cNvPr>
                <p:cNvSpPr>
                  <a:spLocks noEditPoints="1"/>
                </p:cNvSpPr>
                <p:nvPr/>
              </p:nvSpPr>
              <p:spPr bwMode="auto">
                <a:xfrm>
                  <a:off x="7400937" y="4576668"/>
                  <a:ext cx="442573" cy="539461"/>
                </a:xfrm>
                <a:custGeom>
                  <a:avLst/>
                  <a:gdLst>
                    <a:gd name="T0" fmla="*/ 607 w 666"/>
                    <a:gd name="T1" fmla="*/ 689 h 813"/>
                    <a:gd name="T2" fmla="*/ 607 w 666"/>
                    <a:gd name="T3" fmla="*/ 754 h 813"/>
                    <a:gd name="T4" fmla="*/ 60 w 666"/>
                    <a:gd name="T5" fmla="*/ 754 h 813"/>
                    <a:gd name="T6" fmla="*/ 60 w 666"/>
                    <a:gd name="T7" fmla="*/ 296 h 813"/>
                    <a:gd name="T8" fmla="*/ 300 w 666"/>
                    <a:gd name="T9" fmla="*/ 226 h 813"/>
                    <a:gd name="T10" fmla="*/ 265 w 666"/>
                    <a:gd name="T11" fmla="*/ 60 h 813"/>
                    <a:gd name="T12" fmla="*/ 607 w 666"/>
                    <a:gd name="T13" fmla="*/ 60 h 813"/>
                    <a:gd name="T14" fmla="*/ 607 w 666"/>
                    <a:gd name="T15" fmla="*/ 190 h 813"/>
                    <a:gd name="T16" fmla="*/ 657 w 666"/>
                    <a:gd name="T17" fmla="*/ 102 h 813"/>
                    <a:gd name="T18" fmla="*/ 666 w 666"/>
                    <a:gd name="T19" fmla="*/ 90 h 813"/>
                    <a:gd name="T20" fmla="*/ 666 w 666"/>
                    <a:gd name="T21" fmla="*/ 0 h 813"/>
                    <a:gd name="T22" fmla="*/ 208 w 666"/>
                    <a:gd name="T23" fmla="*/ 0 h 813"/>
                    <a:gd name="T24" fmla="*/ 0 w 666"/>
                    <a:gd name="T25" fmla="*/ 220 h 813"/>
                    <a:gd name="T26" fmla="*/ 0 w 666"/>
                    <a:gd name="T27" fmla="*/ 813 h 813"/>
                    <a:gd name="T28" fmla="*/ 666 w 666"/>
                    <a:gd name="T29" fmla="*/ 813 h 813"/>
                    <a:gd name="T30" fmla="*/ 666 w 666"/>
                    <a:gd name="T31" fmla="*/ 628 h 813"/>
                    <a:gd name="T32" fmla="*/ 607 w 666"/>
                    <a:gd name="T33" fmla="*/ 689 h 813"/>
                    <a:gd name="T34" fmla="*/ 72 w 666"/>
                    <a:gd name="T35" fmla="*/ 230 h 813"/>
                    <a:gd name="T36" fmla="*/ 210 w 666"/>
                    <a:gd name="T37" fmla="*/ 84 h 813"/>
                    <a:gd name="T38" fmla="*/ 231 w 666"/>
                    <a:gd name="T39" fmla="*/ 185 h 813"/>
                    <a:gd name="T40" fmla="*/ 72 w 666"/>
                    <a:gd name="T41" fmla="*/ 230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6" h="813">
                      <a:moveTo>
                        <a:pt x="607" y="689"/>
                      </a:moveTo>
                      <a:cubicBezTo>
                        <a:pt x="607" y="754"/>
                        <a:pt x="607" y="754"/>
                        <a:pt x="607" y="754"/>
                      </a:cubicBezTo>
                      <a:cubicBezTo>
                        <a:pt x="60" y="754"/>
                        <a:pt x="60" y="754"/>
                        <a:pt x="60" y="754"/>
                      </a:cubicBezTo>
                      <a:cubicBezTo>
                        <a:pt x="60" y="296"/>
                        <a:pt x="60" y="296"/>
                        <a:pt x="60" y="296"/>
                      </a:cubicBezTo>
                      <a:cubicBezTo>
                        <a:pt x="300" y="226"/>
                        <a:pt x="300" y="226"/>
                        <a:pt x="300" y="226"/>
                      </a:cubicBezTo>
                      <a:cubicBezTo>
                        <a:pt x="265" y="60"/>
                        <a:pt x="265" y="60"/>
                        <a:pt x="265" y="60"/>
                      </a:cubicBezTo>
                      <a:cubicBezTo>
                        <a:pt x="607" y="60"/>
                        <a:pt x="607" y="60"/>
                        <a:pt x="607" y="60"/>
                      </a:cubicBezTo>
                      <a:cubicBezTo>
                        <a:pt x="607" y="190"/>
                        <a:pt x="607" y="190"/>
                        <a:pt x="607" y="190"/>
                      </a:cubicBezTo>
                      <a:cubicBezTo>
                        <a:pt x="657" y="102"/>
                        <a:pt x="657" y="102"/>
                        <a:pt x="657" y="102"/>
                      </a:cubicBezTo>
                      <a:cubicBezTo>
                        <a:pt x="660" y="98"/>
                        <a:pt x="663" y="94"/>
                        <a:pt x="666" y="90"/>
                      </a:cubicBezTo>
                      <a:cubicBezTo>
                        <a:pt x="666" y="0"/>
                        <a:pt x="666" y="0"/>
                        <a:pt x="666" y="0"/>
                      </a:cubicBezTo>
                      <a:cubicBezTo>
                        <a:pt x="208" y="0"/>
                        <a:pt x="208" y="0"/>
                        <a:pt x="208" y="0"/>
                      </a:cubicBezTo>
                      <a:cubicBezTo>
                        <a:pt x="0" y="220"/>
                        <a:pt x="0" y="220"/>
                        <a:pt x="0" y="220"/>
                      </a:cubicBezTo>
                      <a:cubicBezTo>
                        <a:pt x="0" y="813"/>
                        <a:pt x="0" y="813"/>
                        <a:pt x="0" y="813"/>
                      </a:cubicBezTo>
                      <a:cubicBezTo>
                        <a:pt x="666" y="813"/>
                        <a:pt x="666" y="813"/>
                        <a:pt x="666" y="813"/>
                      </a:cubicBezTo>
                      <a:cubicBezTo>
                        <a:pt x="666" y="628"/>
                        <a:pt x="666" y="628"/>
                        <a:pt x="666" y="628"/>
                      </a:cubicBezTo>
                      <a:lnTo>
                        <a:pt x="607" y="689"/>
                      </a:lnTo>
                      <a:close/>
                      <a:moveTo>
                        <a:pt x="72" y="230"/>
                      </a:moveTo>
                      <a:cubicBezTo>
                        <a:pt x="210" y="84"/>
                        <a:pt x="210" y="84"/>
                        <a:pt x="210" y="84"/>
                      </a:cubicBezTo>
                      <a:cubicBezTo>
                        <a:pt x="231" y="185"/>
                        <a:pt x="231" y="185"/>
                        <a:pt x="231" y="185"/>
                      </a:cubicBezTo>
                      <a:lnTo>
                        <a:pt x="72" y="23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5" name="Freeform 11">
                  <a:extLst>
                    <a:ext uri="{FF2B5EF4-FFF2-40B4-BE49-F238E27FC236}">
                      <a16:creationId xmlns:a16="http://schemas.microsoft.com/office/drawing/2014/main" id="{65E7622D-D0FF-4081-BB4D-1C528389BEE7}"/>
                    </a:ext>
                  </a:extLst>
                </p:cNvPr>
                <p:cNvSpPr>
                  <a:spLocks/>
                </p:cNvSpPr>
                <p:nvPr/>
              </p:nvSpPr>
              <p:spPr bwMode="auto">
                <a:xfrm>
                  <a:off x="7512179" y="4787189"/>
                  <a:ext cx="239229" cy="32296"/>
                </a:xfrm>
                <a:custGeom>
                  <a:avLst/>
                  <a:gdLst>
                    <a:gd name="T0" fmla="*/ 24 w 361"/>
                    <a:gd name="T1" fmla="*/ 48 h 48"/>
                    <a:gd name="T2" fmla="*/ 339 w 361"/>
                    <a:gd name="T3" fmla="*/ 48 h 48"/>
                    <a:gd name="T4" fmla="*/ 361 w 361"/>
                    <a:gd name="T5" fmla="*/ 10 h 48"/>
                    <a:gd name="T6" fmla="*/ 341 w 361"/>
                    <a:gd name="T7" fmla="*/ 0 h 48"/>
                    <a:gd name="T8" fmla="*/ 24 w 361"/>
                    <a:gd name="T9" fmla="*/ 0 h 48"/>
                    <a:gd name="T10" fmla="*/ 0 w 361"/>
                    <a:gd name="T11" fmla="*/ 24 h 48"/>
                    <a:gd name="T12" fmla="*/ 24 w 361"/>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361" h="48">
                      <a:moveTo>
                        <a:pt x="24" y="48"/>
                      </a:moveTo>
                      <a:cubicBezTo>
                        <a:pt x="339" y="48"/>
                        <a:pt x="339" y="48"/>
                        <a:pt x="339" y="48"/>
                      </a:cubicBezTo>
                      <a:cubicBezTo>
                        <a:pt x="361" y="10"/>
                        <a:pt x="361" y="10"/>
                        <a:pt x="361" y="10"/>
                      </a:cubicBezTo>
                      <a:cubicBezTo>
                        <a:pt x="357" y="4"/>
                        <a:pt x="350" y="0"/>
                        <a:pt x="341" y="0"/>
                      </a:cubicBezTo>
                      <a:cubicBezTo>
                        <a:pt x="24" y="0"/>
                        <a:pt x="24" y="0"/>
                        <a:pt x="24" y="0"/>
                      </a:cubicBezTo>
                      <a:cubicBezTo>
                        <a:pt x="11" y="0"/>
                        <a:pt x="0" y="11"/>
                        <a:pt x="0" y="24"/>
                      </a:cubicBezTo>
                      <a:cubicBezTo>
                        <a:pt x="0" y="37"/>
                        <a:pt x="11" y="48"/>
                        <a:pt x="24"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6" name="Freeform 12">
                  <a:extLst>
                    <a:ext uri="{FF2B5EF4-FFF2-40B4-BE49-F238E27FC236}">
                      <a16:creationId xmlns:a16="http://schemas.microsoft.com/office/drawing/2014/main" id="{0ABDC447-64A3-449A-A51B-DE5B3B4C8250}"/>
                    </a:ext>
                  </a:extLst>
                </p:cNvPr>
                <p:cNvSpPr>
                  <a:spLocks/>
                </p:cNvSpPr>
                <p:nvPr/>
              </p:nvSpPr>
              <p:spPr bwMode="auto">
                <a:xfrm>
                  <a:off x="7627008" y="4704656"/>
                  <a:ext cx="127988" cy="32296"/>
                </a:xfrm>
                <a:custGeom>
                  <a:avLst/>
                  <a:gdLst>
                    <a:gd name="T0" fmla="*/ 25 w 192"/>
                    <a:gd name="T1" fmla="*/ 48 h 48"/>
                    <a:gd name="T2" fmla="*/ 167 w 192"/>
                    <a:gd name="T3" fmla="*/ 48 h 48"/>
                    <a:gd name="T4" fmla="*/ 192 w 192"/>
                    <a:gd name="T5" fmla="*/ 24 h 48"/>
                    <a:gd name="T6" fmla="*/ 167 w 192"/>
                    <a:gd name="T7" fmla="*/ 0 h 48"/>
                    <a:gd name="T8" fmla="*/ 25 w 192"/>
                    <a:gd name="T9" fmla="*/ 0 h 48"/>
                    <a:gd name="T10" fmla="*/ 0 w 192"/>
                    <a:gd name="T11" fmla="*/ 24 h 48"/>
                    <a:gd name="T12" fmla="*/ 25 w 192"/>
                    <a:gd name="T13" fmla="*/ 48 h 48"/>
                  </a:gdLst>
                  <a:ahLst/>
                  <a:cxnLst>
                    <a:cxn ang="0">
                      <a:pos x="T0" y="T1"/>
                    </a:cxn>
                    <a:cxn ang="0">
                      <a:pos x="T2" y="T3"/>
                    </a:cxn>
                    <a:cxn ang="0">
                      <a:pos x="T4" y="T5"/>
                    </a:cxn>
                    <a:cxn ang="0">
                      <a:pos x="T6" y="T7"/>
                    </a:cxn>
                    <a:cxn ang="0">
                      <a:pos x="T8" y="T9"/>
                    </a:cxn>
                    <a:cxn ang="0">
                      <a:pos x="T10" y="T11"/>
                    </a:cxn>
                    <a:cxn ang="0">
                      <a:pos x="T12" y="T13"/>
                    </a:cxn>
                  </a:cxnLst>
                  <a:rect l="0" t="0" r="r" b="b"/>
                  <a:pathLst>
                    <a:path w="192" h="48">
                      <a:moveTo>
                        <a:pt x="25" y="48"/>
                      </a:moveTo>
                      <a:cubicBezTo>
                        <a:pt x="167" y="48"/>
                        <a:pt x="167" y="48"/>
                        <a:pt x="167" y="48"/>
                      </a:cubicBezTo>
                      <a:cubicBezTo>
                        <a:pt x="181" y="48"/>
                        <a:pt x="192" y="37"/>
                        <a:pt x="192" y="24"/>
                      </a:cubicBezTo>
                      <a:cubicBezTo>
                        <a:pt x="192" y="10"/>
                        <a:pt x="181" y="0"/>
                        <a:pt x="167" y="0"/>
                      </a:cubicBezTo>
                      <a:cubicBezTo>
                        <a:pt x="25" y="0"/>
                        <a:pt x="25" y="0"/>
                        <a:pt x="25" y="0"/>
                      </a:cubicBezTo>
                      <a:cubicBezTo>
                        <a:pt x="11" y="0"/>
                        <a:pt x="0" y="10"/>
                        <a:pt x="0" y="24"/>
                      </a:cubicBezTo>
                      <a:cubicBezTo>
                        <a:pt x="0" y="37"/>
                        <a:pt x="11" y="48"/>
                        <a:pt x="25" y="4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7" name="Freeform 13">
                  <a:extLst>
                    <a:ext uri="{FF2B5EF4-FFF2-40B4-BE49-F238E27FC236}">
                      <a16:creationId xmlns:a16="http://schemas.microsoft.com/office/drawing/2014/main" id="{F40A5C85-EF83-4501-B535-19882B5CEDDD}"/>
                    </a:ext>
                  </a:extLst>
                </p:cNvPr>
                <p:cNvSpPr>
                  <a:spLocks/>
                </p:cNvSpPr>
                <p:nvPr/>
              </p:nvSpPr>
              <p:spPr bwMode="auto">
                <a:xfrm>
                  <a:off x="7512179" y="4858958"/>
                  <a:ext cx="191383" cy="32296"/>
                </a:xfrm>
                <a:custGeom>
                  <a:avLst/>
                  <a:gdLst>
                    <a:gd name="T0" fmla="*/ 24 w 289"/>
                    <a:gd name="T1" fmla="*/ 49 h 49"/>
                    <a:gd name="T2" fmla="*/ 266 w 289"/>
                    <a:gd name="T3" fmla="*/ 49 h 49"/>
                    <a:gd name="T4" fmla="*/ 289 w 289"/>
                    <a:gd name="T5" fmla="*/ 0 h 49"/>
                    <a:gd name="T6" fmla="*/ 24 w 289"/>
                    <a:gd name="T7" fmla="*/ 0 h 49"/>
                    <a:gd name="T8" fmla="*/ 7 w 289"/>
                    <a:gd name="T9" fmla="*/ 7 h 49"/>
                    <a:gd name="T10" fmla="*/ 0 w 289"/>
                    <a:gd name="T11" fmla="*/ 25 h 49"/>
                    <a:gd name="T12" fmla="*/ 24 w 289"/>
                    <a:gd name="T13" fmla="*/ 49 h 49"/>
                  </a:gdLst>
                  <a:ahLst/>
                  <a:cxnLst>
                    <a:cxn ang="0">
                      <a:pos x="T0" y="T1"/>
                    </a:cxn>
                    <a:cxn ang="0">
                      <a:pos x="T2" y="T3"/>
                    </a:cxn>
                    <a:cxn ang="0">
                      <a:pos x="T4" y="T5"/>
                    </a:cxn>
                    <a:cxn ang="0">
                      <a:pos x="T6" y="T7"/>
                    </a:cxn>
                    <a:cxn ang="0">
                      <a:pos x="T8" y="T9"/>
                    </a:cxn>
                    <a:cxn ang="0">
                      <a:pos x="T10" y="T11"/>
                    </a:cxn>
                    <a:cxn ang="0">
                      <a:pos x="T12" y="T13"/>
                    </a:cxn>
                  </a:cxnLst>
                  <a:rect l="0" t="0" r="r" b="b"/>
                  <a:pathLst>
                    <a:path w="289" h="49">
                      <a:moveTo>
                        <a:pt x="24" y="49"/>
                      </a:moveTo>
                      <a:cubicBezTo>
                        <a:pt x="266" y="49"/>
                        <a:pt x="266" y="49"/>
                        <a:pt x="266" y="49"/>
                      </a:cubicBezTo>
                      <a:cubicBezTo>
                        <a:pt x="289" y="0"/>
                        <a:pt x="289" y="0"/>
                        <a:pt x="289" y="0"/>
                      </a:cubicBezTo>
                      <a:cubicBezTo>
                        <a:pt x="24" y="0"/>
                        <a:pt x="24" y="0"/>
                        <a:pt x="24" y="0"/>
                      </a:cubicBezTo>
                      <a:cubicBezTo>
                        <a:pt x="18" y="0"/>
                        <a:pt x="12" y="3"/>
                        <a:pt x="7" y="7"/>
                      </a:cubicBezTo>
                      <a:cubicBezTo>
                        <a:pt x="3" y="12"/>
                        <a:pt x="0" y="18"/>
                        <a:pt x="0" y="25"/>
                      </a:cubicBezTo>
                      <a:cubicBezTo>
                        <a:pt x="0" y="38"/>
                        <a:pt x="11" y="49"/>
                        <a:pt x="24"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30" name="Freeform 14">
                  <a:extLst>
                    <a:ext uri="{FF2B5EF4-FFF2-40B4-BE49-F238E27FC236}">
                      <a16:creationId xmlns:a16="http://schemas.microsoft.com/office/drawing/2014/main" id="{499C40DA-4470-4D10-9AC0-11285EF64B94}"/>
                    </a:ext>
                  </a:extLst>
                </p:cNvPr>
                <p:cNvSpPr>
                  <a:spLocks/>
                </p:cNvSpPr>
                <p:nvPr/>
              </p:nvSpPr>
              <p:spPr bwMode="auto">
                <a:xfrm>
                  <a:off x="7512179" y="4930726"/>
                  <a:ext cx="156695" cy="32296"/>
                </a:xfrm>
                <a:custGeom>
                  <a:avLst/>
                  <a:gdLst>
                    <a:gd name="T0" fmla="*/ 7 w 237"/>
                    <a:gd name="T1" fmla="*/ 7 h 48"/>
                    <a:gd name="T2" fmla="*/ 0 w 237"/>
                    <a:gd name="T3" fmla="*/ 24 h 48"/>
                    <a:gd name="T4" fmla="*/ 24 w 237"/>
                    <a:gd name="T5" fmla="*/ 48 h 48"/>
                    <a:gd name="T6" fmla="*/ 213 w 237"/>
                    <a:gd name="T7" fmla="*/ 48 h 48"/>
                    <a:gd name="T8" fmla="*/ 237 w 237"/>
                    <a:gd name="T9" fmla="*/ 0 h 48"/>
                    <a:gd name="T10" fmla="*/ 24 w 237"/>
                    <a:gd name="T11" fmla="*/ 0 h 48"/>
                    <a:gd name="T12" fmla="*/ 7 w 237"/>
                    <a:gd name="T13" fmla="*/ 7 h 48"/>
                  </a:gdLst>
                  <a:ahLst/>
                  <a:cxnLst>
                    <a:cxn ang="0">
                      <a:pos x="T0" y="T1"/>
                    </a:cxn>
                    <a:cxn ang="0">
                      <a:pos x="T2" y="T3"/>
                    </a:cxn>
                    <a:cxn ang="0">
                      <a:pos x="T4" y="T5"/>
                    </a:cxn>
                    <a:cxn ang="0">
                      <a:pos x="T6" y="T7"/>
                    </a:cxn>
                    <a:cxn ang="0">
                      <a:pos x="T8" y="T9"/>
                    </a:cxn>
                    <a:cxn ang="0">
                      <a:pos x="T10" y="T11"/>
                    </a:cxn>
                    <a:cxn ang="0">
                      <a:pos x="T12" y="T13"/>
                    </a:cxn>
                  </a:cxnLst>
                  <a:rect l="0" t="0" r="r" b="b"/>
                  <a:pathLst>
                    <a:path w="237" h="48">
                      <a:moveTo>
                        <a:pt x="7" y="7"/>
                      </a:moveTo>
                      <a:cubicBezTo>
                        <a:pt x="3" y="11"/>
                        <a:pt x="0" y="17"/>
                        <a:pt x="0" y="24"/>
                      </a:cubicBezTo>
                      <a:cubicBezTo>
                        <a:pt x="0" y="37"/>
                        <a:pt x="11" y="48"/>
                        <a:pt x="24" y="48"/>
                      </a:cubicBezTo>
                      <a:cubicBezTo>
                        <a:pt x="213" y="48"/>
                        <a:pt x="213" y="48"/>
                        <a:pt x="213" y="48"/>
                      </a:cubicBezTo>
                      <a:cubicBezTo>
                        <a:pt x="237" y="0"/>
                        <a:pt x="237" y="0"/>
                        <a:pt x="237" y="0"/>
                      </a:cubicBezTo>
                      <a:cubicBezTo>
                        <a:pt x="24" y="0"/>
                        <a:pt x="24" y="0"/>
                        <a:pt x="24" y="0"/>
                      </a:cubicBezTo>
                      <a:cubicBezTo>
                        <a:pt x="18" y="0"/>
                        <a:pt x="12" y="3"/>
                        <a:pt x="7"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31" name="Freeform 15">
                  <a:extLst>
                    <a:ext uri="{FF2B5EF4-FFF2-40B4-BE49-F238E27FC236}">
                      <a16:creationId xmlns:a16="http://schemas.microsoft.com/office/drawing/2014/main" id="{A08788BA-5E7C-4372-A8DC-3F1D350F0FD2}"/>
                    </a:ext>
                  </a:extLst>
                </p:cNvPr>
                <p:cNvSpPr>
                  <a:spLocks noEditPoints="1"/>
                </p:cNvSpPr>
                <p:nvPr/>
              </p:nvSpPr>
              <p:spPr bwMode="auto">
                <a:xfrm>
                  <a:off x="7701169" y="4638867"/>
                  <a:ext cx="282290" cy="400708"/>
                </a:xfrm>
                <a:custGeom>
                  <a:avLst/>
                  <a:gdLst>
                    <a:gd name="T0" fmla="*/ 393 w 425"/>
                    <a:gd name="T1" fmla="*/ 59 h 604"/>
                    <a:gd name="T2" fmla="*/ 302 w 425"/>
                    <a:gd name="T3" fmla="*/ 7 h 604"/>
                    <a:gd name="T4" fmla="*/ 277 w 425"/>
                    <a:gd name="T5" fmla="*/ 0 h 604"/>
                    <a:gd name="T6" fmla="*/ 234 w 425"/>
                    <a:gd name="T7" fmla="*/ 25 h 604"/>
                    <a:gd name="T8" fmla="*/ 0 w 425"/>
                    <a:gd name="T9" fmla="*/ 429 h 604"/>
                    <a:gd name="T10" fmla="*/ 17 w 425"/>
                    <a:gd name="T11" fmla="*/ 604 h 604"/>
                    <a:gd name="T12" fmla="*/ 178 w 425"/>
                    <a:gd name="T13" fmla="*/ 531 h 604"/>
                    <a:gd name="T14" fmla="*/ 411 w 425"/>
                    <a:gd name="T15" fmla="*/ 127 h 604"/>
                    <a:gd name="T16" fmla="*/ 393 w 425"/>
                    <a:gd name="T17" fmla="*/ 59 h 604"/>
                    <a:gd name="T18" fmla="*/ 73 w 425"/>
                    <a:gd name="T19" fmla="*/ 543 h 604"/>
                    <a:gd name="T20" fmla="*/ 42 w 425"/>
                    <a:gd name="T21" fmla="*/ 526 h 604"/>
                    <a:gd name="T22" fmla="*/ 34 w 425"/>
                    <a:gd name="T23" fmla="*/ 442 h 604"/>
                    <a:gd name="T24" fmla="*/ 149 w 425"/>
                    <a:gd name="T25" fmla="*/ 508 h 604"/>
                    <a:gd name="T26" fmla="*/ 73 w 425"/>
                    <a:gd name="T27" fmla="*/ 543 h 604"/>
                    <a:gd name="T28" fmla="*/ 277 w 425"/>
                    <a:gd name="T29" fmla="*/ 33 h 604"/>
                    <a:gd name="T30" fmla="*/ 285 w 425"/>
                    <a:gd name="T31" fmla="*/ 35 h 604"/>
                    <a:gd name="T32" fmla="*/ 376 w 425"/>
                    <a:gd name="T33" fmla="*/ 87 h 604"/>
                    <a:gd name="T34" fmla="*/ 383 w 425"/>
                    <a:gd name="T35" fmla="*/ 111 h 604"/>
                    <a:gd name="T36" fmla="*/ 344 w 425"/>
                    <a:gd name="T37" fmla="*/ 177 h 604"/>
                    <a:gd name="T38" fmla="*/ 223 w 425"/>
                    <a:gd name="T39" fmla="*/ 108 h 604"/>
                    <a:gd name="T40" fmla="*/ 262 w 425"/>
                    <a:gd name="T41" fmla="*/ 41 h 604"/>
                    <a:gd name="T42" fmla="*/ 277 w 425"/>
                    <a:gd name="T43" fmla="*/ 33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5" h="604">
                      <a:moveTo>
                        <a:pt x="393" y="59"/>
                      </a:moveTo>
                      <a:cubicBezTo>
                        <a:pt x="302" y="7"/>
                        <a:pt x="302" y="7"/>
                        <a:pt x="302" y="7"/>
                      </a:cubicBezTo>
                      <a:cubicBezTo>
                        <a:pt x="294" y="2"/>
                        <a:pt x="285" y="0"/>
                        <a:pt x="277" y="0"/>
                      </a:cubicBezTo>
                      <a:cubicBezTo>
                        <a:pt x="260" y="0"/>
                        <a:pt x="243" y="9"/>
                        <a:pt x="234" y="25"/>
                      </a:cubicBezTo>
                      <a:cubicBezTo>
                        <a:pt x="0" y="429"/>
                        <a:pt x="0" y="429"/>
                        <a:pt x="0" y="429"/>
                      </a:cubicBezTo>
                      <a:cubicBezTo>
                        <a:pt x="17" y="604"/>
                        <a:pt x="17" y="604"/>
                        <a:pt x="17" y="604"/>
                      </a:cubicBezTo>
                      <a:cubicBezTo>
                        <a:pt x="178" y="531"/>
                        <a:pt x="178" y="531"/>
                        <a:pt x="178" y="531"/>
                      </a:cubicBezTo>
                      <a:cubicBezTo>
                        <a:pt x="411" y="127"/>
                        <a:pt x="411" y="127"/>
                        <a:pt x="411" y="127"/>
                      </a:cubicBezTo>
                      <a:cubicBezTo>
                        <a:pt x="425" y="103"/>
                        <a:pt x="416" y="73"/>
                        <a:pt x="393" y="59"/>
                      </a:cubicBezTo>
                      <a:close/>
                      <a:moveTo>
                        <a:pt x="73" y="543"/>
                      </a:moveTo>
                      <a:cubicBezTo>
                        <a:pt x="42" y="526"/>
                        <a:pt x="42" y="526"/>
                        <a:pt x="42" y="526"/>
                      </a:cubicBezTo>
                      <a:cubicBezTo>
                        <a:pt x="34" y="442"/>
                        <a:pt x="34" y="442"/>
                        <a:pt x="34" y="442"/>
                      </a:cubicBezTo>
                      <a:cubicBezTo>
                        <a:pt x="149" y="508"/>
                        <a:pt x="149" y="508"/>
                        <a:pt x="149" y="508"/>
                      </a:cubicBezTo>
                      <a:lnTo>
                        <a:pt x="73" y="543"/>
                      </a:lnTo>
                      <a:close/>
                      <a:moveTo>
                        <a:pt x="277" y="33"/>
                      </a:moveTo>
                      <a:cubicBezTo>
                        <a:pt x="280" y="33"/>
                        <a:pt x="283" y="33"/>
                        <a:pt x="285" y="35"/>
                      </a:cubicBezTo>
                      <a:cubicBezTo>
                        <a:pt x="376" y="87"/>
                        <a:pt x="376" y="87"/>
                        <a:pt x="376" y="87"/>
                      </a:cubicBezTo>
                      <a:cubicBezTo>
                        <a:pt x="385" y="92"/>
                        <a:pt x="387" y="103"/>
                        <a:pt x="383" y="111"/>
                      </a:cubicBezTo>
                      <a:cubicBezTo>
                        <a:pt x="344" y="177"/>
                        <a:pt x="344" y="177"/>
                        <a:pt x="344" y="177"/>
                      </a:cubicBezTo>
                      <a:cubicBezTo>
                        <a:pt x="223" y="108"/>
                        <a:pt x="223" y="108"/>
                        <a:pt x="223" y="108"/>
                      </a:cubicBezTo>
                      <a:cubicBezTo>
                        <a:pt x="262" y="41"/>
                        <a:pt x="262" y="41"/>
                        <a:pt x="262" y="41"/>
                      </a:cubicBezTo>
                      <a:cubicBezTo>
                        <a:pt x="265" y="36"/>
                        <a:pt x="271" y="33"/>
                        <a:pt x="277" y="3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rgbClr val="000000"/>
                    </a:solidFill>
                    <a:effectLst/>
                    <a:uLnTx/>
                    <a:uFillTx/>
                  </a:endParaRPr>
                </a:p>
              </p:txBody>
            </p:sp>
          </p:grpSp>
          <p:cxnSp>
            <p:nvCxnSpPr>
              <p:cNvPr id="66" name="Straight Connector 65">
                <a:extLst>
                  <a:ext uri="{FF2B5EF4-FFF2-40B4-BE49-F238E27FC236}">
                    <a16:creationId xmlns:a16="http://schemas.microsoft.com/office/drawing/2014/main" id="{F4EABF52-22F8-4AEF-83E1-A8481BB2BD1D}"/>
                  </a:ext>
                </a:extLst>
              </p:cNvPr>
              <p:cNvCxnSpPr>
                <a:cxnSpLocks/>
              </p:cNvCxnSpPr>
              <p:nvPr/>
            </p:nvCxnSpPr>
            <p:spPr>
              <a:xfrm flipV="1">
                <a:off x="3945269" y="2461589"/>
                <a:ext cx="0" cy="998995"/>
              </a:xfrm>
              <a:prstGeom prst="line">
                <a:avLst/>
              </a:prstGeom>
              <a:noFill/>
              <a:ln w="6350" cap="flat" cmpd="sng" algn="ctr">
                <a:solidFill>
                  <a:srgbClr val="0091DA"/>
                </a:solidFill>
                <a:prstDash val="solid"/>
                <a:miter lim="800000"/>
                <a:tailEnd type="oval" w="lg" len="lg"/>
              </a:ln>
              <a:effectLst/>
            </p:spPr>
          </p:cxnSp>
          <p:sp>
            <p:nvSpPr>
              <p:cNvPr id="70" name="TextBox 69">
                <a:extLst>
                  <a:ext uri="{FF2B5EF4-FFF2-40B4-BE49-F238E27FC236}">
                    <a16:creationId xmlns:a16="http://schemas.microsoft.com/office/drawing/2014/main" id="{5FE4C164-0635-4426-8257-4CA07D616661}"/>
                  </a:ext>
                </a:extLst>
              </p:cNvPr>
              <p:cNvSpPr txBox="1"/>
              <p:nvPr/>
            </p:nvSpPr>
            <p:spPr>
              <a:xfrm>
                <a:off x="3810634" y="3771152"/>
                <a:ext cx="1408063" cy="470654"/>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srgbClr val="0091DA"/>
                    </a:solidFill>
                    <a:effectLst/>
                    <a:uLnTx/>
                    <a:uFillTx/>
                  </a:rPr>
                  <a:t>Offset Reductions in Net Tax Rev</a:t>
                </a:r>
                <a:endParaRPr kumimoji="0" lang="en-US" sz="1400" b="0" i="0" u="none" strike="noStrike" kern="0" cap="none" spc="0" normalizeH="0" baseline="0" noProof="0" dirty="0">
                  <a:ln>
                    <a:noFill/>
                  </a:ln>
                  <a:solidFill>
                    <a:srgbClr val="0091DA"/>
                  </a:solidFill>
                  <a:effectLst/>
                  <a:uLnTx/>
                  <a:uFillTx/>
                </a:endParaRPr>
              </a:p>
            </p:txBody>
          </p:sp>
          <p:sp>
            <p:nvSpPr>
              <p:cNvPr id="77" name="TextBox 76">
                <a:extLst>
                  <a:ext uri="{FF2B5EF4-FFF2-40B4-BE49-F238E27FC236}">
                    <a16:creationId xmlns:a16="http://schemas.microsoft.com/office/drawing/2014/main" id="{73B39D94-3FB8-41CD-8A3B-5A6CF20EB2C3}"/>
                  </a:ext>
                </a:extLst>
              </p:cNvPr>
              <p:cNvSpPr txBox="1"/>
              <p:nvPr/>
            </p:nvSpPr>
            <p:spPr>
              <a:xfrm>
                <a:off x="4210368" y="2156403"/>
                <a:ext cx="2044567" cy="1097788"/>
              </a:xfrm>
              <a:prstGeom prst="rect">
                <a:avLst/>
              </a:prstGeom>
              <a:noFill/>
            </p:spPr>
            <p:txBody>
              <a:bodyPr wrap="square" lIns="0" tIns="0" rIns="0" bIns="0" rtlCol="0">
                <a:noAutofit/>
              </a:bodyPr>
              <a:lstStyle/>
              <a:p>
                <a:pPr lvl="0" defTabSz="914400"/>
                <a:r>
                  <a:rPr lang="en-US" sz="1200" kern="0" dirty="0">
                    <a:solidFill>
                      <a:srgbClr val="0091DA"/>
                    </a:solidFill>
                  </a:rPr>
                  <a:t>Directly or indirectly offsetting a reduction in net tax revenue resulting from a change in law, regulation, or administrative interpretation is not permitted </a:t>
                </a:r>
                <a:endParaRPr kumimoji="0" lang="en-US" sz="1200" i="0" u="none" strike="noStrike" kern="0" cap="none" spc="0" normalizeH="0" baseline="0" noProof="0" dirty="0">
                  <a:ln>
                    <a:noFill/>
                  </a:ln>
                  <a:solidFill>
                    <a:srgbClr val="0091DA"/>
                  </a:solidFill>
                  <a:effectLst/>
                  <a:uLnTx/>
                  <a:uFillTx/>
                </a:endParaRPr>
              </a:p>
            </p:txBody>
          </p:sp>
        </p:grpSp>
      </p:grpSp>
      <p:grpSp>
        <p:nvGrpSpPr>
          <p:cNvPr id="8" name="Group 7">
            <a:extLst>
              <a:ext uri="{FF2B5EF4-FFF2-40B4-BE49-F238E27FC236}">
                <a16:creationId xmlns:a16="http://schemas.microsoft.com/office/drawing/2014/main" id="{17E58A76-EA64-4974-B509-E91885B07D11}"/>
              </a:ext>
            </a:extLst>
          </p:cNvPr>
          <p:cNvGrpSpPr/>
          <p:nvPr/>
        </p:nvGrpSpPr>
        <p:grpSpPr>
          <a:xfrm>
            <a:off x="1792867" y="3641559"/>
            <a:ext cx="3051117" cy="3330741"/>
            <a:chOff x="1263318" y="3460584"/>
            <a:chExt cx="3051117" cy="3330741"/>
          </a:xfrm>
        </p:grpSpPr>
        <p:sp>
          <p:nvSpPr>
            <p:cNvPr id="56" name="Hexagon 55">
              <a:extLst>
                <a:ext uri="{FF2B5EF4-FFF2-40B4-BE49-F238E27FC236}">
                  <a16:creationId xmlns:a16="http://schemas.microsoft.com/office/drawing/2014/main" id="{C84D177B-93A5-4212-9160-75875BD85584}"/>
                </a:ext>
              </a:extLst>
            </p:cNvPr>
            <p:cNvSpPr/>
            <p:nvPr/>
          </p:nvSpPr>
          <p:spPr>
            <a:xfrm>
              <a:off x="1263318" y="3460584"/>
              <a:ext cx="2332042" cy="1906428"/>
            </a:xfrm>
            <a:prstGeom prst="hexagon">
              <a:avLst/>
            </a:prstGeom>
            <a:solidFill>
              <a:srgbClr val="00338D"/>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7" name="Hexagon 56">
              <a:extLst>
                <a:ext uri="{FF2B5EF4-FFF2-40B4-BE49-F238E27FC236}">
                  <a16:creationId xmlns:a16="http://schemas.microsoft.com/office/drawing/2014/main" id="{EBB07CBF-C970-4B40-9A93-766EAB5E2D03}"/>
                </a:ext>
              </a:extLst>
            </p:cNvPr>
            <p:cNvSpPr/>
            <p:nvPr/>
          </p:nvSpPr>
          <p:spPr>
            <a:xfrm>
              <a:off x="1409736" y="3580280"/>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8" name="Freeform 38">
              <a:extLst>
                <a:ext uri="{FF2B5EF4-FFF2-40B4-BE49-F238E27FC236}">
                  <a16:creationId xmlns:a16="http://schemas.microsoft.com/office/drawing/2014/main" id="{B08F057C-3704-4B6E-968D-166A6069B5E6}"/>
                </a:ext>
              </a:extLst>
            </p:cNvPr>
            <p:cNvSpPr>
              <a:spLocks noEditPoints="1"/>
            </p:cNvSpPr>
            <p:nvPr/>
          </p:nvSpPr>
          <p:spPr bwMode="auto">
            <a:xfrm>
              <a:off x="2167428" y="3941011"/>
              <a:ext cx="523821" cy="495522"/>
            </a:xfrm>
            <a:custGeom>
              <a:avLst/>
              <a:gdLst>
                <a:gd name="T0" fmla="*/ 102 w 148"/>
                <a:gd name="T1" fmla="*/ 145 h 151"/>
                <a:gd name="T2" fmla="*/ 46 w 148"/>
                <a:gd name="T3" fmla="*/ 145 h 151"/>
                <a:gd name="T4" fmla="*/ 6 w 148"/>
                <a:gd name="T5" fmla="*/ 52 h 151"/>
                <a:gd name="T6" fmla="*/ 37 w 148"/>
                <a:gd name="T7" fmla="*/ 4 h 151"/>
                <a:gd name="T8" fmla="*/ 77 w 148"/>
                <a:gd name="T9" fmla="*/ 5 h 151"/>
                <a:gd name="T10" fmla="*/ 56 w 148"/>
                <a:gd name="T11" fmla="*/ 39 h 151"/>
                <a:gd name="T12" fmla="*/ 48 w 148"/>
                <a:gd name="T13" fmla="*/ 30 h 151"/>
                <a:gd name="T14" fmla="*/ 23 w 148"/>
                <a:gd name="T15" fmla="*/ 94 h 151"/>
                <a:gd name="T16" fmla="*/ 95 w 148"/>
                <a:gd name="T17" fmla="*/ 128 h 151"/>
                <a:gd name="T18" fmla="*/ 142 w 148"/>
                <a:gd name="T19" fmla="*/ 50 h 151"/>
                <a:gd name="T20" fmla="*/ 128 w 148"/>
                <a:gd name="T21" fmla="*/ 68 h 151"/>
                <a:gd name="T22" fmla="*/ 100 w 148"/>
                <a:gd name="T23" fmla="*/ 126 h 151"/>
                <a:gd name="T24" fmla="*/ 122 w 148"/>
                <a:gd name="T25" fmla="*/ 133 h 151"/>
                <a:gd name="T26" fmla="*/ 100 w 148"/>
                <a:gd name="T27" fmla="*/ 126 h 151"/>
                <a:gd name="T28" fmla="*/ 132 w 148"/>
                <a:gd name="T29" fmla="*/ 122 h 151"/>
                <a:gd name="T30" fmla="*/ 123 w 148"/>
                <a:gd name="T31" fmla="*/ 101 h 151"/>
                <a:gd name="T32" fmla="*/ 129 w 148"/>
                <a:gd name="T33" fmla="*/ 79 h 151"/>
                <a:gd name="T34" fmla="*/ 145 w 148"/>
                <a:gd name="T35" fmla="*/ 95 h 151"/>
                <a:gd name="T36" fmla="*/ 129 w 148"/>
                <a:gd name="T37" fmla="*/ 79 h 151"/>
                <a:gd name="T38" fmla="*/ 55 w 148"/>
                <a:gd name="T39" fmla="*/ 92 h 151"/>
                <a:gd name="T40" fmla="*/ 54 w 148"/>
                <a:gd name="T41" fmla="*/ 53 h 151"/>
                <a:gd name="T42" fmla="*/ 39 w 148"/>
                <a:gd name="T43" fmla="*/ 61 h 151"/>
                <a:gd name="T44" fmla="*/ 43 w 148"/>
                <a:gd name="T45" fmla="*/ 67 h 151"/>
                <a:gd name="T46" fmla="*/ 52 w 148"/>
                <a:gd name="T47" fmla="*/ 63 h 151"/>
                <a:gd name="T48" fmla="*/ 43 w 148"/>
                <a:gd name="T49" fmla="*/ 90 h 151"/>
                <a:gd name="T50" fmla="*/ 38 w 148"/>
                <a:gd name="T51" fmla="*/ 96 h 151"/>
                <a:gd name="T52" fmla="*/ 40 w 148"/>
                <a:gd name="T53" fmla="*/ 102 h 151"/>
                <a:gd name="T54" fmla="*/ 70 w 148"/>
                <a:gd name="T55" fmla="*/ 100 h 151"/>
                <a:gd name="T56" fmla="*/ 68 w 148"/>
                <a:gd name="T57" fmla="*/ 92 h 151"/>
                <a:gd name="T58" fmla="*/ 112 w 148"/>
                <a:gd name="T59" fmla="*/ 88 h 151"/>
                <a:gd name="T60" fmla="*/ 105 w 148"/>
                <a:gd name="T61" fmla="*/ 90 h 151"/>
                <a:gd name="T62" fmla="*/ 103 w 148"/>
                <a:gd name="T63" fmla="*/ 102 h 151"/>
                <a:gd name="T64" fmla="*/ 95 w 148"/>
                <a:gd name="T65" fmla="*/ 100 h 151"/>
                <a:gd name="T66" fmla="*/ 77 w 148"/>
                <a:gd name="T67" fmla="*/ 90 h 151"/>
                <a:gd name="T68" fmla="*/ 75 w 148"/>
                <a:gd name="T69" fmla="*/ 84 h 151"/>
                <a:gd name="T70" fmla="*/ 95 w 148"/>
                <a:gd name="T71" fmla="*/ 55 h 151"/>
                <a:gd name="T72" fmla="*/ 103 w 148"/>
                <a:gd name="T73" fmla="*/ 54 h 151"/>
                <a:gd name="T74" fmla="*/ 105 w 148"/>
                <a:gd name="T75" fmla="*/ 81 h 151"/>
                <a:gd name="T76" fmla="*/ 112 w 148"/>
                <a:gd name="T77" fmla="*/ 83 h 151"/>
                <a:gd name="T78" fmla="*/ 95 w 148"/>
                <a:gd name="T79" fmla="*/ 71 h 151"/>
                <a:gd name="T80" fmla="*/ 95 w 148"/>
                <a:gd name="T81" fmla="*/ 81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8" h="151">
                  <a:moveTo>
                    <a:pt x="95" y="128"/>
                  </a:moveTo>
                  <a:cubicBezTo>
                    <a:pt x="102" y="145"/>
                    <a:pt x="102" y="145"/>
                    <a:pt x="102" y="145"/>
                  </a:cubicBezTo>
                  <a:cubicBezTo>
                    <a:pt x="93" y="149"/>
                    <a:pt x="84" y="151"/>
                    <a:pt x="75" y="151"/>
                  </a:cubicBezTo>
                  <a:cubicBezTo>
                    <a:pt x="65" y="151"/>
                    <a:pt x="55" y="149"/>
                    <a:pt x="46" y="145"/>
                  </a:cubicBezTo>
                  <a:cubicBezTo>
                    <a:pt x="27" y="137"/>
                    <a:pt x="13" y="122"/>
                    <a:pt x="6" y="102"/>
                  </a:cubicBezTo>
                  <a:cubicBezTo>
                    <a:pt x="0" y="86"/>
                    <a:pt x="0" y="68"/>
                    <a:pt x="6" y="52"/>
                  </a:cubicBezTo>
                  <a:cubicBezTo>
                    <a:pt x="13" y="35"/>
                    <a:pt x="25" y="21"/>
                    <a:pt x="41" y="13"/>
                  </a:cubicBezTo>
                  <a:cubicBezTo>
                    <a:pt x="37" y="4"/>
                    <a:pt x="37" y="4"/>
                    <a:pt x="37" y="4"/>
                  </a:cubicBezTo>
                  <a:cubicBezTo>
                    <a:pt x="37" y="2"/>
                    <a:pt x="38" y="0"/>
                    <a:pt x="40" y="1"/>
                  </a:cubicBezTo>
                  <a:cubicBezTo>
                    <a:pt x="77" y="5"/>
                    <a:pt x="77" y="5"/>
                    <a:pt x="77" y="5"/>
                  </a:cubicBezTo>
                  <a:cubicBezTo>
                    <a:pt x="79" y="6"/>
                    <a:pt x="80" y="8"/>
                    <a:pt x="79" y="10"/>
                  </a:cubicBezTo>
                  <a:cubicBezTo>
                    <a:pt x="56" y="39"/>
                    <a:pt x="56" y="39"/>
                    <a:pt x="56" y="39"/>
                  </a:cubicBezTo>
                  <a:cubicBezTo>
                    <a:pt x="55" y="41"/>
                    <a:pt x="52" y="40"/>
                    <a:pt x="51" y="38"/>
                  </a:cubicBezTo>
                  <a:cubicBezTo>
                    <a:pt x="48" y="30"/>
                    <a:pt x="48" y="30"/>
                    <a:pt x="48" y="30"/>
                  </a:cubicBezTo>
                  <a:cubicBezTo>
                    <a:pt x="36" y="37"/>
                    <a:pt x="27" y="49"/>
                    <a:pt x="22" y="63"/>
                  </a:cubicBezTo>
                  <a:cubicBezTo>
                    <a:pt x="20" y="73"/>
                    <a:pt x="20" y="84"/>
                    <a:pt x="23" y="94"/>
                  </a:cubicBezTo>
                  <a:cubicBezTo>
                    <a:pt x="28" y="109"/>
                    <a:pt x="39" y="121"/>
                    <a:pt x="54" y="128"/>
                  </a:cubicBezTo>
                  <a:cubicBezTo>
                    <a:pt x="67" y="133"/>
                    <a:pt x="82" y="133"/>
                    <a:pt x="95" y="128"/>
                  </a:cubicBezTo>
                  <a:close/>
                  <a:moveTo>
                    <a:pt x="146" y="65"/>
                  </a:moveTo>
                  <a:cubicBezTo>
                    <a:pt x="145" y="60"/>
                    <a:pt x="144" y="55"/>
                    <a:pt x="142" y="50"/>
                  </a:cubicBezTo>
                  <a:cubicBezTo>
                    <a:pt x="125" y="57"/>
                    <a:pt x="125" y="57"/>
                    <a:pt x="125" y="57"/>
                  </a:cubicBezTo>
                  <a:cubicBezTo>
                    <a:pt x="126" y="61"/>
                    <a:pt x="127" y="64"/>
                    <a:pt x="128" y="68"/>
                  </a:cubicBezTo>
                  <a:lnTo>
                    <a:pt x="146" y="65"/>
                  </a:lnTo>
                  <a:close/>
                  <a:moveTo>
                    <a:pt x="100" y="126"/>
                  </a:moveTo>
                  <a:cubicBezTo>
                    <a:pt x="109" y="142"/>
                    <a:pt x="109" y="142"/>
                    <a:pt x="109" y="142"/>
                  </a:cubicBezTo>
                  <a:cubicBezTo>
                    <a:pt x="113" y="140"/>
                    <a:pt x="118" y="137"/>
                    <a:pt x="122" y="133"/>
                  </a:cubicBezTo>
                  <a:cubicBezTo>
                    <a:pt x="110" y="119"/>
                    <a:pt x="110" y="119"/>
                    <a:pt x="110" y="119"/>
                  </a:cubicBezTo>
                  <a:cubicBezTo>
                    <a:pt x="107" y="122"/>
                    <a:pt x="104" y="124"/>
                    <a:pt x="100" y="126"/>
                  </a:cubicBezTo>
                  <a:close/>
                  <a:moveTo>
                    <a:pt x="117" y="111"/>
                  </a:moveTo>
                  <a:cubicBezTo>
                    <a:pt x="132" y="122"/>
                    <a:pt x="132" y="122"/>
                    <a:pt x="132" y="122"/>
                  </a:cubicBezTo>
                  <a:cubicBezTo>
                    <a:pt x="135" y="118"/>
                    <a:pt x="138" y="114"/>
                    <a:pt x="140" y="109"/>
                  </a:cubicBezTo>
                  <a:cubicBezTo>
                    <a:pt x="123" y="101"/>
                    <a:pt x="123" y="101"/>
                    <a:pt x="123" y="101"/>
                  </a:cubicBezTo>
                  <a:cubicBezTo>
                    <a:pt x="122" y="105"/>
                    <a:pt x="120" y="108"/>
                    <a:pt x="117" y="111"/>
                  </a:cubicBezTo>
                  <a:close/>
                  <a:moveTo>
                    <a:pt x="129" y="79"/>
                  </a:moveTo>
                  <a:cubicBezTo>
                    <a:pt x="129" y="83"/>
                    <a:pt x="128" y="87"/>
                    <a:pt x="127" y="91"/>
                  </a:cubicBezTo>
                  <a:cubicBezTo>
                    <a:pt x="145" y="95"/>
                    <a:pt x="145" y="95"/>
                    <a:pt x="145" y="95"/>
                  </a:cubicBezTo>
                  <a:cubicBezTo>
                    <a:pt x="147" y="90"/>
                    <a:pt x="147" y="85"/>
                    <a:pt x="148" y="80"/>
                  </a:cubicBezTo>
                  <a:lnTo>
                    <a:pt x="129" y="79"/>
                  </a:lnTo>
                  <a:close/>
                  <a:moveTo>
                    <a:pt x="68" y="92"/>
                  </a:moveTo>
                  <a:cubicBezTo>
                    <a:pt x="55" y="92"/>
                    <a:pt x="55" y="92"/>
                    <a:pt x="55" y="92"/>
                  </a:cubicBezTo>
                  <a:cubicBezTo>
                    <a:pt x="63" y="84"/>
                    <a:pt x="69" y="77"/>
                    <a:pt x="69" y="68"/>
                  </a:cubicBezTo>
                  <a:cubicBezTo>
                    <a:pt x="69" y="61"/>
                    <a:pt x="64" y="53"/>
                    <a:pt x="54" y="53"/>
                  </a:cubicBezTo>
                  <a:cubicBezTo>
                    <a:pt x="48" y="53"/>
                    <a:pt x="44" y="55"/>
                    <a:pt x="40" y="58"/>
                  </a:cubicBezTo>
                  <a:cubicBezTo>
                    <a:pt x="39" y="59"/>
                    <a:pt x="39" y="60"/>
                    <a:pt x="39" y="61"/>
                  </a:cubicBezTo>
                  <a:cubicBezTo>
                    <a:pt x="41" y="65"/>
                    <a:pt x="41" y="65"/>
                    <a:pt x="41" y="65"/>
                  </a:cubicBezTo>
                  <a:cubicBezTo>
                    <a:pt x="41" y="66"/>
                    <a:pt x="42" y="67"/>
                    <a:pt x="43" y="67"/>
                  </a:cubicBezTo>
                  <a:cubicBezTo>
                    <a:pt x="43" y="67"/>
                    <a:pt x="44" y="67"/>
                    <a:pt x="45" y="66"/>
                  </a:cubicBezTo>
                  <a:cubicBezTo>
                    <a:pt x="46" y="65"/>
                    <a:pt x="49" y="63"/>
                    <a:pt x="52" y="63"/>
                  </a:cubicBezTo>
                  <a:cubicBezTo>
                    <a:pt x="55" y="63"/>
                    <a:pt x="58" y="64"/>
                    <a:pt x="58" y="69"/>
                  </a:cubicBezTo>
                  <a:cubicBezTo>
                    <a:pt x="58" y="74"/>
                    <a:pt x="54" y="80"/>
                    <a:pt x="43" y="90"/>
                  </a:cubicBezTo>
                  <a:cubicBezTo>
                    <a:pt x="39" y="94"/>
                    <a:pt x="39" y="94"/>
                    <a:pt x="39" y="94"/>
                  </a:cubicBezTo>
                  <a:cubicBezTo>
                    <a:pt x="38" y="95"/>
                    <a:pt x="38" y="95"/>
                    <a:pt x="38" y="96"/>
                  </a:cubicBezTo>
                  <a:cubicBezTo>
                    <a:pt x="38" y="100"/>
                    <a:pt x="38" y="100"/>
                    <a:pt x="38" y="100"/>
                  </a:cubicBezTo>
                  <a:cubicBezTo>
                    <a:pt x="38" y="101"/>
                    <a:pt x="39" y="102"/>
                    <a:pt x="40" y="102"/>
                  </a:cubicBezTo>
                  <a:cubicBezTo>
                    <a:pt x="68" y="102"/>
                    <a:pt x="68" y="102"/>
                    <a:pt x="68" y="102"/>
                  </a:cubicBezTo>
                  <a:cubicBezTo>
                    <a:pt x="69" y="102"/>
                    <a:pt x="70" y="101"/>
                    <a:pt x="70" y="100"/>
                  </a:cubicBezTo>
                  <a:cubicBezTo>
                    <a:pt x="70" y="95"/>
                    <a:pt x="70" y="95"/>
                    <a:pt x="70" y="95"/>
                  </a:cubicBezTo>
                  <a:cubicBezTo>
                    <a:pt x="70" y="93"/>
                    <a:pt x="69" y="92"/>
                    <a:pt x="68" y="92"/>
                  </a:cubicBezTo>
                  <a:close/>
                  <a:moveTo>
                    <a:pt x="112" y="83"/>
                  </a:moveTo>
                  <a:cubicBezTo>
                    <a:pt x="112" y="88"/>
                    <a:pt x="112" y="88"/>
                    <a:pt x="112" y="88"/>
                  </a:cubicBezTo>
                  <a:cubicBezTo>
                    <a:pt x="112" y="89"/>
                    <a:pt x="110" y="90"/>
                    <a:pt x="109" y="90"/>
                  </a:cubicBezTo>
                  <a:cubicBezTo>
                    <a:pt x="105" y="90"/>
                    <a:pt x="105" y="90"/>
                    <a:pt x="105" y="90"/>
                  </a:cubicBezTo>
                  <a:cubicBezTo>
                    <a:pt x="105" y="100"/>
                    <a:pt x="105" y="100"/>
                    <a:pt x="105" y="100"/>
                  </a:cubicBezTo>
                  <a:cubicBezTo>
                    <a:pt x="105" y="101"/>
                    <a:pt x="104" y="102"/>
                    <a:pt x="103" y="102"/>
                  </a:cubicBezTo>
                  <a:cubicBezTo>
                    <a:pt x="97" y="102"/>
                    <a:pt x="97" y="102"/>
                    <a:pt x="97" y="102"/>
                  </a:cubicBezTo>
                  <a:cubicBezTo>
                    <a:pt x="96" y="102"/>
                    <a:pt x="95" y="101"/>
                    <a:pt x="95" y="100"/>
                  </a:cubicBezTo>
                  <a:cubicBezTo>
                    <a:pt x="95" y="90"/>
                    <a:pt x="95" y="90"/>
                    <a:pt x="95" y="90"/>
                  </a:cubicBezTo>
                  <a:cubicBezTo>
                    <a:pt x="77" y="90"/>
                    <a:pt x="77" y="90"/>
                    <a:pt x="77" y="90"/>
                  </a:cubicBezTo>
                  <a:cubicBezTo>
                    <a:pt x="76" y="90"/>
                    <a:pt x="75" y="89"/>
                    <a:pt x="75" y="88"/>
                  </a:cubicBezTo>
                  <a:cubicBezTo>
                    <a:pt x="75" y="84"/>
                    <a:pt x="75" y="84"/>
                    <a:pt x="75" y="84"/>
                  </a:cubicBezTo>
                  <a:cubicBezTo>
                    <a:pt x="75" y="83"/>
                    <a:pt x="75" y="83"/>
                    <a:pt x="75" y="83"/>
                  </a:cubicBezTo>
                  <a:cubicBezTo>
                    <a:pt x="95" y="55"/>
                    <a:pt x="95" y="55"/>
                    <a:pt x="95" y="55"/>
                  </a:cubicBezTo>
                  <a:cubicBezTo>
                    <a:pt x="95" y="54"/>
                    <a:pt x="96" y="54"/>
                    <a:pt x="97" y="54"/>
                  </a:cubicBezTo>
                  <a:cubicBezTo>
                    <a:pt x="103" y="54"/>
                    <a:pt x="103" y="54"/>
                    <a:pt x="103" y="54"/>
                  </a:cubicBezTo>
                  <a:cubicBezTo>
                    <a:pt x="104" y="54"/>
                    <a:pt x="105" y="55"/>
                    <a:pt x="105" y="56"/>
                  </a:cubicBezTo>
                  <a:cubicBezTo>
                    <a:pt x="105" y="81"/>
                    <a:pt x="105" y="81"/>
                    <a:pt x="105" y="81"/>
                  </a:cubicBezTo>
                  <a:cubicBezTo>
                    <a:pt x="109" y="81"/>
                    <a:pt x="109" y="81"/>
                    <a:pt x="109" y="81"/>
                  </a:cubicBezTo>
                  <a:cubicBezTo>
                    <a:pt x="110" y="81"/>
                    <a:pt x="112" y="82"/>
                    <a:pt x="112" y="83"/>
                  </a:cubicBezTo>
                  <a:close/>
                  <a:moveTo>
                    <a:pt x="95" y="81"/>
                  </a:moveTo>
                  <a:cubicBezTo>
                    <a:pt x="95" y="71"/>
                    <a:pt x="95" y="71"/>
                    <a:pt x="95" y="71"/>
                  </a:cubicBezTo>
                  <a:cubicBezTo>
                    <a:pt x="88" y="81"/>
                    <a:pt x="88" y="81"/>
                    <a:pt x="88" y="81"/>
                  </a:cubicBezTo>
                  <a:lnTo>
                    <a:pt x="95" y="81"/>
                  </a:lnTo>
                  <a:close/>
                </a:path>
              </a:pathLst>
            </a:custGeom>
            <a:solidFill>
              <a:srgbClr val="00338D"/>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cxnSp>
          <p:nvCxnSpPr>
            <p:cNvPr id="63" name="Straight Connector 62">
              <a:extLst>
                <a:ext uri="{FF2B5EF4-FFF2-40B4-BE49-F238E27FC236}">
                  <a16:creationId xmlns:a16="http://schemas.microsoft.com/office/drawing/2014/main" id="{3EA5FAD0-ABF7-4B0A-B93E-581833CB3332}"/>
                </a:ext>
              </a:extLst>
            </p:cNvPr>
            <p:cNvCxnSpPr>
              <a:cxnSpLocks/>
            </p:cNvCxnSpPr>
            <p:nvPr/>
          </p:nvCxnSpPr>
          <p:spPr>
            <a:xfrm>
              <a:off x="2077252" y="5367012"/>
              <a:ext cx="0" cy="998995"/>
            </a:xfrm>
            <a:prstGeom prst="line">
              <a:avLst/>
            </a:prstGeom>
            <a:noFill/>
            <a:ln w="6350" cap="flat" cmpd="sng" algn="ctr">
              <a:solidFill>
                <a:srgbClr val="00338D"/>
              </a:solidFill>
              <a:prstDash val="solid"/>
              <a:miter lim="800000"/>
              <a:tailEnd type="oval" w="lg" len="lg"/>
            </a:ln>
            <a:effectLst/>
          </p:spPr>
        </p:cxnSp>
        <p:sp>
          <p:nvSpPr>
            <p:cNvPr id="69" name="TextBox 68">
              <a:extLst>
                <a:ext uri="{FF2B5EF4-FFF2-40B4-BE49-F238E27FC236}">
                  <a16:creationId xmlns:a16="http://schemas.microsoft.com/office/drawing/2014/main" id="{E79F1175-9713-496B-83CE-C75F1D68A899}"/>
                </a:ext>
              </a:extLst>
            </p:cNvPr>
            <p:cNvSpPr txBox="1"/>
            <p:nvPr/>
          </p:nvSpPr>
          <p:spPr>
            <a:xfrm>
              <a:off x="2077252" y="4514747"/>
              <a:ext cx="877865" cy="470654"/>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b="1" kern="0" dirty="0">
                  <a:solidFill>
                    <a:srgbClr val="00338D"/>
                  </a:solidFill>
                </a:rPr>
                <a:t>Reserve Funds</a:t>
              </a:r>
              <a:endParaRPr kumimoji="0" lang="en-US" sz="1400" b="0" i="0" u="none" strike="noStrike" kern="0" cap="none" spc="0" normalizeH="0" baseline="0" noProof="0" dirty="0">
                <a:ln>
                  <a:noFill/>
                </a:ln>
                <a:solidFill>
                  <a:srgbClr val="00338D"/>
                </a:solidFill>
                <a:effectLst/>
                <a:uLnTx/>
                <a:uFillTx/>
              </a:endParaRPr>
            </a:p>
          </p:txBody>
        </p:sp>
        <p:sp>
          <p:nvSpPr>
            <p:cNvPr id="75" name="TextBox 74">
              <a:extLst>
                <a:ext uri="{FF2B5EF4-FFF2-40B4-BE49-F238E27FC236}">
                  <a16:creationId xmlns:a16="http://schemas.microsoft.com/office/drawing/2014/main" id="{F77B8566-6254-406F-92D4-711D171652A0}"/>
                </a:ext>
              </a:extLst>
            </p:cNvPr>
            <p:cNvSpPr txBox="1"/>
            <p:nvPr/>
          </p:nvSpPr>
          <p:spPr>
            <a:xfrm>
              <a:off x="2269868" y="5573406"/>
              <a:ext cx="2044567" cy="1217919"/>
            </a:xfrm>
            <a:prstGeom prst="rect">
              <a:avLst/>
            </a:prstGeom>
            <a:noFill/>
          </p:spPr>
          <p:txBody>
            <a:bodyPr wrap="square" lIns="0" tIns="0" rIns="0" bIns="0" rtlCol="0">
              <a:noAutofit/>
            </a:bodyPr>
            <a:lstStyle/>
            <a:p>
              <a:pPr lvl="0" defTabSz="914400"/>
              <a:r>
                <a:rPr lang="en-US" sz="1200" kern="0" dirty="0">
                  <a:solidFill>
                    <a:srgbClr val="00338D"/>
                  </a:solidFill>
                </a:rPr>
                <a:t>Contributions to rainy day funds, financial reserves, or similar funds are not permitted</a:t>
              </a:r>
              <a:endParaRPr kumimoji="0" lang="en-US" sz="1200" i="0" u="none" strike="noStrike" kern="0" cap="none" spc="0" normalizeH="0" baseline="0" noProof="0" dirty="0">
                <a:ln>
                  <a:noFill/>
                </a:ln>
                <a:solidFill>
                  <a:srgbClr val="00338D"/>
                </a:solidFill>
                <a:effectLst/>
                <a:uLnTx/>
                <a:uFillTx/>
              </a:endParaRPr>
            </a:p>
          </p:txBody>
        </p:sp>
      </p:grpSp>
      <p:grpSp>
        <p:nvGrpSpPr>
          <p:cNvPr id="7" name="Group 6">
            <a:extLst>
              <a:ext uri="{FF2B5EF4-FFF2-40B4-BE49-F238E27FC236}">
                <a16:creationId xmlns:a16="http://schemas.microsoft.com/office/drawing/2014/main" id="{E271C9E2-88CA-4F7F-841E-F040F0FB5E09}"/>
              </a:ext>
            </a:extLst>
          </p:cNvPr>
          <p:cNvGrpSpPr/>
          <p:nvPr/>
        </p:nvGrpSpPr>
        <p:grpSpPr>
          <a:xfrm>
            <a:off x="264728" y="3625678"/>
            <a:ext cx="2332042" cy="1906428"/>
            <a:chOff x="97617" y="3453956"/>
            <a:chExt cx="2332042" cy="1906428"/>
          </a:xfrm>
        </p:grpSpPr>
        <p:sp>
          <p:nvSpPr>
            <p:cNvPr id="132" name="Hexagon 131">
              <a:extLst>
                <a:ext uri="{FF2B5EF4-FFF2-40B4-BE49-F238E27FC236}">
                  <a16:creationId xmlns:a16="http://schemas.microsoft.com/office/drawing/2014/main" id="{68F2560B-E6EE-46C4-BF31-4F46416CD827}"/>
                </a:ext>
              </a:extLst>
            </p:cNvPr>
            <p:cNvSpPr/>
            <p:nvPr/>
          </p:nvSpPr>
          <p:spPr>
            <a:xfrm>
              <a:off x="97617" y="3453956"/>
              <a:ext cx="2332042" cy="1906428"/>
            </a:xfrm>
            <a:prstGeom prst="hexagon">
              <a:avLst/>
            </a:prstGeom>
            <a:solidFill>
              <a:srgbClr val="00A3A1"/>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33" name="Hexagon 132">
              <a:extLst>
                <a:ext uri="{FF2B5EF4-FFF2-40B4-BE49-F238E27FC236}">
                  <a16:creationId xmlns:a16="http://schemas.microsoft.com/office/drawing/2014/main" id="{41AD5B26-B7F7-4FD9-AB38-B0E8601A2FE1}"/>
                </a:ext>
              </a:extLst>
            </p:cNvPr>
            <p:cNvSpPr/>
            <p:nvPr/>
          </p:nvSpPr>
          <p:spPr>
            <a:xfrm>
              <a:off x="244035" y="3573652"/>
              <a:ext cx="2039206" cy="1667038"/>
            </a:xfrm>
            <a:prstGeom prst="hexagon">
              <a:avLst/>
            </a:prstGeom>
            <a:solidFill>
              <a:sysClr val="window" lastClr="FFFFFF"/>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37" name="TextBox 136">
              <a:extLst>
                <a:ext uri="{FF2B5EF4-FFF2-40B4-BE49-F238E27FC236}">
                  <a16:creationId xmlns:a16="http://schemas.microsoft.com/office/drawing/2014/main" id="{5B7C70B0-C2A4-4AA1-92D5-457862553E15}"/>
                </a:ext>
              </a:extLst>
            </p:cNvPr>
            <p:cNvSpPr txBox="1"/>
            <p:nvPr/>
          </p:nvSpPr>
          <p:spPr>
            <a:xfrm>
              <a:off x="738081" y="4508118"/>
              <a:ext cx="1235208" cy="470654"/>
            </a:xfrm>
            <a:prstGeom prst="rect">
              <a:avLst/>
            </a:prstGeom>
            <a:noFill/>
          </p:spPr>
          <p:txBody>
            <a:bodyPr wrap="square" lIns="0" tIns="0" rIns="0" bIns="0" rtlCol="0">
              <a:noAutofit/>
            </a:bodyPr>
            <a:lstStyle/>
            <a:p>
              <a:pPr lvl="0" defTabSz="914400">
                <a:defRPr/>
              </a:pPr>
              <a:r>
                <a:rPr lang="en-US" sz="1400" b="1" kern="0" dirty="0">
                  <a:solidFill>
                    <a:srgbClr val="00A3A1"/>
                  </a:solidFill>
                </a:rPr>
                <a:t>Pre-existing Limitations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a:ln>
                  <a:noFill/>
                </a:ln>
                <a:solidFill>
                  <a:srgbClr val="00A3A1"/>
                </a:solidFill>
                <a:effectLst/>
                <a:uLnTx/>
                <a:uFillTx/>
              </a:endParaRPr>
            </a:p>
          </p:txBody>
        </p:sp>
      </p:grpSp>
      <p:cxnSp>
        <p:nvCxnSpPr>
          <p:cNvPr id="151" name="Straight Connector 150">
            <a:extLst>
              <a:ext uri="{FF2B5EF4-FFF2-40B4-BE49-F238E27FC236}">
                <a16:creationId xmlns:a16="http://schemas.microsoft.com/office/drawing/2014/main" id="{7AE387AE-19A1-4DC4-8026-1375F24141AB}"/>
              </a:ext>
            </a:extLst>
          </p:cNvPr>
          <p:cNvCxnSpPr>
            <a:cxnSpLocks/>
          </p:cNvCxnSpPr>
          <p:nvPr/>
        </p:nvCxnSpPr>
        <p:spPr>
          <a:xfrm flipV="1">
            <a:off x="10582887" y="2661935"/>
            <a:ext cx="0" cy="998995"/>
          </a:xfrm>
          <a:prstGeom prst="line">
            <a:avLst/>
          </a:prstGeom>
          <a:noFill/>
          <a:ln w="6350" cap="flat" cmpd="sng" algn="ctr">
            <a:solidFill>
              <a:srgbClr val="00338D"/>
            </a:solidFill>
            <a:prstDash val="solid"/>
            <a:miter lim="800000"/>
            <a:tailEnd type="oval" w="lg" len="lg"/>
          </a:ln>
          <a:effectLst/>
        </p:spPr>
      </p:cxnSp>
      <p:sp>
        <p:nvSpPr>
          <p:cNvPr id="152" name="Freeform 16">
            <a:extLst>
              <a:ext uri="{FF2B5EF4-FFF2-40B4-BE49-F238E27FC236}">
                <a16:creationId xmlns:a16="http://schemas.microsoft.com/office/drawing/2014/main" id="{F83D8014-C8BC-49CE-A8B5-6BD786E59176}"/>
              </a:ext>
            </a:extLst>
          </p:cNvPr>
          <p:cNvSpPr>
            <a:spLocks noEditPoints="1"/>
          </p:cNvSpPr>
          <p:nvPr/>
        </p:nvSpPr>
        <p:spPr bwMode="auto">
          <a:xfrm>
            <a:off x="1130664" y="4076981"/>
            <a:ext cx="548783" cy="511448"/>
          </a:xfrm>
          <a:custGeom>
            <a:avLst/>
            <a:gdLst/>
            <a:ahLst/>
            <a:cxnLst>
              <a:cxn ang="0">
                <a:pos x="412" y="72"/>
              </a:cxn>
              <a:cxn ang="0">
                <a:pos x="372" y="22"/>
              </a:cxn>
              <a:cxn ang="0">
                <a:pos x="334" y="2"/>
              </a:cxn>
              <a:cxn ang="0">
                <a:pos x="312" y="0"/>
              </a:cxn>
              <a:cxn ang="0">
                <a:pos x="280" y="6"/>
              </a:cxn>
              <a:cxn ang="0">
                <a:pos x="240" y="34"/>
              </a:cxn>
              <a:cxn ang="0">
                <a:pos x="20" y="444"/>
              </a:cxn>
              <a:cxn ang="0">
                <a:pos x="6" y="478"/>
              </a:cxn>
              <a:cxn ang="0">
                <a:pos x="2" y="526"/>
              </a:cxn>
              <a:cxn ang="0">
                <a:pos x="16" y="570"/>
              </a:cxn>
              <a:cxn ang="0">
                <a:pos x="36" y="592"/>
              </a:cxn>
              <a:cxn ang="0">
                <a:pos x="76" y="616"/>
              </a:cxn>
              <a:cxn ang="0">
                <a:pos x="128" y="624"/>
              </a:cxn>
              <a:cxn ang="0">
                <a:pos x="516" y="624"/>
              </a:cxn>
              <a:cxn ang="0">
                <a:pos x="564" y="610"/>
              </a:cxn>
              <a:cxn ang="0">
                <a:pos x="600" y="582"/>
              </a:cxn>
              <a:cxn ang="0">
                <a:pos x="616" y="556"/>
              </a:cxn>
              <a:cxn ang="0">
                <a:pos x="624" y="510"/>
              </a:cxn>
              <a:cxn ang="0">
                <a:pos x="614" y="460"/>
              </a:cxn>
              <a:cxn ang="0">
                <a:pos x="548" y="532"/>
              </a:cxn>
              <a:cxn ang="0">
                <a:pos x="528" y="546"/>
              </a:cxn>
              <a:cxn ang="0">
                <a:pos x="128" y="552"/>
              </a:cxn>
              <a:cxn ang="0">
                <a:pos x="96" y="546"/>
              </a:cxn>
              <a:cxn ang="0">
                <a:pos x="78" y="532"/>
              </a:cxn>
              <a:cxn ang="0">
                <a:pos x="76" y="494"/>
              </a:cxn>
              <a:cxn ang="0">
                <a:pos x="278" y="106"/>
              </a:cxn>
              <a:cxn ang="0">
                <a:pos x="304" y="74"/>
              </a:cxn>
              <a:cxn ang="0">
                <a:pos x="322" y="74"/>
              </a:cxn>
              <a:cxn ang="0">
                <a:pos x="348" y="106"/>
              </a:cxn>
              <a:cxn ang="0">
                <a:pos x="550" y="494"/>
              </a:cxn>
              <a:cxn ang="0">
                <a:pos x="548" y="532"/>
              </a:cxn>
              <a:cxn ang="0">
                <a:pos x="312" y="432"/>
              </a:cxn>
              <a:cxn ang="0">
                <a:pos x="292" y="438"/>
              </a:cxn>
              <a:cxn ang="0">
                <a:pos x="280" y="454"/>
              </a:cxn>
              <a:cxn ang="0">
                <a:pos x="276" y="468"/>
              </a:cxn>
              <a:cxn ang="0">
                <a:pos x="282" y="488"/>
              </a:cxn>
              <a:cxn ang="0">
                <a:pos x="298" y="502"/>
              </a:cxn>
              <a:cxn ang="0">
                <a:pos x="312" y="504"/>
              </a:cxn>
              <a:cxn ang="0">
                <a:pos x="332" y="498"/>
              </a:cxn>
              <a:cxn ang="0">
                <a:pos x="346" y="482"/>
              </a:cxn>
              <a:cxn ang="0">
                <a:pos x="348" y="468"/>
              </a:cxn>
              <a:cxn ang="0">
                <a:pos x="342" y="448"/>
              </a:cxn>
              <a:cxn ang="0">
                <a:pos x="326" y="434"/>
              </a:cxn>
              <a:cxn ang="0">
                <a:pos x="312" y="432"/>
              </a:cxn>
              <a:cxn ang="0">
                <a:pos x="300" y="214"/>
              </a:cxn>
              <a:cxn ang="0">
                <a:pos x="270" y="230"/>
              </a:cxn>
              <a:cxn ang="0">
                <a:pos x="254" y="260"/>
              </a:cxn>
              <a:cxn ang="0">
                <a:pos x="254" y="282"/>
              </a:cxn>
              <a:cxn ang="0">
                <a:pos x="256" y="292"/>
              </a:cxn>
              <a:cxn ang="0">
                <a:pos x="290" y="388"/>
              </a:cxn>
              <a:cxn ang="0">
                <a:pos x="306" y="402"/>
              </a:cxn>
              <a:cxn ang="0">
                <a:pos x="320" y="402"/>
              </a:cxn>
              <a:cxn ang="0">
                <a:pos x="336" y="388"/>
              </a:cxn>
              <a:cxn ang="0">
                <a:pos x="370" y="292"/>
              </a:cxn>
              <a:cxn ang="0">
                <a:pos x="372" y="282"/>
              </a:cxn>
              <a:cxn ang="0">
                <a:pos x="372" y="260"/>
              </a:cxn>
              <a:cxn ang="0">
                <a:pos x="356" y="230"/>
              </a:cxn>
              <a:cxn ang="0">
                <a:pos x="324" y="214"/>
              </a:cxn>
            </a:cxnLst>
            <a:rect l="0" t="0" r="r" b="b"/>
            <a:pathLst>
              <a:path w="624" h="624">
                <a:moveTo>
                  <a:pt x="606" y="444"/>
                </a:moveTo>
                <a:lnTo>
                  <a:pt x="412" y="72"/>
                </a:lnTo>
                <a:lnTo>
                  <a:pt x="412" y="72"/>
                </a:lnTo>
                <a:lnTo>
                  <a:pt x="398" y="50"/>
                </a:lnTo>
                <a:lnTo>
                  <a:pt x="386" y="34"/>
                </a:lnTo>
                <a:lnTo>
                  <a:pt x="372" y="22"/>
                </a:lnTo>
                <a:lnTo>
                  <a:pt x="358" y="12"/>
                </a:lnTo>
                <a:lnTo>
                  <a:pt x="346" y="6"/>
                </a:lnTo>
                <a:lnTo>
                  <a:pt x="334" y="2"/>
                </a:lnTo>
                <a:lnTo>
                  <a:pt x="322" y="0"/>
                </a:lnTo>
                <a:lnTo>
                  <a:pt x="312" y="0"/>
                </a:lnTo>
                <a:lnTo>
                  <a:pt x="312" y="0"/>
                </a:lnTo>
                <a:lnTo>
                  <a:pt x="304" y="0"/>
                </a:lnTo>
                <a:lnTo>
                  <a:pt x="292" y="2"/>
                </a:lnTo>
                <a:lnTo>
                  <a:pt x="280" y="6"/>
                </a:lnTo>
                <a:lnTo>
                  <a:pt x="268" y="12"/>
                </a:lnTo>
                <a:lnTo>
                  <a:pt x="254" y="22"/>
                </a:lnTo>
                <a:lnTo>
                  <a:pt x="240" y="34"/>
                </a:lnTo>
                <a:lnTo>
                  <a:pt x="226" y="50"/>
                </a:lnTo>
                <a:lnTo>
                  <a:pt x="214" y="72"/>
                </a:lnTo>
                <a:lnTo>
                  <a:pt x="20" y="444"/>
                </a:lnTo>
                <a:lnTo>
                  <a:pt x="20" y="444"/>
                </a:lnTo>
                <a:lnTo>
                  <a:pt x="12" y="460"/>
                </a:lnTo>
                <a:lnTo>
                  <a:pt x="6" y="478"/>
                </a:lnTo>
                <a:lnTo>
                  <a:pt x="2" y="494"/>
                </a:lnTo>
                <a:lnTo>
                  <a:pt x="0" y="510"/>
                </a:lnTo>
                <a:lnTo>
                  <a:pt x="2" y="526"/>
                </a:lnTo>
                <a:lnTo>
                  <a:pt x="4" y="542"/>
                </a:lnTo>
                <a:lnTo>
                  <a:pt x="8" y="556"/>
                </a:lnTo>
                <a:lnTo>
                  <a:pt x="16" y="570"/>
                </a:lnTo>
                <a:lnTo>
                  <a:pt x="16" y="570"/>
                </a:lnTo>
                <a:lnTo>
                  <a:pt x="24" y="582"/>
                </a:lnTo>
                <a:lnTo>
                  <a:pt x="36" y="592"/>
                </a:lnTo>
                <a:lnTo>
                  <a:pt x="48" y="602"/>
                </a:lnTo>
                <a:lnTo>
                  <a:pt x="62" y="610"/>
                </a:lnTo>
                <a:lnTo>
                  <a:pt x="76" y="616"/>
                </a:lnTo>
                <a:lnTo>
                  <a:pt x="92" y="620"/>
                </a:lnTo>
                <a:lnTo>
                  <a:pt x="110" y="624"/>
                </a:lnTo>
                <a:lnTo>
                  <a:pt x="128" y="624"/>
                </a:lnTo>
                <a:lnTo>
                  <a:pt x="496" y="624"/>
                </a:lnTo>
                <a:lnTo>
                  <a:pt x="496" y="624"/>
                </a:lnTo>
                <a:lnTo>
                  <a:pt x="516" y="624"/>
                </a:lnTo>
                <a:lnTo>
                  <a:pt x="532" y="620"/>
                </a:lnTo>
                <a:lnTo>
                  <a:pt x="550" y="616"/>
                </a:lnTo>
                <a:lnTo>
                  <a:pt x="564" y="610"/>
                </a:lnTo>
                <a:lnTo>
                  <a:pt x="578" y="602"/>
                </a:lnTo>
                <a:lnTo>
                  <a:pt x="590" y="592"/>
                </a:lnTo>
                <a:lnTo>
                  <a:pt x="600" y="582"/>
                </a:lnTo>
                <a:lnTo>
                  <a:pt x="610" y="570"/>
                </a:lnTo>
                <a:lnTo>
                  <a:pt x="610" y="570"/>
                </a:lnTo>
                <a:lnTo>
                  <a:pt x="616" y="556"/>
                </a:lnTo>
                <a:lnTo>
                  <a:pt x="622" y="542"/>
                </a:lnTo>
                <a:lnTo>
                  <a:pt x="624" y="526"/>
                </a:lnTo>
                <a:lnTo>
                  <a:pt x="624" y="510"/>
                </a:lnTo>
                <a:lnTo>
                  <a:pt x="624" y="494"/>
                </a:lnTo>
                <a:lnTo>
                  <a:pt x="620" y="478"/>
                </a:lnTo>
                <a:lnTo>
                  <a:pt x="614" y="460"/>
                </a:lnTo>
                <a:lnTo>
                  <a:pt x="606" y="444"/>
                </a:lnTo>
                <a:lnTo>
                  <a:pt x="606" y="444"/>
                </a:lnTo>
                <a:close/>
                <a:moveTo>
                  <a:pt x="548" y="532"/>
                </a:moveTo>
                <a:lnTo>
                  <a:pt x="548" y="532"/>
                </a:lnTo>
                <a:lnTo>
                  <a:pt x="540" y="540"/>
                </a:lnTo>
                <a:lnTo>
                  <a:pt x="528" y="546"/>
                </a:lnTo>
                <a:lnTo>
                  <a:pt x="514" y="550"/>
                </a:lnTo>
                <a:lnTo>
                  <a:pt x="496" y="552"/>
                </a:lnTo>
                <a:lnTo>
                  <a:pt x="128" y="552"/>
                </a:lnTo>
                <a:lnTo>
                  <a:pt x="128" y="552"/>
                </a:lnTo>
                <a:lnTo>
                  <a:pt x="112" y="550"/>
                </a:lnTo>
                <a:lnTo>
                  <a:pt x="96" y="546"/>
                </a:lnTo>
                <a:lnTo>
                  <a:pt x="86" y="540"/>
                </a:lnTo>
                <a:lnTo>
                  <a:pt x="78" y="532"/>
                </a:lnTo>
                <a:lnTo>
                  <a:pt x="78" y="532"/>
                </a:lnTo>
                <a:lnTo>
                  <a:pt x="74" y="520"/>
                </a:lnTo>
                <a:lnTo>
                  <a:pt x="74" y="508"/>
                </a:lnTo>
                <a:lnTo>
                  <a:pt x="76" y="494"/>
                </a:lnTo>
                <a:lnTo>
                  <a:pt x="84" y="478"/>
                </a:lnTo>
                <a:lnTo>
                  <a:pt x="278" y="106"/>
                </a:lnTo>
                <a:lnTo>
                  <a:pt x="278" y="106"/>
                </a:lnTo>
                <a:lnTo>
                  <a:pt x="286" y="92"/>
                </a:lnTo>
                <a:lnTo>
                  <a:pt x="296" y="80"/>
                </a:lnTo>
                <a:lnTo>
                  <a:pt x="304" y="74"/>
                </a:lnTo>
                <a:lnTo>
                  <a:pt x="312" y="72"/>
                </a:lnTo>
                <a:lnTo>
                  <a:pt x="312" y="72"/>
                </a:lnTo>
                <a:lnTo>
                  <a:pt x="322" y="74"/>
                </a:lnTo>
                <a:lnTo>
                  <a:pt x="330" y="80"/>
                </a:lnTo>
                <a:lnTo>
                  <a:pt x="340" y="92"/>
                </a:lnTo>
                <a:lnTo>
                  <a:pt x="348" y="106"/>
                </a:lnTo>
                <a:lnTo>
                  <a:pt x="542" y="478"/>
                </a:lnTo>
                <a:lnTo>
                  <a:pt x="542" y="478"/>
                </a:lnTo>
                <a:lnTo>
                  <a:pt x="550" y="494"/>
                </a:lnTo>
                <a:lnTo>
                  <a:pt x="552" y="508"/>
                </a:lnTo>
                <a:lnTo>
                  <a:pt x="552" y="520"/>
                </a:lnTo>
                <a:lnTo>
                  <a:pt x="548" y="532"/>
                </a:lnTo>
                <a:lnTo>
                  <a:pt x="548" y="532"/>
                </a:lnTo>
                <a:close/>
                <a:moveTo>
                  <a:pt x="312" y="432"/>
                </a:moveTo>
                <a:lnTo>
                  <a:pt x="312" y="432"/>
                </a:lnTo>
                <a:lnTo>
                  <a:pt x="306" y="432"/>
                </a:lnTo>
                <a:lnTo>
                  <a:pt x="298" y="434"/>
                </a:lnTo>
                <a:lnTo>
                  <a:pt x="292" y="438"/>
                </a:lnTo>
                <a:lnTo>
                  <a:pt x="288" y="442"/>
                </a:lnTo>
                <a:lnTo>
                  <a:pt x="282" y="448"/>
                </a:lnTo>
                <a:lnTo>
                  <a:pt x="280" y="454"/>
                </a:lnTo>
                <a:lnTo>
                  <a:pt x="278" y="460"/>
                </a:lnTo>
                <a:lnTo>
                  <a:pt x="276" y="468"/>
                </a:lnTo>
                <a:lnTo>
                  <a:pt x="276" y="468"/>
                </a:lnTo>
                <a:lnTo>
                  <a:pt x="278" y="476"/>
                </a:lnTo>
                <a:lnTo>
                  <a:pt x="280" y="482"/>
                </a:lnTo>
                <a:lnTo>
                  <a:pt x="282" y="488"/>
                </a:lnTo>
                <a:lnTo>
                  <a:pt x="288" y="494"/>
                </a:lnTo>
                <a:lnTo>
                  <a:pt x="292" y="498"/>
                </a:lnTo>
                <a:lnTo>
                  <a:pt x="298" y="502"/>
                </a:lnTo>
                <a:lnTo>
                  <a:pt x="306" y="504"/>
                </a:lnTo>
                <a:lnTo>
                  <a:pt x="312" y="504"/>
                </a:lnTo>
                <a:lnTo>
                  <a:pt x="312" y="504"/>
                </a:lnTo>
                <a:lnTo>
                  <a:pt x="320" y="504"/>
                </a:lnTo>
                <a:lnTo>
                  <a:pt x="326" y="502"/>
                </a:lnTo>
                <a:lnTo>
                  <a:pt x="332" y="498"/>
                </a:lnTo>
                <a:lnTo>
                  <a:pt x="338" y="494"/>
                </a:lnTo>
                <a:lnTo>
                  <a:pt x="342" y="488"/>
                </a:lnTo>
                <a:lnTo>
                  <a:pt x="346" y="482"/>
                </a:lnTo>
                <a:lnTo>
                  <a:pt x="348" y="476"/>
                </a:lnTo>
                <a:lnTo>
                  <a:pt x="348" y="468"/>
                </a:lnTo>
                <a:lnTo>
                  <a:pt x="348" y="468"/>
                </a:lnTo>
                <a:lnTo>
                  <a:pt x="348" y="460"/>
                </a:lnTo>
                <a:lnTo>
                  <a:pt x="346" y="454"/>
                </a:lnTo>
                <a:lnTo>
                  <a:pt x="342" y="448"/>
                </a:lnTo>
                <a:lnTo>
                  <a:pt x="338" y="442"/>
                </a:lnTo>
                <a:lnTo>
                  <a:pt x="332" y="438"/>
                </a:lnTo>
                <a:lnTo>
                  <a:pt x="326" y="434"/>
                </a:lnTo>
                <a:lnTo>
                  <a:pt x="320" y="432"/>
                </a:lnTo>
                <a:lnTo>
                  <a:pt x="312" y="432"/>
                </a:lnTo>
                <a:lnTo>
                  <a:pt x="312" y="432"/>
                </a:lnTo>
                <a:close/>
                <a:moveTo>
                  <a:pt x="312" y="212"/>
                </a:moveTo>
                <a:lnTo>
                  <a:pt x="312" y="212"/>
                </a:lnTo>
                <a:lnTo>
                  <a:pt x="300" y="214"/>
                </a:lnTo>
                <a:lnTo>
                  <a:pt x="290" y="216"/>
                </a:lnTo>
                <a:lnTo>
                  <a:pt x="280" y="222"/>
                </a:lnTo>
                <a:lnTo>
                  <a:pt x="270" y="230"/>
                </a:lnTo>
                <a:lnTo>
                  <a:pt x="262" y="238"/>
                </a:lnTo>
                <a:lnTo>
                  <a:pt x="258" y="248"/>
                </a:lnTo>
                <a:lnTo>
                  <a:pt x="254" y="260"/>
                </a:lnTo>
                <a:lnTo>
                  <a:pt x="252" y="272"/>
                </a:lnTo>
                <a:lnTo>
                  <a:pt x="252" y="272"/>
                </a:lnTo>
                <a:lnTo>
                  <a:pt x="254" y="282"/>
                </a:lnTo>
                <a:lnTo>
                  <a:pt x="256" y="292"/>
                </a:lnTo>
                <a:lnTo>
                  <a:pt x="256" y="292"/>
                </a:lnTo>
                <a:lnTo>
                  <a:pt x="256" y="292"/>
                </a:lnTo>
                <a:lnTo>
                  <a:pt x="290" y="388"/>
                </a:lnTo>
                <a:lnTo>
                  <a:pt x="290" y="388"/>
                </a:lnTo>
                <a:lnTo>
                  <a:pt x="290" y="388"/>
                </a:lnTo>
                <a:lnTo>
                  <a:pt x="294" y="394"/>
                </a:lnTo>
                <a:lnTo>
                  <a:pt x="298" y="400"/>
                </a:lnTo>
                <a:lnTo>
                  <a:pt x="306" y="402"/>
                </a:lnTo>
                <a:lnTo>
                  <a:pt x="312" y="404"/>
                </a:lnTo>
                <a:lnTo>
                  <a:pt x="312" y="404"/>
                </a:lnTo>
                <a:lnTo>
                  <a:pt x="320" y="402"/>
                </a:lnTo>
                <a:lnTo>
                  <a:pt x="326" y="400"/>
                </a:lnTo>
                <a:lnTo>
                  <a:pt x="332" y="394"/>
                </a:lnTo>
                <a:lnTo>
                  <a:pt x="336" y="388"/>
                </a:lnTo>
                <a:lnTo>
                  <a:pt x="336" y="388"/>
                </a:lnTo>
                <a:lnTo>
                  <a:pt x="336" y="388"/>
                </a:lnTo>
                <a:lnTo>
                  <a:pt x="370" y="292"/>
                </a:lnTo>
                <a:lnTo>
                  <a:pt x="370" y="292"/>
                </a:lnTo>
                <a:lnTo>
                  <a:pt x="370" y="292"/>
                </a:lnTo>
                <a:lnTo>
                  <a:pt x="372" y="282"/>
                </a:lnTo>
                <a:lnTo>
                  <a:pt x="372" y="272"/>
                </a:lnTo>
                <a:lnTo>
                  <a:pt x="372" y="272"/>
                </a:lnTo>
                <a:lnTo>
                  <a:pt x="372" y="260"/>
                </a:lnTo>
                <a:lnTo>
                  <a:pt x="368" y="248"/>
                </a:lnTo>
                <a:lnTo>
                  <a:pt x="362" y="238"/>
                </a:lnTo>
                <a:lnTo>
                  <a:pt x="356" y="230"/>
                </a:lnTo>
                <a:lnTo>
                  <a:pt x="346" y="222"/>
                </a:lnTo>
                <a:lnTo>
                  <a:pt x="336" y="216"/>
                </a:lnTo>
                <a:lnTo>
                  <a:pt x="324" y="214"/>
                </a:lnTo>
                <a:lnTo>
                  <a:pt x="312" y="212"/>
                </a:lnTo>
                <a:lnTo>
                  <a:pt x="312" y="212"/>
                </a:lnTo>
                <a:close/>
              </a:path>
            </a:pathLst>
          </a:custGeom>
          <a:solidFill>
            <a:srgbClr val="00A3A1"/>
          </a:solidFill>
          <a:ln w="9525">
            <a:noFill/>
            <a:round/>
            <a:headEnd/>
            <a:tailEnd/>
          </a:ln>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cxnSp>
        <p:nvCxnSpPr>
          <p:cNvPr id="153" name="Straight Connector 152">
            <a:extLst>
              <a:ext uri="{FF2B5EF4-FFF2-40B4-BE49-F238E27FC236}">
                <a16:creationId xmlns:a16="http://schemas.microsoft.com/office/drawing/2014/main" id="{5F8C2658-B775-489E-A143-F66E1DA22133}"/>
              </a:ext>
            </a:extLst>
          </p:cNvPr>
          <p:cNvCxnSpPr>
            <a:cxnSpLocks/>
          </p:cNvCxnSpPr>
          <p:nvPr/>
        </p:nvCxnSpPr>
        <p:spPr>
          <a:xfrm flipH="1" flipV="1">
            <a:off x="767964" y="2628899"/>
            <a:ext cx="14513" cy="1012660"/>
          </a:xfrm>
          <a:prstGeom prst="line">
            <a:avLst/>
          </a:prstGeom>
          <a:noFill/>
          <a:ln w="6350" cap="flat" cmpd="sng" algn="ctr">
            <a:solidFill>
              <a:srgbClr val="00A3A1"/>
            </a:solidFill>
            <a:prstDash val="solid"/>
            <a:miter lim="800000"/>
            <a:tailEnd type="oval" w="lg" len="lg"/>
          </a:ln>
          <a:effectLst/>
        </p:spPr>
      </p:cxnSp>
      <p:sp>
        <p:nvSpPr>
          <p:cNvPr id="154" name="TextBox 153">
            <a:extLst>
              <a:ext uri="{FF2B5EF4-FFF2-40B4-BE49-F238E27FC236}">
                <a16:creationId xmlns:a16="http://schemas.microsoft.com/office/drawing/2014/main" id="{2132F7B7-CE01-426F-91CB-1549C43D07D4}"/>
              </a:ext>
            </a:extLst>
          </p:cNvPr>
          <p:cNvSpPr txBox="1"/>
          <p:nvPr/>
        </p:nvSpPr>
        <p:spPr>
          <a:xfrm>
            <a:off x="10717325" y="2125707"/>
            <a:ext cx="1922350" cy="1097788"/>
          </a:xfrm>
          <a:prstGeom prst="rect">
            <a:avLst/>
          </a:prstGeom>
          <a:noFill/>
        </p:spPr>
        <p:txBody>
          <a:bodyPr wrap="square" lIns="0" tIns="0" rIns="0" bIns="0" rtlCol="0">
            <a:noAutofit/>
          </a:bodyPr>
          <a:lstStyle/>
          <a:p>
            <a:pPr lvl="0" defTabSz="914400"/>
            <a:r>
              <a:rPr lang="en-US" sz="1200" kern="0" dirty="0">
                <a:solidFill>
                  <a:srgbClr val="005EB8"/>
                </a:solidFill>
              </a:rPr>
              <a:t>General infrastructure spending is not covered as an eligible use outside of water, sewer, and broadband investments or above the amount allocated under the revenue loss provision.</a:t>
            </a:r>
          </a:p>
        </p:txBody>
      </p:sp>
      <p:sp>
        <p:nvSpPr>
          <p:cNvPr id="155" name="Freeform 14">
            <a:extLst>
              <a:ext uri="{FF2B5EF4-FFF2-40B4-BE49-F238E27FC236}">
                <a16:creationId xmlns:a16="http://schemas.microsoft.com/office/drawing/2014/main" id="{0E675166-60C0-46F2-B153-5C03C155CD91}"/>
              </a:ext>
            </a:extLst>
          </p:cNvPr>
          <p:cNvSpPr>
            <a:spLocks noEditPoints="1"/>
          </p:cNvSpPr>
          <p:nvPr/>
        </p:nvSpPr>
        <p:spPr bwMode="auto">
          <a:xfrm>
            <a:off x="10835568" y="3987399"/>
            <a:ext cx="677661" cy="667308"/>
          </a:xfrm>
          <a:custGeom>
            <a:avLst/>
            <a:gdLst/>
            <a:ahLst/>
            <a:cxnLst>
              <a:cxn ang="0">
                <a:pos x="168" y="338"/>
              </a:cxn>
              <a:cxn ang="0">
                <a:pos x="160" y="310"/>
              </a:cxn>
              <a:cxn ang="0">
                <a:pos x="152" y="28"/>
              </a:cxn>
              <a:cxn ang="0">
                <a:pos x="550" y="336"/>
              </a:cxn>
              <a:cxn ang="0">
                <a:pos x="434" y="316"/>
              </a:cxn>
              <a:cxn ang="0">
                <a:pos x="152" y="0"/>
              </a:cxn>
              <a:cxn ang="0">
                <a:pos x="134" y="18"/>
              </a:cxn>
              <a:cxn ang="0">
                <a:pos x="140" y="314"/>
              </a:cxn>
              <a:cxn ang="0">
                <a:pos x="160" y="336"/>
              </a:cxn>
              <a:cxn ang="0">
                <a:pos x="144" y="362"/>
              </a:cxn>
              <a:cxn ang="0">
                <a:pos x="124" y="342"/>
              </a:cxn>
              <a:cxn ang="0">
                <a:pos x="0" y="456"/>
              </a:cxn>
              <a:cxn ang="0">
                <a:pos x="444" y="350"/>
              </a:cxn>
              <a:cxn ang="0">
                <a:pos x="518" y="352"/>
              </a:cxn>
              <a:cxn ang="0">
                <a:pos x="142" y="14"/>
              </a:cxn>
              <a:cxn ang="0">
                <a:pos x="146" y="14"/>
              </a:cxn>
              <a:cxn ang="0">
                <a:pos x="258" y="408"/>
              </a:cxn>
              <a:cxn ang="0">
                <a:pos x="600" y="528"/>
              </a:cxn>
              <a:cxn ang="0">
                <a:pos x="592" y="510"/>
              </a:cxn>
              <a:cxn ang="0">
                <a:pos x="554" y="514"/>
              </a:cxn>
              <a:cxn ang="0">
                <a:pos x="538" y="504"/>
              </a:cxn>
              <a:cxn ang="0">
                <a:pos x="504" y="510"/>
              </a:cxn>
              <a:cxn ang="0">
                <a:pos x="480" y="514"/>
              </a:cxn>
              <a:cxn ang="0">
                <a:pos x="444" y="502"/>
              </a:cxn>
              <a:cxn ang="0">
                <a:pos x="406" y="514"/>
              </a:cxn>
              <a:cxn ang="0">
                <a:pos x="386" y="506"/>
              </a:cxn>
              <a:cxn ang="0">
                <a:pos x="354" y="506"/>
              </a:cxn>
              <a:cxn ang="0">
                <a:pos x="334" y="514"/>
              </a:cxn>
              <a:cxn ang="0">
                <a:pos x="296" y="502"/>
              </a:cxn>
              <a:cxn ang="0">
                <a:pos x="258" y="516"/>
              </a:cxn>
              <a:cxn ang="0">
                <a:pos x="242" y="512"/>
              </a:cxn>
              <a:cxn ang="0">
                <a:pos x="232" y="538"/>
              </a:cxn>
              <a:cxn ang="0">
                <a:pos x="214" y="562"/>
              </a:cxn>
              <a:cxn ang="0">
                <a:pos x="226" y="574"/>
              </a:cxn>
              <a:cxn ang="0">
                <a:pos x="238" y="610"/>
              </a:cxn>
              <a:cxn ang="0">
                <a:pos x="258" y="608"/>
              </a:cxn>
              <a:cxn ang="0">
                <a:pos x="296" y="624"/>
              </a:cxn>
              <a:cxn ang="0">
                <a:pos x="334" y="616"/>
              </a:cxn>
              <a:cxn ang="0">
                <a:pos x="356" y="612"/>
              </a:cxn>
              <a:cxn ang="0">
                <a:pos x="398" y="622"/>
              </a:cxn>
              <a:cxn ang="0">
                <a:pos x="438" y="622"/>
              </a:cxn>
              <a:cxn ang="0">
                <a:pos x="480" y="612"/>
              </a:cxn>
              <a:cxn ang="0">
                <a:pos x="504" y="616"/>
              </a:cxn>
              <a:cxn ang="0">
                <a:pos x="542" y="624"/>
              </a:cxn>
              <a:cxn ang="0">
                <a:pos x="578" y="608"/>
              </a:cxn>
              <a:cxn ang="0">
                <a:pos x="600" y="612"/>
              </a:cxn>
              <a:cxn ang="0">
                <a:pos x="612" y="574"/>
              </a:cxn>
              <a:cxn ang="0">
                <a:pos x="624" y="562"/>
              </a:cxn>
              <a:cxn ang="0">
                <a:pos x="274" y="586"/>
              </a:cxn>
              <a:cxn ang="0">
                <a:pos x="264" y="540"/>
              </a:cxn>
              <a:cxn ang="0">
                <a:pos x="296" y="572"/>
              </a:cxn>
              <a:cxn ang="0">
                <a:pos x="354" y="580"/>
              </a:cxn>
              <a:cxn ang="0">
                <a:pos x="370" y="538"/>
              </a:cxn>
              <a:cxn ang="0">
                <a:pos x="380" y="584"/>
              </a:cxn>
              <a:cxn ang="0">
                <a:pos x="444" y="562"/>
              </a:cxn>
              <a:cxn ang="0">
                <a:pos x="484" y="546"/>
              </a:cxn>
              <a:cxn ang="0">
                <a:pos x="468" y="586"/>
              </a:cxn>
              <a:cxn ang="0">
                <a:pos x="542" y="554"/>
              </a:cxn>
              <a:cxn ang="0">
                <a:pos x="588" y="562"/>
              </a:cxn>
            </a:cxnLst>
            <a:rect l="0" t="0" r="r" b="b"/>
            <a:pathLst>
              <a:path w="624" h="624">
                <a:moveTo>
                  <a:pt x="288" y="408"/>
                </a:moveTo>
                <a:lnTo>
                  <a:pt x="282" y="408"/>
                </a:lnTo>
                <a:lnTo>
                  <a:pt x="162" y="362"/>
                </a:lnTo>
                <a:lnTo>
                  <a:pt x="162" y="362"/>
                </a:lnTo>
                <a:lnTo>
                  <a:pt x="168" y="354"/>
                </a:lnTo>
                <a:lnTo>
                  <a:pt x="170" y="346"/>
                </a:lnTo>
                <a:lnTo>
                  <a:pt x="170" y="346"/>
                </a:lnTo>
                <a:lnTo>
                  <a:pt x="168" y="338"/>
                </a:lnTo>
                <a:lnTo>
                  <a:pt x="166" y="330"/>
                </a:lnTo>
                <a:lnTo>
                  <a:pt x="160" y="326"/>
                </a:lnTo>
                <a:lnTo>
                  <a:pt x="154" y="322"/>
                </a:lnTo>
                <a:lnTo>
                  <a:pt x="154" y="322"/>
                </a:lnTo>
                <a:lnTo>
                  <a:pt x="150" y="318"/>
                </a:lnTo>
                <a:lnTo>
                  <a:pt x="148" y="314"/>
                </a:lnTo>
                <a:lnTo>
                  <a:pt x="148" y="310"/>
                </a:lnTo>
                <a:lnTo>
                  <a:pt x="160" y="310"/>
                </a:lnTo>
                <a:lnTo>
                  <a:pt x="180" y="260"/>
                </a:lnTo>
                <a:lnTo>
                  <a:pt x="166" y="238"/>
                </a:lnTo>
                <a:lnTo>
                  <a:pt x="148" y="238"/>
                </a:lnTo>
                <a:lnTo>
                  <a:pt x="148" y="32"/>
                </a:lnTo>
                <a:lnTo>
                  <a:pt x="148" y="32"/>
                </a:lnTo>
                <a:lnTo>
                  <a:pt x="150" y="28"/>
                </a:lnTo>
                <a:lnTo>
                  <a:pt x="152" y="28"/>
                </a:lnTo>
                <a:lnTo>
                  <a:pt x="152" y="28"/>
                </a:lnTo>
                <a:lnTo>
                  <a:pt x="156" y="28"/>
                </a:lnTo>
                <a:lnTo>
                  <a:pt x="156" y="32"/>
                </a:lnTo>
                <a:lnTo>
                  <a:pt x="156" y="62"/>
                </a:lnTo>
                <a:lnTo>
                  <a:pt x="362" y="478"/>
                </a:lnTo>
                <a:lnTo>
                  <a:pt x="362" y="478"/>
                </a:lnTo>
                <a:lnTo>
                  <a:pt x="550" y="478"/>
                </a:lnTo>
                <a:lnTo>
                  <a:pt x="550" y="336"/>
                </a:lnTo>
                <a:lnTo>
                  <a:pt x="550" y="336"/>
                </a:lnTo>
                <a:lnTo>
                  <a:pt x="548" y="326"/>
                </a:lnTo>
                <a:lnTo>
                  <a:pt x="544" y="318"/>
                </a:lnTo>
                <a:lnTo>
                  <a:pt x="536" y="314"/>
                </a:lnTo>
                <a:lnTo>
                  <a:pt x="526" y="312"/>
                </a:lnTo>
                <a:lnTo>
                  <a:pt x="454" y="312"/>
                </a:lnTo>
                <a:lnTo>
                  <a:pt x="454" y="312"/>
                </a:lnTo>
                <a:lnTo>
                  <a:pt x="444" y="312"/>
                </a:lnTo>
                <a:lnTo>
                  <a:pt x="434" y="316"/>
                </a:lnTo>
                <a:lnTo>
                  <a:pt x="424" y="322"/>
                </a:lnTo>
                <a:lnTo>
                  <a:pt x="416" y="328"/>
                </a:lnTo>
                <a:lnTo>
                  <a:pt x="380" y="374"/>
                </a:lnTo>
                <a:lnTo>
                  <a:pt x="154" y="4"/>
                </a:lnTo>
                <a:lnTo>
                  <a:pt x="154" y="4"/>
                </a:lnTo>
                <a:lnTo>
                  <a:pt x="154" y="4"/>
                </a:lnTo>
                <a:lnTo>
                  <a:pt x="154" y="4"/>
                </a:lnTo>
                <a:lnTo>
                  <a:pt x="152" y="0"/>
                </a:lnTo>
                <a:lnTo>
                  <a:pt x="148" y="0"/>
                </a:lnTo>
                <a:lnTo>
                  <a:pt x="142" y="0"/>
                </a:lnTo>
                <a:lnTo>
                  <a:pt x="138" y="0"/>
                </a:lnTo>
                <a:lnTo>
                  <a:pt x="138" y="0"/>
                </a:lnTo>
                <a:lnTo>
                  <a:pt x="134" y="4"/>
                </a:lnTo>
                <a:lnTo>
                  <a:pt x="132" y="8"/>
                </a:lnTo>
                <a:lnTo>
                  <a:pt x="132" y="14"/>
                </a:lnTo>
                <a:lnTo>
                  <a:pt x="134" y="18"/>
                </a:lnTo>
                <a:lnTo>
                  <a:pt x="134" y="18"/>
                </a:lnTo>
                <a:lnTo>
                  <a:pt x="140" y="30"/>
                </a:lnTo>
                <a:lnTo>
                  <a:pt x="140" y="238"/>
                </a:lnTo>
                <a:lnTo>
                  <a:pt x="124" y="238"/>
                </a:lnTo>
                <a:lnTo>
                  <a:pt x="108" y="260"/>
                </a:lnTo>
                <a:lnTo>
                  <a:pt x="130" y="310"/>
                </a:lnTo>
                <a:lnTo>
                  <a:pt x="140" y="310"/>
                </a:lnTo>
                <a:lnTo>
                  <a:pt x="140" y="314"/>
                </a:lnTo>
                <a:lnTo>
                  <a:pt x="140" y="314"/>
                </a:lnTo>
                <a:lnTo>
                  <a:pt x="142" y="318"/>
                </a:lnTo>
                <a:lnTo>
                  <a:pt x="144" y="324"/>
                </a:lnTo>
                <a:lnTo>
                  <a:pt x="146" y="326"/>
                </a:lnTo>
                <a:lnTo>
                  <a:pt x="152" y="328"/>
                </a:lnTo>
                <a:lnTo>
                  <a:pt x="152" y="328"/>
                </a:lnTo>
                <a:lnTo>
                  <a:pt x="156" y="332"/>
                </a:lnTo>
                <a:lnTo>
                  <a:pt x="160" y="336"/>
                </a:lnTo>
                <a:lnTo>
                  <a:pt x="162" y="340"/>
                </a:lnTo>
                <a:lnTo>
                  <a:pt x="162" y="346"/>
                </a:lnTo>
                <a:lnTo>
                  <a:pt x="162" y="346"/>
                </a:lnTo>
                <a:lnTo>
                  <a:pt x="160" y="352"/>
                </a:lnTo>
                <a:lnTo>
                  <a:pt x="156" y="358"/>
                </a:lnTo>
                <a:lnTo>
                  <a:pt x="152" y="362"/>
                </a:lnTo>
                <a:lnTo>
                  <a:pt x="144" y="362"/>
                </a:lnTo>
                <a:lnTo>
                  <a:pt x="144" y="362"/>
                </a:lnTo>
                <a:lnTo>
                  <a:pt x="138" y="362"/>
                </a:lnTo>
                <a:lnTo>
                  <a:pt x="132" y="358"/>
                </a:lnTo>
                <a:lnTo>
                  <a:pt x="128" y="352"/>
                </a:lnTo>
                <a:lnTo>
                  <a:pt x="128" y="346"/>
                </a:lnTo>
                <a:lnTo>
                  <a:pt x="128" y="346"/>
                </a:lnTo>
                <a:lnTo>
                  <a:pt x="126" y="342"/>
                </a:lnTo>
                <a:lnTo>
                  <a:pt x="124" y="342"/>
                </a:lnTo>
                <a:lnTo>
                  <a:pt x="124" y="342"/>
                </a:lnTo>
                <a:lnTo>
                  <a:pt x="120" y="342"/>
                </a:lnTo>
                <a:lnTo>
                  <a:pt x="120" y="346"/>
                </a:lnTo>
                <a:lnTo>
                  <a:pt x="120" y="346"/>
                </a:lnTo>
                <a:lnTo>
                  <a:pt x="122" y="354"/>
                </a:lnTo>
                <a:lnTo>
                  <a:pt x="126" y="362"/>
                </a:lnTo>
                <a:lnTo>
                  <a:pt x="8" y="408"/>
                </a:lnTo>
                <a:lnTo>
                  <a:pt x="0" y="408"/>
                </a:lnTo>
                <a:lnTo>
                  <a:pt x="0" y="456"/>
                </a:lnTo>
                <a:lnTo>
                  <a:pt x="288" y="456"/>
                </a:lnTo>
                <a:lnTo>
                  <a:pt x="288" y="408"/>
                </a:lnTo>
                <a:close/>
                <a:moveTo>
                  <a:pt x="422" y="384"/>
                </a:moveTo>
                <a:lnTo>
                  <a:pt x="422" y="384"/>
                </a:lnTo>
                <a:lnTo>
                  <a:pt x="422" y="376"/>
                </a:lnTo>
                <a:lnTo>
                  <a:pt x="426" y="370"/>
                </a:lnTo>
                <a:lnTo>
                  <a:pt x="444" y="350"/>
                </a:lnTo>
                <a:lnTo>
                  <a:pt x="444" y="350"/>
                </a:lnTo>
                <a:lnTo>
                  <a:pt x="450" y="346"/>
                </a:lnTo>
                <a:lnTo>
                  <a:pt x="456" y="344"/>
                </a:lnTo>
                <a:lnTo>
                  <a:pt x="508" y="344"/>
                </a:lnTo>
                <a:lnTo>
                  <a:pt x="508" y="344"/>
                </a:lnTo>
                <a:lnTo>
                  <a:pt x="512" y="346"/>
                </a:lnTo>
                <a:lnTo>
                  <a:pt x="514" y="348"/>
                </a:lnTo>
                <a:lnTo>
                  <a:pt x="516" y="350"/>
                </a:lnTo>
                <a:lnTo>
                  <a:pt x="518" y="352"/>
                </a:lnTo>
                <a:lnTo>
                  <a:pt x="518" y="390"/>
                </a:lnTo>
                <a:lnTo>
                  <a:pt x="422" y="426"/>
                </a:lnTo>
                <a:lnTo>
                  <a:pt x="422" y="384"/>
                </a:lnTo>
                <a:close/>
                <a:moveTo>
                  <a:pt x="146" y="14"/>
                </a:moveTo>
                <a:lnTo>
                  <a:pt x="146" y="14"/>
                </a:lnTo>
                <a:lnTo>
                  <a:pt x="144" y="14"/>
                </a:lnTo>
                <a:lnTo>
                  <a:pt x="142" y="14"/>
                </a:lnTo>
                <a:lnTo>
                  <a:pt x="142" y="14"/>
                </a:lnTo>
                <a:lnTo>
                  <a:pt x="140" y="10"/>
                </a:lnTo>
                <a:lnTo>
                  <a:pt x="142" y="8"/>
                </a:lnTo>
                <a:lnTo>
                  <a:pt x="142" y="8"/>
                </a:lnTo>
                <a:lnTo>
                  <a:pt x="146" y="8"/>
                </a:lnTo>
                <a:lnTo>
                  <a:pt x="148" y="8"/>
                </a:lnTo>
                <a:lnTo>
                  <a:pt x="148" y="8"/>
                </a:lnTo>
                <a:lnTo>
                  <a:pt x="148" y="12"/>
                </a:lnTo>
                <a:lnTo>
                  <a:pt x="146" y="14"/>
                </a:lnTo>
                <a:lnTo>
                  <a:pt x="146" y="14"/>
                </a:lnTo>
                <a:close/>
                <a:moveTo>
                  <a:pt x="32" y="408"/>
                </a:moveTo>
                <a:lnTo>
                  <a:pt x="134" y="368"/>
                </a:lnTo>
                <a:lnTo>
                  <a:pt x="134" y="368"/>
                </a:lnTo>
                <a:lnTo>
                  <a:pt x="144" y="370"/>
                </a:lnTo>
                <a:lnTo>
                  <a:pt x="144" y="370"/>
                </a:lnTo>
                <a:lnTo>
                  <a:pt x="154" y="368"/>
                </a:lnTo>
                <a:lnTo>
                  <a:pt x="258" y="408"/>
                </a:lnTo>
                <a:lnTo>
                  <a:pt x="32" y="408"/>
                </a:lnTo>
                <a:close/>
                <a:moveTo>
                  <a:pt x="612" y="550"/>
                </a:moveTo>
                <a:lnTo>
                  <a:pt x="612" y="550"/>
                </a:lnTo>
                <a:lnTo>
                  <a:pt x="612" y="550"/>
                </a:lnTo>
                <a:lnTo>
                  <a:pt x="612" y="550"/>
                </a:lnTo>
                <a:lnTo>
                  <a:pt x="606" y="538"/>
                </a:lnTo>
                <a:lnTo>
                  <a:pt x="600" y="528"/>
                </a:lnTo>
                <a:lnTo>
                  <a:pt x="600" y="528"/>
                </a:lnTo>
                <a:lnTo>
                  <a:pt x="600" y="528"/>
                </a:lnTo>
                <a:lnTo>
                  <a:pt x="600" y="528"/>
                </a:lnTo>
                <a:lnTo>
                  <a:pt x="602" y="524"/>
                </a:lnTo>
                <a:lnTo>
                  <a:pt x="602" y="518"/>
                </a:lnTo>
                <a:lnTo>
                  <a:pt x="600" y="514"/>
                </a:lnTo>
                <a:lnTo>
                  <a:pt x="596" y="512"/>
                </a:lnTo>
                <a:lnTo>
                  <a:pt x="596" y="512"/>
                </a:lnTo>
                <a:lnTo>
                  <a:pt x="592" y="510"/>
                </a:lnTo>
                <a:lnTo>
                  <a:pt x="588" y="510"/>
                </a:lnTo>
                <a:lnTo>
                  <a:pt x="582" y="512"/>
                </a:lnTo>
                <a:lnTo>
                  <a:pt x="580" y="516"/>
                </a:lnTo>
                <a:lnTo>
                  <a:pt x="580" y="516"/>
                </a:lnTo>
                <a:lnTo>
                  <a:pt x="578" y="516"/>
                </a:lnTo>
                <a:lnTo>
                  <a:pt x="578" y="516"/>
                </a:lnTo>
                <a:lnTo>
                  <a:pt x="564" y="514"/>
                </a:lnTo>
                <a:lnTo>
                  <a:pt x="554" y="514"/>
                </a:lnTo>
                <a:lnTo>
                  <a:pt x="554" y="514"/>
                </a:lnTo>
                <a:lnTo>
                  <a:pt x="554" y="514"/>
                </a:lnTo>
                <a:lnTo>
                  <a:pt x="554" y="510"/>
                </a:lnTo>
                <a:lnTo>
                  <a:pt x="550" y="506"/>
                </a:lnTo>
                <a:lnTo>
                  <a:pt x="546" y="504"/>
                </a:lnTo>
                <a:lnTo>
                  <a:pt x="542" y="502"/>
                </a:lnTo>
                <a:lnTo>
                  <a:pt x="542" y="502"/>
                </a:lnTo>
                <a:lnTo>
                  <a:pt x="538" y="504"/>
                </a:lnTo>
                <a:lnTo>
                  <a:pt x="534" y="506"/>
                </a:lnTo>
                <a:lnTo>
                  <a:pt x="530" y="510"/>
                </a:lnTo>
                <a:lnTo>
                  <a:pt x="530" y="514"/>
                </a:lnTo>
                <a:lnTo>
                  <a:pt x="530" y="514"/>
                </a:lnTo>
                <a:lnTo>
                  <a:pt x="504" y="514"/>
                </a:lnTo>
                <a:lnTo>
                  <a:pt x="504" y="514"/>
                </a:lnTo>
                <a:lnTo>
                  <a:pt x="504" y="514"/>
                </a:lnTo>
                <a:lnTo>
                  <a:pt x="504" y="510"/>
                </a:lnTo>
                <a:lnTo>
                  <a:pt x="502" y="506"/>
                </a:lnTo>
                <a:lnTo>
                  <a:pt x="498" y="504"/>
                </a:lnTo>
                <a:lnTo>
                  <a:pt x="492" y="502"/>
                </a:lnTo>
                <a:lnTo>
                  <a:pt x="492" y="502"/>
                </a:lnTo>
                <a:lnTo>
                  <a:pt x="488" y="504"/>
                </a:lnTo>
                <a:lnTo>
                  <a:pt x="484" y="506"/>
                </a:lnTo>
                <a:lnTo>
                  <a:pt x="482" y="510"/>
                </a:lnTo>
                <a:lnTo>
                  <a:pt x="480" y="514"/>
                </a:lnTo>
                <a:lnTo>
                  <a:pt x="480" y="514"/>
                </a:lnTo>
                <a:lnTo>
                  <a:pt x="456" y="514"/>
                </a:lnTo>
                <a:lnTo>
                  <a:pt x="456" y="514"/>
                </a:lnTo>
                <a:lnTo>
                  <a:pt x="456" y="514"/>
                </a:lnTo>
                <a:lnTo>
                  <a:pt x="454" y="510"/>
                </a:lnTo>
                <a:lnTo>
                  <a:pt x="452" y="506"/>
                </a:lnTo>
                <a:lnTo>
                  <a:pt x="448" y="504"/>
                </a:lnTo>
                <a:lnTo>
                  <a:pt x="444" y="502"/>
                </a:lnTo>
                <a:lnTo>
                  <a:pt x="444" y="502"/>
                </a:lnTo>
                <a:lnTo>
                  <a:pt x="438" y="504"/>
                </a:lnTo>
                <a:lnTo>
                  <a:pt x="436" y="506"/>
                </a:lnTo>
                <a:lnTo>
                  <a:pt x="432" y="510"/>
                </a:lnTo>
                <a:lnTo>
                  <a:pt x="432" y="514"/>
                </a:lnTo>
                <a:lnTo>
                  <a:pt x="432" y="514"/>
                </a:lnTo>
                <a:lnTo>
                  <a:pt x="406" y="514"/>
                </a:lnTo>
                <a:lnTo>
                  <a:pt x="406" y="514"/>
                </a:lnTo>
                <a:lnTo>
                  <a:pt x="406" y="514"/>
                </a:lnTo>
                <a:lnTo>
                  <a:pt x="406" y="510"/>
                </a:lnTo>
                <a:lnTo>
                  <a:pt x="402" y="506"/>
                </a:lnTo>
                <a:lnTo>
                  <a:pt x="398" y="504"/>
                </a:lnTo>
                <a:lnTo>
                  <a:pt x="394" y="502"/>
                </a:lnTo>
                <a:lnTo>
                  <a:pt x="394" y="502"/>
                </a:lnTo>
                <a:lnTo>
                  <a:pt x="390" y="504"/>
                </a:lnTo>
                <a:lnTo>
                  <a:pt x="386" y="506"/>
                </a:lnTo>
                <a:lnTo>
                  <a:pt x="384" y="510"/>
                </a:lnTo>
                <a:lnTo>
                  <a:pt x="382" y="514"/>
                </a:lnTo>
                <a:lnTo>
                  <a:pt x="382" y="514"/>
                </a:lnTo>
                <a:lnTo>
                  <a:pt x="358" y="514"/>
                </a:lnTo>
                <a:lnTo>
                  <a:pt x="358" y="514"/>
                </a:lnTo>
                <a:lnTo>
                  <a:pt x="358" y="514"/>
                </a:lnTo>
                <a:lnTo>
                  <a:pt x="356" y="510"/>
                </a:lnTo>
                <a:lnTo>
                  <a:pt x="354" y="506"/>
                </a:lnTo>
                <a:lnTo>
                  <a:pt x="350" y="504"/>
                </a:lnTo>
                <a:lnTo>
                  <a:pt x="346" y="502"/>
                </a:lnTo>
                <a:lnTo>
                  <a:pt x="346" y="502"/>
                </a:lnTo>
                <a:lnTo>
                  <a:pt x="340" y="504"/>
                </a:lnTo>
                <a:lnTo>
                  <a:pt x="336" y="506"/>
                </a:lnTo>
                <a:lnTo>
                  <a:pt x="334" y="510"/>
                </a:lnTo>
                <a:lnTo>
                  <a:pt x="334" y="514"/>
                </a:lnTo>
                <a:lnTo>
                  <a:pt x="334" y="514"/>
                </a:lnTo>
                <a:lnTo>
                  <a:pt x="308" y="514"/>
                </a:lnTo>
                <a:lnTo>
                  <a:pt x="308" y="514"/>
                </a:lnTo>
                <a:lnTo>
                  <a:pt x="308" y="514"/>
                </a:lnTo>
                <a:lnTo>
                  <a:pt x="306" y="510"/>
                </a:lnTo>
                <a:lnTo>
                  <a:pt x="304" y="506"/>
                </a:lnTo>
                <a:lnTo>
                  <a:pt x="300" y="504"/>
                </a:lnTo>
                <a:lnTo>
                  <a:pt x="296" y="502"/>
                </a:lnTo>
                <a:lnTo>
                  <a:pt x="296" y="502"/>
                </a:lnTo>
                <a:lnTo>
                  <a:pt x="292" y="504"/>
                </a:lnTo>
                <a:lnTo>
                  <a:pt x="288" y="506"/>
                </a:lnTo>
                <a:lnTo>
                  <a:pt x="284" y="510"/>
                </a:lnTo>
                <a:lnTo>
                  <a:pt x="284" y="514"/>
                </a:lnTo>
                <a:lnTo>
                  <a:pt x="284" y="514"/>
                </a:lnTo>
                <a:lnTo>
                  <a:pt x="274" y="514"/>
                </a:lnTo>
                <a:lnTo>
                  <a:pt x="274" y="514"/>
                </a:lnTo>
                <a:lnTo>
                  <a:pt x="258" y="516"/>
                </a:lnTo>
                <a:lnTo>
                  <a:pt x="258" y="516"/>
                </a:lnTo>
                <a:lnTo>
                  <a:pt x="258" y="514"/>
                </a:lnTo>
                <a:lnTo>
                  <a:pt x="258" y="514"/>
                </a:lnTo>
                <a:lnTo>
                  <a:pt x="254" y="512"/>
                </a:lnTo>
                <a:lnTo>
                  <a:pt x="250" y="510"/>
                </a:lnTo>
                <a:lnTo>
                  <a:pt x="246" y="510"/>
                </a:lnTo>
                <a:lnTo>
                  <a:pt x="242" y="512"/>
                </a:lnTo>
                <a:lnTo>
                  <a:pt x="242" y="512"/>
                </a:lnTo>
                <a:lnTo>
                  <a:pt x="238" y="514"/>
                </a:lnTo>
                <a:lnTo>
                  <a:pt x="236" y="518"/>
                </a:lnTo>
                <a:lnTo>
                  <a:pt x="236" y="524"/>
                </a:lnTo>
                <a:lnTo>
                  <a:pt x="238" y="528"/>
                </a:lnTo>
                <a:lnTo>
                  <a:pt x="238" y="528"/>
                </a:lnTo>
                <a:lnTo>
                  <a:pt x="238" y="528"/>
                </a:lnTo>
                <a:lnTo>
                  <a:pt x="238" y="528"/>
                </a:lnTo>
                <a:lnTo>
                  <a:pt x="232" y="538"/>
                </a:lnTo>
                <a:lnTo>
                  <a:pt x="226" y="550"/>
                </a:lnTo>
                <a:lnTo>
                  <a:pt x="226" y="550"/>
                </a:lnTo>
                <a:lnTo>
                  <a:pt x="226" y="550"/>
                </a:lnTo>
                <a:lnTo>
                  <a:pt x="226" y="550"/>
                </a:lnTo>
                <a:lnTo>
                  <a:pt x="220" y="552"/>
                </a:lnTo>
                <a:lnTo>
                  <a:pt x="216" y="554"/>
                </a:lnTo>
                <a:lnTo>
                  <a:pt x="214" y="558"/>
                </a:lnTo>
                <a:lnTo>
                  <a:pt x="214" y="562"/>
                </a:lnTo>
                <a:lnTo>
                  <a:pt x="214" y="562"/>
                </a:lnTo>
                <a:lnTo>
                  <a:pt x="214" y="568"/>
                </a:lnTo>
                <a:lnTo>
                  <a:pt x="216" y="570"/>
                </a:lnTo>
                <a:lnTo>
                  <a:pt x="220" y="574"/>
                </a:lnTo>
                <a:lnTo>
                  <a:pt x="226" y="574"/>
                </a:lnTo>
                <a:lnTo>
                  <a:pt x="226" y="574"/>
                </a:lnTo>
                <a:lnTo>
                  <a:pt x="226" y="574"/>
                </a:lnTo>
                <a:lnTo>
                  <a:pt x="226" y="574"/>
                </a:lnTo>
                <a:lnTo>
                  <a:pt x="232" y="586"/>
                </a:lnTo>
                <a:lnTo>
                  <a:pt x="238" y="596"/>
                </a:lnTo>
                <a:lnTo>
                  <a:pt x="238" y="596"/>
                </a:lnTo>
                <a:lnTo>
                  <a:pt x="238" y="598"/>
                </a:lnTo>
                <a:lnTo>
                  <a:pt x="238" y="598"/>
                </a:lnTo>
                <a:lnTo>
                  <a:pt x="236" y="602"/>
                </a:lnTo>
                <a:lnTo>
                  <a:pt x="236" y="606"/>
                </a:lnTo>
                <a:lnTo>
                  <a:pt x="238" y="610"/>
                </a:lnTo>
                <a:lnTo>
                  <a:pt x="242" y="614"/>
                </a:lnTo>
                <a:lnTo>
                  <a:pt x="242" y="614"/>
                </a:lnTo>
                <a:lnTo>
                  <a:pt x="248" y="616"/>
                </a:lnTo>
                <a:lnTo>
                  <a:pt x="248" y="616"/>
                </a:lnTo>
                <a:lnTo>
                  <a:pt x="254" y="614"/>
                </a:lnTo>
                <a:lnTo>
                  <a:pt x="258" y="610"/>
                </a:lnTo>
                <a:lnTo>
                  <a:pt x="258" y="610"/>
                </a:lnTo>
                <a:lnTo>
                  <a:pt x="258" y="608"/>
                </a:lnTo>
                <a:lnTo>
                  <a:pt x="258" y="608"/>
                </a:lnTo>
                <a:lnTo>
                  <a:pt x="274" y="612"/>
                </a:lnTo>
                <a:lnTo>
                  <a:pt x="284" y="612"/>
                </a:lnTo>
                <a:lnTo>
                  <a:pt x="284" y="612"/>
                </a:lnTo>
                <a:lnTo>
                  <a:pt x="284" y="616"/>
                </a:lnTo>
                <a:lnTo>
                  <a:pt x="288" y="620"/>
                </a:lnTo>
                <a:lnTo>
                  <a:pt x="290" y="622"/>
                </a:lnTo>
                <a:lnTo>
                  <a:pt x="296" y="624"/>
                </a:lnTo>
                <a:lnTo>
                  <a:pt x="296" y="624"/>
                </a:lnTo>
                <a:lnTo>
                  <a:pt x="300" y="622"/>
                </a:lnTo>
                <a:lnTo>
                  <a:pt x="304" y="620"/>
                </a:lnTo>
                <a:lnTo>
                  <a:pt x="306" y="616"/>
                </a:lnTo>
                <a:lnTo>
                  <a:pt x="308" y="612"/>
                </a:lnTo>
                <a:lnTo>
                  <a:pt x="332" y="612"/>
                </a:lnTo>
                <a:lnTo>
                  <a:pt x="332" y="612"/>
                </a:lnTo>
                <a:lnTo>
                  <a:pt x="334" y="616"/>
                </a:lnTo>
                <a:lnTo>
                  <a:pt x="336" y="620"/>
                </a:lnTo>
                <a:lnTo>
                  <a:pt x="340" y="622"/>
                </a:lnTo>
                <a:lnTo>
                  <a:pt x="344" y="624"/>
                </a:lnTo>
                <a:lnTo>
                  <a:pt x="344" y="624"/>
                </a:lnTo>
                <a:lnTo>
                  <a:pt x="350" y="622"/>
                </a:lnTo>
                <a:lnTo>
                  <a:pt x="354" y="620"/>
                </a:lnTo>
                <a:lnTo>
                  <a:pt x="356" y="616"/>
                </a:lnTo>
                <a:lnTo>
                  <a:pt x="356" y="612"/>
                </a:lnTo>
                <a:lnTo>
                  <a:pt x="382" y="612"/>
                </a:lnTo>
                <a:lnTo>
                  <a:pt x="382" y="612"/>
                </a:lnTo>
                <a:lnTo>
                  <a:pt x="382" y="616"/>
                </a:lnTo>
                <a:lnTo>
                  <a:pt x="386" y="620"/>
                </a:lnTo>
                <a:lnTo>
                  <a:pt x="390" y="622"/>
                </a:lnTo>
                <a:lnTo>
                  <a:pt x="394" y="624"/>
                </a:lnTo>
                <a:lnTo>
                  <a:pt x="394" y="624"/>
                </a:lnTo>
                <a:lnTo>
                  <a:pt x="398" y="622"/>
                </a:lnTo>
                <a:lnTo>
                  <a:pt x="402" y="620"/>
                </a:lnTo>
                <a:lnTo>
                  <a:pt x="406" y="616"/>
                </a:lnTo>
                <a:lnTo>
                  <a:pt x="406" y="612"/>
                </a:lnTo>
                <a:lnTo>
                  <a:pt x="432" y="612"/>
                </a:lnTo>
                <a:lnTo>
                  <a:pt x="432" y="612"/>
                </a:lnTo>
                <a:lnTo>
                  <a:pt x="432" y="616"/>
                </a:lnTo>
                <a:lnTo>
                  <a:pt x="434" y="620"/>
                </a:lnTo>
                <a:lnTo>
                  <a:pt x="438" y="622"/>
                </a:lnTo>
                <a:lnTo>
                  <a:pt x="444" y="624"/>
                </a:lnTo>
                <a:lnTo>
                  <a:pt x="444" y="624"/>
                </a:lnTo>
                <a:lnTo>
                  <a:pt x="448" y="622"/>
                </a:lnTo>
                <a:lnTo>
                  <a:pt x="452" y="620"/>
                </a:lnTo>
                <a:lnTo>
                  <a:pt x="454" y="616"/>
                </a:lnTo>
                <a:lnTo>
                  <a:pt x="456" y="612"/>
                </a:lnTo>
                <a:lnTo>
                  <a:pt x="480" y="612"/>
                </a:lnTo>
                <a:lnTo>
                  <a:pt x="480" y="612"/>
                </a:lnTo>
                <a:lnTo>
                  <a:pt x="482" y="616"/>
                </a:lnTo>
                <a:lnTo>
                  <a:pt x="484" y="620"/>
                </a:lnTo>
                <a:lnTo>
                  <a:pt x="488" y="622"/>
                </a:lnTo>
                <a:lnTo>
                  <a:pt x="492" y="624"/>
                </a:lnTo>
                <a:lnTo>
                  <a:pt x="492" y="624"/>
                </a:lnTo>
                <a:lnTo>
                  <a:pt x="498" y="622"/>
                </a:lnTo>
                <a:lnTo>
                  <a:pt x="500" y="620"/>
                </a:lnTo>
                <a:lnTo>
                  <a:pt x="504" y="616"/>
                </a:lnTo>
                <a:lnTo>
                  <a:pt x="504" y="612"/>
                </a:lnTo>
                <a:lnTo>
                  <a:pt x="530" y="612"/>
                </a:lnTo>
                <a:lnTo>
                  <a:pt x="530" y="612"/>
                </a:lnTo>
                <a:lnTo>
                  <a:pt x="530" y="616"/>
                </a:lnTo>
                <a:lnTo>
                  <a:pt x="534" y="620"/>
                </a:lnTo>
                <a:lnTo>
                  <a:pt x="536" y="622"/>
                </a:lnTo>
                <a:lnTo>
                  <a:pt x="542" y="624"/>
                </a:lnTo>
                <a:lnTo>
                  <a:pt x="542" y="624"/>
                </a:lnTo>
                <a:lnTo>
                  <a:pt x="546" y="622"/>
                </a:lnTo>
                <a:lnTo>
                  <a:pt x="550" y="620"/>
                </a:lnTo>
                <a:lnTo>
                  <a:pt x="552" y="616"/>
                </a:lnTo>
                <a:lnTo>
                  <a:pt x="554" y="612"/>
                </a:lnTo>
                <a:lnTo>
                  <a:pt x="564" y="612"/>
                </a:lnTo>
                <a:lnTo>
                  <a:pt x="564" y="612"/>
                </a:lnTo>
                <a:lnTo>
                  <a:pt x="578" y="608"/>
                </a:lnTo>
                <a:lnTo>
                  <a:pt x="578" y="608"/>
                </a:lnTo>
                <a:lnTo>
                  <a:pt x="580" y="610"/>
                </a:lnTo>
                <a:lnTo>
                  <a:pt x="580" y="610"/>
                </a:lnTo>
                <a:lnTo>
                  <a:pt x="584" y="614"/>
                </a:lnTo>
                <a:lnTo>
                  <a:pt x="590" y="616"/>
                </a:lnTo>
                <a:lnTo>
                  <a:pt x="590" y="616"/>
                </a:lnTo>
                <a:lnTo>
                  <a:pt x="596" y="614"/>
                </a:lnTo>
                <a:lnTo>
                  <a:pt x="596" y="614"/>
                </a:lnTo>
                <a:lnTo>
                  <a:pt x="600" y="612"/>
                </a:lnTo>
                <a:lnTo>
                  <a:pt x="602" y="606"/>
                </a:lnTo>
                <a:lnTo>
                  <a:pt x="602" y="602"/>
                </a:lnTo>
                <a:lnTo>
                  <a:pt x="600" y="598"/>
                </a:lnTo>
                <a:lnTo>
                  <a:pt x="600" y="598"/>
                </a:lnTo>
                <a:lnTo>
                  <a:pt x="598" y="596"/>
                </a:lnTo>
                <a:lnTo>
                  <a:pt x="598" y="596"/>
                </a:lnTo>
                <a:lnTo>
                  <a:pt x="606" y="586"/>
                </a:lnTo>
                <a:lnTo>
                  <a:pt x="612" y="574"/>
                </a:lnTo>
                <a:lnTo>
                  <a:pt x="612" y="574"/>
                </a:lnTo>
                <a:lnTo>
                  <a:pt x="612" y="576"/>
                </a:lnTo>
                <a:lnTo>
                  <a:pt x="612" y="576"/>
                </a:lnTo>
                <a:lnTo>
                  <a:pt x="618" y="574"/>
                </a:lnTo>
                <a:lnTo>
                  <a:pt x="622" y="572"/>
                </a:lnTo>
                <a:lnTo>
                  <a:pt x="624" y="568"/>
                </a:lnTo>
                <a:lnTo>
                  <a:pt x="624" y="564"/>
                </a:lnTo>
                <a:lnTo>
                  <a:pt x="624" y="562"/>
                </a:lnTo>
                <a:lnTo>
                  <a:pt x="624" y="562"/>
                </a:lnTo>
                <a:lnTo>
                  <a:pt x="624" y="558"/>
                </a:lnTo>
                <a:lnTo>
                  <a:pt x="622" y="554"/>
                </a:lnTo>
                <a:lnTo>
                  <a:pt x="618" y="552"/>
                </a:lnTo>
                <a:lnTo>
                  <a:pt x="612" y="550"/>
                </a:lnTo>
                <a:lnTo>
                  <a:pt x="612" y="550"/>
                </a:lnTo>
                <a:close/>
                <a:moveTo>
                  <a:pt x="274" y="586"/>
                </a:moveTo>
                <a:lnTo>
                  <a:pt x="274" y="586"/>
                </a:lnTo>
                <a:lnTo>
                  <a:pt x="264" y="584"/>
                </a:lnTo>
                <a:lnTo>
                  <a:pt x="256" y="580"/>
                </a:lnTo>
                <a:lnTo>
                  <a:pt x="252" y="572"/>
                </a:lnTo>
                <a:lnTo>
                  <a:pt x="250" y="562"/>
                </a:lnTo>
                <a:lnTo>
                  <a:pt x="250" y="562"/>
                </a:lnTo>
                <a:lnTo>
                  <a:pt x="252" y="554"/>
                </a:lnTo>
                <a:lnTo>
                  <a:pt x="256" y="546"/>
                </a:lnTo>
                <a:lnTo>
                  <a:pt x="264" y="540"/>
                </a:lnTo>
                <a:lnTo>
                  <a:pt x="274" y="538"/>
                </a:lnTo>
                <a:lnTo>
                  <a:pt x="274" y="538"/>
                </a:lnTo>
                <a:lnTo>
                  <a:pt x="284" y="540"/>
                </a:lnTo>
                <a:lnTo>
                  <a:pt x="290" y="546"/>
                </a:lnTo>
                <a:lnTo>
                  <a:pt x="296" y="554"/>
                </a:lnTo>
                <a:lnTo>
                  <a:pt x="298" y="562"/>
                </a:lnTo>
                <a:lnTo>
                  <a:pt x="298" y="562"/>
                </a:lnTo>
                <a:lnTo>
                  <a:pt x="296" y="572"/>
                </a:lnTo>
                <a:lnTo>
                  <a:pt x="290" y="580"/>
                </a:lnTo>
                <a:lnTo>
                  <a:pt x="284" y="584"/>
                </a:lnTo>
                <a:lnTo>
                  <a:pt x="274" y="586"/>
                </a:lnTo>
                <a:lnTo>
                  <a:pt x="274" y="586"/>
                </a:lnTo>
                <a:close/>
                <a:moveTo>
                  <a:pt x="370" y="586"/>
                </a:moveTo>
                <a:lnTo>
                  <a:pt x="370" y="586"/>
                </a:lnTo>
                <a:lnTo>
                  <a:pt x="362" y="584"/>
                </a:lnTo>
                <a:lnTo>
                  <a:pt x="354" y="580"/>
                </a:lnTo>
                <a:lnTo>
                  <a:pt x="348" y="572"/>
                </a:lnTo>
                <a:lnTo>
                  <a:pt x="346" y="562"/>
                </a:lnTo>
                <a:lnTo>
                  <a:pt x="346" y="562"/>
                </a:lnTo>
                <a:lnTo>
                  <a:pt x="348" y="554"/>
                </a:lnTo>
                <a:lnTo>
                  <a:pt x="354" y="546"/>
                </a:lnTo>
                <a:lnTo>
                  <a:pt x="362" y="540"/>
                </a:lnTo>
                <a:lnTo>
                  <a:pt x="370" y="538"/>
                </a:lnTo>
                <a:lnTo>
                  <a:pt x="370" y="538"/>
                </a:lnTo>
                <a:lnTo>
                  <a:pt x="380" y="540"/>
                </a:lnTo>
                <a:lnTo>
                  <a:pt x="388" y="546"/>
                </a:lnTo>
                <a:lnTo>
                  <a:pt x="392" y="554"/>
                </a:lnTo>
                <a:lnTo>
                  <a:pt x="394" y="562"/>
                </a:lnTo>
                <a:lnTo>
                  <a:pt x="394" y="562"/>
                </a:lnTo>
                <a:lnTo>
                  <a:pt x="392" y="572"/>
                </a:lnTo>
                <a:lnTo>
                  <a:pt x="388" y="580"/>
                </a:lnTo>
                <a:lnTo>
                  <a:pt x="380" y="584"/>
                </a:lnTo>
                <a:lnTo>
                  <a:pt x="370" y="586"/>
                </a:lnTo>
                <a:lnTo>
                  <a:pt x="370" y="586"/>
                </a:lnTo>
                <a:close/>
                <a:moveTo>
                  <a:pt x="468" y="586"/>
                </a:moveTo>
                <a:lnTo>
                  <a:pt x="468" y="586"/>
                </a:lnTo>
                <a:lnTo>
                  <a:pt x="458" y="584"/>
                </a:lnTo>
                <a:lnTo>
                  <a:pt x="450" y="580"/>
                </a:lnTo>
                <a:lnTo>
                  <a:pt x="446" y="572"/>
                </a:lnTo>
                <a:lnTo>
                  <a:pt x="444" y="562"/>
                </a:lnTo>
                <a:lnTo>
                  <a:pt x="444" y="562"/>
                </a:lnTo>
                <a:lnTo>
                  <a:pt x="446" y="554"/>
                </a:lnTo>
                <a:lnTo>
                  <a:pt x="450" y="546"/>
                </a:lnTo>
                <a:lnTo>
                  <a:pt x="458" y="540"/>
                </a:lnTo>
                <a:lnTo>
                  <a:pt x="468" y="538"/>
                </a:lnTo>
                <a:lnTo>
                  <a:pt x="468" y="538"/>
                </a:lnTo>
                <a:lnTo>
                  <a:pt x="476" y="540"/>
                </a:lnTo>
                <a:lnTo>
                  <a:pt x="484" y="546"/>
                </a:lnTo>
                <a:lnTo>
                  <a:pt x="490" y="554"/>
                </a:lnTo>
                <a:lnTo>
                  <a:pt x="492" y="562"/>
                </a:lnTo>
                <a:lnTo>
                  <a:pt x="492" y="562"/>
                </a:lnTo>
                <a:lnTo>
                  <a:pt x="490" y="572"/>
                </a:lnTo>
                <a:lnTo>
                  <a:pt x="484" y="580"/>
                </a:lnTo>
                <a:lnTo>
                  <a:pt x="476" y="584"/>
                </a:lnTo>
                <a:lnTo>
                  <a:pt x="468" y="586"/>
                </a:lnTo>
                <a:lnTo>
                  <a:pt x="468" y="586"/>
                </a:lnTo>
                <a:close/>
                <a:moveTo>
                  <a:pt x="564" y="586"/>
                </a:moveTo>
                <a:lnTo>
                  <a:pt x="564" y="586"/>
                </a:lnTo>
                <a:lnTo>
                  <a:pt x="554" y="584"/>
                </a:lnTo>
                <a:lnTo>
                  <a:pt x="548" y="580"/>
                </a:lnTo>
                <a:lnTo>
                  <a:pt x="542" y="572"/>
                </a:lnTo>
                <a:lnTo>
                  <a:pt x="540" y="562"/>
                </a:lnTo>
                <a:lnTo>
                  <a:pt x="540" y="562"/>
                </a:lnTo>
                <a:lnTo>
                  <a:pt x="542" y="554"/>
                </a:lnTo>
                <a:lnTo>
                  <a:pt x="548" y="546"/>
                </a:lnTo>
                <a:lnTo>
                  <a:pt x="554" y="540"/>
                </a:lnTo>
                <a:lnTo>
                  <a:pt x="564" y="538"/>
                </a:lnTo>
                <a:lnTo>
                  <a:pt x="564" y="538"/>
                </a:lnTo>
                <a:lnTo>
                  <a:pt x="574" y="540"/>
                </a:lnTo>
                <a:lnTo>
                  <a:pt x="582" y="546"/>
                </a:lnTo>
                <a:lnTo>
                  <a:pt x="586" y="554"/>
                </a:lnTo>
                <a:lnTo>
                  <a:pt x="588" y="562"/>
                </a:lnTo>
                <a:lnTo>
                  <a:pt x="588" y="562"/>
                </a:lnTo>
                <a:lnTo>
                  <a:pt x="586" y="572"/>
                </a:lnTo>
                <a:lnTo>
                  <a:pt x="582" y="580"/>
                </a:lnTo>
                <a:lnTo>
                  <a:pt x="574" y="584"/>
                </a:lnTo>
                <a:lnTo>
                  <a:pt x="564" y="586"/>
                </a:lnTo>
                <a:lnTo>
                  <a:pt x="564" y="586"/>
                </a:lnTo>
                <a:close/>
              </a:path>
            </a:pathLst>
          </a:custGeom>
          <a:solidFill>
            <a:srgbClr val="00338D"/>
          </a:solidFill>
          <a:ln w="9525">
            <a:noFill/>
            <a:round/>
            <a:headEnd/>
            <a:tailEnd/>
          </a:ln>
        </p:spPr>
        <p:txBody>
          <a:bodyPr vert="horz" wrap="square" lIns="91440" tIns="45720" rIns="91440" bIns="45720" numCol="1" anchor="t" anchorCtr="0" compatLnSpc="1">
            <a:prstTxWarp prst="textNoShape">
              <a:avLst/>
            </a:prstTxWarp>
          </a:bodyPr>
          <a:lstStyle/>
          <a:p>
            <a:endParaRPr lang="en-GB">
              <a:solidFill>
                <a:srgbClr val="000000"/>
              </a:solidFill>
            </a:endParaRPr>
          </a:p>
        </p:txBody>
      </p:sp>
    </p:spTree>
    <p:extLst>
      <p:ext uri="{BB962C8B-B14F-4D97-AF65-F5344CB8AC3E}">
        <p14:creationId xmlns:p14="http://schemas.microsoft.com/office/powerpoint/2010/main" val="2690323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Recoupment Process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830997"/>
          </a:xfrm>
          <a:prstGeom prst="rect">
            <a:avLst/>
          </a:prstGeom>
        </p:spPr>
        <p:txBody>
          <a:bodyPr wrap="square">
            <a:spAutoFit/>
          </a:bodyPr>
          <a:lstStyle/>
          <a:p>
            <a:r>
              <a:rPr lang="en-US" sz="1200" dirty="0"/>
              <a:t>Under the ARPA, failure to comply with the restrictions on use contained in sections 602(c) and 603(c) of the Act may result in recoupment of funds. A recipient government may request reconsideration of any amounts identified as subject to recoupment under this framework. This process ensures that all relevant facts and circumstances, including information regarding planned spending cuts and budgeting assumptions, are considered prior to a determination that an amount must be repaid. Amounts subject to recoupment are calculated on an annual basis; amounts recouped in one year cannot be returned if the State or territory subsequently reports an increase in net tax revenue. </a:t>
            </a:r>
            <a:endParaRPr lang="en-US" sz="1200" b="1" dirty="0"/>
          </a:p>
        </p:txBody>
      </p:sp>
      <p:grpSp>
        <p:nvGrpSpPr>
          <p:cNvPr id="5" name="Group 4">
            <a:extLst>
              <a:ext uri="{FF2B5EF4-FFF2-40B4-BE49-F238E27FC236}">
                <a16:creationId xmlns:a16="http://schemas.microsoft.com/office/drawing/2014/main" id="{361A8316-CA0B-43DE-AE54-B80DFCE63D02}"/>
              </a:ext>
            </a:extLst>
          </p:cNvPr>
          <p:cNvGrpSpPr/>
          <p:nvPr/>
        </p:nvGrpSpPr>
        <p:grpSpPr>
          <a:xfrm>
            <a:off x="376644" y="2217244"/>
            <a:ext cx="12063556" cy="4910350"/>
            <a:chOff x="-688224" y="1317971"/>
            <a:chExt cx="10002120" cy="4910350"/>
          </a:xfrm>
        </p:grpSpPr>
        <p:grpSp>
          <p:nvGrpSpPr>
            <p:cNvPr id="69" name="Group 68">
              <a:extLst>
                <a:ext uri="{FF2B5EF4-FFF2-40B4-BE49-F238E27FC236}">
                  <a16:creationId xmlns:a16="http://schemas.microsoft.com/office/drawing/2014/main" id="{79F07687-3CF9-4BFD-BAB3-B9E9EBB4162C}"/>
                </a:ext>
              </a:extLst>
            </p:cNvPr>
            <p:cNvGrpSpPr/>
            <p:nvPr/>
          </p:nvGrpSpPr>
          <p:grpSpPr>
            <a:xfrm>
              <a:off x="746125" y="2811388"/>
              <a:ext cx="2496038" cy="1547190"/>
              <a:chOff x="3088640" y="2212340"/>
              <a:chExt cx="2827420" cy="1752600"/>
            </a:xfrm>
          </p:grpSpPr>
          <p:sp>
            <p:nvSpPr>
              <p:cNvPr id="70" name="Right Arrow 11">
                <a:extLst>
                  <a:ext uri="{FF2B5EF4-FFF2-40B4-BE49-F238E27FC236}">
                    <a16:creationId xmlns:a16="http://schemas.microsoft.com/office/drawing/2014/main" id="{9C43FA8D-7F3B-459E-A7EF-FE57C4871FBC}"/>
                  </a:ext>
                </a:extLst>
              </p:cNvPr>
              <p:cNvSpPr/>
              <p:nvPr/>
            </p:nvSpPr>
            <p:spPr>
              <a:xfrm>
                <a:off x="3868600" y="2212340"/>
                <a:ext cx="2047460" cy="1752600"/>
              </a:xfrm>
              <a:prstGeom prst="rightArrow">
                <a:avLst>
                  <a:gd name="adj1" fmla="val 72684"/>
                  <a:gd name="adj2" fmla="val 50000"/>
                </a:avLst>
              </a:prstGeom>
              <a:solidFill>
                <a:srgbClr val="00338D"/>
              </a:solidFill>
              <a:ln w="12700" cap="flat" cmpd="sng" algn="ctr">
                <a:noFill/>
                <a:prstDash val="solid"/>
                <a:miter lim="800000"/>
              </a:ln>
              <a:effectLst/>
            </p:spPr>
            <p:txBody>
              <a:bodyPr lIns="54610" tIns="54610" rIns="54610" bIns="5461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500" b="0" i="0" u="none" strike="noStrike" kern="0" cap="none" spc="0" normalizeH="0" baseline="0" noProof="0" dirty="0" err="1">
                  <a:ln>
                    <a:noFill/>
                  </a:ln>
                  <a:solidFill>
                    <a:prstClr val="white"/>
                  </a:solidFill>
                  <a:effectLst/>
                  <a:uLnTx/>
                  <a:uFillTx/>
                  <a:latin typeface="Arial"/>
                  <a:ea typeface="+mn-ea"/>
                  <a:cs typeface="+mn-cs"/>
                </a:endParaRPr>
              </a:p>
            </p:txBody>
          </p:sp>
          <p:sp>
            <p:nvSpPr>
              <p:cNvPr id="71" name="Oval 70">
                <a:extLst>
                  <a:ext uri="{FF2B5EF4-FFF2-40B4-BE49-F238E27FC236}">
                    <a16:creationId xmlns:a16="http://schemas.microsoft.com/office/drawing/2014/main" id="{0EE08E4E-6046-42E4-97B7-44510F7430BB}"/>
                  </a:ext>
                </a:extLst>
              </p:cNvPr>
              <p:cNvSpPr/>
              <p:nvPr/>
            </p:nvSpPr>
            <p:spPr>
              <a:xfrm>
                <a:off x="3088640" y="2476500"/>
                <a:ext cx="1224280" cy="1224280"/>
              </a:xfrm>
              <a:prstGeom prst="ellipse">
                <a:avLst/>
              </a:prstGeom>
              <a:solidFill>
                <a:srgbClr val="00338D"/>
              </a:solidFill>
              <a:ln w="28575" cap="flat" cmpd="sng" algn="ctr">
                <a:solidFill>
                  <a:sysClr val="window" lastClr="FFFFFF"/>
                </a:solidFill>
                <a:prstDash val="solid"/>
                <a:miter lim="800000"/>
              </a:ln>
              <a:effectLst/>
            </p:spPr>
            <p:txBody>
              <a:bodyPr lIns="54610" tIns="54610" rIns="54610" bIns="5461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500" b="0" i="0" u="none" strike="noStrike" kern="0" cap="none" spc="0" normalizeH="0" baseline="0" noProof="0" dirty="0" err="1">
                  <a:ln>
                    <a:noFill/>
                  </a:ln>
                  <a:solidFill>
                    <a:prstClr val="white"/>
                  </a:solidFill>
                  <a:effectLst/>
                  <a:uLnTx/>
                  <a:uFillTx/>
                  <a:latin typeface="Arial"/>
                  <a:ea typeface="+mn-ea"/>
                  <a:cs typeface="+mn-cs"/>
                </a:endParaRPr>
              </a:p>
            </p:txBody>
          </p:sp>
        </p:grpSp>
        <p:grpSp>
          <p:nvGrpSpPr>
            <p:cNvPr id="72" name="Group 71">
              <a:extLst>
                <a:ext uri="{FF2B5EF4-FFF2-40B4-BE49-F238E27FC236}">
                  <a16:creationId xmlns:a16="http://schemas.microsoft.com/office/drawing/2014/main" id="{6D1ABB05-7261-4FD9-B2DC-F9AD71BFE40A}"/>
                </a:ext>
              </a:extLst>
            </p:cNvPr>
            <p:cNvGrpSpPr/>
            <p:nvPr/>
          </p:nvGrpSpPr>
          <p:grpSpPr>
            <a:xfrm>
              <a:off x="3324775" y="2811388"/>
              <a:ext cx="2496038" cy="1547190"/>
              <a:chOff x="3088640" y="2212340"/>
              <a:chExt cx="2827420" cy="1752600"/>
            </a:xfrm>
            <a:solidFill>
              <a:srgbClr val="0091DA"/>
            </a:solidFill>
          </p:grpSpPr>
          <p:sp>
            <p:nvSpPr>
              <p:cNvPr id="73" name="Right Arrow 9">
                <a:extLst>
                  <a:ext uri="{FF2B5EF4-FFF2-40B4-BE49-F238E27FC236}">
                    <a16:creationId xmlns:a16="http://schemas.microsoft.com/office/drawing/2014/main" id="{FB8521B4-30A7-41C2-92DE-A8B78CA1400C}"/>
                  </a:ext>
                </a:extLst>
              </p:cNvPr>
              <p:cNvSpPr/>
              <p:nvPr/>
            </p:nvSpPr>
            <p:spPr>
              <a:xfrm>
                <a:off x="3868600" y="2212340"/>
                <a:ext cx="2047460" cy="1752600"/>
              </a:xfrm>
              <a:prstGeom prst="rightArrow">
                <a:avLst>
                  <a:gd name="adj1" fmla="val 72684"/>
                  <a:gd name="adj2" fmla="val 50000"/>
                </a:avLst>
              </a:prstGeom>
              <a:grpFill/>
              <a:ln w="12700" cap="flat" cmpd="sng" algn="ctr">
                <a:noFill/>
                <a:prstDash val="solid"/>
                <a:miter lim="800000"/>
              </a:ln>
              <a:effectLst/>
            </p:spPr>
            <p:txBody>
              <a:bodyPr lIns="54610" tIns="54610" rIns="54610" bIns="5461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500" b="0" i="0" u="none" strike="noStrike" kern="0" cap="none" spc="0" normalizeH="0" baseline="0" noProof="0" dirty="0" err="1">
                  <a:ln>
                    <a:noFill/>
                  </a:ln>
                  <a:solidFill>
                    <a:prstClr val="white"/>
                  </a:solidFill>
                  <a:effectLst/>
                  <a:uLnTx/>
                  <a:uFillTx/>
                  <a:latin typeface="Arial"/>
                  <a:ea typeface="+mn-ea"/>
                  <a:cs typeface="+mn-cs"/>
                </a:endParaRPr>
              </a:p>
            </p:txBody>
          </p:sp>
          <p:sp>
            <p:nvSpPr>
              <p:cNvPr id="74" name="Oval 73">
                <a:extLst>
                  <a:ext uri="{FF2B5EF4-FFF2-40B4-BE49-F238E27FC236}">
                    <a16:creationId xmlns:a16="http://schemas.microsoft.com/office/drawing/2014/main" id="{EE2F7C85-7A2B-4D35-9B8F-631BDD485B2D}"/>
                  </a:ext>
                </a:extLst>
              </p:cNvPr>
              <p:cNvSpPr/>
              <p:nvPr/>
            </p:nvSpPr>
            <p:spPr>
              <a:xfrm>
                <a:off x="3088640" y="2476500"/>
                <a:ext cx="1224280" cy="1224280"/>
              </a:xfrm>
              <a:prstGeom prst="ellipse">
                <a:avLst/>
              </a:prstGeom>
              <a:grpFill/>
              <a:ln w="28575" cap="flat" cmpd="sng" algn="ctr">
                <a:solidFill>
                  <a:sysClr val="window" lastClr="FFFFFF"/>
                </a:solidFill>
                <a:prstDash val="solid"/>
                <a:miter lim="800000"/>
              </a:ln>
              <a:effectLst/>
            </p:spPr>
            <p:txBody>
              <a:bodyPr lIns="54610" tIns="54610" rIns="54610" bIns="5461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500" b="0" i="0" u="none" strike="noStrike" kern="0" cap="none" spc="0" normalizeH="0" baseline="0" noProof="0" dirty="0" err="1">
                  <a:ln>
                    <a:noFill/>
                  </a:ln>
                  <a:solidFill>
                    <a:prstClr val="white"/>
                  </a:solidFill>
                  <a:effectLst/>
                  <a:uLnTx/>
                  <a:uFillTx/>
                  <a:latin typeface="Arial"/>
                  <a:ea typeface="+mn-ea"/>
                  <a:cs typeface="+mn-cs"/>
                </a:endParaRPr>
              </a:p>
            </p:txBody>
          </p:sp>
        </p:grpSp>
        <p:grpSp>
          <p:nvGrpSpPr>
            <p:cNvPr id="75" name="Group 74">
              <a:extLst>
                <a:ext uri="{FF2B5EF4-FFF2-40B4-BE49-F238E27FC236}">
                  <a16:creationId xmlns:a16="http://schemas.microsoft.com/office/drawing/2014/main" id="{6AC28EA5-BA02-4EF9-90E8-25471E7F29A2}"/>
                </a:ext>
              </a:extLst>
            </p:cNvPr>
            <p:cNvGrpSpPr/>
            <p:nvPr/>
          </p:nvGrpSpPr>
          <p:grpSpPr>
            <a:xfrm>
              <a:off x="5903425" y="2811388"/>
              <a:ext cx="2496038" cy="1547190"/>
              <a:chOff x="3088640" y="2212340"/>
              <a:chExt cx="2827420" cy="1752600"/>
            </a:xfrm>
            <a:solidFill>
              <a:srgbClr val="6D2077"/>
            </a:solidFill>
          </p:grpSpPr>
          <p:sp>
            <p:nvSpPr>
              <p:cNvPr id="76" name="Right Arrow 7">
                <a:extLst>
                  <a:ext uri="{FF2B5EF4-FFF2-40B4-BE49-F238E27FC236}">
                    <a16:creationId xmlns:a16="http://schemas.microsoft.com/office/drawing/2014/main" id="{69B6D7FD-CA86-4859-92E7-5AB336321BF6}"/>
                  </a:ext>
                </a:extLst>
              </p:cNvPr>
              <p:cNvSpPr/>
              <p:nvPr/>
            </p:nvSpPr>
            <p:spPr>
              <a:xfrm>
                <a:off x="3868600" y="2212340"/>
                <a:ext cx="2047460" cy="1752600"/>
              </a:xfrm>
              <a:prstGeom prst="rightArrow">
                <a:avLst>
                  <a:gd name="adj1" fmla="val 72684"/>
                  <a:gd name="adj2" fmla="val 50000"/>
                </a:avLst>
              </a:prstGeom>
              <a:grpFill/>
              <a:ln w="12700" cap="flat" cmpd="sng" algn="ctr">
                <a:noFill/>
                <a:prstDash val="solid"/>
                <a:miter lim="800000"/>
              </a:ln>
              <a:effectLst/>
            </p:spPr>
            <p:txBody>
              <a:bodyPr lIns="54610" tIns="54610" rIns="54610" bIns="5461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500" b="0" i="0" u="none" strike="noStrike" kern="0" cap="none" spc="0" normalizeH="0" baseline="0" noProof="0" dirty="0" err="1">
                  <a:ln>
                    <a:noFill/>
                  </a:ln>
                  <a:solidFill>
                    <a:prstClr val="white"/>
                  </a:solidFill>
                  <a:effectLst/>
                  <a:uLnTx/>
                  <a:uFillTx/>
                  <a:latin typeface="Arial"/>
                  <a:ea typeface="+mn-ea"/>
                  <a:cs typeface="+mn-cs"/>
                </a:endParaRPr>
              </a:p>
            </p:txBody>
          </p:sp>
          <p:sp>
            <p:nvSpPr>
              <p:cNvPr id="77" name="Oval 76">
                <a:extLst>
                  <a:ext uri="{FF2B5EF4-FFF2-40B4-BE49-F238E27FC236}">
                    <a16:creationId xmlns:a16="http://schemas.microsoft.com/office/drawing/2014/main" id="{E7D01E79-E6C3-4F1F-B562-792DA665BDDC}"/>
                  </a:ext>
                </a:extLst>
              </p:cNvPr>
              <p:cNvSpPr/>
              <p:nvPr/>
            </p:nvSpPr>
            <p:spPr>
              <a:xfrm>
                <a:off x="3088640" y="2476500"/>
                <a:ext cx="1224280" cy="1224280"/>
              </a:xfrm>
              <a:prstGeom prst="ellipse">
                <a:avLst/>
              </a:prstGeom>
              <a:grpFill/>
              <a:ln w="28575" cap="flat" cmpd="sng" algn="ctr">
                <a:solidFill>
                  <a:sysClr val="window" lastClr="FFFFFF"/>
                </a:solidFill>
                <a:prstDash val="solid"/>
                <a:miter lim="800000"/>
              </a:ln>
              <a:effectLst/>
            </p:spPr>
            <p:txBody>
              <a:bodyPr lIns="54610" tIns="54610" rIns="54610" bIns="5461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IN" sz="1500" b="0" i="0" u="none" strike="noStrike" kern="0" cap="none" spc="0" normalizeH="0" baseline="0" noProof="0" dirty="0" err="1">
                  <a:ln>
                    <a:noFill/>
                  </a:ln>
                  <a:solidFill>
                    <a:prstClr val="white"/>
                  </a:solidFill>
                  <a:effectLst/>
                  <a:uLnTx/>
                  <a:uFillTx/>
                  <a:latin typeface="Arial"/>
                  <a:ea typeface="+mn-ea"/>
                  <a:cs typeface="+mn-cs"/>
                </a:endParaRPr>
              </a:p>
            </p:txBody>
          </p:sp>
        </p:grpSp>
        <p:sp>
          <p:nvSpPr>
            <p:cNvPr id="78" name="Rectangle 33">
              <a:extLst>
                <a:ext uri="{FF2B5EF4-FFF2-40B4-BE49-F238E27FC236}">
                  <a16:creationId xmlns:a16="http://schemas.microsoft.com/office/drawing/2014/main" id="{C350AD0D-150E-41D7-AC5E-DFACBE9C926F}"/>
                </a:ext>
              </a:extLst>
            </p:cNvPr>
            <p:cNvSpPr>
              <a:spLocks noChangeArrowheads="1"/>
            </p:cNvSpPr>
            <p:nvPr>
              <p:custDataLst>
                <p:tags r:id="rId1"/>
              </p:custDataLst>
            </p:nvPr>
          </p:nvSpPr>
          <p:spPr bwMode="auto">
            <a:xfrm>
              <a:off x="-688224" y="1317971"/>
              <a:ext cx="4994740" cy="1125949"/>
            </a:xfrm>
            <a:prstGeom prst="rect">
              <a:avLst/>
            </a:prstGeom>
            <a:ln>
              <a:noFill/>
            </a:ln>
          </p:spPr>
          <p:txBody>
            <a:bodyPr wrap="square" lIns="0" rIns="0" anchor="b">
              <a:spAutoFit/>
            </a:bodyPr>
            <a:lstStyle/>
            <a:p>
              <a:pPr marL="207546" lvl="1" indent="-207546" defTabSz="914400">
                <a:spcBef>
                  <a:spcPts val="545"/>
                </a:spcBef>
                <a:buClr>
                  <a:srgbClr val="00338D"/>
                </a:buClr>
                <a:buSzPct val="100000"/>
                <a:buFont typeface="Arial" panose="020B0604020202020204" pitchFamily="34" charset="0"/>
                <a:buChar char="—"/>
                <a:defRPr/>
              </a:pPr>
              <a:r>
                <a:rPr lang="en-US" sz="1050" dirty="0">
                  <a:solidFill>
                    <a:srgbClr val="00338D"/>
                  </a:solidFill>
                  <a:ea typeface="ＭＳ Ｐゴシック"/>
                  <a:cs typeface="Geneva"/>
                </a:rPr>
                <a:t>Failure to comply with the restrictions on use will be identified based on reporting provided by the recipient. Treasury will collect information regarding eligible uses on a quarterly basis and on the tax offset provision on an annual basis. </a:t>
              </a:r>
            </a:p>
            <a:p>
              <a:pPr marL="207546" lvl="1" indent="-207546" defTabSz="914400">
                <a:spcBef>
                  <a:spcPts val="545"/>
                </a:spcBef>
                <a:buClr>
                  <a:srgbClr val="00338D"/>
                </a:buClr>
                <a:buSzPct val="100000"/>
                <a:buFont typeface="Arial" panose="020B0604020202020204" pitchFamily="34" charset="0"/>
                <a:buChar char="—"/>
                <a:defRPr/>
              </a:pPr>
              <a:r>
                <a:rPr lang="en-US" sz="1050" dirty="0">
                  <a:solidFill>
                    <a:srgbClr val="00338D"/>
                  </a:solidFill>
                  <a:ea typeface="ＭＳ Ｐゴシック"/>
                  <a:cs typeface="Geneva"/>
                </a:rPr>
                <a:t>Treasury also may consider other information in identifying a violation, such as information provided by members of the public. If Treasury identifies a violation, it will provide written notice to the recipient along with an explanation of such amounts.</a:t>
              </a:r>
            </a:p>
          </p:txBody>
        </p:sp>
        <p:sp>
          <p:nvSpPr>
            <p:cNvPr id="79" name="Rectangle 33">
              <a:extLst>
                <a:ext uri="{FF2B5EF4-FFF2-40B4-BE49-F238E27FC236}">
                  <a16:creationId xmlns:a16="http://schemas.microsoft.com/office/drawing/2014/main" id="{1301E572-4FC9-4D38-A7F0-1BF78FC48400}"/>
                </a:ext>
              </a:extLst>
            </p:cNvPr>
            <p:cNvSpPr>
              <a:spLocks noChangeArrowheads="1"/>
            </p:cNvSpPr>
            <p:nvPr>
              <p:custDataLst>
                <p:tags r:id="rId2"/>
              </p:custDataLst>
            </p:nvPr>
          </p:nvSpPr>
          <p:spPr bwMode="auto">
            <a:xfrm>
              <a:off x="-688224" y="4715086"/>
              <a:ext cx="10002120" cy="1513235"/>
            </a:xfrm>
            <a:prstGeom prst="rect">
              <a:avLst/>
            </a:prstGeom>
            <a:ln>
              <a:noFill/>
            </a:ln>
          </p:spPr>
          <p:txBody>
            <a:bodyPr wrap="square" lIns="0" rIns="0" anchor="b">
              <a:spAutoFit/>
            </a:bodyPr>
            <a:lstStyle/>
            <a:p>
              <a:pPr marL="207546" lvl="1" indent="-207546" defTabSz="914400">
                <a:spcBef>
                  <a:spcPts val="545"/>
                </a:spcBef>
                <a:buClr>
                  <a:srgbClr val="00338D"/>
                </a:buClr>
                <a:buSzPct val="100000"/>
                <a:buFont typeface="Arial" panose="020B0604020202020204" pitchFamily="34" charset="0"/>
                <a:buChar char="—"/>
                <a:defRPr/>
              </a:pPr>
              <a:r>
                <a:rPr lang="en-US" sz="1050" dirty="0">
                  <a:solidFill>
                    <a:srgbClr val="00338D"/>
                  </a:solidFill>
                  <a:ea typeface="ＭＳ Ｐゴシック"/>
                  <a:cs typeface="Geneva"/>
                </a:rPr>
                <a:t>A recipient may submit a request for reconsideration of any amounts identified in the notice provided by Treasury. This reconsideration process provides a recipient the opportunity to submit additional information it believes supports its request in light of the notice of recoupment. The process also provides the Secretary with an opportunity to consider all information relevant to whether a violation has occurred, and if so, the appropriate amount for recoupment. </a:t>
              </a:r>
            </a:p>
            <a:p>
              <a:pPr marL="207546" lvl="1" indent="-207546" defTabSz="914400">
                <a:spcBef>
                  <a:spcPts val="545"/>
                </a:spcBef>
                <a:buClr>
                  <a:srgbClr val="00338D"/>
                </a:buClr>
                <a:buSzPct val="100000"/>
                <a:buFont typeface="Arial" panose="020B0604020202020204" pitchFamily="34" charset="0"/>
                <a:buChar char="—"/>
                <a:defRPr/>
              </a:pPr>
              <a:r>
                <a:rPr lang="en-US" sz="1050" dirty="0">
                  <a:solidFill>
                    <a:srgbClr val="00338D"/>
                  </a:solidFill>
                  <a:ea typeface="ＭＳ Ｐゴシック"/>
                  <a:cs typeface="Geneva"/>
                </a:rPr>
                <a:t>If a recipient wishes to request reconsideration of any amounts identified in the notice, the recipient must submit a written request for reconsideration to the Secretary within 60 calendar days of receipt of such notice. The request must include an explanation of why the recipient believes that the finding of a violation or recoupable amount identified in the notice of recoupment should be reconsidered. To facilitate the Secretary’s review of a recipient’s request for reconsideration, the request should identify all supporting reasons for the request. </a:t>
              </a:r>
            </a:p>
            <a:p>
              <a:pPr marL="207546" lvl="1" indent="-207546" defTabSz="914400">
                <a:spcBef>
                  <a:spcPts val="545"/>
                </a:spcBef>
                <a:buClr>
                  <a:srgbClr val="00338D"/>
                </a:buClr>
                <a:buSzPct val="100000"/>
                <a:buFont typeface="Arial" panose="020B0604020202020204" pitchFamily="34" charset="0"/>
                <a:buChar char="—"/>
                <a:defRPr/>
              </a:pPr>
              <a:r>
                <a:rPr lang="en-US" sz="1050" dirty="0">
                  <a:solidFill>
                    <a:srgbClr val="00338D"/>
                  </a:solidFill>
                  <a:ea typeface="ＭＳ Ｐゴシック"/>
                  <a:cs typeface="Geneva"/>
                </a:rPr>
                <a:t>Within 60 calendar days of receipt of the recipient’s request for reconsideration, the recipient will be notified of the Secretary’s decision to affirm, withdraw, or modify the notice of recoupment. Such notification will include an explanation of the decision, including responses to the recipient’s supporting reasons and consideration of additional information provided.</a:t>
              </a:r>
            </a:p>
          </p:txBody>
        </p:sp>
        <p:sp>
          <p:nvSpPr>
            <p:cNvPr id="80" name="TextBox 79">
              <a:extLst>
                <a:ext uri="{FF2B5EF4-FFF2-40B4-BE49-F238E27FC236}">
                  <a16:creationId xmlns:a16="http://schemas.microsoft.com/office/drawing/2014/main" id="{B6C1D55A-4C7B-491C-A8F4-21B14E22ECC5}"/>
                </a:ext>
              </a:extLst>
            </p:cNvPr>
            <p:cNvSpPr txBox="1"/>
            <p:nvPr/>
          </p:nvSpPr>
          <p:spPr>
            <a:xfrm>
              <a:off x="1910816" y="3261544"/>
              <a:ext cx="882803" cy="557648"/>
            </a:xfrm>
            <a:prstGeom prst="rect">
              <a:avLst/>
            </a:prstGeom>
            <a:noFill/>
          </p:spPr>
          <p:txBody>
            <a:bodyPr wrap="square" lIns="54610" tIns="54610" rIns="54610" bIns="54610" rtlCol="0">
              <a:noAutofit/>
            </a:bodyP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sz="1200" b="1" i="0" u="none" strike="noStrike" kern="0" cap="none" spc="0" normalizeH="0" baseline="0" noProof="0" dirty="0">
                  <a:ln>
                    <a:noFill/>
                  </a:ln>
                  <a:solidFill>
                    <a:prstClr val="white"/>
                  </a:solidFill>
                  <a:effectLst/>
                  <a:uLnTx/>
                  <a:uFillTx/>
                </a:rPr>
                <a:t>Identification &amp; Notice of Violations</a:t>
              </a:r>
              <a:endParaRPr kumimoji="0" lang="en-IN" sz="1200" b="0" i="0" u="none" strike="noStrike" kern="0" cap="none" spc="0" normalizeH="0" baseline="0" noProof="0" dirty="0" err="1">
                <a:ln>
                  <a:noFill/>
                </a:ln>
                <a:solidFill>
                  <a:prstClr val="white"/>
                </a:solidFill>
                <a:effectLst/>
                <a:uLnTx/>
                <a:uFillTx/>
              </a:endParaRPr>
            </a:p>
          </p:txBody>
        </p:sp>
        <p:sp>
          <p:nvSpPr>
            <p:cNvPr id="81" name="TextBox 80">
              <a:extLst>
                <a:ext uri="{FF2B5EF4-FFF2-40B4-BE49-F238E27FC236}">
                  <a16:creationId xmlns:a16="http://schemas.microsoft.com/office/drawing/2014/main" id="{599DDCA9-A847-49C0-8B0B-9CE884FD3C52}"/>
                </a:ext>
              </a:extLst>
            </p:cNvPr>
            <p:cNvSpPr txBox="1"/>
            <p:nvPr/>
          </p:nvSpPr>
          <p:spPr>
            <a:xfrm>
              <a:off x="4479884" y="3261544"/>
              <a:ext cx="1103890" cy="557648"/>
            </a:xfrm>
            <a:prstGeom prst="rect">
              <a:avLst/>
            </a:prstGeom>
            <a:noFill/>
          </p:spPr>
          <p:txBody>
            <a:bodyPr wrap="square" lIns="54610" tIns="54610" rIns="54610" bIns="54610" rtlCol="0">
              <a:noAutofit/>
            </a:bodyPr>
            <a:lstStyle/>
            <a:p>
              <a:pPr lvl="0" defTabSz="914400">
                <a:spcAft>
                  <a:spcPts val="600"/>
                </a:spcAft>
              </a:pPr>
              <a:r>
                <a:rPr lang="en-US" sz="1200" b="1" kern="0" dirty="0">
                  <a:solidFill>
                    <a:prstClr val="white"/>
                  </a:solidFill>
                </a:rPr>
                <a:t>Request for Reconsideration</a:t>
              </a:r>
              <a:endParaRPr kumimoji="0" lang="en-IN" sz="1200" b="0" i="0" u="none" strike="noStrike" kern="0" cap="none" spc="0" normalizeH="0" baseline="0" noProof="0" dirty="0" err="1">
                <a:ln>
                  <a:noFill/>
                </a:ln>
                <a:solidFill>
                  <a:prstClr val="white"/>
                </a:solidFill>
                <a:effectLst/>
                <a:uLnTx/>
                <a:uFillTx/>
              </a:endParaRPr>
            </a:p>
          </p:txBody>
        </p:sp>
        <p:sp>
          <p:nvSpPr>
            <p:cNvPr id="82" name="TextBox 81">
              <a:extLst>
                <a:ext uri="{FF2B5EF4-FFF2-40B4-BE49-F238E27FC236}">
                  <a16:creationId xmlns:a16="http://schemas.microsoft.com/office/drawing/2014/main" id="{DCB971CA-201F-47C9-8B11-A4BADD566A55}"/>
                </a:ext>
              </a:extLst>
            </p:cNvPr>
            <p:cNvSpPr txBox="1"/>
            <p:nvPr/>
          </p:nvSpPr>
          <p:spPr>
            <a:xfrm>
              <a:off x="7135328" y="3345172"/>
              <a:ext cx="911925" cy="557648"/>
            </a:xfrm>
            <a:prstGeom prst="rect">
              <a:avLst/>
            </a:prstGeom>
            <a:noFill/>
          </p:spPr>
          <p:txBody>
            <a:bodyPr wrap="square" lIns="54610" tIns="54610" rIns="54610" bIns="54610" rtlCol="0">
              <a:noAutofit/>
            </a:bodyPr>
            <a:lstStyle/>
            <a:p>
              <a:pPr marL="0" marR="0" lvl="0" indent="0" defTabSz="914400" eaLnBrk="1" fontAlgn="auto" latinLnBrk="0" hangingPunct="1">
                <a:lnSpc>
                  <a:spcPct val="100000"/>
                </a:lnSpc>
                <a:spcBef>
                  <a:spcPts val="0"/>
                </a:spcBef>
                <a:spcAft>
                  <a:spcPts val="600"/>
                </a:spcAft>
                <a:buClrTx/>
                <a:buSzTx/>
                <a:buFontTx/>
                <a:buNone/>
                <a:tabLst/>
                <a:defRPr/>
              </a:pPr>
              <a:r>
                <a:rPr kumimoji="0" lang="en-US" sz="1200" b="1" i="0" u="none" strike="noStrike" kern="0" cap="none" spc="0" normalizeH="0" baseline="0" noProof="0" dirty="0">
                  <a:ln>
                    <a:noFill/>
                  </a:ln>
                  <a:solidFill>
                    <a:prstClr val="white"/>
                  </a:solidFill>
                  <a:effectLst/>
                  <a:uLnTx/>
                  <a:uFillTx/>
                </a:rPr>
                <a:t>Repayment</a:t>
              </a:r>
              <a:endParaRPr kumimoji="0" lang="en-IN" sz="1200" b="0" i="0" u="none" strike="noStrike" kern="0" cap="none" spc="0" normalizeH="0" baseline="0" noProof="0" dirty="0" err="1">
                <a:ln>
                  <a:noFill/>
                </a:ln>
                <a:solidFill>
                  <a:prstClr val="white"/>
                </a:solidFill>
                <a:effectLst/>
                <a:uLnTx/>
                <a:uFillTx/>
              </a:endParaRPr>
            </a:p>
          </p:txBody>
        </p:sp>
        <p:grpSp>
          <p:nvGrpSpPr>
            <p:cNvPr id="83" name="Group 82">
              <a:extLst>
                <a:ext uri="{FF2B5EF4-FFF2-40B4-BE49-F238E27FC236}">
                  <a16:creationId xmlns:a16="http://schemas.microsoft.com/office/drawing/2014/main" id="{210233F7-F4AC-4725-A591-D97C3C63BD9F}"/>
                </a:ext>
              </a:extLst>
            </p:cNvPr>
            <p:cNvGrpSpPr/>
            <p:nvPr/>
          </p:nvGrpSpPr>
          <p:grpSpPr>
            <a:xfrm>
              <a:off x="932179" y="3259258"/>
              <a:ext cx="700403" cy="567368"/>
              <a:chOff x="995364" y="2350260"/>
              <a:chExt cx="437752" cy="257249"/>
            </a:xfrm>
            <a:solidFill>
              <a:sysClr val="window" lastClr="FFFFFF"/>
            </a:solidFill>
          </p:grpSpPr>
          <p:sp>
            <p:nvSpPr>
              <p:cNvPr id="84" name="Freeform 73">
                <a:extLst>
                  <a:ext uri="{FF2B5EF4-FFF2-40B4-BE49-F238E27FC236}">
                    <a16:creationId xmlns:a16="http://schemas.microsoft.com/office/drawing/2014/main" id="{B86600C8-5013-4409-81D8-2FF1AC070D6E}"/>
                  </a:ext>
                </a:extLst>
              </p:cNvPr>
              <p:cNvSpPr>
                <a:spLocks/>
              </p:cNvSpPr>
              <p:nvPr/>
            </p:nvSpPr>
            <p:spPr bwMode="auto">
              <a:xfrm>
                <a:off x="1125214" y="2350260"/>
                <a:ext cx="185526" cy="98051"/>
              </a:xfrm>
              <a:custGeom>
                <a:avLst/>
                <a:gdLst/>
                <a:ahLst/>
                <a:cxnLst>
                  <a:cxn ang="0">
                    <a:pos x="36" y="0"/>
                  </a:cxn>
                  <a:cxn ang="0">
                    <a:pos x="13" y="0"/>
                  </a:cxn>
                  <a:cxn ang="0">
                    <a:pos x="0" y="14"/>
                  </a:cxn>
                  <a:cxn ang="0">
                    <a:pos x="0" y="19"/>
                  </a:cxn>
                  <a:cxn ang="0">
                    <a:pos x="13" y="32"/>
                  </a:cxn>
                  <a:cxn ang="0">
                    <a:pos x="36" y="32"/>
                  </a:cxn>
                  <a:cxn ang="0">
                    <a:pos x="50" y="19"/>
                  </a:cxn>
                  <a:cxn ang="0">
                    <a:pos x="50" y="14"/>
                  </a:cxn>
                  <a:cxn ang="0">
                    <a:pos x="36" y="0"/>
                  </a:cxn>
                </a:cxnLst>
                <a:rect l="0" t="0" r="r" b="b"/>
                <a:pathLst>
                  <a:path w="50" h="32">
                    <a:moveTo>
                      <a:pt x="36" y="0"/>
                    </a:moveTo>
                    <a:cubicBezTo>
                      <a:pt x="13" y="0"/>
                      <a:pt x="13" y="0"/>
                      <a:pt x="13" y="0"/>
                    </a:cubicBezTo>
                    <a:cubicBezTo>
                      <a:pt x="6" y="0"/>
                      <a:pt x="0" y="6"/>
                      <a:pt x="0" y="14"/>
                    </a:cubicBezTo>
                    <a:cubicBezTo>
                      <a:pt x="0" y="19"/>
                      <a:pt x="0" y="19"/>
                      <a:pt x="0" y="19"/>
                    </a:cubicBezTo>
                    <a:cubicBezTo>
                      <a:pt x="0" y="26"/>
                      <a:pt x="6" y="32"/>
                      <a:pt x="13" y="32"/>
                    </a:cubicBezTo>
                    <a:cubicBezTo>
                      <a:pt x="36" y="32"/>
                      <a:pt x="36" y="32"/>
                      <a:pt x="36" y="32"/>
                    </a:cubicBezTo>
                    <a:cubicBezTo>
                      <a:pt x="44" y="32"/>
                      <a:pt x="50" y="26"/>
                      <a:pt x="50" y="19"/>
                    </a:cubicBezTo>
                    <a:cubicBezTo>
                      <a:pt x="50" y="14"/>
                      <a:pt x="50" y="14"/>
                      <a:pt x="50" y="14"/>
                    </a:cubicBezTo>
                    <a:cubicBezTo>
                      <a:pt x="50" y="6"/>
                      <a:pt x="44" y="0"/>
                      <a:pt x="36"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85" name="Freeform 74">
                <a:extLst>
                  <a:ext uri="{FF2B5EF4-FFF2-40B4-BE49-F238E27FC236}">
                    <a16:creationId xmlns:a16="http://schemas.microsoft.com/office/drawing/2014/main" id="{5E71D90D-871D-40BA-A1E7-7887C1DE8303}"/>
                  </a:ext>
                </a:extLst>
              </p:cNvPr>
              <p:cNvSpPr>
                <a:spLocks/>
              </p:cNvSpPr>
              <p:nvPr/>
            </p:nvSpPr>
            <p:spPr bwMode="auto">
              <a:xfrm>
                <a:off x="995364" y="2555472"/>
                <a:ext cx="118826" cy="52037"/>
              </a:xfrm>
              <a:custGeom>
                <a:avLst/>
                <a:gdLst/>
                <a:ahLst/>
                <a:cxnLst>
                  <a:cxn ang="0">
                    <a:pos x="23" y="0"/>
                  </a:cxn>
                  <a:cxn ang="0">
                    <a:pos x="9" y="0"/>
                  </a:cxn>
                  <a:cxn ang="0">
                    <a:pos x="0" y="8"/>
                  </a:cxn>
                  <a:cxn ang="0">
                    <a:pos x="0" y="11"/>
                  </a:cxn>
                  <a:cxn ang="0">
                    <a:pos x="9" y="17"/>
                  </a:cxn>
                  <a:cxn ang="0">
                    <a:pos x="23" y="17"/>
                  </a:cxn>
                  <a:cxn ang="0">
                    <a:pos x="32" y="11"/>
                  </a:cxn>
                  <a:cxn ang="0">
                    <a:pos x="32" y="8"/>
                  </a:cxn>
                  <a:cxn ang="0">
                    <a:pos x="23" y="0"/>
                  </a:cxn>
                </a:cxnLst>
                <a:rect l="0" t="0" r="r" b="b"/>
                <a:pathLst>
                  <a:path w="32" h="17">
                    <a:moveTo>
                      <a:pt x="23" y="0"/>
                    </a:moveTo>
                    <a:cubicBezTo>
                      <a:pt x="9" y="0"/>
                      <a:pt x="9" y="0"/>
                      <a:pt x="9" y="0"/>
                    </a:cubicBezTo>
                    <a:cubicBezTo>
                      <a:pt x="4" y="0"/>
                      <a:pt x="0" y="3"/>
                      <a:pt x="0" y="8"/>
                    </a:cubicBezTo>
                    <a:cubicBezTo>
                      <a:pt x="0" y="11"/>
                      <a:pt x="0" y="11"/>
                      <a:pt x="0" y="11"/>
                    </a:cubicBezTo>
                    <a:cubicBezTo>
                      <a:pt x="0" y="16"/>
                      <a:pt x="4" y="17"/>
                      <a:pt x="9" y="17"/>
                    </a:cubicBezTo>
                    <a:cubicBezTo>
                      <a:pt x="23" y="17"/>
                      <a:pt x="23" y="17"/>
                      <a:pt x="23" y="17"/>
                    </a:cubicBezTo>
                    <a:cubicBezTo>
                      <a:pt x="28" y="17"/>
                      <a:pt x="32" y="16"/>
                      <a:pt x="32" y="11"/>
                    </a:cubicBezTo>
                    <a:cubicBezTo>
                      <a:pt x="32" y="8"/>
                      <a:pt x="32" y="8"/>
                      <a:pt x="32" y="8"/>
                    </a:cubicBezTo>
                    <a:cubicBezTo>
                      <a:pt x="32" y="3"/>
                      <a:pt x="28" y="0"/>
                      <a:pt x="23"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86" name="Freeform 75">
                <a:extLst>
                  <a:ext uri="{FF2B5EF4-FFF2-40B4-BE49-F238E27FC236}">
                    <a16:creationId xmlns:a16="http://schemas.microsoft.com/office/drawing/2014/main" id="{EC354AB7-1C38-45EB-950F-DC6C3D22D0C7}"/>
                  </a:ext>
                </a:extLst>
              </p:cNvPr>
              <p:cNvSpPr>
                <a:spLocks/>
              </p:cNvSpPr>
              <p:nvPr/>
            </p:nvSpPr>
            <p:spPr bwMode="auto">
              <a:xfrm>
                <a:off x="1154920" y="2555472"/>
                <a:ext cx="118640" cy="52037"/>
              </a:xfrm>
              <a:custGeom>
                <a:avLst/>
                <a:gdLst/>
                <a:ahLst/>
                <a:cxnLst>
                  <a:cxn ang="0">
                    <a:pos x="24" y="0"/>
                  </a:cxn>
                  <a:cxn ang="0">
                    <a:pos x="9" y="0"/>
                  </a:cxn>
                  <a:cxn ang="0">
                    <a:pos x="0" y="8"/>
                  </a:cxn>
                  <a:cxn ang="0">
                    <a:pos x="0" y="11"/>
                  </a:cxn>
                  <a:cxn ang="0">
                    <a:pos x="9" y="17"/>
                  </a:cxn>
                  <a:cxn ang="0">
                    <a:pos x="24" y="17"/>
                  </a:cxn>
                  <a:cxn ang="0">
                    <a:pos x="32" y="11"/>
                  </a:cxn>
                  <a:cxn ang="0">
                    <a:pos x="32" y="8"/>
                  </a:cxn>
                  <a:cxn ang="0">
                    <a:pos x="24" y="0"/>
                  </a:cxn>
                </a:cxnLst>
                <a:rect l="0" t="0" r="r" b="b"/>
                <a:pathLst>
                  <a:path w="32" h="17">
                    <a:moveTo>
                      <a:pt x="24" y="0"/>
                    </a:moveTo>
                    <a:cubicBezTo>
                      <a:pt x="9" y="0"/>
                      <a:pt x="9" y="0"/>
                      <a:pt x="9" y="0"/>
                    </a:cubicBezTo>
                    <a:cubicBezTo>
                      <a:pt x="4" y="0"/>
                      <a:pt x="0" y="3"/>
                      <a:pt x="0" y="8"/>
                    </a:cubicBezTo>
                    <a:cubicBezTo>
                      <a:pt x="0" y="11"/>
                      <a:pt x="0" y="11"/>
                      <a:pt x="0" y="11"/>
                    </a:cubicBezTo>
                    <a:cubicBezTo>
                      <a:pt x="0" y="16"/>
                      <a:pt x="4" y="17"/>
                      <a:pt x="9" y="17"/>
                    </a:cubicBezTo>
                    <a:cubicBezTo>
                      <a:pt x="24" y="17"/>
                      <a:pt x="24" y="17"/>
                      <a:pt x="24" y="17"/>
                    </a:cubicBezTo>
                    <a:cubicBezTo>
                      <a:pt x="29" y="17"/>
                      <a:pt x="32" y="16"/>
                      <a:pt x="32" y="11"/>
                    </a:cubicBezTo>
                    <a:cubicBezTo>
                      <a:pt x="32" y="8"/>
                      <a:pt x="32" y="8"/>
                      <a:pt x="32" y="8"/>
                    </a:cubicBezTo>
                    <a:cubicBezTo>
                      <a:pt x="32" y="3"/>
                      <a:pt x="29" y="0"/>
                      <a:pt x="24"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87" name="Freeform 76">
                <a:extLst>
                  <a:ext uri="{FF2B5EF4-FFF2-40B4-BE49-F238E27FC236}">
                    <a16:creationId xmlns:a16="http://schemas.microsoft.com/office/drawing/2014/main" id="{48E500E5-4343-42C0-BD19-126C9A924B4D}"/>
                  </a:ext>
                </a:extLst>
              </p:cNvPr>
              <p:cNvSpPr>
                <a:spLocks/>
              </p:cNvSpPr>
              <p:nvPr/>
            </p:nvSpPr>
            <p:spPr bwMode="auto">
              <a:xfrm>
                <a:off x="1314476" y="2555472"/>
                <a:ext cx="118640" cy="52037"/>
              </a:xfrm>
              <a:custGeom>
                <a:avLst/>
                <a:gdLst/>
                <a:ahLst/>
                <a:cxnLst>
                  <a:cxn ang="0">
                    <a:pos x="23" y="0"/>
                  </a:cxn>
                  <a:cxn ang="0">
                    <a:pos x="9" y="0"/>
                  </a:cxn>
                  <a:cxn ang="0">
                    <a:pos x="0" y="8"/>
                  </a:cxn>
                  <a:cxn ang="0">
                    <a:pos x="0" y="11"/>
                  </a:cxn>
                  <a:cxn ang="0">
                    <a:pos x="9" y="17"/>
                  </a:cxn>
                  <a:cxn ang="0">
                    <a:pos x="23" y="17"/>
                  </a:cxn>
                  <a:cxn ang="0">
                    <a:pos x="32" y="11"/>
                  </a:cxn>
                  <a:cxn ang="0">
                    <a:pos x="32" y="8"/>
                  </a:cxn>
                  <a:cxn ang="0">
                    <a:pos x="23" y="0"/>
                  </a:cxn>
                </a:cxnLst>
                <a:rect l="0" t="0" r="r" b="b"/>
                <a:pathLst>
                  <a:path w="32" h="17">
                    <a:moveTo>
                      <a:pt x="23" y="0"/>
                    </a:moveTo>
                    <a:cubicBezTo>
                      <a:pt x="9" y="0"/>
                      <a:pt x="9" y="0"/>
                      <a:pt x="9" y="0"/>
                    </a:cubicBezTo>
                    <a:cubicBezTo>
                      <a:pt x="4" y="0"/>
                      <a:pt x="0" y="3"/>
                      <a:pt x="0" y="8"/>
                    </a:cubicBezTo>
                    <a:cubicBezTo>
                      <a:pt x="0" y="11"/>
                      <a:pt x="0" y="11"/>
                      <a:pt x="0" y="11"/>
                    </a:cubicBezTo>
                    <a:cubicBezTo>
                      <a:pt x="0" y="16"/>
                      <a:pt x="4" y="17"/>
                      <a:pt x="9" y="17"/>
                    </a:cubicBezTo>
                    <a:cubicBezTo>
                      <a:pt x="23" y="17"/>
                      <a:pt x="23" y="17"/>
                      <a:pt x="23" y="17"/>
                    </a:cubicBezTo>
                    <a:cubicBezTo>
                      <a:pt x="28" y="17"/>
                      <a:pt x="32" y="16"/>
                      <a:pt x="32" y="11"/>
                    </a:cubicBezTo>
                    <a:cubicBezTo>
                      <a:pt x="32" y="8"/>
                      <a:pt x="32" y="8"/>
                      <a:pt x="32" y="8"/>
                    </a:cubicBezTo>
                    <a:cubicBezTo>
                      <a:pt x="32" y="3"/>
                      <a:pt x="28" y="0"/>
                      <a:pt x="23"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88" name="Freeform 77">
                <a:extLst>
                  <a:ext uri="{FF2B5EF4-FFF2-40B4-BE49-F238E27FC236}">
                    <a16:creationId xmlns:a16="http://schemas.microsoft.com/office/drawing/2014/main" id="{D2E90DBD-D92A-4D8B-877F-AE0BB2253D3F}"/>
                  </a:ext>
                </a:extLst>
              </p:cNvPr>
              <p:cNvSpPr>
                <a:spLocks/>
              </p:cNvSpPr>
              <p:nvPr/>
            </p:nvSpPr>
            <p:spPr bwMode="auto">
              <a:xfrm>
                <a:off x="1043567" y="2478885"/>
                <a:ext cx="148533" cy="73500"/>
              </a:xfrm>
              <a:custGeom>
                <a:avLst/>
                <a:gdLst/>
                <a:ahLst/>
                <a:cxnLst>
                  <a:cxn ang="0">
                    <a:pos x="119" y="0"/>
                  </a:cxn>
                  <a:cxn ang="0">
                    <a:pos x="0" y="0"/>
                  </a:cxn>
                  <a:cxn ang="0">
                    <a:pos x="0" y="99"/>
                  </a:cxn>
                  <a:cxn ang="0">
                    <a:pos x="0" y="476"/>
                  </a:cxn>
                  <a:cxn ang="0">
                    <a:pos x="119" y="476"/>
                  </a:cxn>
                  <a:cxn ang="0">
                    <a:pos x="119" y="99"/>
                  </a:cxn>
                  <a:cxn ang="0">
                    <a:pos x="795" y="99"/>
                  </a:cxn>
                  <a:cxn ang="0">
                    <a:pos x="795" y="0"/>
                  </a:cxn>
                  <a:cxn ang="0">
                    <a:pos x="119" y="0"/>
                  </a:cxn>
                </a:cxnLst>
                <a:rect l="0" t="0" r="r" b="b"/>
                <a:pathLst>
                  <a:path w="795" h="476">
                    <a:moveTo>
                      <a:pt x="119" y="0"/>
                    </a:moveTo>
                    <a:lnTo>
                      <a:pt x="0" y="0"/>
                    </a:lnTo>
                    <a:lnTo>
                      <a:pt x="0" y="99"/>
                    </a:lnTo>
                    <a:lnTo>
                      <a:pt x="0" y="476"/>
                    </a:lnTo>
                    <a:lnTo>
                      <a:pt x="119" y="476"/>
                    </a:lnTo>
                    <a:lnTo>
                      <a:pt x="119" y="99"/>
                    </a:lnTo>
                    <a:lnTo>
                      <a:pt x="795" y="99"/>
                    </a:lnTo>
                    <a:lnTo>
                      <a:pt x="795" y="0"/>
                    </a:lnTo>
                    <a:lnTo>
                      <a:pt x="119"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89" name="Freeform 78">
                <a:extLst>
                  <a:ext uri="{FF2B5EF4-FFF2-40B4-BE49-F238E27FC236}">
                    <a16:creationId xmlns:a16="http://schemas.microsoft.com/office/drawing/2014/main" id="{71B3CC6F-1335-4B8C-9A61-043EB6A4B5E8}"/>
                  </a:ext>
                </a:extLst>
              </p:cNvPr>
              <p:cNvSpPr>
                <a:spLocks/>
              </p:cNvSpPr>
              <p:nvPr/>
            </p:nvSpPr>
            <p:spPr bwMode="auto">
              <a:xfrm>
                <a:off x="1240303" y="2478885"/>
                <a:ext cx="144609" cy="73500"/>
              </a:xfrm>
              <a:custGeom>
                <a:avLst/>
                <a:gdLst/>
                <a:ahLst/>
                <a:cxnLst>
                  <a:cxn ang="0">
                    <a:pos x="675" y="0"/>
                  </a:cxn>
                  <a:cxn ang="0">
                    <a:pos x="0" y="0"/>
                  </a:cxn>
                  <a:cxn ang="0">
                    <a:pos x="0" y="99"/>
                  </a:cxn>
                  <a:cxn ang="0">
                    <a:pos x="675" y="99"/>
                  </a:cxn>
                  <a:cxn ang="0">
                    <a:pos x="675" y="476"/>
                  </a:cxn>
                  <a:cxn ang="0">
                    <a:pos x="774" y="476"/>
                  </a:cxn>
                  <a:cxn ang="0">
                    <a:pos x="774" y="99"/>
                  </a:cxn>
                  <a:cxn ang="0">
                    <a:pos x="774" y="0"/>
                  </a:cxn>
                  <a:cxn ang="0">
                    <a:pos x="675" y="0"/>
                  </a:cxn>
                </a:cxnLst>
                <a:rect l="0" t="0" r="r" b="b"/>
                <a:pathLst>
                  <a:path w="774" h="476">
                    <a:moveTo>
                      <a:pt x="675" y="0"/>
                    </a:moveTo>
                    <a:lnTo>
                      <a:pt x="0" y="0"/>
                    </a:lnTo>
                    <a:lnTo>
                      <a:pt x="0" y="99"/>
                    </a:lnTo>
                    <a:lnTo>
                      <a:pt x="675" y="99"/>
                    </a:lnTo>
                    <a:lnTo>
                      <a:pt x="675" y="476"/>
                    </a:lnTo>
                    <a:lnTo>
                      <a:pt x="774" y="476"/>
                    </a:lnTo>
                    <a:lnTo>
                      <a:pt x="774" y="99"/>
                    </a:lnTo>
                    <a:lnTo>
                      <a:pt x="774" y="0"/>
                    </a:lnTo>
                    <a:lnTo>
                      <a:pt x="675"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0" name="Freeform 79">
                <a:extLst>
                  <a:ext uri="{FF2B5EF4-FFF2-40B4-BE49-F238E27FC236}">
                    <a16:creationId xmlns:a16="http://schemas.microsoft.com/office/drawing/2014/main" id="{EE10C61B-7A2C-4ADE-ADDF-C3F591B81D9A}"/>
                  </a:ext>
                </a:extLst>
              </p:cNvPr>
              <p:cNvSpPr>
                <a:spLocks/>
              </p:cNvSpPr>
              <p:nvPr/>
            </p:nvSpPr>
            <p:spPr bwMode="auto">
              <a:xfrm>
                <a:off x="1210597" y="2466686"/>
                <a:ext cx="14760" cy="64235"/>
              </a:xfrm>
              <a:custGeom>
                <a:avLst/>
                <a:gdLst/>
                <a:ahLst/>
                <a:cxnLst>
                  <a:cxn ang="0">
                    <a:pos x="0" y="0"/>
                  </a:cxn>
                  <a:cxn ang="0">
                    <a:pos x="0" y="79"/>
                  </a:cxn>
                  <a:cxn ang="0">
                    <a:pos x="0" y="178"/>
                  </a:cxn>
                  <a:cxn ang="0">
                    <a:pos x="0" y="416"/>
                  </a:cxn>
                  <a:cxn ang="0">
                    <a:pos x="79" y="416"/>
                  </a:cxn>
                  <a:cxn ang="0">
                    <a:pos x="79" y="178"/>
                  </a:cxn>
                  <a:cxn ang="0">
                    <a:pos x="79" y="79"/>
                  </a:cxn>
                  <a:cxn ang="0">
                    <a:pos x="79" y="0"/>
                  </a:cxn>
                  <a:cxn ang="0">
                    <a:pos x="0" y="0"/>
                  </a:cxn>
                </a:cxnLst>
                <a:rect l="0" t="0" r="r" b="b"/>
                <a:pathLst>
                  <a:path w="79" h="416">
                    <a:moveTo>
                      <a:pt x="0" y="0"/>
                    </a:moveTo>
                    <a:lnTo>
                      <a:pt x="0" y="79"/>
                    </a:lnTo>
                    <a:lnTo>
                      <a:pt x="0" y="178"/>
                    </a:lnTo>
                    <a:lnTo>
                      <a:pt x="0" y="416"/>
                    </a:lnTo>
                    <a:lnTo>
                      <a:pt x="79" y="416"/>
                    </a:lnTo>
                    <a:lnTo>
                      <a:pt x="79" y="178"/>
                    </a:lnTo>
                    <a:lnTo>
                      <a:pt x="79" y="79"/>
                    </a:lnTo>
                    <a:lnTo>
                      <a:pt x="79" y="0"/>
                    </a:lnTo>
                    <a:lnTo>
                      <a:pt x="0"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grpSp>
        <p:grpSp>
          <p:nvGrpSpPr>
            <p:cNvPr id="91" name="Group 90">
              <a:extLst>
                <a:ext uri="{FF2B5EF4-FFF2-40B4-BE49-F238E27FC236}">
                  <a16:creationId xmlns:a16="http://schemas.microsoft.com/office/drawing/2014/main" id="{C744C8A0-528B-46C1-8886-3CA5DCD6E30E}"/>
                </a:ext>
              </a:extLst>
            </p:cNvPr>
            <p:cNvGrpSpPr/>
            <p:nvPr/>
          </p:nvGrpSpPr>
          <p:grpSpPr>
            <a:xfrm>
              <a:off x="3530524" y="3259258"/>
              <a:ext cx="700403" cy="567368"/>
              <a:chOff x="995364" y="2350260"/>
              <a:chExt cx="437752" cy="257249"/>
            </a:xfrm>
            <a:solidFill>
              <a:sysClr val="window" lastClr="FFFFFF"/>
            </a:solidFill>
          </p:grpSpPr>
          <p:sp>
            <p:nvSpPr>
              <p:cNvPr id="92" name="Freeform 73">
                <a:extLst>
                  <a:ext uri="{FF2B5EF4-FFF2-40B4-BE49-F238E27FC236}">
                    <a16:creationId xmlns:a16="http://schemas.microsoft.com/office/drawing/2014/main" id="{3961126E-6EE4-4A5D-BDD4-24E7F34045F4}"/>
                  </a:ext>
                </a:extLst>
              </p:cNvPr>
              <p:cNvSpPr>
                <a:spLocks/>
              </p:cNvSpPr>
              <p:nvPr/>
            </p:nvSpPr>
            <p:spPr bwMode="auto">
              <a:xfrm>
                <a:off x="1125214" y="2350260"/>
                <a:ext cx="185526" cy="98051"/>
              </a:xfrm>
              <a:custGeom>
                <a:avLst/>
                <a:gdLst/>
                <a:ahLst/>
                <a:cxnLst>
                  <a:cxn ang="0">
                    <a:pos x="36" y="0"/>
                  </a:cxn>
                  <a:cxn ang="0">
                    <a:pos x="13" y="0"/>
                  </a:cxn>
                  <a:cxn ang="0">
                    <a:pos x="0" y="14"/>
                  </a:cxn>
                  <a:cxn ang="0">
                    <a:pos x="0" y="19"/>
                  </a:cxn>
                  <a:cxn ang="0">
                    <a:pos x="13" y="32"/>
                  </a:cxn>
                  <a:cxn ang="0">
                    <a:pos x="36" y="32"/>
                  </a:cxn>
                  <a:cxn ang="0">
                    <a:pos x="50" y="19"/>
                  </a:cxn>
                  <a:cxn ang="0">
                    <a:pos x="50" y="14"/>
                  </a:cxn>
                  <a:cxn ang="0">
                    <a:pos x="36" y="0"/>
                  </a:cxn>
                </a:cxnLst>
                <a:rect l="0" t="0" r="r" b="b"/>
                <a:pathLst>
                  <a:path w="50" h="32">
                    <a:moveTo>
                      <a:pt x="36" y="0"/>
                    </a:moveTo>
                    <a:cubicBezTo>
                      <a:pt x="13" y="0"/>
                      <a:pt x="13" y="0"/>
                      <a:pt x="13" y="0"/>
                    </a:cubicBezTo>
                    <a:cubicBezTo>
                      <a:pt x="6" y="0"/>
                      <a:pt x="0" y="6"/>
                      <a:pt x="0" y="14"/>
                    </a:cubicBezTo>
                    <a:cubicBezTo>
                      <a:pt x="0" y="19"/>
                      <a:pt x="0" y="19"/>
                      <a:pt x="0" y="19"/>
                    </a:cubicBezTo>
                    <a:cubicBezTo>
                      <a:pt x="0" y="26"/>
                      <a:pt x="6" y="32"/>
                      <a:pt x="13" y="32"/>
                    </a:cubicBezTo>
                    <a:cubicBezTo>
                      <a:pt x="36" y="32"/>
                      <a:pt x="36" y="32"/>
                      <a:pt x="36" y="32"/>
                    </a:cubicBezTo>
                    <a:cubicBezTo>
                      <a:pt x="44" y="32"/>
                      <a:pt x="50" y="26"/>
                      <a:pt x="50" y="19"/>
                    </a:cubicBezTo>
                    <a:cubicBezTo>
                      <a:pt x="50" y="14"/>
                      <a:pt x="50" y="14"/>
                      <a:pt x="50" y="14"/>
                    </a:cubicBezTo>
                    <a:cubicBezTo>
                      <a:pt x="50" y="6"/>
                      <a:pt x="44" y="0"/>
                      <a:pt x="36"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3" name="Freeform 74">
                <a:extLst>
                  <a:ext uri="{FF2B5EF4-FFF2-40B4-BE49-F238E27FC236}">
                    <a16:creationId xmlns:a16="http://schemas.microsoft.com/office/drawing/2014/main" id="{DE5C29D9-7F52-4EB8-B7A1-EAC387ACE26B}"/>
                  </a:ext>
                </a:extLst>
              </p:cNvPr>
              <p:cNvSpPr>
                <a:spLocks/>
              </p:cNvSpPr>
              <p:nvPr/>
            </p:nvSpPr>
            <p:spPr bwMode="auto">
              <a:xfrm>
                <a:off x="995364" y="2555472"/>
                <a:ext cx="118826" cy="52037"/>
              </a:xfrm>
              <a:custGeom>
                <a:avLst/>
                <a:gdLst/>
                <a:ahLst/>
                <a:cxnLst>
                  <a:cxn ang="0">
                    <a:pos x="23" y="0"/>
                  </a:cxn>
                  <a:cxn ang="0">
                    <a:pos x="9" y="0"/>
                  </a:cxn>
                  <a:cxn ang="0">
                    <a:pos x="0" y="8"/>
                  </a:cxn>
                  <a:cxn ang="0">
                    <a:pos x="0" y="11"/>
                  </a:cxn>
                  <a:cxn ang="0">
                    <a:pos x="9" y="17"/>
                  </a:cxn>
                  <a:cxn ang="0">
                    <a:pos x="23" y="17"/>
                  </a:cxn>
                  <a:cxn ang="0">
                    <a:pos x="32" y="11"/>
                  </a:cxn>
                  <a:cxn ang="0">
                    <a:pos x="32" y="8"/>
                  </a:cxn>
                  <a:cxn ang="0">
                    <a:pos x="23" y="0"/>
                  </a:cxn>
                </a:cxnLst>
                <a:rect l="0" t="0" r="r" b="b"/>
                <a:pathLst>
                  <a:path w="32" h="17">
                    <a:moveTo>
                      <a:pt x="23" y="0"/>
                    </a:moveTo>
                    <a:cubicBezTo>
                      <a:pt x="9" y="0"/>
                      <a:pt x="9" y="0"/>
                      <a:pt x="9" y="0"/>
                    </a:cubicBezTo>
                    <a:cubicBezTo>
                      <a:pt x="4" y="0"/>
                      <a:pt x="0" y="3"/>
                      <a:pt x="0" y="8"/>
                    </a:cubicBezTo>
                    <a:cubicBezTo>
                      <a:pt x="0" y="11"/>
                      <a:pt x="0" y="11"/>
                      <a:pt x="0" y="11"/>
                    </a:cubicBezTo>
                    <a:cubicBezTo>
                      <a:pt x="0" y="16"/>
                      <a:pt x="4" y="17"/>
                      <a:pt x="9" y="17"/>
                    </a:cubicBezTo>
                    <a:cubicBezTo>
                      <a:pt x="23" y="17"/>
                      <a:pt x="23" y="17"/>
                      <a:pt x="23" y="17"/>
                    </a:cubicBezTo>
                    <a:cubicBezTo>
                      <a:pt x="28" y="17"/>
                      <a:pt x="32" y="16"/>
                      <a:pt x="32" y="11"/>
                    </a:cubicBezTo>
                    <a:cubicBezTo>
                      <a:pt x="32" y="8"/>
                      <a:pt x="32" y="8"/>
                      <a:pt x="32" y="8"/>
                    </a:cubicBezTo>
                    <a:cubicBezTo>
                      <a:pt x="32" y="3"/>
                      <a:pt x="28" y="0"/>
                      <a:pt x="23"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4" name="Freeform 75">
                <a:extLst>
                  <a:ext uri="{FF2B5EF4-FFF2-40B4-BE49-F238E27FC236}">
                    <a16:creationId xmlns:a16="http://schemas.microsoft.com/office/drawing/2014/main" id="{D6344577-DE90-4BE0-9187-36E9DF6AB003}"/>
                  </a:ext>
                </a:extLst>
              </p:cNvPr>
              <p:cNvSpPr>
                <a:spLocks/>
              </p:cNvSpPr>
              <p:nvPr/>
            </p:nvSpPr>
            <p:spPr bwMode="auto">
              <a:xfrm>
                <a:off x="1154920" y="2555472"/>
                <a:ext cx="118640" cy="52037"/>
              </a:xfrm>
              <a:custGeom>
                <a:avLst/>
                <a:gdLst/>
                <a:ahLst/>
                <a:cxnLst>
                  <a:cxn ang="0">
                    <a:pos x="24" y="0"/>
                  </a:cxn>
                  <a:cxn ang="0">
                    <a:pos x="9" y="0"/>
                  </a:cxn>
                  <a:cxn ang="0">
                    <a:pos x="0" y="8"/>
                  </a:cxn>
                  <a:cxn ang="0">
                    <a:pos x="0" y="11"/>
                  </a:cxn>
                  <a:cxn ang="0">
                    <a:pos x="9" y="17"/>
                  </a:cxn>
                  <a:cxn ang="0">
                    <a:pos x="24" y="17"/>
                  </a:cxn>
                  <a:cxn ang="0">
                    <a:pos x="32" y="11"/>
                  </a:cxn>
                  <a:cxn ang="0">
                    <a:pos x="32" y="8"/>
                  </a:cxn>
                  <a:cxn ang="0">
                    <a:pos x="24" y="0"/>
                  </a:cxn>
                </a:cxnLst>
                <a:rect l="0" t="0" r="r" b="b"/>
                <a:pathLst>
                  <a:path w="32" h="17">
                    <a:moveTo>
                      <a:pt x="24" y="0"/>
                    </a:moveTo>
                    <a:cubicBezTo>
                      <a:pt x="9" y="0"/>
                      <a:pt x="9" y="0"/>
                      <a:pt x="9" y="0"/>
                    </a:cubicBezTo>
                    <a:cubicBezTo>
                      <a:pt x="4" y="0"/>
                      <a:pt x="0" y="3"/>
                      <a:pt x="0" y="8"/>
                    </a:cubicBezTo>
                    <a:cubicBezTo>
                      <a:pt x="0" y="11"/>
                      <a:pt x="0" y="11"/>
                      <a:pt x="0" y="11"/>
                    </a:cubicBezTo>
                    <a:cubicBezTo>
                      <a:pt x="0" y="16"/>
                      <a:pt x="4" y="17"/>
                      <a:pt x="9" y="17"/>
                    </a:cubicBezTo>
                    <a:cubicBezTo>
                      <a:pt x="24" y="17"/>
                      <a:pt x="24" y="17"/>
                      <a:pt x="24" y="17"/>
                    </a:cubicBezTo>
                    <a:cubicBezTo>
                      <a:pt x="29" y="17"/>
                      <a:pt x="32" y="16"/>
                      <a:pt x="32" y="11"/>
                    </a:cubicBezTo>
                    <a:cubicBezTo>
                      <a:pt x="32" y="8"/>
                      <a:pt x="32" y="8"/>
                      <a:pt x="32" y="8"/>
                    </a:cubicBezTo>
                    <a:cubicBezTo>
                      <a:pt x="32" y="3"/>
                      <a:pt x="29" y="0"/>
                      <a:pt x="24"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5" name="Freeform 76">
                <a:extLst>
                  <a:ext uri="{FF2B5EF4-FFF2-40B4-BE49-F238E27FC236}">
                    <a16:creationId xmlns:a16="http://schemas.microsoft.com/office/drawing/2014/main" id="{648401FF-A180-4BA9-BD72-A07624C57AFC}"/>
                  </a:ext>
                </a:extLst>
              </p:cNvPr>
              <p:cNvSpPr>
                <a:spLocks/>
              </p:cNvSpPr>
              <p:nvPr/>
            </p:nvSpPr>
            <p:spPr bwMode="auto">
              <a:xfrm>
                <a:off x="1314476" y="2555472"/>
                <a:ext cx="118640" cy="52037"/>
              </a:xfrm>
              <a:custGeom>
                <a:avLst/>
                <a:gdLst/>
                <a:ahLst/>
                <a:cxnLst>
                  <a:cxn ang="0">
                    <a:pos x="23" y="0"/>
                  </a:cxn>
                  <a:cxn ang="0">
                    <a:pos x="9" y="0"/>
                  </a:cxn>
                  <a:cxn ang="0">
                    <a:pos x="0" y="8"/>
                  </a:cxn>
                  <a:cxn ang="0">
                    <a:pos x="0" y="11"/>
                  </a:cxn>
                  <a:cxn ang="0">
                    <a:pos x="9" y="17"/>
                  </a:cxn>
                  <a:cxn ang="0">
                    <a:pos x="23" y="17"/>
                  </a:cxn>
                  <a:cxn ang="0">
                    <a:pos x="32" y="11"/>
                  </a:cxn>
                  <a:cxn ang="0">
                    <a:pos x="32" y="8"/>
                  </a:cxn>
                  <a:cxn ang="0">
                    <a:pos x="23" y="0"/>
                  </a:cxn>
                </a:cxnLst>
                <a:rect l="0" t="0" r="r" b="b"/>
                <a:pathLst>
                  <a:path w="32" h="17">
                    <a:moveTo>
                      <a:pt x="23" y="0"/>
                    </a:moveTo>
                    <a:cubicBezTo>
                      <a:pt x="9" y="0"/>
                      <a:pt x="9" y="0"/>
                      <a:pt x="9" y="0"/>
                    </a:cubicBezTo>
                    <a:cubicBezTo>
                      <a:pt x="4" y="0"/>
                      <a:pt x="0" y="3"/>
                      <a:pt x="0" y="8"/>
                    </a:cubicBezTo>
                    <a:cubicBezTo>
                      <a:pt x="0" y="11"/>
                      <a:pt x="0" y="11"/>
                      <a:pt x="0" y="11"/>
                    </a:cubicBezTo>
                    <a:cubicBezTo>
                      <a:pt x="0" y="16"/>
                      <a:pt x="4" y="17"/>
                      <a:pt x="9" y="17"/>
                    </a:cubicBezTo>
                    <a:cubicBezTo>
                      <a:pt x="23" y="17"/>
                      <a:pt x="23" y="17"/>
                      <a:pt x="23" y="17"/>
                    </a:cubicBezTo>
                    <a:cubicBezTo>
                      <a:pt x="28" y="17"/>
                      <a:pt x="32" y="16"/>
                      <a:pt x="32" y="11"/>
                    </a:cubicBezTo>
                    <a:cubicBezTo>
                      <a:pt x="32" y="8"/>
                      <a:pt x="32" y="8"/>
                      <a:pt x="32" y="8"/>
                    </a:cubicBezTo>
                    <a:cubicBezTo>
                      <a:pt x="32" y="3"/>
                      <a:pt x="28" y="0"/>
                      <a:pt x="23"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6" name="Freeform 77">
                <a:extLst>
                  <a:ext uri="{FF2B5EF4-FFF2-40B4-BE49-F238E27FC236}">
                    <a16:creationId xmlns:a16="http://schemas.microsoft.com/office/drawing/2014/main" id="{4A0047C1-D9B0-4686-8503-27DC113325E4}"/>
                  </a:ext>
                </a:extLst>
              </p:cNvPr>
              <p:cNvSpPr>
                <a:spLocks/>
              </p:cNvSpPr>
              <p:nvPr/>
            </p:nvSpPr>
            <p:spPr bwMode="auto">
              <a:xfrm>
                <a:off x="1043567" y="2478885"/>
                <a:ext cx="148533" cy="73500"/>
              </a:xfrm>
              <a:custGeom>
                <a:avLst/>
                <a:gdLst/>
                <a:ahLst/>
                <a:cxnLst>
                  <a:cxn ang="0">
                    <a:pos x="119" y="0"/>
                  </a:cxn>
                  <a:cxn ang="0">
                    <a:pos x="0" y="0"/>
                  </a:cxn>
                  <a:cxn ang="0">
                    <a:pos x="0" y="99"/>
                  </a:cxn>
                  <a:cxn ang="0">
                    <a:pos x="0" y="476"/>
                  </a:cxn>
                  <a:cxn ang="0">
                    <a:pos x="119" y="476"/>
                  </a:cxn>
                  <a:cxn ang="0">
                    <a:pos x="119" y="99"/>
                  </a:cxn>
                  <a:cxn ang="0">
                    <a:pos x="795" y="99"/>
                  </a:cxn>
                  <a:cxn ang="0">
                    <a:pos x="795" y="0"/>
                  </a:cxn>
                  <a:cxn ang="0">
                    <a:pos x="119" y="0"/>
                  </a:cxn>
                </a:cxnLst>
                <a:rect l="0" t="0" r="r" b="b"/>
                <a:pathLst>
                  <a:path w="795" h="476">
                    <a:moveTo>
                      <a:pt x="119" y="0"/>
                    </a:moveTo>
                    <a:lnTo>
                      <a:pt x="0" y="0"/>
                    </a:lnTo>
                    <a:lnTo>
                      <a:pt x="0" y="99"/>
                    </a:lnTo>
                    <a:lnTo>
                      <a:pt x="0" y="476"/>
                    </a:lnTo>
                    <a:lnTo>
                      <a:pt x="119" y="476"/>
                    </a:lnTo>
                    <a:lnTo>
                      <a:pt x="119" y="99"/>
                    </a:lnTo>
                    <a:lnTo>
                      <a:pt x="795" y="99"/>
                    </a:lnTo>
                    <a:lnTo>
                      <a:pt x="795" y="0"/>
                    </a:lnTo>
                    <a:lnTo>
                      <a:pt x="119"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7" name="Freeform 78">
                <a:extLst>
                  <a:ext uri="{FF2B5EF4-FFF2-40B4-BE49-F238E27FC236}">
                    <a16:creationId xmlns:a16="http://schemas.microsoft.com/office/drawing/2014/main" id="{CC91B99A-B202-4946-B765-4F045364DFE9}"/>
                  </a:ext>
                </a:extLst>
              </p:cNvPr>
              <p:cNvSpPr>
                <a:spLocks/>
              </p:cNvSpPr>
              <p:nvPr/>
            </p:nvSpPr>
            <p:spPr bwMode="auto">
              <a:xfrm>
                <a:off x="1240303" y="2478885"/>
                <a:ext cx="144609" cy="73500"/>
              </a:xfrm>
              <a:custGeom>
                <a:avLst/>
                <a:gdLst/>
                <a:ahLst/>
                <a:cxnLst>
                  <a:cxn ang="0">
                    <a:pos x="675" y="0"/>
                  </a:cxn>
                  <a:cxn ang="0">
                    <a:pos x="0" y="0"/>
                  </a:cxn>
                  <a:cxn ang="0">
                    <a:pos x="0" y="99"/>
                  </a:cxn>
                  <a:cxn ang="0">
                    <a:pos x="675" y="99"/>
                  </a:cxn>
                  <a:cxn ang="0">
                    <a:pos x="675" y="476"/>
                  </a:cxn>
                  <a:cxn ang="0">
                    <a:pos x="774" y="476"/>
                  </a:cxn>
                  <a:cxn ang="0">
                    <a:pos x="774" y="99"/>
                  </a:cxn>
                  <a:cxn ang="0">
                    <a:pos x="774" y="0"/>
                  </a:cxn>
                  <a:cxn ang="0">
                    <a:pos x="675" y="0"/>
                  </a:cxn>
                </a:cxnLst>
                <a:rect l="0" t="0" r="r" b="b"/>
                <a:pathLst>
                  <a:path w="774" h="476">
                    <a:moveTo>
                      <a:pt x="675" y="0"/>
                    </a:moveTo>
                    <a:lnTo>
                      <a:pt x="0" y="0"/>
                    </a:lnTo>
                    <a:lnTo>
                      <a:pt x="0" y="99"/>
                    </a:lnTo>
                    <a:lnTo>
                      <a:pt x="675" y="99"/>
                    </a:lnTo>
                    <a:lnTo>
                      <a:pt x="675" y="476"/>
                    </a:lnTo>
                    <a:lnTo>
                      <a:pt x="774" y="476"/>
                    </a:lnTo>
                    <a:lnTo>
                      <a:pt x="774" y="99"/>
                    </a:lnTo>
                    <a:lnTo>
                      <a:pt x="774" y="0"/>
                    </a:lnTo>
                    <a:lnTo>
                      <a:pt x="675"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98" name="Freeform 79">
                <a:extLst>
                  <a:ext uri="{FF2B5EF4-FFF2-40B4-BE49-F238E27FC236}">
                    <a16:creationId xmlns:a16="http://schemas.microsoft.com/office/drawing/2014/main" id="{4F3A85B1-468E-454B-B7E6-3ECB467D3218}"/>
                  </a:ext>
                </a:extLst>
              </p:cNvPr>
              <p:cNvSpPr>
                <a:spLocks/>
              </p:cNvSpPr>
              <p:nvPr/>
            </p:nvSpPr>
            <p:spPr bwMode="auto">
              <a:xfrm>
                <a:off x="1210597" y="2466686"/>
                <a:ext cx="14760" cy="64235"/>
              </a:xfrm>
              <a:custGeom>
                <a:avLst/>
                <a:gdLst/>
                <a:ahLst/>
                <a:cxnLst>
                  <a:cxn ang="0">
                    <a:pos x="0" y="0"/>
                  </a:cxn>
                  <a:cxn ang="0">
                    <a:pos x="0" y="79"/>
                  </a:cxn>
                  <a:cxn ang="0">
                    <a:pos x="0" y="178"/>
                  </a:cxn>
                  <a:cxn ang="0">
                    <a:pos x="0" y="416"/>
                  </a:cxn>
                  <a:cxn ang="0">
                    <a:pos x="79" y="416"/>
                  </a:cxn>
                  <a:cxn ang="0">
                    <a:pos x="79" y="178"/>
                  </a:cxn>
                  <a:cxn ang="0">
                    <a:pos x="79" y="79"/>
                  </a:cxn>
                  <a:cxn ang="0">
                    <a:pos x="79" y="0"/>
                  </a:cxn>
                  <a:cxn ang="0">
                    <a:pos x="0" y="0"/>
                  </a:cxn>
                </a:cxnLst>
                <a:rect l="0" t="0" r="r" b="b"/>
                <a:pathLst>
                  <a:path w="79" h="416">
                    <a:moveTo>
                      <a:pt x="0" y="0"/>
                    </a:moveTo>
                    <a:lnTo>
                      <a:pt x="0" y="79"/>
                    </a:lnTo>
                    <a:lnTo>
                      <a:pt x="0" y="178"/>
                    </a:lnTo>
                    <a:lnTo>
                      <a:pt x="0" y="416"/>
                    </a:lnTo>
                    <a:lnTo>
                      <a:pt x="79" y="416"/>
                    </a:lnTo>
                    <a:lnTo>
                      <a:pt x="79" y="178"/>
                    </a:lnTo>
                    <a:lnTo>
                      <a:pt x="79" y="79"/>
                    </a:lnTo>
                    <a:lnTo>
                      <a:pt x="79" y="0"/>
                    </a:lnTo>
                    <a:lnTo>
                      <a:pt x="0"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grpSp>
        <p:grpSp>
          <p:nvGrpSpPr>
            <p:cNvPr id="122" name="Group 121">
              <a:extLst>
                <a:ext uri="{FF2B5EF4-FFF2-40B4-BE49-F238E27FC236}">
                  <a16:creationId xmlns:a16="http://schemas.microsoft.com/office/drawing/2014/main" id="{6FB2573A-9DB4-4ED7-8248-1A0C230E37D6}"/>
                </a:ext>
              </a:extLst>
            </p:cNvPr>
            <p:cNvGrpSpPr/>
            <p:nvPr/>
          </p:nvGrpSpPr>
          <p:grpSpPr>
            <a:xfrm>
              <a:off x="6092655" y="3259258"/>
              <a:ext cx="700403" cy="567368"/>
              <a:chOff x="995364" y="2350260"/>
              <a:chExt cx="437752" cy="257249"/>
            </a:xfrm>
            <a:solidFill>
              <a:sysClr val="window" lastClr="FFFFFF"/>
            </a:solidFill>
          </p:grpSpPr>
          <p:sp>
            <p:nvSpPr>
              <p:cNvPr id="123" name="Freeform 73">
                <a:extLst>
                  <a:ext uri="{FF2B5EF4-FFF2-40B4-BE49-F238E27FC236}">
                    <a16:creationId xmlns:a16="http://schemas.microsoft.com/office/drawing/2014/main" id="{AFF85482-A6D4-4649-A19D-1EF3A9614B25}"/>
                  </a:ext>
                </a:extLst>
              </p:cNvPr>
              <p:cNvSpPr>
                <a:spLocks/>
              </p:cNvSpPr>
              <p:nvPr/>
            </p:nvSpPr>
            <p:spPr bwMode="auto">
              <a:xfrm>
                <a:off x="1125214" y="2350260"/>
                <a:ext cx="185526" cy="98051"/>
              </a:xfrm>
              <a:custGeom>
                <a:avLst/>
                <a:gdLst/>
                <a:ahLst/>
                <a:cxnLst>
                  <a:cxn ang="0">
                    <a:pos x="36" y="0"/>
                  </a:cxn>
                  <a:cxn ang="0">
                    <a:pos x="13" y="0"/>
                  </a:cxn>
                  <a:cxn ang="0">
                    <a:pos x="0" y="14"/>
                  </a:cxn>
                  <a:cxn ang="0">
                    <a:pos x="0" y="19"/>
                  </a:cxn>
                  <a:cxn ang="0">
                    <a:pos x="13" y="32"/>
                  </a:cxn>
                  <a:cxn ang="0">
                    <a:pos x="36" y="32"/>
                  </a:cxn>
                  <a:cxn ang="0">
                    <a:pos x="50" y="19"/>
                  </a:cxn>
                  <a:cxn ang="0">
                    <a:pos x="50" y="14"/>
                  </a:cxn>
                  <a:cxn ang="0">
                    <a:pos x="36" y="0"/>
                  </a:cxn>
                </a:cxnLst>
                <a:rect l="0" t="0" r="r" b="b"/>
                <a:pathLst>
                  <a:path w="50" h="32">
                    <a:moveTo>
                      <a:pt x="36" y="0"/>
                    </a:moveTo>
                    <a:cubicBezTo>
                      <a:pt x="13" y="0"/>
                      <a:pt x="13" y="0"/>
                      <a:pt x="13" y="0"/>
                    </a:cubicBezTo>
                    <a:cubicBezTo>
                      <a:pt x="6" y="0"/>
                      <a:pt x="0" y="6"/>
                      <a:pt x="0" y="14"/>
                    </a:cubicBezTo>
                    <a:cubicBezTo>
                      <a:pt x="0" y="19"/>
                      <a:pt x="0" y="19"/>
                      <a:pt x="0" y="19"/>
                    </a:cubicBezTo>
                    <a:cubicBezTo>
                      <a:pt x="0" y="26"/>
                      <a:pt x="6" y="32"/>
                      <a:pt x="13" y="32"/>
                    </a:cubicBezTo>
                    <a:cubicBezTo>
                      <a:pt x="36" y="32"/>
                      <a:pt x="36" y="32"/>
                      <a:pt x="36" y="32"/>
                    </a:cubicBezTo>
                    <a:cubicBezTo>
                      <a:pt x="44" y="32"/>
                      <a:pt x="50" y="26"/>
                      <a:pt x="50" y="19"/>
                    </a:cubicBezTo>
                    <a:cubicBezTo>
                      <a:pt x="50" y="14"/>
                      <a:pt x="50" y="14"/>
                      <a:pt x="50" y="14"/>
                    </a:cubicBezTo>
                    <a:cubicBezTo>
                      <a:pt x="50" y="6"/>
                      <a:pt x="44" y="0"/>
                      <a:pt x="36"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124" name="Freeform 74">
                <a:extLst>
                  <a:ext uri="{FF2B5EF4-FFF2-40B4-BE49-F238E27FC236}">
                    <a16:creationId xmlns:a16="http://schemas.microsoft.com/office/drawing/2014/main" id="{7D8B2550-8133-49E1-97E7-D690C9EA07C2}"/>
                  </a:ext>
                </a:extLst>
              </p:cNvPr>
              <p:cNvSpPr>
                <a:spLocks/>
              </p:cNvSpPr>
              <p:nvPr/>
            </p:nvSpPr>
            <p:spPr bwMode="auto">
              <a:xfrm>
                <a:off x="995364" y="2555472"/>
                <a:ext cx="118826" cy="52037"/>
              </a:xfrm>
              <a:custGeom>
                <a:avLst/>
                <a:gdLst/>
                <a:ahLst/>
                <a:cxnLst>
                  <a:cxn ang="0">
                    <a:pos x="23" y="0"/>
                  </a:cxn>
                  <a:cxn ang="0">
                    <a:pos x="9" y="0"/>
                  </a:cxn>
                  <a:cxn ang="0">
                    <a:pos x="0" y="8"/>
                  </a:cxn>
                  <a:cxn ang="0">
                    <a:pos x="0" y="11"/>
                  </a:cxn>
                  <a:cxn ang="0">
                    <a:pos x="9" y="17"/>
                  </a:cxn>
                  <a:cxn ang="0">
                    <a:pos x="23" y="17"/>
                  </a:cxn>
                  <a:cxn ang="0">
                    <a:pos x="32" y="11"/>
                  </a:cxn>
                  <a:cxn ang="0">
                    <a:pos x="32" y="8"/>
                  </a:cxn>
                  <a:cxn ang="0">
                    <a:pos x="23" y="0"/>
                  </a:cxn>
                </a:cxnLst>
                <a:rect l="0" t="0" r="r" b="b"/>
                <a:pathLst>
                  <a:path w="32" h="17">
                    <a:moveTo>
                      <a:pt x="23" y="0"/>
                    </a:moveTo>
                    <a:cubicBezTo>
                      <a:pt x="9" y="0"/>
                      <a:pt x="9" y="0"/>
                      <a:pt x="9" y="0"/>
                    </a:cubicBezTo>
                    <a:cubicBezTo>
                      <a:pt x="4" y="0"/>
                      <a:pt x="0" y="3"/>
                      <a:pt x="0" y="8"/>
                    </a:cubicBezTo>
                    <a:cubicBezTo>
                      <a:pt x="0" y="11"/>
                      <a:pt x="0" y="11"/>
                      <a:pt x="0" y="11"/>
                    </a:cubicBezTo>
                    <a:cubicBezTo>
                      <a:pt x="0" y="16"/>
                      <a:pt x="4" y="17"/>
                      <a:pt x="9" y="17"/>
                    </a:cubicBezTo>
                    <a:cubicBezTo>
                      <a:pt x="23" y="17"/>
                      <a:pt x="23" y="17"/>
                      <a:pt x="23" y="17"/>
                    </a:cubicBezTo>
                    <a:cubicBezTo>
                      <a:pt x="28" y="17"/>
                      <a:pt x="32" y="16"/>
                      <a:pt x="32" y="11"/>
                    </a:cubicBezTo>
                    <a:cubicBezTo>
                      <a:pt x="32" y="8"/>
                      <a:pt x="32" y="8"/>
                      <a:pt x="32" y="8"/>
                    </a:cubicBezTo>
                    <a:cubicBezTo>
                      <a:pt x="32" y="3"/>
                      <a:pt x="28" y="0"/>
                      <a:pt x="23"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125" name="Freeform 75">
                <a:extLst>
                  <a:ext uri="{FF2B5EF4-FFF2-40B4-BE49-F238E27FC236}">
                    <a16:creationId xmlns:a16="http://schemas.microsoft.com/office/drawing/2014/main" id="{6E9E2C52-1BEF-4F0B-A09E-BC6918253B92}"/>
                  </a:ext>
                </a:extLst>
              </p:cNvPr>
              <p:cNvSpPr>
                <a:spLocks/>
              </p:cNvSpPr>
              <p:nvPr/>
            </p:nvSpPr>
            <p:spPr bwMode="auto">
              <a:xfrm>
                <a:off x="1154920" y="2555472"/>
                <a:ext cx="118640" cy="52037"/>
              </a:xfrm>
              <a:custGeom>
                <a:avLst/>
                <a:gdLst/>
                <a:ahLst/>
                <a:cxnLst>
                  <a:cxn ang="0">
                    <a:pos x="24" y="0"/>
                  </a:cxn>
                  <a:cxn ang="0">
                    <a:pos x="9" y="0"/>
                  </a:cxn>
                  <a:cxn ang="0">
                    <a:pos x="0" y="8"/>
                  </a:cxn>
                  <a:cxn ang="0">
                    <a:pos x="0" y="11"/>
                  </a:cxn>
                  <a:cxn ang="0">
                    <a:pos x="9" y="17"/>
                  </a:cxn>
                  <a:cxn ang="0">
                    <a:pos x="24" y="17"/>
                  </a:cxn>
                  <a:cxn ang="0">
                    <a:pos x="32" y="11"/>
                  </a:cxn>
                  <a:cxn ang="0">
                    <a:pos x="32" y="8"/>
                  </a:cxn>
                  <a:cxn ang="0">
                    <a:pos x="24" y="0"/>
                  </a:cxn>
                </a:cxnLst>
                <a:rect l="0" t="0" r="r" b="b"/>
                <a:pathLst>
                  <a:path w="32" h="17">
                    <a:moveTo>
                      <a:pt x="24" y="0"/>
                    </a:moveTo>
                    <a:cubicBezTo>
                      <a:pt x="9" y="0"/>
                      <a:pt x="9" y="0"/>
                      <a:pt x="9" y="0"/>
                    </a:cubicBezTo>
                    <a:cubicBezTo>
                      <a:pt x="4" y="0"/>
                      <a:pt x="0" y="3"/>
                      <a:pt x="0" y="8"/>
                    </a:cubicBezTo>
                    <a:cubicBezTo>
                      <a:pt x="0" y="11"/>
                      <a:pt x="0" y="11"/>
                      <a:pt x="0" y="11"/>
                    </a:cubicBezTo>
                    <a:cubicBezTo>
                      <a:pt x="0" y="16"/>
                      <a:pt x="4" y="17"/>
                      <a:pt x="9" y="17"/>
                    </a:cubicBezTo>
                    <a:cubicBezTo>
                      <a:pt x="24" y="17"/>
                      <a:pt x="24" y="17"/>
                      <a:pt x="24" y="17"/>
                    </a:cubicBezTo>
                    <a:cubicBezTo>
                      <a:pt x="29" y="17"/>
                      <a:pt x="32" y="16"/>
                      <a:pt x="32" y="11"/>
                    </a:cubicBezTo>
                    <a:cubicBezTo>
                      <a:pt x="32" y="8"/>
                      <a:pt x="32" y="8"/>
                      <a:pt x="32" y="8"/>
                    </a:cubicBezTo>
                    <a:cubicBezTo>
                      <a:pt x="32" y="3"/>
                      <a:pt x="29" y="0"/>
                      <a:pt x="24"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126" name="Freeform 76">
                <a:extLst>
                  <a:ext uri="{FF2B5EF4-FFF2-40B4-BE49-F238E27FC236}">
                    <a16:creationId xmlns:a16="http://schemas.microsoft.com/office/drawing/2014/main" id="{772F12F6-B86F-4C58-83A5-3D4128B4AFA1}"/>
                  </a:ext>
                </a:extLst>
              </p:cNvPr>
              <p:cNvSpPr>
                <a:spLocks/>
              </p:cNvSpPr>
              <p:nvPr/>
            </p:nvSpPr>
            <p:spPr bwMode="auto">
              <a:xfrm>
                <a:off x="1314476" y="2555472"/>
                <a:ext cx="118640" cy="52037"/>
              </a:xfrm>
              <a:custGeom>
                <a:avLst/>
                <a:gdLst/>
                <a:ahLst/>
                <a:cxnLst>
                  <a:cxn ang="0">
                    <a:pos x="23" y="0"/>
                  </a:cxn>
                  <a:cxn ang="0">
                    <a:pos x="9" y="0"/>
                  </a:cxn>
                  <a:cxn ang="0">
                    <a:pos x="0" y="8"/>
                  </a:cxn>
                  <a:cxn ang="0">
                    <a:pos x="0" y="11"/>
                  </a:cxn>
                  <a:cxn ang="0">
                    <a:pos x="9" y="17"/>
                  </a:cxn>
                  <a:cxn ang="0">
                    <a:pos x="23" y="17"/>
                  </a:cxn>
                  <a:cxn ang="0">
                    <a:pos x="32" y="11"/>
                  </a:cxn>
                  <a:cxn ang="0">
                    <a:pos x="32" y="8"/>
                  </a:cxn>
                  <a:cxn ang="0">
                    <a:pos x="23" y="0"/>
                  </a:cxn>
                </a:cxnLst>
                <a:rect l="0" t="0" r="r" b="b"/>
                <a:pathLst>
                  <a:path w="32" h="17">
                    <a:moveTo>
                      <a:pt x="23" y="0"/>
                    </a:moveTo>
                    <a:cubicBezTo>
                      <a:pt x="9" y="0"/>
                      <a:pt x="9" y="0"/>
                      <a:pt x="9" y="0"/>
                    </a:cubicBezTo>
                    <a:cubicBezTo>
                      <a:pt x="4" y="0"/>
                      <a:pt x="0" y="3"/>
                      <a:pt x="0" y="8"/>
                    </a:cubicBezTo>
                    <a:cubicBezTo>
                      <a:pt x="0" y="11"/>
                      <a:pt x="0" y="11"/>
                      <a:pt x="0" y="11"/>
                    </a:cubicBezTo>
                    <a:cubicBezTo>
                      <a:pt x="0" y="16"/>
                      <a:pt x="4" y="17"/>
                      <a:pt x="9" y="17"/>
                    </a:cubicBezTo>
                    <a:cubicBezTo>
                      <a:pt x="23" y="17"/>
                      <a:pt x="23" y="17"/>
                      <a:pt x="23" y="17"/>
                    </a:cubicBezTo>
                    <a:cubicBezTo>
                      <a:pt x="28" y="17"/>
                      <a:pt x="32" y="16"/>
                      <a:pt x="32" y="11"/>
                    </a:cubicBezTo>
                    <a:cubicBezTo>
                      <a:pt x="32" y="8"/>
                      <a:pt x="32" y="8"/>
                      <a:pt x="32" y="8"/>
                    </a:cubicBezTo>
                    <a:cubicBezTo>
                      <a:pt x="32" y="3"/>
                      <a:pt x="28" y="0"/>
                      <a:pt x="23" y="0"/>
                    </a:cubicBez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127" name="Freeform 77">
                <a:extLst>
                  <a:ext uri="{FF2B5EF4-FFF2-40B4-BE49-F238E27FC236}">
                    <a16:creationId xmlns:a16="http://schemas.microsoft.com/office/drawing/2014/main" id="{79900DE1-88C5-4FBF-BFBF-DB05D410D449}"/>
                  </a:ext>
                </a:extLst>
              </p:cNvPr>
              <p:cNvSpPr>
                <a:spLocks/>
              </p:cNvSpPr>
              <p:nvPr/>
            </p:nvSpPr>
            <p:spPr bwMode="auto">
              <a:xfrm>
                <a:off x="1043567" y="2478885"/>
                <a:ext cx="148533" cy="73500"/>
              </a:xfrm>
              <a:custGeom>
                <a:avLst/>
                <a:gdLst/>
                <a:ahLst/>
                <a:cxnLst>
                  <a:cxn ang="0">
                    <a:pos x="119" y="0"/>
                  </a:cxn>
                  <a:cxn ang="0">
                    <a:pos x="0" y="0"/>
                  </a:cxn>
                  <a:cxn ang="0">
                    <a:pos x="0" y="99"/>
                  </a:cxn>
                  <a:cxn ang="0">
                    <a:pos x="0" y="476"/>
                  </a:cxn>
                  <a:cxn ang="0">
                    <a:pos x="119" y="476"/>
                  </a:cxn>
                  <a:cxn ang="0">
                    <a:pos x="119" y="99"/>
                  </a:cxn>
                  <a:cxn ang="0">
                    <a:pos x="795" y="99"/>
                  </a:cxn>
                  <a:cxn ang="0">
                    <a:pos x="795" y="0"/>
                  </a:cxn>
                  <a:cxn ang="0">
                    <a:pos x="119" y="0"/>
                  </a:cxn>
                </a:cxnLst>
                <a:rect l="0" t="0" r="r" b="b"/>
                <a:pathLst>
                  <a:path w="795" h="476">
                    <a:moveTo>
                      <a:pt x="119" y="0"/>
                    </a:moveTo>
                    <a:lnTo>
                      <a:pt x="0" y="0"/>
                    </a:lnTo>
                    <a:lnTo>
                      <a:pt x="0" y="99"/>
                    </a:lnTo>
                    <a:lnTo>
                      <a:pt x="0" y="476"/>
                    </a:lnTo>
                    <a:lnTo>
                      <a:pt x="119" y="476"/>
                    </a:lnTo>
                    <a:lnTo>
                      <a:pt x="119" y="99"/>
                    </a:lnTo>
                    <a:lnTo>
                      <a:pt x="795" y="99"/>
                    </a:lnTo>
                    <a:lnTo>
                      <a:pt x="795" y="0"/>
                    </a:lnTo>
                    <a:lnTo>
                      <a:pt x="119"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128" name="Freeform 78">
                <a:extLst>
                  <a:ext uri="{FF2B5EF4-FFF2-40B4-BE49-F238E27FC236}">
                    <a16:creationId xmlns:a16="http://schemas.microsoft.com/office/drawing/2014/main" id="{0A2DAD43-028E-49A7-A38B-52275AE0AC7B}"/>
                  </a:ext>
                </a:extLst>
              </p:cNvPr>
              <p:cNvSpPr>
                <a:spLocks/>
              </p:cNvSpPr>
              <p:nvPr/>
            </p:nvSpPr>
            <p:spPr bwMode="auto">
              <a:xfrm>
                <a:off x="1240303" y="2478885"/>
                <a:ext cx="144609" cy="73500"/>
              </a:xfrm>
              <a:custGeom>
                <a:avLst/>
                <a:gdLst/>
                <a:ahLst/>
                <a:cxnLst>
                  <a:cxn ang="0">
                    <a:pos x="675" y="0"/>
                  </a:cxn>
                  <a:cxn ang="0">
                    <a:pos x="0" y="0"/>
                  </a:cxn>
                  <a:cxn ang="0">
                    <a:pos x="0" y="99"/>
                  </a:cxn>
                  <a:cxn ang="0">
                    <a:pos x="675" y="99"/>
                  </a:cxn>
                  <a:cxn ang="0">
                    <a:pos x="675" y="476"/>
                  </a:cxn>
                  <a:cxn ang="0">
                    <a:pos x="774" y="476"/>
                  </a:cxn>
                  <a:cxn ang="0">
                    <a:pos x="774" y="99"/>
                  </a:cxn>
                  <a:cxn ang="0">
                    <a:pos x="774" y="0"/>
                  </a:cxn>
                  <a:cxn ang="0">
                    <a:pos x="675" y="0"/>
                  </a:cxn>
                </a:cxnLst>
                <a:rect l="0" t="0" r="r" b="b"/>
                <a:pathLst>
                  <a:path w="774" h="476">
                    <a:moveTo>
                      <a:pt x="675" y="0"/>
                    </a:moveTo>
                    <a:lnTo>
                      <a:pt x="0" y="0"/>
                    </a:lnTo>
                    <a:lnTo>
                      <a:pt x="0" y="99"/>
                    </a:lnTo>
                    <a:lnTo>
                      <a:pt x="675" y="99"/>
                    </a:lnTo>
                    <a:lnTo>
                      <a:pt x="675" y="476"/>
                    </a:lnTo>
                    <a:lnTo>
                      <a:pt x="774" y="476"/>
                    </a:lnTo>
                    <a:lnTo>
                      <a:pt x="774" y="99"/>
                    </a:lnTo>
                    <a:lnTo>
                      <a:pt x="774" y="0"/>
                    </a:lnTo>
                    <a:lnTo>
                      <a:pt x="675"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sp>
            <p:nvSpPr>
              <p:cNvPr id="129" name="Freeform 79">
                <a:extLst>
                  <a:ext uri="{FF2B5EF4-FFF2-40B4-BE49-F238E27FC236}">
                    <a16:creationId xmlns:a16="http://schemas.microsoft.com/office/drawing/2014/main" id="{B52D2241-146C-41D3-8618-F89D38FBB2F9}"/>
                  </a:ext>
                </a:extLst>
              </p:cNvPr>
              <p:cNvSpPr>
                <a:spLocks/>
              </p:cNvSpPr>
              <p:nvPr/>
            </p:nvSpPr>
            <p:spPr bwMode="auto">
              <a:xfrm>
                <a:off x="1210597" y="2466686"/>
                <a:ext cx="14760" cy="64235"/>
              </a:xfrm>
              <a:custGeom>
                <a:avLst/>
                <a:gdLst/>
                <a:ahLst/>
                <a:cxnLst>
                  <a:cxn ang="0">
                    <a:pos x="0" y="0"/>
                  </a:cxn>
                  <a:cxn ang="0">
                    <a:pos x="0" y="79"/>
                  </a:cxn>
                  <a:cxn ang="0">
                    <a:pos x="0" y="178"/>
                  </a:cxn>
                  <a:cxn ang="0">
                    <a:pos x="0" y="416"/>
                  </a:cxn>
                  <a:cxn ang="0">
                    <a:pos x="79" y="416"/>
                  </a:cxn>
                  <a:cxn ang="0">
                    <a:pos x="79" y="178"/>
                  </a:cxn>
                  <a:cxn ang="0">
                    <a:pos x="79" y="79"/>
                  </a:cxn>
                  <a:cxn ang="0">
                    <a:pos x="79" y="0"/>
                  </a:cxn>
                  <a:cxn ang="0">
                    <a:pos x="0" y="0"/>
                  </a:cxn>
                </a:cxnLst>
                <a:rect l="0" t="0" r="r" b="b"/>
                <a:pathLst>
                  <a:path w="79" h="416">
                    <a:moveTo>
                      <a:pt x="0" y="0"/>
                    </a:moveTo>
                    <a:lnTo>
                      <a:pt x="0" y="79"/>
                    </a:lnTo>
                    <a:lnTo>
                      <a:pt x="0" y="178"/>
                    </a:lnTo>
                    <a:lnTo>
                      <a:pt x="0" y="416"/>
                    </a:lnTo>
                    <a:lnTo>
                      <a:pt x="79" y="416"/>
                    </a:lnTo>
                    <a:lnTo>
                      <a:pt x="79" y="178"/>
                    </a:lnTo>
                    <a:lnTo>
                      <a:pt x="79" y="79"/>
                    </a:lnTo>
                    <a:lnTo>
                      <a:pt x="79" y="0"/>
                    </a:lnTo>
                    <a:lnTo>
                      <a:pt x="0" y="0"/>
                    </a:lnTo>
                    <a:close/>
                  </a:path>
                </a:pathLst>
              </a:custGeom>
              <a:grpFill/>
              <a:ln w="9525">
                <a:noFill/>
                <a:round/>
                <a:headEnd/>
                <a:tailEnd/>
              </a:ln>
            </p:spPr>
            <p:txBody>
              <a:bodyPr vert="horz" wrap="square" lIns="146304" tIns="73152" rIns="146304" bIns="73152"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960"/>
                  </a:spcAft>
                  <a:buClrTx/>
                  <a:buSzTx/>
                  <a:buFontTx/>
                  <a:buNone/>
                  <a:tabLst/>
                  <a:defRPr/>
                </a:pPr>
                <a:endParaRPr kumimoji="0" lang="en-US" sz="6144" b="0" i="0" u="none" strike="noStrike" kern="0" cap="none" spc="0" normalizeH="0" baseline="0" noProof="0" dirty="0">
                  <a:ln>
                    <a:noFill/>
                  </a:ln>
                  <a:solidFill>
                    <a:srgbClr val="000000"/>
                  </a:solidFill>
                  <a:effectLst/>
                  <a:uLnTx/>
                  <a:uFillTx/>
                </a:endParaRPr>
              </a:p>
            </p:txBody>
          </p:sp>
        </p:grpSp>
        <p:sp>
          <p:nvSpPr>
            <p:cNvPr id="130" name="Rectangle 33">
              <a:extLst>
                <a:ext uri="{FF2B5EF4-FFF2-40B4-BE49-F238E27FC236}">
                  <a16:creationId xmlns:a16="http://schemas.microsoft.com/office/drawing/2014/main" id="{CE164B15-D485-4C64-9C7E-E2A8D616E1FC}"/>
                </a:ext>
              </a:extLst>
            </p:cNvPr>
            <p:cNvSpPr>
              <a:spLocks noChangeArrowheads="1"/>
            </p:cNvSpPr>
            <p:nvPr>
              <p:custDataLst>
                <p:tags r:id="rId3"/>
              </p:custDataLst>
            </p:nvPr>
          </p:nvSpPr>
          <p:spPr bwMode="auto">
            <a:xfrm>
              <a:off x="5373728" y="1665134"/>
              <a:ext cx="3940168" cy="738664"/>
            </a:xfrm>
            <a:prstGeom prst="rect">
              <a:avLst/>
            </a:prstGeom>
            <a:ln>
              <a:noFill/>
            </a:ln>
          </p:spPr>
          <p:txBody>
            <a:bodyPr wrap="square" lIns="0" rIns="0" anchor="b">
              <a:spAutoFit/>
            </a:bodyPr>
            <a:lstStyle/>
            <a:p>
              <a:pPr marL="207546" lvl="1" indent="-207546" defTabSz="914400">
                <a:spcBef>
                  <a:spcPts val="545"/>
                </a:spcBef>
                <a:buClr>
                  <a:srgbClr val="00338D"/>
                </a:buClr>
                <a:buSzPct val="100000"/>
                <a:buFont typeface="Arial" panose="020B0604020202020204" pitchFamily="34" charset="0"/>
                <a:buChar char="—"/>
                <a:defRPr/>
              </a:pPr>
              <a:r>
                <a:rPr lang="en-US" sz="1050" dirty="0">
                  <a:solidFill>
                    <a:srgbClr val="00338D"/>
                  </a:solidFill>
                  <a:ea typeface="ＭＳ Ｐゴシック"/>
                  <a:cs typeface="Geneva"/>
                </a:rPr>
                <a:t>Any amounts subject to recoupment must be repaid within 120 calendar days of receipt of any final notice of recoupment or, if the recipient has not requested reconsideration, within 120 calendar days of the initial notice provided by the Secretary</a:t>
              </a:r>
              <a:endParaRPr lang="en-IN" sz="1050" dirty="0">
                <a:solidFill>
                  <a:srgbClr val="00338D"/>
                </a:solidFill>
                <a:ea typeface="ＭＳ Ｐゴシック"/>
                <a:cs typeface="Geneva"/>
              </a:endParaRPr>
            </a:p>
          </p:txBody>
        </p:sp>
        <p:cxnSp>
          <p:nvCxnSpPr>
            <p:cNvPr id="131" name="Straight Connector 130">
              <a:extLst>
                <a:ext uri="{FF2B5EF4-FFF2-40B4-BE49-F238E27FC236}">
                  <a16:creationId xmlns:a16="http://schemas.microsoft.com/office/drawing/2014/main" id="{F698BBB6-F5BE-4CED-8947-895F5F2C3FE0}"/>
                </a:ext>
              </a:extLst>
            </p:cNvPr>
            <p:cNvCxnSpPr/>
            <p:nvPr/>
          </p:nvCxnSpPr>
          <p:spPr>
            <a:xfrm>
              <a:off x="746125" y="2448591"/>
              <a:ext cx="3039689" cy="0"/>
            </a:xfrm>
            <a:prstGeom prst="line">
              <a:avLst/>
            </a:prstGeom>
            <a:noFill/>
            <a:ln w="6350" cap="flat" cmpd="sng" algn="ctr">
              <a:solidFill>
                <a:srgbClr val="00338D"/>
              </a:solidFill>
              <a:prstDash val="dash"/>
              <a:miter lim="800000"/>
            </a:ln>
            <a:effectLst/>
          </p:spPr>
        </p:cxnSp>
        <p:cxnSp>
          <p:nvCxnSpPr>
            <p:cNvPr id="132" name="Straight Connector 131">
              <a:extLst>
                <a:ext uri="{FF2B5EF4-FFF2-40B4-BE49-F238E27FC236}">
                  <a16:creationId xmlns:a16="http://schemas.microsoft.com/office/drawing/2014/main" id="{EF70BDE4-246D-43AD-AC41-2721BD210ECE}"/>
                </a:ext>
              </a:extLst>
            </p:cNvPr>
            <p:cNvCxnSpPr/>
            <p:nvPr/>
          </p:nvCxnSpPr>
          <p:spPr>
            <a:xfrm>
              <a:off x="1981891" y="2448591"/>
              <a:ext cx="0" cy="548640"/>
            </a:xfrm>
            <a:prstGeom prst="line">
              <a:avLst/>
            </a:prstGeom>
            <a:noFill/>
            <a:ln w="6350" cap="flat" cmpd="sng" algn="ctr">
              <a:solidFill>
                <a:srgbClr val="00338D"/>
              </a:solidFill>
              <a:prstDash val="dash"/>
              <a:miter lim="800000"/>
            </a:ln>
            <a:effectLst/>
          </p:spPr>
        </p:cxnSp>
        <p:cxnSp>
          <p:nvCxnSpPr>
            <p:cNvPr id="133" name="Straight Connector 132">
              <a:extLst>
                <a:ext uri="{FF2B5EF4-FFF2-40B4-BE49-F238E27FC236}">
                  <a16:creationId xmlns:a16="http://schemas.microsoft.com/office/drawing/2014/main" id="{A7561A0C-930C-438D-8BE5-15F0EF4F46C0}"/>
                </a:ext>
              </a:extLst>
            </p:cNvPr>
            <p:cNvCxnSpPr/>
            <p:nvPr/>
          </p:nvCxnSpPr>
          <p:spPr>
            <a:xfrm>
              <a:off x="5372446" y="2458116"/>
              <a:ext cx="3039689" cy="0"/>
            </a:xfrm>
            <a:prstGeom prst="line">
              <a:avLst/>
            </a:prstGeom>
            <a:noFill/>
            <a:ln w="6350" cap="flat" cmpd="sng" algn="ctr">
              <a:solidFill>
                <a:srgbClr val="00338D"/>
              </a:solidFill>
              <a:prstDash val="dash"/>
              <a:miter lim="800000"/>
            </a:ln>
            <a:effectLst/>
          </p:spPr>
        </p:cxnSp>
        <p:cxnSp>
          <p:nvCxnSpPr>
            <p:cNvPr id="134" name="Straight Connector 133">
              <a:extLst>
                <a:ext uri="{FF2B5EF4-FFF2-40B4-BE49-F238E27FC236}">
                  <a16:creationId xmlns:a16="http://schemas.microsoft.com/office/drawing/2014/main" id="{FBDA5907-B3D2-4F14-A476-37A90399F53E}"/>
                </a:ext>
              </a:extLst>
            </p:cNvPr>
            <p:cNvCxnSpPr/>
            <p:nvPr/>
          </p:nvCxnSpPr>
          <p:spPr>
            <a:xfrm>
              <a:off x="7088045" y="2458116"/>
              <a:ext cx="0" cy="548640"/>
            </a:xfrm>
            <a:prstGeom prst="line">
              <a:avLst/>
            </a:prstGeom>
            <a:noFill/>
            <a:ln w="6350" cap="flat" cmpd="sng" algn="ctr">
              <a:solidFill>
                <a:srgbClr val="00338D"/>
              </a:solidFill>
              <a:prstDash val="dash"/>
              <a:miter lim="800000"/>
            </a:ln>
            <a:effectLst/>
          </p:spPr>
        </p:cxnSp>
        <p:cxnSp>
          <p:nvCxnSpPr>
            <p:cNvPr id="135" name="Straight Connector 134">
              <a:extLst>
                <a:ext uri="{FF2B5EF4-FFF2-40B4-BE49-F238E27FC236}">
                  <a16:creationId xmlns:a16="http://schemas.microsoft.com/office/drawing/2014/main" id="{39B0706E-6B49-4193-89CB-16996670FEE5}"/>
                </a:ext>
              </a:extLst>
            </p:cNvPr>
            <p:cNvCxnSpPr/>
            <p:nvPr/>
          </p:nvCxnSpPr>
          <p:spPr>
            <a:xfrm>
              <a:off x="3069445" y="4682337"/>
              <a:ext cx="3039689" cy="0"/>
            </a:xfrm>
            <a:prstGeom prst="line">
              <a:avLst/>
            </a:prstGeom>
            <a:noFill/>
            <a:ln w="6350" cap="flat" cmpd="sng" algn="ctr">
              <a:solidFill>
                <a:srgbClr val="00338D"/>
              </a:solidFill>
              <a:prstDash val="dash"/>
              <a:miter lim="800000"/>
            </a:ln>
            <a:effectLst/>
          </p:spPr>
        </p:cxnSp>
        <p:cxnSp>
          <p:nvCxnSpPr>
            <p:cNvPr id="136" name="Straight Connector 135">
              <a:extLst>
                <a:ext uri="{FF2B5EF4-FFF2-40B4-BE49-F238E27FC236}">
                  <a16:creationId xmlns:a16="http://schemas.microsoft.com/office/drawing/2014/main" id="{4C695B2A-84CE-4E3F-A183-4EA099B2FE79}"/>
                </a:ext>
              </a:extLst>
            </p:cNvPr>
            <p:cNvCxnSpPr/>
            <p:nvPr/>
          </p:nvCxnSpPr>
          <p:spPr>
            <a:xfrm>
              <a:off x="4326738" y="4142569"/>
              <a:ext cx="0" cy="548640"/>
            </a:xfrm>
            <a:prstGeom prst="line">
              <a:avLst/>
            </a:prstGeom>
            <a:noFill/>
            <a:ln w="6350" cap="flat" cmpd="sng" algn="ctr">
              <a:solidFill>
                <a:srgbClr val="00338D"/>
              </a:solidFill>
              <a:prstDash val="dash"/>
              <a:miter lim="800000"/>
            </a:ln>
            <a:effectLst/>
          </p:spPr>
        </p:cxnSp>
      </p:grpSp>
    </p:spTree>
    <p:extLst>
      <p:ext uri="{BB962C8B-B14F-4D97-AF65-F5344CB8AC3E}">
        <p14:creationId xmlns:p14="http://schemas.microsoft.com/office/powerpoint/2010/main" val="3686641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Timeline - Payments in Tranches to Local Governments and Certain States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1015663"/>
          </a:xfrm>
          <a:prstGeom prst="rect">
            <a:avLst/>
          </a:prstGeom>
        </p:spPr>
        <p:txBody>
          <a:bodyPr wrap="square">
            <a:spAutoFit/>
          </a:bodyPr>
          <a:lstStyle/>
          <a:p>
            <a:r>
              <a:rPr lang="en-US" sz="1200" dirty="0"/>
              <a:t>Splitting payments for the majority of States is consistent with the requirement in section 603 of the Act to make payments from the Coronavirus Local Fiscal Recovery Fund to local governments in two tranches. Splitting payments to States into two tranches will help encourage recipients to adapt, as necessary, to new developments that could arise over the coming twelve months, including potential changes to the nature of the public health emergency and its negative economic impacts. While the U.S. economy has been recovering and adding jobs in aggregate, there is still considerable uncertainty in the economic outlook and the interaction between the pandemic and the economy. For these reasons, Treasury believes it will be appropriate for a majority of recipients to adapt their plans as the recovery evolves. </a:t>
            </a:r>
            <a:endParaRPr lang="en-US" sz="1200" b="1" dirty="0"/>
          </a:p>
        </p:txBody>
      </p:sp>
      <p:grpSp>
        <p:nvGrpSpPr>
          <p:cNvPr id="2" name="Group 1">
            <a:extLst>
              <a:ext uri="{FF2B5EF4-FFF2-40B4-BE49-F238E27FC236}">
                <a16:creationId xmlns:a16="http://schemas.microsoft.com/office/drawing/2014/main" id="{55473EED-B097-4B7A-816D-A0EB4D703D84}"/>
              </a:ext>
            </a:extLst>
          </p:cNvPr>
          <p:cNvGrpSpPr/>
          <p:nvPr/>
        </p:nvGrpSpPr>
        <p:grpSpPr>
          <a:xfrm>
            <a:off x="561700" y="2525735"/>
            <a:ext cx="11878500" cy="4682491"/>
            <a:chOff x="-928724" y="1360360"/>
            <a:chExt cx="11878500" cy="4682491"/>
          </a:xfrm>
        </p:grpSpPr>
        <p:sp>
          <p:nvSpPr>
            <p:cNvPr id="50" name="Arc 49">
              <a:extLst>
                <a:ext uri="{FF2B5EF4-FFF2-40B4-BE49-F238E27FC236}">
                  <a16:creationId xmlns:a16="http://schemas.microsoft.com/office/drawing/2014/main" id="{862D9D03-2054-49CF-90C1-337A716CBB74}"/>
                </a:ext>
              </a:extLst>
            </p:cNvPr>
            <p:cNvSpPr/>
            <p:nvPr/>
          </p:nvSpPr>
          <p:spPr>
            <a:xfrm>
              <a:off x="3961871" y="4124858"/>
              <a:ext cx="1376468" cy="1376468"/>
            </a:xfrm>
            <a:prstGeom prst="arc">
              <a:avLst>
                <a:gd name="adj1" fmla="val 3657515"/>
                <a:gd name="adj2" fmla="val 15912259"/>
              </a:avLst>
            </a:prstGeom>
            <a:ln w="165100">
              <a:solidFill>
                <a:schemeClr val="accent4"/>
              </a:solidFill>
              <a:tailEnd type="triangle"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sp>
          <p:nvSpPr>
            <p:cNvPr id="51" name="Arc 50">
              <a:extLst>
                <a:ext uri="{FF2B5EF4-FFF2-40B4-BE49-F238E27FC236}">
                  <a16:creationId xmlns:a16="http://schemas.microsoft.com/office/drawing/2014/main" id="{1526B18E-2C37-4D01-BF3A-B9373BEE0C35}"/>
                </a:ext>
              </a:extLst>
            </p:cNvPr>
            <p:cNvSpPr/>
            <p:nvPr/>
          </p:nvSpPr>
          <p:spPr>
            <a:xfrm flipH="1">
              <a:off x="3949903" y="2728512"/>
              <a:ext cx="1376468" cy="1376468"/>
            </a:xfrm>
            <a:prstGeom prst="arc">
              <a:avLst>
                <a:gd name="adj1" fmla="val 5478932"/>
                <a:gd name="adj2" fmla="val 16740799"/>
              </a:avLst>
            </a:prstGeom>
            <a:ln w="165100">
              <a:solidFill>
                <a:schemeClr val="accent1"/>
              </a:solidFill>
              <a:tailEnd type="triangle"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dirty="0"/>
            </a:p>
          </p:txBody>
        </p:sp>
        <p:sp>
          <p:nvSpPr>
            <p:cNvPr id="52" name="Arc 51">
              <a:extLst>
                <a:ext uri="{FF2B5EF4-FFF2-40B4-BE49-F238E27FC236}">
                  <a16:creationId xmlns:a16="http://schemas.microsoft.com/office/drawing/2014/main" id="{7438AD3D-8997-4A1D-B9B1-05357BEB4089}"/>
                </a:ext>
              </a:extLst>
            </p:cNvPr>
            <p:cNvSpPr/>
            <p:nvPr/>
          </p:nvSpPr>
          <p:spPr>
            <a:xfrm>
              <a:off x="3949903" y="1360360"/>
              <a:ext cx="1376468" cy="1376468"/>
            </a:xfrm>
            <a:prstGeom prst="arc">
              <a:avLst>
                <a:gd name="adj1" fmla="val 6266444"/>
                <a:gd name="adj2" fmla="val 19078973"/>
              </a:avLst>
            </a:prstGeom>
            <a:ln w="165100">
              <a:solidFill>
                <a:schemeClr val="tx2"/>
              </a:solidFill>
              <a:tailEnd type="triangle" w="sm"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sz="2700"/>
            </a:p>
          </p:txBody>
        </p:sp>
        <p:graphicFrame>
          <p:nvGraphicFramePr>
            <p:cNvPr id="53" name="Chart 52">
              <a:extLst>
                <a:ext uri="{FF2B5EF4-FFF2-40B4-BE49-F238E27FC236}">
                  <a16:creationId xmlns:a16="http://schemas.microsoft.com/office/drawing/2014/main" id="{923CD93D-0EE1-42AA-856D-415D84BF717B}"/>
                </a:ext>
              </a:extLst>
            </p:cNvPr>
            <p:cNvGraphicFramePr/>
            <p:nvPr/>
          </p:nvGraphicFramePr>
          <p:xfrm>
            <a:off x="3786753" y="1469827"/>
            <a:ext cx="1724412" cy="1149608"/>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54" name="Chart 53">
              <a:extLst>
                <a:ext uri="{FF2B5EF4-FFF2-40B4-BE49-F238E27FC236}">
                  <a16:creationId xmlns:a16="http://schemas.microsoft.com/office/drawing/2014/main" id="{C02E7CE8-A4FF-4CA1-996E-8CB1A88EF467}"/>
                </a:ext>
              </a:extLst>
            </p:cNvPr>
            <p:cNvGraphicFramePr/>
            <p:nvPr/>
          </p:nvGraphicFramePr>
          <p:xfrm>
            <a:off x="3786753" y="2846902"/>
            <a:ext cx="1724412" cy="1149608"/>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5" name="Chart 54">
              <a:extLst>
                <a:ext uri="{FF2B5EF4-FFF2-40B4-BE49-F238E27FC236}">
                  <a16:creationId xmlns:a16="http://schemas.microsoft.com/office/drawing/2014/main" id="{7B690349-82F3-4878-9F87-C0217519CA88}"/>
                </a:ext>
              </a:extLst>
            </p:cNvPr>
            <p:cNvGraphicFramePr/>
            <p:nvPr/>
          </p:nvGraphicFramePr>
          <p:xfrm>
            <a:off x="3786753" y="4252520"/>
            <a:ext cx="1724412" cy="1149608"/>
          </p:xfrm>
          <a:graphic>
            <a:graphicData uri="http://schemas.openxmlformats.org/drawingml/2006/chart">
              <c:chart xmlns:c="http://schemas.openxmlformats.org/drawingml/2006/chart" xmlns:r="http://schemas.openxmlformats.org/officeDocument/2006/relationships" r:id="rId8"/>
            </a:graphicData>
          </a:graphic>
        </p:graphicFrame>
        <p:sp>
          <p:nvSpPr>
            <p:cNvPr id="56" name="Oval 55">
              <a:extLst>
                <a:ext uri="{FF2B5EF4-FFF2-40B4-BE49-F238E27FC236}">
                  <a16:creationId xmlns:a16="http://schemas.microsoft.com/office/drawing/2014/main" id="{02AEAF34-C52D-4429-B75B-75930A8D9EFF}"/>
                </a:ext>
              </a:extLst>
            </p:cNvPr>
            <p:cNvSpPr/>
            <p:nvPr/>
          </p:nvSpPr>
          <p:spPr>
            <a:xfrm>
              <a:off x="4316730" y="1715493"/>
              <a:ext cx="666750" cy="666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l"/>
              <a:endParaRPr lang="en-IN" sz="1500" dirty="0">
                <a:solidFill>
                  <a:schemeClr val="bg1"/>
                </a:solidFill>
              </a:endParaRPr>
            </a:p>
          </p:txBody>
        </p:sp>
        <p:sp>
          <p:nvSpPr>
            <p:cNvPr id="57" name="Oval 56">
              <a:extLst>
                <a:ext uri="{FF2B5EF4-FFF2-40B4-BE49-F238E27FC236}">
                  <a16:creationId xmlns:a16="http://schemas.microsoft.com/office/drawing/2014/main" id="{8BCAA6B4-9E68-4243-A533-22A8755F6A16}"/>
                </a:ext>
              </a:extLst>
            </p:cNvPr>
            <p:cNvSpPr/>
            <p:nvPr/>
          </p:nvSpPr>
          <p:spPr>
            <a:xfrm>
              <a:off x="4316730" y="3094713"/>
              <a:ext cx="666750" cy="666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l"/>
              <a:endParaRPr lang="en-IN" sz="1500" dirty="0">
                <a:solidFill>
                  <a:schemeClr val="bg1"/>
                </a:solidFill>
              </a:endParaRPr>
            </a:p>
          </p:txBody>
        </p:sp>
        <p:sp>
          <p:nvSpPr>
            <p:cNvPr id="58" name="Oval 57">
              <a:extLst>
                <a:ext uri="{FF2B5EF4-FFF2-40B4-BE49-F238E27FC236}">
                  <a16:creationId xmlns:a16="http://schemas.microsoft.com/office/drawing/2014/main" id="{4FCF8E3B-29FA-40CC-B24F-63B07AA22CEA}"/>
                </a:ext>
              </a:extLst>
            </p:cNvPr>
            <p:cNvSpPr/>
            <p:nvPr/>
          </p:nvSpPr>
          <p:spPr>
            <a:xfrm>
              <a:off x="4316730" y="4489173"/>
              <a:ext cx="666750" cy="666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l"/>
              <a:endParaRPr lang="en-IN" sz="1500" dirty="0">
                <a:solidFill>
                  <a:schemeClr val="bg1"/>
                </a:solidFill>
              </a:endParaRPr>
            </a:p>
          </p:txBody>
        </p:sp>
        <p:sp>
          <p:nvSpPr>
            <p:cNvPr id="59" name="TextBox 58">
              <a:extLst>
                <a:ext uri="{FF2B5EF4-FFF2-40B4-BE49-F238E27FC236}">
                  <a16:creationId xmlns:a16="http://schemas.microsoft.com/office/drawing/2014/main" id="{F12BEB89-FB50-462D-B2A3-F3E39BB7ACD3}"/>
                </a:ext>
              </a:extLst>
            </p:cNvPr>
            <p:cNvSpPr txBox="1"/>
            <p:nvPr/>
          </p:nvSpPr>
          <p:spPr>
            <a:xfrm>
              <a:off x="4419332" y="1894927"/>
              <a:ext cx="719216" cy="307777"/>
            </a:xfrm>
            <a:prstGeom prst="rect">
              <a:avLst/>
            </a:prstGeom>
            <a:noFill/>
          </p:spPr>
          <p:txBody>
            <a:bodyPr wrap="square" lIns="0" tIns="0" rIns="0" bIns="0" rtlCol="0" anchor="ctr">
              <a:spAutoFit/>
            </a:bodyPr>
            <a:lstStyle/>
            <a:p>
              <a:endParaRPr lang="ko-KR" altLang="en-US" sz="2000" b="1" dirty="0">
                <a:solidFill>
                  <a:schemeClr val="tx2"/>
                </a:solidFill>
                <a:cs typeface="Arial" pitchFamily="34" charset="0"/>
              </a:endParaRPr>
            </a:p>
          </p:txBody>
        </p:sp>
        <p:sp>
          <p:nvSpPr>
            <p:cNvPr id="60" name="TextBox 59">
              <a:extLst>
                <a:ext uri="{FF2B5EF4-FFF2-40B4-BE49-F238E27FC236}">
                  <a16:creationId xmlns:a16="http://schemas.microsoft.com/office/drawing/2014/main" id="{E52B3604-B30D-4E72-9172-E65D69D02496}"/>
                </a:ext>
              </a:extLst>
            </p:cNvPr>
            <p:cNvSpPr txBox="1"/>
            <p:nvPr/>
          </p:nvSpPr>
          <p:spPr>
            <a:xfrm>
              <a:off x="4419332" y="3281767"/>
              <a:ext cx="719216" cy="307777"/>
            </a:xfrm>
            <a:prstGeom prst="rect">
              <a:avLst/>
            </a:prstGeom>
            <a:noFill/>
          </p:spPr>
          <p:txBody>
            <a:bodyPr wrap="square" lIns="0" tIns="0" rIns="0" bIns="0" rtlCol="0" anchor="ctr">
              <a:spAutoFit/>
            </a:bodyPr>
            <a:lstStyle/>
            <a:p>
              <a:endParaRPr lang="ko-KR" altLang="en-US" sz="2000" b="1" dirty="0">
                <a:solidFill>
                  <a:schemeClr val="tx2"/>
                </a:solidFill>
                <a:cs typeface="Arial" pitchFamily="34" charset="0"/>
              </a:endParaRPr>
            </a:p>
          </p:txBody>
        </p:sp>
        <p:sp>
          <p:nvSpPr>
            <p:cNvPr id="61" name="TextBox 60">
              <a:extLst>
                <a:ext uri="{FF2B5EF4-FFF2-40B4-BE49-F238E27FC236}">
                  <a16:creationId xmlns:a16="http://schemas.microsoft.com/office/drawing/2014/main" id="{59A72F60-B4FA-4A1B-B601-55A7F91BD8DE}"/>
                </a:ext>
              </a:extLst>
            </p:cNvPr>
            <p:cNvSpPr txBox="1"/>
            <p:nvPr/>
          </p:nvSpPr>
          <p:spPr>
            <a:xfrm>
              <a:off x="4419332" y="4676227"/>
              <a:ext cx="719216" cy="307777"/>
            </a:xfrm>
            <a:prstGeom prst="rect">
              <a:avLst/>
            </a:prstGeom>
            <a:noFill/>
          </p:spPr>
          <p:txBody>
            <a:bodyPr wrap="square" lIns="0" tIns="0" rIns="0" bIns="0" rtlCol="0" anchor="ctr">
              <a:spAutoFit/>
            </a:bodyPr>
            <a:lstStyle/>
            <a:p>
              <a:endParaRPr lang="ko-KR" altLang="en-US" sz="2000" b="1" dirty="0">
                <a:solidFill>
                  <a:schemeClr val="tx2"/>
                </a:solidFill>
                <a:cs typeface="Arial" pitchFamily="34" charset="0"/>
              </a:endParaRPr>
            </a:p>
          </p:txBody>
        </p:sp>
        <p:cxnSp>
          <p:nvCxnSpPr>
            <p:cNvPr id="62" name="Straight Connector 61">
              <a:extLst>
                <a:ext uri="{FF2B5EF4-FFF2-40B4-BE49-F238E27FC236}">
                  <a16:creationId xmlns:a16="http://schemas.microsoft.com/office/drawing/2014/main" id="{1E540BAD-AA3E-433B-ADC0-7BB0827EDA06}"/>
                </a:ext>
              </a:extLst>
            </p:cNvPr>
            <p:cNvCxnSpPr/>
            <p:nvPr/>
          </p:nvCxnSpPr>
          <p:spPr>
            <a:xfrm>
              <a:off x="5093399" y="2082549"/>
              <a:ext cx="835532" cy="0"/>
            </a:xfrm>
            <a:prstGeom prst="line">
              <a:avLst/>
            </a:prstGeom>
            <a:ln>
              <a:solidFill>
                <a:schemeClr val="tx2"/>
              </a:solidFill>
              <a:prstDash val="dash"/>
              <a:headEnd type="none"/>
              <a:tailEnd type="ova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86B196C7-3C32-4830-BD30-C27DA70665D5}"/>
                </a:ext>
              </a:extLst>
            </p:cNvPr>
            <p:cNvCxnSpPr/>
            <p:nvPr/>
          </p:nvCxnSpPr>
          <p:spPr>
            <a:xfrm>
              <a:off x="5093399" y="4810509"/>
              <a:ext cx="835532" cy="0"/>
            </a:xfrm>
            <a:prstGeom prst="line">
              <a:avLst/>
            </a:prstGeom>
            <a:ln>
              <a:solidFill>
                <a:schemeClr val="tx2"/>
              </a:solidFill>
              <a:prstDash val="dash"/>
              <a:headEnd type="none"/>
              <a:tailEnd type="ova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7256EB5E-1E34-463F-8EA7-625399E2FAC6}"/>
                </a:ext>
              </a:extLst>
            </p:cNvPr>
            <p:cNvCxnSpPr/>
            <p:nvPr/>
          </p:nvCxnSpPr>
          <p:spPr>
            <a:xfrm flipH="1">
              <a:off x="1874362" y="3431289"/>
              <a:ext cx="2304712" cy="0"/>
            </a:xfrm>
            <a:prstGeom prst="line">
              <a:avLst/>
            </a:prstGeom>
            <a:ln>
              <a:solidFill>
                <a:schemeClr val="tx2"/>
              </a:solidFill>
              <a:prstDash val="dash"/>
              <a:headEnd type="none"/>
              <a:tailEnd type="oval"/>
            </a:ln>
          </p:spPr>
          <p:style>
            <a:lnRef idx="1">
              <a:schemeClr val="accent1"/>
            </a:lnRef>
            <a:fillRef idx="0">
              <a:schemeClr val="accent1"/>
            </a:fillRef>
            <a:effectRef idx="0">
              <a:schemeClr val="accent1"/>
            </a:effectRef>
            <a:fontRef idx="minor">
              <a:schemeClr val="tx1"/>
            </a:fontRef>
          </p:style>
        </p:cxnSp>
        <p:sp>
          <p:nvSpPr>
            <p:cNvPr id="65" name="Rectangle 33">
              <a:extLst>
                <a:ext uri="{FF2B5EF4-FFF2-40B4-BE49-F238E27FC236}">
                  <a16:creationId xmlns:a16="http://schemas.microsoft.com/office/drawing/2014/main" id="{C8EE79B9-1A19-43A5-B020-D2B65742D0E8}"/>
                </a:ext>
              </a:extLst>
            </p:cNvPr>
            <p:cNvSpPr>
              <a:spLocks noChangeArrowheads="1"/>
            </p:cNvSpPr>
            <p:nvPr>
              <p:custDataLst>
                <p:tags r:id="rId1"/>
              </p:custDataLst>
            </p:nvPr>
          </p:nvSpPr>
          <p:spPr bwMode="auto">
            <a:xfrm>
              <a:off x="6086626" y="2001711"/>
              <a:ext cx="4863150" cy="1797928"/>
            </a:xfrm>
            <a:prstGeom prst="rect">
              <a:avLst/>
            </a:prstGeom>
            <a:ln>
              <a:noFill/>
            </a:ln>
          </p:spPr>
          <p:txBody>
            <a:bodyPr wrap="square" lIns="0" tIns="0" rIns="0" bIns="0" anchor="t" anchorCtr="0">
              <a:spAutoFit/>
            </a:bodyPr>
            <a:lstStyle/>
            <a:p>
              <a:pPr marL="0" lvl="1">
                <a:spcBef>
                  <a:spcPts val="545"/>
                </a:spcBef>
                <a:buClr>
                  <a:schemeClr val="tx2"/>
                </a:buClr>
                <a:buSzPct val="100000"/>
                <a:defRPr/>
              </a:pPr>
              <a:r>
                <a:rPr lang="en-IN" sz="1400" b="1" dirty="0">
                  <a:solidFill>
                    <a:schemeClr val="tx2"/>
                  </a:solidFill>
                </a:rPr>
                <a:t>Two Tranches</a:t>
              </a:r>
            </a:p>
            <a:p>
              <a:pPr marL="207546" lvl="1" indent="-207546">
                <a:spcBef>
                  <a:spcPts val="545"/>
                </a:spcBef>
                <a:buClr>
                  <a:schemeClr val="tx2"/>
                </a:buClr>
                <a:buSzPct val="100000"/>
                <a:buFont typeface="Arial" panose="020B0604020202020204" pitchFamily="34" charset="0"/>
                <a:buChar char="—"/>
                <a:defRPr/>
              </a:pPr>
              <a:r>
                <a:rPr lang="en-US" sz="1050" dirty="0">
                  <a:solidFill>
                    <a:schemeClr val="tx2"/>
                  </a:solidFill>
                  <a:ea typeface="ＭＳ Ｐゴシック"/>
                  <a:cs typeface="Geneva"/>
                </a:rPr>
                <a:t>Section 603 of the Act provides that the Secretary will make payments to local governments in two tranches, with the second tranche being paid twelve months after the first payment. </a:t>
              </a:r>
            </a:p>
            <a:p>
              <a:pPr marL="207546" lvl="1" indent="-207546">
                <a:spcBef>
                  <a:spcPts val="545"/>
                </a:spcBef>
                <a:buClr>
                  <a:schemeClr val="tx2"/>
                </a:buClr>
                <a:buSzPct val="100000"/>
                <a:buFont typeface="Arial" panose="020B0604020202020204" pitchFamily="34" charset="0"/>
                <a:buChar char="—"/>
                <a:defRPr/>
              </a:pPr>
              <a:r>
                <a:rPr lang="en-US" sz="1050" dirty="0">
                  <a:solidFill>
                    <a:schemeClr val="tx2"/>
                  </a:solidFill>
                  <a:ea typeface="ＭＳ Ｐゴシック"/>
                  <a:cs typeface="Geneva"/>
                </a:rPr>
                <a:t>In addition, section 602(b)(6)(A)(ii) provides that the Secretary may withhold payment of up to 50 percent of the amount allocated to each State and territory for a period of up to twelve months from the date on which the State or territory provides its certification to the Secretary. Any such withholding for a State or territory is required to be based on the unemployment rate in the State or territory as of the date of the certification</a:t>
              </a:r>
              <a:endParaRPr lang="en-IN" sz="1050" dirty="0">
                <a:solidFill>
                  <a:schemeClr val="tx2"/>
                </a:solidFill>
                <a:ea typeface="ＭＳ Ｐゴシック"/>
                <a:cs typeface="Geneva"/>
              </a:endParaRPr>
            </a:p>
          </p:txBody>
        </p:sp>
        <p:sp>
          <p:nvSpPr>
            <p:cNvPr id="66" name="Rectangle 33">
              <a:extLst>
                <a:ext uri="{FF2B5EF4-FFF2-40B4-BE49-F238E27FC236}">
                  <a16:creationId xmlns:a16="http://schemas.microsoft.com/office/drawing/2014/main" id="{D72E767B-0BE0-49A0-B217-9B9D8DD2EBC1}"/>
                </a:ext>
              </a:extLst>
            </p:cNvPr>
            <p:cNvSpPr>
              <a:spLocks noChangeArrowheads="1"/>
            </p:cNvSpPr>
            <p:nvPr>
              <p:custDataLst>
                <p:tags r:id="rId2"/>
              </p:custDataLst>
            </p:nvPr>
          </p:nvSpPr>
          <p:spPr bwMode="auto">
            <a:xfrm>
              <a:off x="6086625" y="4729671"/>
              <a:ext cx="4863149" cy="1313180"/>
            </a:xfrm>
            <a:prstGeom prst="rect">
              <a:avLst/>
            </a:prstGeom>
            <a:ln>
              <a:noFill/>
            </a:ln>
          </p:spPr>
          <p:txBody>
            <a:bodyPr wrap="square" lIns="0" tIns="0" rIns="0" bIns="0" anchor="t" anchorCtr="0">
              <a:spAutoFit/>
            </a:bodyPr>
            <a:lstStyle/>
            <a:p>
              <a:pPr marL="0" lvl="1">
                <a:spcBef>
                  <a:spcPts val="545"/>
                </a:spcBef>
                <a:buClr>
                  <a:schemeClr val="tx2"/>
                </a:buClr>
                <a:buSzPct val="100000"/>
                <a:defRPr/>
              </a:pPr>
              <a:r>
                <a:rPr lang="en-IN" sz="1400" b="1" dirty="0">
                  <a:solidFill>
                    <a:schemeClr val="tx2"/>
                  </a:solidFill>
                </a:rPr>
                <a:t>Recovery Evolution</a:t>
              </a:r>
            </a:p>
            <a:p>
              <a:pPr marL="207546" lvl="1" indent="-207546">
                <a:spcBef>
                  <a:spcPts val="545"/>
                </a:spcBef>
                <a:buClr>
                  <a:schemeClr val="tx2"/>
                </a:buClr>
                <a:buSzPct val="100000"/>
                <a:buFont typeface="Arial" panose="020B0604020202020204" pitchFamily="34" charset="0"/>
                <a:buChar char="—"/>
                <a:defRPr/>
              </a:pPr>
              <a:r>
                <a:rPr lang="en-US" sz="1050" dirty="0">
                  <a:solidFill>
                    <a:schemeClr val="tx2"/>
                  </a:solidFill>
                  <a:ea typeface="ＭＳ Ｐゴシック"/>
                  <a:cs typeface="Geneva"/>
                </a:rPr>
                <a:t>Treasury believes it will be appropriate for a majority of recipients to adapt their plans as the recovery evolves. </a:t>
              </a:r>
            </a:p>
            <a:p>
              <a:pPr marL="207546" lvl="1" indent="-207546">
                <a:spcBef>
                  <a:spcPts val="545"/>
                </a:spcBef>
                <a:buClr>
                  <a:schemeClr val="tx2"/>
                </a:buClr>
                <a:buSzPct val="100000"/>
                <a:buFont typeface="Arial" panose="020B0604020202020204" pitchFamily="34" charset="0"/>
                <a:buChar char="—"/>
                <a:defRPr/>
              </a:pPr>
              <a:r>
                <a:rPr lang="en-US" sz="1050" dirty="0">
                  <a:solidFill>
                    <a:schemeClr val="tx2"/>
                  </a:solidFill>
                  <a:ea typeface="ＭＳ Ｐゴシック"/>
                  <a:cs typeface="Geneva"/>
                </a:rPr>
                <a:t>A faster-than-expected economic recovery in 2021 could lead a recipient to dedicate more Funds to longer-term investments starting in 2022. In contrast, a slower than-expected economic recovery in 2021 could lead a recipient to use additional funds for near-term stimulus in 2022</a:t>
              </a:r>
              <a:endParaRPr lang="en-IN" sz="1050" dirty="0">
                <a:solidFill>
                  <a:schemeClr val="tx2"/>
                </a:solidFill>
                <a:ea typeface="ＭＳ Ｐゴシック"/>
                <a:cs typeface="Geneva"/>
              </a:endParaRPr>
            </a:p>
          </p:txBody>
        </p:sp>
        <p:sp>
          <p:nvSpPr>
            <p:cNvPr id="67" name="Rectangle 33">
              <a:extLst>
                <a:ext uri="{FF2B5EF4-FFF2-40B4-BE49-F238E27FC236}">
                  <a16:creationId xmlns:a16="http://schemas.microsoft.com/office/drawing/2014/main" id="{4378F7EB-ED90-4262-8BFA-DCEC690C63EB}"/>
                </a:ext>
              </a:extLst>
            </p:cNvPr>
            <p:cNvSpPr>
              <a:spLocks noChangeArrowheads="1"/>
            </p:cNvSpPr>
            <p:nvPr>
              <p:custDataLst>
                <p:tags r:id="rId3"/>
              </p:custDataLst>
            </p:nvPr>
          </p:nvSpPr>
          <p:spPr bwMode="auto">
            <a:xfrm>
              <a:off x="-928724" y="3333409"/>
              <a:ext cx="3805051" cy="1797928"/>
            </a:xfrm>
            <a:prstGeom prst="rect">
              <a:avLst/>
            </a:prstGeom>
            <a:ln>
              <a:noFill/>
            </a:ln>
          </p:spPr>
          <p:txBody>
            <a:bodyPr wrap="square" lIns="0" tIns="0" rIns="0" bIns="0" anchor="t" anchorCtr="0">
              <a:spAutoFit/>
            </a:bodyPr>
            <a:lstStyle/>
            <a:p>
              <a:pPr marL="0" lvl="1">
                <a:spcBef>
                  <a:spcPts val="545"/>
                </a:spcBef>
                <a:buClr>
                  <a:schemeClr val="tx2"/>
                </a:buClr>
                <a:buSzPct val="100000"/>
                <a:defRPr/>
              </a:pPr>
              <a:r>
                <a:rPr lang="en-IN" sz="1400" b="1" dirty="0">
                  <a:solidFill>
                    <a:schemeClr val="tx2"/>
                  </a:solidFill>
                </a:rPr>
                <a:t>Unemployment Implications</a:t>
              </a:r>
            </a:p>
            <a:p>
              <a:pPr marL="207546" lvl="1" indent="-207546">
                <a:spcBef>
                  <a:spcPts val="545"/>
                </a:spcBef>
                <a:buClr>
                  <a:schemeClr val="tx2"/>
                </a:buClr>
                <a:buSzPct val="100000"/>
                <a:buFont typeface="Arial" panose="020B0604020202020204" pitchFamily="34" charset="0"/>
                <a:buChar char="—"/>
                <a:defRPr/>
              </a:pPr>
              <a:r>
                <a:rPr lang="en-US" sz="1050" dirty="0">
                  <a:solidFill>
                    <a:schemeClr val="tx2"/>
                  </a:solidFill>
                  <a:ea typeface="ＭＳ Ｐゴシック"/>
                  <a:cs typeface="Geneva"/>
                </a:rPr>
                <a:t>The Secretary has determined to provide in this Interim Final Rule for withholding of 50 percent of the amount of Fiscal Recovery Funds allocated to all States (and the District of Columbia) other than those with an unemployment rate that is 2.0 percentage points or more above its pre-pandemic (i.e., February 2020) level. </a:t>
              </a:r>
            </a:p>
            <a:p>
              <a:pPr marL="207546" lvl="1" indent="-207546">
                <a:spcBef>
                  <a:spcPts val="545"/>
                </a:spcBef>
                <a:buClr>
                  <a:schemeClr val="tx2"/>
                </a:buClr>
                <a:buSzPct val="100000"/>
                <a:buFont typeface="Arial" panose="020B0604020202020204" pitchFamily="34" charset="0"/>
                <a:buChar char="—"/>
                <a:defRPr/>
              </a:pPr>
              <a:r>
                <a:rPr lang="en-US" sz="1050" dirty="0">
                  <a:solidFill>
                    <a:schemeClr val="tx2"/>
                  </a:solidFill>
                  <a:ea typeface="ＭＳ Ｐゴシック"/>
                  <a:cs typeface="Geneva"/>
                </a:rPr>
                <a:t>The Secretary will refer to the latest available monthly data from the Bureau of Labor Statistics as of the date the certification is provided.</a:t>
              </a:r>
            </a:p>
          </p:txBody>
        </p:sp>
      </p:grpSp>
    </p:spTree>
    <p:extLst>
      <p:ext uri="{BB962C8B-B14F-4D97-AF65-F5344CB8AC3E}">
        <p14:creationId xmlns:p14="http://schemas.microsoft.com/office/powerpoint/2010/main" val="3112240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0" name="Straight Connector 99">
            <a:extLst>
              <a:ext uri="{FF2B5EF4-FFF2-40B4-BE49-F238E27FC236}">
                <a16:creationId xmlns:a16="http://schemas.microsoft.com/office/drawing/2014/main" id="{D6D3EF9E-65EB-4020-8D8A-5352F18D1AA5}"/>
              </a:ext>
            </a:extLst>
          </p:cNvPr>
          <p:cNvCxnSpPr>
            <a:cxnSpLocks/>
          </p:cNvCxnSpPr>
          <p:nvPr/>
        </p:nvCxnSpPr>
        <p:spPr>
          <a:xfrm>
            <a:off x="620295" y="4232014"/>
            <a:ext cx="10881360" cy="0"/>
          </a:xfrm>
          <a:prstGeom prst="line">
            <a:avLst/>
          </a:prstGeom>
          <a:noFill/>
          <a:ln w="6350" cap="flat" cmpd="sng" algn="ctr">
            <a:solidFill>
              <a:srgbClr val="00338D"/>
            </a:solidFill>
            <a:prstDash val="lgDash"/>
            <a:miter lim="800000"/>
          </a:ln>
          <a:effectLst/>
        </p:spPr>
      </p:cxnSp>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Timeline – Key Dates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1015663"/>
          </a:xfrm>
          <a:prstGeom prst="rect">
            <a:avLst/>
          </a:prstGeom>
        </p:spPr>
        <p:txBody>
          <a:bodyPr wrap="square">
            <a:spAutoFit/>
          </a:bodyPr>
          <a:lstStyle/>
          <a:p>
            <a:r>
              <a:rPr lang="en-US" sz="1200" dirty="0"/>
              <a:t>With respect to the CARES Act, on the understanding that the CRF was intended to be used to meet relatively short-term needs, Treasury interpreted this requirement to mean that, for a cost to be considered to have been incurred, performance of the service or delivery of the goods acquired must occur by December 31, 2021. In contrast, the ARPA was intended to provide more general fiscal relief over a broader timeline. In addition, the ARPA expressly permits the use of Fiscal Recovery Funds for improvements to water, sewer, and broadband infrastructure, which entail a longer timeframe. In recognition of this, Treasury is interpreting the requirement in section 602 and section 603 that costs be incurred by December 31, 2024, to require only that recipients have obligated the Fiscal Recovery Funds by such date. The Interim Final Rule adopts a definition of “obligation.” </a:t>
            </a:r>
            <a:endParaRPr lang="en-US" sz="1200" b="1" dirty="0"/>
          </a:p>
        </p:txBody>
      </p:sp>
      <p:pic>
        <p:nvPicPr>
          <p:cNvPr id="99" name="Graphic 98">
            <a:extLst>
              <a:ext uri="{FF2B5EF4-FFF2-40B4-BE49-F238E27FC236}">
                <a16:creationId xmlns:a16="http://schemas.microsoft.com/office/drawing/2014/main" id="{EE99668D-272F-49DE-8C1A-D97CAB384F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rot="1647343">
            <a:off x="11087926" y="3809592"/>
            <a:ext cx="1560849" cy="1045841"/>
          </a:xfrm>
          <a:prstGeom prst="rect">
            <a:avLst/>
          </a:prstGeom>
        </p:spPr>
      </p:pic>
      <p:grpSp>
        <p:nvGrpSpPr>
          <p:cNvPr id="9" name="Group 8">
            <a:extLst>
              <a:ext uri="{FF2B5EF4-FFF2-40B4-BE49-F238E27FC236}">
                <a16:creationId xmlns:a16="http://schemas.microsoft.com/office/drawing/2014/main" id="{E9C7627A-2D91-4D92-8AC4-85AC08A65E0F}"/>
              </a:ext>
            </a:extLst>
          </p:cNvPr>
          <p:cNvGrpSpPr/>
          <p:nvPr/>
        </p:nvGrpSpPr>
        <p:grpSpPr>
          <a:xfrm>
            <a:off x="227013" y="4064374"/>
            <a:ext cx="2252990" cy="2545975"/>
            <a:chOff x="760413" y="3692899"/>
            <a:chExt cx="2252990" cy="2545975"/>
          </a:xfrm>
        </p:grpSpPr>
        <p:grpSp>
          <p:nvGrpSpPr>
            <p:cNvPr id="101" name="Group 100">
              <a:extLst>
                <a:ext uri="{FF2B5EF4-FFF2-40B4-BE49-F238E27FC236}">
                  <a16:creationId xmlns:a16="http://schemas.microsoft.com/office/drawing/2014/main" id="{83CAF221-A7C0-46A1-8615-08688BD5D186}"/>
                </a:ext>
              </a:extLst>
            </p:cNvPr>
            <p:cNvGrpSpPr/>
            <p:nvPr/>
          </p:nvGrpSpPr>
          <p:grpSpPr>
            <a:xfrm>
              <a:off x="760413" y="3692899"/>
              <a:ext cx="412590" cy="1359086"/>
              <a:chOff x="760414" y="3371850"/>
              <a:chExt cx="274883" cy="1081088"/>
            </a:xfrm>
          </p:grpSpPr>
          <p:sp>
            <p:nvSpPr>
              <p:cNvPr id="102" name="Oval 101">
                <a:extLst>
                  <a:ext uri="{FF2B5EF4-FFF2-40B4-BE49-F238E27FC236}">
                    <a16:creationId xmlns:a16="http://schemas.microsoft.com/office/drawing/2014/main" id="{A8181712-4EC9-426E-9C7B-3E9D7FDE8FCE}"/>
                  </a:ext>
                </a:extLst>
              </p:cNvPr>
              <p:cNvSpPr/>
              <p:nvPr/>
            </p:nvSpPr>
            <p:spPr>
              <a:xfrm>
                <a:off x="768597" y="3371850"/>
                <a:ext cx="266700" cy="266700"/>
              </a:xfrm>
              <a:prstGeom prst="ellipse">
                <a:avLst/>
              </a:prstGeom>
              <a:solidFill>
                <a:srgbClr val="00338D"/>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103" name="Straight Connector 102">
                <a:extLst>
                  <a:ext uri="{FF2B5EF4-FFF2-40B4-BE49-F238E27FC236}">
                    <a16:creationId xmlns:a16="http://schemas.microsoft.com/office/drawing/2014/main" id="{23897A14-04D4-41CC-8858-DEC1B021320B}"/>
                  </a:ext>
                </a:extLst>
              </p:cNvPr>
              <p:cNvCxnSpPr>
                <a:cxnSpLocks/>
              </p:cNvCxnSpPr>
              <p:nvPr/>
            </p:nvCxnSpPr>
            <p:spPr>
              <a:xfrm>
                <a:off x="760414" y="3505200"/>
                <a:ext cx="0" cy="947738"/>
              </a:xfrm>
              <a:prstGeom prst="line">
                <a:avLst/>
              </a:prstGeom>
              <a:noFill/>
              <a:ln w="19050" cap="flat" cmpd="sng" algn="ctr">
                <a:solidFill>
                  <a:srgbClr val="00338D"/>
                </a:solidFill>
                <a:prstDash val="solid"/>
                <a:miter lim="800000"/>
              </a:ln>
              <a:effectLst/>
            </p:spPr>
          </p:cxnSp>
        </p:grpSp>
        <p:grpSp>
          <p:nvGrpSpPr>
            <p:cNvPr id="116" name="Group 115">
              <a:extLst>
                <a:ext uri="{FF2B5EF4-FFF2-40B4-BE49-F238E27FC236}">
                  <a16:creationId xmlns:a16="http://schemas.microsoft.com/office/drawing/2014/main" id="{06CA15C8-458D-4941-880D-115967900E8A}"/>
                </a:ext>
              </a:extLst>
            </p:cNvPr>
            <p:cNvGrpSpPr/>
            <p:nvPr/>
          </p:nvGrpSpPr>
          <p:grpSpPr>
            <a:xfrm>
              <a:off x="1023219" y="4543796"/>
              <a:ext cx="1990184" cy="1695078"/>
              <a:chOff x="887880" y="3872268"/>
              <a:chExt cx="1325935" cy="1348354"/>
            </a:xfrm>
          </p:grpSpPr>
          <p:sp>
            <p:nvSpPr>
              <p:cNvPr id="117" name="TextBox 116">
                <a:extLst>
                  <a:ext uri="{FF2B5EF4-FFF2-40B4-BE49-F238E27FC236}">
                    <a16:creationId xmlns:a16="http://schemas.microsoft.com/office/drawing/2014/main" id="{901B59A5-C6E0-40A7-A059-5FCB0B7E16E0}"/>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Identify revenues collected in the most recent full fiscal year prior to the public health emergency (i.e., last full fiscal year before January 27, 2020) to calculate “base year revenue” for revenue loss calculation</a:t>
                </a:r>
                <a:endParaRPr kumimoji="0" lang="en-US" sz="1000" b="0" i="0" u="none" strike="noStrike" kern="0" cap="none" spc="0" normalizeH="0" baseline="0" noProof="0" dirty="0">
                  <a:ln>
                    <a:noFill/>
                  </a:ln>
                  <a:solidFill>
                    <a:srgbClr val="00338D"/>
                  </a:solidFill>
                  <a:effectLst/>
                  <a:uLnTx/>
                  <a:uFillTx/>
                </a:endParaRPr>
              </a:p>
            </p:txBody>
          </p:sp>
          <p:sp>
            <p:nvSpPr>
              <p:cNvPr id="118" name="TextBox 117">
                <a:extLst>
                  <a:ext uri="{FF2B5EF4-FFF2-40B4-BE49-F238E27FC236}">
                    <a16:creationId xmlns:a16="http://schemas.microsoft.com/office/drawing/2014/main" id="{777CEEE6-A654-4B7B-95BA-76BA1CA1D901}"/>
                  </a:ext>
                </a:extLst>
              </p:cNvPr>
              <p:cNvSpPr txBox="1"/>
              <p:nvPr/>
            </p:nvSpPr>
            <p:spPr>
              <a:xfrm>
                <a:off x="887880" y="3872268"/>
                <a:ext cx="1317752" cy="19177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338D"/>
                    </a:solidFill>
                    <a:effectLst/>
                    <a:uLnTx/>
                    <a:uFillTx/>
                  </a:rPr>
                  <a:t>1/27/2020</a:t>
                </a:r>
              </a:p>
            </p:txBody>
          </p:sp>
        </p:grpSp>
      </p:grpSp>
      <p:grpSp>
        <p:nvGrpSpPr>
          <p:cNvPr id="3" name="Group 2">
            <a:extLst>
              <a:ext uri="{FF2B5EF4-FFF2-40B4-BE49-F238E27FC236}">
                <a16:creationId xmlns:a16="http://schemas.microsoft.com/office/drawing/2014/main" id="{21838A6A-939F-4360-834F-E9741CB5C3CD}"/>
              </a:ext>
            </a:extLst>
          </p:cNvPr>
          <p:cNvGrpSpPr/>
          <p:nvPr/>
        </p:nvGrpSpPr>
        <p:grpSpPr>
          <a:xfrm>
            <a:off x="1639327" y="2494814"/>
            <a:ext cx="2219716" cy="1904841"/>
            <a:chOff x="2830509" y="2123339"/>
            <a:chExt cx="2219716" cy="1904841"/>
          </a:xfrm>
        </p:grpSpPr>
        <p:grpSp>
          <p:nvGrpSpPr>
            <p:cNvPr id="104" name="Group 103">
              <a:extLst>
                <a:ext uri="{FF2B5EF4-FFF2-40B4-BE49-F238E27FC236}">
                  <a16:creationId xmlns:a16="http://schemas.microsoft.com/office/drawing/2014/main" id="{E7C45C22-F4E8-43A7-A25E-E3AED028C4C6}"/>
                </a:ext>
              </a:extLst>
            </p:cNvPr>
            <p:cNvGrpSpPr/>
            <p:nvPr/>
          </p:nvGrpSpPr>
          <p:grpSpPr>
            <a:xfrm>
              <a:off x="2830509" y="2666101"/>
              <a:ext cx="400308" cy="1362079"/>
              <a:chOff x="2213815" y="2555081"/>
              <a:chExt cx="266700" cy="1083469"/>
            </a:xfrm>
          </p:grpSpPr>
          <p:sp>
            <p:nvSpPr>
              <p:cNvPr id="105" name="Oval 104">
                <a:extLst>
                  <a:ext uri="{FF2B5EF4-FFF2-40B4-BE49-F238E27FC236}">
                    <a16:creationId xmlns:a16="http://schemas.microsoft.com/office/drawing/2014/main" id="{EC26191F-DC16-45A2-86E0-9985A822FABD}"/>
                  </a:ext>
                </a:extLst>
              </p:cNvPr>
              <p:cNvSpPr/>
              <p:nvPr/>
            </p:nvSpPr>
            <p:spPr>
              <a:xfrm>
                <a:off x="2213815" y="3371850"/>
                <a:ext cx="266700" cy="266700"/>
              </a:xfrm>
              <a:prstGeom prst="ellipse">
                <a:avLst/>
              </a:prstGeom>
              <a:solidFill>
                <a:srgbClr val="00A3A1"/>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106" name="Straight Connector 105">
                <a:extLst>
                  <a:ext uri="{FF2B5EF4-FFF2-40B4-BE49-F238E27FC236}">
                    <a16:creationId xmlns:a16="http://schemas.microsoft.com/office/drawing/2014/main" id="{E45CB529-B251-458D-A92B-40631F64F2EB}"/>
                  </a:ext>
                </a:extLst>
              </p:cNvPr>
              <p:cNvCxnSpPr/>
              <p:nvPr/>
            </p:nvCxnSpPr>
            <p:spPr>
              <a:xfrm>
                <a:off x="2213815" y="2555081"/>
                <a:ext cx="0" cy="947738"/>
              </a:xfrm>
              <a:prstGeom prst="line">
                <a:avLst/>
              </a:prstGeom>
              <a:noFill/>
              <a:ln w="19050" cap="flat" cmpd="sng" algn="ctr">
                <a:solidFill>
                  <a:srgbClr val="00338D"/>
                </a:solidFill>
                <a:prstDash val="solid"/>
                <a:miter lim="800000"/>
              </a:ln>
              <a:effectLst/>
            </p:spPr>
          </p:cxnSp>
        </p:grpSp>
        <p:grpSp>
          <p:nvGrpSpPr>
            <p:cNvPr id="119" name="Group 118">
              <a:extLst>
                <a:ext uri="{FF2B5EF4-FFF2-40B4-BE49-F238E27FC236}">
                  <a16:creationId xmlns:a16="http://schemas.microsoft.com/office/drawing/2014/main" id="{FFA76E6F-4CCD-4311-A717-FB98F1CF565D}"/>
                </a:ext>
              </a:extLst>
            </p:cNvPr>
            <p:cNvGrpSpPr/>
            <p:nvPr/>
          </p:nvGrpSpPr>
          <p:grpSpPr>
            <a:xfrm>
              <a:off x="3060041" y="2123339"/>
              <a:ext cx="1990184" cy="1695078"/>
              <a:chOff x="887880" y="3872268"/>
              <a:chExt cx="1325935" cy="1348354"/>
            </a:xfrm>
          </p:grpSpPr>
          <p:sp>
            <p:nvSpPr>
              <p:cNvPr id="120" name="TextBox 119">
                <a:extLst>
                  <a:ext uri="{FF2B5EF4-FFF2-40B4-BE49-F238E27FC236}">
                    <a16:creationId xmlns:a16="http://schemas.microsoft.com/office/drawing/2014/main" id="{C78B41E5-6422-4822-8495-95D0C6E69D5A}"/>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Recipients should calculate the extent of the reduction in revenue as of four points in time each year beginning with 12/31/2020</a:t>
                </a:r>
                <a:endParaRPr kumimoji="0" lang="en-US" sz="1000" b="0" i="0" u="none" strike="noStrike" kern="0" cap="none" spc="0" normalizeH="0" baseline="0" noProof="0" dirty="0">
                  <a:ln>
                    <a:noFill/>
                  </a:ln>
                  <a:solidFill>
                    <a:srgbClr val="00338D"/>
                  </a:solidFill>
                  <a:effectLst/>
                  <a:uLnTx/>
                  <a:uFillTx/>
                </a:endParaRPr>
              </a:p>
            </p:txBody>
          </p:sp>
          <p:sp>
            <p:nvSpPr>
              <p:cNvPr id="121" name="TextBox 120">
                <a:extLst>
                  <a:ext uri="{FF2B5EF4-FFF2-40B4-BE49-F238E27FC236}">
                    <a16:creationId xmlns:a16="http://schemas.microsoft.com/office/drawing/2014/main" id="{588C3A0B-5BE0-42C0-B3B1-284184F96195}"/>
                  </a:ext>
                </a:extLst>
              </p:cNvPr>
              <p:cNvSpPr txBox="1"/>
              <p:nvPr/>
            </p:nvSpPr>
            <p:spPr>
              <a:xfrm>
                <a:off x="887880" y="3872268"/>
                <a:ext cx="1317752" cy="19177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1" i="0" u="none" strike="noStrike" kern="0" cap="none" spc="0" normalizeH="0" baseline="0" noProof="0" dirty="0">
                    <a:ln>
                      <a:noFill/>
                    </a:ln>
                    <a:solidFill>
                      <a:srgbClr val="00338D"/>
                    </a:solidFill>
                    <a:effectLst/>
                    <a:uLnTx/>
                    <a:uFillTx/>
                  </a:rPr>
                  <a:t>12/31/2020</a:t>
                </a:r>
              </a:p>
            </p:txBody>
          </p:sp>
        </p:grpSp>
      </p:grpSp>
      <p:grpSp>
        <p:nvGrpSpPr>
          <p:cNvPr id="6" name="Group 5">
            <a:extLst>
              <a:ext uri="{FF2B5EF4-FFF2-40B4-BE49-F238E27FC236}">
                <a16:creationId xmlns:a16="http://schemas.microsoft.com/office/drawing/2014/main" id="{ED7A5E59-0643-4001-97AE-E7F21E9C3974}"/>
              </a:ext>
            </a:extLst>
          </p:cNvPr>
          <p:cNvGrpSpPr/>
          <p:nvPr/>
        </p:nvGrpSpPr>
        <p:grpSpPr>
          <a:xfrm>
            <a:off x="7540513" y="2494814"/>
            <a:ext cx="2264355" cy="1904841"/>
            <a:chOff x="6946136" y="2123339"/>
            <a:chExt cx="2264355" cy="1904841"/>
          </a:xfrm>
        </p:grpSpPr>
        <p:grpSp>
          <p:nvGrpSpPr>
            <p:cNvPr id="110" name="Group 109">
              <a:extLst>
                <a:ext uri="{FF2B5EF4-FFF2-40B4-BE49-F238E27FC236}">
                  <a16:creationId xmlns:a16="http://schemas.microsoft.com/office/drawing/2014/main" id="{AC2374F9-0BB3-4509-87B6-F6BA787B0B0B}"/>
                </a:ext>
              </a:extLst>
            </p:cNvPr>
            <p:cNvGrpSpPr/>
            <p:nvPr/>
          </p:nvGrpSpPr>
          <p:grpSpPr>
            <a:xfrm>
              <a:off x="6946136" y="2669094"/>
              <a:ext cx="409182" cy="1359086"/>
              <a:chOff x="5098339" y="2557462"/>
              <a:chExt cx="272612" cy="1081088"/>
            </a:xfrm>
          </p:grpSpPr>
          <p:sp>
            <p:nvSpPr>
              <p:cNvPr id="111" name="Oval 110">
                <a:extLst>
                  <a:ext uri="{FF2B5EF4-FFF2-40B4-BE49-F238E27FC236}">
                    <a16:creationId xmlns:a16="http://schemas.microsoft.com/office/drawing/2014/main" id="{44068686-1623-456D-9A3A-8C657EE1A710}"/>
                  </a:ext>
                </a:extLst>
              </p:cNvPr>
              <p:cNvSpPr/>
              <p:nvPr/>
            </p:nvSpPr>
            <p:spPr>
              <a:xfrm>
                <a:off x="5104251" y="3371850"/>
                <a:ext cx="266700" cy="266700"/>
              </a:xfrm>
              <a:prstGeom prst="ellipse">
                <a:avLst/>
              </a:prstGeom>
              <a:solidFill>
                <a:srgbClr val="00A3A1"/>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112" name="Straight Connector 111">
                <a:extLst>
                  <a:ext uri="{FF2B5EF4-FFF2-40B4-BE49-F238E27FC236}">
                    <a16:creationId xmlns:a16="http://schemas.microsoft.com/office/drawing/2014/main" id="{0E2C8791-40EA-4973-9D7A-B8DB899AF4D2}"/>
                  </a:ext>
                </a:extLst>
              </p:cNvPr>
              <p:cNvCxnSpPr/>
              <p:nvPr/>
            </p:nvCxnSpPr>
            <p:spPr>
              <a:xfrm>
                <a:off x="5098339" y="2557462"/>
                <a:ext cx="0" cy="947738"/>
              </a:xfrm>
              <a:prstGeom prst="line">
                <a:avLst/>
              </a:prstGeom>
              <a:noFill/>
              <a:ln w="19050" cap="flat" cmpd="sng" algn="ctr">
                <a:solidFill>
                  <a:srgbClr val="00338D"/>
                </a:solidFill>
                <a:prstDash val="solid"/>
                <a:miter lim="800000"/>
              </a:ln>
              <a:effectLst/>
            </p:spPr>
          </p:cxnSp>
        </p:grpSp>
        <p:grpSp>
          <p:nvGrpSpPr>
            <p:cNvPr id="147" name="Group 146">
              <a:extLst>
                <a:ext uri="{FF2B5EF4-FFF2-40B4-BE49-F238E27FC236}">
                  <a16:creationId xmlns:a16="http://schemas.microsoft.com/office/drawing/2014/main" id="{BC90A20F-32DD-4A8F-BFFE-37797E24742B}"/>
                </a:ext>
              </a:extLst>
            </p:cNvPr>
            <p:cNvGrpSpPr/>
            <p:nvPr/>
          </p:nvGrpSpPr>
          <p:grpSpPr>
            <a:xfrm>
              <a:off x="7220307" y="2123339"/>
              <a:ext cx="1990184" cy="1695078"/>
              <a:chOff x="887880" y="3872268"/>
              <a:chExt cx="1325935" cy="1348354"/>
            </a:xfrm>
          </p:grpSpPr>
          <p:sp>
            <p:nvSpPr>
              <p:cNvPr id="148" name="TextBox 147">
                <a:extLst>
                  <a:ext uri="{FF2B5EF4-FFF2-40B4-BE49-F238E27FC236}">
                    <a16:creationId xmlns:a16="http://schemas.microsoft.com/office/drawing/2014/main" id="{CEC88343-2B0B-4520-B53C-F3EB477279F7}"/>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Second Recovery Plan Performance Report due</a:t>
                </a:r>
              </a:p>
            </p:txBody>
          </p:sp>
          <p:sp>
            <p:nvSpPr>
              <p:cNvPr id="149" name="TextBox 148">
                <a:extLst>
                  <a:ext uri="{FF2B5EF4-FFF2-40B4-BE49-F238E27FC236}">
                    <a16:creationId xmlns:a16="http://schemas.microsoft.com/office/drawing/2014/main" id="{F9A0E595-05C7-42A4-B1FA-D17EDC9F27E0}"/>
                  </a:ext>
                </a:extLst>
              </p:cNvPr>
              <p:cNvSpPr txBox="1"/>
              <p:nvPr/>
            </p:nvSpPr>
            <p:spPr>
              <a:xfrm>
                <a:off x="887880" y="3872268"/>
                <a:ext cx="1317752" cy="191776"/>
              </a:xfrm>
              <a:prstGeom prst="rect">
                <a:avLst/>
              </a:prstGeom>
              <a:noFill/>
            </p:spPr>
            <p:txBody>
              <a:bodyPr wrap="square" lIns="0" tIns="0" rIns="0" bIns="0" rtlCol="0">
                <a:noAutofit/>
              </a:bodyPr>
              <a:lstStyle/>
              <a:p>
                <a:pPr lvl="0" defTabSz="914400">
                  <a:defRPr/>
                </a:pPr>
                <a:r>
                  <a:rPr lang="en-US" sz="1100" b="1" kern="0" dirty="0">
                    <a:solidFill>
                      <a:srgbClr val="00338D"/>
                    </a:solidFill>
                  </a:rPr>
                  <a:t>7/31/2022</a:t>
                </a:r>
              </a:p>
            </p:txBody>
          </p:sp>
        </p:grpSp>
      </p:grpSp>
      <p:grpSp>
        <p:nvGrpSpPr>
          <p:cNvPr id="7" name="Group 6">
            <a:extLst>
              <a:ext uri="{FF2B5EF4-FFF2-40B4-BE49-F238E27FC236}">
                <a16:creationId xmlns:a16="http://schemas.microsoft.com/office/drawing/2014/main" id="{C77CAE7F-783B-4761-A876-91D07507D97B}"/>
              </a:ext>
            </a:extLst>
          </p:cNvPr>
          <p:cNvGrpSpPr/>
          <p:nvPr/>
        </p:nvGrpSpPr>
        <p:grpSpPr>
          <a:xfrm>
            <a:off x="8992767" y="4079500"/>
            <a:ext cx="2251535" cy="2530849"/>
            <a:chOff x="9012822" y="3708025"/>
            <a:chExt cx="2251535" cy="2530849"/>
          </a:xfrm>
        </p:grpSpPr>
        <p:grpSp>
          <p:nvGrpSpPr>
            <p:cNvPr id="113" name="Group 112">
              <a:extLst>
                <a:ext uri="{FF2B5EF4-FFF2-40B4-BE49-F238E27FC236}">
                  <a16:creationId xmlns:a16="http://schemas.microsoft.com/office/drawing/2014/main" id="{207A5609-2F6A-45FD-83FD-C4A23602198F}"/>
                </a:ext>
              </a:extLst>
            </p:cNvPr>
            <p:cNvGrpSpPr/>
            <p:nvPr/>
          </p:nvGrpSpPr>
          <p:grpSpPr>
            <a:xfrm>
              <a:off x="9012822" y="3708025"/>
              <a:ext cx="400308" cy="1359086"/>
              <a:chOff x="6549468" y="3371850"/>
              <a:chExt cx="266700" cy="1081088"/>
            </a:xfrm>
          </p:grpSpPr>
          <p:sp>
            <p:nvSpPr>
              <p:cNvPr id="114" name="Oval 113">
                <a:extLst>
                  <a:ext uri="{FF2B5EF4-FFF2-40B4-BE49-F238E27FC236}">
                    <a16:creationId xmlns:a16="http://schemas.microsoft.com/office/drawing/2014/main" id="{E242C5DA-24B7-4F77-98FF-1A3F7D30D9BD}"/>
                  </a:ext>
                </a:extLst>
              </p:cNvPr>
              <p:cNvSpPr/>
              <p:nvPr/>
            </p:nvSpPr>
            <p:spPr>
              <a:xfrm>
                <a:off x="6549468" y="3371850"/>
                <a:ext cx="266700" cy="266700"/>
              </a:xfrm>
              <a:prstGeom prst="ellipse">
                <a:avLst/>
              </a:prstGeom>
              <a:solidFill>
                <a:srgbClr val="470A68"/>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115" name="Straight Connector 114">
                <a:extLst>
                  <a:ext uri="{FF2B5EF4-FFF2-40B4-BE49-F238E27FC236}">
                    <a16:creationId xmlns:a16="http://schemas.microsoft.com/office/drawing/2014/main" id="{7458EDD7-A598-4711-9D56-3C22E6D7AF3A}"/>
                  </a:ext>
                </a:extLst>
              </p:cNvPr>
              <p:cNvCxnSpPr/>
              <p:nvPr/>
            </p:nvCxnSpPr>
            <p:spPr>
              <a:xfrm>
                <a:off x="6549468" y="3505200"/>
                <a:ext cx="0" cy="947738"/>
              </a:xfrm>
              <a:prstGeom prst="line">
                <a:avLst/>
              </a:prstGeom>
              <a:noFill/>
              <a:ln w="19050" cap="flat" cmpd="sng" algn="ctr">
                <a:solidFill>
                  <a:srgbClr val="00338D"/>
                </a:solidFill>
                <a:prstDash val="solid"/>
                <a:miter lim="800000"/>
              </a:ln>
              <a:effectLst/>
            </p:spPr>
          </p:cxnSp>
        </p:grpSp>
        <p:grpSp>
          <p:nvGrpSpPr>
            <p:cNvPr id="150" name="Group 149">
              <a:extLst>
                <a:ext uri="{FF2B5EF4-FFF2-40B4-BE49-F238E27FC236}">
                  <a16:creationId xmlns:a16="http://schemas.microsoft.com/office/drawing/2014/main" id="{CD9FB0EF-B856-410B-AAF4-C883FEFEE0D0}"/>
                </a:ext>
              </a:extLst>
            </p:cNvPr>
            <p:cNvGrpSpPr/>
            <p:nvPr/>
          </p:nvGrpSpPr>
          <p:grpSpPr>
            <a:xfrm>
              <a:off x="9274173" y="4543796"/>
              <a:ext cx="1990184" cy="1695078"/>
              <a:chOff x="887880" y="3872268"/>
              <a:chExt cx="1325935" cy="1348354"/>
            </a:xfrm>
          </p:grpSpPr>
          <p:sp>
            <p:nvSpPr>
              <p:cNvPr id="151" name="TextBox 150">
                <a:extLst>
                  <a:ext uri="{FF2B5EF4-FFF2-40B4-BE49-F238E27FC236}">
                    <a16:creationId xmlns:a16="http://schemas.microsoft.com/office/drawing/2014/main" id="{6357BAAC-F399-463D-B928-598AF3675913}"/>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Costs must be “incurred”</a:t>
                </a:r>
              </a:p>
              <a:p>
                <a:pPr lvl="0" defTabSz="914400"/>
                <a:r>
                  <a:rPr lang="en-US" sz="1000" kern="0" dirty="0">
                    <a:solidFill>
                      <a:srgbClr val="00338D"/>
                    </a:solidFill>
                  </a:rPr>
                  <a:t>Requires only that recipients have obligated the Fiscal Recovery Funds</a:t>
                </a:r>
              </a:p>
            </p:txBody>
          </p:sp>
          <p:sp>
            <p:nvSpPr>
              <p:cNvPr id="152" name="TextBox 151">
                <a:extLst>
                  <a:ext uri="{FF2B5EF4-FFF2-40B4-BE49-F238E27FC236}">
                    <a16:creationId xmlns:a16="http://schemas.microsoft.com/office/drawing/2014/main" id="{C8C4230A-9983-45E6-8905-72004AA39F52}"/>
                  </a:ext>
                </a:extLst>
              </p:cNvPr>
              <p:cNvSpPr txBox="1"/>
              <p:nvPr/>
            </p:nvSpPr>
            <p:spPr>
              <a:xfrm>
                <a:off x="887880" y="3872268"/>
                <a:ext cx="1317752" cy="191776"/>
              </a:xfrm>
              <a:prstGeom prst="rect">
                <a:avLst/>
              </a:prstGeom>
              <a:noFill/>
            </p:spPr>
            <p:txBody>
              <a:bodyPr wrap="square" lIns="0" tIns="0" rIns="0" bIns="0" rtlCol="0">
                <a:noAutofit/>
              </a:bodyPr>
              <a:lstStyle/>
              <a:p>
                <a:pPr lvl="0" defTabSz="914400">
                  <a:defRPr/>
                </a:pPr>
                <a:r>
                  <a:rPr lang="en-US" sz="1100" b="1" kern="0" dirty="0">
                    <a:solidFill>
                      <a:srgbClr val="00338D"/>
                    </a:solidFill>
                  </a:rPr>
                  <a:t>12/31/2024</a:t>
                </a:r>
              </a:p>
            </p:txBody>
          </p:sp>
        </p:grpSp>
      </p:grpSp>
      <p:grpSp>
        <p:nvGrpSpPr>
          <p:cNvPr id="8" name="Group 7">
            <a:extLst>
              <a:ext uri="{FF2B5EF4-FFF2-40B4-BE49-F238E27FC236}">
                <a16:creationId xmlns:a16="http://schemas.microsoft.com/office/drawing/2014/main" id="{BD736928-14D6-4B3F-927B-F3822A507191}"/>
              </a:ext>
            </a:extLst>
          </p:cNvPr>
          <p:cNvGrpSpPr/>
          <p:nvPr/>
        </p:nvGrpSpPr>
        <p:grpSpPr>
          <a:xfrm>
            <a:off x="10403628" y="2508862"/>
            <a:ext cx="2264355" cy="1904841"/>
            <a:chOff x="10670328" y="2137387"/>
            <a:chExt cx="2264355" cy="1904841"/>
          </a:xfrm>
        </p:grpSpPr>
        <p:grpSp>
          <p:nvGrpSpPr>
            <p:cNvPr id="153" name="Group 152">
              <a:extLst>
                <a:ext uri="{FF2B5EF4-FFF2-40B4-BE49-F238E27FC236}">
                  <a16:creationId xmlns:a16="http://schemas.microsoft.com/office/drawing/2014/main" id="{5541842E-6797-4949-9F5F-135629EBF88E}"/>
                </a:ext>
              </a:extLst>
            </p:cNvPr>
            <p:cNvGrpSpPr/>
            <p:nvPr/>
          </p:nvGrpSpPr>
          <p:grpSpPr>
            <a:xfrm>
              <a:off x="10670328" y="2683142"/>
              <a:ext cx="409182" cy="1359086"/>
              <a:chOff x="5098339" y="2557462"/>
              <a:chExt cx="272612" cy="1081088"/>
            </a:xfrm>
          </p:grpSpPr>
          <p:sp>
            <p:nvSpPr>
              <p:cNvPr id="154" name="Oval 153">
                <a:extLst>
                  <a:ext uri="{FF2B5EF4-FFF2-40B4-BE49-F238E27FC236}">
                    <a16:creationId xmlns:a16="http://schemas.microsoft.com/office/drawing/2014/main" id="{12A97FEF-1CD0-46D4-8C59-D68AED5D816D}"/>
                  </a:ext>
                </a:extLst>
              </p:cNvPr>
              <p:cNvSpPr/>
              <p:nvPr/>
            </p:nvSpPr>
            <p:spPr>
              <a:xfrm>
                <a:off x="5104251" y="3371850"/>
                <a:ext cx="266700" cy="266700"/>
              </a:xfrm>
              <a:prstGeom prst="ellipse">
                <a:avLst/>
              </a:prstGeom>
              <a:solidFill>
                <a:srgbClr val="00338D"/>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155" name="Straight Connector 154">
                <a:extLst>
                  <a:ext uri="{FF2B5EF4-FFF2-40B4-BE49-F238E27FC236}">
                    <a16:creationId xmlns:a16="http://schemas.microsoft.com/office/drawing/2014/main" id="{805EE46A-0006-42FA-B714-7384743C78C1}"/>
                  </a:ext>
                </a:extLst>
              </p:cNvPr>
              <p:cNvCxnSpPr/>
              <p:nvPr/>
            </p:nvCxnSpPr>
            <p:spPr>
              <a:xfrm>
                <a:off x="5098339" y="2557462"/>
                <a:ext cx="0" cy="947738"/>
              </a:xfrm>
              <a:prstGeom prst="line">
                <a:avLst/>
              </a:prstGeom>
              <a:noFill/>
              <a:ln w="19050" cap="flat" cmpd="sng" algn="ctr">
                <a:solidFill>
                  <a:srgbClr val="00338D"/>
                </a:solidFill>
                <a:prstDash val="solid"/>
                <a:miter lim="800000"/>
              </a:ln>
              <a:effectLst/>
            </p:spPr>
          </p:cxnSp>
        </p:grpSp>
        <p:grpSp>
          <p:nvGrpSpPr>
            <p:cNvPr id="156" name="Group 155">
              <a:extLst>
                <a:ext uri="{FF2B5EF4-FFF2-40B4-BE49-F238E27FC236}">
                  <a16:creationId xmlns:a16="http://schemas.microsoft.com/office/drawing/2014/main" id="{375CB8F2-BA45-4425-BE22-8048B6533C3A}"/>
                </a:ext>
              </a:extLst>
            </p:cNvPr>
            <p:cNvGrpSpPr/>
            <p:nvPr/>
          </p:nvGrpSpPr>
          <p:grpSpPr>
            <a:xfrm>
              <a:off x="10944499" y="2137387"/>
              <a:ext cx="1990184" cy="1695078"/>
              <a:chOff x="887880" y="3872268"/>
              <a:chExt cx="1325935" cy="1348354"/>
            </a:xfrm>
          </p:grpSpPr>
          <p:sp>
            <p:nvSpPr>
              <p:cNvPr id="157" name="TextBox 156">
                <a:extLst>
                  <a:ext uri="{FF2B5EF4-FFF2-40B4-BE49-F238E27FC236}">
                    <a16:creationId xmlns:a16="http://schemas.microsoft.com/office/drawing/2014/main" id="{BC0254B9-F45A-4D12-B3F8-D38AE681034C}"/>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As set forth in the award terms, the period of performance will run until December 31, 2026, which will provide recipients a reasonable amount of time to complete projects funded with payments from the Fiscal Recovery Funds</a:t>
                </a:r>
              </a:p>
            </p:txBody>
          </p:sp>
          <p:sp>
            <p:nvSpPr>
              <p:cNvPr id="158" name="TextBox 157">
                <a:extLst>
                  <a:ext uri="{FF2B5EF4-FFF2-40B4-BE49-F238E27FC236}">
                    <a16:creationId xmlns:a16="http://schemas.microsoft.com/office/drawing/2014/main" id="{D55D0CE4-72F7-49AE-94A9-3AA958254CE6}"/>
                  </a:ext>
                </a:extLst>
              </p:cNvPr>
              <p:cNvSpPr txBox="1"/>
              <p:nvPr/>
            </p:nvSpPr>
            <p:spPr>
              <a:xfrm>
                <a:off x="887880" y="3872268"/>
                <a:ext cx="1317752" cy="191776"/>
              </a:xfrm>
              <a:prstGeom prst="rect">
                <a:avLst/>
              </a:prstGeom>
              <a:noFill/>
            </p:spPr>
            <p:txBody>
              <a:bodyPr wrap="square" lIns="0" tIns="0" rIns="0" bIns="0" rtlCol="0">
                <a:noAutofit/>
              </a:bodyPr>
              <a:lstStyle/>
              <a:p>
                <a:pPr lvl="0" defTabSz="914400">
                  <a:defRPr/>
                </a:pPr>
                <a:r>
                  <a:rPr lang="en-US" sz="1100" b="1" kern="0" dirty="0">
                    <a:solidFill>
                      <a:srgbClr val="00338D"/>
                    </a:solidFill>
                  </a:rPr>
                  <a:t>12/31/2026</a:t>
                </a:r>
              </a:p>
            </p:txBody>
          </p:sp>
        </p:grpSp>
      </p:grpSp>
      <p:grpSp>
        <p:nvGrpSpPr>
          <p:cNvPr id="2" name="Group 1">
            <a:extLst>
              <a:ext uri="{FF2B5EF4-FFF2-40B4-BE49-F238E27FC236}">
                <a16:creationId xmlns:a16="http://schemas.microsoft.com/office/drawing/2014/main" id="{41A8D11E-5B53-4A14-A502-8BC0500F55C7}"/>
              </a:ext>
            </a:extLst>
          </p:cNvPr>
          <p:cNvGrpSpPr/>
          <p:nvPr/>
        </p:nvGrpSpPr>
        <p:grpSpPr>
          <a:xfrm>
            <a:off x="3142192" y="4064374"/>
            <a:ext cx="2314822" cy="2545975"/>
            <a:chOff x="3732742" y="4064374"/>
            <a:chExt cx="2314822" cy="2545975"/>
          </a:xfrm>
        </p:grpSpPr>
        <p:grpSp>
          <p:nvGrpSpPr>
            <p:cNvPr id="4" name="Group 3">
              <a:extLst>
                <a:ext uri="{FF2B5EF4-FFF2-40B4-BE49-F238E27FC236}">
                  <a16:creationId xmlns:a16="http://schemas.microsoft.com/office/drawing/2014/main" id="{BBDF3222-2897-433F-97EB-C0E85C8EF5E9}"/>
                </a:ext>
              </a:extLst>
            </p:cNvPr>
            <p:cNvGrpSpPr/>
            <p:nvPr/>
          </p:nvGrpSpPr>
          <p:grpSpPr>
            <a:xfrm>
              <a:off x="3732742" y="4064374"/>
              <a:ext cx="2314822" cy="2545975"/>
              <a:chOff x="4888322" y="3692899"/>
              <a:chExt cx="2314822" cy="2545975"/>
            </a:xfrm>
          </p:grpSpPr>
          <p:grpSp>
            <p:nvGrpSpPr>
              <p:cNvPr id="107" name="Group 106">
                <a:extLst>
                  <a:ext uri="{FF2B5EF4-FFF2-40B4-BE49-F238E27FC236}">
                    <a16:creationId xmlns:a16="http://schemas.microsoft.com/office/drawing/2014/main" id="{4F752A1F-64BB-4BE9-8527-0ED9AEF75851}"/>
                  </a:ext>
                </a:extLst>
              </p:cNvPr>
              <p:cNvGrpSpPr/>
              <p:nvPr/>
            </p:nvGrpSpPr>
            <p:grpSpPr>
              <a:xfrm>
                <a:off x="4888322" y="3692899"/>
                <a:ext cx="400308" cy="1359086"/>
                <a:chOff x="3659033" y="3371850"/>
                <a:chExt cx="266700" cy="1081088"/>
              </a:xfrm>
            </p:grpSpPr>
            <p:sp>
              <p:nvSpPr>
                <p:cNvPr id="108" name="Oval 107">
                  <a:extLst>
                    <a:ext uri="{FF2B5EF4-FFF2-40B4-BE49-F238E27FC236}">
                      <a16:creationId xmlns:a16="http://schemas.microsoft.com/office/drawing/2014/main" id="{AB76544A-5B8A-4883-A080-81121A5C8B44}"/>
                    </a:ext>
                  </a:extLst>
                </p:cNvPr>
                <p:cNvSpPr/>
                <p:nvPr/>
              </p:nvSpPr>
              <p:spPr>
                <a:xfrm>
                  <a:off x="3659033" y="3371850"/>
                  <a:ext cx="266700" cy="266700"/>
                </a:xfrm>
                <a:prstGeom prst="ellipse">
                  <a:avLst/>
                </a:prstGeom>
                <a:solidFill>
                  <a:srgbClr val="6D2077"/>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109" name="Straight Connector 108">
                  <a:extLst>
                    <a:ext uri="{FF2B5EF4-FFF2-40B4-BE49-F238E27FC236}">
                      <a16:creationId xmlns:a16="http://schemas.microsoft.com/office/drawing/2014/main" id="{D59960BB-1017-4657-92E4-0FDB2DD5495B}"/>
                    </a:ext>
                  </a:extLst>
                </p:cNvPr>
                <p:cNvCxnSpPr/>
                <p:nvPr/>
              </p:nvCxnSpPr>
              <p:spPr>
                <a:xfrm>
                  <a:off x="3659033" y="3505200"/>
                  <a:ext cx="0" cy="947738"/>
                </a:xfrm>
                <a:prstGeom prst="line">
                  <a:avLst/>
                </a:prstGeom>
                <a:noFill/>
                <a:ln w="19050" cap="flat" cmpd="sng" algn="ctr">
                  <a:solidFill>
                    <a:srgbClr val="00338D"/>
                  </a:solidFill>
                  <a:prstDash val="solid"/>
                  <a:miter lim="800000"/>
                </a:ln>
                <a:effectLst/>
              </p:spPr>
            </p:cxnSp>
          </p:grpSp>
          <p:grpSp>
            <p:nvGrpSpPr>
              <p:cNvPr id="144" name="Group 143">
                <a:extLst>
                  <a:ext uri="{FF2B5EF4-FFF2-40B4-BE49-F238E27FC236}">
                    <a16:creationId xmlns:a16="http://schemas.microsoft.com/office/drawing/2014/main" id="{0B4CF9B8-E89B-4958-9ED4-6908CAF3B9C7}"/>
                  </a:ext>
                </a:extLst>
              </p:cNvPr>
              <p:cNvGrpSpPr/>
              <p:nvPr/>
            </p:nvGrpSpPr>
            <p:grpSpPr>
              <a:xfrm>
                <a:off x="5212960" y="4543796"/>
                <a:ext cx="1990184" cy="1695078"/>
                <a:chOff x="887880" y="3872268"/>
                <a:chExt cx="1325935" cy="1348354"/>
              </a:xfrm>
            </p:grpSpPr>
            <p:sp>
              <p:nvSpPr>
                <p:cNvPr id="145" name="TextBox 144">
                  <a:extLst>
                    <a:ext uri="{FF2B5EF4-FFF2-40B4-BE49-F238E27FC236}">
                      <a16:creationId xmlns:a16="http://schemas.microsoft.com/office/drawing/2014/main" id="{4E539A38-5D74-4511-A477-F7EF310706E3}"/>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Although as discussed above the eligible uses of payments from the Fiscal Recovery Funds are all prospective in nature, Treasury considers the beginning of the covered period for purposes of determining compliance with section 602(c)(2)(A) to be the relevant reference point for this purpose. The Interim Final Rule thus permits funds to be used to cover costs incurred beginning on March 3, 2021</a:t>
                  </a:r>
                </a:p>
              </p:txBody>
            </p:sp>
            <p:sp>
              <p:nvSpPr>
                <p:cNvPr id="146" name="TextBox 145">
                  <a:extLst>
                    <a:ext uri="{FF2B5EF4-FFF2-40B4-BE49-F238E27FC236}">
                      <a16:creationId xmlns:a16="http://schemas.microsoft.com/office/drawing/2014/main" id="{5F851F6F-FE7D-458C-B3C5-4EA3455026B5}"/>
                    </a:ext>
                  </a:extLst>
                </p:cNvPr>
                <p:cNvSpPr txBox="1"/>
                <p:nvPr/>
              </p:nvSpPr>
              <p:spPr>
                <a:xfrm>
                  <a:off x="887880" y="3872268"/>
                  <a:ext cx="1317752" cy="19177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100" b="1" kern="0" dirty="0">
                      <a:solidFill>
                        <a:srgbClr val="00338D"/>
                      </a:solidFill>
                    </a:rPr>
                    <a:t>3</a:t>
                  </a:r>
                  <a:r>
                    <a:rPr kumimoji="0" lang="en-US" sz="1100" b="1" i="0" u="none" strike="noStrike" kern="0" cap="none" spc="0" normalizeH="0" baseline="0" noProof="0" dirty="0">
                      <a:ln>
                        <a:noFill/>
                      </a:ln>
                      <a:solidFill>
                        <a:srgbClr val="00338D"/>
                      </a:solidFill>
                      <a:effectLst/>
                      <a:uLnTx/>
                      <a:uFillTx/>
                    </a:rPr>
                    <a:t>/3/2021</a:t>
                  </a:r>
                </a:p>
              </p:txBody>
            </p:sp>
          </p:grpSp>
        </p:grpSp>
        <p:sp>
          <p:nvSpPr>
            <p:cNvPr id="10" name="Star: 5 Points 9">
              <a:extLst>
                <a:ext uri="{FF2B5EF4-FFF2-40B4-BE49-F238E27FC236}">
                  <a16:creationId xmlns:a16="http://schemas.microsoft.com/office/drawing/2014/main" id="{E1B33B77-C5F0-4997-9927-097D919FDAA0}"/>
                </a:ext>
              </a:extLst>
            </p:cNvPr>
            <p:cNvSpPr/>
            <p:nvPr/>
          </p:nvSpPr>
          <p:spPr>
            <a:xfrm>
              <a:off x="4629150" y="4829175"/>
              <a:ext cx="247643" cy="241080"/>
            </a:xfrm>
            <a:prstGeom prst="star5">
              <a:avLst/>
            </a:prstGeom>
            <a:solidFill>
              <a:srgbClr val="FFFF00"/>
            </a:solidFill>
            <a:ln>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500" dirty="0" err="1">
                <a:solidFill>
                  <a:schemeClr val="bg1"/>
                </a:solidFill>
              </a:endParaRPr>
            </a:p>
          </p:txBody>
        </p:sp>
      </p:grpSp>
      <p:sp>
        <p:nvSpPr>
          <p:cNvPr id="159" name="Star: 5 Points 158">
            <a:extLst>
              <a:ext uri="{FF2B5EF4-FFF2-40B4-BE49-F238E27FC236}">
                <a16:creationId xmlns:a16="http://schemas.microsoft.com/office/drawing/2014/main" id="{792D2B89-EF65-45AA-90C7-78C403AE66FD}"/>
              </a:ext>
            </a:extLst>
          </p:cNvPr>
          <p:cNvSpPr/>
          <p:nvPr/>
        </p:nvSpPr>
        <p:spPr>
          <a:xfrm>
            <a:off x="11377830" y="2389419"/>
            <a:ext cx="247643" cy="241080"/>
          </a:xfrm>
          <a:prstGeom prst="star5">
            <a:avLst>
              <a:gd name="adj" fmla="val 19098"/>
              <a:gd name="hf" fmla="val 105146"/>
              <a:gd name="vf" fmla="val 110557"/>
            </a:avLst>
          </a:prstGeom>
          <a:solidFill>
            <a:srgbClr val="FFFF00"/>
          </a:solidFill>
          <a:ln>
            <a:solidFill>
              <a:srgbClr val="00338D"/>
            </a:solid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endParaRPr lang="en-US" sz="1500" dirty="0" err="1">
              <a:solidFill>
                <a:schemeClr val="bg1"/>
              </a:solidFill>
            </a:endParaRPr>
          </a:p>
        </p:txBody>
      </p:sp>
      <p:grpSp>
        <p:nvGrpSpPr>
          <p:cNvPr id="50" name="Group 49">
            <a:extLst>
              <a:ext uri="{FF2B5EF4-FFF2-40B4-BE49-F238E27FC236}">
                <a16:creationId xmlns:a16="http://schemas.microsoft.com/office/drawing/2014/main" id="{3574F407-BBB6-437A-BA96-D956F9D23FEB}"/>
              </a:ext>
            </a:extLst>
          </p:cNvPr>
          <p:cNvGrpSpPr/>
          <p:nvPr/>
        </p:nvGrpSpPr>
        <p:grpSpPr>
          <a:xfrm>
            <a:off x="4662292" y="2494735"/>
            <a:ext cx="2219716" cy="1904841"/>
            <a:chOff x="2830509" y="2123339"/>
            <a:chExt cx="2219716" cy="1904841"/>
          </a:xfrm>
        </p:grpSpPr>
        <p:grpSp>
          <p:nvGrpSpPr>
            <p:cNvPr id="51" name="Group 50">
              <a:extLst>
                <a:ext uri="{FF2B5EF4-FFF2-40B4-BE49-F238E27FC236}">
                  <a16:creationId xmlns:a16="http://schemas.microsoft.com/office/drawing/2014/main" id="{D400D140-9D0C-4ED7-B9AC-3B0DE24A9FAA}"/>
                </a:ext>
              </a:extLst>
            </p:cNvPr>
            <p:cNvGrpSpPr/>
            <p:nvPr/>
          </p:nvGrpSpPr>
          <p:grpSpPr>
            <a:xfrm>
              <a:off x="2830509" y="2666101"/>
              <a:ext cx="400308" cy="1362079"/>
              <a:chOff x="2213815" y="2555081"/>
              <a:chExt cx="266700" cy="1083469"/>
            </a:xfrm>
          </p:grpSpPr>
          <p:sp>
            <p:nvSpPr>
              <p:cNvPr id="55" name="Oval 54">
                <a:extLst>
                  <a:ext uri="{FF2B5EF4-FFF2-40B4-BE49-F238E27FC236}">
                    <a16:creationId xmlns:a16="http://schemas.microsoft.com/office/drawing/2014/main" id="{DEA76CA1-865E-4919-A4F4-BAE75B5BD4C1}"/>
                  </a:ext>
                </a:extLst>
              </p:cNvPr>
              <p:cNvSpPr/>
              <p:nvPr/>
            </p:nvSpPr>
            <p:spPr>
              <a:xfrm>
                <a:off x="2213815" y="3371850"/>
                <a:ext cx="266700" cy="266700"/>
              </a:xfrm>
              <a:prstGeom prst="ellipse">
                <a:avLst/>
              </a:prstGeom>
              <a:solidFill>
                <a:srgbClr val="00A3A1"/>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56" name="Straight Connector 55">
                <a:extLst>
                  <a:ext uri="{FF2B5EF4-FFF2-40B4-BE49-F238E27FC236}">
                    <a16:creationId xmlns:a16="http://schemas.microsoft.com/office/drawing/2014/main" id="{2B590191-C86C-4AE4-8653-AAA1B7CFCB00}"/>
                  </a:ext>
                </a:extLst>
              </p:cNvPr>
              <p:cNvCxnSpPr/>
              <p:nvPr/>
            </p:nvCxnSpPr>
            <p:spPr>
              <a:xfrm>
                <a:off x="2213815" y="2555081"/>
                <a:ext cx="0" cy="947738"/>
              </a:xfrm>
              <a:prstGeom prst="line">
                <a:avLst/>
              </a:prstGeom>
              <a:noFill/>
              <a:ln w="19050" cap="flat" cmpd="sng" algn="ctr">
                <a:solidFill>
                  <a:srgbClr val="00338D"/>
                </a:solidFill>
                <a:prstDash val="solid"/>
                <a:miter lim="800000"/>
              </a:ln>
              <a:effectLst/>
            </p:spPr>
          </p:cxnSp>
        </p:grpSp>
        <p:grpSp>
          <p:nvGrpSpPr>
            <p:cNvPr id="52" name="Group 51">
              <a:extLst>
                <a:ext uri="{FF2B5EF4-FFF2-40B4-BE49-F238E27FC236}">
                  <a16:creationId xmlns:a16="http://schemas.microsoft.com/office/drawing/2014/main" id="{CA5EC227-3299-478F-812C-818D0C0399B3}"/>
                </a:ext>
              </a:extLst>
            </p:cNvPr>
            <p:cNvGrpSpPr/>
            <p:nvPr/>
          </p:nvGrpSpPr>
          <p:grpSpPr>
            <a:xfrm>
              <a:off x="3060041" y="2123339"/>
              <a:ext cx="1990184" cy="1695078"/>
              <a:chOff x="887880" y="3872268"/>
              <a:chExt cx="1325935" cy="1348354"/>
            </a:xfrm>
          </p:grpSpPr>
          <p:sp>
            <p:nvSpPr>
              <p:cNvPr id="53" name="TextBox 52">
                <a:extLst>
                  <a:ext uri="{FF2B5EF4-FFF2-40B4-BE49-F238E27FC236}">
                    <a16:creationId xmlns:a16="http://schemas.microsoft.com/office/drawing/2014/main" id="{E40D38C6-1995-49C9-9EB3-70D651AE177D}"/>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Initial Recovery Plan Performance Report due</a:t>
                </a:r>
                <a:endParaRPr kumimoji="0" lang="en-US" sz="1000" b="0" i="0" u="none" strike="noStrike" kern="0" cap="none" spc="0" normalizeH="0" baseline="0" noProof="0" dirty="0">
                  <a:ln>
                    <a:noFill/>
                  </a:ln>
                  <a:solidFill>
                    <a:srgbClr val="00338D"/>
                  </a:solidFill>
                  <a:effectLst/>
                  <a:uLnTx/>
                  <a:uFillTx/>
                </a:endParaRPr>
              </a:p>
            </p:txBody>
          </p:sp>
          <p:sp>
            <p:nvSpPr>
              <p:cNvPr id="54" name="TextBox 53">
                <a:extLst>
                  <a:ext uri="{FF2B5EF4-FFF2-40B4-BE49-F238E27FC236}">
                    <a16:creationId xmlns:a16="http://schemas.microsoft.com/office/drawing/2014/main" id="{8DB31375-B5FF-4001-AF48-3D90E0692B03}"/>
                  </a:ext>
                </a:extLst>
              </p:cNvPr>
              <p:cNvSpPr txBox="1"/>
              <p:nvPr/>
            </p:nvSpPr>
            <p:spPr>
              <a:xfrm>
                <a:off x="887880" y="3872268"/>
                <a:ext cx="1317752" cy="191776"/>
              </a:xfrm>
              <a:prstGeom prst="rect">
                <a:avLst/>
              </a:prstGeom>
              <a:noFill/>
            </p:spPr>
            <p:txBody>
              <a:bodyPr wrap="square" lIns="0" tIns="0" rIns="0" bIns="0" rtlCol="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100" b="1" kern="0" dirty="0">
                    <a:solidFill>
                      <a:srgbClr val="00338D"/>
                    </a:solidFill>
                  </a:rPr>
                  <a:t>8</a:t>
                </a:r>
                <a:r>
                  <a:rPr kumimoji="0" lang="en-US" sz="1100" b="1" i="0" u="none" strike="noStrike" kern="0" cap="none" spc="0" normalizeH="0" baseline="0" noProof="0" dirty="0">
                    <a:ln>
                      <a:noFill/>
                    </a:ln>
                    <a:solidFill>
                      <a:srgbClr val="00338D"/>
                    </a:solidFill>
                    <a:effectLst/>
                    <a:uLnTx/>
                    <a:uFillTx/>
                  </a:rPr>
                  <a:t>/31/2021</a:t>
                </a:r>
              </a:p>
            </p:txBody>
          </p:sp>
        </p:grpSp>
      </p:grpSp>
      <p:grpSp>
        <p:nvGrpSpPr>
          <p:cNvPr id="57" name="Group 56">
            <a:extLst>
              <a:ext uri="{FF2B5EF4-FFF2-40B4-BE49-F238E27FC236}">
                <a16:creationId xmlns:a16="http://schemas.microsoft.com/office/drawing/2014/main" id="{5D093D9B-B44E-44A9-B393-733625312930}"/>
              </a:ext>
            </a:extLst>
          </p:cNvPr>
          <p:cNvGrpSpPr/>
          <p:nvPr/>
        </p:nvGrpSpPr>
        <p:grpSpPr>
          <a:xfrm>
            <a:off x="6091445" y="4078422"/>
            <a:ext cx="2314822" cy="2545975"/>
            <a:chOff x="4888322" y="3692899"/>
            <a:chExt cx="2314822" cy="2545975"/>
          </a:xfrm>
        </p:grpSpPr>
        <p:grpSp>
          <p:nvGrpSpPr>
            <p:cNvPr id="58" name="Group 57">
              <a:extLst>
                <a:ext uri="{FF2B5EF4-FFF2-40B4-BE49-F238E27FC236}">
                  <a16:creationId xmlns:a16="http://schemas.microsoft.com/office/drawing/2014/main" id="{5DFBF84F-31BF-4CA4-A73C-94DDCBE5991B}"/>
                </a:ext>
              </a:extLst>
            </p:cNvPr>
            <p:cNvGrpSpPr/>
            <p:nvPr/>
          </p:nvGrpSpPr>
          <p:grpSpPr>
            <a:xfrm>
              <a:off x="4888322" y="3692899"/>
              <a:ext cx="400308" cy="1359086"/>
              <a:chOff x="3659033" y="3371850"/>
              <a:chExt cx="266700" cy="1081088"/>
            </a:xfrm>
          </p:grpSpPr>
          <p:sp>
            <p:nvSpPr>
              <p:cNvPr id="62" name="Oval 61">
                <a:extLst>
                  <a:ext uri="{FF2B5EF4-FFF2-40B4-BE49-F238E27FC236}">
                    <a16:creationId xmlns:a16="http://schemas.microsoft.com/office/drawing/2014/main" id="{55170B4C-865E-4F3A-B627-CAE9DECC287F}"/>
                  </a:ext>
                </a:extLst>
              </p:cNvPr>
              <p:cNvSpPr/>
              <p:nvPr/>
            </p:nvSpPr>
            <p:spPr>
              <a:xfrm>
                <a:off x="3659033" y="3371850"/>
                <a:ext cx="266700" cy="266700"/>
              </a:xfrm>
              <a:prstGeom prst="ellipse">
                <a:avLst/>
              </a:prstGeom>
              <a:solidFill>
                <a:srgbClr val="6D2077"/>
              </a:solidFill>
              <a:ln w="38100" cap="flat" cmpd="sng" algn="ctr">
                <a:solidFill>
                  <a:srgbClr val="00338D"/>
                </a:solid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srgbClr val="00338D"/>
                  </a:solidFill>
                  <a:effectLst/>
                  <a:uLnTx/>
                  <a:uFillTx/>
                  <a:latin typeface="Arial"/>
                  <a:ea typeface="+mn-ea"/>
                  <a:cs typeface="+mn-cs"/>
                </a:endParaRPr>
              </a:p>
            </p:txBody>
          </p:sp>
          <p:cxnSp>
            <p:nvCxnSpPr>
              <p:cNvPr id="63" name="Straight Connector 62">
                <a:extLst>
                  <a:ext uri="{FF2B5EF4-FFF2-40B4-BE49-F238E27FC236}">
                    <a16:creationId xmlns:a16="http://schemas.microsoft.com/office/drawing/2014/main" id="{336F7B06-3A45-4330-857E-F81D775A128F}"/>
                  </a:ext>
                </a:extLst>
              </p:cNvPr>
              <p:cNvCxnSpPr/>
              <p:nvPr/>
            </p:nvCxnSpPr>
            <p:spPr>
              <a:xfrm>
                <a:off x="3659033" y="3505200"/>
                <a:ext cx="0" cy="947738"/>
              </a:xfrm>
              <a:prstGeom prst="line">
                <a:avLst/>
              </a:prstGeom>
              <a:noFill/>
              <a:ln w="19050" cap="flat" cmpd="sng" algn="ctr">
                <a:solidFill>
                  <a:srgbClr val="00338D"/>
                </a:solidFill>
                <a:prstDash val="solid"/>
                <a:miter lim="800000"/>
              </a:ln>
              <a:effectLst/>
            </p:spPr>
          </p:cxnSp>
        </p:grpSp>
        <p:grpSp>
          <p:nvGrpSpPr>
            <p:cNvPr id="59" name="Group 58">
              <a:extLst>
                <a:ext uri="{FF2B5EF4-FFF2-40B4-BE49-F238E27FC236}">
                  <a16:creationId xmlns:a16="http://schemas.microsoft.com/office/drawing/2014/main" id="{8CC2E952-10CA-4877-8CB7-2252970736D2}"/>
                </a:ext>
              </a:extLst>
            </p:cNvPr>
            <p:cNvGrpSpPr/>
            <p:nvPr/>
          </p:nvGrpSpPr>
          <p:grpSpPr>
            <a:xfrm>
              <a:off x="5212960" y="4543796"/>
              <a:ext cx="1990184" cy="1695078"/>
              <a:chOff x="887880" y="3872268"/>
              <a:chExt cx="1325935" cy="1348354"/>
            </a:xfrm>
          </p:grpSpPr>
          <p:sp>
            <p:nvSpPr>
              <p:cNvPr id="60" name="TextBox 59">
                <a:extLst>
                  <a:ext uri="{FF2B5EF4-FFF2-40B4-BE49-F238E27FC236}">
                    <a16:creationId xmlns:a16="http://schemas.microsoft.com/office/drawing/2014/main" id="{42AB18A9-419F-4B7A-BF8A-22D553872198}"/>
                  </a:ext>
                </a:extLst>
              </p:cNvPr>
              <p:cNvSpPr txBox="1"/>
              <p:nvPr/>
            </p:nvSpPr>
            <p:spPr>
              <a:xfrm>
                <a:off x="896063" y="4064043"/>
                <a:ext cx="1317752" cy="1156579"/>
              </a:xfrm>
              <a:prstGeom prst="rect">
                <a:avLst/>
              </a:prstGeom>
              <a:noFill/>
            </p:spPr>
            <p:txBody>
              <a:bodyPr wrap="square" lIns="0" tIns="0" rIns="0" bIns="0" rtlCol="0">
                <a:noAutofit/>
              </a:bodyPr>
              <a:lstStyle/>
              <a:p>
                <a:pPr lvl="0" defTabSz="914400"/>
                <a:r>
                  <a:rPr lang="en-US" sz="1000" kern="0" dirty="0">
                    <a:solidFill>
                      <a:srgbClr val="00338D"/>
                    </a:solidFill>
                  </a:rPr>
                  <a:t>The CARES Act provided that payments from the CRF be used to cover costs incurred by December 31, 2021</a:t>
                </a:r>
              </a:p>
            </p:txBody>
          </p:sp>
          <p:sp>
            <p:nvSpPr>
              <p:cNvPr id="61" name="TextBox 60">
                <a:extLst>
                  <a:ext uri="{FF2B5EF4-FFF2-40B4-BE49-F238E27FC236}">
                    <a16:creationId xmlns:a16="http://schemas.microsoft.com/office/drawing/2014/main" id="{21BA308E-8791-4EBF-941C-1D24660E8DF1}"/>
                  </a:ext>
                </a:extLst>
              </p:cNvPr>
              <p:cNvSpPr txBox="1"/>
              <p:nvPr/>
            </p:nvSpPr>
            <p:spPr>
              <a:xfrm>
                <a:off x="887880" y="3872268"/>
                <a:ext cx="1317752" cy="191776"/>
              </a:xfrm>
              <a:prstGeom prst="rect">
                <a:avLst/>
              </a:prstGeom>
              <a:noFill/>
            </p:spPr>
            <p:txBody>
              <a:bodyPr wrap="square" lIns="0" tIns="0" rIns="0" bIns="0" rtlCol="0">
                <a:noAutofit/>
              </a:bodyPr>
              <a:lstStyle/>
              <a:p>
                <a:pPr lvl="0" defTabSz="914400">
                  <a:defRPr/>
                </a:pPr>
                <a:r>
                  <a:rPr lang="en-US" sz="1100" b="1" kern="0" dirty="0">
                    <a:solidFill>
                      <a:srgbClr val="00338D"/>
                    </a:solidFill>
                  </a:rPr>
                  <a:t>12/31/2021</a:t>
                </a:r>
              </a:p>
            </p:txBody>
          </p:sp>
        </p:grpSp>
      </p:grpSp>
    </p:spTree>
    <p:extLst>
      <p:ext uri="{BB962C8B-B14F-4D97-AF65-F5344CB8AC3E}">
        <p14:creationId xmlns:p14="http://schemas.microsoft.com/office/powerpoint/2010/main" val="161701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Reporting</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646331"/>
          </a:xfrm>
          <a:prstGeom prst="rect">
            <a:avLst/>
          </a:prstGeom>
        </p:spPr>
        <p:txBody>
          <a:bodyPr wrap="square">
            <a:spAutoFit/>
          </a:bodyPr>
          <a:lstStyle/>
          <a:p>
            <a:r>
              <a:rPr lang="en-US" sz="1200" dirty="0"/>
              <a:t>States (defined to include the District of Columbia), territories, metropolitan cities, counties, and Tribal governments will be required to submit one interim report and thereafter quarterly and annual Project and Expenditure reports through the end of the award period on December 31, 2026. </a:t>
            </a:r>
            <a:r>
              <a:rPr lang="en-US" sz="1200" dirty="0" err="1"/>
              <a:t>Nonentitlement</a:t>
            </a:r>
            <a:r>
              <a:rPr lang="en-US" sz="1200" dirty="0"/>
              <a:t> units of local government are not required to submit an interim report. </a:t>
            </a:r>
          </a:p>
        </p:txBody>
      </p:sp>
      <p:grpSp>
        <p:nvGrpSpPr>
          <p:cNvPr id="5" name="Group 4">
            <a:extLst>
              <a:ext uri="{FF2B5EF4-FFF2-40B4-BE49-F238E27FC236}">
                <a16:creationId xmlns:a16="http://schemas.microsoft.com/office/drawing/2014/main" id="{DE15DC69-63DF-4487-B529-B0323C543B56}"/>
              </a:ext>
            </a:extLst>
          </p:cNvPr>
          <p:cNvGrpSpPr/>
          <p:nvPr/>
        </p:nvGrpSpPr>
        <p:grpSpPr>
          <a:xfrm>
            <a:off x="562419" y="2484333"/>
            <a:ext cx="11877780" cy="1342715"/>
            <a:chOff x="552894" y="2470067"/>
            <a:chExt cx="11877780" cy="999903"/>
          </a:xfrm>
        </p:grpSpPr>
        <p:sp>
          <p:nvSpPr>
            <p:cNvPr id="84" name="Freeform 65">
              <a:extLst>
                <a:ext uri="{FF2B5EF4-FFF2-40B4-BE49-F238E27FC236}">
                  <a16:creationId xmlns:a16="http://schemas.microsoft.com/office/drawing/2014/main" id="{2159F824-77D0-408C-83D3-A3ABC95248D4}"/>
                </a:ext>
              </a:extLst>
            </p:cNvPr>
            <p:cNvSpPr/>
            <p:nvPr/>
          </p:nvSpPr>
          <p:spPr>
            <a:xfrm>
              <a:off x="552894" y="2470067"/>
              <a:ext cx="11877780" cy="999903"/>
            </a:xfrm>
            <a:custGeom>
              <a:avLst/>
              <a:gdLst>
                <a:gd name="connsiteX0" fmla="*/ 0 w 8772992"/>
                <a:gd name="connsiteY0" fmla="*/ 0 h 1078344"/>
                <a:gd name="connsiteX1" fmla="*/ 7777910 w 8772992"/>
                <a:gd name="connsiteY1" fmla="*/ 0 h 1078344"/>
                <a:gd name="connsiteX2" fmla="*/ 7798081 w 8772992"/>
                <a:gd name="connsiteY2" fmla="*/ 0 h 1078344"/>
                <a:gd name="connsiteX3" fmla="*/ 8275451 w 8772992"/>
                <a:gd name="connsiteY3" fmla="*/ 0 h 1078344"/>
                <a:gd name="connsiteX4" fmla="*/ 8772992 w 8772992"/>
                <a:gd name="connsiteY4" fmla="*/ 539172 h 1078344"/>
                <a:gd name="connsiteX5" fmla="*/ 8275451 w 8772992"/>
                <a:gd name="connsiteY5" fmla="*/ 1078344 h 1078344"/>
                <a:gd name="connsiteX6" fmla="*/ 7777910 w 8772992"/>
                <a:gd name="connsiteY6" fmla="*/ 1078343 h 1078344"/>
                <a:gd name="connsiteX7" fmla="*/ 0 w 8772992"/>
                <a:gd name="connsiteY7" fmla="*/ 1078343 h 1078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72992" h="1078344">
                  <a:moveTo>
                    <a:pt x="0" y="0"/>
                  </a:moveTo>
                  <a:lnTo>
                    <a:pt x="7777910" y="0"/>
                  </a:lnTo>
                  <a:lnTo>
                    <a:pt x="7798081" y="0"/>
                  </a:lnTo>
                  <a:lnTo>
                    <a:pt x="8275451" y="0"/>
                  </a:lnTo>
                  <a:cubicBezTo>
                    <a:pt x="8550235" y="0"/>
                    <a:pt x="8772992" y="241396"/>
                    <a:pt x="8772992" y="539172"/>
                  </a:cubicBezTo>
                  <a:cubicBezTo>
                    <a:pt x="8772992" y="836948"/>
                    <a:pt x="8550235" y="1078344"/>
                    <a:pt x="8275451" y="1078344"/>
                  </a:cubicBezTo>
                  <a:lnTo>
                    <a:pt x="7777910" y="1078343"/>
                  </a:lnTo>
                  <a:lnTo>
                    <a:pt x="0" y="1078343"/>
                  </a:lnTo>
                  <a:close/>
                </a:path>
              </a:pathLst>
            </a:custGeom>
            <a:solidFill>
              <a:srgbClr val="00338D"/>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100" name="TextBox 30">
              <a:extLst>
                <a:ext uri="{FF2B5EF4-FFF2-40B4-BE49-F238E27FC236}">
                  <a16:creationId xmlns:a16="http://schemas.microsoft.com/office/drawing/2014/main" id="{ADCBEC08-DF7A-4D76-9B9A-47D2630BD985}"/>
                </a:ext>
              </a:extLst>
            </p:cNvPr>
            <p:cNvSpPr txBox="1"/>
            <p:nvPr/>
          </p:nvSpPr>
          <p:spPr>
            <a:xfrm>
              <a:off x="2854444" y="2526276"/>
              <a:ext cx="9399397" cy="75635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a:solidFill>
                    <a:prstClr val="white"/>
                  </a:solidFill>
                  <a:cs typeface="Arial" panose="020B0604020202020204" pitchFamily="34" charset="0"/>
                </a:rPr>
                <a:t>Will include financial data, information on contracts and subawards over $50,000, types of projects funded, and other information regarding a recipient’s utilization of the award funds. The reports will include the same general data (e.g., on obligations, expenditures, contracts, grants, and sub-awards) as those submitted by recipients of the CRF, with some modifications. Modifications will include updates to the expenditure categories and the addition of data elements related to specific eligible uses, including some of the reporting elements described in sections above. The initial quarterly Project and Expenditure report will cover two calendar quarters from the date of award to September 30, 2021, and must be submitted to Treasury by October 31, 2021. The subsequent quarterly reports will cover one calendar quarter and must be submitted to Treasury within 30 days after the end of each calendar quarter.</a:t>
              </a:r>
            </a:p>
          </p:txBody>
        </p:sp>
        <p:sp>
          <p:nvSpPr>
            <p:cNvPr id="122" name="TextBox 121">
              <a:extLst>
                <a:ext uri="{FF2B5EF4-FFF2-40B4-BE49-F238E27FC236}">
                  <a16:creationId xmlns:a16="http://schemas.microsoft.com/office/drawing/2014/main" id="{B5FBBDC5-CC37-4B27-BEF3-0D11D2E584A4}"/>
                </a:ext>
              </a:extLst>
            </p:cNvPr>
            <p:cNvSpPr txBox="1"/>
            <p:nvPr/>
          </p:nvSpPr>
          <p:spPr>
            <a:xfrm>
              <a:off x="552894" y="2819006"/>
              <a:ext cx="2223890" cy="343796"/>
            </a:xfrm>
            <a:prstGeom prst="rect">
              <a:avLst/>
            </a:prstGeom>
            <a:noFill/>
          </p:spPr>
          <p:txBody>
            <a:bodyPr wrap="square" rtlCol="0" anchor="ctr">
              <a:spAutoFit/>
            </a:bodyPr>
            <a:lstStyle/>
            <a:p>
              <a:pPr algn="ctr" defTabSz="914400"/>
              <a:r>
                <a:rPr lang="en-US" altLang="ko-KR" sz="1200" b="1" dirty="0">
                  <a:solidFill>
                    <a:prstClr val="white"/>
                  </a:solidFill>
                  <a:cs typeface="Arial" pitchFamily="34" charset="0"/>
                </a:rPr>
                <a:t>Quarterly Project &amp; Expenditure Reports</a:t>
              </a:r>
              <a:endParaRPr lang="ko-KR" altLang="en-US" sz="1200" b="1" dirty="0">
                <a:solidFill>
                  <a:prstClr val="white"/>
                </a:solidFill>
                <a:cs typeface="Arial" pitchFamily="34" charset="0"/>
              </a:endParaRPr>
            </a:p>
          </p:txBody>
        </p:sp>
      </p:grpSp>
      <p:grpSp>
        <p:nvGrpSpPr>
          <p:cNvPr id="4" name="Group 3">
            <a:extLst>
              <a:ext uri="{FF2B5EF4-FFF2-40B4-BE49-F238E27FC236}">
                <a16:creationId xmlns:a16="http://schemas.microsoft.com/office/drawing/2014/main" id="{8849E488-B6F4-48F0-B350-B391C934AFCF}"/>
              </a:ext>
            </a:extLst>
          </p:cNvPr>
          <p:cNvGrpSpPr/>
          <p:nvPr/>
        </p:nvGrpSpPr>
        <p:grpSpPr>
          <a:xfrm>
            <a:off x="562419" y="3816978"/>
            <a:ext cx="11877780" cy="1342716"/>
            <a:chOff x="552894" y="3478666"/>
            <a:chExt cx="11877780" cy="999903"/>
          </a:xfrm>
        </p:grpSpPr>
        <p:sp>
          <p:nvSpPr>
            <p:cNvPr id="85" name="Freeform 65">
              <a:extLst>
                <a:ext uri="{FF2B5EF4-FFF2-40B4-BE49-F238E27FC236}">
                  <a16:creationId xmlns:a16="http://schemas.microsoft.com/office/drawing/2014/main" id="{BF6209D1-EEE0-4B59-9CC0-29EC84C9D6ED}"/>
                </a:ext>
              </a:extLst>
            </p:cNvPr>
            <p:cNvSpPr/>
            <p:nvPr/>
          </p:nvSpPr>
          <p:spPr>
            <a:xfrm>
              <a:off x="552894" y="3478666"/>
              <a:ext cx="11877780" cy="999903"/>
            </a:xfrm>
            <a:custGeom>
              <a:avLst/>
              <a:gdLst>
                <a:gd name="connsiteX0" fmla="*/ 0 w 8772992"/>
                <a:gd name="connsiteY0" fmla="*/ 0 h 1078344"/>
                <a:gd name="connsiteX1" fmla="*/ 7777910 w 8772992"/>
                <a:gd name="connsiteY1" fmla="*/ 0 h 1078344"/>
                <a:gd name="connsiteX2" fmla="*/ 7798081 w 8772992"/>
                <a:gd name="connsiteY2" fmla="*/ 0 h 1078344"/>
                <a:gd name="connsiteX3" fmla="*/ 8275451 w 8772992"/>
                <a:gd name="connsiteY3" fmla="*/ 0 h 1078344"/>
                <a:gd name="connsiteX4" fmla="*/ 8772992 w 8772992"/>
                <a:gd name="connsiteY4" fmla="*/ 539172 h 1078344"/>
                <a:gd name="connsiteX5" fmla="*/ 8275451 w 8772992"/>
                <a:gd name="connsiteY5" fmla="*/ 1078344 h 1078344"/>
                <a:gd name="connsiteX6" fmla="*/ 7777910 w 8772992"/>
                <a:gd name="connsiteY6" fmla="*/ 1078343 h 1078344"/>
                <a:gd name="connsiteX7" fmla="*/ 0 w 8772992"/>
                <a:gd name="connsiteY7" fmla="*/ 1078343 h 1078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72992" h="1078344">
                  <a:moveTo>
                    <a:pt x="0" y="0"/>
                  </a:moveTo>
                  <a:lnTo>
                    <a:pt x="7777910" y="0"/>
                  </a:lnTo>
                  <a:lnTo>
                    <a:pt x="7798081" y="0"/>
                  </a:lnTo>
                  <a:lnTo>
                    <a:pt x="8275451" y="0"/>
                  </a:lnTo>
                  <a:cubicBezTo>
                    <a:pt x="8550235" y="0"/>
                    <a:pt x="8772992" y="241396"/>
                    <a:pt x="8772992" y="539172"/>
                  </a:cubicBezTo>
                  <a:cubicBezTo>
                    <a:pt x="8772992" y="836948"/>
                    <a:pt x="8550235" y="1078344"/>
                    <a:pt x="8275451" y="1078344"/>
                  </a:cubicBezTo>
                  <a:lnTo>
                    <a:pt x="7777910" y="1078343"/>
                  </a:lnTo>
                  <a:lnTo>
                    <a:pt x="0" y="1078343"/>
                  </a:lnTo>
                  <a:close/>
                </a:path>
              </a:pathLst>
            </a:custGeom>
            <a:solidFill>
              <a:srgbClr val="0091DA"/>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a:ea typeface="+mn-ea"/>
                <a:cs typeface="+mn-cs"/>
              </a:endParaRPr>
            </a:p>
          </p:txBody>
        </p:sp>
        <p:sp>
          <p:nvSpPr>
            <p:cNvPr id="101" name="TextBox 31">
              <a:extLst>
                <a:ext uri="{FF2B5EF4-FFF2-40B4-BE49-F238E27FC236}">
                  <a16:creationId xmlns:a16="http://schemas.microsoft.com/office/drawing/2014/main" id="{A655665C-BE52-44D9-AEBD-ADDDD6410EAA}"/>
                </a:ext>
              </a:extLst>
            </p:cNvPr>
            <p:cNvSpPr txBox="1"/>
            <p:nvPr/>
          </p:nvSpPr>
          <p:spPr>
            <a:xfrm>
              <a:off x="2863349" y="3497471"/>
              <a:ext cx="8884745" cy="52715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err="1">
                  <a:solidFill>
                    <a:prstClr val="white"/>
                  </a:solidFill>
                  <a:cs typeface="Arial" panose="020B0604020202020204" pitchFamily="34" charset="0"/>
                </a:rPr>
                <a:t>Nonentitlement</a:t>
              </a:r>
              <a:r>
                <a:rPr lang="en-US" sz="1000" dirty="0">
                  <a:solidFill>
                    <a:prstClr val="white"/>
                  </a:solidFill>
                  <a:cs typeface="Arial" panose="020B0604020202020204" pitchFamily="34" charset="0"/>
                </a:rPr>
                <a:t> units of local government will be required to submit annual Project and Expenditure reports until the end of the award period on December 31, 2026. The initial annual Project and Expenditure report for </a:t>
              </a:r>
              <a:r>
                <a:rPr lang="en-US" sz="1000" dirty="0" err="1">
                  <a:solidFill>
                    <a:prstClr val="white"/>
                  </a:solidFill>
                  <a:cs typeface="Arial" panose="020B0604020202020204" pitchFamily="34" charset="0"/>
                </a:rPr>
                <a:t>nonentitlement</a:t>
              </a:r>
              <a:r>
                <a:rPr lang="en-US" sz="1000" dirty="0">
                  <a:solidFill>
                    <a:prstClr val="white"/>
                  </a:solidFill>
                  <a:cs typeface="Arial" panose="020B0604020202020204" pitchFamily="34" charset="0"/>
                </a:rPr>
                <a:t> units of local government will cover activity from the date of award to September 30, 2021 and must be submitted to Treasury by October 31, 2021. The subsequent annual reports must be submitted to Treasury by October 31 each year.</a:t>
              </a:r>
            </a:p>
          </p:txBody>
        </p:sp>
        <p:grpSp>
          <p:nvGrpSpPr>
            <p:cNvPr id="108" name="Gráfico 1">
              <a:extLst>
                <a:ext uri="{FF2B5EF4-FFF2-40B4-BE49-F238E27FC236}">
                  <a16:creationId xmlns:a16="http://schemas.microsoft.com/office/drawing/2014/main" id="{D02208D8-A1E1-45D1-A1E2-9F71183D6C5E}"/>
                </a:ext>
              </a:extLst>
            </p:cNvPr>
            <p:cNvGrpSpPr/>
            <p:nvPr/>
          </p:nvGrpSpPr>
          <p:grpSpPr>
            <a:xfrm>
              <a:off x="8641916" y="3950183"/>
              <a:ext cx="469384" cy="236532"/>
              <a:chOff x="5995600" y="3097664"/>
              <a:chExt cx="295862" cy="147867"/>
            </a:xfrm>
            <a:solidFill>
              <a:srgbClr val="0091DA"/>
            </a:solidFill>
          </p:grpSpPr>
          <p:sp>
            <p:nvSpPr>
              <p:cNvPr id="111" name="Forma libre: forma 53">
                <a:extLst>
                  <a:ext uri="{FF2B5EF4-FFF2-40B4-BE49-F238E27FC236}">
                    <a16:creationId xmlns:a16="http://schemas.microsoft.com/office/drawing/2014/main" id="{9D6219A1-D08E-4DEB-9512-E52B2B40E215}"/>
                  </a:ext>
                </a:extLst>
              </p:cNvPr>
              <p:cNvSpPr/>
              <p:nvPr/>
            </p:nvSpPr>
            <p:spPr>
              <a:xfrm>
                <a:off x="6209242" y="3124466"/>
                <a:ext cx="51792" cy="51792"/>
              </a:xfrm>
              <a:custGeom>
                <a:avLst/>
                <a:gdLst>
                  <a:gd name="connsiteX0" fmla="*/ 31982 w 51792"/>
                  <a:gd name="connsiteY0" fmla="*/ 63963 h 51792"/>
                  <a:gd name="connsiteX1" fmla="*/ 63963 w 51792"/>
                  <a:gd name="connsiteY1" fmla="*/ 31982 h 51792"/>
                  <a:gd name="connsiteX2" fmla="*/ 31982 w 51792"/>
                  <a:gd name="connsiteY2" fmla="*/ 0 h 51792"/>
                  <a:gd name="connsiteX3" fmla="*/ 0 w 51792"/>
                  <a:gd name="connsiteY3" fmla="*/ 31982 h 51792"/>
                  <a:gd name="connsiteX4" fmla="*/ 31982 w 51792"/>
                  <a:gd name="connsiteY4" fmla="*/ 63963 h 51792"/>
                  <a:gd name="connsiteX5" fmla="*/ 31982 w 51792"/>
                  <a:gd name="connsiteY5" fmla="*/ 63963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792" h="51792">
                    <a:moveTo>
                      <a:pt x="31982" y="63963"/>
                    </a:moveTo>
                    <a:cubicBezTo>
                      <a:pt x="49721" y="63963"/>
                      <a:pt x="63963" y="49591"/>
                      <a:pt x="63963" y="31982"/>
                    </a:cubicBezTo>
                    <a:cubicBezTo>
                      <a:pt x="63963" y="14243"/>
                      <a:pt x="49591" y="0"/>
                      <a:pt x="31982" y="0"/>
                    </a:cubicBezTo>
                    <a:cubicBezTo>
                      <a:pt x="14372" y="0"/>
                      <a:pt x="0" y="14372"/>
                      <a:pt x="0" y="31982"/>
                    </a:cubicBezTo>
                    <a:cubicBezTo>
                      <a:pt x="0" y="49591"/>
                      <a:pt x="14243" y="63963"/>
                      <a:pt x="31982" y="63963"/>
                    </a:cubicBezTo>
                    <a:lnTo>
                      <a:pt x="31982" y="63963"/>
                    </a:lnTo>
                    <a:close/>
                  </a:path>
                </a:pathLst>
              </a:custGeom>
              <a:grp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12" name="Forma libre: forma 54">
                <a:extLst>
                  <a:ext uri="{FF2B5EF4-FFF2-40B4-BE49-F238E27FC236}">
                    <a16:creationId xmlns:a16="http://schemas.microsoft.com/office/drawing/2014/main" id="{822832DA-24F0-4655-942D-181DFD598AA7}"/>
                  </a:ext>
                </a:extLst>
              </p:cNvPr>
              <p:cNvSpPr/>
              <p:nvPr/>
            </p:nvSpPr>
            <p:spPr>
              <a:xfrm>
                <a:off x="6187878" y="3193739"/>
                <a:ext cx="103584" cy="51792"/>
              </a:xfrm>
              <a:custGeom>
                <a:avLst/>
                <a:gdLst>
                  <a:gd name="connsiteX0" fmla="*/ 74710 w 103584"/>
                  <a:gd name="connsiteY0" fmla="*/ 0 h 51792"/>
                  <a:gd name="connsiteX1" fmla="*/ 31982 w 103584"/>
                  <a:gd name="connsiteY1" fmla="*/ 0 h 51792"/>
                  <a:gd name="connsiteX2" fmla="*/ 0 w 103584"/>
                  <a:gd name="connsiteY2" fmla="*/ 31982 h 51792"/>
                  <a:gd name="connsiteX3" fmla="*/ 0 w 103584"/>
                  <a:gd name="connsiteY3" fmla="*/ 53346 h 51792"/>
                  <a:gd name="connsiteX4" fmla="*/ 106821 w 103584"/>
                  <a:gd name="connsiteY4" fmla="*/ 53346 h 51792"/>
                  <a:gd name="connsiteX5" fmla="*/ 106821 w 103584"/>
                  <a:gd name="connsiteY5" fmla="*/ 31982 h 51792"/>
                  <a:gd name="connsiteX6" fmla="*/ 74710 w 103584"/>
                  <a:gd name="connsiteY6" fmla="*/ 0 h 51792"/>
                  <a:gd name="connsiteX7" fmla="*/ 74710 w 103584"/>
                  <a:gd name="connsiteY7" fmla="*/ 0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84" h="51792">
                    <a:moveTo>
                      <a:pt x="74710" y="0"/>
                    </a:moveTo>
                    <a:lnTo>
                      <a:pt x="31982" y="0"/>
                    </a:lnTo>
                    <a:cubicBezTo>
                      <a:pt x="14243" y="0"/>
                      <a:pt x="0" y="14372"/>
                      <a:pt x="0" y="31982"/>
                    </a:cubicBezTo>
                    <a:lnTo>
                      <a:pt x="0" y="53346"/>
                    </a:lnTo>
                    <a:lnTo>
                      <a:pt x="106821" y="53346"/>
                    </a:lnTo>
                    <a:lnTo>
                      <a:pt x="106821" y="31982"/>
                    </a:lnTo>
                    <a:cubicBezTo>
                      <a:pt x="106692" y="14372"/>
                      <a:pt x="92449" y="0"/>
                      <a:pt x="74710" y="0"/>
                    </a:cubicBezTo>
                    <a:lnTo>
                      <a:pt x="74710" y="0"/>
                    </a:lnTo>
                    <a:close/>
                  </a:path>
                </a:pathLst>
              </a:custGeom>
              <a:grp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13" name="Forma libre: forma 55">
                <a:extLst>
                  <a:ext uri="{FF2B5EF4-FFF2-40B4-BE49-F238E27FC236}">
                    <a16:creationId xmlns:a16="http://schemas.microsoft.com/office/drawing/2014/main" id="{86EEC60C-7FC5-4408-A86C-56C14BCF5B38}"/>
                  </a:ext>
                </a:extLst>
              </p:cNvPr>
              <p:cNvSpPr/>
              <p:nvPr/>
            </p:nvSpPr>
            <p:spPr>
              <a:xfrm>
                <a:off x="6016964" y="3124466"/>
                <a:ext cx="51792" cy="51792"/>
              </a:xfrm>
              <a:custGeom>
                <a:avLst/>
                <a:gdLst>
                  <a:gd name="connsiteX0" fmla="*/ 31982 w 51792"/>
                  <a:gd name="connsiteY0" fmla="*/ 63963 h 51792"/>
                  <a:gd name="connsiteX1" fmla="*/ 63963 w 51792"/>
                  <a:gd name="connsiteY1" fmla="*/ 31982 h 51792"/>
                  <a:gd name="connsiteX2" fmla="*/ 31982 w 51792"/>
                  <a:gd name="connsiteY2" fmla="*/ 0 h 51792"/>
                  <a:gd name="connsiteX3" fmla="*/ 0 w 51792"/>
                  <a:gd name="connsiteY3" fmla="*/ 31982 h 51792"/>
                  <a:gd name="connsiteX4" fmla="*/ 31982 w 51792"/>
                  <a:gd name="connsiteY4" fmla="*/ 63963 h 51792"/>
                  <a:gd name="connsiteX5" fmla="*/ 31982 w 51792"/>
                  <a:gd name="connsiteY5" fmla="*/ 63963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1792" h="51792">
                    <a:moveTo>
                      <a:pt x="31982" y="63963"/>
                    </a:moveTo>
                    <a:cubicBezTo>
                      <a:pt x="49721" y="63963"/>
                      <a:pt x="63963" y="49591"/>
                      <a:pt x="63963" y="31982"/>
                    </a:cubicBezTo>
                    <a:cubicBezTo>
                      <a:pt x="63963" y="14243"/>
                      <a:pt x="49591" y="0"/>
                      <a:pt x="31982" y="0"/>
                    </a:cubicBezTo>
                    <a:cubicBezTo>
                      <a:pt x="14243" y="0"/>
                      <a:pt x="0" y="14372"/>
                      <a:pt x="0" y="31982"/>
                    </a:cubicBezTo>
                    <a:cubicBezTo>
                      <a:pt x="0" y="49591"/>
                      <a:pt x="14372" y="63963"/>
                      <a:pt x="31982" y="63963"/>
                    </a:cubicBezTo>
                    <a:lnTo>
                      <a:pt x="31982" y="63963"/>
                    </a:lnTo>
                    <a:close/>
                  </a:path>
                </a:pathLst>
              </a:custGeom>
              <a:grp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14" name="Forma libre: forma 56">
                <a:extLst>
                  <a:ext uri="{FF2B5EF4-FFF2-40B4-BE49-F238E27FC236}">
                    <a16:creationId xmlns:a16="http://schemas.microsoft.com/office/drawing/2014/main" id="{CB26A468-A793-4D0D-950B-646BEA3E63C7}"/>
                  </a:ext>
                </a:extLst>
              </p:cNvPr>
              <p:cNvSpPr/>
              <p:nvPr/>
            </p:nvSpPr>
            <p:spPr>
              <a:xfrm>
                <a:off x="5995600" y="3193739"/>
                <a:ext cx="103584" cy="51792"/>
              </a:xfrm>
              <a:custGeom>
                <a:avLst/>
                <a:gdLst>
                  <a:gd name="connsiteX0" fmla="*/ 74710 w 103584"/>
                  <a:gd name="connsiteY0" fmla="*/ 0 h 51792"/>
                  <a:gd name="connsiteX1" fmla="*/ 31982 w 103584"/>
                  <a:gd name="connsiteY1" fmla="*/ 0 h 51792"/>
                  <a:gd name="connsiteX2" fmla="*/ 0 w 103584"/>
                  <a:gd name="connsiteY2" fmla="*/ 31982 h 51792"/>
                  <a:gd name="connsiteX3" fmla="*/ 0 w 103584"/>
                  <a:gd name="connsiteY3" fmla="*/ 53346 h 51792"/>
                  <a:gd name="connsiteX4" fmla="*/ 106821 w 103584"/>
                  <a:gd name="connsiteY4" fmla="*/ 53346 h 51792"/>
                  <a:gd name="connsiteX5" fmla="*/ 106821 w 103584"/>
                  <a:gd name="connsiteY5" fmla="*/ 31982 h 51792"/>
                  <a:gd name="connsiteX6" fmla="*/ 74710 w 103584"/>
                  <a:gd name="connsiteY6" fmla="*/ 0 h 51792"/>
                  <a:gd name="connsiteX7" fmla="*/ 74710 w 103584"/>
                  <a:gd name="connsiteY7" fmla="*/ 0 h 51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584" h="51792">
                    <a:moveTo>
                      <a:pt x="74710" y="0"/>
                    </a:moveTo>
                    <a:lnTo>
                      <a:pt x="31982" y="0"/>
                    </a:lnTo>
                    <a:cubicBezTo>
                      <a:pt x="14243" y="0"/>
                      <a:pt x="0" y="14372"/>
                      <a:pt x="0" y="31982"/>
                    </a:cubicBezTo>
                    <a:lnTo>
                      <a:pt x="0" y="53346"/>
                    </a:lnTo>
                    <a:lnTo>
                      <a:pt x="106821" y="53346"/>
                    </a:lnTo>
                    <a:lnTo>
                      <a:pt x="106821" y="31982"/>
                    </a:lnTo>
                    <a:cubicBezTo>
                      <a:pt x="106821" y="14372"/>
                      <a:pt x="92449" y="0"/>
                      <a:pt x="74710" y="0"/>
                    </a:cubicBezTo>
                    <a:lnTo>
                      <a:pt x="74710" y="0"/>
                    </a:lnTo>
                    <a:close/>
                  </a:path>
                </a:pathLst>
              </a:custGeom>
              <a:grp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15" name="Forma libre: forma 57">
                <a:extLst>
                  <a:ext uri="{FF2B5EF4-FFF2-40B4-BE49-F238E27FC236}">
                    <a16:creationId xmlns:a16="http://schemas.microsoft.com/office/drawing/2014/main" id="{6EF5014A-4FCF-4F77-8401-229FE488F980}"/>
                  </a:ext>
                </a:extLst>
              </p:cNvPr>
              <p:cNvSpPr/>
              <p:nvPr/>
            </p:nvSpPr>
            <p:spPr>
              <a:xfrm>
                <a:off x="6087401" y="3097664"/>
                <a:ext cx="103584" cy="90636"/>
              </a:xfrm>
              <a:custGeom>
                <a:avLst/>
                <a:gdLst>
                  <a:gd name="connsiteX0" fmla="*/ 55029 w 103584"/>
                  <a:gd name="connsiteY0" fmla="*/ 63187 h 90636"/>
                  <a:gd name="connsiteX1" fmla="*/ 101513 w 103584"/>
                  <a:gd name="connsiteY1" fmla="*/ 92190 h 90636"/>
                  <a:gd name="connsiteX2" fmla="*/ 110058 w 103584"/>
                  <a:gd name="connsiteY2" fmla="*/ 78724 h 90636"/>
                  <a:gd name="connsiteX3" fmla="*/ 63057 w 103584"/>
                  <a:gd name="connsiteY3" fmla="*/ 49332 h 90636"/>
                  <a:gd name="connsiteX4" fmla="*/ 63057 w 103584"/>
                  <a:gd name="connsiteY4" fmla="*/ 0 h 90636"/>
                  <a:gd name="connsiteX5" fmla="*/ 47001 w 103584"/>
                  <a:gd name="connsiteY5" fmla="*/ 0 h 90636"/>
                  <a:gd name="connsiteX6" fmla="*/ 47001 w 103584"/>
                  <a:gd name="connsiteY6" fmla="*/ 49332 h 90636"/>
                  <a:gd name="connsiteX7" fmla="*/ 0 w 103584"/>
                  <a:gd name="connsiteY7" fmla="*/ 78724 h 90636"/>
                  <a:gd name="connsiteX8" fmla="*/ 8546 w 103584"/>
                  <a:gd name="connsiteY8" fmla="*/ 92190 h 90636"/>
                  <a:gd name="connsiteX9" fmla="*/ 55029 w 103584"/>
                  <a:gd name="connsiteY9" fmla="*/ 63187 h 90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3584" h="90636">
                    <a:moveTo>
                      <a:pt x="55029" y="63187"/>
                    </a:moveTo>
                    <a:lnTo>
                      <a:pt x="101513" y="92190"/>
                    </a:lnTo>
                    <a:lnTo>
                      <a:pt x="110058" y="78724"/>
                    </a:lnTo>
                    <a:lnTo>
                      <a:pt x="63057" y="49332"/>
                    </a:lnTo>
                    <a:lnTo>
                      <a:pt x="63057" y="0"/>
                    </a:lnTo>
                    <a:lnTo>
                      <a:pt x="47001" y="0"/>
                    </a:lnTo>
                    <a:lnTo>
                      <a:pt x="47001" y="49332"/>
                    </a:lnTo>
                    <a:lnTo>
                      <a:pt x="0" y="78724"/>
                    </a:lnTo>
                    <a:lnTo>
                      <a:pt x="8546" y="92190"/>
                    </a:lnTo>
                    <a:lnTo>
                      <a:pt x="55029" y="63187"/>
                    </a:lnTo>
                    <a:close/>
                  </a:path>
                </a:pathLst>
              </a:custGeom>
              <a:grp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123" name="TextBox 122">
              <a:extLst>
                <a:ext uri="{FF2B5EF4-FFF2-40B4-BE49-F238E27FC236}">
                  <a16:creationId xmlns:a16="http://schemas.microsoft.com/office/drawing/2014/main" id="{7DC0CF42-9A09-45B7-A07C-294964F69310}"/>
                </a:ext>
              </a:extLst>
            </p:cNvPr>
            <p:cNvSpPr txBox="1"/>
            <p:nvPr/>
          </p:nvSpPr>
          <p:spPr>
            <a:xfrm>
              <a:off x="552894" y="3818717"/>
              <a:ext cx="2223890" cy="343796"/>
            </a:xfrm>
            <a:prstGeom prst="rect">
              <a:avLst/>
            </a:prstGeom>
            <a:noFill/>
          </p:spPr>
          <p:txBody>
            <a:bodyPr wrap="square" rtlCol="0" anchor="ctr">
              <a:spAutoFit/>
            </a:bodyPr>
            <a:lstStyle/>
            <a:p>
              <a:pPr algn="ctr" defTabSz="914400"/>
              <a:r>
                <a:rPr lang="en-US" sz="1200" b="1" dirty="0">
                  <a:solidFill>
                    <a:schemeClr val="bg1"/>
                  </a:solidFill>
                </a:rPr>
                <a:t>Annual Project and Expenditure reports</a:t>
              </a:r>
              <a:endParaRPr lang="ko-KR" altLang="en-US" sz="1200" b="1" dirty="0">
                <a:solidFill>
                  <a:schemeClr val="bg1"/>
                </a:solidFill>
                <a:cs typeface="Arial" pitchFamily="34" charset="0"/>
              </a:endParaRPr>
            </a:p>
          </p:txBody>
        </p:sp>
      </p:grpSp>
      <p:grpSp>
        <p:nvGrpSpPr>
          <p:cNvPr id="6" name="Group 5">
            <a:extLst>
              <a:ext uri="{FF2B5EF4-FFF2-40B4-BE49-F238E27FC236}">
                <a16:creationId xmlns:a16="http://schemas.microsoft.com/office/drawing/2014/main" id="{394DBBEB-AA63-45C6-90B9-08D9CBB9BC02}"/>
              </a:ext>
            </a:extLst>
          </p:cNvPr>
          <p:cNvGrpSpPr/>
          <p:nvPr/>
        </p:nvGrpSpPr>
        <p:grpSpPr>
          <a:xfrm>
            <a:off x="562419" y="5157359"/>
            <a:ext cx="11877780" cy="1342715"/>
            <a:chOff x="552894" y="5531524"/>
            <a:chExt cx="11877780" cy="999903"/>
          </a:xfrm>
        </p:grpSpPr>
        <p:sp>
          <p:nvSpPr>
            <p:cNvPr id="86" name="Freeform 65">
              <a:extLst>
                <a:ext uri="{FF2B5EF4-FFF2-40B4-BE49-F238E27FC236}">
                  <a16:creationId xmlns:a16="http://schemas.microsoft.com/office/drawing/2014/main" id="{527270A2-36F5-4CBB-BF66-C19AC1ADE202}"/>
                </a:ext>
              </a:extLst>
            </p:cNvPr>
            <p:cNvSpPr/>
            <p:nvPr/>
          </p:nvSpPr>
          <p:spPr>
            <a:xfrm>
              <a:off x="552894" y="5531524"/>
              <a:ext cx="11877780" cy="999903"/>
            </a:xfrm>
            <a:custGeom>
              <a:avLst/>
              <a:gdLst>
                <a:gd name="connsiteX0" fmla="*/ 0 w 8772992"/>
                <a:gd name="connsiteY0" fmla="*/ 0 h 1078344"/>
                <a:gd name="connsiteX1" fmla="*/ 7777910 w 8772992"/>
                <a:gd name="connsiteY1" fmla="*/ 0 h 1078344"/>
                <a:gd name="connsiteX2" fmla="*/ 7798081 w 8772992"/>
                <a:gd name="connsiteY2" fmla="*/ 0 h 1078344"/>
                <a:gd name="connsiteX3" fmla="*/ 8275451 w 8772992"/>
                <a:gd name="connsiteY3" fmla="*/ 0 h 1078344"/>
                <a:gd name="connsiteX4" fmla="*/ 8772992 w 8772992"/>
                <a:gd name="connsiteY4" fmla="*/ 539172 h 1078344"/>
                <a:gd name="connsiteX5" fmla="*/ 8275451 w 8772992"/>
                <a:gd name="connsiteY5" fmla="*/ 1078344 h 1078344"/>
                <a:gd name="connsiteX6" fmla="*/ 7777910 w 8772992"/>
                <a:gd name="connsiteY6" fmla="*/ 1078343 h 1078344"/>
                <a:gd name="connsiteX7" fmla="*/ 0 w 8772992"/>
                <a:gd name="connsiteY7" fmla="*/ 1078343 h 10783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72992" h="1078344">
                  <a:moveTo>
                    <a:pt x="0" y="0"/>
                  </a:moveTo>
                  <a:lnTo>
                    <a:pt x="7777910" y="0"/>
                  </a:lnTo>
                  <a:lnTo>
                    <a:pt x="7798081" y="0"/>
                  </a:lnTo>
                  <a:lnTo>
                    <a:pt x="8275451" y="0"/>
                  </a:lnTo>
                  <a:cubicBezTo>
                    <a:pt x="8550235" y="0"/>
                    <a:pt x="8772992" y="241396"/>
                    <a:pt x="8772992" y="539172"/>
                  </a:cubicBezTo>
                  <a:cubicBezTo>
                    <a:pt x="8772992" y="836948"/>
                    <a:pt x="8550235" y="1078344"/>
                    <a:pt x="8275451" y="1078344"/>
                  </a:cubicBezTo>
                  <a:lnTo>
                    <a:pt x="7777910" y="1078343"/>
                  </a:lnTo>
                  <a:lnTo>
                    <a:pt x="0" y="1078343"/>
                  </a:lnTo>
                  <a:close/>
                </a:path>
              </a:pathLst>
            </a:custGeom>
            <a:solidFill>
              <a:srgbClr val="6D2077"/>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Arial"/>
                <a:ea typeface="+mn-ea"/>
                <a:cs typeface="+mn-cs"/>
              </a:endParaRPr>
            </a:p>
          </p:txBody>
        </p:sp>
        <p:sp>
          <p:nvSpPr>
            <p:cNvPr id="102" name="TextBox 32">
              <a:extLst>
                <a:ext uri="{FF2B5EF4-FFF2-40B4-BE49-F238E27FC236}">
                  <a16:creationId xmlns:a16="http://schemas.microsoft.com/office/drawing/2014/main" id="{1B45228B-FE27-4DDA-B196-6F6393821F06}"/>
                </a:ext>
              </a:extLst>
            </p:cNvPr>
            <p:cNvSpPr txBox="1"/>
            <p:nvPr/>
          </p:nvSpPr>
          <p:spPr>
            <a:xfrm>
              <a:off x="2878630" y="5532340"/>
              <a:ext cx="9351026" cy="98554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dirty="0">
                  <a:solidFill>
                    <a:prstClr val="white"/>
                  </a:solidFill>
                  <a:cs typeface="Arial" panose="020B0604020202020204" pitchFamily="34" charset="0"/>
                </a:rPr>
                <a:t>States, territories, metropolitan cities, and counties with a population that exceeds 250,000 residents will also be required to submit an annual Recovery Plan Performance report to Treasury that will provide the public and Treasury information on the projects that recipients are undertaking with program funding and how they are planning to ensure project outcomes are achieved in an effective, efficient, and equitable manner. Each jurisdiction will have some flexibility in the form and content of the Recovery Plan Performance report, as long as it includes the minimum information required by Treasury. The Recovery Plan Performance report will include key performance indicators identified by the recipient and some mandatory indicators identified by Treasury, as well as programmatic data in specific eligible use categories and specific reporting requirements. The initial report will cover the period from the date of award to July 31, 2021 and must be submitted to Treasury by August 31, 2021. Thereafter, Recovery Plan Performance reports will cover a 12-month period, and recipients will be required to submit the report to Treasury within 30 days after the end of the 12-month period. Each annual report must be posted on the public-facing website of the recipient</a:t>
              </a:r>
            </a:p>
          </p:txBody>
        </p:sp>
        <p:sp>
          <p:nvSpPr>
            <p:cNvPr id="124" name="TextBox 123">
              <a:extLst>
                <a:ext uri="{FF2B5EF4-FFF2-40B4-BE49-F238E27FC236}">
                  <a16:creationId xmlns:a16="http://schemas.microsoft.com/office/drawing/2014/main" id="{0D74C72D-A5E7-46CC-AA96-5C9A7557FC09}"/>
                </a:ext>
              </a:extLst>
            </p:cNvPr>
            <p:cNvSpPr txBox="1"/>
            <p:nvPr/>
          </p:nvSpPr>
          <p:spPr>
            <a:xfrm>
              <a:off x="552894" y="5841363"/>
              <a:ext cx="2223890" cy="343796"/>
            </a:xfrm>
            <a:prstGeom prst="rect">
              <a:avLst/>
            </a:prstGeom>
            <a:noFill/>
          </p:spPr>
          <p:txBody>
            <a:bodyPr wrap="square" rtlCol="0" anchor="ctr">
              <a:spAutoFit/>
            </a:bodyPr>
            <a:lstStyle/>
            <a:p>
              <a:pPr algn="ctr" defTabSz="914400"/>
              <a:r>
                <a:rPr lang="en-US" altLang="ko-KR" sz="1200" b="1" dirty="0">
                  <a:solidFill>
                    <a:prstClr val="white"/>
                  </a:solidFill>
                  <a:cs typeface="Arial" pitchFamily="34" charset="0"/>
                </a:rPr>
                <a:t>Annual Recovery Plan Performance </a:t>
              </a:r>
              <a:endParaRPr lang="ko-KR" altLang="en-US" sz="1200" b="1" dirty="0">
                <a:solidFill>
                  <a:prstClr val="white"/>
                </a:solidFill>
                <a:cs typeface="Arial" pitchFamily="34" charset="0"/>
              </a:endParaRPr>
            </a:p>
          </p:txBody>
        </p:sp>
      </p:grpSp>
      <p:grpSp>
        <p:nvGrpSpPr>
          <p:cNvPr id="88" name="Group 87">
            <a:extLst>
              <a:ext uri="{FF2B5EF4-FFF2-40B4-BE49-F238E27FC236}">
                <a16:creationId xmlns:a16="http://schemas.microsoft.com/office/drawing/2014/main" id="{1D77C2EA-E78D-4B99-A07D-DEEED8396C73}"/>
              </a:ext>
            </a:extLst>
          </p:cNvPr>
          <p:cNvGrpSpPr/>
          <p:nvPr/>
        </p:nvGrpSpPr>
        <p:grpSpPr>
          <a:xfrm>
            <a:off x="475854" y="2055381"/>
            <a:ext cx="2410367" cy="4837927"/>
            <a:chOff x="2125848" y="1008529"/>
            <a:chExt cx="2400542" cy="4673600"/>
          </a:xfrm>
        </p:grpSpPr>
        <p:sp>
          <p:nvSpPr>
            <p:cNvPr id="89" name="Freeform 14">
              <a:extLst>
                <a:ext uri="{FF2B5EF4-FFF2-40B4-BE49-F238E27FC236}">
                  <a16:creationId xmlns:a16="http://schemas.microsoft.com/office/drawing/2014/main" id="{F35716DD-55C7-45D1-904A-FB63764669BB}"/>
                </a:ext>
              </a:extLst>
            </p:cNvPr>
            <p:cNvSpPr>
              <a:spLocks/>
            </p:cNvSpPr>
            <p:nvPr/>
          </p:nvSpPr>
          <p:spPr bwMode="auto">
            <a:xfrm>
              <a:off x="2125848" y="1008529"/>
              <a:ext cx="2400542" cy="4673600"/>
            </a:xfrm>
            <a:custGeom>
              <a:avLst/>
              <a:gdLst>
                <a:gd name="connsiteX0" fmla="*/ 133167 w 2400542"/>
                <a:gd name="connsiteY0" fmla="*/ 432174 h 4673600"/>
                <a:gd name="connsiteX1" fmla="*/ 96889 w 2400542"/>
                <a:gd name="connsiteY1" fmla="*/ 468374 h 4673600"/>
                <a:gd name="connsiteX2" fmla="*/ 96889 w 2400542"/>
                <a:gd name="connsiteY2" fmla="*/ 4242196 h 4673600"/>
                <a:gd name="connsiteX3" fmla="*/ 133167 w 2400542"/>
                <a:gd name="connsiteY3" fmla="*/ 4278396 h 4673600"/>
                <a:gd name="connsiteX4" fmla="*/ 2258452 w 2400542"/>
                <a:gd name="connsiteY4" fmla="*/ 4278396 h 4673600"/>
                <a:gd name="connsiteX5" fmla="*/ 2294730 w 2400542"/>
                <a:gd name="connsiteY5" fmla="*/ 4242196 h 4673600"/>
                <a:gd name="connsiteX6" fmla="*/ 2294730 w 2400542"/>
                <a:gd name="connsiteY6" fmla="*/ 468374 h 4673600"/>
                <a:gd name="connsiteX7" fmla="*/ 2258452 w 2400542"/>
                <a:gd name="connsiteY7" fmla="*/ 432174 h 4673600"/>
                <a:gd name="connsiteX8" fmla="*/ 133167 w 2400542"/>
                <a:gd name="connsiteY8" fmla="*/ 432174 h 4673600"/>
                <a:gd name="connsiteX9" fmla="*/ 411176 w 2400542"/>
                <a:gd name="connsiteY9" fmla="*/ 0 h 4673600"/>
                <a:gd name="connsiteX10" fmla="*/ 1980296 w 2400542"/>
                <a:gd name="connsiteY10" fmla="*/ 0 h 4673600"/>
                <a:gd name="connsiteX11" fmla="*/ 2391472 w 2400542"/>
                <a:gd name="connsiteY11" fmla="*/ 410335 h 4673600"/>
                <a:gd name="connsiteX12" fmla="*/ 2391472 w 2400542"/>
                <a:gd name="connsiteY12" fmla="*/ 1052993 h 4673600"/>
                <a:gd name="connsiteX13" fmla="*/ 2400542 w 2400542"/>
                <a:gd name="connsiteY13" fmla="*/ 1052993 h 4673600"/>
                <a:gd name="connsiteX14" fmla="*/ 2400542 w 2400542"/>
                <a:gd name="connsiteY14" fmla="*/ 1451260 h 4673600"/>
                <a:gd name="connsiteX15" fmla="*/ 2391472 w 2400542"/>
                <a:gd name="connsiteY15" fmla="*/ 1451260 h 4673600"/>
                <a:gd name="connsiteX16" fmla="*/ 2391472 w 2400542"/>
                <a:gd name="connsiteY16" fmla="*/ 4263265 h 4673600"/>
                <a:gd name="connsiteX17" fmla="*/ 1980296 w 2400542"/>
                <a:gd name="connsiteY17" fmla="*/ 4673600 h 4673600"/>
                <a:gd name="connsiteX18" fmla="*/ 411176 w 2400542"/>
                <a:gd name="connsiteY18" fmla="*/ 4673600 h 4673600"/>
                <a:gd name="connsiteX19" fmla="*/ 0 w 2400542"/>
                <a:gd name="connsiteY19" fmla="*/ 4263265 h 4673600"/>
                <a:gd name="connsiteX20" fmla="*/ 0 w 2400542"/>
                <a:gd name="connsiteY20" fmla="*/ 410335 h 4673600"/>
                <a:gd name="connsiteX21" fmla="*/ 411176 w 2400542"/>
                <a:gd name="connsiteY21" fmla="*/ 0 h 467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400542" h="4673600">
                  <a:moveTo>
                    <a:pt x="133167" y="432174"/>
                  </a:moveTo>
                  <a:cubicBezTo>
                    <a:pt x="112005" y="432174"/>
                    <a:pt x="96889" y="450274"/>
                    <a:pt x="96889" y="468374"/>
                  </a:cubicBezTo>
                  <a:cubicBezTo>
                    <a:pt x="96889" y="468374"/>
                    <a:pt x="96889" y="468374"/>
                    <a:pt x="96889" y="4242196"/>
                  </a:cubicBezTo>
                  <a:cubicBezTo>
                    <a:pt x="96889" y="4260296"/>
                    <a:pt x="112005" y="4278396"/>
                    <a:pt x="133167" y="4278396"/>
                  </a:cubicBezTo>
                  <a:cubicBezTo>
                    <a:pt x="133167" y="4278396"/>
                    <a:pt x="133167" y="4278396"/>
                    <a:pt x="2258452" y="4278396"/>
                  </a:cubicBezTo>
                  <a:cubicBezTo>
                    <a:pt x="2276591" y="4278396"/>
                    <a:pt x="2294730" y="4260296"/>
                    <a:pt x="2294730" y="4242196"/>
                  </a:cubicBezTo>
                  <a:cubicBezTo>
                    <a:pt x="2294730" y="4242196"/>
                    <a:pt x="2294730" y="4242196"/>
                    <a:pt x="2294730" y="468374"/>
                  </a:cubicBezTo>
                  <a:cubicBezTo>
                    <a:pt x="2294730" y="450274"/>
                    <a:pt x="2276591" y="432174"/>
                    <a:pt x="2258452" y="432174"/>
                  </a:cubicBezTo>
                  <a:cubicBezTo>
                    <a:pt x="2258452" y="432174"/>
                    <a:pt x="2258452" y="432174"/>
                    <a:pt x="133167" y="432174"/>
                  </a:cubicBezTo>
                  <a:close/>
                  <a:moveTo>
                    <a:pt x="411176" y="0"/>
                  </a:moveTo>
                  <a:cubicBezTo>
                    <a:pt x="411176" y="0"/>
                    <a:pt x="411176" y="0"/>
                    <a:pt x="1980296" y="0"/>
                  </a:cubicBezTo>
                  <a:cubicBezTo>
                    <a:pt x="2207048" y="0"/>
                    <a:pt x="2391472" y="184048"/>
                    <a:pt x="2391472" y="410335"/>
                  </a:cubicBezTo>
                  <a:cubicBezTo>
                    <a:pt x="2391472" y="410335"/>
                    <a:pt x="2391472" y="410335"/>
                    <a:pt x="2391472" y="1052993"/>
                  </a:cubicBezTo>
                  <a:cubicBezTo>
                    <a:pt x="2391472" y="1052993"/>
                    <a:pt x="2391472" y="1052993"/>
                    <a:pt x="2400542" y="1052993"/>
                  </a:cubicBezTo>
                  <a:cubicBezTo>
                    <a:pt x="2400542" y="1052993"/>
                    <a:pt x="2400542" y="1052993"/>
                    <a:pt x="2400542" y="1451260"/>
                  </a:cubicBezTo>
                  <a:cubicBezTo>
                    <a:pt x="2400542" y="1451260"/>
                    <a:pt x="2400542" y="1451260"/>
                    <a:pt x="2391472" y="1451260"/>
                  </a:cubicBezTo>
                  <a:lnTo>
                    <a:pt x="2391472" y="4263265"/>
                  </a:lnTo>
                  <a:cubicBezTo>
                    <a:pt x="2391472" y="4489553"/>
                    <a:pt x="2207048" y="4673600"/>
                    <a:pt x="1980296" y="4673600"/>
                  </a:cubicBezTo>
                  <a:cubicBezTo>
                    <a:pt x="1980296" y="4673600"/>
                    <a:pt x="1980296" y="4673600"/>
                    <a:pt x="411176" y="4673600"/>
                  </a:cubicBezTo>
                  <a:cubicBezTo>
                    <a:pt x="184425" y="4673600"/>
                    <a:pt x="0" y="4489553"/>
                    <a:pt x="0" y="4263265"/>
                  </a:cubicBezTo>
                  <a:cubicBezTo>
                    <a:pt x="0" y="4263265"/>
                    <a:pt x="0" y="4263265"/>
                    <a:pt x="0" y="410335"/>
                  </a:cubicBezTo>
                  <a:cubicBezTo>
                    <a:pt x="0" y="184048"/>
                    <a:pt x="184425" y="0"/>
                    <a:pt x="411176" y="0"/>
                  </a:cubicBezTo>
                  <a:close/>
                </a:path>
              </a:pathLst>
            </a:custGeom>
            <a:solidFill>
              <a:srgbClr val="000000">
                <a:lumMod val="75000"/>
                <a:lumOff val="25000"/>
              </a:srgbClr>
            </a:solidFill>
            <a:ln>
              <a:noFill/>
            </a:ln>
          </p:spPr>
          <p:txBody>
            <a:bodyPr vert="horz" wrap="square" lIns="68580" tIns="34290" rIns="68580" bIns="3429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90" name="Freeform 7">
              <a:extLst>
                <a:ext uri="{FF2B5EF4-FFF2-40B4-BE49-F238E27FC236}">
                  <a16:creationId xmlns:a16="http://schemas.microsoft.com/office/drawing/2014/main" id="{1CFFE483-FA69-497D-9ECE-80D48B227423}"/>
                </a:ext>
              </a:extLst>
            </p:cNvPr>
            <p:cNvSpPr>
              <a:spLocks noEditPoints="1"/>
            </p:cNvSpPr>
            <p:nvPr/>
          </p:nvSpPr>
          <p:spPr bwMode="auto">
            <a:xfrm>
              <a:off x="3029717" y="5392738"/>
              <a:ext cx="580057" cy="178479"/>
            </a:xfrm>
            <a:custGeom>
              <a:avLst/>
              <a:gdLst>
                <a:gd name="T0" fmla="*/ 168 w 192"/>
                <a:gd name="T1" fmla="*/ 59 h 59"/>
                <a:gd name="T2" fmla="*/ 24 w 192"/>
                <a:gd name="T3" fmla="*/ 59 h 59"/>
                <a:gd name="T4" fmla="*/ 0 w 192"/>
                <a:gd name="T5" fmla="*/ 35 h 59"/>
                <a:gd name="T6" fmla="*/ 0 w 192"/>
                <a:gd name="T7" fmla="*/ 24 h 59"/>
                <a:gd name="T8" fmla="*/ 24 w 192"/>
                <a:gd name="T9" fmla="*/ 0 h 59"/>
                <a:gd name="T10" fmla="*/ 168 w 192"/>
                <a:gd name="T11" fmla="*/ 0 h 59"/>
                <a:gd name="T12" fmla="*/ 192 w 192"/>
                <a:gd name="T13" fmla="*/ 24 h 59"/>
                <a:gd name="T14" fmla="*/ 192 w 192"/>
                <a:gd name="T15" fmla="*/ 35 h 59"/>
                <a:gd name="T16" fmla="*/ 168 w 192"/>
                <a:gd name="T17" fmla="*/ 59 h 59"/>
                <a:gd name="T18" fmla="*/ 24 w 192"/>
                <a:gd name="T19" fmla="*/ 8 h 59"/>
                <a:gd name="T20" fmla="*/ 8 w 192"/>
                <a:gd name="T21" fmla="*/ 24 h 59"/>
                <a:gd name="T22" fmla="*/ 8 w 192"/>
                <a:gd name="T23" fmla="*/ 35 h 59"/>
                <a:gd name="T24" fmla="*/ 24 w 192"/>
                <a:gd name="T25" fmla="*/ 51 h 59"/>
                <a:gd name="T26" fmla="*/ 168 w 192"/>
                <a:gd name="T27" fmla="*/ 51 h 59"/>
                <a:gd name="T28" fmla="*/ 184 w 192"/>
                <a:gd name="T29" fmla="*/ 35 h 59"/>
                <a:gd name="T30" fmla="*/ 184 w 192"/>
                <a:gd name="T31" fmla="*/ 24 h 59"/>
                <a:gd name="T32" fmla="*/ 168 w 192"/>
                <a:gd name="T33" fmla="*/ 8 h 59"/>
                <a:gd name="T34" fmla="*/ 24 w 192"/>
                <a:gd name="T35" fmla="*/ 8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2" h="59">
                  <a:moveTo>
                    <a:pt x="168" y="59"/>
                  </a:moveTo>
                  <a:cubicBezTo>
                    <a:pt x="24" y="59"/>
                    <a:pt x="24" y="59"/>
                    <a:pt x="24" y="59"/>
                  </a:cubicBezTo>
                  <a:cubicBezTo>
                    <a:pt x="11" y="59"/>
                    <a:pt x="0" y="48"/>
                    <a:pt x="0" y="35"/>
                  </a:cubicBezTo>
                  <a:cubicBezTo>
                    <a:pt x="0" y="24"/>
                    <a:pt x="0" y="24"/>
                    <a:pt x="0" y="24"/>
                  </a:cubicBezTo>
                  <a:cubicBezTo>
                    <a:pt x="0" y="11"/>
                    <a:pt x="11" y="0"/>
                    <a:pt x="24" y="0"/>
                  </a:cubicBezTo>
                  <a:cubicBezTo>
                    <a:pt x="168" y="0"/>
                    <a:pt x="168" y="0"/>
                    <a:pt x="168" y="0"/>
                  </a:cubicBezTo>
                  <a:cubicBezTo>
                    <a:pt x="181" y="0"/>
                    <a:pt x="192" y="11"/>
                    <a:pt x="192" y="24"/>
                  </a:cubicBezTo>
                  <a:cubicBezTo>
                    <a:pt x="192" y="35"/>
                    <a:pt x="192" y="35"/>
                    <a:pt x="192" y="35"/>
                  </a:cubicBezTo>
                  <a:cubicBezTo>
                    <a:pt x="192" y="48"/>
                    <a:pt x="181" y="59"/>
                    <a:pt x="168" y="59"/>
                  </a:cubicBezTo>
                  <a:close/>
                  <a:moveTo>
                    <a:pt x="24" y="8"/>
                  </a:moveTo>
                  <a:cubicBezTo>
                    <a:pt x="16" y="8"/>
                    <a:pt x="8" y="15"/>
                    <a:pt x="8" y="24"/>
                  </a:cubicBezTo>
                  <a:cubicBezTo>
                    <a:pt x="8" y="35"/>
                    <a:pt x="8" y="35"/>
                    <a:pt x="8" y="35"/>
                  </a:cubicBezTo>
                  <a:cubicBezTo>
                    <a:pt x="8" y="44"/>
                    <a:pt x="16" y="51"/>
                    <a:pt x="24" y="51"/>
                  </a:cubicBezTo>
                  <a:cubicBezTo>
                    <a:pt x="168" y="51"/>
                    <a:pt x="168" y="51"/>
                    <a:pt x="168" y="51"/>
                  </a:cubicBezTo>
                  <a:cubicBezTo>
                    <a:pt x="177" y="51"/>
                    <a:pt x="184" y="44"/>
                    <a:pt x="184" y="35"/>
                  </a:cubicBezTo>
                  <a:cubicBezTo>
                    <a:pt x="184" y="24"/>
                    <a:pt x="184" y="24"/>
                    <a:pt x="184" y="24"/>
                  </a:cubicBezTo>
                  <a:cubicBezTo>
                    <a:pt x="184" y="15"/>
                    <a:pt x="177" y="8"/>
                    <a:pt x="168" y="8"/>
                  </a:cubicBezTo>
                  <a:lnTo>
                    <a:pt x="24" y="8"/>
                  </a:lnTo>
                  <a:close/>
                </a:path>
              </a:pathLst>
            </a:custGeom>
            <a:solidFill>
              <a:srgbClr val="D3D0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91" name="Freeform 8">
              <a:extLst>
                <a:ext uri="{FF2B5EF4-FFF2-40B4-BE49-F238E27FC236}">
                  <a16:creationId xmlns:a16="http://schemas.microsoft.com/office/drawing/2014/main" id="{00ED91BA-C4F7-4765-A96B-CD2BCCF089FE}"/>
                </a:ext>
              </a:extLst>
            </p:cNvPr>
            <p:cNvSpPr>
              <a:spLocks/>
            </p:cNvSpPr>
            <p:nvPr/>
          </p:nvSpPr>
          <p:spPr bwMode="auto">
            <a:xfrm>
              <a:off x="3047565" y="1116891"/>
              <a:ext cx="544361" cy="36971"/>
            </a:xfrm>
            <a:custGeom>
              <a:avLst/>
              <a:gdLst>
                <a:gd name="T0" fmla="*/ 6 w 180"/>
                <a:gd name="T1" fmla="*/ 0 h 12"/>
                <a:gd name="T2" fmla="*/ 174 w 180"/>
                <a:gd name="T3" fmla="*/ 0 h 12"/>
                <a:gd name="T4" fmla="*/ 180 w 180"/>
                <a:gd name="T5" fmla="*/ 6 h 12"/>
                <a:gd name="T6" fmla="*/ 174 w 180"/>
                <a:gd name="T7" fmla="*/ 12 h 12"/>
                <a:gd name="T8" fmla="*/ 6 w 180"/>
                <a:gd name="T9" fmla="*/ 12 h 12"/>
                <a:gd name="T10" fmla="*/ 0 w 180"/>
                <a:gd name="T11" fmla="*/ 6 h 12"/>
                <a:gd name="T12" fmla="*/ 6 w 180"/>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80" h="12">
                  <a:moveTo>
                    <a:pt x="6" y="0"/>
                  </a:moveTo>
                  <a:cubicBezTo>
                    <a:pt x="174" y="0"/>
                    <a:pt x="174" y="0"/>
                    <a:pt x="174" y="0"/>
                  </a:cubicBezTo>
                  <a:cubicBezTo>
                    <a:pt x="178" y="0"/>
                    <a:pt x="180" y="3"/>
                    <a:pt x="180" y="6"/>
                  </a:cubicBezTo>
                  <a:cubicBezTo>
                    <a:pt x="180" y="10"/>
                    <a:pt x="178" y="12"/>
                    <a:pt x="174" y="12"/>
                  </a:cubicBezTo>
                  <a:cubicBezTo>
                    <a:pt x="6" y="12"/>
                    <a:pt x="6" y="12"/>
                    <a:pt x="6" y="12"/>
                  </a:cubicBezTo>
                  <a:cubicBezTo>
                    <a:pt x="3" y="12"/>
                    <a:pt x="0" y="10"/>
                    <a:pt x="0" y="6"/>
                  </a:cubicBezTo>
                  <a:cubicBezTo>
                    <a:pt x="0" y="3"/>
                    <a:pt x="3" y="0"/>
                    <a:pt x="6" y="0"/>
                  </a:cubicBezTo>
                  <a:close/>
                </a:path>
              </a:pathLst>
            </a:custGeom>
            <a:solidFill>
              <a:srgbClr val="C4C3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92" name="Oval 91">
              <a:extLst>
                <a:ext uri="{FF2B5EF4-FFF2-40B4-BE49-F238E27FC236}">
                  <a16:creationId xmlns:a16="http://schemas.microsoft.com/office/drawing/2014/main" id="{5F85F329-FCE7-4A94-9928-01E85675CED3}"/>
                </a:ext>
              </a:extLst>
            </p:cNvPr>
            <p:cNvSpPr>
              <a:spLocks noChangeArrowheads="1"/>
            </p:cNvSpPr>
            <p:nvPr/>
          </p:nvSpPr>
          <p:spPr bwMode="auto">
            <a:xfrm>
              <a:off x="2893309" y="1090119"/>
              <a:ext cx="70117" cy="72666"/>
            </a:xfrm>
            <a:prstGeom prst="ellipse">
              <a:avLst/>
            </a:prstGeom>
            <a:solidFill>
              <a:srgbClr val="C4C3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93" name="Oval 92">
              <a:extLst>
                <a:ext uri="{FF2B5EF4-FFF2-40B4-BE49-F238E27FC236}">
                  <a16:creationId xmlns:a16="http://schemas.microsoft.com/office/drawing/2014/main" id="{873B0218-872A-4306-9055-60E3667CF0D5}"/>
                </a:ext>
              </a:extLst>
            </p:cNvPr>
            <p:cNvSpPr>
              <a:spLocks noChangeArrowheads="1"/>
            </p:cNvSpPr>
            <p:nvPr/>
          </p:nvSpPr>
          <p:spPr bwMode="auto">
            <a:xfrm>
              <a:off x="3649294" y="1090119"/>
              <a:ext cx="72666" cy="68842"/>
            </a:xfrm>
            <a:prstGeom prst="ellipse">
              <a:avLst/>
            </a:prstGeom>
            <a:solidFill>
              <a:srgbClr val="C4C3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94" name="Oval 93">
              <a:extLst>
                <a:ext uri="{FF2B5EF4-FFF2-40B4-BE49-F238E27FC236}">
                  <a16:creationId xmlns:a16="http://schemas.microsoft.com/office/drawing/2014/main" id="{FD6C2B70-70B6-47E7-B322-E35C9C41957E}"/>
                </a:ext>
              </a:extLst>
            </p:cNvPr>
            <p:cNvSpPr>
              <a:spLocks noChangeArrowheads="1"/>
            </p:cNvSpPr>
            <p:nvPr/>
          </p:nvSpPr>
          <p:spPr bwMode="auto">
            <a:xfrm>
              <a:off x="3757657" y="1081195"/>
              <a:ext cx="81590" cy="84140"/>
            </a:xfrm>
            <a:prstGeom prst="ellipse">
              <a:avLst/>
            </a:prstGeom>
            <a:solidFill>
              <a:srgbClr val="C4C3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sp>
          <p:nvSpPr>
            <p:cNvPr id="95" name="Oval 94">
              <a:extLst>
                <a:ext uri="{FF2B5EF4-FFF2-40B4-BE49-F238E27FC236}">
                  <a16:creationId xmlns:a16="http://schemas.microsoft.com/office/drawing/2014/main" id="{9DCB2BA0-A393-4E77-9452-7ECFDDE792B2}"/>
                </a:ext>
              </a:extLst>
            </p:cNvPr>
            <p:cNvSpPr>
              <a:spLocks noChangeArrowheads="1"/>
            </p:cNvSpPr>
            <p:nvPr/>
          </p:nvSpPr>
          <p:spPr bwMode="auto">
            <a:xfrm>
              <a:off x="4057246" y="1125815"/>
              <a:ext cx="70117" cy="70117"/>
            </a:xfrm>
            <a:prstGeom prst="ellipse">
              <a:avLst/>
            </a:prstGeom>
            <a:solidFill>
              <a:srgbClr val="C4C3C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srgbClr val="000000"/>
                </a:solidFill>
                <a:effectLst/>
                <a:uLnTx/>
                <a:uFillTx/>
                <a:latin typeface="Arial"/>
                <a:ea typeface="+mn-ea"/>
                <a:cs typeface="+mn-cs"/>
              </a:endParaRPr>
            </a:p>
          </p:txBody>
        </p:sp>
      </p:grpSp>
      <p:sp>
        <p:nvSpPr>
          <p:cNvPr id="9" name="Rectangle 8">
            <a:extLst>
              <a:ext uri="{FF2B5EF4-FFF2-40B4-BE49-F238E27FC236}">
                <a16:creationId xmlns:a16="http://schemas.microsoft.com/office/drawing/2014/main" id="{8E4FD8D9-CCA2-4065-AFB7-B864C69648F9}"/>
              </a:ext>
            </a:extLst>
          </p:cNvPr>
          <p:cNvSpPr/>
          <p:nvPr/>
        </p:nvSpPr>
        <p:spPr>
          <a:xfrm>
            <a:off x="2985431" y="6593742"/>
            <a:ext cx="9593578" cy="707886"/>
          </a:xfrm>
          <a:prstGeom prst="rect">
            <a:avLst/>
          </a:prstGeom>
        </p:spPr>
        <p:txBody>
          <a:bodyPr wrap="square">
            <a:spAutoFit/>
          </a:bodyPr>
          <a:lstStyle/>
          <a:p>
            <a:r>
              <a:rPr lang="en-US" sz="1000" dirty="0"/>
              <a:t>*To facilitate transparency and accountability, governments must report assistance provided to private-sector businesses, including tourism, travel, hospitality, and other impacted industries, and its connection to negative economic impacts of the pandemic. Recipients also should maintain records to support their assessment of how businesses or business districts receiving assistance were affected by the negative economic impacts of the pandemic and how the aid provided responds to these impacts.</a:t>
            </a:r>
          </a:p>
        </p:txBody>
      </p:sp>
    </p:spTree>
    <p:extLst>
      <p:ext uri="{BB962C8B-B14F-4D97-AF65-F5344CB8AC3E}">
        <p14:creationId xmlns:p14="http://schemas.microsoft.com/office/powerpoint/2010/main" val="33243271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1163655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American Rescue Plan – $ Estimates to FL</a:t>
            </a:r>
          </a:p>
        </p:txBody>
      </p:sp>
      <p:grpSp>
        <p:nvGrpSpPr>
          <p:cNvPr id="4" name="Group 3">
            <a:extLst>
              <a:ext uri="{FF2B5EF4-FFF2-40B4-BE49-F238E27FC236}">
                <a16:creationId xmlns:a16="http://schemas.microsoft.com/office/drawing/2014/main" id="{1B46CF11-D4FD-48CF-ADDB-B9AA4FC32615}"/>
              </a:ext>
            </a:extLst>
          </p:cNvPr>
          <p:cNvGrpSpPr/>
          <p:nvPr/>
        </p:nvGrpSpPr>
        <p:grpSpPr>
          <a:xfrm>
            <a:off x="376644" y="2028825"/>
            <a:ext cx="12063557" cy="5051324"/>
            <a:chOff x="376644" y="1279736"/>
            <a:chExt cx="12063557" cy="5800413"/>
          </a:xfrm>
        </p:grpSpPr>
        <p:grpSp>
          <p:nvGrpSpPr>
            <p:cNvPr id="3" name="Group 2">
              <a:extLst>
                <a:ext uri="{FF2B5EF4-FFF2-40B4-BE49-F238E27FC236}">
                  <a16:creationId xmlns:a16="http://schemas.microsoft.com/office/drawing/2014/main" id="{0B352887-674C-4A50-8E57-205BF48BE558}"/>
                </a:ext>
              </a:extLst>
            </p:cNvPr>
            <p:cNvGrpSpPr/>
            <p:nvPr/>
          </p:nvGrpSpPr>
          <p:grpSpPr>
            <a:xfrm>
              <a:off x="376644" y="1279736"/>
              <a:ext cx="12063557" cy="5800413"/>
              <a:chOff x="376644" y="1279736"/>
              <a:chExt cx="12063557" cy="5800413"/>
            </a:xfrm>
          </p:grpSpPr>
          <p:sp>
            <p:nvSpPr>
              <p:cNvPr id="69" name="Rectangle 68">
                <a:extLst>
                  <a:ext uri="{FF2B5EF4-FFF2-40B4-BE49-F238E27FC236}">
                    <a16:creationId xmlns:a16="http://schemas.microsoft.com/office/drawing/2014/main" id="{1D300254-FF55-48AE-9400-75113D299AEE}"/>
                  </a:ext>
                </a:extLst>
              </p:cNvPr>
              <p:cNvSpPr/>
              <p:nvPr/>
            </p:nvSpPr>
            <p:spPr>
              <a:xfrm>
                <a:off x="1281815" y="1287419"/>
                <a:ext cx="2651760" cy="1447056"/>
              </a:xfrm>
              <a:prstGeom prst="rect">
                <a:avLst/>
              </a:prstGeom>
              <a:solidFill>
                <a:srgbClr val="483698"/>
              </a:solidFill>
              <a:ln w="12700" cap="flat" cmpd="sng" algn="ctr">
                <a:noFill/>
                <a:prstDash val="solid"/>
                <a:miter lim="800000"/>
              </a:ln>
              <a:effectLst/>
            </p:spPr>
            <p:txBody>
              <a:bodyPr lIns="365760" rtlCol="0" anchor="t"/>
              <a:lstStyle/>
              <a:p>
                <a:pPr marR="0" lvl="0" indent="0" algn="ctr" defTabSz="914400" eaLnBrk="1" fontAlgn="auto" latinLnBrk="0" hangingPunct="1">
                  <a:lnSpc>
                    <a:spcPct val="100000"/>
                  </a:lnSpc>
                  <a:spcBef>
                    <a:spcPts val="1800"/>
                  </a:spcBef>
                  <a:spcAft>
                    <a:spcPts val="0"/>
                  </a:spcAft>
                  <a:buClrTx/>
                  <a:buSzTx/>
                  <a:buFontTx/>
                  <a:buNone/>
                  <a:tabLst/>
                  <a:defRPr/>
                </a:pPr>
                <a:endParaRPr kumimoji="0" lang="en-US" sz="800" b="1" i="0" u="sng" strike="noStrike" kern="0" cap="none" spc="0" normalizeH="0" baseline="0" noProof="1">
                  <a:ln>
                    <a:noFill/>
                  </a:ln>
                  <a:solidFill>
                    <a:prstClr val="white"/>
                  </a:solidFill>
                  <a:effectLst/>
                  <a:uLnTx/>
                  <a:uFillTx/>
                  <a:latin typeface="Arial"/>
                  <a:ea typeface="+mn-ea"/>
                  <a:cs typeface="+mn-cs"/>
                </a:endParaRPr>
              </a:p>
              <a:p>
                <a:pPr marR="0" lvl="0" indent="0" algn="ctr" defTabSz="914400" eaLnBrk="1" fontAlgn="auto" latinLnBrk="0" hangingPunct="1">
                  <a:lnSpc>
                    <a:spcPct val="100000"/>
                  </a:lnSpc>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Dept of the Treasury</a:t>
                </a:r>
              </a:p>
              <a:p>
                <a:pPr marL="91440" marR="0" lvl="0" indent="0" defTabSz="914400" eaLnBrk="1" fontAlgn="auto" latinLnBrk="0" hangingPunct="1">
                  <a:lnSpc>
                    <a:spcPct val="100000"/>
                  </a:lnSpc>
                  <a:spcBef>
                    <a:spcPts val="0"/>
                  </a:spcBef>
                  <a:spcAft>
                    <a:spcPts val="0"/>
                  </a:spcAft>
                  <a:buClrTx/>
                  <a:buSzTx/>
                  <a:buFontTx/>
                  <a:buNone/>
                  <a:tabLst/>
                  <a:defRPr/>
                </a:pPr>
                <a:endParaRPr lang="en-US" sz="800" b="1" u="sng" kern="0" noProof="1">
                  <a:solidFill>
                    <a:prstClr val="white"/>
                  </a:solidFill>
                  <a:latin typeface="Arial"/>
                </a:endParaRP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State Fiscal Relief Fund	$10.2B</a:t>
                </a: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Local Fiscal Relief Fund	$7B</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Capital Projects		$365M</a:t>
                </a: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sp>
            <p:nvSpPr>
              <p:cNvPr id="70" name="Rectangle 69">
                <a:extLst>
                  <a:ext uri="{FF2B5EF4-FFF2-40B4-BE49-F238E27FC236}">
                    <a16:creationId xmlns:a16="http://schemas.microsoft.com/office/drawing/2014/main" id="{C81E45D2-4379-425A-A1B1-7A1517E632CC}"/>
                  </a:ext>
                </a:extLst>
              </p:cNvPr>
              <p:cNvSpPr/>
              <p:nvPr/>
            </p:nvSpPr>
            <p:spPr>
              <a:xfrm>
                <a:off x="1281815" y="2730634"/>
                <a:ext cx="2651760" cy="1462048"/>
              </a:xfrm>
              <a:prstGeom prst="rect">
                <a:avLst/>
              </a:prstGeom>
              <a:solidFill>
                <a:srgbClr val="00A3A1"/>
              </a:solidFill>
              <a:ln w="12700" cap="flat" cmpd="sng" algn="ctr">
                <a:noFill/>
                <a:prstDash val="solid"/>
                <a:miter lim="800000"/>
              </a:ln>
              <a:effectLst/>
            </p:spPr>
            <p:txBody>
              <a:bodyPr lIns="365760" rtlCol="0" anchor="ctr"/>
              <a:lstStyle/>
              <a:p>
                <a:pPr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Dept of Education</a:t>
                </a:r>
              </a:p>
              <a:p>
                <a:pPr marL="91440" marR="0" lvl="0" indent="0" defTabSz="914400" eaLnBrk="1" fontAlgn="auto" latinLnBrk="0" hangingPunct="1">
                  <a:lnSpc>
                    <a:spcPct val="100000"/>
                  </a:lnSpc>
                  <a:spcBef>
                    <a:spcPts val="0"/>
                  </a:spcBef>
                  <a:spcAft>
                    <a:spcPts val="0"/>
                  </a:spcAft>
                  <a:buClrTx/>
                  <a:buSzTx/>
                  <a:buFontTx/>
                  <a:buNone/>
                  <a:tabLst/>
                  <a:defRPr/>
                </a:pPr>
                <a:endParaRPr lang="en-US" sz="800" kern="0" noProof="1">
                  <a:solidFill>
                    <a:prstClr val="white"/>
                  </a:solidFill>
                  <a:latin typeface="Arial"/>
                </a:endParaRP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ESSERF		$7B</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Non-Public Schools	$242M</a:t>
                </a: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HEERF		$2.2B</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Individuals w/ Disabilities	</a:t>
                </a: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-Grants to States		$142M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-Preschool		$9.7M</a:t>
                </a: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-Infants &amp; Toddlers		$13.7M</a:t>
                </a:r>
              </a:p>
            </p:txBody>
          </p:sp>
          <p:sp>
            <p:nvSpPr>
              <p:cNvPr id="71" name="Rectangle 70">
                <a:extLst>
                  <a:ext uri="{FF2B5EF4-FFF2-40B4-BE49-F238E27FC236}">
                    <a16:creationId xmlns:a16="http://schemas.microsoft.com/office/drawing/2014/main" id="{F37CF829-14F6-4FE4-AC73-FF47F84DE285}"/>
                  </a:ext>
                </a:extLst>
              </p:cNvPr>
              <p:cNvSpPr/>
              <p:nvPr/>
            </p:nvSpPr>
            <p:spPr>
              <a:xfrm>
                <a:off x="1281815" y="4174065"/>
                <a:ext cx="2651760" cy="1458425"/>
              </a:xfrm>
              <a:prstGeom prst="rect">
                <a:avLst/>
              </a:prstGeom>
              <a:solidFill>
                <a:srgbClr val="005EB8"/>
              </a:solidFill>
              <a:ln w="12700" cap="flat" cmpd="sng" algn="ctr">
                <a:noFill/>
                <a:prstDash val="solid"/>
                <a:miter lim="800000"/>
              </a:ln>
              <a:effectLst/>
            </p:spPr>
            <p:txBody>
              <a:bodyPr lIns="365760" rtlCol="0" anchor="ctr"/>
              <a:lstStyle/>
              <a:p>
                <a:pPr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Administration for Children &amp; Families</a:t>
                </a:r>
              </a:p>
              <a:p>
                <a:pPr marL="91440" marR="0" lvl="0" indent="0" defTabSz="914400" eaLnBrk="1" fontAlgn="auto" latinLnBrk="0" hangingPunct="1">
                  <a:lnSpc>
                    <a:spcPct val="100000"/>
                  </a:lnSpc>
                  <a:spcBef>
                    <a:spcPts val="0"/>
                  </a:spcBef>
                  <a:spcAft>
                    <a:spcPts val="0"/>
                  </a:spcAft>
                  <a:buClrTx/>
                  <a:buSzTx/>
                  <a:buFontTx/>
                  <a:buNone/>
                  <a:tabLst/>
                  <a:defRPr/>
                </a:pPr>
                <a:endParaRPr lang="en-US" sz="800" kern="0" noProof="1">
                  <a:solidFill>
                    <a:prstClr val="white"/>
                  </a:solidFill>
                  <a:latin typeface="Arial"/>
                </a:endParaRP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Child Care &amp; CDBG		$955M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Child Care Stabilization Grants	$1.5B</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Child Care Entitlement to States	$30M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Head Start		$48M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Low Income Home Energy Assis.	$149M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Pandemic Emergency Assis.	$35M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Community-Based Child Abuse Prev.	$14M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Child Abuse State Grants	$5.5M</a:t>
                </a:r>
              </a:p>
            </p:txBody>
          </p:sp>
          <p:sp>
            <p:nvSpPr>
              <p:cNvPr id="72" name="Rectangle 71">
                <a:extLst>
                  <a:ext uri="{FF2B5EF4-FFF2-40B4-BE49-F238E27FC236}">
                    <a16:creationId xmlns:a16="http://schemas.microsoft.com/office/drawing/2014/main" id="{5524F958-6FE6-4D43-AB46-494DE508AE72}"/>
                  </a:ext>
                </a:extLst>
              </p:cNvPr>
              <p:cNvSpPr/>
              <p:nvPr/>
            </p:nvSpPr>
            <p:spPr>
              <a:xfrm>
                <a:off x="1281815" y="5620055"/>
                <a:ext cx="2651760" cy="1460094"/>
              </a:xfrm>
              <a:prstGeom prst="rect">
                <a:avLst/>
              </a:prstGeom>
              <a:solidFill>
                <a:srgbClr val="00338D"/>
              </a:solidFill>
              <a:ln w="12700" cap="flat" cmpd="sng" algn="ctr">
                <a:noFill/>
                <a:prstDash val="solid"/>
                <a:miter lim="800000"/>
              </a:ln>
              <a:effectLst/>
            </p:spPr>
            <p:txBody>
              <a:bodyPr lIns="365760" rtlCol="0" anchor="t"/>
              <a:lstStyle/>
              <a:p>
                <a:pPr marR="0" lvl="0" indent="0" algn="ctr" defTabSz="914400" eaLnBrk="1" fontAlgn="auto" latinLnBrk="0" hangingPunct="1">
                  <a:lnSpc>
                    <a:spcPct val="100000"/>
                  </a:lnSpc>
                  <a:spcBef>
                    <a:spcPts val="0"/>
                  </a:spcBef>
                  <a:spcAft>
                    <a:spcPts val="0"/>
                  </a:spcAft>
                  <a:buClrTx/>
                  <a:buSzTx/>
                  <a:buFontTx/>
                  <a:buNone/>
                  <a:tabLst/>
                  <a:defRPr/>
                </a:pPr>
                <a:endParaRPr kumimoji="0" lang="en-US" sz="800" b="1" i="0" u="sng" strike="noStrike" kern="0" cap="none" spc="0" normalizeH="0" baseline="0" noProof="1">
                  <a:ln>
                    <a:noFill/>
                  </a:ln>
                  <a:solidFill>
                    <a:prstClr val="white"/>
                  </a:solidFill>
                  <a:effectLst/>
                  <a:uLnTx/>
                  <a:uFillTx/>
                  <a:latin typeface="Arial"/>
                  <a:ea typeface="+mn-ea"/>
                  <a:cs typeface="+mn-cs"/>
                </a:endParaRPr>
              </a:p>
              <a:p>
                <a:pPr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Administration for Community Living</a:t>
                </a:r>
              </a:p>
              <a:p>
                <a:pPr marR="0" lvl="0" indent="0" defTabSz="914400" eaLnBrk="1" fontAlgn="auto" latinLnBrk="0" hangingPunct="1">
                  <a:lnSpc>
                    <a:spcPct val="100000"/>
                  </a:lnSpc>
                  <a:spcBef>
                    <a:spcPts val="0"/>
                  </a:spcBef>
                  <a:spcAft>
                    <a:spcPts val="0"/>
                  </a:spcAft>
                  <a:buClrTx/>
                  <a:buSzTx/>
                  <a:buFontTx/>
                  <a:buNone/>
                  <a:tabLst/>
                  <a:defRPr/>
                </a:pPr>
                <a:endParaRPr lang="en-US" sz="800" kern="0" noProof="1">
                  <a:solidFill>
                    <a:prstClr val="white"/>
                  </a:solidFill>
                  <a:latin typeface="Arial"/>
                </a:endParaRP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Supportive Services		$34.4M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Congregate &amp; Home Delivered Meals	$56.5M</a:t>
                </a: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Preventive Services		$3.3M</a:t>
                </a:r>
              </a:p>
              <a:p>
                <a:pPr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Family Caregiver		$12M</a:t>
                </a:r>
              </a:p>
              <a:p>
                <a:pPr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Title VII Long-Term Care Obundsman	$760K</a:t>
                </a: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sp>
            <p:nvSpPr>
              <p:cNvPr id="73" name="Rectangle 72">
                <a:extLst>
                  <a:ext uri="{FF2B5EF4-FFF2-40B4-BE49-F238E27FC236}">
                    <a16:creationId xmlns:a16="http://schemas.microsoft.com/office/drawing/2014/main" id="{5481F611-6ECE-4D1A-B7A0-DFA30892C5CF}"/>
                  </a:ext>
                </a:extLst>
              </p:cNvPr>
              <p:cNvSpPr/>
              <p:nvPr/>
            </p:nvSpPr>
            <p:spPr>
              <a:xfrm>
                <a:off x="8845430" y="1287419"/>
                <a:ext cx="2651760" cy="1444752"/>
              </a:xfrm>
              <a:prstGeom prst="rect">
                <a:avLst/>
              </a:prstGeom>
              <a:solidFill>
                <a:srgbClr val="483698"/>
              </a:solidFill>
              <a:ln w="12700" cap="flat" cmpd="sng" algn="ctr">
                <a:noFill/>
                <a:prstDash val="solid"/>
                <a:miter lim="800000"/>
              </a:ln>
              <a:effectLst/>
            </p:spPr>
            <p:txBody>
              <a:bodyPr rIns="36576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1" i="0" u="sng" strike="noStrike" kern="0" cap="none" spc="0" normalizeH="0" baseline="0" noProof="1">
                  <a:ln>
                    <a:noFill/>
                  </a:ln>
                  <a:solidFill>
                    <a:prstClr val="white"/>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SAMHSA</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1">
                  <a:ln>
                    <a:noFill/>
                  </a:ln>
                  <a:solidFill>
                    <a:prstClr val="white"/>
                  </a:solidFill>
                  <a:effectLst/>
                  <a:uLnTx/>
                  <a:uFillTx/>
                  <a:latin typeface="Arial"/>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Mental Health Block Grant	$93M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Substance Abuse Block Grant	$89M</a:t>
                </a:r>
              </a:p>
            </p:txBody>
          </p:sp>
          <p:sp>
            <p:nvSpPr>
              <p:cNvPr id="74" name="Rectangle 73">
                <a:extLst>
                  <a:ext uri="{FF2B5EF4-FFF2-40B4-BE49-F238E27FC236}">
                    <a16:creationId xmlns:a16="http://schemas.microsoft.com/office/drawing/2014/main" id="{4482EC28-7EB9-4055-A363-D2753E398897}"/>
                  </a:ext>
                </a:extLst>
              </p:cNvPr>
              <p:cNvSpPr/>
              <p:nvPr/>
            </p:nvSpPr>
            <p:spPr>
              <a:xfrm>
                <a:off x="8845430" y="2730634"/>
                <a:ext cx="2651760" cy="1463040"/>
              </a:xfrm>
              <a:prstGeom prst="rect">
                <a:avLst/>
              </a:prstGeom>
              <a:solidFill>
                <a:srgbClr val="00A3A1"/>
              </a:solidFill>
              <a:ln w="12700" cap="flat" cmpd="sng" algn="ctr">
                <a:noFill/>
                <a:prstDash val="solid"/>
                <a:miter lim="800000"/>
              </a:ln>
              <a:effectLst/>
            </p:spPr>
            <p:txBody>
              <a:bodyPr rIns="36576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1" i="0" u="sng" strike="noStrike" kern="0" cap="none" spc="0" normalizeH="0" baseline="0" noProof="1">
                  <a:ln>
                    <a:noFill/>
                  </a:ln>
                  <a:solidFill>
                    <a:prstClr val="white"/>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Dept. of Agriculture</a:t>
                </a:r>
              </a:p>
              <a:p>
                <a:pPr marL="0" marR="0" lvl="0" indent="0" defTabSz="914400" eaLnBrk="1" fontAlgn="auto" latinLnBrk="0" hangingPunct="1">
                  <a:lnSpc>
                    <a:spcPct val="100000"/>
                  </a:lnSpc>
                  <a:spcBef>
                    <a:spcPts val="0"/>
                  </a:spcBef>
                  <a:spcAft>
                    <a:spcPts val="0"/>
                  </a:spcAft>
                  <a:buClrTx/>
                  <a:buSzTx/>
                  <a:buFontTx/>
                  <a:buNone/>
                  <a:tabLst/>
                  <a:defRPr/>
                </a:pPr>
                <a:endParaRPr lang="en-US" sz="800" kern="0" noProof="1">
                  <a:solidFill>
                    <a:prstClr val="white"/>
                  </a:solidFill>
                  <a:latin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WIC Cash Value Vouchers	$32M</a:t>
                </a:r>
              </a:p>
            </p:txBody>
          </p:sp>
          <p:sp>
            <p:nvSpPr>
              <p:cNvPr id="75" name="Rectangle 74">
                <a:extLst>
                  <a:ext uri="{FF2B5EF4-FFF2-40B4-BE49-F238E27FC236}">
                    <a16:creationId xmlns:a16="http://schemas.microsoft.com/office/drawing/2014/main" id="{152894D8-CD8B-4386-82E9-0849C519D35E}"/>
                  </a:ext>
                </a:extLst>
              </p:cNvPr>
              <p:cNvSpPr/>
              <p:nvPr/>
            </p:nvSpPr>
            <p:spPr>
              <a:xfrm>
                <a:off x="8845430" y="4174065"/>
                <a:ext cx="2651760" cy="1463040"/>
              </a:xfrm>
              <a:prstGeom prst="rect">
                <a:avLst/>
              </a:prstGeom>
              <a:solidFill>
                <a:srgbClr val="005EB8"/>
              </a:solidFill>
              <a:ln w="12700" cap="flat" cmpd="sng" algn="ctr">
                <a:noFill/>
                <a:prstDash val="solid"/>
                <a:miter lim="800000"/>
              </a:ln>
              <a:effectLst/>
            </p:spPr>
            <p:txBody>
              <a:bodyPr rIns="36576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1" i="0" u="sng" strike="noStrike" kern="0" cap="none" spc="0" normalizeH="0" baseline="0" noProof="1">
                  <a:ln>
                    <a:noFill/>
                  </a:ln>
                  <a:solidFill>
                    <a:prstClr val="white"/>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Dept. of Transportation</a:t>
                </a:r>
              </a:p>
              <a:p>
                <a:pPr marL="0" marR="0" lvl="0" indent="0" defTabSz="914400" eaLnBrk="1" fontAlgn="auto" latinLnBrk="0" hangingPunct="1">
                  <a:lnSpc>
                    <a:spcPct val="100000"/>
                  </a:lnSpc>
                  <a:spcBef>
                    <a:spcPts val="0"/>
                  </a:spcBef>
                  <a:spcAft>
                    <a:spcPts val="0"/>
                  </a:spcAft>
                  <a:buClrTx/>
                  <a:buSzTx/>
                  <a:buFontTx/>
                  <a:buNone/>
                  <a:tabLst/>
                  <a:defRPr/>
                </a:pPr>
                <a:endParaRPr lang="en-US" sz="800" kern="0" noProof="1">
                  <a:solidFill>
                    <a:prstClr val="white"/>
                  </a:solidFill>
                  <a:latin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Urbanized Area</a:t>
                </a:r>
              </a:p>
              <a:p>
                <a:pPr marL="0"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-Miami</a:t>
                </a:r>
                <a:r>
                  <a:rPr kumimoji="0" lang="en-US" sz="800" b="0" i="0" u="none" strike="noStrike" kern="0" cap="none" spc="0" normalizeH="0" baseline="0" noProof="1">
                    <a:ln>
                      <a:noFill/>
                    </a:ln>
                    <a:solidFill>
                      <a:prstClr val="white"/>
                    </a:solidFill>
                    <a:effectLst/>
                    <a:uLnTx/>
                    <a:uFillTx/>
                    <a:latin typeface="Arial"/>
                    <a:ea typeface="+mn-ea"/>
                    <a:cs typeface="+mn-cs"/>
                  </a:rPr>
                  <a:t>		$509M</a:t>
                </a:r>
              </a:p>
              <a:p>
                <a:pPr marL="0"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Nonurbanized Area		$14M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Enhanced Mobility of Seniors/Disabilities</a:t>
                </a:r>
                <a:endParaRPr lang="en-US" sz="800" kern="0" noProof="1">
                  <a:solidFill>
                    <a:prstClr val="white"/>
                  </a:solidFill>
                  <a:latin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-State		$1.2M</a:t>
                </a:r>
              </a:p>
              <a:p>
                <a:pPr marL="0" marR="0" lvl="0" indent="0" defTabSz="914400" eaLnBrk="1" fontAlgn="auto" latinLnBrk="0" hangingPunct="1">
                  <a:lnSpc>
                    <a:spcPct val="100000"/>
                  </a:lnSpc>
                  <a:spcBef>
                    <a:spcPts val="0"/>
                  </a:spcBef>
                  <a:spcAft>
                    <a:spcPts val="0"/>
                  </a:spcAft>
                  <a:buClrTx/>
                  <a:buSzTx/>
                  <a:buFontTx/>
                  <a:buNone/>
                  <a:tabLst/>
                  <a:defRPr/>
                </a:pPr>
                <a:r>
                  <a:rPr lang="en-US" sz="800" kern="0" noProof="1">
                    <a:solidFill>
                      <a:prstClr val="white"/>
                    </a:solidFill>
                    <a:latin typeface="Arial"/>
                  </a:rPr>
                  <a:t>-Miami		$980M		</a:t>
                </a: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sp>
            <p:nvSpPr>
              <p:cNvPr id="76" name="Rectangle 75">
                <a:extLst>
                  <a:ext uri="{FF2B5EF4-FFF2-40B4-BE49-F238E27FC236}">
                    <a16:creationId xmlns:a16="http://schemas.microsoft.com/office/drawing/2014/main" id="{13C64512-BC48-439A-8C2A-8E0202B3F012}"/>
                  </a:ext>
                </a:extLst>
              </p:cNvPr>
              <p:cNvSpPr/>
              <p:nvPr/>
            </p:nvSpPr>
            <p:spPr>
              <a:xfrm>
                <a:off x="8845430" y="5617109"/>
                <a:ext cx="2651760" cy="1463040"/>
              </a:xfrm>
              <a:prstGeom prst="rect">
                <a:avLst/>
              </a:prstGeom>
              <a:solidFill>
                <a:srgbClr val="00338D"/>
              </a:solidFill>
              <a:ln w="12700" cap="flat" cmpd="sng" algn="ctr">
                <a:noFill/>
                <a:prstDash val="solid"/>
                <a:miter lim="800000"/>
              </a:ln>
              <a:effectLst/>
            </p:spPr>
            <p:txBody>
              <a:bodyPr rIns="365760"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1" i="0" u="sng" strike="noStrike" kern="0" cap="none" spc="0" normalizeH="0" baseline="0" noProof="1">
                  <a:ln>
                    <a:noFill/>
                  </a:ln>
                  <a:solidFill>
                    <a:prstClr val="white"/>
                  </a:solidFill>
                  <a:effectLst/>
                  <a:uLnTx/>
                  <a:uFillTx/>
                  <a:latin typeface="Arial"/>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1" i="0" u="sng" strike="noStrike" kern="0" cap="none" spc="0" normalizeH="0" baseline="0" noProof="1">
                    <a:ln>
                      <a:noFill/>
                    </a:ln>
                    <a:solidFill>
                      <a:prstClr val="white"/>
                    </a:solidFill>
                    <a:effectLst/>
                    <a:uLnTx/>
                    <a:uFillTx/>
                    <a:latin typeface="Arial"/>
                    <a:ea typeface="+mn-ea"/>
                    <a:cs typeface="+mn-cs"/>
                  </a:rPr>
                  <a:t>Dept. of Homeland Security</a:t>
                </a:r>
              </a:p>
              <a:p>
                <a:pPr marL="0" marR="0" lvl="0" indent="0" defTabSz="914400" eaLnBrk="1" fontAlgn="auto" latinLnBrk="0" hangingPunct="1">
                  <a:lnSpc>
                    <a:spcPct val="100000"/>
                  </a:lnSpc>
                  <a:spcBef>
                    <a:spcPts val="0"/>
                  </a:spcBef>
                  <a:spcAft>
                    <a:spcPts val="0"/>
                  </a:spcAft>
                  <a:buClrTx/>
                  <a:buSzTx/>
                  <a:buFontTx/>
                  <a:buNone/>
                  <a:tabLst/>
                  <a:defRPr/>
                </a:pPr>
                <a:endParaRPr lang="en-US" sz="800" kern="0" noProof="1">
                  <a:solidFill>
                    <a:prstClr val="white"/>
                  </a:solidFill>
                  <a:latin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Emergency Mgmt Performance Grants	$4.6M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1">
                    <a:ln>
                      <a:noFill/>
                    </a:ln>
                    <a:solidFill>
                      <a:prstClr val="white"/>
                    </a:solidFill>
                    <a:effectLst/>
                    <a:uLnTx/>
                    <a:uFillTx/>
                    <a:latin typeface="Arial"/>
                    <a:ea typeface="+mn-ea"/>
                    <a:cs typeface="+mn-cs"/>
                  </a:rPr>
                  <a:t>Emergency </a:t>
                </a:r>
                <a:r>
                  <a:rPr lang="en-US" sz="800" kern="0" noProof="1">
                    <a:solidFill>
                      <a:prstClr val="white"/>
                    </a:solidFill>
                    <a:latin typeface="Arial"/>
                  </a:rPr>
                  <a:t>Food and Shelter Program	$21.6M</a:t>
                </a:r>
                <a:endParaRPr kumimoji="0" lang="en-US" sz="800" b="0" i="0" u="none" strike="noStrike" kern="0" cap="none" spc="0" normalizeH="0" baseline="0" noProof="1">
                  <a:ln>
                    <a:noFill/>
                  </a:ln>
                  <a:solidFill>
                    <a:prstClr val="white"/>
                  </a:solidFill>
                  <a:effectLst/>
                  <a:uLnTx/>
                  <a:uFillTx/>
                  <a:latin typeface="Arial"/>
                  <a:ea typeface="+mn-ea"/>
                  <a:cs typeface="+mn-cs"/>
                </a:endParaRPr>
              </a:p>
            </p:txBody>
          </p:sp>
          <p:grpSp>
            <p:nvGrpSpPr>
              <p:cNvPr id="84" name="Group 83">
                <a:extLst>
                  <a:ext uri="{FF2B5EF4-FFF2-40B4-BE49-F238E27FC236}">
                    <a16:creationId xmlns:a16="http://schemas.microsoft.com/office/drawing/2014/main" id="{CBBAED69-45C4-4920-A306-32FB9F2F727A}"/>
                  </a:ext>
                </a:extLst>
              </p:cNvPr>
              <p:cNvGrpSpPr/>
              <p:nvPr/>
            </p:nvGrpSpPr>
            <p:grpSpPr>
              <a:xfrm>
                <a:off x="376644" y="1279736"/>
                <a:ext cx="12063557" cy="5789096"/>
                <a:chOff x="549226" y="1539846"/>
                <a:chExt cx="11127882" cy="4387756"/>
              </a:xfrm>
            </p:grpSpPr>
            <p:sp>
              <p:nvSpPr>
                <p:cNvPr id="85" name="Oval 84">
                  <a:extLst>
                    <a:ext uri="{FF2B5EF4-FFF2-40B4-BE49-F238E27FC236}">
                      <a16:creationId xmlns:a16="http://schemas.microsoft.com/office/drawing/2014/main" id="{AD3C4D76-9B4E-4210-9ACB-368E327C043E}"/>
                    </a:ext>
                  </a:extLst>
                </p:cNvPr>
                <p:cNvSpPr/>
                <p:nvPr/>
              </p:nvSpPr>
              <p:spPr>
                <a:xfrm>
                  <a:off x="549226" y="1545669"/>
                  <a:ext cx="981547" cy="978408"/>
                </a:xfrm>
                <a:prstGeom prst="ellipse">
                  <a:avLst/>
                </a:prstGeom>
                <a:solidFill>
                  <a:srgbClr val="483698"/>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86" name="Oval 85">
                  <a:extLst>
                    <a:ext uri="{FF2B5EF4-FFF2-40B4-BE49-F238E27FC236}">
                      <a16:creationId xmlns:a16="http://schemas.microsoft.com/office/drawing/2014/main" id="{77950149-1409-4511-9491-EF5144DC7467}"/>
                    </a:ext>
                  </a:extLst>
                </p:cNvPr>
                <p:cNvSpPr/>
                <p:nvPr/>
              </p:nvSpPr>
              <p:spPr>
                <a:xfrm>
                  <a:off x="549226" y="2647400"/>
                  <a:ext cx="981547" cy="978408"/>
                </a:xfrm>
                <a:prstGeom prst="ellipse">
                  <a:avLst/>
                </a:prstGeom>
                <a:solidFill>
                  <a:srgbClr val="00A3A1"/>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87" name="Oval 86">
                  <a:extLst>
                    <a:ext uri="{FF2B5EF4-FFF2-40B4-BE49-F238E27FC236}">
                      <a16:creationId xmlns:a16="http://schemas.microsoft.com/office/drawing/2014/main" id="{9A270BBA-09A2-4F38-8162-C03BCC5B8994}"/>
                    </a:ext>
                  </a:extLst>
                </p:cNvPr>
                <p:cNvSpPr/>
                <p:nvPr/>
              </p:nvSpPr>
              <p:spPr>
                <a:xfrm>
                  <a:off x="549226" y="3744339"/>
                  <a:ext cx="981547" cy="978408"/>
                </a:xfrm>
                <a:prstGeom prst="ellipse">
                  <a:avLst/>
                </a:prstGeom>
                <a:solidFill>
                  <a:srgbClr val="005EB8"/>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88" name="Oval 87">
                  <a:extLst>
                    <a:ext uri="{FF2B5EF4-FFF2-40B4-BE49-F238E27FC236}">
                      <a16:creationId xmlns:a16="http://schemas.microsoft.com/office/drawing/2014/main" id="{A32B71A6-7505-4B07-B656-4C954DCEE518}"/>
                    </a:ext>
                  </a:extLst>
                </p:cNvPr>
                <p:cNvSpPr/>
                <p:nvPr/>
              </p:nvSpPr>
              <p:spPr>
                <a:xfrm>
                  <a:off x="549226" y="4859648"/>
                  <a:ext cx="981547" cy="978408"/>
                </a:xfrm>
                <a:prstGeom prst="ellipse">
                  <a:avLst/>
                </a:prstGeom>
                <a:solidFill>
                  <a:srgbClr val="00338D"/>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89" name="Oval 88">
                  <a:extLst>
                    <a:ext uri="{FF2B5EF4-FFF2-40B4-BE49-F238E27FC236}">
                      <a16:creationId xmlns:a16="http://schemas.microsoft.com/office/drawing/2014/main" id="{9FB777FF-B017-4042-B824-AC8B036C1FE4}"/>
                    </a:ext>
                  </a:extLst>
                </p:cNvPr>
                <p:cNvSpPr/>
                <p:nvPr/>
              </p:nvSpPr>
              <p:spPr>
                <a:xfrm>
                  <a:off x="10695561" y="1548008"/>
                  <a:ext cx="981547" cy="978408"/>
                </a:xfrm>
                <a:prstGeom prst="ellipse">
                  <a:avLst/>
                </a:prstGeom>
                <a:solidFill>
                  <a:srgbClr val="483698"/>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94" name="Oval 93">
                  <a:extLst>
                    <a:ext uri="{FF2B5EF4-FFF2-40B4-BE49-F238E27FC236}">
                      <a16:creationId xmlns:a16="http://schemas.microsoft.com/office/drawing/2014/main" id="{301AAD5D-AD47-4F51-A919-D06042043448}"/>
                    </a:ext>
                  </a:extLst>
                </p:cNvPr>
                <p:cNvSpPr/>
                <p:nvPr/>
              </p:nvSpPr>
              <p:spPr>
                <a:xfrm>
                  <a:off x="10695561" y="2647400"/>
                  <a:ext cx="981547" cy="978408"/>
                </a:xfrm>
                <a:prstGeom prst="ellipse">
                  <a:avLst/>
                </a:prstGeom>
                <a:solidFill>
                  <a:srgbClr val="00A3A1"/>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95" name="Oval 94">
                  <a:extLst>
                    <a:ext uri="{FF2B5EF4-FFF2-40B4-BE49-F238E27FC236}">
                      <a16:creationId xmlns:a16="http://schemas.microsoft.com/office/drawing/2014/main" id="{413C99E7-19A2-431F-A14E-A22CB7F583DD}"/>
                    </a:ext>
                  </a:extLst>
                </p:cNvPr>
                <p:cNvSpPr/>
                <p:nvPr/>
              </p:nvSpPr>
              <p:spPr>
                <a:xfrm>
                  <a:off x="10695561" y="3744339"/>
                  <a:ext cx="981547" cy="978408"/>
                </a:xfrm>
                <a:prstGeom prst="ellipse">
                  <a:avLst/>
                </a:prstGeom>
                <a:solidFill>
                  <a:srgbClr val="005EB8"/>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sp>
              <p:nvSpPr>
                <p:cNvPr id="96" name="Oval 95">
                  <a:extLst>
                    <a:ext uri="{FF2B5EF4-FFF2-40B4-BE49-F238E27FC236}">
                      <a16:creationId xmlns:a16="http://schemas.microsoft.com/office/drawing/2014/main" id="{B7198306-F693-4160-8637-4F1E4182BA0A}"/>
                    </a:ext>
                  </a:extLst>
                </p:cNvPr>
                <p:cNvSpPr/>
                <p:nvPr/>
              </p:nvSpPr>
              <p:spPr>
                <a:xfrm>
                  <a:off x="10695561" y="4841278"/>
                  <a:ext cx="981547" cy="978408"/>
                </a:xfrm>
                <a:prstGeom prst="ellipse">
                  <a:avLst/>
                </a:prstGeom>
                <a:solidFill>
                  <a:srgbClr val="00338D"/>
                </a:solidFill>
                <a:ln w="38100" cap="flat" cmpd="sng" algn="ctr">
                  <a:solidFill>
                    <a:sysClr val="window" lastClr="FFFFFF"/>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a:ln w="22225">
                      <a:solidFill>
                        <a:srgbClr val="483698"/>
                      </a:solidFill>
                      <a:prstDash val="solid"/>
                    </a:ln>
                    <a:solidFill>
                      <a:srgbClr val="483698">
                        <a:lumMod val="40000"/>
                        <a:lumOff val="60000"/>
                      </a:srgbClr>
                    </a:solidFill>
                    <a:effectLst/>
                    <a:uLnTx/>
                    <a:uFillTx/>
                    <a:latin typeface="Arial"/>
                    <a:ea typeface="+mn-ea"/>
                    <a:cs typeface="+mn-cs"/>
                  </a:endParaRPr>
                </a:p>
              </p:txBody>
            </p:sp>
            <p:grpSp>
              <p:nvGrpSpPr>
                <p:cNvPr id="97" name="Group 96">
                  <a:extLst>
                    <a:ext uri="{FF2B5EF4-FFF2-40B4-BE49-F238E27FC236}">
                      <a16:creationId xmlns:a16="http://schemas.microsoft.com/office/drawing/2014/main" id="{3FDBD45B-F725-42D1-BAFD-9E02A5D7EF29}"/>
                    </a:ext>
                  </a:extLst>
                </p:cNvPr>
                <p:cNvGrpSpPr/>
                <p:nvPr/>
              </p:nvGrpSpPr>
              <p:grpSpPr>
                <a:xfrm>
                  <a:off x="3829631" y="1539846"/>
                  <a:ext cx="4531525" cy="4387756"/>
                  <a:chOff x="3829631" y="1539846"/>
                  <a:chExt cx="4531525" cy="4387756"/>
                </a:xfrm>
              </p:grpSpPr>
              <p:sp>
                <p:nvSpPr>
                  <p:cNvPr id="98" name="Freeform: Shape 97">
                    <a:extLst>
                      <a:ext uri="{FF2B5EF4-FFF2-40B4-BE49-F238E27FC236}">
                        <a16:creationId xmlns:a16="http://schemas.microsoft.com/office/drawing/2014/main" id="{53E88F6B-DEC0-428D-9D50-169C0B5144BA}"/>
                      </a:ext>
                    </a:extLst>
                  </p:cNvPr>
                  <p:cNvSpPr/>
                  <p:nvPr/>
                </p:nvSpPr>
                <p:spPr>
                  <a:xfrm>
                    <a:off x="3829631" y="3733724"/>
                    <a:ext cx="2149769" cy="2193878"/>
                  </a:xfrm>
                  <a:custGeom>
                    <a:avLst/>
                    <a:gdLst>
                      <a:gd name="connsiteX0" fmla="*/ 0 w 2914650"/>
                      <a:gd name="connsiteY0" fmla="*/ 0 h 1866900"/>
                      <a:gd name="connsiteX1" fmla="*/ 2845818 w 2914650"/>
                      <a:gd name="connsiteY1" fmla="*/ 0 h 1866900"/>
                      <a:gd name="connsiteX2" fmla="*/ 2914650 w 2914650"/>
                      <a:gd name="connsiteY2" fmla="*/ 39923 h 1866900"/>
                      <a:gd name="connsiteX3" fmla="*/ 2914650 w 2914650"/>
                      <a:gd name="connsiteY3" fmla="*/ 1866900 h 1866900"/>
                      <a:gd name="connsiteX4" fmla="*/ 0 w 2914650"/>
                      <a:gd name="connsiteY4" fmla="*/ 1866900 h 1866900"/>
                      <a:gd name="connsiteX0" fmla="*/ 0 w 2914650"/>
                      <a:gd name="connsiteY0" fmla="*/ 0 h 1866900"/>
                      <a:gd name="connsiteX1" fmla="*/ 2845818 w 2914650"/>
                      <a:gd name="connsiteY1" fmla="*/ 0 h 1866900"/>
                      <a:gd name="connsiteX2" fmla="*/ 2914650 w 2914650"/>
                      <a:gd name="connsiteY2" fmla="*/ 39923 h 1866900"/>
                      <a:gd name="connsiteX3" fmla="*/ 0 w 2914650"/>
                      <a:gd name="connsiteY3" fmla="*/ 1866900 h 1866900"/>
                      <a:gd name="connsiteX4" fmla="*/ 0 w 2914650"/>
                      <a:gd name="connsiteY4" fmla="*/ 0 h 1866900"/>
                      <a:gd name="connsiteX0" fmla="*/ 0 w 2845818"/>
                      <a:gd name="connsiteY0" fmla="*/ 0 h 1866900"/>
                      <a:gd name="connsiteX1" fmla="*/ 2845818 w 2845818"/>
                      <a:gd name="connsiteY1" fmla="*/ 0 h 1866900"/>
                      <a:gd name="connsiteX2" fmla="*/ 0 w 2845818"/>
                      <a:gd name="connsiteY2" fmla="*/ 1866900 h 1866900"/>
                      <a:gd name="connsiteX3" fmla="*/ 0 w 2845818"/>
                      <a:gd name="connsiteY3" fmla="*/ 0 h 1866900"/>
                    </a:gdLst>
                    <a:ahLst/>
                    <a:cxnLst>
                      <a:cxn ang="0">
                        <a:pos x="connsiteX0" y="connsiteY0"/>
                      </a:cxn>
                      <a:cxn ang="0">
                        <a:pos x="connsiteX1" y="connsiteY1"/>
                      </a:cxn>
                      <a:cxn ang="0">
                        <a:pos x="connsiteX2" y="connsiteY2"/>
                      </a:cxn>
                      <a:cxn ang="0">
                        <a:pos x="connsiteX3" y="connsiteY3"/>
                      </a:cxn>
                    </a:cxnLst>
                    <a:rect l="l" t="t" r="r" b="b"/>
                    <a:pathLst>
                      <a:path w="2845818" h="1866900">
                        <a:moveTo>
                          <a:pt x="0" y="0"/>
                        </a:moveTo>
                        <a:lnTo>
                          <a:pt x="2845818" y="0"/>
                        </a:lnTo>
                        <a:lnTo>
                          <a:pt x="0" y="1866900"/>
                        </a:lnTo>
                        <a:lnTo>
                          <a:pt x="0" y="0"/>
                        </a:lnTo>
                        <a:close/>
                      </a:path>
                    </a:pathLst>
                  </a:custGeom>
                  <a:solidFill>
                    <a:srgbClr val="00338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99" name="Freeform: Shape 98">
                    <a:extLst>
                      <a:ext uri="{FF2B5EF4-FFF2-40B4-BE49-F238E27FC236}">
                        <a16:creationId xmlns:a16="http://schemas.microsoft.com/office/drawing/2014/main" id="{D7B5218B-4C88-4F49-B495-9667E1449C1E}"/>
                      </a:ext>
                    </a:extLst>
                  </p:cNvPr>
                  <p:cNvSpPr/>
                  <p:nvPr/>
                </p:nvSpPr>
                <p:spPr>
                  <a:xfrm>
                    <a:off x="3829631" y="1539846"/>
                    <a:ext cx="2149769" cy="2193878"/>
                  </a:xfrm>
                  <a:custGeom>
                    <a:avLst/>
                    <a:gdLst>
                      <a:gd name="connsiteX0" fmla="*/ 0 w 2845818"/>
                      <a:gd name="connsiteY0" fmla="*/ 0 h 1866900"/>
                      <a:gd name="connsiteX1" fmla="*/ 2845818 w 2845818"/>
                      <a:gd name="connsiteY1" fmla="*/ 1866900 h 1866900"/>
                      <a:gd name="connsiteX2" fmla="*/ 0 w 2845818"/>
                      <a:gd name="connsiteY2" fmla="*/ 1866900 h 1866900"/>
                      <a:gd name="connsiteX3" fmla="*/ 0 w 2845818"/>
                      <a:gd name="connsiteY3" fmla="*/ 933450 h 1866900"/>
                    </a:gdLst>
                    <a:ahLst/>
                    <a:cxnLst>
                      <a:cxn ang="0">
                        <a:pos x="connsiteX0" y="connsiteY0"/>
                      </a:cxn>
                      <a:cxn ang="0">
                        <a:pos x="connsiteX1" y="connsiteY1"/>
                      </a:cxn>
                      <a:cxn ang="0">
                        <a:pos x="connsiteX2" y="connsiteY2"/>
                      </a:cxn>
                      <a:cxn ang="0">
                        <a:pos x="connsiteX3" y="connsiteY3"/>
                      </a:cxn>
                    </a:cxnLst>
                    <a:rect l="l" t="t" r="r" b="b"/>
                    <a:pathLst>
                      <a:path w="2845818" h="1866900">
                        <a:moveTo>
                          <a:pt x="0" y="0"/>
                        </a:moveTo>
                        <a:lnTo>
                          <a:pt x="2845818" y="1866900"/>
                        </a:lnTo>
                        <a:lnTo>
                          <a:pt x="0" y="1866900"/>
                        </a:lnTo>
                        <a:lnTo>
                          <a:pt x="0" y="933450"/>
                        </a:lnTo>
                        <a:close/>
                      </a:path>
                    </a:pathLst>
                  </a:custGeom>
                  <a:solidFill>
                    <a:srgbClr val="48369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0" name="Freeform: Shape 99">
                    <a:extLst>
                      <a:ext uri="{FF2B5EF4-FFF2-40B4-BE49-F238E27FC236}">
                        <a16:creationId xmlns:a16="http://schemas.microsoft.com/office/drawing/2014/main" id="{89921307-8305-49D4-A7BB-848A88452672}"/>
                      </a:ext>
                    </a:extLst>
                  </p:cNvPr>
                  <p:cNvSpPr/>
                  <p:nvPr/>
                </p:nvSpPr>
                <p:spPr>
                  <a:xfrm>
                    <a:off x="3829632" y="3733724"/>
                    <a:ext cx="2149768" cy="1096940"/>
                  </a:xfrm>
                  <a:custGeom>
                    <a:avLst/>
                    <a:gdLst>
                      <a:gd name="connsiteX0" fmla="*/ 0 w 2914649"/>
                      <a:gd name="connsiteY0" fmla="*/ 0 h 933450"/>
                      <a:gd name="connsiteX1" fmla="*/ 2845817 w 2914649"/>
                      <a:gd name="connsiteY1" fmla="*/ 0 h 933450"/>
                      <a:gd name="connsiteX2" fmla="*/ 2914649 w 2914649"/>
                      <a:gd name="connsiteY2" fmla="*/ 39923 h 933450"/>
                      <a:gd name="connsiteX3" fmla="*/ 2914649 w 2914649"/>
                      <a:gd name="connsiteY3" fmla="*/ 933450 h 933450"/>
                      <a:gd name="connsiteX4" fmla="*/ 0 w 2914649"/>
                      <a:gd name="connsiteY4" fmla="*/ 933450 h 933450"/>
                      <a:gd name="connsiteX5" fmla="*/ 0 w 2914649"/>
                      <a:gd name="connsiteY5" fmla="*/ 0 h 933450"/>
                      <a:gd name="connsiteX0" fmla="*/ 0 w 2914649"/>
                      <a:gd name="connsiteY0" fmla="*/ 0 h 933450"/>
                      <a:gd name="connsiteX1" fmla="*/ 2845817 w 2914649"/>
                      <a:gd name="connsiteY1" fmla="*/ 0 h 933450"/>
                      <a:gd name="connsiteX2" fmla="*/ 2914649 w 2914649"/>
                      <a:gd name="connsiteY2" fmla="*/ 39923 h 933450"/>
                      <a:gd name="connsiteX3" fmla="*/ 0 w 2914649"/>
                      <a:gd name="connsiteY3" fmla="*/ 933450 h 933450"/>
                      <a:gd name="connsiteX4" fmla="*/ 0 w 2914649"/>
                      <a:gd name="connsiteY4" fmla="*/ 0 h 933450"/>
                      <a:gd name="connsiteX0" fmla="*/ 0 w 2845817"/>
                      <a:gd name="connsiteY0" fmla="*/ 0 h 933450"/>
                      <a:gd name="connsiteX1" fmla="*/ 2845817 w 2845817"/>
                      <a:gd name="connsiteY1" fmla="*/ 0 h 933450"/>
                      <a:gd name="connsiteX2" fmla="*/ 0 w 2845817"/>
                      <a:gd name="connsiteY2" fmla="*/ 933450 h 933450"/>
                      <a:gd name="connsiteX3" fmla="*/ 0 w 2845817"/>
                      <a:gd name="connsiteY3" fmla="*/ 0 h 933450"/>
                    </a:gdLst>
                    <a:ahLst/>
                    <a:cxnLst>
                      <a:cxn ang="0">
                        <a:pos x="connsiteX0" y="connsiteY0"/>
                      </a:cxn>
                      <a:cxn ang="0">
                        <a:pos x="connsiteX1" y="connsiteY1"/>
                      </a:cxn>
                      <a:cxn ang="0">
                        <a:pos x="connsiteX2" y="connsiteY2"/>
                      </a:cxn>
                      <a:cxn ang="0">
                        <a:pos x="connsiteX3" y="connsiteY3"/>
                      </a:cxn>
                    </a:cxnLst>
                    <a:rect l="l" t="t" r="r" b="b"/>
                    <a:pathLst>
                      <a:path w="2845817" h="933450">
                        <a:moveTo>
                          <a:pt x="0" y="0"/>
                        </a:moveTo>
                        <a:lnTo>
                          <a:pt x="2845817" y="0"/>
                        </a:lnTo>
                        <a:lnTo>
                          <a:pt x="0" y="933450"/>
                        </a:lnTo>
                        <a:lnTo>
                          <a:pt x="0" y="0"/>
                        </a:lnTo>
                        <a:close/>
                      </a:path>
                    </a:pathLst>
                  </a:custGeom>
                  <a:solidFill>
                    <a:srgbClr val="005EB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1" name="Freeform: Shape 100">
                    <a:extLst>
                      <a:ext uri="{FF2B5EF4-FFF2-40B4-BE49-F238E27FC236}">
                        <a16:creationId xmlns:a16="http://schemas.microsoft.com/office/drawing/2014/main" id="{28F1253C-5E7D-456A-97A5-9A49AE226092}"/>
                      </a:ext>
                    </a:extLst>
                  </p:cNvPr>
                  <p:cNvSpPr/>
                  <p:nvPr/>
                </p:nvSpPr>
                <p:spPr>
                  <a:xfrm>
                    <a:off x="3829632" y="2636785"/>
                    <a:ext cx="2149768" cy="1096939"/>
                  </a:xfrm>
                  <a:custGeom>
                    <a:avLst/>
                    <a:gdLst>
                      <a:gd name="connsiteX0" fmla="*/ 0 w 2914649"/>
                      <a:gd name="connsiteY0" fmla="*/ 0 h 933450"/>
                      <a:gd name="connsiteX1" fmla="*/ 2914649 w 2914649"/>
                      <a:gd name="connsiteY1" fmla="*/ 0 h 933450"/>
                      <a:gd name="connsiteX2" fmla="*/ 2914649 w 2914649"/>
                      <a:gd name="connsiteY2" fmla="*/ 893528 h 933450"/>
                      <a:gd name="connsiteX3" fmla="*/ 2845817 w 2914649"/>
                      <a:gd name="connsiteY3" fmla="*/ 933450 h 933450"/>
                      <a:gd name="connsiteX4" fmla="*/ 0 w 2914649"/>
                      <a:gd name="connsiteY4" fmla="*/ 933450 h 933450"/>
                      <a:gd name="connsiteX5" fmla="*/ 0 w 2914649"/>
                      <a:gd name="connsiteY5" fmla="*/ 0 h 933450"/>
                      <a:gd name="connsiteX0" fmla="*/ 0 w 2914649"/>
                      <a:gd name="connsiteY0" fmla="*/ 0 h 933450"/>
                      <a:gd name="connsiteX1" fmla="*/ 2914649 w 2914649"/>
                      <a:gd name="connsiteY1" fmla="*/ 893528 h 933450"/>
                      <a:gd name="connsiteX2" fmla="*/ 2845817 w 2914649"/>
                      <a:gd name="connsiteY2" fmla="*/ 933450 h 933450"/>
                      <a:gd name="connsiteX3" fmla="*/ 0 w 2914649"/>
                      <a:gd name="connsiteY3" fmla="*/ 933450 h 933450"/>
                      <a:gd name="connsiteX4" fmla="*/ 0 w 2914649"/>
                      <a:gd name="connsiteY4" fmla="*/ 0 h 933450"/>
                      <a:gd name="connsiteX0" fmla="*/ 0 w 2845817"/>
                      <a:gd name="connsiteY0" fmla="*/ 0 h 933450"/>
                      <a:gd name="connsiteX1" fmla="*/ 2845817 w 2845817"/>
                      <a:gd name="connsiteY1" fmla="*/ 933450 h 933450"/>
                      <a:gd name="connsiteX2" fmla="*/ 0 w 2845817"/>
                      <a:gd name="connsiteY2" fmla="*/ 933450 h 933450"/>
                      <a:gd name="connsiteX3" fmla="*/ 0 w 2845817"/>
                      <a:gd name="connsiteY3" fmla="*/ 0 h 933450"/>
                    </a:gdLst>
                    <a:ahLst/>
                    <a:cxnLst>
                      <a:cxn ang="0">
                        <a:pos x="connsiteX0" y="connsiteY0"/>
                      </a:cxn>
                      <a:cxn ang="0">
                        <a:pos x="connsiteX1" y="connsiteY1"/>
                      </a:cxn>
                      <a:cxn ang="0">
                        <a:pos x="connsiteX2" y="connsiteY2"/>
                      </a:cxn>
                      <a:cxn ang="0">
                        <a:pos x="connsiteX3" y="connsiteY3"/>
                      </a:cxn>
                    </a:cxnLst>
                    <a:rect l="l" t="t" r="r" b="b"/>
                    <a:pathLst>
                      <a:path w="2845817" h="933450">
                        <a:moveTo>
                          <a:pt x="0" y="0"/>
                        </a:moveTo>
                        <a:lnTo>
                          <a:pt x="2845817" y="933450"/>
                        </a:lnTo>
                        <a:lnTo>
                          <a:pt x="0" y="933450"/>
                        </a:lnTo>
                        <a:lnTo>
                          <a:pt x="0" y="0"/>
                        </a:lnTo>
                        <a:close/>
                      </a:path>
                    </a:pathLst>
                  </a:custGeom>
                  <a:solidFill>
                    <a:srgbClr val="00A3A1"/>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2" name="Freeform: Shape 101">
                    <a:extLst>
                      <a:ext uri="{FF2B5EF4-FFF2-40B4-BE49-F238E27FC236}">
                        <a16:creationId xmlns:a16="http://schemas.microsoft.com/office/drawing/2014/main" id="{27AAC1E6-6818-4709-A176-698EE2B8E270}"/>
                      </a:ext>
                    </a:extLst>
                  </p:cNvPr>
                  <p:cNvSpPr/>
                  <p:nvPr/>
                </p:nvSpPr>
                <p:spPr>
                  <a:xfrm flipH="1">
                    <a:off x="6212602" y="3733724"/>
                    <a:ext cx="2148554" cy="2193878"/>
                  </a:xfrm>
                  <a:custGeom>
                    <a:avLst/>
                    <a:gdLst>
                      <a:gd name="connsiteX0" fmla="*/ 0 w 2914650"/>
                      <a:gd name="connsiteY0" fmla="*/ 0 h 1866900"/>
                      <a:gd name="connsiteX1" fmla="*/ 2845818 w 2914650"/>
                      <a:gd name="connsiteY1" fmla="*/ 0 h 1866900"/>
                      <a:gd name="connsiteX2" fmla="*/ 2914650 w 2914650"/>
                      <a:gd name="connsiteY2" fmla="*/ 39923 h 1866900"/>
                      <a:gd name="connsiteX3" fmla="*/ 2914650 w 2914650"/>
                      <a:gd name="connsiteY3" fmla="*/ 1866900 h 1866900"/>
                      <a:gd name="connsiteX4" fmla="*/ 0 w 2914650"/>
                      <a:gd name="connsiteY4" fmla="*/ 1866900 h 1866900"/>
                      <a:gd name="connsiteX0" fmla="*/ 0 w 2914650"/>
                      <a:gd name="connsiteY0" fmla="*/ 0 h 1866900"/>
                      <a:gd name="connsiteX1" fmla="*/ 2845818 w 2914650"/>
                      <a:gd name="connsiteY1" fmla="*/ 0 h 1866900"/>
                      <a:gd name="connsiteX2" fmla="*/ 2914650 w 2914650"/>
                      <a:gd name="connsiteY2" fmla="*/ 39923 h 1866900"/>
                      <a:gd name="connsiteX3" fmla="*/ 0 w 2914650"/>
                      <a:gd name="connsiteY3" fmla="*/ 1866900 h 1866900"/>
                      <a:gd name="connsiteX4" fmla="*/ 0 w 2914650"/>
                      <a:gd name="connsiteY4" fmla="*/ 0 h 1866900"/>
                      <a:gd name="connsiteX0" fmla="*/ 0 w 2845818"/>
                      <a:gd name="connsiteY0" fmla="*/ 0 h 1866900"/>
                      <a:gd name="connsiteX1" fmla="*/ 2845818 w 2845818"/>
                      <a:gd name="connsiteY1" fmla="*/ 0 h 1866900"/>
                      <a:gd name="connsiteX2" fmla="*/ 0 w 2845818"/>
                      <a:gd name="connsiteY2" fmla="*/ 1866900 h 1866900"/>
                      <a:gd name="connsiteX3" fmla="*/ 0 w 2845818"/>
                      <a:gd name="connsiteY3" fmla="*/ 0 h 1866900"/>
                    </a:gdLst>
                    <a:ahLst/>
                    <a:cxnLst>
                      <a:cxn ang="0">
                        <a:pos x="connsiteX0" y="connsiteY0"/>
                      </a:cxn>
                      <a:cxn ang="0">
                        <a:pos x="connsiteX1" y="connsiteY1"/>
                      </a:cxn>
                      <a:cxn ang="0">
                        <a:pos x="connsiteX2" y="connsiteY2"/>
                      </a:cxn>
                      <a:cxn ang="0">
                        <a:pos x="connsiteX3" y="connsiteY3"/>
                      </a:cxn>
                    </a:cxnLst>
                    <a:rect l="l" t="t" r="r" b="b"/>
                    <a:pathLst>
                      <a:path w="2845818" h="1866900">
                        <a:moveTo>
                          <a:pt x="0" y="0"/>
                        </a:moveTo>
                        <a:lnTo>
                          <a:pt x="2845818" y="0"/>
                        </a:lnTo>
                        <a:lnTo>
                          <a:pt x="0" y="1866900"/>
                        </a:lnTo>
                        <a:lnTo>
                          <a:pt x="0" y="0"/>
                        </a:lnTo>
                        <a:close/>
                      </a:path>
                    </a:pathLst>
                  </a:custGeom>
                  <a:solidFill>
                    <a:srgbClr val="00338D"/>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3" name="Freeform: Shape 102">
                    <a:extLst>
                      <a:ext uri="{FF2B5EF4-FFF2-40B4-BE49-F238E27FC236}">
                        <a16:creationId xmlns:a16="http://schemas.microsoft.com/office/drawing/2014/main" id="{65A67A2C-C2CE-4BEF-B7C1-E335908B3DBB}"/>
                      </a:ext>
                    </a:extLst>
                  </p:cNvPr>
                  <p:cNvSpPr/>
                  <p:nvPr/>
                </p:nvSpPr>
                <p:spPr>
                  <a:xfrm flipH="1">
                    <a:off x="6212602" y="1539846"/>
                    <a:ext cx="2148554" cy="2193878"/>
                  </a:xfrm>
                  <a:custGeom>
                    <a:avLst/>
                    <a:gdLst>
                      <a:gd name="connsiteX0" fmla="*/ 0 w 2845818"/>
                      <a:gd name="connsiteY0" fmla="*/ 0 h 1866900"/>
                      <a:gd name="connsiteX1" fmla="*/ 2845818 w 2845818"/>
                      <a:gd name="connsiteY1" fmla="*/ 1866900 h 1866900"/>
                      <a:gd name="connsiteX2" fmla="*/ 0 w 2845818"/>
                      <a:gd name="connsiteY2" fmla="*/ 1866900 h 1866900"/>
                      <a:gd name="connsiteX3" fmla="*/ 0 w 2845818"/>
                      <a:gd name="connsiteY3" fmla="*/ 933450 h 1866900"/>
                    </a:gdLst>
                    <a:ahLst/>
                    <a:cxnLst>
                      <a:cxn ang="0">
                        <a:pos x="connsiteX0" y="connsiteY0"/>
                      </a:cxn>
                      <a:cxn ang="0">
                        <a:pos x="connsiteX1" y="connsiteY1"/>
                      </a:cxn>
                      <a:cxn ang="0">
                        <a:pos x="connsiteX2" y="connsiteY2"/>
                      </a:cxn>
                      <a:cxn ang="0">
                        <a:pos x="connsiteX3" y="connsiteY3"/>
                      </a:cxn>
                    </a:cxnLst>
                    <a:rect l="l" t="t" r="r" b="b"/>
                    <a:pathLst>
                      <a:path w="2845818" h="1866900">
                        <a:moveTo>
                          <a:pt x="0" y="0"/>
                        </a:moveTo>
                        <a:lnTo>
                          <a:pt x="2845818" y="1866900"/>
                        </a:lnTo>
                        <a:lnTo>
                          <a:pt x="0" y="1866900"/>
                        </a:lnTo>
                        <a:lnTo>
                          <a:pt x="0" y="933450"/>
                        </a:lnTo>
                        <a:close/>
                      </a:path>
                    </a:pathLst>
                  </a:custGeom>
                  <a:solidFill>
                    <a:srgbClr val="48369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4" name="Freeform: Shape 103">
                    <a:extLst>
                      <a:ext uri="{FF2B5EF4-FFF2-40B4-BE49-F238E27FC236}">
                        <a16:creationId xmlns:a16="http://schemas.microsoft.com/office/drawing/2014/main" id="{7C4B34FE-A702-41A3-BFB5-0CE47F55EAF7}"/>
                      </a:ext>
                    </a:extLst>
                  </p:cNvPr>
                  <p:cNvSpPr/>
                  <p:nvPr/>
                </p:nvSpPr>
                <p:spPr>
                  <a:xfrm flipH="1">
                    <a:off x="6212602" y="3733724"/>
                    <a:ext cx="2148553" cy="1096940"/>
                  </a:xfrm>
                  <a:custGeom>
                    <a:avLst/>
                    <a:gdLst>
                      <a:gd name="connsiteX0" fmla="*/ 0 w 2914649"/>
                      <a:gd name="connsiteY0" fmla="*/ 0 h 933450"/>
                      <a:gd name="connsiteX1" fmla="*/ 2845817 w 2914649"/>
                      <a:gd name="connsiteY1" fmla="*/ 0 h 933450"/>
                      <a:gd name="connsiteX2" fmla="*/ 2914649 w 2914649"/>
                      <a:gd name="connsiteY2" fmla="*/ 39923 h 933450"/>
                      <a:gd name="connsiteX3" fmla="*/ 2914649 w 2914649"/>
                      <a:gd name="connsiteY3" fmla="*/ 933450 h 933450"/>
                      <a:gd name="connsiteX4" fmla="*/ 0 w 2914649"/>
                      <a:gd name="connsiteY4" fmla="*/ 933450 h 933450"/>
                      <a:gd name="connsiteX5" fmla="*/ 0 w 2914649"/>
                      <a:gd name="connsiteY5" fmla="*/ 0 h 933450"/>
                      <a:gd name="connsiteX0" fmla="*/ 0 w 2914649"/>
                      <a:gd name="connsiteY0" fmla="*/ 0 h 933450"/>
                      <a:gd name="connsiteX1" fmla="*/ 2845817 w 2914649"/>
                      <a:gd name="connsiteY1" fmla="*/ 0 h 933450"/>
                      <a:gd name="connsiteX2" fmla="*/ 2914649 w 2914649"/>
                      <a:gd name="connsiteY2" fmla="*/ 39923 h 933450"/>
                      <a:gd name="connsiteX3" fmla="*/ 0 w 2914649"/>
                      <a:gd name="connsiteY3" fmla="*/ 933450 h 933450"/>
                      <a:gd name="connsiteX4" fmla="*/ 0 w 2914649"/>
                      <a:gd name="connsiteY4" fmla="*/ 0 h 933450"/>
                      <a:gd name="connsiteX0" fmla="*/ 0 w 2845817"/>
                      <a:gd name="connsiteY0" fmla="*/ 0 h 933450"/>
                      <a:gd name="connsiteX1" fmla="*/ 2845817 w 2845817"/>
                      <a:gd name="connsiteY1" fmla="*/ 0 h 933450"/>
                      <a:gd name="connsiteX2" fmla="*/ 0 w 2845817"/>
                      <a:gd name="connsiteY2" fmla="*/ 933450 h 933450"/>
                      <a:gd name="connsiteX3" fmla="*/ 0 w 2845817"/>
                      <a:gd name="connsiteY3" fmla="*/ 0 h 933450"/>
                    </a:gdLst>
                    <a:ahLst/>
                    <a:cxnLst>
                      <a:cxn ang="0">
                        <a:pos x="connsiteX0" y="connsiteY0"/>
                      </a:cxn>
                      <a:cxn ang="0">
                        <a:pos x="connsiteX1" y="connsiteY1"/>
                      </a:cxn>
                      <a:cxn ang="0">
                        <a:pos x="connsiteX2" y="connsiteY2"/>
                      </a:cxn>
                      <a:cxn ang="0">
                        <a:pos x="connsiteX3" y="connsiteY3"/>
                      </a:cxn>
                    </a:cxnLst>
                    <a:rect l="l" t="t" r="r" b="b"/>
                    <a:pathLst>
                      <a:path w="2845817" h="933450">
                        <a:moveTo>
                          <a:pt x="0" y="0"/>
                        </a:moveTo>
                        <a:lnTo>
                          <a:pt x="2845817" y="0"/>
                        </a:lnTo>
                        <a:lnTo>
                          <a:pt x="0" y="933450"/>
                        </a:lnTo>
                        <a:lnTo>
                          <a:pt x="0" y="0"/>
                        </a:lnTo>
                        <a:close/>
                      </a:path>
                    </a:pathLst>
                  </a:custGeom>
                  <a:solidFill>
                    <a:srgbClr val="005EB8"/>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5" name="Freeform: Shape 104">
                    <a:extLst>
                      <a:ext uri="{FF2B5EF4-FFF2-40B4-BE49-F238E27FC236}">
                        <a16:creationId xmlns:a16="http://schemas.microsoft.com/office/drawing/2014/main" id="{1853A6F8-7529-4142-8FCD-00AB9D418B81}"/>
                      </a:ext>
                    </a:extLst>
                  </p:cNvPr>
                  <p:cNvSpPr/>
                  <p:nvPr/>
                </p:nvSpPr>
                <p:spPr>
                  <a:xfrm flipH="1">
                    <a:off x="6212602" y="2636785"/>
                    <a:ext cx="2148553" cy="1096939"/>
                  </a:xfrm>
                  <a:custGeom>
                    <a:avLst/>
                    <a:gdLst>
                      <a:gd name="connsiteX0" fmla="*/ 0 w 2914649"/>
                      <a:gd name="connsiteY0" fmla="*/ 0 h 933450"/>
                      <a:gd name="connsiteX1" fmla="*/ 2914649 w 2914649"/>
                      <a:gd name="connsiteY1" fmla="*/ 0 h 933450"/>
                      <a:gd name="connsiteX2" fmla="*/ 2914649 w 2914649"/>
                      <a:gd name="connsiteY2" fmla="*/ 893528 h 933450"/>
                      <a:gd name="connsiteX3" fmla="*/ 2845817 w 2914649"/>
                      <a:gd name="connsiteY3" fmla="*/ 933450 h 933450"/>
                      <a:gd name="connsiteX4" fmla="*/ 0 w 2914649"/>
                      <a:gd name="connsiteY4" fmla="*/ 933450 h 933450"/>
                      <a:gd name="connsiteX5" fmla="*/ 0 w 2914649"/>
                      <a:gd name="connsiteY5" fmla="*/ 0 h 933450"/>
                      <a:gd name="connsiteX0" fmla="*/ 0 w 2914649"/>
                      <a:gd name="connsiteY0" fmla="*/ 0 h 933450"/>
                      <a:gd name="connsiteX1" fmla="*/ 2914649 w 2914649"/>
                      <a:gd name="connsiteY1" fmla="*/ 893528 h 933450"/>
                      <a:gd name="connsiteX2" fmla="*/ 2845817 w 2914649"/>
                      <a:gd name="connsiteY2" fmla="*/ 933450 h 933450"/>
                      <a:gd name="connsiteX3" fmla="*/ 0 w 2914649"/>
                      <a:gd name="connsiteY3" fmla="*/ 933450 h 933450"/>
                      <a:gd name="connsiteX4" fmla="*/ 0 w 2914649"/>
                      <a:gd name="connsiteY4" fmla="*/ 0 h 933450"/>
                      <a:gd name="connsiteX0" fmla="*/ 0 w 2845817"/>
                      <a:gd name="connsiteY0" fmla="*/ 0 h 933450"/>
                      <a:gd name="connsiteX1" fmla="*/ 2845817 w 2845817"/>
                      <a:gd name="connsiteY1" fmla="*/ 933450 h 933450"/>
                      <a:gd name="connsiteX2" fmla="*/ 0 w 2845817"/>
                      <a:gd name="connsiteY2" fmla="*/ 933450 h 933450"/>
                      <a:gd name="connsiteX3" fmla="*/ 0 w 2845817"/>
                      <a:gd name="connsiteY3" fmla="*/ 0 h 933450"/>
                    </a:gdLst>
                    <a:ahLst/>
                    <a:cxnLst>
                      <a:cxn ang="0">
                        <a:pos x="connsiteX0" y="connsiteY0"/>
                      </a:cxn>
                      <a:cxn ang="0">
                        <a:pos x="connsiteX1" y="connsiteY1"/>
                      </a:cxn>
                      <a:cxn ang="0">
                        <a:pos x="connsiteX2" y="connsiteY2"/>
                      </a:cxn>
                      <a:cxn ang="0">
                        <a:pos x="connsiteX3" y="connsiteY3"/>
                      </a:cxn>
                    </a:cxnLst>
                    <a:rect l="l" t="t" r="r" b="b"/>
                    <a:pathLst>
                      <a:path w="2845817" h="933450">
                        <a:moveTo>
                          <a:pt x="0" y="0"/>
                        </a:moveTo>
                        <a:lnTo>
                          <a:pt x="2845817" y="933450"/>
                        </a:lnTo>
                        <a:lnTo>
                          <a:pt x="0" y="933450"/>
                        </a:lnTo>
                        <a:lnTo>
                          <a:pt x="0" y="0"/>
                        </a:lnTo>
                        <a:close/>
                      </a:path>
                    </a:pathLst>
                  </a:custGeom>
                  <a:solidFill>
                    <a:srgbClr val="00A3A1"/>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rial"/>
                      <a:ea typeface="+mn-ea"/>
                      <a:cs typeface="+mn-cs"/>
                    </a:endParaRPr>
                  </a:p>
                </p:txBody>
              </p:sp>
              <p:sp>
                <p:nvSpPr>
                  <p:cNvPr id="106" name="Oval 105">
                    <a:extLst>
                      <a:ext uri="{FF2B5EF4-FFF2-40B4-BE49-F238E27FC236}">
                        <a16:creationId xmlns:a16="http://schemas.microsoft.com/office/drawing/2014/main" id="{FEE5C963-AF18-4F52-A372-2851EE6C89A9}"/>
                      </a:ext>
                    </a:extLst>
                  </p:cNvPr>
                  <p:cNvSpPr/>
                  <p:nvPr/>
                </p:nvSpPr>
                <p:spPr>
                  <a:xfrm>
                    <a:off x="5123597" y="2761320"/>
                    <a:ext cx="1944806" cy="1944806"/>
                  </a:xfrm>
                  <a:prstGeom prst="ellipse">
                    <a:avLst/>
                  </a:prstGeom>
                  <a:solidFill>
                    <a:srgbClr val="0091DA"/>
                  </a:solidFill>
                  <a:ln w="76200">
                    <a:solidFill>
                      <a:sysClr val="window" lastClr="FFFFFF"/>
                    </a:solidFil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all" spc="0" normalizeH="0" baseline="0" noProof="0" dirty="0">
                        <a:ln>
                          <a:noFill/>
                        </a:ln>
                        <a:solidFill>
                          <a:prstClr val="white"/>
                        </a:solidFill>
                        <a:effectLst/>
                        <a:uLnTx/>
                        <a:uFillTx/>
                        <a:latin typeface="Arial"/>
                        <a:ea typeface="+mn-ea"/>
                        <a:cs typeface="+mn-cs"/>
                      </a:rPr>
                      <a:t>American Rescue Plan</a:t>
                    </a:r>
                  </a:p>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cap="all" dirty="0">
                        <a:solidFill>
                          <a:prstClr val="white"/>
                        </a:solidFill>
                        <a:latin typeface="Arial"/>
                      </a:rPr>
                      <a:t>Florida</a:t>
                    </a:r>
                    <a:endParaRPr kumimoji="0" lang="en-US" sz="1600" b="1" i="0" u="none" strike="noStrike" kern="0" cap="all" spc="0" normalizeH="0" baseline="0" noProof="0" dirty="0">
                      <a:ln>
                        <a:noFill/>
                      </a:ln>
                      <a:solidFill>
                        <a:prstClr val="white"/>
                      </a:solidFill>
                      <a:effectLst/>
                      <a:uLnTx/>
                      <a:uFillTx/>
                      <a:latin typeface="Arial"/>
                      <a:ea typeface="+mn-ea"/>
                      <a:cs typeface="+mn-cs"/>
                    </a:endParaRPr>
                  </a:p>
                </p:txBody>
              </p:sp>
            </p:grpSp>
          </p:grpSp>
        </p:grpSp>
        <p:pic>
          <p:nvPicPr>
            <p:cNvPr id="107" name="Gráfico 316">
              <a:extLst>
                <a:ext uri="{FF2B5EF4-FFF2-40B4-BE49-F238E27FC236}">
                  <a16:creationId xmlns:a16="http://schemas.microsoft.com/office/drawing/2014/main" id="{8C641FD7-6DE4-42DD-8323-4ED02632DA1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6574" y="1675368"/>
              <a:ext cx="444404" cy="431333"/>
            </a:xfrm>
            <a:prstGeom prst="rect">
              <a:avLst/>
            </a:prstGeom>
          </p:spPr>
        </p:pic>
        <p:pic>
          <p:nvPicPr>
            <p:cNvPr id="108" name="Gráfico 317">
              <a:extLst>
                <a:ext uri="{FF2B5EF4-FFF2-40B4-BE49-F238E27FC236}">
                  <a16:creationId xmlns:a16="http://schemas.microsoft.com/office/drawing/2014/main" id="{0D0C990D-2E08-403C-9444-72D717D88A1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91595" y="6148062"/>
              <a:ext cx="314362" cy="314362"/>
            </a:xfrm>
            <a:prstGeom prst="rect">
              <a:avLst/>
            </a:prstGeom>
          </p:spPr>
        </p:pic>
        <p:pic>
          <p:nvPicPr>
            <p:cNvPr id="109" name="Gráfico 318">
              <a:extLst>
                <a:ext uri="{FF2B5EF4-FFF2-40B4-BE49-F238E27FC236}">
                  <a16:creationId xmlns:a16="http://schemas.microsoft.com/office/drawing/2014/main" id="{7B81C311-F758-4ACA-84C6-CB4A5C8FB66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1681598" y="3148034"/>
              <a:ext cx="481992" cy="542242"/>
            </a:xfrm>
            <a:prstGeom prst="rect">
              <a:avLst/>
            </a:prstGeom>
          </p:spPr>
        </p:pic>
        <p:pic>
          <p:nvPicPr>
            <p:cNvPr id="110" name="Gráfico 304">
              <a:extLst>
                <a:ext uri="{FF2B5EF4-FFF2-40B4-BE49-F238E27FC236}">
                  <a16:creationId xmlns:a16="http://schemas.microsoft.com/office/drawing/2014/main" id="{BECCB15D-F907-450D-8EFF-C4555100FDB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78934" y="3249720"/>
              <a:ext cx="539684" cy="338871"/>
            </a:xfrm>
            <a:prstGeom prst="rect">
              <a:avLst/>
            </a:prstGeom>
          </p:spPr>
        </p:pic>
        <p:sp>
          <p:nvSpPr>
            <p:cNvPr id="111" name="Forma libre: forma 48">
              <a:extLst>
                <a:ext uri="{FF2B5EF4-FFF2-40B4-BE49-F238E27FC236}">
                  <a16:creationId xmlns:a16="http://schemas.microsoft.com/office/drawing/2014/main" id="{8D6EA17B-FFE0-40F8-91E9-C0BFF2557B9A}"/>
                </a:ext>
              </a:extLst>
            </p:cNvPr>
            <p:cNvSpPr/>
            <p:nvPr/>
          </p:nvSpPr>
          <p:spPr>
            <a:xfrm>
              <a:off x="11663521" y="1637330"/>
              <a:ext cx="518147" cy="518147"/>
            </a:xfrm>
            <a:custGeom>
              <a:avLst/>
              <a:gdLst>
                <a:gd name="connsiteX0" fmla="*/ 159929 w 312666"/>
                <a:gd name="connsiteY0" fmla="*/ 297189 h 312666"/>
                <a:gd name="connsiteX1" fmla="*/ 132571 w 312666"/>
                <a:gd name="connsiteY1" fmla="*/ 294532 h 312666"/>
                <a:gd name="connsiteX2" fmla="*/ 132571 w 312666"/>
                <a:gd name="connsiteY2" fmla="*/ 294532 h 312666"/>
                <a:gd name="connsiteX3" fmla="*/ 120064 w 312666"/>
                <a:gd name="connsiteY3" fmla="*/ 243411 h 312666"/>
                <a:gd name="connsiteX4" fmla="*/ 137105 w 312666"/>
                <a:gd name="connsiteY4" fmla="*/ 217303 h 312666"/>
                <a:gd name="connsiteX5" fmla="*/ 134916 w 312666"/>
                <a:gd name="connsiteY5" fmla="*/ 206516 h 312666"/>
                <a:gd name="connsiteX6" fmla="*/ 223244 w 312666"/>
                <a:gd name="connsiteY6" fmla="*/ 160554 h 312666"/>
                <a:gd name="connsiteX7" fmla="*/ 245599 w 312666"/>
                <a:gd name="connsiteY7" fmla="*/ 171654 h 312666"/>
                <a:gd name="connsiteX8" fmla="*/ 263265 w 312666"/>
                <a:gd name="connsiteY8" fmla="*/ 165401 h 312666"/>
                <a:gd name="connsiteX9" fmla="*/ 293281 w 312666"/>
                <a:gd name="connsiteY9" fmla="*/ 192134 h 312666"/>
                <a:gd name="connsiteX10" fmla="*/ 159929 w 312666"/>
                <a:gd name="connsiteY10" fmla="*/ 297189 h 312666"/>
                <a:gd name="connsiteX11" fmla="*/ 159929 w 312666"/>
                <a:gd name="connsiteY11" fmla="*/ 297189 h 312666"/>
                <a:gd name="connsiteX12" fmla="*/ 22825 w 312666"/>
                <a:gd name="connsiteY12" fmla="*/ 159929 h 312666"/>
                <a:gd name="connsiteX13" fmla="*/ 47994 w 312666"/>
                <a:gd name="connsiteY13" fmla="*/ 80824 h 312666"/>
                <a:gd name="connsiteX14" fmla="*/ 86296 w 312666"/>
                <a:gd name="connsiteY14" fmla="*/ 85358 h 312666"/>
                <a:gd name="connsiteX15" fmla="*/ 103649 w 312666"/>
                <a:gd name="connsiteY15" fmla="*/ 106463 h 312666"/>
                <a:gd name="connsiteX16" fmla="*/ 97239 w 312666"/>
                <a:gd name="connsiteY16" fmla="*/ 177126 h 312666"/>
                <a:gd name="connsiteX17" fmla="*/ 97552 w 312666"/>
                <a:gd name="connsiteY17" fmla="*/ 190726 h 312666"/>
                <a:gd name="connsiteX18" fmla="*/ 80043 w 312666"/>
                <a:gd name="connsiteY18" fmla="*/ 216991 h 312666"/>
                <a:gd name="connsiteX19" fmla="*/ 81919 w 312666"/>
                <a:gd name="connsiteY19" fmla="*/ 226996 h 312666"/>
                <a:gd name="connsiteX20" fmla="*/ 57843 w 312666"/>
                <a:gd name="connsiteY20" fmla="*/ 251228 h 312666"/>
                <a:gd name="connsiteX21" fmla="*/ 22825 w 312666"/>
                <a:gd name="connsiteY21" fmla="*/ 159929 h 312666"/>
                <a:gd name="connsiteX22" fmla="*/ 22825 w 312666"/>
                <a:gd name="connsiteY22" fmla="*/ 159929 h 312666"/>
                <a:gd name="connsiteX23" fmla="*/ 126317 w 312666"/>
                <a:gd name="connsiteY23" fmla="*/ 27046 h 312666"/>
                <a:gd name="connsiteX24" fmla="*/ 117250 w 312666"/>
                <a:gd name="connsiteY24" fmla="*/ 51746 h 312666"/>
                <a:gd name="connsiteX25" fmla="*/ 114124 w 312666"/>
                <a:gd name="connsiteY25" fmla="*/ 51434 h 312666"/>
                <a:gd name="connsiteX26" fmla="*/ 88172 w 312666"/>
                <a:gd name="connsiteY26" fmla="*/ 68318 h 312666"/>
                <a:gd name="connsiteX27" fmla="*/ 61283 w 312666"/>
                <a:gd name="connsiteY27" fmla="*/ 64722 h 312666"/>
                <a:gd name="connsiteX28" fmla="*/ 126317 w 312666"/>
                <a:gd name="connsiteY28" fmla="*/ 27046 h 312666"/>
                <a:gd name="connsiteX29" fmla="*/ 126317 w 312666"/>
                <a:gd name="connsiteY29" fmla="*/ 27046 h 312666"/>
                <a:gd name="connsiteX30" fmla="*/ 292499 w 312666"/>
                <a:gd name="connsiteY30" fmla="*/ 124754 h 312666"/>
                <a:gd name="connsiteX31" fmla="*/ 270457 w 312666"/>
                <a:gd name="connsiteY31" fmla="*/ 128819 h 312666"/>
                <a:gd name="connsiteX32" fmla="*/ 245599 w 312666"/>
                <a:gd name="connsiteY32" fmla="*/ 114280 h 312666"/>
                <a:gd name="connsiteX33" fmla="*/ 228559 w 312666"/>
                <a:gd name="connsiteY33" fmla="*/ 120064 h 312666"/>
                <a:gd name="connsiteX34" fmla="*/ 142576 w 312666"/>
                <a:gd name="connsiteY34" fmla="*/ 81293 h 312666"/>
                <a:gd name="connsiteX35" fmla="*/ 142732 w 312666"/>
                <a:gd name="connsiteY35" fmla="*/ 80043 h 312666"/>
                <a:gd name="connsiteX36" fmla="*/ 133040 w 312666"/>
                <a:gd name="connsiteY36" fmla="*/ 58781 h 312666"/>
                <a:gd name="connsiteX37" fmla="*/ 146328 w 312666"/>
                <a:gd name="connsiteY37" fmla="*/ 23606 h 312666"/>
                <a:gd name="connsiteX38" fmla="*/ 146328 w 312666"/>
                <a:gd name="connsiteY38" fmla="*/ 23606 h 312666"/>
                <a:gd name="connsiteX39" fmla="*/ 159929 w 312666"/>
                <a:gd name="connsiteY39" fmla="*/ 22981 h 312666"/>
                <a:gd name="connsiteX40" fmla="*/ 292499 w 312666"/>
                <a:gd name="connsiteY40" fmla="*/ 124754 h 312666"/>
                <a:gd name="connsiteX41" fmla="*/ 292499 w 312666"/>
                <a:gd name="connsiteY41" fmla="*/ 124754 h 312666"/>
                <a:gd name="connsiteX42" fmla="*/ 123816 w 312666"/>
                <a:gd name="connsiteY42" fmla="*/ 193072 h 312666"/>
                <a:gd name="connsiteX43" fmla="*/ 114436 w 312666"/>
                <a:gd name="connsiteY43" fmla="*/ 189163 h 312666"/>
                <a:gd name="connsiteX44" fmla="*/ 114280 w 312666"/>
                <a:gd name="connsiteY44" fmla="*/ 177126 h 312666"/>
                <a:gd name="connsiteX45" fmla="*/ 120846 w 312666"/>
                <a:gd name="connsiteY45" fmla="*/ 107714 h 312666"/>
                <a:gd name="connsiteX46" fmla="*/ 136948 w 312666"/>
                <a:gd name="connsiteY46" fmla="*/ 97239 h 312666"/>
                <a:gd name="connsiteX47" fmla="*/ 218866 w 312666"/>
                <a:gd name="connsiteY47" fmla="*/ 133821 h 312666"/>
                <a:gd name="connsiteX48" fmla="*/ 217303 w 312666"/>
                <a:gd name="connsiteY48" fmla="*/ 142732 h 312666"/>
                <a:gd name="connsiteX49" fmla="*/ 217460 w 312666"/>
                <a:gd name="connsiteY49" fmla="*/ 144139 h 312666"/>
                <a:gd name="connsiteX50" fmla="*/ 123816 w 312666"/>
                <a:gd name="connsiteY50" fmla="*/ 193072 h 312666"/>
                <a:gd name="connsiteX51" fmla="*/ 123816 w 312666"/>
                <a:gd name="connsiteY51" fmla="*/ 193072 h 312666"/>
                <a:gd name="connsiteX52" fmla="*/ 92549 w 312666"/>
                <a:gd name="connsiteY52" fmla="*/ 240910 h 312666"/>
                <a:gd name="connsiteX53" fmla="*/ 103024 w 312666"/>
                <a:gd name="connsiteY53" fmla="*/ 245287 h 312666"/>
                <a:gd name="connsiteX54" fmla="*/ 113029 w 312666"/>
                <a:gd name="connsiteY54" fmla="*/ 289060 h 312666"/>
                <a:gd name="connsiteX55" fmla="*/ 70037 w 312666"/>
                <a:gd name="connsiteY55" fmla="*/ 263734 h 312666"/>
                <a:gd name="connsiteX56" fmla="*/ 92549 w 312666"/>
                <a:gd name="connsiteY56" fmla="*/ 240910 h 312666"/>
                <a:gd name="connsiteX57" fmla="*/ 92549 w 312666"/>
                <a:gd name="connsiteY57" fmla="*/ 240910 h 312666"/>
                <a:gd name="connsiteX58" fmla="*/ 296564 w 312666"/>
                <a:gd name="connsiteY58" fmla="*/ 171341 h 312666"/>
                <a:gd name="connsiteX59" fmla="*/ 272958 w 312666"/>
                <a:gd name="connsiteY59" fmla="*/ 150862 h 312666"/>
                <a:gd name="connsiteX60" fmla="*/ 274052 w 312666"/>
                <a:gd name="connsiteY60" fmla="*/ 145703 h 312666"/>
                <a:gd name="connsiteX61" fmla="*/ 295939 w 312666"/>
                <a:gd name="connsiteY61" fmla="*/ 141482 h 312666"/>
                <a:gd name="connsiteX62" fmla="*/ 297190 w 312666"/>
                <a:gd name="connsiteY62" fmla="*/ 159929 h 312666"/>
                <a:gd name="connsiteX63" fmla="*/ 296564 w 312666"/>
                <a:gd name="connsiteY63" fmla="*/ 171341 h 312666"/>
                <a:gd name="connsiteX64" fmla="*/ 296564 w 312666"/>
                <a:gd name="connsiteY64" fmla="*/ 171341 h 312666"/>
                <a:gd name="connsiteX65" fmla="*/ 296564 w 312666"/>
                <a:gd name="connsiteY65" fmla="*/ 171341 h 312666"/>
                <a:gd name="connsiteX66" fmla="*/ 159929 w 312666"/>
                <a:gd name="connsiteY66" fmla="*/ 0 h 312666"/>
                <a:gd name="connsiteX67" fmla="*/ 0 w 312666"/>
                <a:gd name="connsiteY67" fmla="*/ 159929 h 312666"/>
                <a:gd name="connsiteX68" fmla="*/ 159929 w 312666"/>
                <a:gd name="connsiteY68" fmla="*/ 320014 h 312666"/>
                <a:gd name="connsiteX69" fmla="*/ 320014 w 312666"/>
                <a:gd name="connsiteY69" fmla="*/ 159929 h 312666"/>
                <a:gd name="connsiteX70" fmla="*/ 159929 w 312666"/>
                <a:gd name="connsiteY70" fmla="*/ 0 h 312666"/>
                <a:gd name="connsiteX71" fmla="*/ 159929 w 312666"/>
                <a:gd name="connsiteY71" fmla="*/ 0 h 312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312666" h="312666">
                  <a:moveTo>
                    <a:pt x="159929" y="297189"/>
                  </a:moveTo>
                  <a:cubicBezTo>
                    <a:pt x="150549" y="297189"/>
                    <a:pt x="141482" y="296251"/>
                    <a:pt x="132571" y="294532"/>
                  </a:cubicBezTo>
                  <a:lnTo>
                    <a:pt x="132571" y="294532"/>
                  </a:lnTo>
                  <a:cubicBezTo>
                    <a:pt x="127255" y="277960"/>
                    <a:pt x="123034" y="260920"/>
                    <a:pt x="120064" y="243411"/>
                  </a:cubicBezTo>
                  <a:cubicBezTo>
                    <a:pt x="130069" y="239034"/>
                    <a:pt x="137105" y="229028"/>
                    <a:pt x="137105" y="217303"/>
                  </a:cubicBezTo>
                  <a:cubicBezTo>
                    <a:pt x="137105" y="213551"/>
                    <a:pt x="136323" y="209799"/>
                    <a:pt x="134916" y="206516"/>
                  </a:cubicBezTo>
                  <a:cubicBezTo>
                    <a:pt x="161961" y="187600"/>
                    <a:pt x="191665" y="171967"/>
                    <a:pt x="223244" y="160554"/>
                  </a:cubicBezTo>
                  <a:cubicBezTo>
                    <a:pt x="228559" y="167276"/>
                    <a:pt x="236532" y="171654"/>
                    <a:pt x="245599" y="171654"/>
                  </a:cubicBezTo>
                  <a:cubicBezTo>
                    <a:pt x="252322" y="171654"/>
                    <a:pt x="258419" y="169309"/>
                    <a:pt x="263265" y="165401"/>
                  </a:cubicBezTo>
                  <a:cubicBezTo>
                    <a:pt x="273740" y="173842"/>
                    <a:pt x="283745" y="182754"/>
                    <a:pt x="293281" y="192134"/>
                  </a:cubicBezTo>
                  <a:cubicBezTo>
                    <a:pt x="278898" y="252322"/>
                    <a:pt x="224651" y="297189"/>
                    <a:pt x="159929" y="297189"/>
                  </a:cubicBezTo>
                  <a:lnTo>
                    <a:pt x="159929" y="297189"/>
                  </a:lnTo>
                  <a:close/>
                  <a:moveTo>
                    <a:pt x="22825" y="159929"/>
                  </a:moveTo>
                  <a:cubicBezTo>
                    <a:pt x="22825" y="130538"/>
                    <a:pt x="32205" y="103180"/>
                    <a:pt x="47994" y="80824"/>
                  </a:cubicBezTo>
                  <a:cubicBezTo>
                    <a:pt x="60970" y="81606"/>
                    <a:pt x="73633" y="83169"/>
                    <a:pt x="86296" y="85358"/>
                  </a:cubicBezTo>
                  <a:cubicBezTo>
                    <a:pt x="88172" y="94894"/>
                    <a:pt x="94738" y="102867"/>
                    <a:pt x="103649" y="106463"/>
                  </a:cubicBezTo>
                  <a:cubicBezTo>
                    <a:pt x="99584" y="129444"/>
                    <a:pt x="97239" y="153050"/>
                    <a:pt x="97239" y="177126"/>
                  </a:cubicBezTo>
                  <a:cubicBezTo>
                    <a:pt x="97239" y="181659"/>
                    <a:pt x="97396" y="186193"/>
                    <a:pt x="97552" y="190726"/>
                  </a:cubicBezTo>
                  <a:cubicBezTo>
                    <a:pt x="87234" y="195104"/>
                    <a:pt x="80043" y="205266"/>
                    <a:pt x="80043" y="216991"/>
                  </a:cubicBezTo>
                  <a:cubicBezTo>
                    <a:pt x="80043" y="220586"/>
                    <a:pt x="80824" y="223869"/>
                    <a:pt x="81919" y="226996"/>
                  </a:cubicBezTo>
                  <a:cubicBezTo>
                    <a:pt x="73633" y="234813"/>
                    <a:pt x="65504" y="242785"/>
                    <a:pt x="57843" y="251228"/>
                  </a:cubicBezTo>
                  <a:cubicBezTo>
                    <a:pt x="35957" y="227152"/>
                    <a:pt x="22825" y="195104"/>
                    <a:pt x="22825" y="159929"/>
                  </a:cubicBezTo>
                  <a:lnTo>
                    <a:pt x="22825" y="159929"/>
                  </a:lnTo>
                  <a:close/>
                  <a:moveTo>
                    <a:pt x="126317" y="27046"/>
                  </a:moveTo>
                  <a:cubicBezTo>
                    <a:pt x="123034" y="35175"/>
                    <a:pt x="120064" y="43461"/>
                    <a:pt x="117250" y="51746"/>
                  </a:cubicBezTo>
                  <a:cubicBezTo>
                    <a:pt x="116155" y="51590"/>
                    <a:pt x="115217" y="51434"/>
                    <a:pt x="114124" y="51434"/>
                  </a:cubicBezTo>
                  <a:cubicBezTo>
                    <a:pt x="102555" y="51434"/>
                    <a:pt x="92549" y="58312"/>
                    <a:pt x="88172" y="68318"/>
                  </a:cubicBezTo>
                  <a:cubicBezTo>
                    <a:pt x="79261" y="66911"/>
                    <a:pt x="70350" y="65660"/>
                    <a:pt x="61283" y="64722"/>
                  </a:cubicBezTo>
                  <a:cubicBezTo>
                    <a:pt x="78792" y="46587"/>
                    <a:pt x="101148" y="33299"/>
                    <a:pt x="126317" y="27046"/>
                  </a:cubicBezTo>
                  <a:lnTo>
                    <a:pt x="126317" y="27046"/>
                  </a:lnTo>
                  <a:close/>
                  <a:moveTo>
                    <a:pt x="292499" y="124754"/>
                  </a:moveTo>
                  <a:cubicBezTo>
                    <a:pt x="284996" y="125848"/>
                    <a:pt x="277648" y="127255"/>
                    <a:pt x="270457" y="128819"/>
                  </a:cubicBezTo>
                  <a:cubicBezTo>
                    <a:pt x="265610" y="120220"/>
                    <a:pt x="256386" y="114280"/>
                    <a:pt x="245599" y="114280"/>
                  </a:cubicBezTo>
                  <a:cubicBezTo>
                    <a:pt x="239190" y="114280"/>
                    <a:pt x="233405" y="116468"/>
                    <a:pt x="228559" y="120064"/>
                  </a:cubicBezTo>
                  <a:cubicBezTo>
                    <a:pt x="201826" y="103962"/>
                    <a:pt x="172904" y="90830"/>
                    <a:pt x="142576" y="81293"/>
                  </a:cubicBezTo>
                  <a:cubicBezTo>
                    <a:pt x="142576" y="80824"/>
                    <a:pt x="142732" y="80512"/>
                    <a:pt x="142732" y="80043"/>
                  </a:cubicBezTo>
                  <a:cubicBezTo>
                    <a:pt x="142732" y="71444"/>
                    <a:pt x="138980" y="63940"/>
                    <a:pt x="133040" y="58781"/>
                  </a:cubicBezTo>
                  <a:cubicBezTo>
                    <a:pt x="136948" y="46744"/>
                    <a:pt x="141325" y="35019"/>
                    <a:pt x="146328" y="23606"/>
                  </a:cubicBezTo>
                  <a:lnTo>
                    <a:pt x="146328" y="23606"/>
                  </a:lnTo>
                  <a:cubicBezTo>
                    <a:pt x="150861" y="23137"/>
                    <a:pt x="155395" y="22981"/>
                    <a:pt x="159929" y="22981"/>
                  </a:cubicBezTo>
                  <a:cubicBezTo>
                    <a:pt x="223400" y="22825"/>
                    <a:pt x="276866" y="66129"/>
                    <a:pt x="292499" y="124754"/>
                  </a:cubicBezTo>
                  <a:lnTo>
                    <a:pt x="292499" y="124754"/>
                  </a:lnTo>
                  <a:close/>
                  <a:moveTo>
                    <a:pt x="123816" y="193072"/>
                  </a:moveTo>
                  <a:cubicBezTo>
                    <a:pt x="121002" y="191195"/>
                    <a:pt x="117875" y="189945"/>
                    <a:pt x="114436" y="189163"/>
                  </a:cubicBezTo>
                  <a:cubicBezTo>
                    <a:pt x="114280" y="185098"/>
                    <a:pt x="114280" y="181190"/>
                    <a:pt x="114280" y="177126"/>
                  </a:cubicBezTo>
                  <a:cubicBezTo>
                    <a:pt x="114280" y="153363"/>
                    <a:pt x="116624" y="130226"/>
                    <a:pt x="120846" y="107714"/>
                  </a:cubicBezTo>
                  <a:cubicBezTo>
                    <a:pt x="127411" y="106150"/>
                    <a:pt x="132883" y="102398"/>
                    <a:pt x="136948" y="97239"/>
                  </a:cubicBezTo>
                  <a:cubicBezTo>
                    <a:pt x="165870" y="106307"/>
                    <a:pt x="193228" y="118657"/>
                    <a:pt x="218866" y="133821"/>
                  </a:cubicBezTo>
                  <a:cubicBezTo>
                    <a:pt x="217929" y="136635"/>
                    <a:pt x="217303" y="139606"/>
                    <a:pt x="217303" y="142732"/>
                  </a:cubicBezTo>
                  <a:cubicBezTo>
                    <a:pt x="217303" y="143201"/>
                    <a:pt x="217460" y="143670"/>
                    <a:pt x="217460" y="144139"/>
                  </a:cubicBezTo>
                  <a:cubicBezTo>
                    <a:pt x="183692" y="156489"/>
                    <a:pt x="152425" y="172904"/>
                    <a:pt x="123816" y="193072"/>
                  </a:cubicBezTo>
                  <a:lnTo>
                    <a:pt x="123816" y="193072"/>
                  </a:lnTo>
                  <a:close/>
                  <a:moveTo>
                    <a:pt x="92549" y="240910"/>
                  </a:moveTo>
                  <a:cubicBezTo>
                    <a:pt x="95676" y="242942"/>
                    <a:pt x="99115" y="244505"/>
                    <a:pt x="103024" y="245287"/>
                  </a:cubicBezTo>
                  <a:cubicBezTo>
                    <a:pt x="105525" y="260138"/>
                    <a:pt x="108964" y="274834"/>
                    <a:pt x="113029" y="289060"/>
                  </a:cubicBezTo>
                  <a:cubicBezTo>
                    <a:pt x="97083" y="283276"/>
                    <a:pt x="82544" y="274521"/>
                    <a:pt x="70037" y="263734"/>
                  </a:cubicBezTo>
                  <a:cubicBezTo>
                    <a:pt x="77072" y="255605"/>
                    <a:pt x="84733" y="248101"/>
                    <a:pt x="92549" y="240910"/>
                  </a:cubicBezTo>
                  <a:lnTo>
                    <a:pt x="92549" y="240910"/>
                  </a:lnTo>
                  <a:close/>
                  <a:moveTo>
                    <a:pt x="296564" y="171341"/>
                  </a:moveTo>
                  <a:cubicBezTo>
                    <a:pt x="289060" y="164150"/>
                    <a:pt x="281087" y="157428"/>
                    <a:pt x="272958" y="150862"/>
                  </a:cubicBezTo>
                  <a:cubicBezTo>
                    <a:pt x="273427" y="149142"/>
                    <a:pt x="273740" y="147422"/>
                    <a:pt x="274052" y="145703"/>
                  </a:cubicBezTo>
                  <a:cubicBezTo>
                    <a:pt x="281244" y="144139"/>
                    <a:pt x="288591" y="142732"/>
                    <a:pt x="295939" y="141482"/>
                  </a:cubicBezTo>
                  <a:cubicBezTo>
                    <a:pt x="296721" y="147579"/>
                    <a:pt x="297190" y="153676"/>
                    <a:pt x="297190" y="159929"/>
                  </a:cubicBezTo>
                  <a:cubicBezTo>
                    <a:pt x="297033" y="163837"/>
                    <a:pt x="296877" y="167589"/>
                    <a:pt x="296564" y="171341"/>
                  </a:cubicBezTo>
                  <a:lnTo>
                    <a:pt x="296564" y="171341"/>
                  </a:lnTo>
                  <a:lnTo>
                    <a:pt x="296564" y="171341"/>
                  </a:lnTo>
                  <a:close/>
                  <a:moveTo>
                    <a:pt x="159929" y="0"/>
                  </a:moveTo>
                  <a:cubicBezTo>
                    <a:pt x="71601" y="0"/>
                    <a:pt x="0" y="71601"/>
                    <a:pt x="0" y="159929"/>
                  </a:cubicBezTo>
                  <a:cubicBezTo>
                    <a:pt x="0" y="248257"/>
                    <a:pt x="71601" y="320014"/>
                    <a:pt x="159929" y="320014"/>
                  </a:cubicBezTo>
                  <a:cubicBezTo>
                    <a:pt x="248257" y="320014"/>
                    <a:pt x="320014" y="248413"/>
                    <a:pt x="320014" y="159929"/>
                  </a:cubicBezTo>
                  <a:cubicBezTo>
                    <a:pt x="320014" y="71444"/>
                    <a:pt x="248257" y="0"/>
                    <a:pt x="159929" y="0"/>
                  </a:cubicBezTo>
                  <a:lnTo>
                    <a:pt x="159929" y="0"/>
                  </a:lnTo>
                  <a:close/>
                </a:path>
              </a:pathLst>
            </a:custGeom>
            <a:solidFill>
              <a:srgbClr val="FFFFFF"/>
            </a:solid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nvGrpSpPr>
            <p:cNvPr id="112" name="Gráfico 1">
              <a:extLst>
                <a:ext uri="{FF2B5EF4-FFF2-40B4-BE49-F238E27FC236}">
                  <a16:creationId xmlns:a16="http://schemas.microsoft.com/office/drawing/2014/main" id="{3890BAEA-CE2E-417E-A2D4-8152FA816036}"/>
                </a:ext>
              </a:extLst>
            </p:cNvPr>
            <p:cNvGrpSpPr/>
            <p:nvPr/>
          </p:nvGrpSpPr>
          <p:grpSpPr>
            <a:xfrm>
              <a:off x="727958" y="4567401"/>
              <a:ext cx="441637" cy="441637"/>
              <a:chOff x="5188272" y="2626132"/>
              <a:chExt cx="343933" cy="343933"/>
            </a:xfrm>
            <a:solidFill>
              <a:srgbClr val="FFFFFF"/>
            </a:solidFill>
          </p:grpSpPr>
          <p:sp>
            <p:nvSpPr>
              <p:cNvPr id="113" name="Forma libre: forma 90">
                <a:extLst>
                  <a:ext uri="{FF2B5EF4-FFF2-40B4-BE49-F238E27FC236}">
                    <a16:creationId xmlns:a16="http://schemas.microsoft.com/office/drawing/2014/main" id="{5079824C-E550-45E8-A98E-8F3846FBD4A3}"/>
                  </a:ext>
                </a:extLst>
              </p:cNvPr>
              <p:cNvSpPr/>
              <p:nvPr/>
            </p:nvSpPr>
            <p:spPr>
              <a:xfrm>
                <a:off x="5188272" y="2626132"/>
                <a:ext cx="218866" cy="250133"/>
              </a:xfrm>
              <a:custGeom>
                <a:avLst/>
                <a:gdLst>
                  <a:gd name="connsiteX0" fmla="*/ 0 w 218866"/>
                  <a:gd name="connsiteY0" fmla="*/ 103180 h 250133"/>
                  <a:gd name="connsiteX1" fmla="*/ 2501 w 218866"/>
                  <a:gd name="connsiteY1" fmla="*/ 113811 h 250133"/>
                  <a:gd name="connsiteX2" fmla="*/ 17040 w 218866"/>
                  <a:gd name="connsiteY2" fmla="*/ 140075 h 250133"/>
                  <a:gd name="connsiteX3" fmla="*/ 71913 w 218866"/>
                  <a:gd name="connsiteY3" fmla="*/ 195260 h 250133"/>
                  <a:gd name="connsiteX4" fmla="*/ 109590 w 218866"/>
                  <a:gd name="connsiteY4" fmla="*/ 233093 h 250133"/>
                  <a:gd name="connsiteX5" fmla="*/ 160398 w 218866"/>
                  <a:gd name="connsiteY5" fmla="*/ 253729 h 250133"/>
                  <a:gd name="connsiteX6" fmla="*/ 205422 w 218866"/>
                  <a:gd name="connsiteY6" fmla="*/ 233093 h 250133"/>
                  <a:gd name="connsiteX7" fmla="*/ 232780 w 218866"/>
                  <a:gd name="connsiteY7" fmla="*/ 205735 h 250133"/>
                  <a:gd name="connsiteX8" fmla="*/ 234031 w 218866"/>
                  <a:gd name="connsiteY8" fmla="*/ 204171 h 250133"/>
                  <a:gd name="connsiteX9" fmla="*/ 203390 w 218866"/>
                  <a:gd name="connsiteY9" fmla="*/ 173530 h 250133"/>
                  <a:gd name="connsiteX10" fmla="*/ 175406 w 218866"/>
                  <a:gd name="connsiteY10" fmla="*/ 201514 h 250133"/>
                  <a:gd name="connsiteX11" fmla="*/ 150549 w 218866"/>
                  <a:gd name="connsiteY11" fmla="*/ 208705 h 250133"/>
                  <a:gd name="connsiteX12" fmla="*/ 140387 w 218866"/>
                  <a:gd name="connsiteY12" fmla="*/ 201826 h 250133"/>
                  <a:gd name="connsiteX13" fmla="*/ 104587 w 218866"/>
                  <a:gd name="connsiteY13" fmla="*/ 166182 h 250133"/>
                  <a:gd name="connsiteX14" fmla="*/ 69724 w 218866"/>
                  <a:gd name="connsiteY14" fmla="*/ 131320 h 250133"/>
                  <a:gd name="connsiteX15" fmla="*/ 50339 w 218866"/>
                  <a:gd name="connsiteY15" fmla="*/ 112091 h 250133"/>
                  <a:gd name="connsiteX16" fmla="*/ 48932 w 218866"/>
                  <a:gd name="connsiteY16" fmla="*/ 81762 h 250133"/>
                  <a:gd name="connsiteX17" fmla="*/ 81606 w 218866"/>
                  <a:gd name="connsiteY17" fmla="*/ 49089 h 250133"/>
                  <a:gd name="connsiteX18" fmla="*/ 111778 w 218866"/>
                  <a:gd name="connsiteY18" fmla="*/ 50183 h 250133"/>
                  <a:gd name="connsiteX19" fmla="*/ 142732 w 218866"/>
                  <a:gd name="connsiteY19" fmla="*/ 81293 h 250133"/>
                  <a:gd name="connsiteX20" fmla="*/ 146172 w 218866"/>
                  <a:gd name="connsiteY20" fmla="*/ 81919 h 250133"/>
                  <a:gd name="connsiteX21" fmla="*/ 192603 w 218866"/>
                  <a:gd name="connsiteY21" fmla="*/ 70975 h 250133"/>
                  <a:gd name="connsiteX22" fmla="*/ 193697 w 218866"/>
                  <a:gd name="connsiteY22" fmla="*/ 70663 h 250133"/>
                  <a:gd name="connsiteX23" fmla="*/ 184004 w 218866"/>
                  <a:gd name="connsiteY23" fmla="*/ 60814 h 250133"/>
                  <a:gd name="connsiteX24" fmla="*/ 148517 w 218866"/>
                  <a:gd name="connsiteY24" fmla="*/ 25326 h 250133"/>
                  <a:gd name="connsiteX25" fmla="*/ 115530 w 218866"/>
                  <a:gd name="connsiteY25" fmla="*/ 3127 h 250133"/>
                  <a:gd name="connsiteX26" fmla="*/ 102711 w 218866"/>
                  <a:gd name="connsiteY26" fmla="*/ 0 h 250133"/>
                  <a:gd name="connsiteX27" fmla="*/ 89423 w 218866"/>
                  <a:gd name="connsiteY27" fmla="*/ 0 h 250133"/>
                  <a:gd name="connsiteX28" fmla="*/ 85983 w 218866"/>
                  <a:gd name="connsiteY28" fmla="*/ 782 h 250133"/>
                  <a:gd name="connsiteX29" fmla="*/ 51434 w 218866"/>
                  <a:gd name="connsiteY29" fmla="*/ 17666 h 250133"/>
                  <a:gd name="connsiteX30" fmla="*/ 20949 w 218866"/>
                  <a:gd name="connsiteY30" fmla="*/ 47994 h 250133"/>
                  <a:gd name="connsiteX31" fmla="*/ 1563 w 218866"/>
                  <a:gd name="connsiteY31" fmla="*/ 82231 h 250133"/>
                  <a:gd name="connsiteX32" fmla="*/ 0 w 218866"/>
                  <a:gd name="connsiteY32" fmla="*/ 89423 h 250133"/>
                  <a:gd name="connsiteX33" fmla="*/ 0 w 218866"/>
                  <a:gd name="connsiteY33" fmla="*/ 103180 h 250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18866" h="250133">
                    <a:moveTo>
                      <a:pt x="0" y="103180"/>
                    </a:moveTo>
                    <a:cubicBezTo>
                      <a:pt x="781" y="106776"/>
                      <a:pt x="1563" y="110371"/>
                      <a:pt x="2501" y="113811"/>
                    </a:cubicBezTo>
                    <a:cubicBezTo>
                      <a:pt x="5159" y="123816"/>
                      <a:pt x="9849" y="132727"/>
                      <a:pt x="17040" y="140075"/>
                    </a:cubicBezTo>
                    <a:cubicBezTo>
                      <a:pt x="35175" y="158522"/>
                      <a:pt x="53622" y="176813"/>
                      <a:pt x="71913" y="195260"/>
                    </a:cubicBezTo>
                    <a:cubicBezTo>
                      <a:pt x="84576" y="207923"/>
                      <a:pt x="97083" y="220586"/>
                      <a:pt x="109590" y="233093"/>
                    </a:cubicBezTo>
                    <a:cubicBezTo>
                      <a:pt x="123660" y="247163"/>
                      <a:pt x="140387" y="254667"/>
                      <a:pt x="160398" y="253729"/>
                    </a:cubicBezTo>
                    <a:cubicBezTo>
                      <a:pt x="178220" y="253104"/>
                      <a:pt x="193072" y="245756"/>
                      <a:pt x="205422" y="233093"/>
                    </a:cubicBezTo>
                    <a:cubicBezTo>
                      <a:pt x="214489" y="224026"/>
                      <a:pt x="223556" y="214802"/>
                      <a:pt x="232780" y="205735"/>
                    </a:cubicBezTo>
                    <a:cubicBezTo>
                      <a:pt x="233249" y="205266"/>
                      <a:pt x="233718" y="204640"/>
                      <a:pt x="234031" y="204171"/>
                    </a:cubicBezTo>
                    <a:cubicBezTo>
                      <a:pt x="223713" y="194010"/>
                      <a:pt x="213551" y="183692"/>
                      <a:pt x="203390" y="173530"/>
                    </a:cubicBezTo>
                    <a:cubicBezTo>
                      <a:pt x="194166" y="182754"/>
                      <a:pt x="184629" y="191977"/>
                      <a:pt x="175406" y="201514"/>
                    </a:cubicBezTo>
                    <a:cubicBezTo>
                      <a:pt x="168371" y="208705"/>
                      <a:pt x="160398" y="212301"/>
                      <a:pt x="150549" y="208705"/>
                    </a:cubicBezTo>
                    <a:cubicBezTo>
                      <a:pt x="146797" y="207454"/>
                      <a:pt x="143358" y="204640"/>
                      <a:pt x="140387" y="201826"/>
                    </a:cubicBezTo>
                    <a:cubicBezTo>
                      <a:pt x="128349" y="190101"/>
                      <a:pt x="116468" y="178064"/>
                      <a:pt x="104587" y="166182"/>
                    </a:cubicBezTo>
                    <a:cubicBezTo>
                      <a:pt x="93018" y="154614"/>
                      <a:pt x="81293" y="142889"/>
                      <a:pt x="69724" y="131320"/>
                    </a:cubicBezTo>
                    <a:cubicBezTo>
                      <a:pt x="63315" y="124910"/>
                      <a:pt x="56906" y="118501"/>
                      <a:pt x="50339" y="112091"/>
                    </a:cubicBezTo>
                    <a:cubicBezTo>
                      <a:pt x="41741" y="103493"/>
                      <a:pt x="40803" y="90517"/>
                      <a:pt x="48932" y="81762"/>
                    </a:cubicBezTo>
                    <a:cubicBezTo>
                      <a:pt x="59406" y="70506"/>
                      <a:pt x="70350" y="59719"/>
                      <a:pt x="81606" y="49089"/>
                    </a:cubicBezTo>
                    <a:cubicBezTo>
                      <a:pt x="90361" y="40803"/>
                      <a:pt x="103180" y="41585"/>
                      <a:pt x="111778" y="50183"/>
                    </a:cubicBezTo>
                    <a:cubicBezTo>
                      <a:pt x="122096" y="60501"/>
                      <a:pt x="132414" y="70819"/>
                      <a:pt x="142732" y="81293"/>
                    </a:cubicBezTo>
                    <a:cubicBezTo>
                      <a:pt x="143827" y="82388"/>
                      <a:pt x="144608" y="82700"/>
                      <a:pt x="146172" y="81919"/>
                    </a:cubicBezTo>
                    <a:cubicBezTo>
                      <a:pt x="160554" y="73946"/>
                      <a:pt x="176031" y="70350"/>
                      <a:pt x="192603" y="70975"/>
                    </a:cubicBezTo>
                    <a:cubicBezTo>
                      <a:pt x="192915" y="70975"/>
                      <a:pt x="193072" y="70819"/>
                      <a:pt x="193697" y="70663"/>
                    </a:cubicBezTo>
                    <a:cubicBezTo>
                      <a:pt x="190414" y="67223"/>
                      <a:pt x="187287" y="64097"/>
                      <a:pt x="184004" y="60814"/>
                    </a:cubicBezTo>
                    <a:cubicBezTo>
                      <a:pt x="172123" y="48932"/>
                      <a:pt x="160242" y="37207"/>
                      <a:pt x="148517" y="25326"/>
                    </a:cubicBezTo>
                    <a:cubicBezTo>
                      <a:pt x="138980" y="15633"/>
                      <a:pt x="128818" y="7035"/>
                      <a:pt x="115530" y="3127"/>
                    </a:cubicBezTo>
                    <a:cubicBezTo>
                      <a:pt x="111309" y="1876"/>
                      <a:pt x="106932" y="1094"/>
                      <a:pt x="102711" y="0"/>
                    </a:cubicBezTo>
                    <a:cubicBezTo>
                      <a:pt x="98334" y="0"/>
                      <a:pt x="93800" y="0"/>
                      <a:pt x="89423" y="0"/>
                    </a:cubicBezTo>
                    <a:cubicBezTo>
                      <a:pt x="88328" y="313"/>
                      <a:pt x="87078" y="625"/>
                      <a:pt x="85983" y="782"/>
                    </a:cubicBezTo>
                    <a:cubicBezTo>
                      <a:pt x="72695" y="2814"/>
                      <a:pt x="60970" y="8286"/>
                      <a:pt x="51434" y="17666"/>
                    </a:cubicBezTo>
                    <a:cubicBezTo>
                      <a:pt x="41116" y="27671"/>
                      <a:pt x="31110" y="37989"/>
                      <a:pt x="20949" y="47994"/>
                    </a:cubicBezTo>
                    <a:cubicBezTo>
                      <a:pt x="11100" y="57531"/>
                      <a:pt x="4377" y="68787"/>
                      <a:pt x="1563" y="82231"/>
                    </a:cubicBezTo>
                    <a:cubicBezTo>
                      <a:pt x="1094" y="84576"/>
                      <a:pt x="469" y="87078"/>
                      <a:pt x="0" y="89423"/>
                    </a:cubicBezTo>
                    <a:cubicBezTo>
                      <a:pt x="0" y="94425"/>
                      <a:pt x="0" y="98803"/>
                      <a:pt x="0" y="103180"/>
                    </a:cubicBezTo>
                    <a:close/>
                  </a:path>
                </a:pathLst>
              </a:custGeom>
              <a:solidFill>
                <a:srgbClr val="FFFFFF"/>
              </a:solid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4" name="Forma libre: forma 91">
                <a:extLst>
                  <a:ext uri="{FF2B5EF4-FFF2-40B4-BE49-F238E27FC236}">
                    <a16:creationId xmlns:a16="http://schemas.microsoft.com/office/drawing/2014/main" id="{5B3E1EA2-EB9F-494C-AA59-DAAB63A92B2A}"/>
                  </a:ext>
                </a:extLst>
              </p:cNvPr>
              <p:cNvSpPr/>
              <p:nvPr/>
            </p:nvSpPr>
            <p:spPr>
              <a:xfrm>
                <a:off x="5300050" y="2718941"/>
                <a:ext cx="218866" cy="250133"/>
              </a:xfrm>
              <a:custGeom>
                <a:avLst/>
                <a:gdLst>
                  <a:gd name="connsiteX0" fmla="*/ 234187 w 218866"/>
                  <a:gd name="connsiteY0" fmla="*/ 150757 h 250133"/>
                  <a:gd name="connsiteX1" fmla="*/ 231842 w 218866"/>
                  <a:gd name="connsiteY1" fmla="*/ 140283 h 250133"/>
                  <a:gd name="connsiteX2" fmla="*/ 217147 w 218866"/>
                  <a:gd name="connsiteY2" fmla="*/ 113706 h 250133"/>
                  <a:gd name="connsiteX3" fmla="*/ 168371 w 218866"/>
                  <a:gd name="connsiteY3" fmla="*/ 64618 h 250133"/>
                  <a:gd name="connsiteX4" fmla="*/ 124598 w 218866"/>
                  <a:gd name="connsiteY4" fmla="*/ 20688 h 250133"/>
                  <a:gd name="connsiteX5" fmla="*/ 59563 w 218866"/>
                  <a:gd name="connsiteY5" fmla="*/ 2241 h 250133"/>
                  <a:gd name="connsiteX6" fmla="*/ 28453 w 218866"/>
                  <a:gd name="connsiteY6" fmla="*/ 20844 h 250133"/>
                  <a:gd name="connsiteX7" fmla="*/ 1563 w 218866"/>
                  <a:gd name="connsiteY7" fmla="*/ 47734 h 250133"/>
                  <a:gd name="connsiteX8" fmla="*/ 0 w 218866"/>
                  <a:gd name="connsiteY8" fmla="*/ 49453 h 250133"/>
                  <a:gd name="connsiteX9" fmla="*/ 30798 w 218866"/>
                  <a:gd name="connsiteY9" fmla="*/ 80251 h 250133"/>
                  <a:gd name="connsiteX10" fmla="*/ 46275 w 218866"/>
                  <a:gd name="connsiteY10" fmla="*/ 64461 h 250133"/>
                  <a:gd name="connsiteX11" fmla="*/ 60345 w 218866"/>
                  <a:gd name="connsiteY11" fmla="*/ 50391 h 250133"/>
                  <a:gd name="connsiteX12" fmla="*/ 93956 w 218866"/>
                  <a:gd name="connsiteY12" fmla="*/ 51486 h 250133"/>
                  <a:gd name="connsiteX13" fmla="*/ 126474 w 218866"/>
                  <a:gd name="connsiteY13" fmla="*/ 84159 h 250133"/>
                  <a:gd name="connsiteX14" fmla="*/ 155239 w 218866"/>
                  <a:gd name="connsiteY14" fmla="*/ 113081 h 250133"/>
                  <a:gd name="connsiteX15" fmla="*/ 183536 w 218866"/>
                  <a:gd name="connsiteY15" fmla="*/ 141377 h 250133"/>
                  <a:gd name="connsiteX16" fmla="*/ 184942 w 218866"/>
                  <a:gd name="connsiteY16" fmla="*/ 171862 h 250133"/>
                  <a:gd name="connsiteX17" fmla="*/ 152581 w 218866"/>
                  <a:gd name="connsiteY17" fmla="*/ 204223 h 250133"/>
                  <a:gd name="connsiteX18" fmla="*/ 122253 w 218866"/>
                  <a:gd name="connsiteY18" fmla="*/ 203285 h 250133"/>
                  <a:gd name="connsiteX19" fmla="*/ 91455 w 218866"/>
                  <a:gd name="connsiteY19" fmla="*/ 172488 h 250133"/>
                  <a:gd name="connsiteX20" fmla="*/ 87859 w 218866"/>
                  <a:gd name="connsiteY20" fmla="*/ 171706 h 250133"/>
                  <a:gd name="connsiteX21" fmla="*/ 42054 w 218866"/>
                  <a:gd name="connsiteY21" fmla="*/ 182493 h 250133"/>
                  <a:gd name="connsiteX22" fmla="*/ 41272 w 218866"/>
                  <a:gd name="connsiteY22" fmla="*/ 182649 h 250133"/>
                  <a:gd name="connsiteX23" fmla="*/ 40490 w 218866"/>
                  <a:gd name="connsiteY23" fmla="*/ 183275 h 250133"/>
                  <a:gd name="connsiteX24" fmla="*/ 56437 w 218866"/>
                  <a:gd name="connsiteY24" fmla="*/ 198908 h 250133"/>
                  <a:gd name="connsiteX25" fmla="*/ 85514 w 218866"/>
                  <a:gd name="connsiteY25" fmla="*/ 227986 h 250133"/>
                  <a:gd name="connsiteX26" fmla="*/ 118344 w 218866"/>
                  <a:gd name="connsiteY26" fmla="*/ 250342 h 250133"/>
                  <a:gd name="connsiteX27" fmla="*/ 131476 w 218866"/>
                  <a:gd name="connsiteY27" fmla="*/ 253468 h 250133"/>
                  <a:gd name="connsiteX28" fmla="*/ 144765 w 218866"/>
                  <a:gd name="connsiteY28" fmla="*/ 253468 h 250133"/>
                  <a:gd name="connsiteX29" fmla="*/ 147892 w 218866"/>
                  <a:gd name="connsiteY29" fmla="*/ 252687 h 250133"/>
                  <a:gd name="connsiteX30" fmla="*/ 182754 w 218866"/>
                  <a:gd name="connsiteY30" fmla="*/ 235646 h 250133"/>
                  <a:gd name="connsiteX31" fmla="*/ 215427 w 218866"/>
                  <a:gd name="connsiteY31" fmla="*/ 203129 h 250133"/>
                  <a:gd name="connsiteX32" fmla="*/ 232467 w 218866"/>
                  <a:gd name="connsiteY32" fmla="*/ 171862 h 250133"/>
                  <a:gd name="connsiteX33" fmla="*/ 234187 w 218866"/>
                  <a:gd name="connsiteY33" fmla="*/ 163889 h 250133"/>
                  <a:gd name="connsiteX34" fmla="*/ 234187 w 218866"/>
                  <a:gd name="connsiteY34" fmla="*/ 150757 h 250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218866" h="250133">
                    <a:moveTo>
                      <a:pt x="234187" y="150757"/>
                    </a:moveTo>
                    <a:cubicBezTo>
                      <a:pt x="233406" y="147318"/>
                      <a:pt x="232624" y="143722"/>
                      <a:pt x="231842" y="140283"/>
                    </a:cubicBezTo>
                    <a:cubicBezTo>
                      <a:pt x="229185" y="130278"/>
                      <a:pt x="224495" y="121210"/>
                      <a:pt x="217147" y="113706"/>
                    </a:cubicBezTo>
                    <a:cubicBezTo>
                      <a:pt x="201045" y="97291"/>
                      <a:pt x="184629" y="80876"/>
                      <a:pt x="168371" y="64618"/>
                    </a:cubicBezTo>
                    <a:cubicBezTo>
                      <a:pt x="153832" y="49922"/>
                      <a:pt x="139136" y="35227"/>
                      <a:pt x="124598" y="20688"/>
                    </a:cubicBezTo>
                    <a:cubicBezTo>
                      <a:pt x="106307" y="2553"/>
                      <a:pt x="84733" y="-3856"/>
                      <a:pt x="59563" y="2241"/>
                    </a:cubicBezTo>
                    <a:cubicBezTo>
                      <a:pt x="47369" y="5211"/>
                      <a:pt x="37207" y="11933"/>
                      <a:pt x="28453" y="20844"/>
                    </a:cubicBezTo>
                    <a:cubicBezTo>
                      <a:pt x="19542" y="29912"/>
                      <a:pt x="10475" y="38823"/>
                      <a:pt x="1563" y="47734"/>
                    </a:cubicBezTo>
                    <a:cubicBezTo>
                      <a:pt x="938" y="48359"/>
                      <a:pt x="469" y="48984"/>
                      <a:pt x="0" y="49453"/>
                    </a:cubicBezTo>
                    <a:cubicBezTo>
                      <a:pt x="10162" y="59615"/>
                      <a:pt x="20324" y="69777"/>
                      <a:pt x="30798" y="80251"/>
                    </a:cubicBezTo>
                    <a:cubicBezTo>
                      <a:pt x="35800" y="75092"/>
                      <a:pt x="41116" y="69777"/>
                      <a:pt x="46275" y="64461"/>
                    </a:cubicBezTo>
                    <a:cubicBezTo>
                      <a:pt x="50965" y="59771"/>
                      <a:pt x="55811" y="55238"/>
                      <a:pt x="60345" y="50391"/>
                    </a:cubicBezTo>
                    <a:cubicBezTo>
                      <a:pt x="68943" y="41324"/>
                      <a:pt x="83482" y="40699"/>
                      <a:pt x="93956" y="51486"/>
                    </a:cubicBezTo>
                    <a:cubicBezTo>
                      <a:pt x="104587" y="62585"/>
                      <a:pt x="115686" y="73216"/>
                      <a:pt x="126474" y="84159"/>
                    </a:cubicBezTo>
                    <a:cubicBezTo>
                      <a:pt x="136010" y="93852"/>
                      <a:pt x="145703" y="103388"/>
                      <a:pt x="155239" y="113081"/>
                    </a:cubicBezTo>
                    <a:cubicBezTo>
                      <a:pt x="164619" y="122461"/>
                      <a:pt x="173999" y="131997"/>
                      <a:pt x="183536" y="141377"/>
                    </a:cubicBezTo>
                    <a:cubicBezTo>
                      <a:pt x="192290" y="150132"/>
                      <a:pt x="193384" y="162951"/>
                      <a:pt x="184942" y="171862"/>
                    </a:cubicBezTo>
                    <a:cubicBezTo>
                      <a:pt x="174468" y="182962"/>
                      <a:pt x="163681" y="193749"/>
                      <a:pt x="152581" y="204223"/>
                    </a:cubicBezTo>
                    <a:cubicBezTo>
                      <a:pt x="143670" y="212665"/>
                      <a:pt x="130851" y="211884"/>
                      <a:pt x="122253" y="203285"/>
                    </a:cubicBezTo>
                    <a:cubicBezTo>
                      <a:pt x="111935" y="193123"/>
                      <a:pt x="101773" y="182806"/>
                      <a:pt x="91455" y="172488"/>
                    </a:cubicBezTo>
                    <a:cubicBezTo>
                      <a:pt x="90361" y="171393"/>
                      <a:pt x="89423" y="170924"/>
                      <a:pt x="87859" y="171706"/>
                    </a:cubicBezTo>
                    <a:cubicBezTo>
                      <a:pt x="73633" y="179523"/>
                      <a:pt x="58312" y="183118"/>
                      <a:pt x="42054" y="182493"/>
                    </a:cubicBezTo>
                    <a:cubicBezTo>
                      <a:pt x="41741" y="182493"/>
                      <a:pt x="41428" y="182493"/>
                      <a:pt x="41272" y="182649"/>
                    </a:cubicBezTo>
                    <a:cubicBezTo>
                      <a:pt x="41116" y="182649"/>
                      <a:pt x="40959" y="182806"/>
                      <a:pt x="40490" y="183275"/>
                    </a:cubicBezTo>
                    <a:cubicBezTo>
                      <a:pt x="45806" y="188434"/>
                      <a:pt x="51121" y="193749"/>
                      <a:pt x="56437" y="198908"/>
                    </a:cubicBezTo>
                    <a:cubicBezTo>
                      <a:pt x="66129" y="208600"/>
                      <a:pt x="75978" y="218137"/>
                      <a:pt x="85514" y="227986"/>
                    </a:cubicBezTo>
                    <a:cubicBezTo>
                      <a:pt x="94894" y="237678"/>
                      <a:pt x="105056" y="246433"/>
                      <a:pt x="118344" y="250342"/>
                    </a:cubicBezTo>
                    <a:cubicBezTo>
                      <a:pt x="122565" y="251592"/>
                      <a:pt x="127099" y="252530"/>
                      <a:pt x="131476" y="253468"/>
                    </a:cubicBezTo>
                    <a:cubicBezTo>
                      <a:pt x="135854" y="253468"/>
                      <a:pt x="140387" y="253468"/>
                      <a:pt x="144765" y="253468"/>
                    </a:cubicBezTo>
                    <a:cubicBezTo>
                      <a:pt x="145859" y="253156"/>
                      <a:pt x="146797" y="252843"/>
                      <a:pt x="147892" y="252687"/>
                    </a:cubicBezTo>
                    <a:cubicBezTo>
                      <a:pt x="161336" y="250654"/>
                      <a:pt x="173061" y="245182"/>
                      <a:pt x="182754" y="235646"/>
                    </a:cubicBezTo>
                    <a:cubicBezTo>
                      <a:pt x="193697" y="225015"/>
                      <a:pt x="204640" y="214072"/>
                      <a:pt x="215427" y="203129"/>
                    </a:cubicBezTo>
                    <a:cubicBezTo>
                      <a:pt x="224026" y="194374"/>
                      <a:pt x="229966" y="184056"/>
                      <a:pt x="232467" y="171862"/>
                    </a:cubicBezTo>
                    <a:cubicBezTo>
                      <a:pt x="233093" y="169205"/>
                      <a:pt x="233718" y="166547"/>
                      <a:pt x="234187" y="163889"/>
                    </a:cubicBezTo>
                    <a:cubicBezTo>
                      <a:pt x="234187" y="159668"/>
                      <a:pt x="234187" y="155135"/>
                      <a:pt x="234187" y="150757"/>
                    </a:cubicBezTo>
                    <a:close/>
                  </a:path>
                </a:pathLst>
              </a:custGeom>
              <a:solidFill>
                <a:srgbClr val="FFFFFF"/>
              </a:solid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grpSp>
          <p:nvGrpSpPr>
            <p:cNvPr id="115" name="Gráfico 1">
              <a:extLst>
                <a:ext uri="{FF2B5EF4-FFF2-40B4-BE49-F238E27FC236}">
                  <a16:creationId xmlns:a16="http://schemas.microsoft.com/office/drawing/2014/main" id="{5E264FB6-8B63-4D09-90E2-35CC862E0208}"/>
                </a:ext>
              </a:extLst>
            </p:cNvPr>
            <p:cNvGrpSpPr/>
            <p:nvPr/>
          </p:nvGrpSpPr>
          <p:grpSpPr>
            <a:xfrm>
              <a:off x="11727874" y="4671465"/>
              <a:ext cx="389440" cy="324533"/>
              <a:chOff x="5992859" y="2246751"/>
              <a:chExt cx="310753" cy="258961"/>
            </a:xfrm>
            <a:solidFill>
              <a:srgbClr val="FFFFFF"/>
            </a:solidFill>
          </p:grpSpPr>
          <p:sp>
            <p:nvSpPr>
              <p:cNvPr id="116" name="Forma libre: forma 47">
                <a:extLst>
                  <a:ext uri="{FF2B5EF4-FFF2-40B4-BE49-F238E27FC236}">
                    <a16:creationId xmlns:a16="http://schemas.microsoft.com/office/drawing/2014/main" id="{8836B3E7-01E3-4C53-8F5B-743A75A98357}"/>
                  </a:ext>
                </a:extLst>
              </p:cNvPr>
              <p:cNvSpPr/>
              <p:nvPr/>
            </p:nvSpPr>
            <p:spPr>
              <a:xfrm>
                <a:off x="5992859" y="2246751"/>
                <a:ext cx="310753" cy="155377"/>
              </a:xfrm>
              <a:custGeom>
                <a:avLst/>
                <a:gdLst>
                  <a:gd name="connsiteX0" fmla="*/ 298991 w 310753"/>
                  <a:gd name="connsiteY0" fmla="*/ 128153 h 155376"/>
                  <a:gd name="connsiteX1" fmla="*/ 215994 w 310753"/>
                  <a:gd name="connsiteY1" fmla="*/ 128153 h 155376"/>
                  <a:gd name="connsiteX2" fmla="*/ 201104 w 310753"/>
                  <a:gd name="connsiteY2" fmla="*/ 98114 h 155376"/>
                  <a:gd name="connsiteX3" fmla="*/ 191782 w 310753"/>
                  <a:gd name="connsiteY3" fmla="*/ 92676 h 155376"/>
                  <a:gd name="connsiteX4" fmla="*/ 183236 w 310753"/>
                  <a:gd name="connsiteY4" fmla="*/ 99150 h 155376"/>
                  <a:gd name="connsiteX5" fmla="*/ 159153 w 310753"/>
                  <a:gd name="connsiteY5" fmla="*/ 165703 h 155376"/>
                  <a:gd name="connsiteX6" fmla="*/ 127689 w 310753"/>
                  <a:gd name="connsiteY6" fmla="*/ 59788 h 155376"/>
                  <a:gd name="connsiteX7" fmla="*/ 117978 w 310753"/>
                  <a:gd name="connsiteY7" fmla="*/ 52796 h 155376"/>
                  <a:gd name="connsiteX8" fmla="*/ 108785 w 310753"/>
                  <a:gd name="connsiteY8" fmla="*/ 60435 h 155376"/>
                  <a:gd name="connsiteX9" fmla="*/ 94024 w 310753"/>
                  <a:gd name="connsiteY9" fmla="*/ 129837 h 155376"/>
                  <a:gd name="connsiteX10" fmla="*/ 13875 w 310753"/>
                  <a:gd name="connsiteY10" fmla="*/ 129837 h 155376"/>
                  <a:gd name="connsiteX11" fmla="*/ 24234 w 310753"/>
                  <a:gd name="connsiteY11" fmla="*/ 24180 h 155376"/>
                  <a:gd name="connsiteX12" fmla="*/ 142579 w 310753"/>
                  <a:gd name="connsiteY12" fmla="*/ 24180 h 155376"/>
                  <a:gd name="connsiteX13" fmla="*/ 158764 w 310753"/>
                  <a:gd name="connsiteY13" fmla="*/ 40366 h 155376"/>
                  <a:gd name="connsiteX14" fmla="*/ 169511 w 310753"/>
                  <a:gd name="connsiteY14" fmla="*/ 24180 h 155376"/>
                  <a:gd name="connsiteX15" fmla="*/ 287856 w 310753"/>
                  <a:gd name="connsiteY15" fmla="*/ 24180 h 155376"/>
                  <a:gd name="connsiteX16" fmla="*/ 298991 w 310753"/>
                  <a:gd name="connsiteY16" fmla="*/ 128153 h 155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0753" h="155376">
                    <a:moveTo>
                      <a:pt x="298991" y="128153"/>
                    </a:moveTo>
                    <a:lnTo>
                      <a:pt x="215994" y="128153"/>
                    </a:lnTo>
                    <a:lnTo>
                      <a:pt x="201104" y="98114"/>
                    </a:lnTo>
                    <a:cubicBezTo>
                      <a:pt x="199421" y="94618"/>
                      <a:pt x="195666" y="92546"/>
                      <a:pt x="191782" y="92676"/>
                    </a:cubicBezTo>
                    <a:cubicBezTo>
                      <a:pt x="187897" y="92935"/>
                      <a:pt x="184531" y="95395"/>
                      <a:pt x="183236" y="99150"/>
                    </a:cubicBezTo>
                    <a:lnTo>
                      <a:pt x="159153" y="165703"/>
                    </a:lnTo>
                    <a:lnTo>
                      <a:pt x="127689" y="59788"/>
                    </a:lnTo>
                    <a:cubicBezTo>
                      <a:pt x="126394" y="55515"/>
                      <a:pt x="122380" y="52666"/>
                      <a:pt x="117978" y="52796"/>
                    </a:cubicBezTo>
                    <a:cubicBezTo>
                      <a:pt x="113575" y="52925"/>
                      <a:pt x="109820" y="56162"/>
                      <a:pt x="108785" y="60435"/>
                    </a:cubicBezTo>
                    <a:lnTo>
                      <a:pt x="94024" y="129837"/>
                    </a:lnTo>
                    <a:lnTo>
                      <a:pt x="13875" y="129837"/>
                    </a:lnTo>
                    <a:cubicBezTo>
                      <a:pt x="-7618" y="97466"/>
                      <a:pt x="-4122" y="52537"/>
                      <a:pt x="24234" y="24180"/>
                    </a:cubicBezTo>
                    <a:cubicBezTo>
                      <a:pt x="56475" y="-8060"/>
                      <a:pt x="110338" y="-8060"/>
                      <a:pt x="142579" y="24180"/>
                    </a:cubicBezTo>
                    <a:cubicBezTo>
                      <a:pt x="148017" y="29619"/>
                      <a:pt x="153326" y="34927"/>
                      <a:pt x="158764" y="40366"/>
                    </a:cubicBezTo>
                    <a:cubicBezTo>
                      <a:pt x="158764" y="34927"/>
                      <a:pt x="164202" y="29619"/>
                      <a:pt x="169511" y="24180"/>
                    </a:cubicBezTo>
                    <a:cubicBezTo>
                      <a:pt x="201752" y="-8060"/>
                      <a:pt x="255615" y="-8060"/>
                      <a:pt x="287856" y="24180"/>
                    </a:cubicBezTo>
                    <a:cubicBezTo>
                      <a:pt x="315565" y="52019"/>
                      <a:pt x="319320" y="95913"/>
                      <a:pt x="298991" y="128153"/>
                    </a:cubicBez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sp>
            <p:nvSpPr>
              <p:cNvPr id="117" name="Forma libre: forma 48">
                <a:extLst>
                  <a:ext uri="{FF2B5EF4-FFF2-40B4-BE49-F238E27FC236}">
                    <a16:creationId xmlns:a16="http://schemas.microsoft.com/office/drawing/2014/main" id="{238DBCD0-736B-41B3-B062-56CDC4AB8C3B}"/>
                  </a:ext>
                </a:extLst>
              </p:cNvPr>
              <p:cNvSpPr/>
              <p:nvPr/>
            </p:nvSpPr>
            <p:spPr>
              <a:xfrm>
                <a:off x="6024085" y="2348619"/>
                <a:ext cx="246013" cy="168325"/>
              </a:xfrm>
              <a:custGeom>
                <a:avLst/>
                <a:gdLst>
                  <a:gd name="connsiteX0" fmla="*/ 251063 w 246012"/>
                  <a:gd name="connsiteY0" fmla="*/ 45836 h 168324"/>
                  <a:gd name="connsiteX1" fmla="*/ 127279 w 246012"/>
                  <a:gd name="connsiteY1" fmla="*/ 169490 h 168324"/>
                  <a:gd name="connsiteX2" fmla="*/ 0 w 246012"/>
                  <a:gd name="connsiteY2" fmla="*/ 47390 h 168324"/>
                  <a:gd name="connsiteX3" fmla="*/ 70567 w 246012"/>
                  <a:gd name="connsiteY3" fmla="*/ 47390 h 168324"/>
                  <a:gd name="connsiteX4" fmla="*/ 80148 w 246012"/>
                  <a:gd name="connsiteY4" fmla="*/ 39751 h 168324"/>
                  <a:gd name="connsiteX5" fmla="*/ 88694 w 246012"/>
                  <a:gd name="connsiteY5" fmla="*/ 0 h 168324"/>
                  <a:gd name="connsiteX6" fmla="*/ 117827 w 246012"/>
                  <a:gd name="connsiteY6" fmla="*/ 97887 h 168324"/>
                  <a:gd name="connsiteX7" fmla="*/ 126891 w 246012"/>
                  <a:gd name="connsiteY7" fmla="*/ 104879 h 168324"/>
                  <a:gd name="connsiteX8" fmla="*/ 127150 w 246012"/>
                  <a:gd name="connsiteY8" fmla="*/ 104879 h 168324"/>
                  <a:gd name="connsiteX9" fmla="*/ 136343 w 246012"/>
                  <a:gd name="connsiteY9" fmla="*/ 98405 h 168324"/>
                  <a:gd name="connsiteX10" fmla="*/ 162627 w 246012"/>
                  <a:gd name="connsiteY10" fmla="*/ 25508 h 168324"/>
                  <a:gd name="connsiteX11" fmla="*/ 170008 w 246012"/>
                  <a:gd name="connsiteY11" fmla="*/ 40398 h 168324"/>
                  <a:gd name="connsiteX12" fmla="*/ 178683 w 246012"/>
                  <a:gd name="connsiteY12" fmla="*/ 45836 h 168324"/>
                  <a:gd name="connsiteX13" fmla="*/ 251063 w 246012"/>
                  <a:gd name="connsiteY13" fmla="*/ 45836 h 1683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46012" h="168324">
                    <a:moveTo>
                      <a:pt x="251063" y="45836"/>
                    </a:moveTo>
                    <a:cubicBezTo>
                      <a:pt x="240963" y="55806"/>
                      <a:pt x="211830" y="84939"/>
                      <a:pt x="127279" y="169490"/>
                    </a:cubicBezTo>
                    <a:cubicBezTo>
                      <a:pt x="127279" y="169490"/>
                      <a:pt x="127279" y="169490"/>
                      <a:pt x="0" y="47390"/>
                    </a:cubicBezTo>
                    <a:lnTo>
                      <a:pt x="70567" y="47390"/>
                    </a:lnTo>
                    <a:cubicBezTo>
                      <a:pt x="75099" y="47390"/>
                      <a:pt x="79113" y="44153"/>
                      <a:pt x="80148" y="39751"/>
                    </a:cubicBezTo>
                    <a:lnTo>
                      <a:pt x="88694" y="0"/>
                    </a:lnTo>
                    <a:lnTo>
                      <a:pt x="117827" y="97887"/>
                    </a:lnTo>
                    <a:cubicBezTo>
                      <a:pt x="118993" y="101901"/>
                      <a:pt x="122618" y="104750"/>
                      <a:pt x="126891" y="104879"/>
                    </a:cubicBezTo>
                    <a:cubicBezTo>
                      <a:pt x="127020" y="104879"/>
                      <a:pt x="127020" y="104879"/>
                      <a:pt x="127150" y="104879"/>
                    </a:cubicBezTo>
                    <a:cubicBezTo>
                      <a:pt x="131293" y="104879"/>
                      <a:pt x="134919" y="102290"/>
                      <a:pt x="136343" y="98405"/>
                    </a:cubicBezTo>
                    <a:lnTo>
                      <a:pt x="162627" y="25508"/>
                    </a:lnTo>
                    <a:lnTo>
                      <a:pt x="170008" y="40398"/>
                    </a:lnTo>
                    <a:cubicBezTo>
                      <a:pt x="171691" y="43764"/>
                      <a:pt x="175058" y="45836"/>
                      <a:pt x="178683" y="45836"/>
                    </a:cubicBezTo>
                    <a:lnTo>
                      <a:pt x="251063" y="45836"/>
                    </a:ln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119" name="Forma libre: forma 87">
              <a:extLst>
                <a:ext uri="{FF2B5EF4-FFF2-40B4-BE49-F238E27FC236}">
                  <a16:creationId xmlns:a16="http://schemas.microsoft.com/office/drawing/2014/main" id="{F19FC5B5-74CE-4722-B183-E80107353592}"/>
                </a:ext>
              </a:extLst>
            </p:cNvPr>
            <p:cNvSpPr/>
            <p:nvPr/>
          </p:nvSpPr>
          <p:spPr>
            <a:xfrm>
              <a:off x="11654804" y="6085277"/>
              <a:ext cx="535580" cy="340824"/>
            </a:xfrm>
            <a:custGeom>
              <a:avLst/>
              <a:gdLst>
                <a:gd name="connsiteX0" fmla="*/ 167479 w 284857"/>
                <a:gd name="connsiteY0" fmla="*/ 179984 h 181272"/>
                <a:gd name="connsiteX1" fmla="*/ 33467 w 284857"/>
                <a:gd name="connsiteY1" fmla="*/ 178042 h 181272"/>
                <a:gd name="connsiteX2" fmla="*/ 58068 w 284857"/>
                <a:gd name="connsiteY2" fmla="*/ 70055 h 181272"/>
                <a:gd name="connsiteX3" fmla="*/ 134073 w 284857"/>
                <a:gd name="connsiteY3" fmla="*/ 6 h 181272"/>
                <a:gd name="connsiteX4" fmla="*/ 202698 w 284857"/>
                <a:gd name="connsiteY4" fmla="*/ 48691 h 181272"/>
                <a:gd name="connsiteX5" fmla="*/ 285954 w 284857"/>
                <a:gd name="connsiteY5" fmla="*/ 113302 h 181272"/>
                <a:gd name="connsiteX6" fmla="*/ 229241 w 284857"/>
                <a:gd name="connsiteY6" fmla="*/ 178560 h 181272"/>
                <a:gd name="connsiteX7" fmla="*/ 174601 w 284857"/>
                <a:gd name="connsiteY7" fmla="*/ 126638 h 181272"/>
                <a:gd name="connsiteX8" fmla="*/ 159322 w 284857"/>
                <a:gd name="connsiteY8" fmla="*/ 74587 h 181272"/>
                <a:gd name="connsiteX9" fmla="*/ 114004 w 284857"/>
                <a:gd name="connsiteY9" fmla="*/ 63322 h 181272"/>
                <a:gd name="connsiteX10" fmla="*/ 135368 w 284857"/>
                <a:gd name="connsiteY10" fmla="*/ 99965 h 181272"/>
                <a:gd name="connsiteX11" fmla="*/ 110637 w 284857"/>
                <a:gd name="connsiteY11" fmla="*/ 116668 h 181272"/>
                <a:gd name="connsiteX12" fmla="*/ 83964 w 284857"/>
                <a:gd name="connsiteY12" fmla="*/ 91938 h 181272"/>
                <a:gd name="connsiteX13" fmla="*/ 91345 w 284857"/>
                <a:gd name="connsiteY13" fmla="*/ 141270 h 181272"/>
                <a:gd name="connsiteX14" fmla="*/ 142619 w 284857"/>
                <a:gd name="connsiteY14" fmla="*/ 155253 h 181272"/>
                <a:gd name="connsiteX15" fmla="*/ 167479 w 284857"/>
                <a:gd name="connsiteY15" fmla="*/ 179984 h 18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4857" h="181272">
                  <a:moveTo>
                    <a:pt x="167479" y="179984"/>
                  </a:moveTo>
                  <a:cubicBezTo>
                    <a:pt x="167479" y="179984"/>
                    <a:pt x="49522" y="183998"/>
                    <a:pt x="33467" y="178042"/>
                  </a:cubicBezTo>
                  <a:cubicBezTo>
                    <a:pt x="-7837" y="171438"/>
                    <a:pt x="-22469" y="72127"/>
                    <a:pt x="58068" y="70055"/>
                  </a:cubicBezTo>
                  <a:cubicBezTo>
                    <a:pt x="62729" y="42087"/>
                    <a:pt x="77361" y="783"/>
                    <a:pt x="134073" y="6"/>
                  </a:cubicBezTo>
                  <a:cubicBezTo>
                    <a:pt x="186124" y="-641"/>
                    <a:pt x="202698" y="48691"/>
                    <a:pt x="202698" y="48691"/>
                  </a:cubicBezTo>
                  <a:cubicBezTo>
                    <a:pt x="202698" y="48691"/>
                    <a:pt x="282717" y="46749"/>
                    <a:pt x="285954" y="113302"/>
                  </a:cubicBezTo>
                  <a:cubicBezTo>
                    <a:pt x="288673" y="167295"/>
                    <a:pt x="229241" y="178560"/>
                    <a:pt x="229241" y="178560"/>
                  </a:cubicBezTo>
                  <a:lnTo>
                    <a:pt x="174601" y="126638"/>
                  </a:lnTo>
                  <a:cubicBezTo>
                    <a:pt x="174601" y="126638"/>
                    <a:pt x="184571" y="93362"/>
                    <a:pt x="159322" y="74587"/>
                  </a:cubicBezTo>
                  <a:cubicBezTo>
                    <a:pt x="133944" y="55942"/>
                    <a:pt x="114004" y="63322"/>
                    <a:pt x="114004" y="63322"/>
                  </a:cubicBezTo>
                  <a:cubicBezTo>
                    <a:pt x="114004" y="63322"/>
                    <a:pt x="138087" y="88571"/>
                    <a:pt x="135368" y="99965"/>
                  </a:cubicBezTo>
                  <a:cubicBezTo>
                    <a:pt x="132649" y="111360"/>
                    <a:pt x="123974" y="117316"/>
                    <a:pt x="110637" y="116668"/>
                  </a:cubicBezTo>
                  <a:cubicBezTo>
                    <a:pt x="97301" y="116021"/>
                    <a:pt x="83964" y="91938"/>
                    <a:pt x="83964" y="91938"/>
                  </a:cubicBezTo>
                  <a:cubicBezTo>
                    <a:pt x="83964" y="91938"/>
                    <a:pt x="67909" y="118610"/>
                    <a:pt x="91345" y="141270"/>
                  </a:cubicBezTo>
                  <a:cubicBezTo>
                    <a:pt x="114651" y="163929"/>
                    <a:pt x="142619" y="155253"/>
                    <a:pt x="142619" y="155253"/>
                  </a:cubicBezTo>
                  <a:lnTo>
                    <a:pt x="167479" y="179984"/>
                  </a:lnTo>
                  <a:close/>
                </a:path>
              </a:pathLst>
            </a:custGeom>
            <a:solidFill>
              <a:srgbClr val="FFFFFF"/>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endParaRPr>
            </a:p>
          </p:txBody>
        </p:sp>
      </p:grpSp>
      <p:sp>
        <p:nvSpPr>
          <p:cNvPr id="2" name="Rectangle 1">
            <a:extLst>
              <a:ext uri="{FF2B5EF4-FFF2-40B4-BE49-F238E27FC236}">
                <a16:creationId xmlns:a16="http://schemas.microsoft.com/office/drawing/2014/main" id="{44C2A264-E4B4-484D-AB03-D40317E958FA}"/>
              </a:ext>
            </a:extLst>
          </p:cNvPr>
          <p:cNvSpPr/>
          <p:nvPr/>
        </p:nvSpPr>
        <p:spPr>
          <a:xfrm>
            <a:off x="4838746" y="6234199"/>
            <a:ext cx="3133491" cy="8459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54610" tIns="54610" rIns="54610" bIns="54610" rtlCol="0" anchor="ctr"/>
          <a:lstStyle/>
          <a:p>
            <a:pPr algn="l"/>
            <a:r>
              <a:rPr lang="en-US" sz="800" dirty="0">
                <a:solidFill>
                  <a:schemeClr val="bg1"/>
                </a:solidFill>
              </a:rPr>
              <a:t>Independent Agencies:</a:t>
            </a:r>
          </a:p>
          <a:p>
            <a:pPr algn="l"/>
            <a:r>
              <a:rPr lang="en-US" sz="800" dirty="0">
                <a:solidFill>
                  <a:schemeClr val="bg1"/>
                </a:solidFill>
              </a:rPr>
              <a:t>Institute for Museum and Library Services	$6.7M</a:t>
            </a:r>
          </a:p>
          <a:p>
            <a:pPr algn="l"/>
            <a:r>
              <a:rPr lang="en-US" sz="800" dirty="0">
                <a:solidFill>
                  <a:schemeClr val="bg1"/>
                </a:solidFill>
              </a:rPr>
              <a:t>National Endowment for the Arts		$1M</a:t>
            </a:r>
          </a:p>
          <a:p>
            <a:pPr algn="l"/>
            <a:r>
              <a:rPr lang="en-US" sz="800" dirty="0">
                <a:solidFill>
                  <a:schemeClr val="bg1"/>
                </a:solidFill>
              </a:rPr>
              <a:t>National Endowment for the Humanities	$1.6M</a:t>
            </a:r>
          </a:p>
          <a:p>
            <a:pPr algn="l"/>
            <a:endParaRPr lang="en-US" sz="800" dirty="0">
              <a:solidFill>
                <a:schemeClr val="bg1"/>
              </a:solidFill>
            </a:endParaRPr>
          </a:p>
          <a:p>
            <a:pPr algn="l"/>
            <a:r>
              <a:rPr lang="en-US" sz="800" dirty="0">
                <a:solidFill>
                  <a:schemeClr val="bg1"/>
                </a:solidFill>
              </a:rPr>
              <a:t>Non-Grant Funding	 ($1,400 payments)		$25B</a:t>
            </a:r>
          </a:p>
        </p:txBody>
      </p:sp>
      <p:sp>
        <p:nvSpPr>
          <p:cNvPr id="46" name="Rectangle 45">
            <a:extLst>
              <a:ext uri="{FF2B5EF4-FFF2-40B4-BE49-F238E27FC236}">
                <a16:creationId xmlns:a16="http://schemas.microsoft.com/office/drawing/2014/main" id="{96DC1A44-955C-402A-938C-52D62195F822}"/>
              </a:ext>
            </a:extLst>
          </p:cNvPr>
          <p:cNvSpPr/>
          <p:nvPr/>
        </p:nvSpPr>
        <p:spPr>
          <a:xfrm>
            <a:off x="376644" y="1331074"/>
            <a:ext cx="12063556" cy="461665"/>
          </a:xfrm>
          <a:prstGeom prst="rect">
            <a:avLst/>
          </a:prstGeom>
        </p:spPr>
        <p:txBody>
          <a:bodyPr wrap="square">
            <a:spAutoFit/>
          </a:bodyPr>
          <a:lstStyle/>
          <a:p>
            <a:r>
              <a:rPr lang="en-US" sz="1200" dirty="0"/>
              <a:t>Overall, Florida will receive an estimated $17 billion in funding from the American Rescue Plan. The approximate split of this funding is $10 billion to the state of Florida and $7 billion to the local government entities within the state. </a:t>
            </a:r>
          </a:p>
        </p:txBody>
      </p:sp>
    </p:spTree>
    <p:extLst>
      <p:ext uri="{BB962C8B-B14F-4D97-AF65-F5344CB8AC3E}">
        <p14:creationId xmlns:p14="http://schemas.microsoft.com/office/powerpoint/2010/main" val="1223851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American Rescue Plan – FL Governor’s Recommendations</a:t>
            </a:r>
          </a:p>
        </p:txBody>
      </p:sp>
      <p:grpSp>
        <p:nvGrpSpPr>
          <p:cNvPr id="46" name="Group 45">
            <a:extLst>
              <a:ext uri="{FF2B5EF4-FFF2-40B4-BE49-F238E27FC236}">
                <a16:creationId xmlns:a16="http://schemas.microsoft.com/office/drawing/2014/main" id="{FB9DFAE5-28D2-4CF0-BDD6-DDBABA95DCEF}"/>
              </a:ext>
            </a:extLst>
          </p:cNvPr>
          <p:cNvGrpSpPr/>
          <p:nvPr/>
        </p:nvGrpSpPr>
        <p:grpSpPr>
          <a:xfrm>
            <a:off x="-8284" y="1150425"/>
            <a:ext cx="12809884" cy="5918407"/>
            <a:chOff x="-8284" y="950400"/>
            <a:chExt cx="9154594" cy="5182366"/>
          </a:xfrm>
        </p:grpSpPr>
        <p:sp>
          <p:nvSpPr>
            <p:cNvPr id="47" name="평행 사변형 44">
              <a:extLst>
                <a:ext uri="{FF2B5EF4-FFF2-40B4-BE49-F238E27FC236}">
                  <a16:creationId xmlns:a16="http://schemas.microsoft.com/office/drawing/2014/main" id="{1D2B509E-9BDA-435F-802F-F06E86F0524D}"/>
                </a:ext>
              </a:extLst>
            </p:cNvPr>
            <p:cNvSpPr/>
            <p:nvPr/>
          </p:nvSpPr>
          <p:spPr>
            <a:xfrm>
              <a:off x="-8284" y="3144978"/>
              <a:ext cx="1978869" cy="2919739"/>
            </a:xfrm>
            <a:custGeom>
              <a:avLst/>
              <a:gdLst>
                <a:gd name="connsiteX0" fmla="*/ 0 w 4126201"/>
                <a:gd name="connsiteY0" fmla="*/ 3366027 h 3366027"/>
                <a:gd name="connsiteX1" fmla="*/ 2404151 w 4126201"/>
                <a:gd name="connsiteY1" fmla="*/ 0 h 3366027"/>
                <a:gd name="connsiteX2" fmla="*/ 4126201 w 4126201"/>
                <a:gd name="connsiteY2" fmla="*/ 0 h 3366027"/>
                <a:gd name="connsiteX3" fmla="*/ 1722050 w 4126201"/>
                <a:gd name="connsiteY3" fmla="*/ 3366027 h 3366027"/>
                <a:gd name="connsiteX4" fmla="*/ 0 w 4126201"/>
                <a:gd name="connsiteY4" fmla="*/ 3366027 h 3366027"/>
                <a:gd name="connsiteX0" fmla="*/ 0 w 4126201"/>
                <a:gd name="connsiteY0" fmla="*/ 3366027 h 3366027"/>
                <a:gd name="connsiteX1" fmla="*/ 1485314 w 4126201"/>
                <a:gd name="connsiteY1" fmla="*/ 1273294 h 3366027"/>
                <a:gd name="connsiteX2" fmla="*/ 2404151 w 4126201"/>
                <a:gd name="connsiteY2" fmla="*/ 0 h 3366027"/>
                <a:gd name="connsiteX3" fmla="*/ 4126201 w 4126201"/>
                <a:gd name="connsiteY3" fmla="*/ 0 h 3366027"/>
                <a:gd name="connsiteX4" fmla="*/ 1722050 w 4126201"/>
                <a:gd name="connsiteY4" fmla="*/ 3366027 h 3366027"/>
                <a:gd name="connsiteX5" fmla="*/ 0 w 4126201"/>
                <a:gd name="connsiteY5" fmla="*/ 3366027 h 3366027"/>
                <a:gd name="connsiteX0" fmla="*/ 0 w 4126201"/>
                <a:gd name="connsiteY0" fmla="*/ 3366027 h 3366027"/>
                <a:gd name="connsiteX1" fmla="*/ 1485314 w 4126201"/>
                <a:gd name="connsiteY1" fmla="*/ 1273294 h 3366027"/>
                <a:gd name="connsiteX2" fmla="*/ 2404151 w 4126201"/>
                <a:gd name="connsiteY2" fmla="*/ 0 h 3366027"/>
                <a:gd name="connsiteX3" fmla="*/ 4126201 w 4126201"/>
                <a:gd name="connsiteY3" fmla="*/ 0 h 3366027"/>
                <a:gd name="connsiteX4" fmla="*/ 1722050 w 4126201"/>
                <a:gd name="connsiteY4" fmla="*/ 3366027 h 3366027"/>
                <a:gd name="connsiteX5" fmla="*/ 1485314 w 4126201"/>
                <a:gd name="connsiteY5" fmla="*/ 3361627 h 3366027"/>
                <a:gd name="connsiteX6" fmla="*/ 0 w 4126201"/>
                <a:gd name="connsiteY6" fmla="*/ 3366027 h 3366027"/>
                <a:gd name="connsiteX0" fmla="*/ 0 w 2640887"/>
                <a:gd name="connsiteY0" fmla="*/ 3361627 h 3366027"/>
                <a:gd name="connsiteX1" fmla="*/ 0 w 2640887"/>
                <a:gd name="connsiteY1" fmla="*/ 1273294 h 3366027"/>
                <a:gd name="connsiteX2" fmla="*/ 918837 w 2640887"/>
                <a:gd name="connsiteY2" fmla="*/ 0 h 3366027"/>
                <a:gd name="connsiteX3" fmla="*/ 2640887 w 2640887"/>
                <a:gd name="connsiteY3" fmla="*/ 0 h 3366027"/>
                <a:gd name="connsiteX4" fmla="*/ 236736 w 2640887"/>
                <a:gd name="connsiteY4" fmla="*/ 3366027 h 3366027"/>
                <a:gd name="connsiteX5" fmla="*/ 0 w 2640887"/>
                <a:gd name="connsiteY5" fmla="*/ 3361627 h 3366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40887" h="3366027">
                  <a:moveTo>
                    <a:pt x="0" y="3361627"/>
                  </a:moveTo>
                  <a:lnTo>
                    <a:pt x="0" y="1273294"/>
                  </a:lnTo>
                  <a:lnTo>
                    <a:pt x="918837" y="0"/>
                  </a:lnTo>
                  <a:lnTo>
                    <a:pt x="2640887" y="0"/>
                  </a:lnTo>
                  <a:lnTo>
                    <a:pt x="236736" y="3366027"/>
                  </a:lnTo>
                  <a:lnTo>
                    <a:pt x="0" y="3361627"/>
                  </a:lnTo>
                  <a:close/>
                </a:path>
              </a:pathLst>
            </a:custGeom>
            <a:solidFill>
              <a:srgbClr val="00338D"/>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350" b="0" i="0" u="none" strike="noStrike" kern="1200" cap="none" spc="0" normalizeH="0" baseline="0" noProof="0" dirty="0">
                <a:ln>
                  <a:noFill/>
                </a:ln>
                <a:solidFill>
                  <a:prstClr val="white"/>
                </a:solidFill>
                <a:effectLst/>
                <a:uLnTx/>
                <a:uFillTx/>
                <a:latin typeface="Arial"/>
                <a:ea typeface="+mn-ea"/>
                <a:cs typeface="+mn-cs"/>
              </a:endParaRPr>
            </a:p>
          </p:txBody>
        </p:sp>
        <p:sp>
          <p:nvSpPr>
            <p:cNvPr id="48" name="평행 사변형 43">
              <a:extLst>
                <a:ext uri="{FF2B5EF4-FFF2-40B4-BE49-F238E27FC236}">
                  <a16:creationId xmlns:a16="http://schemas.microsoft.com/office/drawing/2014/main" id="{8D30D716-0BB8-40A0-980F-02EEF50CE329}"/>
                </a:ext>
              </a:extLst>
            </p:cNvPr>
            <p:cNvSpPr/>
            <p:nvPr/>
          </p:nvSpPr>
          <p:spPr>
            <a:xfrm>
              <a:off x="7150699" y="950400"/>
              <a:ext cx="1995611" cy="3366394"/>
            </a:xfrm>
            <a:custGeom>
              <a:avLst/>
              <a:gdLst>
                <a:gd name="connsiteX0" fmla="*/ 0 w 4372592"/>
                <a:gd name="connsiteY0" fmla="*/ 3874670 h 3874670"/>
                <a:gd name="connsiteX1" fmla="*/ 2644269 w 4372592"/>
                <a:gd name="connsiteY1" fmla="*/ 0 h 3874670"/>
                <a:gd name="connsiteX2" fmla="*/ 4372592 w 4372592"/>
                <a:gd name="connsiteY2" fmla="*/ 0 h 3874670"/>
                <a:gd name="connsiteX3" fmla="*/ 1728323 w 4372592"/>
                <a:gd name="connsiteY3" fmla="*/ 3874670 h 3874670"/>
                <a:gd name="connsiteX4" fmla="*/ 0 w 4372592"/>
                <a:gd name="connsiteY4" fmla="*/ 3874670 h 3874670"/>
                <a:gd name="connsiteX0" fmla="*/ 0 w 4372592"/>
                <a:gd name="connsiteY0" fmla="*/ 3874670 h 3874670"/>
                <a:gd name="connsiteX1" fmla="*/ 2644269 w 4372592"/>
                <a:gd name="connsiteY1" fmla="*/ 0 h 3874670"/>
                <a:gd name="connsiteX2" fmla="*/ 4372592 w 4372592"/>
                <a:gd name="connsiteY2" fmla="*/ 0 h 3874670"/>
                <a:gd name="connsiteX3" fmla="*/ 2660815 w 4372592"/>
                <a:gd name="connsiteY3" fmla="*/ 2516197 h 3874670"/>
                <a:gd name="connsiteX4" fmla="*/ 1728323 w 4372592"/>
                <a:gd name="connsiteY4" fmla="*/ 3874670 h 3874670"/>
                <a:gd name="connsiteX5" fmla="*/ 0 w 4372592"/>
                <a:gd name="connsiteY5" fmla="*/ 3874670 h 3874670"/>
                <a:gd name="connsiteX0" fmla="*/ 0 w 4372592"/>
                <a:gd name="connsiteY0" fmla="*/ 3880954 h 3880954"/>
                <a:gd name="connsiteX1" fmla="*/ 2656838 w 4372592"/>
                <a:gd name="connsiteY1" fmla="*/ 0 h 3880954"/>
                <a:gd name="connsiteX2" fmla="*/ 4372592 w 4372592"/>
                <a:gd name="connsiteY2" fmla="*/ 6284 h 3880954"/>
                <a:gd name="connsiteX3" fmla="*/ 2660815 w 4372592"/>
                <a:gd name="connsiteY3" fmla="*/ 2522481 h 3880954"/>
                <a:gd name="connsiteX4" fmla="*/ 1728323 w 4372592"/>
                <a:gd name="connsiteY4" fmla="*/ 3880954 h 3880954"/>
                <a:gd name="connsiteX5" fmla="*/ 0 w 4372592"/>
                <a:gd name="connsiteY5" fmla="*/ 3880954 h 3880954"/>
                <a:gd name="connsiteX0" fmla="*/ 0 w 2660815"/>
                <a:gd name="connsiteY0" fmla="*/ 3880954 h 3880954"/>
                <a:gd name="connsiteX1" fmla="*/ 2656838 w 2660815"/>
                <a:gd name="connsiteY1" fmla="*/ 0 h 3880954"/>
                <a:gd name="connsiteX2" fmla="*/ 2660815 w 2660815"/>
                <a:gd name="connsiteY2" fmla="*/ 2522481 h 3880954"/>
                <a:gd name="connsiteX3" fmla="*/ 1728323 w 2660815"/>
                <a:gd name="connsiteY3" fmla="*/ 3880954 h 3880954"/>
                <a:gd name="connsiteX4" fmla="*/ 0 w 2660815"/>
                <a:gd name="connsiteY4" fmla="*/ 3880954 h 38809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60815" h="3880954">
                  <a:moveTo>
                    <a:pt x="0" y="3880954"/>
                  </a:moveTo>
                  <a:lnTo>
                    <a:pt x="2656838" y="0"/>
                  </a:lnTo>
                  <a:cubicBezTo>
                    <a:pt x="2658164" y="840827"/>
                    <a:pt x="2659489" y="1681654"/>
                    <a:pt x="2660815" y="2522481"/>
                  </a:cubicBezTo>
                  <a:lnTo>
                    <a:pt x="1728323" y="3880954"/>
                  </a:lnTo>
                  <a:lnTo>
                    <a:pt x="0" y="3880954"/>
                  </a:lnTo>
                  <a:close/>
                </a:path>
              </a:pathLst>
            </a:custGeom>
            <a:solidFill>
              <a:srgbClr val="00338D"/>
            </a:solidFill>
            <a:ln w="12700" cap="flat" cmpd="sng" algn="ctr">
              <a:noFill/>
              <a:prstDash val="solid"/>
              <a:miter lim="800000"/>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350" b="0" i="0" u="none" strike="noStrike" kern="1200" cap="none" spc="0" normalizeH="0" baseline="0" noProof="0">
                <a:ln>
                  <a:noFill/>
                </a:ln>
                <a:solidFill>
                  <a:prstClr val="white"/>
                </a:solidFill>
                <a:effectLst/>
                <a:uLnTx/>
                <a:uFillTx/>
                <a:latin typeface="Arial"/>
                <a:ea typeface="+mn-ea"/>
                <a:cs typeface="+mn-cs"/>
              </a:endParaRPr>
            </a:p>
          </p:txBody>
        </p:sp>
        <p:sp>
          <p:nvSpPr>
            <p:cNvPr id="49" name="평행 사변형 302">
              <a:extLst>
                <a:ext uri="{FF2B5EF4-FFF2-40B4-BE49-F238E27FC236}">
                  <a16:creationId xmlns:a16="http://schemas.microsoft.com/office/drawing/2014/main" id="{4FE5ECE1-F0CA-4DE0-9763-545AD7A87365}"/>
                </a:ext>
              </a:extLst>
            </p:cNvPr>
            <p:cNvSpPr/>
            <p:nvPr/>
          </p:nvSpPr>
          <p:spPr>
            <a:xfrm>
              <a:off x="2291671" y="2518686"/>
              <a:ext cx="2920902" cy="3235401"/>
            </a:xfrm>
            <a:prstGeom prst="parallelogram">
              <a:avLst>
                <a:gd name="adj" fmla="val 62252"/>
              </a:avLst>
            </a:prstGeom>
            <a:solidFill>
              <a:srgbClr val="6D2077">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0" name="평행 사변형 303">
              <a:extLst>
                <a:ext uri="{FF2B5EF4-FFF2-40B4-BE49-F238E27FC236}">
                  <a16:creationId xmlns:a16="http://schemas.microsoft.com/office/drawing/2014/main" id="{3DD00A7B-B3AA-4B14-841D-CA08E4179058}"/>
                </a:ext>
              </a:extLst>
            </p:cNvPr>
            <p:cNvSpPr/>
            <p:nvPr/>
          </p:nvSpPr>
          <p:spPr>
            <a:xfrm>
              <a:off x="3941456" y="2199340"/>
              <a:ext cx="2860748" cy="3320125"/>
            </a:xfrm>
            <a:prstGeom prst="parallelogram">
              <a:avLst>
                <a:gd name="adj" fmla="val 58930"/>
              </a:avLst>
            </a:prstGeom>
            <a:solidFill>
              <a:srgbClr val="470A68">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1" name="평행 사변형 304">
              <a:extLst>
                <a:ext uri="{FF2B5EF4-FFF2-40B4-BE49-F238E27FC236}">
                  <a16:creationId xmlns:a16="http://schemas.microsoft.com/office/drawing/2014/main" id="{CD5E9B01-7E65-457C-A74F-C03ACEB1F38A}"/>
                </a:ext>
              </a:extLst>
            </p:cNvPr>
            <p:cNvSpPr/>
            <p:nvPr/>
          </p:nvSpPr>
          <p:spPr>
            <a:xfrm>
              <a:off x="5613229" y="1894924"/>
              <a:ext cx="2756787" cy="3061173"/>
            </a:xfrm>
            <a:prstGeom prst="parallelogram">
              <a:avLst>
                <a:gd name="adj" fmla="val 61124"/>
              </a:avLst>
            </a:prstGeom>
            <a:solidFill>
              <a:srgbClr val="483698">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2" name="평행 사변형 305">
              <a:extLst>
                <a:ext uri="{FF2B5EF4-FFF2-40B4-BE49-F238E27FC236}">
                  <a16:creationId xmlns:a16="http://schemas.microsoft.com/office/drawing/2014/main" id="{1DD1C392-FA03-487E-9B05-3D7E830B0F63}"/>
                </a:ext>
              </a:extLst>
            </p:cNvPr>
            <p:cNvSpPr/>
            <p:nvPr/>
          </p:nvSpPr>
          <p:spPr>
            <a:xfrm>
              <a:off x="716424" y="2824817"/>
              <a:ext cx="2786169" cy="3307949"/>
            </a:xfrm>
            <a:prstGeom prst="parallelogram">
              <a:avLst>
                <a:gd name="adj" fmla="val 57921"/>
              </a:avLst>
            </a:prstGeom>
            <a:solidFill>
              <a:srgbClr val="00A3A1">
                <a:lumMod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3" name="Rectangle 46">
              <a:extLst>
                <a:ext uri="{FF2B5EF4-FFF2-40B4-BE49-F238E27FC236}">
                  <a16:creationId xmlns:a16="http://schemas.microsoft.com/office/drawing/2014/main" id="{90F7E1B3-C4FB-44FD-9F46-E4FDD419C73B}"/>
                </a:ext>
              </a:extLst>
            </p:cNvPr>
            <p:cNvSpPr/>
            <p:nvPr/>
          </p:nvSpPr>
          <p:spPr>
            <a:xfrm>
              <a:off x="682402" y="3137555"/>
              <a:ext cx="1296000" cy="2995211"/>
            </a:xfrm>
            <a:prstGeom prst="rect">
              <a:avLst/>
            </a:prstGeom>
            <a:solidFill>
              <a:srgbClr val="00A3A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4" name="Rectangle 47">
              <a:extLst>
                <a:ext uri="{FF2B5EF4-FFF2-40B4-BE49-F238E27FC236}">
                  <a16:creationId xmlns:a16="http://schemas.microsoft.com/office/drawing/2014/main" id="{1741D92D-2B17-400B-8E43-ED5A2C09D87E}"/>
                </a:ext>
              </a:extLst>
            </p:cNvPr>
            <p:cNvSpPr/>
            <p:nvPr/>
          </p:nvSpPr>
          <p:spPr>
            <a:xfrm>
              <a:off x="2299487" y="2824817"/>
              <a:ext cx="1296000" cy="2929270"/>
            </a:xfrm>
            <a:prstGeom prst="rect">
              <a:avLst/>
            </a:prstGeom>
            <a:solidFill>
              <a:srgbClr val="6D207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5" name="Rectangle 48">
              <a:extLst>
                <a:ext uri="{FF2B5EF4-FFF2-40B4-BE49-F238E27FC236}">
                  <a16:creationId xmlns:a16="http://schemas.microsoft.com/office/drawing/2014/main" id="{422A05D5-5268-4001-9EC8-ED2315892BD7}"/>
                </a:ext>
              </a:extLst>
            </p:cNvPr>
            <p:cNvSpPr/>
            <p:nvPr/>
          </p:nvSpPr>
          <p:spPr>
            <a:xfrm>
              <a:off x="3916573" y="2512077"/>
              <a:ext cx="1296000" cy="3003386"/>
            </a:xfrm>
            <a:prstGeom prst="rect">
              <a:avLst/>
            </a:prstGeom>
            <a:solidFill>
              <a:srgbClr val="470A6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6" name="Rectangle 49">
              <a:extLst>
                <a:ext uri="{FF2B5EF4-FFF2-40B4-BE49-F238E27FC236}">
                  <a16:creationId xmlns:a16="http://schemas.microsoft.com/office/drawing/2014/main" id="{E6A443C7-8A17-40C8-9361-9866275B41B8}"/>
                </a:ext>
              </a:extLst>
            </p:cNvPr>
            <p:cNvSpPr/>
            <p:nvPr/>
          </p:nvSpPr>
          <p:spPr>
            <a:xfrm>
              <a:off x="5533659" y="2199340"/>
              <a:ext cx="1296000" cy="2748435"/>
            </a:xfrm>
            <a:prstGeom prst="rect">
              <a:avLst/>
            </a:prstGeom>
            <a:solidFill>
              <a:srgbClr val="48369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sp>
          <p:nvSpPr>
            <p:cNvPr id="57" name="Rectangle 50">
              <a:extLst>
                <a:ext uri="{FF2B5EF4-FFF2-40B4-BE49-F238E27FC236}">
                  <a16:creationId xmlns:a16="http://schemas.microsoft.com/office/drawing/2014/main" id="{77885B5A-214E-47DA-93CC-01A0B5CD4B21}"/>
                </a:ext>
              </a:extLst>
            </p:cNvPr>
            <p:cNvSpPr/>
            <p:nvPr/>
          </p:nvSpPr>
          <p:spPr>
            <a:xfrm>
              <a:off x="7150745" y="1886601"/>
              <a:ext cx="1296000" cy="2748436"/>
            </a:xfrm>
            <a:prstGeom prst="rect">
              <a:avLst/>
            </a:prstGeom>
            <a:solidFill>
              <a:srgbClr val="0091D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350" b="0" i="0" u="none" strike="noStrike" kern="0" cap="none" spc="0" normalizeH="0" baseline="0" noProof="0">
                <a:ln>
                  <a:noFill/>
                </a:ln>
                <a:solidFill>
                  <a:prstClr val="white"/>
                </a:solidFill>
                <a:effectLst/>
                <a:uLnTx/>
                <a:uFillTx/>
                <a:latin typeface="Arial"/>
                <a:ea typeface="+mn-ea"/>
                <a:cs typeface="+mn-cs"/>
              </a:endParaRPr>
            </a:p>
          </p:txBody>
        </p:sp>
      </p:grpSp>
      <p:sp>
        <p:nvSpPr>
          <p:cNvPr id="58" name="TextBox 57">
            <a:extLst>
              <a:ext uri="{FF2B5EF4-FFF2-40B4-BE49-F238E27FC236}">
                <a16:creationId xmlns:a16="http://schemas.microsoft.com/office/drawing/2014/main" id="{C1C2B5C5-3498-415B-A4BF-43F82DDF8FDD}"/>
              </a:ext>
            </a:extLst>
          </p:cNvPr>
          <p:cNvSpPr txBox="1"/>
          <p:nvPr/>
        </p:nvSpPr>
        <p:spPr>
          <a:xfrm>
            <a:off x="1086256" y="4568554"/>
            <a:ext cx="1687911" cy="246221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1" i="0" u="none" strike="noStrike" kern="0" cap="none" spc="0" normalizeH="0" baseline="0" noProof="0" dirty="0">
                <a:ln>
                  <a:noFill/>
                </a:ln>
                <a:solidFill>
                  <a:prstClr val="white"/>
                </a:solidFill>
                <a:effectLst/>
                <a:uLnTx/>
                <a:uFillTx/>
                <a:cs typeface="Arial" pitchFamily="34" charset="0"/>
              </a:rPr>
              <a:t>Providing Assistance to Floridians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ko-KR" sz="1050" b="1" i="0" u="none" strike="noStrike" kern="0" cap="none" spc="0" normalizeH="0" baseline="0" noProof="0" dirty="0">
              <a:ln>
                <a:noFill/>
              </a:ln>
              <a:solidFill>
                <a:prstClr val="white"/>
              </a:solidFill>
              <a:effectLst/>
              <a:uLnTx/>
              <a:uFillTx/>
              <a:cs typeface="Arial" pitchFamily="34" charset="0"/>
            </a:endParaRPr>
          </a:p>
          <a:p>
            <a:pPr marL="0" marR="0" lvl="0" indent="0" defTabSz="914400" eaLnBrk="1" fontAlgn="auto" latinLnBrk="0" hangingPunct="1">
              <a:lnSpc>
                <a:spcPct val="100000"/>
              </a:lnSpc>
              <a:spcBef>
                <a:spcPts val="0"/>
              </a:spcBef>
              <a:spcAft>
                <a:spcPts val="300"/>
              </a:spcAft>
              <a:buClrTx/>
              <a:buSzTx/>
              <a:buFontTx/>
              <a:buNone/>
              <a:tabLst/>
              <a:defRPr/>
            </a:pPr>
            <a:r>
              <a:rPr kumimoji="0" lang="en-US" sz="1000" b="0" i="0" u="none" strike="noStrike" kern="0" cap="none" spc="0" normalizeH="0" baseline="0" noProof="1">
                <a:ln>
                  <a:noFill/>
                </a:ln>
                <a:solidFill>
                  <a:prstClr val="white"/>
                </a:solidFill>
                <a:effectLst/>
                <a:uLnTx/>
                <a:uFillTx/>
              </a:rPr>
              <a:t>Payment to Pandemic First Responders = $208M</a:t>
            </a:r>
          </a:p>
          <a:p>
            <a:pPr marL="0" marR="0" lvl="0" indent="0" defTabSz="914400" eaLnBrk="1" fontAlgn="auto" latinLnBrk="0" hangingPunct="1">
              <a:lnSpc>
                <a:spcPct val="100000"/>
              </a:lnSpc>
              <a:spcBef>
                <a:spcPts val="0"/>
              </a:spcBef>
              <a:spcAft>
                <a:spcPts val="300"/>
              </a:spcAft>
              <a:buClrTx/>
              <a:buSzTx/>
              <a:buFontTx/>
              <a:buNone/>
              <a:tabLst/>
              <a:defRPr/>
            </a:pPr>
            <a:r>
              <a:rPr lang="en-US" sz="1000" kern="0" noProof="1">
                <a:solidFill>
                  <a:prstClr val="white"/>
                </a:solidFill>
              </a:rPr>
              <a:t>Re-employment Assistance Modernization = $73M</a:t>
            </a:r>
          </a:p>
          <a:p>
            <a:pPr marL="0" marR="0" lvl="0" indent="0" defTabSz="914400" eaLnBrk="1" fontAlgn="auto" latinLnBrk="0" hangingPunct="1">
              <a:lnSpc>
                <a:spcPct val="100000"/>
              </a:lnSpc>
              <a:spcBef>
                <a:spcPts val="0"/>
              </a:spcBef>
              <a:spcAft>
                <a:spcPts val="300"/>
              </a:spcAft>
              <a:buClrTx/>
              <a:buSzTx/>
              <a:buFontTx/>
              <a:buNone/>
              <a:tabLst/>
              <a:defRPr/>
            </a:pPr>
            <a:r>
              <a:rPr kumimoji="0" lang="en-US" sz="1000" b="0" i="0" u="none" strike="noStrike" kern="0" cap="none" spc="0" normalizeH="0" baseline="0" noProof="1">
                <a:ln>
                  <a:noFill/>
                </a:ln>
                <a:solidFill>
                  <a:prstClr val="white"/>
                </a:solidFill>
                <a:effectLst/>
                <a:uLnTx/>
                <a:uFillTx/>
              </a:rPr>
              <a:t>Re-employment Assistance Cont. Ops = $57M</a:t>
            </a:r>
          </a:p>
          <a:p>
            <a:pPr marL="0" marR="0" lvl="0" indent="0" defTabSz="914400" eaLnBrk="1" fontAlgn="auto" latinLnBrk="0" hangingPunct="1">
              <a:lnSpc>
                <a:spcPct val="100000"/>
              </a:lnSpc>
              <a:spcBef>
                <a:spcPts val="0"/>
              </a:spcBef>
              <a:spcAft>
                <a:spcPts val="0"/>
              </a:spcAft>
              <a:buClrTx/>
              <a:buSzTx/>
              <a:buFontTx/>
              <a:buNone/>
              <a:tabLst/>
              <a:defRPr/>
            </a:pPr>
            <a:r>
              <a:rPr lang="en-US" sz="1000" kern="0" noProof="1">
                <a:solidFill>
                  <a:prstClr val="white"/>
                </a:solidFill>
              </a:rPr>
              <a:t>Behavioral Health Data Management = $72M</a:t>
            </a:r>
            <a:endParaRPr kumimoji="0" lang="en-US" sz="1000" b="0" i="0" u="none" strike="noStrike" kern="0" cap="none" spc="0" normalizeH="0" baseline="0" noProof="1">
              <a:ln>
                <a:noFill/>
              </a:ln>
              <a:solidFill>
                <a:prstClr val="white"/>
              </a:solidFill>
              <a:effectLst/>
              <a:uLnTx/>
              <a:uFillTx/>
            </a:endParaRPr>
          </a:p>
        </p:txBody>
      </p:sp>
      <p:sp>
        <p:nvSpPr>
          <p:cNvPr id="59" name="TextBox 58">
            <a:extLst>
              <a:ext uri="{FF2B5EF4-FFF2-40B4-BE49-F238E27FC236}">
                <a16:creationId xmlns:a16="http://schemas.microsoft.com/office/drawing/2014/main" id="{499D0616-1D7D-4C9E-93E9-AC02349983C0}"/>
              </a:ext>
            </a:extLst>
          </p:cNvPr>
          <p:cNvSpPr txBox="1"/>
          <p:nvPr/>
        </p:nvSpPr>
        <p:spPr>
          <a:xfrm>
            <a:off x="3349020" y="4182000"/>
            <a:ext cx="1687911" cy="249299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1" i="0" u="none" strike="noStrike" kern="0" cap="none" spc="0" normalizeH="0" baseline="0" noProof="0" dirty="0">
                <a:ln>
                  <a:noFill/>
                </a:ln>
                <a:solidFill>
                  <a:prstClr val="white"/>
                </a:solidFill>
                <a:effectLst/>
                <a:uLnTx/>
                <a:uFillTx/>
                <a:cs typeface="Arial" pitchFamily="34" charset="0"/>
              </a:rPr>
              <a:t>Promoting Economic Development &amp; Recovery</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ko-KR" sz="1050" b="1" i="0" u="none" strike="noStrike" kern="0" cap="none" spc="0" normalizeH="0" baseline="0" noProof="0" dirty="0">
              <a:ln>
                <a:noFill/>
              </a:ln>
              <a:solidFill>
                <a:prstClr val="white"/>
              </a:solidFill>
              <a:effectLst/>
              <a:uLnTx/>
              <a:uFillTx/>
              <a:cs typeface="Arial" pitchFamily="34" charset="0"/>
            </a:endParaRPr>
          </a:p>
          <a:p>
            <a:pPr marL="0" marR="0" lvl="0" indent="0" defTabSz="914400" eaLnBrk="1" fontAlgn="auto" latinLnBrk="0" hangingPunct="1">
              <a:lnSpc>
                <a:spcPct val="100000"/>
              </a:lnSpc>
              <a:spcAft>
                <a:spcPts val="300"/>
              </a:spcAft>
              <a:buClrTx/>
              <a:buSzTx/>
              <a:buFontTx/>
              <a:buNone/>
              <a:tabLst/>
              <a:defRPr/>
            </a:pPr>
            <a:r>
              <a:rPr kumimoji="0" lang="en-US" sz="1000" b="0" i="0" u="none" strike="noStrike" kern="0" cap="none" spc="0" normalizeH="0" baseline="0" noProof="1">
                <a:ln>
                  <a:noFill/>
                </a:ln>
                <a:solidFill>
                  <a:prstClr val="white"/>
                </a:solidFill>
                <a:effectLst/>
                <a:uLnTx/>
                <a:uFillTx/>
              </a:rPr>
              <a:t>Transportation Work Program (Seaports) = $258M</a:t>
            </a:r>
          </a:p>
          <a:p>
            <a:pPr marL="0" marR="0" lvl="0" indent="0" defTabSz="914400" eaLnBrk="1" fontAlgn="auto" latinLnBrk="0" hangingPunct="1">
              <a:lnSpc>
                <a:spcPct val="100000"/>
              </a:lnSpc>
              <a:spcAft>
                <a:spcPts val="300"/>
              </a:spcAft>
              <a:buClrTx/>
              <a:buSzTx/>
              <a:buFontTx/>
              <a:buNone/>
              <a:tabLst/>
              <a:defRPr/>
            </a:pPr>
            <a:r>
              <a:rPr lang="en-US" sz="1000" kern="0" noProof="1">
                <a:solidFill>
                  <a:prstClr val="white"/>
                </a:solidFill>
              </a:rPr>
              <a:t>Florida Job Growth Grant = $150M</a:t>
            </a:r>
          </a:p>
          <a:p>
            <a:pPr defTabSz="914400">
              <a:spcAft>
                <a:spcPts val="300"/>
              </a:spcAft>
            </a:pPr>
            <a:r>
              <a:rPr lang="en-US" sz="1000" kern="0" noProof="1">
                <a:solidFill>
                  <a:prstClr val="white"/>
                </a:solidFill>
              </a:rPr>
              <a:t>VISIT FL = $50M</a:t>
            </a:r>
          </a:p>
          <a:p>
            <a:pPr marL="0" marR="0" lvl="0" indent="0" defTabSz="914400" eaLnBrk="1" fontAlgn="auto" latinLnBrk="0" hangingPunct="1">
              <a:spcBef>
                <a:spcPts val="0"/>
              </a:spcBef>
              <a:spcAft>
                <a:spcPts val="0"/>
              </a:spcAft>
              <a:buClrTx/>
              <a:buSzTx/>
              <a:buFontTx/>
              <a:buNone/>
              <a:tabLst/>
              <a:defRPr/>
            </a:pPr>
            <a:r>
              <a:rPr lang="en-US" sz="1000" kern="0" noProof="1">
                <a:solidFill>
                  <a:prstClr val="white"/>
                </a:solidFill>
              </a:rPr>
              <a:t>Econ Development Transportation Projects = $50M</a:t>
            </a:r>
            <a:endParaRPr kumimoji="0" lang="en-US" sz="1000" b="0" i="0" u="none" strike="noStrike" kern="0" cap="none" spc="0" normalizeH="0" baseline="0" noProof="1">
              <a:ln>
                <a:noFill/>
              </a:ln>
              <a:solidFill>
                <a:prstClr val="white"/>
              </a:solidFill>
              <a:effectLst/>
              <a:uLnTx/>
              <a:uFillTx/>
            </a:endParaRPr>
          </a:p>
        </p:txBody>
      </p:sp>
      <p:sp>
        <p:nvSpPr>
          <p:cNvPr id="60" name="TextBox 59">
            <a:extLst>
              <a:ext uri="{FF2B5EF4-FFF2-40B4-BE49-F238E27FC236}">
                <a16:creationId xmlns:a16="http://schemas.microsoft.com/office/drawing/2014/main" id="{7BEE0CC4-7B37-401F-B9C4-A63A5B17E2B9}"/>
              </a:ext>
            </a:extLst>
          </p:cNvPr>
          <p:cNvSpPr txBox="1"/>
          <p:nvPr/>
        </p:nvSpPr>
        <p:spPr>
          <a:xfrm>
            <a:off x="5636352" y="3832393"/>
            <a:ext cx="1687911" cy="253146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1" i="0" u="none" strike="noStrike" kern="0" cap="none" spc="0" normalizeH="0" baseline="0" noProof="0" dirty="0">
                <a:ln>
                  <a:noFill/>
                </a:ln>
                <a:solidFill>
                  <a:prstClr val="white"/>
                </a:solidFill>
                <a:effectLst/>
                <a:uLnTx/>
                <a:uFillTx/>
                <a:cs typeface="Arial" pitchFamily="34" charset="0"/>
              </a:rPr>
              <a:t>Investing in Infrastructure, Resiliency, &amp; Readiness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ko-KR" sz="1050" b="1" i="0" u="none" strike="noStrike" kern="0" cap="none" spc="0" normalizeH="0" baseline="0" noProof="0" dirty="0">
              <a:ln>
                <a:noFill/>
              </a:ln>
              <a:solidFill>
                <a:prstClr val="white"/>
              </a:solidFill>
              <a:effectLst/>
              <a:uLnTx/>
              <a:uFillTx/>
              <a:cs typeface="Arial" pitchFamily="34" charset="0"/>
            </a:endParaRPr>
          </a:p>
          <a:p>
            <a:pPr marL="0" marR="0" lvl="0" indent="0" defTabSz="914400" eaLnBrk="1" fontAlgn="auto" latinLnBrk="0" hangingPunct="1">
              <a:lnSpc>
                <a:spcPct val="100000"/>
              </a:lnSpc>
              <a:spcBef>
                <a:spcPts val="0"/>
              </a:spcBef>
              <a:spcAft>
                <a:spcPts val="300"/>
              </a:spcAft>
              <a:buClrTx/>
              <a:buSzTx/>
              <a:buFontTx/>
              <a:buNone/>
              <a:tabLst/>
              <a:defRPr/>
            </a:pPr>
            <a:r>
              <a:rPr kumimoji="0" lang="en-US" sz="1000" b="0" i="0" u="none" strike="noStrike" kern="0" cap="none" spc="0" normalizeH="0" baseline="0" noProof="1">
                <a:ln>
                  <a:noFill/>
                </a:ln>
                <a:solidFill>
                  <a:prstClr val="white"/>
                </a:solidFill>
                <a:effectLst/>
                <a:uLnTx/>
                <a:uFillTx/>
              </a:rPr>
              <a:t>Transportation Work Program = $938M</a:t>
            </a:r>
          </a:p>
          <a:p>
            <a:pPr marL="0" marR="0" lvl="0" indent="0" defTabSz="914400" eaLnBrk="1" fontAlgn="auto" latinLnBrk="0" hangingPunct="1">
              <a:lnSpc>
                <a:spcPct val="100000"/>
              </a:lnSpc>
              <a:spcBef>
                <a:spcPts val="0"/>
              </a:spcBef>
              <a:spcAft>
                <a:spcPts val="300"/>
              </a:spcAft>
              <a:buClrTx/>
              <a:buSzTx/>
              <a:buFontTx/>
              <a:buNone/>
              <a:tabLst/>
              <a:defRPr/>
            </a:pPr>
            <a:r>
              <a:rPr lang="en-US" sz="1000" kern="0" noProof="1">
                <a:solidFill>
                  <a:prstClr val="white"/>
                </a:solidFill>
              </a:rPr>
              <a:t>Resilient FL Grant = $1B</a:t>
            </a:r>
          </a:p>
          <a:p>
            <a:pPr marL="0" marR="0" lvl="0" indent="0" defTabSz="914400" eaLnBrk="1" fontAlgn="auto" latinLnBrk="0" hangingPunct="1">
              <a:lnSpc>
                <a:spcPct val="100000"/>
              </a:lnSpc>
              <a:spcBef>
                <a:spcPts val="0"/>
              </a:spcBef>
              <a:spcAft>
                <a:spcPts val="300"/>
              </a:spcAft>
              <a:buClrTx/>
              <a:buSzTx/>
              <a:buFontTx/>
              <a:buNone/>
              <a:tabLst/>
              <a:defRPr/>
            </a:pPr>
            <a:r>
              <a:rPr kumimoji="0" lang="en-US" sz="1000" b="0" i="0" u="none" strike="noStrike" kern="0" cap="none" spc="0" normalizeH="0" baseline="0" noProof="1">
                <a:ln>
                  <a:noFill/>
                </a:ln>
                <a:solidFill>
                  <a:prstClr val="white"/>
                </a:solidFill>
                <a:effectLst/>
                <a:uLnTx/>
                <a:uFillTx/>
              </a:rPr>
              <a:t>Emergency Mgmt Response Fund = $1B</a:t>
            </a:r>
          </a:p>
          <a:p>
            <a:pPr marL="0" marR="0" lvl="0" indent="0" defTabSz="914400" eaLnBrk="1" fontAlgn="auto" latinLnBrk="0" hangingPunct="1">
              <a:lnSpc>
                <a:spcPct val="100000"/>
              </a:lnSpc>
              <a:spcBef>
                <a:spcPts val="0"/>
              </a:spcBef>
              <a:spcAft>
                <a:spcPts val="300"/>
              </a:spcAft>
              <a:buClrTx/>
              <a:buSzTx/>
              <a:buFontTx/>
              <a:buNone/>
              <a:tabLst/>
              <a:defRPr/>
            </a:pPr>
            <a:r>
              <a:rPr lang="en-US" sz="1000" kern="0" noProof="1">
                <a:solidFill>
                  <a:prstClr val="white"/>
                </a:solidFill>
              </a:rPr>
              <a:t>Fixed Capital Outlay = $16.7M</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1">
                <a:ln>
                  <a:noFill/>
                </a:ln>
                <a:solidFill>
                  <a:prstClr val="white"/>
                </a:solidFill>
                <a:effectLst/>
                <a:uLnTx/>
                <a:uFillTx/>
              </a:rPr>
              <a:t>Fixed Capital Outlay (Immokalee) = $25M</a:t>
            </a:r>
          </a:p>
        </p:txBody>
      </p:sp>
      <p:sp>
        <p:nvSpPr>
          <p:cNvPr id="61" name="TextBox 60">
            <a:extLst>
              <a:ext uri="{FF2B5EF4-FFF2-40B4-BE49-F238E27FC236}">
                <a16:creationId xmlns:a16="http://schemas.microsoft.com/office/drawing/2014/main" id="{CDBC718E-17BF-4A6E-AD5F-BB694775E7BE}"/>
              </a:ext>
            </a:extLst>
          </p:cNvPr>
          <p:cNvSpPr txBox="1"/>
          <p:nvPr/>
        </p:nvSpPr>
        <p:spPr>
          <a:xfrm>
            <a:off x="7863337" y="3490814"/>
            <a:ext cx="1687911" cy="16235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1" i="0" u="none" strike="noStrike" kern="0" cap="none" spc="0" normalizeH="0" baseline="0" noProof="0" dirty="0">
                <a:ln>
                  <a:noFill/>
                </a:ln>
                <a:solidFill>
                  <a:prstClr val="white"/>
                </a:solidFill>
                <a:effectLst/>
                <a:uLnTx/>
                <a:uFillTx/>
                <a:cs typeface="Arial" pitchFamily="34" charset="0"/>
              </a:rPr>
              <a:t>Workforce Training &amp; Research</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ko-KR" sz="1050" b="1" i="0" u="none" strike="noStrike" kern="0" cap="none" spc="0" normalizeH="0" baseline="0" noProof="0" dirty="0">
              <a:ln>
                <a:noFill/>
              </a:ln>
              <a:solidFill>
                <a:prstClr val="white"/>
              </a:solidFill>
              <a:effectLst/>
              <a:uLnTx/>
              <a:uFillTx/>
              <a:cs typeface="Arial" pitchFamily="34" charset="0"/>
            </a:endParaRPr>
          </a:p>
          <a:p>
            <a:pPr marL="0" marR="0" lvl="0" indent="0" defTabSz="914400" eaLnBrk="1" fontAlgn="auto" latinLnBrk="0" hangingPunct="1">
              <a:lnSpc>
                <a:spcPct val="100000"/>
              </a:lnSpc>
              <a:spcBef>
                <a:spcPts val="0"/>
              </a:spcBef>
              <a:spcAft>
                <a:spcPts val="300"/>
              </a:spcAft>
              <a:buClrTx/>
              <a:buSzTx/>
              <a:buFontTx/>
              <a:buNone/>
              <a:tabLst/>
              <a:defRPr/>
            </a:pPr>
            <a:r>
              <a:rPr lang="en-US" sz="1000" kern="0" noProof="1">
                <a:solidFill>
                  <a:prstClr val="white"/>
                </a:solidFill>
              </a:rPr>
              <a:t>FLEET Grant = $125M</a:t>
            </a:r>
          </a:p>
          <a:p>
            <a:pPr marL="0" marR="0" lvl="0" indent="0" defTabSz="914400" eaLnBrk="1" fontAlgn="auto" latinLnBrk="0" hangingPunct="1">
              <a:lnSpc>
                <a:spcPct val="100000"/>
              </a:lnSpc>
              <a:spcBef>
                <a:spcPts val="0"/>
              </a:spcBef>
              <a:spcAft>
                <a:spcPts val="300"/>
              </a:spcAft>
              <a:buClrTx/>
              <a:buSzTx/>
              <a:buFontTx/>
              <a:buNone/>
              <a:tabLst/>
              <a:defRPr/>
            </a:pPr>
            <a:r>
              <a:rPr kumimoji="0" lang="en-US" sz="1000" b="0" i="0" u="none" strike="noStrike" kern="0" cap="none" spc="0" normalizeH="0" baseline="0" noProof="1">
                <a:ln>
                  <a:noFill/>
                </a:ln>
                <a:solidFill>
                  <a:prstClr val="white"/>
                </a:solidFill>
                <a:effectLst/>
                <a:uLnTx/>
                <a:uFillTx/>
              </a:rPr>
              <a:t>Workforce Development Capital Incentive Grant Program = $60M</a:t>
            </a:r>
          </a:p>
          <a:p>
            <a:pPr marL="0" marR="0" lvl="0" indent="0" defTabSz="914400" eaLnBrk="1" fontAlgn="auto" latinLnBrk="0" hangingPunct="1">
              <a:lnSpc>
                <a:spcPct val="100000"/>
              </a:lnSpc>
              <a:spcBef>
                <a:spcPts val="0"/>
              </a:spcBef>
              <a:spcAft>
                <a:spcPts val="0"/>
              </a:spcAft>
              <a:buClrTx/>
              <a:buSzTx/>
              <a:buFontTx/>
              <a:buNone/>
              <a:tabLst/>
              <a:defRPr/>
            </a:pPr>
            <a:r>
              <a:rPr lang="en-US" sz="1000" kern="0" noProof="1">
                <a:solidFill>
                  <a:prstClr val="white"/>
                </a:solidFill>
              </a:rPr>
              <a:t>Alzheimer’s Disease Research = $10M</a:t>
            </a:r>
            <a:endParaRPr kumimoji="0" lang="en-US" sz="1000" b="0" i="0" u="none" strike="noStrike" kern="0" cap="none" spc="0" normalizeH="0" baseline="0" noProof="1">
              <a:ln>
                <a:noFill/>
              </a:ln>
              <a:solidFill>
                <a:prstClr val="white"/>
              </a:solidFill>
              <a:effectLst/>
              <a:uLnTx/>
              <a:uFillTx/>
            </a:endParaRPr>
          </a:p>
        </p:txBody>
      </p:sp>
      <p:sp>
        <p:nvSpPr>
          <p:cNvPr id="62" name="TextBox 61">
            <a:extLst>
              <a:ext uri="{FF2B5EF4-FFF2-40B4-BE49-F238E27FC236}">
                <a16:creationId xmlns:a16="http://schemas.microsoft.com/office/drawing/2014/main" id="{2EEF829F-BED9-420F-B07E-14557E11B86F}"/>
              </a:ext>
            </a:extLst>
          </p:cNvPr>
          <p:cNvSpPr txBox="1"/>
          <p:nvPr/>
        </p:nvSpPr>
        <p:spPr>
          <a:xfrm>
            <a:off x="10112533" y="3179513"/>
            <a:ext cx="1687911" cy="209288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ko-KR" sz="1200" b="1" i="0" u="none" strike="noStrike" kern="0" cap="none" spc="0" normalizeH="0" baseline="0" noProof="0" dirty="0">
                <a:ln>
                  <a:noFill/>
                </a:ln>
                <a:solidFill>
                  <a:prstClr val="white"/>
                </a:solidFill>
                <a:effectLst/>
                <a:uLnTx/>
                <a:uFillTx/>
                <a:cs typeface="Arial" pitchFamily="34" charset="0"/>
              </a:rPr>
              <a:t>Other</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ko-KR" sz="1050" b="1" i="0" u="none" strike="noStrike" kern="0" cap="none" spc="0" normalizeH="0" baseline="0" noProof="0" dirty="0">
              <a:ln>
                <a:noFill/>
              </a:ln>
              <a:solidFill>
                <a:prstClr val="white"/>
              </a:solidFill>
              <a:effectLst/>
              <a:uLnTx/>
              <a:uFillTx/>
              <a:cs typeface="Arial" pitchFamily="34" charset="0"/>
            </a:endParaRPr>
          </a:p>
          <a:p>
            <a:pPr defTabSz="914400">
              <a:spcAft>
                <a:spcPts val="300"/>
              </a:spcAft>
            </a:pPr>
            <a:r>
              <a:rPr kumimoji="0" lang="en-US" sz="1000" b="0" i="0" u="none" strike="noStrike" kern="0" cap="none" spc="0" normalizeH="0" baseline="0" noProof="1">
                <a:ln>
                  <a:noFill/>
                </a:ln>
                <a:solidFill>
                  <a:prstClr val="white"/>
                </a:solidFill>
                <a:effectLst/>
                <a:uLnTx/>
                <a:uFillTx/>
              </a:rPr>
              <a:t>Fed Stimulus Data </a:t>
            </a:r>
            <a:r>
              <a:rPr lang="en-US" sz="1000" kern="0" noProof="1">
                <a:solidFill>
                  <a:prstClr val="white"/>
                </a:solidFill>
              </a:rPr>
              <a:t>Management = TBD</a:t>
            </a:r>
          </a:p>
          <a:p>
            <a:pPr marR="0" lvl="0" indent="0" defTabSz="914400" fontAlgn="auto">
              <a:lnSpc>
                <a:spcPct val="100000"/>
              </a:lnSpc>
              <a:spcBef>
                <a:spcPts val="0"/>
              </a:spcBef>
              <a:spcAft>
                <a:spcPts val="300"/>
              </a:spcAft>
              <a:buClrTx/>
              <a:buSzTx/>
              <a:buFontTx/>
              <a:buNone/>
              <a:tabLst/>
              <a:defRPr/>
            </a:pPr>
            <a:r>
              <a:rPr lang="en-US" sz="1000" kern="0" noProof="1">
                <a:solidFill>
                  <a:prstClr val="white"/>
                </a:solidFill>
              </a:rPr>
              <a:t>Budget Stabalization Fund Transfer = $1.7B</a:t>
            </a:r>
          </a:p>
          <a:p>
            <a:pPr defTabSz="914400">
              <a:spcAft>
                <a:spcPts val="300"/>
              </a:spcAft>
            </a:pPr>
            <a:r>
              <a:rPr kumimoji="0" lang="en-US" sz="1000" b="0" i="0" u="none" strike="noStrike" kern="0" cap="none" spc="0" normalizeH="0" baseline="0" noProof="1">
                <a:ln>
                  <a:noFill/>
                </a:ln>
                <a:solidFill>
                  <a:prstClr val="white"/>
                </a:solidFill>
                <a:effectLst/>
                <a:uLnTx/>
                <a:uFillTx/>
              </a:rPr>
              <a:t>Funding </a:t>
            </a:r>
            <a:r>
              <a:rPr lang="en-US" sz="1000" kern="0" noProof="1">
                <a:solidFill>
                  <a:prstClr val="white"/>
                </a:solidFill>
              </a:rPr>
              <a:t>pass through to local nonentitlement govts = $1.4B</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1">
                <a:ln>
                  <a:noFill/>
                </a:ln>
                <a:solidFill>
                  <a:prstClr val="white"/>
                </a:solidFill>
                <a:effectLst/>
                <a:uLnTx/>
                <a:uFillTx/>
              </a:rPr>
              <a:t>Funding pass through to local nonentitlement govts (admin) = $30M</a:t>
            </a:r>
          </a:p>
        </p:txBody>
      </p:sp>
      <p:sp>
        <p:nvSpPr>
          <p:cNvPr id="63" name="Freeform 30">
            <a:extLst>
              <a:ext uri="{FF2B5EF4-FFF2-40B4-BE49-F238E27FC236}">
                <a16:creationId xmlns:a16="http://schemas.microsoft.com/office/drawing/2014/main" id="{DCD477F1-D97F-4592-B2F3-FD53F8666025}"/>
              </a:ext>
            </a:extLst>
          </p:cNvPr>
          <p:cNvSpPr/>
          <p:nvPr/>
        </p:nvSpPr>
        <p:spPr>
          <a:xfrm>
            <a:off x="1517776" y="3841469"/>
            <a:ext cx="612279" cy="656579"/>
          </a:xfrm>
          <a:custGeom>
            <a:avLst/>
            <a:gdLst>
              <a:gd name="connsiteX0" fmla="*/ 826327 w 857635"/>
              <a:gd name="connsiteY0" fmla="*/ 234025 h 974326"/>
              <a:gd name="connsiteX1" fmla="*/ 776089 w 857635"/>
              <a:gd name="connsiteY1" fmla="*/ 147162 h 974326"/>
              <a:gd name="connsiteX2" fmla="*/ 676755 w 857635"/>
              <a:gd name="connsiteY2" fmla="*/ 55447 h 974326"/>
              <a:gd name="connsiteX3" fmla="*/ 551636 w 857635"/>
              <a:gd name="connsiteY3" fmla="*/ 5023 h 974326"/>
              <a:gd name="connsiteX4" fmla="*/ 455061 w 857635"/>
              <a:gd name="connsiteY4" fmla="*/ 1503 h 974326"/>
              <a:gd name="connsiteX5" fmla="*/ 206155 w 857635"/>
              <a:gd name="connsiteY5" fmla="*/ 79708 h 974326"/>
              <a:gd name="connsiteX6" fmla="*/ 71141 w 857635"/>
              <a:gd name="connsiteY6" fmla="*/ 266468 h 974326"/>
              <a:gd name="connsiteX7" fmla="*/ 66574 w 857635"/>
              <a:gd name="connsiteY7" fmla="*/ 408608 h 974326"/>
              <a:gd name="connsiteX8" fmla="*/ 32416 w 857635"/>
              <a:gd name="connsiteY8" fmla="*/ 541614 h 974326"/>
              <a:gd name="connsiteX9" fmla="*/ 17668 w 857635"/>
              <a:gd name="connsiteY9" fmla="*/ 622863 h 974326"/>
              <a:gd name="connsiteX10" fmla="*/ 64005 w 857635"/>
              <a:gd name="connsiteY10" fmla="*/ 642272 h 974326"/>
              <a:gd name="connsiteX11" fmla="*/ 81036 w 857635"/>
              <a:gd name="connsiteY11" fmla="*/ 691459 h 974326"/>
              <a:gd name="connsiteX12" fmla="*/ 93786 w 857635"/>
              <a:gd name="connsiteY12" fmla="*/ 723331 h 974326"/>
              <a:gd name="connsiteX13" fmla="*/ 85603 w 857635"/>
              <a:gd name="connsiteY13" fmla="*/ 748258 h 974326"/>
              <a:gd name="connsiteX14" fmla="*/ 102635 w 857635"/>
              <a:gd name="connsiteY14" fmla="*/ 831791 h 974326"/>
              <a:gd name="connsiteX15" fmla="*/ 126327 w 857635"/>
              <a:gd name="connsiteY15" fmla="*/ 877173 h 974326"/>
              <a:gd name="connsiteX16" fmla="*/ 155156 w 857635"/>
              <a:gd name="connsiteY16" fmla="*/ 879932 h 974326"/>
              <a:gd name="connsiteX17" fmla="*/ 247164 w 857635"/>
              <a:gd name="connsiteY17" fmla="*/ 873082 h 974326"/>
              <a:gd name="connsiteX18" fmla="*/ 375613 w 857635"/>
              <a:gd name="connsiteY18" fmla="*/ 969364 h 974326"/>
              <a:gd name="connsiteX19" fmla="*/ 385033 w 857635"/>
              <a:gd name="connsiteY19" fmla="*/ 974216 h 974326"/>
              <a:gd name="connsiteX20" fmla="*/ 425756 w 857635"/>
              <a:gd name="connsiteY20" fmla="*/ 970886 h 974326"/>
              <a:gd name="connsiteX21" fmla="*/ 550589 w 857635"/>
              <a:gd name="connsiteY21" fmla="*/ 958137 h 974326"/>
              <a:gd name="connsiteX22" fmla="*/ 666479 w 857635"/>
              <a:gd name="connsiteY22" fmla="*/ 942819 h 974326"/>
              <a:gd name="connsiteX23" fmla="*/ 724804 w 857635"/>
              <a:gd name="connsiteY23" fmla="*/ 934923 h 974326"/>
              <a:gd name="connsiteX24" fmla="*/ 722045 w 857635"/>
              <a:gd name="connsiteY24" fmla="*/ 925028 h 974326"/>
              <a:gd name="connsiteX25" fmla="*/ 711864 w 857635"/>
              <a:gd name="connsiteY25" fmla="*/ 840449 h 974326"/>
              <a:gd name="connsiteX26" fmla="*/ 754205 w 857635"/>
              <a:gd name="connsiteY26" fmla="*/ 687844 h 974326"/>
              <a:gd name="connsiteX27" fmla="*/ 831655 w 857635"/>
              <a:gd name="connsiteY27" fmla="*/ 518685 h 974326"/>
              <a:gd name="connsiteX28" fmla="*/ 857630 w 857635"/>
              <a:gd name="connsiteY28" fmla="*/ 394051 h 974326"/>
              <a:gd name="connsiteX29" fmla="*/ 826327 w 857635"/>
              <a:gd name="connsiteY29" fmla="*/ 234025 h 974326"/>
              <a:gd name="connsiteX30" fmla="*/ 739742 w 857635"/>
              <a:gd name="connsiteY30" fmla="*/ 369125 h 974326"/>
              <a:gd name="connsiteX31" fmla="*/ 737935 w 857635"/>
              <a:gd name="connsiteY31" fmla="*/ 380351 h 974326"/>
              <a:gd name="connsiteX32" fmla="*/ 719095 w 857635"/>
              <a:gd name="connsiteY32" fmla="*/ 442002 h 974326"/>
              <a:gd name="connsiteX33" fmla="*/ 640599 w 857635"/>
              <a:gd name="connsiteY33" fmla="*/ 495471 h 974326"/>
              <a:gd name="connsiteX34" fmla="*/ 615099 w 857635"/>
              <a:gd name="connsiteY34" fmla="*/ 502892 h 974326"/>
              <a:gd name="connsiteX35" fmla="*/ 610722 w 857635"/>
              <a:gd name="connsiteY35" fmla="*/ 511264 h 974326"/>
              <a:gd name="connsiteX36" fmla="*/ 617573 w 857635"/>
              <a:gd name="connsiteY36" fmla="*/ 532195 h 974326"/>
              <a:gd name="connsiteX37" fmla="*/ 606631 w 857635"/>
              <a:gd name="connsiteY37" fmla="*/ 563020 h 974326"/>
              <a:gd name="connsiteX38" fmla="*/ 544214 w 857635"/>
              <a:gd name="connsiteY38" fmla="*/ 578528 h 974326"/>
              <a:gd name="connsiteX39" fmla="*/ 520523 w 857635"/>
              <a:gd name="connsiteY39" fmla="*/ 564733 h 974326"/>
              <a:gd name="connsiteX40" fmla="*/ 512150 w 857635"/>
              <a:gd name="connsiteY40" fmla="*/ 553792 h 974326"/>
              <a:gd name="connsiteX41" fmla="*/ 480275 w 857635"/>
              <a:gd name="connsiteY41" fmla="*/ 526772 h 974326"/>
              <a:gd name="connsiteX42" fmla="*/ 427278 w 857635"/>
              <a:gd name="connsiteY42" fmla="*/ 468451 h 974326"/>
              <a:gd name="connsiteX43" fmla="*/ 417383 w 857635"/>
              <a:gd name="connsiteY43" fmla="*/ 437150 h 974326"/>
              <a:gd name="connsiteX44" fmla="*/ 403872 w 857635"/>
              <a:gd name="connsiteY44" fmla="*/ 421832 h 974326"/>
              <a:gd name="connsiteX45" fmla="*/ 367906 w 857635"/>
              <a:gd name="connsiteY45" fmla="*/ 405754 h 974326"/>
              <a:gd name="connsiteX46" fmla="*/ 356203 w 857635"/>
              <a:gd name="connsiteY46" fmla="*/ 402994 h 974326"/>
              <a:gd name="connsiteX47" fmla="*/ 339647 w 857635"/>
              <a:gd name="connsiteY47" fmla="*/ 402994 h 974326"/>
              <a:gd name="connsiteX48" fmla="*/ 294547 w 857635"/>
              <a:gd name="connsiteY48" fmla="*/ 395573 h 974326"/>
              <a:gd name="connsiteX49" fmla="*/ 276184 w 857635"/>
              <a:gd name="connsiteY49" fmla="*/ 393576 h 974326"/>
              <a:gd name="connsiteX50" fmla="*/ 217288 w 857635"/>
              <a:gd name="connsiteY50" fmla="*/ 365319 h 974326"/>
              <a:gd name="connsiteX51" fmla="*/ 203777 w 857635"/>
              <a:gd name="connsiteY51" fmla="*/ 329166 h 974326"/>
              <a:gd name="connsiteX52" fmla="*/ 200256 w 857635"/>
              <a:gd name="connsiteY52" fmla="*/ 260665 h 974326"/>
              <a:gd name="connsiteX53" fmla="*/ 220142 w 857635"/>
              <a:gd name="connsiteY53" fmla="*/ 212809 h 974326"/>
              <a:gd name="connsiteX54" fmla="*/ 237744 w 857635"/>
              <a:gd name="connsiteY54" fmla="*/ 187312 h 974326"/>
              <a:gd name="connsiteX55" fmla="*/ 303491 w 857635"/>
              <a:gd name="connsiteY55" fmla="*/ 126422 h 974326"/>
              <a:gd name="connsiteX56" fmla="*/ 319286 w 857635"/>
              <a:gd name="connsiteY56" fmla="*/ 116242 h 974326"/>
              <a:gd name="connsiteX57" fmla="*/ 352682 w 857635"/>
              <a:gd name="connsiteY57" fmla="*/ 101210 h 974326"/>
              <a:gd name="connsiteX58" fmla="*/ 370285 w 857635"/>
              <a:gd name="connsiteY58" fmla="*/ 95597 h 974326"/>
              <a:gd name="connsiteX59" fmla="*/ 406250 w 857635"/>
              <a:gd name="connsiteY59" fmla="*/ 86178 h 974326"/>
              <a:gd name="connsiteX60" fmla="*/ 416907 w 857635"/>
              <a:gd name="connsiteY60" fmla="*/ 84370 h 974326"/>
              <a:gd name="connsiteX61" fmla="*/ 467621 w 857635"/>
              <a:gd name="connsiteY61" fmla="*/ 81326 h 974326"/>
              <a:gd name="connsiteX62" fmla="*/ 484462 w 857635"/>
              <a:gd name="connsiteY62" fmla="*/ 80564 h 974326"/>
              <a:gd name="connsiteX63" fmla="*/ 591978 w 857635"/>
              <a:gd name="connsiteY63" fmla="*/ 100449 h 974326"/>
              <a:gd name="connsiteX64" fmla="*/ 618715 w 857635"/>
              <a:gd name="connsiteY64" fmla="*/ 112151 h 974326"/>
              <a:gd name="connsiteX65" fmla="*/ 658201 w 857635"/>
              <a:gd name="connsiteY65" fmla="*/ 135365 h 974326"/>
              <a:gd name="connsiteX66" fmla="*/ 689314 w 857635"/>
              <a:gd name="connsiteY66" fmla="*/ 160863 h 974326"/>
              <a:gd name="connsiteX67" fmla="*/ 722711 w 857635"/>
              <a:gd name="connsiteY67" fmla="*/ 195018 h 974326"/>
              <a:gd name="connsiteX68" fmla="*/ 735175 w 857635"/>
              <a:gd name="connsiteY68" fmla="*/ 210526 h 974326"/>
              <a:gd name="connsiteX69" fmla="*/ 755347 w 857635"/>
              <a:gd name="connsiteY69" fmla="*/ 265517 h 974326"/>
              <a:gd name="connsiteX70" fmla="*/ 755061 w 857635"/>
              <a:gd name="connsiteY70" fmla="*/ 297579 h 974326"/>
              <a:gd name="connsiteX71" fmla="*/ 739742 w 857635"/>
              <a:gd name="connsiteY71" fmla="*/ 369125 h 9743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Lst>
            <a:rect l="l" t="t" r="r" b="b"/>
            <a:pathLst>
              <a:path w="857635" h="974326">
                <a:moveTo>
                  <a:pt x="826327" y="234025"/>
                </a:moveTo>
                <a:cubicBezTo>
                  <a:pt x="813291" y="202915"/>
                  <a:pt x="796545" y="173897"/>
                  <a:pt x="776089" y="147162"/>
                </a:cubicBezTo>
                <a:cubicBezTo>
                  <a:pt x="748306" y="111009"/>
                  <a:pt x="715480" y="80184"/>
                  <a:pt x="676755" y="55447"/>
                </a:cubicBezTo>
                <a:cubicBezTo>
                  <a:pt x="638315" y="30996"/>
                  <a:pt x="596450" y="13871"/>
                  <a:pt x="551636" y="5023"/>
                </a:cubicBezTo>
                <a:cubicBezTo>
                  <a:pt x="519761" y="-1351"/>
                  <a:pt x="487411" y="-590"/>
                  <a:pt x="455061" y="1503"/>
                </a:cubicBezTo>
                <a:cubicBezTo>
                  <a:pt x="365337" y="6831"/>
                  <a:pt x="281798" y="30330"/>
                  <a:pt x="206155" y="79708"/>
                </a:cubicBezTo>
                <a:cubicBezTo>
                  <a:pt x="137364" y="124805"/>
                  <a:pt x="91027" y="186170"/>
                  <a:pt x="71141" y="266468"/>
                </a:cubicBezTo>
                <a:cubicBezTo>
                  <a:pt x="59438" y="313563"/>
                  <a:pt x="61436" y="361038"/>
                  <a:pt x="66574" y="408608"/>
                </a:cubicBezTo>
                <a:cubicBezTo>
                  <a:pt x="71902" y="456749"/>
                  <a:pt x="59723" y="501369"/>
                  <a:pt x="32416" y="541614"/>
                </a:cubicBezTo>
                <a:cubicBezTo>
                  <a:pt x="19191" y="561213"/>
                  <a:pt x="-23911" y="606594"/>
                  <a:pt x="17668" y="622863"/>
                </a:cubicBezTo>
                <a:cubicBezTo>
                  <a:pt x="36507" y="633329"/>
                  <a:pt x="60009" y="639703"/>
                  <a:pt x="64005" y="642272"/>
                </a:cubicBezTo>
                <a:cubicBezTo>
                  <a:pt x="78753" y="650644"/>
                  <a:pt x="88934" y="674334"/>
                  <a:pt x="81036" y="691459"/>
                </a:cubicBezTo>
                <a:cubicBezTo>
                  <a:pt x="74186" y="706491"/>
                  <a:pt x="84842" y="708775"/>
                  <a:pt x="93786" y="723331"/>
                </a:cubicBezTo>
                <a:cubicBezTo>
                  <a:pt x="96070" y="727137"/>
                  <a:pt x="85128" y="743691"/>
                  <a:pt x="85603" y="748258"/>
                </a:cubicBezTo>
                <a:cubicBezTo>
                  <a:pt x="86650" y="757962"/>
                  <a:pt x="111293" y="748543"/>
                  <a:pt x="102635" y="831791"/>
                </a:cubicBezTo>
                <a:cubicBezTo>
                  <a:pt x="101112" y="846062"/>
                  <a:pt x="112340" y="873367"/>
                  <a:pt x="126327" y="877173"/>
                </a:cubicBezTo>
                <a:cubicBezTo>
                  <a:pt x="135461" y="879932"/>
                  <a:pt x="145451" y="879932"/>
                  <a:pt x="155156" y="879932"/>
                </a:cubicBezTo>
                <a:cubicBezTo>
                  <a:pt x="184462" y="879932"/>
                  <a:pt x="208439" y="877173"/>
                  <a:pt x="247164" y="873082"/>
                </a:cubicBezTo>
                <a:cubicBezTo>
                  <a:pt x="358011" y="863187"/>
                  <a:pt x="352397" y="893252"/>
                  <a:pt x="375613" y="969364"/>
                </a:cubicBezTo>
                <a:cubicBezTo>
                  <a:pt x="377611" y="973740"/>
                  <a:pt x="380465" y="974691"/>
                  <a:pt x="385033" y="974216"/>
                </a:cubicBezTo>
                <a:cubicBezTo>
                  <a:pt x="398544" y="972979"/>
                  <a:pt x="412340" y="972218"/>
                  <a:pt x="425756" y="970886"/>
                </a:cubicBezTo>
                <a:cubicBezTo>
                  <a:pt x="467335" y="966795"/>
                  <a:pt x="509105" y="962989"/>
                  <a:pt x="550589" y="958137"/>
                </a:cubicBezTo>
                <a:cubicBezTo>
                  <a:pt x="589314" y="953570"/>
                  <a:pt x="627754" y="947957"/>
                  <a:pt x="666479" y="942819"/>
                </a:cubicBezTo>
                <a:cubicBezTo>
                  <a:pt x="685603" y="940251"/>
                  <a:pt x="704728" y="937682"/>
                  <a:pt x="724804" y="934923"/>
                </a:cubicBezTo>
                <a:cubicBezTo>
                  <a:pt x="723758" y="930547"/>
                  <a:pt x="722996" y="927787"/>
                  <a:pt x="722045" y="925028"/>
                </a:cubicBezTo>
                <a:cubicBezTo>
                  <a:pt x="713101" y="897533"/>
                  <a:pt x="710342" y="869276"/>
                  <a:pt x="711864" y="840449"/>
                </a:cubicBezTo>
                <a:cubicBezTo>
                  <a:pt x="714623" y="786409"/>
                  <a:pt x="732511" y="736461"/>
                  <a:pt x="754205" y="687844"/>
                </a:cubicBezTo>
                <a:cubicBezTo>
                  <a:pt x="779419" y="631331"/>
                  <a:pt x="806726" y="575484"/>
                  <a:pt x="831655" y="518685"/>
                </a:cubicBezTo>
                <a:cubicBezTo>
                  <a:pt x="849257" y="479202"/>
                  <a:pt x="857154" y="437625"/>
                  <a:pt x="857630" y="394051"/>
                </a:cubicBezTo>
                <a:cubicBezTo>
                  <a:pt x="857915" y="338489"/>
                  <a:pt x="847735" y="285306"/>
                  <a:pt x="826327" y="234025"/>
                </a:cubicBezTo>
                <a:close/>
                <a:moveTo>
                  <a:pt x="739742" y="369125"/>
                </a:moveTo>
                <a:cubicBezTo>
                  <a:pt x="736222" y="372455"/>
                  <a:pt x="737173" y="375975"/>
                  <a:pt x="737935" y="380351"/>
                </a:cubicBezTo>
                <a:cubicBezTo>
                  <a:pt x="741455" y="404041"/>
                  <a:pt x="737459" y="426494"/>
                  <a:pt x="719095" y="442002"/>
                </a:cubicBezTo>
                <a:cubicBezTo>
                  <a:pt x="695118" y="462647"/>
                  <a:pt x="670665" y="483768"/>
                  <a:pt x="640599" y="495471"/>
                </a:cubicBezTo>
                <a:cubicBezTo>
                  <a:pt x="632226" y="498515"/>
                  <a:pt x="623567" y="500608"/>
                  <a:pt x="615099" y="502892"/>
                </a:cubicBezTo>
                <a:cubicBezTo>
                  <a:pt x="610532" y="504414"/>
                  <a:pt x="609200" y="506983"/>
                  <a:pt x="610722" y="511264"/>
                </a:cubicBezTo>
                <a:cubicBezTo>
                  <a:pt x="613006" y="518114"/>
                  <a:pt x="615575" y="525059"/>
                  <a:pt x="617573" y="532195"/>
                </a:cubicBezTo>
                <a:cubicBezTo>
                  <a:pt x="622140" y="546942"/>
                  <a:pt x="619571" y="553887"/>
                  <a:pt x="606631" y="563020"/>
                </a:cubicBezTo>
                <a:cubicBezTo>
                  <a:pt x="587792" y="576245"/>
                  <a:pt x="566859" y="580811"/>
                  <a:pt x="544214" y="578528"/>
                </a:cubicBezTo>
                <a:cubicBezTo>
                  <a:pt x="534795" y="577481"/>
                  <a:pt x="526136" y="573676"/>
                  <a:pt x="520523" y="564733"/>
                </a:cubicBezTo>
                <a:cubicBezTo>
                  <a:pt x="518239" y="561213"/>
                  <a:pt x="514623" y="557597"/>
                  <a:pt x="512150" y="553792"/>
                </a:cubicBezTo>
                <a:cubicBezTo>
                  <a:pt x="503777" y="542089"/>
                  <a:pt x="494072" y="532385"/>
                  <a:pt x="480275" y="526772"/>
                </a:cubicBezTo>
                <a:cubicBezTo>
                  <a:pt x="452968" y="515830"/>
                  <a:pt x="436983" y="494900"/>
                  <a:pt x="427278" y="468451"/>
                </a:cubicBezTo>
                <a:cubicBezTo>
                  <a:pt x="423472" y="457985"/>
                  <a:pt x="419857" y="447520"/>
                  <a:pt x="417383" y="437150"/>
                </a:cubicBezTo>
                <a:cubicBezTo>
                  <a:pt x="415575" y="428968"/>
                  <a:pt x="411484" y="424686"/>
                  <a:pt x="403872" y="421832"/>
                </a:cubicBezTo>
                <a:cubicBezTo>
                  <a:pt x="391598" y="417265"/>
                  <a:pt x="380180" y="410891"/>
                  <a:pt x="367906" y="405754"/>
                </a:cubicBezTo>
                <a:cubicBezTo>
                  <a:pt x="364576" y="404231"/>
                  <a:pt x="360294" y="403185"/>
                  <a:pt x="356203" y="402994"/>
                </a:cubicBezTo>
                <a:cubicBezTo>
                  <a:pt x="350304" y="402709"/>
                  <a:pt x="344500" y="402994"/>
                  <a:pt x="339647" y="402994"/>
                </a:cubicBezTo>
                <a:cubicBezTo>
                  <a:pt x="323567" y="404231"/>
                  <a:pt x="308819" y="402519"/>
                  <a:pt x="294547" y="395573"/>
                </a:cubicBezTo>
                <a:cubicBezTo>
                  <a:pt x="289409" y="393005"/>
                  <a:pt x="282083" y="393766"/>
                  <a:pt x="276184" y="393576"/>
                </a:cubicBezTo>
                <a:cubicBezTo>
                  <a:pt x="252778" y="392053"/>
                  <a:pt x="232131" y="384918"/>
                  <a:pt x="217288" y="365319"/>
                </a:cubicBezTo>
                <a:cubicBezTo>
                  <a:pt x="209390" y="354378"/>
                  <a:pt x="205014" y="341914"/>
                  <a:pt x="203777" y="329166"/>
                </a:cubicBezTo>
                <a:cubicBezTo>
                  <a:pt x="201779" y="306237"/>
                  <a:pt x="201017" y="283594"/>
                  <a:pt x="200256" y="260665"/>
                </a:cubicBezTo>
                <a:cubicBezTo>
                  <a:pt x="199780" y="242112"/>
                  <a:pt x="206631" y="225748"/>
                  <a:pt x="220142" y="212809"/>
                </a:cubicBezTo>
                <a:cubicBezTo>
                  <a:pt x="227563" y="205388"/>
                  <a:pt x="233653" y="197301"/>
                  <a:pt x="237744" y="187312"/>
                </a:cubicBezTo>
                <a:cubicBezTo>
                  <a:pt x="250494" y="157247"/>
                  <a:pt x="272949" y="137648"/>
                  <a:pt x="303491" y="126422"/>
                </a:cubicBezTo>
                <a:cubicBezTo>
                  <a:pt x="309390" y="124424"/>
                  <a:pt x="314433" y="120523"/>
                  <a:pt x="319286" y="116242"/>
                </a:cubicBezTo>
                <a:cubicBezTo>
                  <a:pt x="328705" y="107584"/>
                  <a:pt x="339172" y="101971"/>
                  <a:pt x="352682" y="101210"/>
                </a:cubicBezTo>
                <a:cubicBezTo>
                  <a:pt x="358582" y="100924"/>
                  <a:pt x="364956" y="98165"/>
                  <a:pt x="370285" y="95597"/>
                </a:cubicBezTo>
                <a:cubicBezTo>
                  <a:pt x="381512" y="89698"/>
                  <a:pt x="393215" y="85131"/>
                  <a:pt x="406250" y="86178"/>
                </a:cubicBezTo>
                <a:cubicBezTo>
                  <a:pt x="409771" y="86463"/>
                  <a:pt x="413672" y="85702"/>
                  <a:pt x="416907" y="84370"/>
                </a:cubicBezTo>
                <a:cubicBezTo>
                  <a:pt x="433748" y="76759"/>
                  <a:pt x="450779" y="79042"/>
                  <a:pt x="467621" y="81326"/>
                </a:cubicBezTo>
                <a:cubicBezTo>
                  <a:pt x="473234" y="82087"/>
                  <a:pt x="479609" y="82562"/>
                  <a:pt x="484462" y="80564"/>
                </a:cubicBezTo>
                <a:cubicBezTo>
                  <a:pt x="524424" y="67055"/>
                  <a:pt x="559628" y="75998"/>
                  <a:pt x="591978" y="100449"/>
                </a:cubicBezTo>
                <a:cubicBezTo>
                  <a:pt x="599876" y="106538"/>
                  <a:pt x="608058" y="110914"/>
                  <a:pt x="618715" y="112151"/>
                </a:cubicBezTo>
                <a:cubicBezTo>
                  <a:pt x="634509" y="113959"/>
                  <a:pt x="647735" y="122807"/>
                  <a:pt x="658201" y="135365"/>
                </a:cubicBezTo>
                <a:cubicBezTo>
                  <a:pt x="667145" y="146021"/>
                  <a:pt x="677326" y="153918"/>
                  <a:pt x="689314" y="160863"/>
                </a:cubicBezTo>
                <a:cubicBezTo>
                  <a:pt x="703301" y="168759"/>
                  <a:pt x="716336" y="179225"/>
                  <a:pt x="722711" y="195018"/>
                </a:cubicBezTo>
                <a:cubicBezTo>
                  <a:pt x="725280" y="201392"/>
                  <a:pt x="729562" y="205959"/>
                  <a:pt x="735175" y="210526"/>
                </a:cubicBezTo>
                <a:cubicBezTo>
                  <a:pt x="752778" y="224511"/>
                  <a:pt x="759628" y="243159"/>
                  <a:pt x="755347" y="265517"/>
                </a:cubicBezTo>
                <a:cubicBezTo>
                  <a:pt x="753063" y="276172"/>
                  <a:pt x="752587" y="286448"/>
                  <a:pt x="755061" y="297579"/>
                </a:cubicBezTo>
                <a:cubicBezTo>
                  <a:pt x="761341" y="323457"/>
                  <a:pt x="759818" y="348194"/>
                  <a:pt x="739742" y="369125"/>
                </a:cubicBezTo>
                <a:close/>
              </a:path>
            </a:pathLst>
          </a:custGeom>
          <a:solidFill>
            <a:sysClr val="window" lastClr="FFFFFF"/>
          </a:solidFill>
          <a:ln w="951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64" name="Graphic 8">
            <a:extLst>
              <a:ext uri="{FF2B5EF4-FFF2-40B4-BE49-F238E27FC236}">
                <a16:creationId xmlns:a16="http://schemas.microsoft.com/office/drawing/2014/main" id="{B0985B2B-A45D-4E42-9E2A-F86F0CB4DF66}"/>
              </a:ext>
            </a:extLst>
          </p:cNvPr>
          <p:cNvGrpSpPr/>
          <p:nvPr/>
        </p:nvGrpSpPr>
        <p:grpSpPr>
          <a:xfrm>
            <a:off x="3613156" y="3472846"/>
            <a:ext cx="941909" cy="613901"/>
            <a:chOff x="8132688" y="4266947"/>
            <a:chExt cx="548556" cy="378769"/>
          </a:xfrm>
          <a:solidFill>
            <a:sysClr val="window" lastClr="FFFFFF"/>
          </a:solidFill>
        </p:grpSpPr>
        <p:sp>
          <p:nvSpPr>
            <p:cNvPr id="65" name="Freeform 71">
              <a:extLst>
                <a:ext uri="{FF2B5EF4-FFF2-40B4-BE49-F238E27FC236}">
                  <a16:creationId xmlns:a16="http://schemas.microsoft.com/office/drawing/2014/main" id="{C3BBDA8A-F360-4280-8A65-0FDD0654E404}"/>
                </a:ext>
              </a:extLst>
            </p:cNvPr>
            <p:cNvSpPr/>
            <p:nvPr/>
          </p:nvSpPr>
          <p:spPr>
            <a:xfrm>
              <a:off x="8132688" y="4266947"/>
              <a:ext cx="548556" cy="349360"/>
            </a:xfrm>
            <a:custGeom>
              <a:avLst/>
              <a:gdLst>
                <a:gd name="connsiteX0" fmla="*/ 542396 w 548556"/>
                <a:gd name="connsiteY0" fmla="*/ 310243 h 349360"/>
                <a:gd name="connsiteX1" fmla="*/ 450289 w 548556"/>
                <a:gd name="connsiteY1" fmla="*/ 242098 h 349360"/>
                <a:gd name="connsiteX2" fmla="*/ 404855 w 548556"/>
                <a:gd name="connsiteY2" fmla="*/ 347171 h 349360"/>
                <a:gd name="connsiteX3" fmla="*/ 169397 w 548556"/>
                <a:gd name="connsiteY3" fmla="*/ 347171 h 349360"/>
                <a:gd name="connsiteX4" fmla="*/ 142822 w 548556"/>
                <a:gd name="connsiteY4" fmla="*/ 249331 h 349360"/>
                <a:gd name="connsiteX5" fmla="*/ 64526 w 548556"/>
                <a:gd name="connsiteY5" fmla="*/ 251806 h 349360"/>
                <a:gd name="connsiteX6" fmla="*/ 42714 w 548556"/>
                <a:gd name="connsiteY6" fmla="*/ 349360 h 349360"/>
                <a:gd name="connsiteX7" fmla="*/ 30808 w 548556"/>
                <a:gd name="connsiteY7" fmla="*/ 342317 h 349360"/>
                <a:gd name="connsiteX8" fmla="*/ 423 w 548556"/>
                <a:gd name="connsiteY8" fmla="*/ 267224 h 349360"/>
                <a:gd name="connsiteX9" fmla="*/ 65669 w 548556"/>
                <a:gd name="connsiteY9" fmla="*/ 104951 h 349360"/>
                <a:gd name="connsiteX10" fmla="*/ 149109 w 548556"/>
                <a:gd name="connsiteY10" fmla="*/ 48512 h 349360"/>
                <a:gd name="connsiteX11" fmla="*/ 192829 w 548556"/>
                <a:gd name="connsiteY11" fmla="*/ 21863 h 349360"/>
                <a:gd name="connsiteX12" fmla="*/ 252264 w 548556"/>
                <a:gd name="connsiteY12" fmla="*/ 68 h 349360"/>
                <a:gd name="connsiteX13" fmla="*/ 302080 w 548556"/>
                <a:gd name="connsiteY13" fmla="*/ 18342 h 349360"/>
                <a:gd name="connsiteX14" fmla="*/ 341990 w 548556"/>
                <a:gd name="connsiteY14" fmla="*/ 41469 h 349360"/>
                <a:gd name="connsiteX15" fmla="*/ 436668 w 548556"/>
                <a:gd name="connsiteY15" fmla="*/ 99145 h 349360"/>
                <a:gd name="connsiteX16" fmla="*/ 533061 w 548556"/>
                <a:gd name="connsiteY16" fmla="*/ 212118 h 349360"/>
                <a:gd name="connsiteX17" fmla="*/ 544206 w 548556"/>
                <a:gd name="connsiteY17" fmla="*/ 305960 h 349360"/>
                <a:gd name="connsiteX18" fmla="*/ 542396 w 548556"/>
                <a:gd name="connsiteY18" fmla="*/ 310243 h 349360"/>
                <a:gd name="connsiteX19" fmla="*/ 290174 w 548556"/>
                <a:gd name="connsiteY19" fmla="*/ 316430 h 349360"/>
                <a:gd name="connsiteX20" fmla="*/ 345895 w 548556"/>
                <a:gd name="connsiteY20" fmla="*/ 313955 h 349360"/>
                <a:gd name="connsiteX21" fmla="*/ 397140 w 548556"/>
                <a:gd name="connsiteY21" fmla="*/ 266272 h 349360"/>
                <a:gd name="connsiteX22" fmla="*/ 388948 w 548556"/>
                <a:gd name="connsiteY22" fmla="*/ 136644 h 349360"/>
                <a:gd name="connsiteX23" fmla="*/ 317797 w 548556"/>
                <a:gd name="connsiteY23" fmla="*/ 71925 h 349360"/>
                <a:gd name="connsiteX24" fmla="*/ 234167 w 548556"/>
                <a:gd name="connsiteY24" fmla="*/ 69070 h 349360"/>
                <a:gd name="connsiteX25" fmla="*/ 195781 w 548556"/>
                <a:gd name="connsiteY25" fmla="*/ 83727 h 349360"/>
                <a:gd name="connsiteX26" fmla="*/ 153871 w 548556"/>
                <a:gd name="connsiteY26" fmla="*/ 186611 h 349360"/>
                <a:gd name="connsiteX27" fmla="*/ 187685 w 548556"/>
                <a:gd name="connsiteY27" fmla="*/ 280739 h 349360"/>
                <a:gd name="connsiteX28" fmla="*/ 234738 w 548556"/>
                <a:gd name="connsiteY28" fmla="*/ 312052 h 349360"/>
                <a:gd name="connsiteX29" fmla="*/ 290174 w 548556"/>
                <a:gd name="connsiteY29" fmla="*/ 316430 h 349360"/>
                <a:gd name="connsiteX30" fmla="*/ 193876 w 548556"/>
                <a:gd name="connsiteY30" fmla="*/ 32523 h 349360"/>
                <a:gd name="connsiteX31" fmla="*/ 300747 w 548556"/>
                <a:gd name="connsiteY31" fmla="*/ 29668 h 349360"/>
                <a:gd name="connsiteX32" fmla="*/ 284078 w 548556"/>
                <a:gd name="connsiteY32" fmla="*/ 14915 h 349360"/>
                <a:gd name="connsiteX33" fmla="*/ 273315 w 548556"/>
                <a:gd name="connsiteY33" fmla="*/ 9300 h 349360"/>
                <a:gd name="connsiteX34" fmla="*/ 226451 w 548556"/>
                <a:gd name="connsiteY34" fmla="*/ 9110 h 349360"/>
                <a:gd name="connsiteX35" fmla="*/ 221023 w 548556"/>
                <a:gd name="connsiteY35" fmla="*/ 10728 h 349360"/>
                <a:gd name="connsiteX36" fmla="*/ 193876 w 548556"/>
                <a:gd name="connsiteY36" fmla="*/ 32523 h 34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548556" h="349360">
                  <a:moveTo>
                    <a:pt x="542396" y="310243"/>
                  </a:moveTo>
                  <a:cubicBezTo>
                    <a:pt x="535348" y="252948"/>
                    <a:pt x="487246" y="232010"/>
                    <a:pt x="450289" y="242098"/>
                  </a:cubicBezTo>
                  <a:cubicBezTo>
                    <a:pt x="406950" y="253805"/>
                    <a:pt x="388948" y="294635"/>
                    <a:pt x="404855" y="347171"/>
                  </a:cubicBezTo>
                  <a:cubicBezTo>
                    <a:pt x="326559" y="347171"/>
                    <a:pt x="248454" y="347171"/>
                    <a:pt x="169397" y="347171"/>
                  </a:cubicBezTo>
                  <a:cubicBezTo>
                    <a:pt x="185875" y="307388"/>
                    <a:pt x="179017" y="273887"/>
                    <a:pt x="142822" y="249331"/>
                  </a:cubicBezTo>
                  <a:cubicBezTo>
                    <a:pt x="119581" y="233532"/>
                    <a:pt x="87196" y="234675"/>
                    <a:pt x="64526" y="251806"/>
                  </a:cubicBezTo>
                  <a:cubicBezTo>
                    <a:pt x="31570" y="276646"/>
                    <a:pt x="25855" y="309196"/>
                    <a:pt x="42714" y="349360"/>
                  </a:cubicBezTo>
                  <a:cubicBezTo>
                    <a:pt x="36904" y="346029"/>
                    <a:pt x="33475" y="344601"/>
                    <a:pt x="30808" y="342317"/>
                  </a:cubicBezTo>
                  <a:cubicBezTo>
                    <a:pt x="7663" y="322616"/>
                    <a:pt x="-2243" y="296443"/>
                    <a:pt x="423" y="267224"/>
                  </a:cubicBezTo>
                  <a:cubicBezTo>
                    <a:pt x="6043" y="206979"/>
                    <a:pt x="25665" y="151491"/>
                    <a:pt x="65669" y="104951"/>
                  </a:cubicBezTo>
                  <a:cubicBezTo>
                    <a:pt x="88149" y="78778"/>
                    <a:pt x="117009" y="60599"/>
                    <a:pt x="149109" y="48512"/>
                  </a:cubicBezTo>
                  <a:cubicBezTo>
                    <a:pt x="165682" y="42326"/>
                    <a:pt x="180732" y="34236"/>
                    <a:pt x="192829" y="21863"/>
                  </a:cubicBezTo>
                  <a:cubicBezTo>
                    <a:pt x="209497" y="4827"/>
                    <a:pt x="228452" y="-693"/>
                    <a:pt x="252264" y="68"/>
                  </a:cubicBezTo>
                  <a:cubicBezTo>
                    <a:pt x="271886" y="734"/>
                    <a:pt x="288269" y="3780"/>
                    <a:pt x="302080" y="18342"/>
                  </a:cubicBezTo>
                  <a:cubicBezTo>
                    <a:pt x="312939" y="29858"/>
                    <a:pt x="326655" y="36616"/>
                    <a:pt x="341990" y="41469"/>
                  </a:cubicBezTo>
                  <a:cubicBezTo>
                    <a:pt x="378090" y="52890"/>
                    <a:pt x="407713" y="75732"/>
                    <a:pt x="436668" y="99145"/>
                  </a:cubicBezTo>
                  <a:cubicBezTo>
                    <a:pt x="475721" y="130743"/>
                    <a:pt x="510773" y="166148"/>
                    <a:pt x="533061" y="212118"/>
                  </a:cubicBezTo>
                  <a:cubicBezTo>
                    <a:pt x="547539" y="242003"/>
                    <a:pt x="553254" y="273220"/>
                    <a:pt x="544206" y="305960"/>
                  </a:cubicBezTo>
                  <a:cubicBezTo>
                    <a:pt x="544111" y="306912"/>
                    <a:pt x="543634" y="307674"/>
                    <a:pt x="542396" y="310243"/>
                  </a:cubicBezTo>
                  <a:close/>
                  <a:moveTo>
                    <a:pt x="290174" y="316430"/>
                  </a:moveTo>
                  <a:cubicBezTo>
                    <a:pt x="290174" y="315668"/>
                    <a:pt x="327417" y="315478"/>
                    <a:pt x="345895" y="313955"/>
                  </a:cubicBezTo>
                  <a:cubicBezTo>
                    <a:pt x="374947" y="311386"/>
                    <a:pt x="393139" y="295015"/>
                    <a:pt x="397140" y="266272"/>
                  </a:cubicBezTo>
                  <a:cubicBezTo>
                    <a:pt x="403141" y="222682"/>
                    <a:pt x="401140" y="179283"/>
                    <a:pt x="388948" y="136644"/>
                  </a:cubicBezTo>
                  <a:cubicBezTo>
                    <a:pt x="378566" y="100383"/>
                    <a:pt x="353706" y="80015"/>
                    <a:pt x="317797" y="71925"/>
                  </a:cubicBezTo>
                  <a:cubicBezTo>
                    <a:pt x="290174" y="65739"/>
                    <a:pt x="261980" y="65454"/>
                    <a:pt x="234167" y="69070"/>
                  </a:cubicBezTo>
                  <a:cubicBezTo>
                    <a:pt x="220832" y="70783"/>
                    <a:pt x="205497" y="75161"/>
                    <a:pt x="195781" y="83727"/>
                  </a:cubicBezTo>
                  <a:cubicBezTo>
                    <a:pt x="165206" y="110566"/>
                    <a:pt x="148156" y="144544"/>
                    <a:pt x="153871" y="186611"/>
                  </a:cubicBezTo>
                  <a:cubicBezTo>
                    <a:pt x="158443" y="220303"/>
                    <a:pt x="172159" y="250949"/>
                    <a:pt x="187685" y="280739"/>
                  </a:cubicBezTo>
                  <a:cubicBezTo>
                    <a:pt x="197591" y="299584"/>
                    <a:pt x="214736" y="309006"/>
                    <a:pt x="234738" y="312052"/>
                  </a:cubicBezTo>
                  <a:cubicBezTo>
                    <a:pt x="253027" y="314716"/>
                    <a:pt x="271695" y="315097"/>
                    <a:pt x="290174" y="316430"/>
                  </a:cubicBezTo>
                  <a:close/>
                  <a:moveTo>
                    <a:pt x="193876" y="32523"/>
                  </a:moveTo>
                  <a:cubicBezTo>
                    <a:pt x="229595" y="26527"/>
                    <a:pt x="264838" y="24814"/>
                    <a:pt x="300747" y="29668"/>
                  </a:cubicBezTo>
                  <a:cubicBezTo>
                    <a:pt x="295413" y="24147"/>
                    <a:pt x="289888" y="19294"/>
                    <a:pt x="284078" y="14915"/>
                  </a:cubicBezTo>
                  <a:cubicBezTo>
                    <a:pt x="280839" y="12536"/>
                    <a:pt x="277029" y="9395"/>
                    <a:pt x="273315" y="9300"/>
                  </a:cubicBezTo>
                  <a:cubicBezTo>
                    <a:pt x="257694" y="8634"/>
                    <a:pt x="242073" y="9015"/>
                    <a:pt x="226451" y="9110"/>
                  </a:cubicBezTo>
                  <a:cubicBezTo>
                    <a:pt x="224642" y="9110"/>
                    <a:pt x="222451" y="9681"/>
                    <a:pt x="221023" y="10728"/>
                  </a:cubicBezTo>
                  <a:cubicBezTo>
                    <a:pt x="211879" y="17961"/>
                    <a:pt x="202925" y="25290"/>
                    <a:pt x="193876" y="32523"/>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66" name="Freeform 72">
              <a:extLst>
                <a:ext uri="{FF2B5EF4-FFF2-40B4-BE49-F238E27FC236}">
                  <a16:creationId xmlns:a16="http://schemas.microsoft.com/office/drawing/2014/main" id="{7213F55B-8ACB-4223-9F6C-234E8AF75E6D}"/>
                </a:ext>
              </a:extLst>
            </p:cNvPr>
            <p:cNvSpPr/>
            <p:nvPr/>
          </p:nvSpPr>
          <p:spPr>
            <a:xfrm>
              <a:off x="8171497" y="4511043"/>
              <a:ext cx="133350" cy="134009"/>
            </a:xfrm>
            <a:custGeom>
              <a:avLst/>
              <a:gdLst>
                <a:gd name="connsiteX0" fmla="*/ 133350 w 133350"/>
                <a:gd name="connsiteY0" fmla="*/ 66908 h 134009"/>
                <a:gd name="connsiteX1" fmla="*/ 67056 w 133350"/>
                <a:gd name="connsiteY1" fmla="*/ 134006 h 134009"/>
                <a:gd name="connsiteX2" fmla="*/ 0 w 133350"/>
                <a:gd name="connsiteY2" fmla="*/ 66623 h 134009"/>
                <a:gd name="connsiteX3" fmla="*/ 66770 w 133350"/>
                <a:gd name="connsiteY3" fmla="*/ 0 h 134009"/>
                <a:gd name="connsiteX4" fmla="*/ 133350 w 133350"/>
                <a:gd name="connsiteY4" fmla="*/ 66908 h 134009"/>
                <a:gd name="connsiteX5" fmla="*/ 66865 w 133350"/>
                <a:gd name="connsiteY5" fmla="*/ 109547 h 134009"/>
                <a:gd name="connsiteX6" fmla="*/ 109632 w 133350"/>
                <a:gd name="connsiteY6" fmla="*/ 66718 h 134009"/>
                <a:gd name="connsiteX7" fmla="*/ 67151 w 133350"/>
                <a:gd name="connsiteY7" fmla="*/ 24365 h 134009"/>
                <a:gd name="connsiteX8" fmla="*/ 23907 w 133350"/>
                <a:gd name="connsiteY8" fmla="*/ 67003 h 134009"/>
                <a:gd name="connsiteX9" fmla="*/ 66865 w 133350"/>
                <a:gd name="connsiteY9" fmla="*/ 109547 h 1340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3350" h="134009">
                  <a:moveTo>
                    <a:pt x="133350" y="66908"/>
                  </a:moveTo>
                  <a:cubicBezTo>
                    <a:pt x="133350" y="103646"/>
                    <a:pt x="103727" y="133721"/>
                    <a:pt x="67056" y="134006"/>
                  </a:cubicBezTo>
                  <a:cubicBezTo>
                    <a:pt x="30385" y="134387"/>
                    <a:pt x="-95" y="103646"/>
                    <a:pt x="0" y="66623"/>
                  </a:cubicBezTo>
                  <a:cubicBezTo>
                    <a:pt x="190" y="29980"/>
                    <a:pt x="30385" y="-95"/>
                    <a:pt x="66770" y="0"/>
                  </a:cubicBezTo>
                  <a:cubicBezTo>
                    <a:pt x="103442" y="95"/>
                    <a:pt x="133350" y="30171"/>
                    <a:pt x="133350" y="66908"/>
                  </a:cubicBezTo>
                  <a:close/>
                  <a:moveTo>
                    <a:pt x="66865" y="109547"/>
                  </a:moveTo>
                  <a:cubicBezTo>
                    <a:pt x="90678" y="109547"/>
                    <a:pt x="109823" y="90226"/>
                    <a:pt x="109632" y="66718"/>
                  </a:cubicBezTo>
                  <a:cubicBezTo>
                    <a:pt x="109347" y="43590"/>
                    <a:pt x="90297" y="24555"/>
                    <a:pt x="67151" y="24365"/>
                  </a:cubicBezTo>
                  <a:cubicBezTo>
                    <a:pt x="43720" y="24079"/>
                    <a:pt x="24003" y="43495"/>
                    <a:pt x="23907" y="67003"/>
                  </a:cubicBezTo>
                  <a:cubicBezTo>
                    <a:pt x="23813" y="90512"/>
                    <a:pt x="42957" y="109547"/>
                    <a:pt x="66865" y="109547"/>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67" name="Freeform 73">
              <a:extLst>
                <a:ext uri="{FF2B5EF4-FFF2-40B4-BE49-F238E27FC236}">
                  <a16:creationId xmlns:a16="http://schemas.microsoft.com/office/drawing/2014/main" id="{5D343481-32BE-41A9-9732-487F74C5DFF9}"/>
                </a:ext>
              </a:extLst>
            </p:cNvPr>
            <p:cNvSpPr/>
            <p:nvPr/>
          </p:nvSpPr>
          <p:spPr>
            <a:xfrm>
              <a:off x="8535637" y="4512376"/>
              <a:ext cx="133256" cy="133340"/>
            </a:xfrm>
            <a:custGeom>
              <a:avLst/>
              <a:gdLst>
                <a:gd name="connsiteX0" fmla="*/ 1 w 133256"/>
                <a:gd name="connsiteY0" fmla="*/ 66337 h 133340"/>
                <a:gd name="connsiteX1" fmla="*/ 66485 w 133256"/>
                <a:gd name="connsiteY1" fmla="*/ 0 h 133340"/>
                <a:gd name="connsiteX2" fmla="*/ 133256 w 133256"/>
                <a:gd name="connsiteY2" fmla="*/ 66432 h 133340"/>
                <a:gd name="connsiteX3" fmla="*/ 65914 w 133256"/>
                <a:gd name="connsiteY3" fmla="*/ 133340 h 133340"/>
                <a:gd name="connsiteX4" fmla="*/ 1 w 133256"/>
                <a:gd name="connsiteY4" fmla="*/ 66337 h 133340"/>
                <a:gd name="connsiteX5" fmla="*/ 23718 w 133256"/>
                <a:gd name="connsiteY5" fmla="*/ 67003 h 133340"/>
                <a:gd name="connsiteX6" fmla="*/ 66961 w 133256"/>
                <a:gd name="connsiteY6" fmla="*/ 109546 h 133340"/>
                <a:gd name="connsiteX7" fmla="*/ 109252 w 133256"/>
                <a:gd name="connsiteY7" fmla="*/ 66718 h 133340"/>
                <a:gd name="connsiteX8" fmla="*/ 66295 w 133256"/>
                <a:gd name="connsiteY8" fmla="*/ 23794 h 133340"/>
                <a:gd name="connsiteX9" fmla="*/ 23718 w 133256"/>
                <a:gd name="connsiteY9" fmla="*/ 67003 h 133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3256" h="133340">
                  <a:moveTo>
                    <a:pt x="1" y="66337"/>
                  </a:moveTo>
                  <a:cubicBezTo>
                    <a:pt x="96" y="29124"/>
                    <a:pt x="29338" y="0"/>
                    <a:pt x="66485" y="0"/>
                  </a:cubicBezTo>
                  <a:cubicBezTo>
                    <a:pt x="103252" y="0"/>
                    <a:pt x="133065" y="29695"/>
                    <a:pt x="133256" y="66432"/>
                  </a:cubicBezTo>
                  <a:cubicBezTo>
                    <a:pt x="133446" y="103360"/>
                    <a:pt x="103062" y="133435"/>
                    <a:pt x="65914" y="133340"/>
                  </a:cubicBezTo>
                  <a:cubicBezTo>
                    <a:pt x="29052" y="133245"/>
                    <a:pt x="-190" y="103550"/>
                    <a:pt x="1" y="66337"/>
                  </a:cubicBezTo>
                  <a:close/>
                  <a:moveTo>
                    <a:pt x="23718" y="67003"/>
                  </a:moveTo>
                  <a:cubicBezTo>
                    <a:pt x="23813" y="90416"/>
                    <a:pt x="43816" y="110023"/>
                    <a:pt x="66961" y="109546"/>
                  </a:cubicBezTo>
                  <a:cubicBezTo>
                    <a:pt x="89822" y="109166"/>
                    <a:pt x="109158" y="89560"/>
                    <a:pt x="109252" y="66718"/>
                  </a:cubicBezTo>
                  <a:cubicBezTo>
                    <a:pt x="109348" y="43495"/>
                    <a:pt x="89631" y="23794"/>
                    <a:pt x="66295" y="23794"/>
                  </a:cubicBezTo>
                  <a:cubicBezTo>
                    <a:pt x="42863" y="23889"/>
                    <a:pt x="23623" y="43400"/>
                    <a:pt x="23718" y="67003"/>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68" name="Freeform 74">
              <a:extLst>
                <a:ext uri="{FF2B5EF4-FFF2-40B4-BE49-F238E27FC236}">
                  <a16:creationId xmlns:a16="http://schemas.microsoft.com/office/drawing/2014/main" id="{7750C5C5-286D-45FD-97C5-AFE494BAB7B0}"/>
                </a:ext>
              </a:extLst>
            </p:cNvPr>
            <p:cNvSpPr/>
            <p:nvPr/>
          </p:nvSpPr>
          <p:spPr>
            <a:xfrm>
              <a:off x="8297005" y="4440519"/>
              <a:ext cx="223464" cy="129516"/>
            </a:xfrm>
            <a:custGeom>
              <a:avLst/>
              <a:gdLst>
                <a:gd name="connsiteX0" fmla="*/ 223012 w 223464"/>
                <a:gd name="connsiteY0" fmla="*/ 0 h 129516"/>
                <a:gd name="connsiteX1" fmla="*/ 222631 w 223464"/>
                <a:gd name="connsiteY1" fmla="*/ 83849 h 129516"/>
                <a:gd name="connsiteX2" fmla="*/ 179102 w 223464"/>
                <a:gd name="connsiteY2" fmla="*/ 128772 h 129516"/>
                <a:gd name="connsiteX3" fmla="*/ 72898 w 223464"/>
                <a:gd name="connsiteY3" fmla="*/ 126773 h 129516"/>
                <a:gd name="connsiteX4" fmla="*/ 34798 w 223464"/>
                <a:gd name="connsiteY4" fmla="*/ 102123 h 129516"/>
                <a:gd name="connsiteX5" fmla="*/ 127 w 223464"/>
                <a:gd name="connsiteY5" fmla="*/ 7424 h 129516"/>
                <a:gd name="connsiteX6" fmla="*/ 127 w 223464"/>
                <a:gd name="connsiteY6" fmla="*/ 0 h 129516"/>
                <a:gd name="connsiteX7" fmla="*/ 223012 w 223464"/>
                <a:gd name="connsiteY7" fmla="*/ 0 h 129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3464" h="129516">
                  <a:moveTo>
                    <a:pt x="223012" y="0"/>
                  </a:moveTo>
                  <a:cubicBezTo>
                    <a:pt x="223012" y="28648"/>
                    <a:pt x="224250" y="56344"/>
                    <a:pt x="222631" y="83849"/>
                  </a:cubicBezTo>
                  <a:cubicBezTo>
                    <a:pt x="221012" y="111640"/>
                    <a:pt x="207105" y="127344"/>
                    <a:pt x="179102" y="128772"/>
                  </a:cubicBezTo>
                  <a:cubicBezTo>
                    <a:pt x="143764" y="130580"/>
                    <a:pt x="108236" y="128772"/>
                    <a:pt x="72898" y="126773"/>
                  </a:cubicBezTo>
                  <a:cubicBezTo>
                    <a:pt x="56610" y="125917"/>
                    <a:pt x="43275" y="116209"/>
                    <a:pt x="34798" y="102123"/>
                  </a:cubicBezTo>
                  <a:cubicBezTo>
                    <a:pt x="17272" y="72809"/>
                    <a:pt x="4984" y="41401"/>
                    <a:pt x="127" y="7424"/>
                  </a:cubicBezTo>
                  <a:cubicBezTo>
                    <a:pt x="-159" y="5235"/>
                    <a:pt x="127" y="2950"/>
                    <a:pt x="127" y="0"/>
                  </a:cubicBezTo>
                  <a:cubicBezTo>
                    <a:pt x="73660" y="0"/>
                    <a:pt x="146812" y="0"/>
                    <a:pt x="223012" y="0"/>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69" name="Freeform 75">
              <a:extLst>
                <a:ext uri="{FF2B5EF4-FFF2-40B4-BE49-F238E27FC236}">
                  <a16:creationId xmlns:a16="http://schemas.microsoft.com/office/drawing/2014/main" id="{6F0A4EF3-1A58-4C9E-B91B-DE3095551A02}"/>
                </a:ext>
              </a:extLst>
            </p:cNvPr>
            <p:cNvSpPr/>
            <p:nvPr/>
          </p:nvSpPr>
          <p:spPr>
            <a:xfrm>
              <a:off x="8306752" y="4349588"/>
              <a:ext cx="62612" cy="61584"/>
            </a:xfrm>
            <a:custGeom>
              <a:avLst/>
              <a:gdLst>
                <a:gd name="connsiteX0" fmla="*/ 0 w 62612"/>
                <a:gd name="connsiteY0" fmla="*/ 49720 h 61584"/>
                <a:gd name="connsiteX1" fmla="*/ 43244 w 62612"/>
                <a:gd name="connsiteY1" fmla="*/ 1180 h 61584"/>
                <a:gd name="connsiteX2" fmla="*/ 57436 w 62612"/>
                <a:gd name="connsiteY2" fmla="*/ 6320 h 61584"/>
                <a:gd name="connsiteX3" fmla="*/ 48768 w 62612"/>
                <a:gd name="connsiteY3" fmla="*/ 53812 h 61584"/>
                <a:gd name="connsiteX4" fmla="*/ 0 w 62612"/>
                <a:gd name="connsiteY4" fmla="*/ 49720 h 61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612" h="61584">
                  <a:moveTo>
                    <a:pt x="0" y="49720"/>
                  </a:moveTo>
                  <a:cubicBezTo>
                    <a:pt x="9335" y="29162"/>
                    <a:pt x="20193" y="10032"/>
                    <a:pt x="43244" y="1180"/>
                  </a:cubicBezTo>
                  <a:cubicBezTo>
                    <a:pt x="50102" y="-1484"/>
                    <a:pt x="53912" y="419"/>
                    <a:pt x="57436" y="6320"/>
                  </a:cubicBezTo>
                  <a:cubicBezTo>
                    <a:pt x="66770" y="21929"/>
                    <a:pt x="63246" y="42486"/>
                    <a:pt x="48768" y="53812"/>
                  </a:cubicBezTo>
                  <a:cubicBezTo>
                    <a:pt x="34004" y="65424"/>
                    <a:pt x="14383" y="63996"/>
                    <a:pt x="0" y="49720"/>
                  </a:cubicBezTo>
                  <a:close/>
                </a:path>
              </a:pathLst>
            </a:custGeom>
            <a:grpFill/>
            <a:ln w="952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70" name="Freeform 31">
            <a:extLst>
              <a:ext uri="{FF2B5EF4-FFF2-40B4-BE49-F238E27FC236}">
                <a16:creationId xmlns:a16="http://schemas.microsoft.com/office/drawing/2014/main" id="{A5AECD67-4FB0-4B80-8660-3DB7E75DD659}"/>
              </a:ext>
            </a:extLst>
          </p:cNvPr>
          <p:cNvSpPr/>
          <p:nvPr/>
        </p:nvSpPr>
        <p:spPr>
          <a:xfrm>
            <a:off x="6083770" y="3126611"/>
            <a:ext cx="634136" cy="598183"/>
          </a:xfrm>
          <a:custGeom>
            <a:avLst/>
            <a:gdLst>
              <a:gd name="connsiteX0" fmla="*/ 491722 w 827135"/>
              <a:gd name="connsiteY0" fmla="*/ 775693 h 826592"/>
              <a:gd name="connsiteX1" fmla="*/ 500381 w 827135"/>
              <a:gd name="connsiteY1" fmla="*/ 765893 h 826592"/>
              <a:gd name="connsiteX2" fmla="*/ 516270 w 827135"/>
              <a:gd name="connsiteY2" fmla="*/ 745248 h 826592"/>
              <a:gd name="connsiteX3" fmla="*/ 523311 w 827135"/>
              <a:gd name="connsiteY3" fmla="*/ 735068 h 826592"/>
              <a:gd name="connsiteX4" fmla="*/ 532350 w 827135"/>
              <a:gd name="connsiteY4" fmla="*/ 721177 h 826592"/>
              <a:gd name="connsiteX5" fmla="*/ 532540 w 827135"/>
              <a:gd name="connsiteY5" fmla="*/ 720987 h 826592"/>
              <a:gd name="connsiteX6" fmla="*/ 539201 w 827135"/>
              <a:gd name="connsiteY6" fmla="*/ 709951 h 826592"/>
              <a:gd name="connsiteX7" fmla="*/ 544529 w 827135"/>
              <a:gd name="connsiteY7" fmla="*/ 700627 h 826592"/>
              <a:gd name="connsiteX8" fmla="*/ 503996 w 827135"/>
              <a:gd name="connsiteY8" fmla="*/ 576945 h 826592"/>
              <a:gd name="connsiteX9" fmla="*/ 731969 w 827135"/>
              <a:gd name="connsiteY9" fmla="*/ 254515 h 826592"/>
              <a:gd name="connsiteX10" fmla="*/ 731969 w 827135"/>
              <a:gd name="connsiteY10" fmla="*/ 254515 h 826592"/>
              <a:gd name="connsiteX11" fmla="*/ 734443 w 827135"/>
              <a:gd name="connsiteY11" fmla="*/ 256798 h 826592"/>
              <a:gd name="connsiteX12" fmla="*/ 734729 w 827135"/>
              <a:gd name="connsiteY12" fmla="*/ 256989 h 826592"/>
              <a:gd name="connsiteX13" fmla="*/ 735109 w 827135"/>
              <a:gd name="connsiteY13" fmla="*/ 257274 h 826592"/>
              <a:gd name="connsiteX14" fmla="*/ 736822 w 827135"/>
              <a:gd name="connsiteY14" fmla="*/ 258796 h 826592"/>
              <a:gd name="connsiteX15" fmla="*/ 737012 w 827135"/>
              <a:gd name="connsiteY15" fmla="*/ 258987 h 826592"/>
              <a:gd name="connsiteX16" fmla="*/ 740628 w 827135"/>
              <a:gd name="connsiteY16" fmla="*/ 262031 h 826592"/>
              <a:gd name="connsiteX17" fmla="*/ 743197 w 827135"/>
              <a:gd name="connsiteY17" fmla="*/ 264029 h 826592"/>
              <a:gd name="connsiteX18" fmla="*/ 743387 w 827135"/>
              <a:gd name="connsiteY18" fmla="*/ 264219 h 826592"/>
              <a:gd name="connsiteX19" fmla="*/ 751189 w 827135"/>
              <a:gd name="connsiteY19" fmla="*/ 269737 h 826592"/>
              <a:gd name="connsiteX20" fmla="*/ 751380 w 827135"/>
              <a:gd name="connsiteY20" fmla="*/ 269928 h 826592"/>
              <a:gd name="connsiteX21" fmla="*/ 753378 w 827135"/>
              <a:gd name="connsiteY21" fmla="*/ 271165 h 826592"/>
              <a:gd name="connsiteX22" fmla="*/ 755756 w 827135"/>
              <a:gd name="connsiteY22" fmla="*/ 272592 h 826592"/>
              <a:gd name="connsiteX23" fmla="*/ 756042 w 827135"/>
              <a:gd name="connsiteY23" fmla="*/ 272782 h 826592"/>
              <a:gd name="connsiteX24" fmla="*/ 756517 w 827135"/>
              <a:gd name="connsiteY24" fmla="*/ 273067 h 826592"/>
              <a:gd name="connsiteX25" fmla="*/ 757945 w 827135"/>
              <a:gd name="connsiteY25" fmla="*/ 273829 h 826592"/>
              <a:gd name="connsiteX26" fmla="*/ 758516 w 827135"/>
              <a:gd name="connsiteY26" fmla="*/ 274114 h 826592"/>
              <a:gd name="connsiteX27" fmla="*/ 758991 w 827135"/>
              <a:gd name="connsiteY27" fmla="*/ 274304 h 826592"/>
              <a:gd name="connsiteX28" fmla="*/ 760514 w 827135"/>
              <a:gd name="connsiteY28" fmla="*/ 275160 h 826592"/>
              <a:gd name="connsiteX29" fmla="*/ 761560 w 827135"/>
              <a:gd name="connsiteY29" fmla="*/ 275731 h 826592"/>
              <a:gd name="connsiteX30" fmla="*/ 762987 w 827135"/>
              <a:gd name="connsiteY30" fmla="*/ 276397 h 826592"/>
              <a:gd name="connsiteX31" fmla="*/ 764129 w 827135"/>
              <a:gd name="connsiteY31" fmla="*/ 276968 h 826592"/>
              <a:gd name="connsiteX32" fmla="*/ 765461 w 827135"/>
              <a:gd name="connsiteY32" fmla="*/ 277539 h 826592"/>
              <a:gd name="connsiteX33" fmla="*/ 766032 w 827135"/>
              <a:gd name="connsiteY33" fmla="*/ 277824 h 826592"/>
              <a:gd name="connsiteX34" fmla="*/ 766603 w 827135"/>
              <a:gd name="connsiteY34" fmla="*/ 278015 h 826592"/>
              <a:gd name="connsiteX35" fmla="*/ 767935 w 827135"/>
              <a:gd name="connsiteY35" fmla="*/ 278586 h 826592"/>
              <a:gd name="connsiteX36" fmla="*/ 769077 w 827135"/>
              <a:gd name="connsiteY36" fmla="*/ 279061 h 826592"/>
              <a:gd name="connsiteX37" fmla="*/ 770504 w 827135"/>
              <a:gd name="connsiteY37" fmla="*/ 279537 h 826592"/>
              <a:gd name="connsiteX38" fmla="*/ 771741 w 827135"/>
              <a:gd name="connsiteY38" fmla="*/ 279917 h 826592"/>
              <a:gd name="connsiteX39" fmla="*/ 773168 w 827135"/>
              <a:gd name="connsiteY39" fmla="*/ 280298 h 826592"/>
              <a:gd name="connsiteX40" fmla="*/ 774405 w 827135"/>
              <a:gd name="connsiteY40" fmla="*/ 280583 h 826592"/>
              <a:gd name="connsiteX41" fmla="*/ 775737 w 827135"/>
              <a:gd name="connsiteY41" fmla="*/ 280869 h 826592"/>
              <a:gd name="connsiteX42" fmla="*/ 776308 w 827135"/>
              <a:gd name="connsiteY42" fmla="*/ 280964 h 826592"/>
              <a:gd name="connsiteX43" fmla="*/ 776498 w 827135"/>
              <a:gd name="connsiteY43" fmla="*/ 280964 h 826592"/>
              <a:gd name="connsiteX44" fmla="*/ 784681 w 827135"/>
              <a:gd name="connsiteY44" fmla="*/ 281535 h 826592"/>
              <a:gd name="connsiteX45" fmla="*/ 786394 w 827135"/>
              <a:gd name="connsiteY45" fmla="*/ 281344 h 826592"/>
              <a:gd name="connsiteX46" fmla="*/ 788011 w 827135"/>
              <a:gd name="connsiteY46" fmla="*/ 281059 h 826592"/>
              <a:gd name="connsiteX47" fmla="*/ 788297 w 827135"/>
              <a:gd name="connsiteY47" fmla="*/ 280964 h 826592"/>
              <a:gd name="connsiteX48" fmla="*/ 788773 w 827135"/>
              <a:gd name="connsiteY48" fmla="*/ 280869 h 826592"/>
              <a:gd name="connsiteX49" fmla="*/ 789058 w 827135"/>
              <a:gd name="connsiteY49" fmla="*/ 280774 h 826592"/>
              <a:gd name="connsiteX50" fmla="*/ 795718 w 827135"/>
              <a:gd name="connsiteY50" fmla="*/ 277920 h 826592"/>
              <a:gd name="connsiteX51" fmla="*/ 803711 w 827135"/>
              <a:gd name="connsiteY51" fmla="*/ 269737 h 826592"/>
              <a:gd name="connsiteX52" fmla="*/ 803901 w 827135"/>
              <a:gd name="connsiteY52" fmla="*/ 269452 h 826592"/>
              <a:gd name="connsiteX53" fmla="*/ 809705 w 827135"/>
              <a:gd name="connsiteY53" fmla="*/ 256228 h 826592"/>
              <a:gd name="connsiteX54" fmla="*/ 809895 w 827135"/>
              <a:gd name="connsiteY54" fmla="*/ 255752 h 826592"/>
              <a:gd name="connsiteX55" fmla="*/ 813701 w 827135"/>
              <a:gd name="connsiteY55" fmla="*/ 244525 h 826592"/>
              <a:gd name="connsiteX56" fmla="*/ 816841 w 827135"/>
              <a:gd name="connsiteY56" fmla="*/ 236534 h 826592"/>
              <a:gd name="connsiteX57" fmla="*/ 821503 w 827135"/>
              <a:gd name="connsiteY57" fmla="*/ 224926 h 826592"/>
              <a:gd name="connsiteX58" fmla="*/ 823501 w 827135"/>
              <a:gd name="connsiteY58" fmla="*/ 219218 h 826592"/>
              <a:gd name="connsiteX59" fmla="*/ 825214 w 827135"/>
              <a:gd name="connsiteY59" fmla="*/ 213510 h 826592"/>
              <a:gd name="connsiteX60" fmla="*/ 826451 w 827135"/>
              <a:gd name="connsiteY60" fmla="*/ 207706 h 826592"/>
              <a:gd name="connsiteX61" fmla="*/ 826451 w 827135"/>
              <a:gd name="connsiteY61" fmla="*/ 207325 h 826592"/>
              <a:gd name="connsiteX62" fmla="*/ 827117 w 827135"/>
              <a:gd name="connsiteY62" fmla="*/ 197241 h 826592"/>
              <a:gd name="connsiteX63" fmla="*/ 827022 w 827135"/>
              <a:gd name="connsiteY63" fmla="*/ 195338 h 826592"/>
              <a:gd name="connsiteX64" fmla="*/ 826926 w 827135"/>
              <a:gd name="connsiteY64" fmla="*/ 194767 h 826592"/>
              <a:gd name="connsiteX65" fmla="*/ 824453 w 827135"/>
              <a:gd name="connsiteY65" fmla="*/ 181828 h 826592"/>
              <a:gd name="connsiteX66" fmla="*/ 824358 w 827135"/>
              <a:gd name="connsiteY66" fmla="*/ 181638 h 826592"/>
              <a:gd name="connsiteX67" fmla="*/ 820742 w 827135"/>
              <a:gd name="connsiteY67" fmla="*/ 172124 h 826592"/>
              <a:gd name="connsiteX68" fmla="*/ 819410 w 827135"/>
              <a:gd name="connsiteY68" fmla="*/ 169365 h 826592"/>
              <a:gd name="connsiteX69" fmla="*/ 819410 w 827135"/>
              <a:gd name="connsiteY69" fmla="*/ 169365 h 826592"/>
              <a:gd name="connsiteX70" fmla="*/ 818173 w 827135"/>
              <a:gd name="connsiteY70" fmla="*/ 166891 h 826592"/>
              <a:gd name="connsiteX71" fmla="*/ 818078 w 827135"/>
              <a:gd name="connsiteY71" fmla="*/ 166701 h 826592"/>
              <a:gd name="connsiteX72" fmla="*/ 817697 w 827135"/>
              <a:gd name="connsiteY72" fmla="*/ 165940 h 826592"/>
              <a:gd name="connsiteX73" fmla="*/ 817602 w 827135"/>
              <a:gd name="connsiteY73" fmla="*/ 165749 h 826592"/>
              <a:gd name="connsiteX74" fmla="*/ 806184 w 827135"/>
              <a:gd name="connsiteY74" fmla="*/ 147673 h 826592"/>
              <a:gd name="connsiteX75" fmla="*/ 806089 w 827135"/>
              <a:gd name="connsiteY75" fmla="*/ 147577 h 826592"/>
              <a:gd name="connsiteX76" fmla="*/ 798192 w 827135"/>
              <a:gd name="connsiteY76" fmla="*/ 137207 h 826592"/>
              <a:gd name="connsiteX77" fmla="*/ 798002 w 827135"/>
              <a:gd name="connsiteY77" fmla="*/ 137017 h 826592"/>
              <a:gd name="connsiteX78" fmla="*/ 777640 w 827135"/>
              <a:gd name="connsiteY78" fmla="*/ 113803 h 826592"/>
              <a:gd name="connsiteX79" fmla="*/ 777545 w 827135"/>
              <a:gd name="connsiteY79" fmla="*/ 113708 h 826592"/>
              <a:gd name="connsiteX80" fmla="*/ 771931 w 827135"/>
              <a:gd name="connsiteY80" fmla="*/ 107904 h 826592"/>
              <a:gd name="connsiteX81" fmla="*/ 771170 w 827135"/>
              <a:gd name="connsiteY81" fmla="*/ 107143 h 826592"/>
              <a:gd name="connsiteX82" fmla="*/ 764510 w 827135"/>
              <a:gd name="connsiteY82" fmla="*/ 100388 h 826592"/>
              <a:gd name="connsiteX83" fmla="*/ 764510 w 827135"/>
              <a:gd name="connsiteY83" fmla="*/ 100388 h 826592"/>
              <a:gd name="connsiteX84" fmla="*/ 764510 w 827135"/>
              <a:gd name="connsiteY84" fmla="*/ 100388 h 826592"/>
              <a:gd name="connsiteX85" fmla="*/ 764510 w 827135"/>
              <a:gd name="connsiteY85" fmla="*/ 100388 h 826592"/>
              <a:gd name="connsiteX86" fmla="*/ 745766 w 827135"/>
              <a:gd name="connsiteY86" fmla="*/ 81645 h 826592"/>
              <a:gd name="connsiteX87" fmla="*/ 745100 w 827135"/>
              <a:gd name="connsiteY87" fmla="*/ 80979 h 826592"/>
              <a:gd name="connsiteX88" fmla="*/ 726356 w 827135"/>
              <a:gd name="connsiteY88" fmla="*/ 62237 h 826592"/>
              <a:gd name="connsiteX89" fmla="*/ 726356 w 827135"/>
              <a:gd name="connsiteY89" fmla="*/ 62237 h 826592"/>
              <a:gd name="connsiteX90" fmla="*/ 700761 w 827135"/>
              <a:gd name="connsiteY90" fmla="*/ 38166 h 826592"/>
              <a:gd name="connsiteX91" fmla="*/ 679067 w 827135"/>
              <a:gd name="connsiteY91" fmla="*/ 20756 h 826592"/>
              <a:gd name="connsiteX92" fmla="*/ 660704 w 827135"/>
              <a:gd name="connsiteY92" fmla="*/ 9244 h 826592"/>
              <a:gd name="connsiteX93" fmla="*/ 645005 w 827135"/>
              <a:gd name="connsiteY93" fmla="*/ 2679 h 826592"/>
              <a:gd name="connsiteX94" fmla="*/ 631303 w 827135"/>
              <a:gd name="connsiteY94" fmla="*/ 110 h 826592"/>
              <a:gd name="connsiteX95" fmla="*/ 619029 w 827135"/>
              <a:gd name="connsiteY95" fmla="*/ 776 h 826592"/>
              <a:gd name="connsiteX96" fmla="*/ 607516 w 827135"/>
              <a:gd name="connsiteY96" fmla="*/ 3726 h 826592"/>
              <a:gd name="connsiteX97" fmla="*/ 596099 w 827135"/>
              <a:gd name="connsiteY97" fmla="*/ 8007 h 826592"/>
              <a:gd name="connsiteX98" fmla="*/ 584110 w 827135"/>
              <a:gd name="connsiteY98" fmla="*/ 12859 h 826592"/>
              <a:gd name="connsiteX99" fmla="*/ 583539 w 827135"/>
              <a:gd name="connsiteY99" fmla="*/ 13049 h 826592"/>
              <a:gd name="connsiteX100" fmla="*/ 570980 w 827135"/>
              <a:gd name="connsiteY100" fmla="*/ 17331 h 826592"/>
              <a:gd name="connsiteX101" fmla="*/ 570980 w 827135"/>
              <a:gd name="connsiteY101" fmla="*/ 17331 h 826592"/>
              <a:gd name="connsiteX102" fmla="*/ 556993 w 827135"/>
              <a:gd name="connsiteY102" fmla="*/ 23420 h 826592"/>
              <a:gd name="connsiteX103" fmla="*/ 552236 w 827135"/>
              <a:gd name="connsiteY103" fmla="*/ 27225 h 826592"/>
              <a:gd name="connsiteX104" fmla="*/ 549857 w 827135"/>
              <a:gd name="connsiteY104" fmla="*/ 30270 h 826592"/>
              <a:gd name="connsiteX105" fmla="*/ 548811 w 827135"/>
              <a:gd name="connsiteY105" fmla="*/ 31411 h 826592"/>
              <a:gd name="connsiteX106" fmla="*/ 545480 w 827135"/>
              <a:gd name="connsiteY106" fmla="*/ 40735 h 826592"/>
              <a:gd name="connsiteX107" fmla="*/ 545956 w 827135"/>
              <a:gd name="connsiteY107" fmla="*/ 50820 h 826592"/>
              <a:gd name="connsiteX108" fmla="*/ 549191 w 827135"/>
              <a:gd name="connsiteY108" fmla="*/ 61095 h 826592"/>
              <a:gd name="connsiteX109" fmla="*/ 554234 w 827135"/>
              <a:gd name="connsiteY109" fmla="*/ 70990 h 826592"/>
              <a:gd name="connsiteX110" fmla="*/ 560038 w 827135"/>
              <a:gd name="connsiteY110" fmla="*/ 79933 h 826592"/>
              <a:gd name="connsiteX111" fmla="*/ 565747 w 827135"/>
              <a:gd name="connsiteY111" fmla="*/ 87259 h 826592"/>
              <a:gd name="connsiteX112" fmla="*/ 570219 w 827135"/>
              <a:gd name="connsiteY112" fmla="*/ 92491 h 826592"/>
              <a:gd name="connsiteX113" fmla="*/ 572502 w 827135"/>
              <a:gd name="connsiteY113" fmla="*/ 94965 h 826592"/>
              <a:gd name="connsiteX114" fmla="*/ 572502 w 827135"/>
              <a:gd name="connsiteY114" fmla="*/ 94965 h 826592"/>
              <a:gd name="connsiteX115" fmla="*/ 250048 w 827135"/>
              <a:gd name="connsiteY115" fmla="*/ 322921 h 826592"/>
              <a:gd name="connsiteX116" fmla="*/ 250048 w 827135"/>
              <a:gd name="connsiteY116" fmla="*/ 322921 h 826592"/>
              <a:gd name="connsiteX117" fmla="*/ 126356 w 827135"/>
              <a:gd name="connsiteY117" fmla="*/ 282391 h 826592"/>
              <a:gd name="connsiteX118" fmla="*/ 124358 w 827135"/>
              <a:gd name="connsiteY118" fmla="*/ 283533 h 826592"/>
              <a:gd name="connsiteX119" fmla="*/ 119981 w 827135"/>
              <a:gd name="connsiteY119" fmla="*/ 286007 h 826592"/>
              <a:gd name="connsiteX120" fmla="*/ 113701 w 827135"/>
              <a:gd name="connsiteY120" fmla="*/ 289717 h 826592"/>
              <a:gd name="connsiteX121" fmla="*/ 105804 w 827135"/>
              <a:gd name="connsiteY121" fmla="*/ 294569 h 826592"/>
              <a:gd name="connsiteX122" fmla="*/ 96765 w 827135"/>
              <a:gd name="connsiteY122" fmla="*/ 300372 h 826592"/>
              <a:gd name="connsiteX123" fmla="*/ 86869 w 827135"/>
              <a:gd name="connsiteY123" fmla="*/ 307032 h 826592"/>
              <a:gd name="connsiteX124" fmla="*/ 76498 w 827135"/>
              <a:gd name="connsiteY124" fmla="*/ 314358 h 826592"/>
              <a:gd name="connsiteX125" fmla="*/ 66127 w 827135"/>
              <a:gd name="connsiteY125" fmla="*/ 322350 h 826592"/>
              <a:gd name="connsiteX126" fmla="*/ 56042 w 827135"/>
              <a:gd name="connsiteY126" fmla="*/ 330817 h 826592"/>
              <a:gd name="connsiteX127" fmla="*/ 46622 w 827135"/>
              <a:gd name="connsiteY127" fmla="*/ 339570 h 826592"/>
              <a:gd name="connsiteX128" fmla="*/ 46622 w 827135"/>
              <a:gd name="connsiteY128" fmla="*/ 339570 h 826592"/>
              <a:gd name="connsiteX129" fmla="*/ 237107 w 827135"/>
              <a:gd name="connsiteY129" fmla="*/ 530041 h 826592"/>
              <a:gd name="connsiteX130" fmla="*/ 0 w 827135"/>
              <a:gd name="connsiteY130" fmla="*/ 826593 h 826592"/>
              <a:gd name="connsiteX131" fmla="*/ 296575 w 827135"/>
              <a:gd name="connsiteY131" fmla="*/ 589504 h 826592"/>
              <a:gd name="connsiteX132" fmla="*/ 487060 w 827135"/>
              <a:gd name="connsiteY132" fmla="*/ 779974 h 826592"/>
              <a:gd name="connsiteX133" fmla="*/ 487060 w 827135"/>
              <a:gd name="connsiteY133" fmla="*/ 779974 h 826592"/>
              <a:gd name="connsiteX134" fmla="*/ 491722 w 827135"/>
              <a:gd name="connsiteY134" fmla="*/ 775693 h 826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Lst>
            <a:rect l="l" t="t" r="r" b="b"/>
            <a:pathLst>
              <a:path w="827135" h="826592">
                <a:moveTo>
                  <a:pt x="491722" y="775693"/>
                </a:moveTo>
                <a:cubicBezTo>
                  <a:pt x="494386" y="772838"/>
                  <a:pt x="497811" y="768938"/>
                  <a:pt x="500381" y="765893"/>
                </a:cubicBezTo>
                <a:cubicBezTo>
                  <a:pt x="504852" y="760566"/>
                  <a:pt x="509039" y="755237"/>
                  <a:pt x="516270" y="745248"/>
                </a:cubicBezTo>
                <a:cubicBezTo>
                  <a:pt x="518458" y="742203"/>
                  <a:pt x="521218" y="738208"/>
                  <a:pt x="523311" y="735068"/>
                </a:cubicBezTo>
                <a:cubicBezTo>
                  <a:pt x="527593" y="728598"/>
                  <a:pt x="528354" y="727457"/>
                  <a:pt x="532350" y="721177"/>
                </a:cubicBezTo>
                <a:cubicBezTo>
                  <a:pt x="532350" y="721082"/>
                  <a:pt x="532445" y="721082"/>
                  <a:pt x="532540" y="720987"/>
                </a:cubicBezTo>
                <a:cubicBezTo>
                  <a:pt x="533301" y="719845"/>
                  <a:pt x="535680" y="715945"/>
                  <a:pt x="539201" y="709951"/>
                </a:cubicBezTo>
                <a:cubicBezTo>
                  <a:pt x="540057" y="708524"/>
                  <a:pt x="542245" y="704718"/>
                  <a:pt x="544529" y="700627"/>
                </a:cubicBezTo>
                <a:cubicBezTo>
                  <a:pt x="531018" y="659432"/>
                  <a:pt x="517507" y="618141"/>
                  <a:pt x="503996" y="576945"/>
                </a:cubicBezTo>
                <a:cubicBezTo>
                  <a:pt x="580019" y="469437"/>
                  <a:pt x="655946" y="362023"/>
                  <a:pt x="731969" y="254515"/>
                </a:cubicBezTo>
                <a:lnTo>
                  <a:pt x="731969" y="254515"/>
                </a:lnTo>
                <a:cubicBezTo>
                  <a:pt x="732350" y="254801"/>
                  <a:pt x="733111" y="255657"/>
                  <a:pt x="734443" y="256798"/>
                </a:cubicBezTo>
                <a:cubicBezTo>
                  <a:pt x="734538" y="256894"/>
                  <a:pt x="734634" y="256989"/>
                  <a:pt x="734729" y="256989"/>
                </a:cubicBezTo>
                <a:cubicBezTo>
                  <a:pt x="734824" y="257084"/>
                  <a:pt x="734919" y="257179"/>
                  <a:pt x="735109" y="257274"/>
                </a:cubicBezTo>
                <a:cubicBezTo>
                  <a:pt x="735680" y="257845"/>
                  <a:pt x="736251" y="258321"/>
                  <a:pt x="736822" y="258796"/>
                </a:cubicBezTo>
                <a:cubicBezTo>
                  <a:pt x="736917" y="258892"/>
                  <a:pt x="736917" y="258892"/>
                  <a:pt x="737012" y="258987"/>
                </a:cubicBezTo>
                <a:cubicBezTo>
                  <a:pt x="738059" y="259938"/>
                  <a:pt x="739296" y="260889"/>
                  <a:pt x="740628" y="262031"/>
                </a:cubicBezTo>
                <a:cubicBezTo>
                  <a:pt x="741484" y="262792"/>
                  <a:pt x="742340" y="263458"/>
                  <a:pt x="743197" y="264029"/>
                </a:cubicBezTo>
                <a:cubicBezTo>
                  <a:pt x="743292" y="264124"/>
                  <a:pt x="743387" y="264124"/>
                  <a:pt x="743387" y="264219"/>
                </a:cubicBezTo>
                <a:cubicBezTo>
                  <a:pt x="745766" y="266027"/>
                  <a:pt x="748335" y="267930"/>
                  <a:pt x="751189" y="269737"/>
                </a:cubicBezTo>
                <a:cubicBezTo>
                  <a:pt x="751284" y="269833"/>
                  <a:pt x="751380" y="269833"/>
                  <a:pt x="751380" y="269928"/>
                </a:cubicBezTo>
                <a:cubicBezTo>
                  <a:pt x="751950" y="270308"/>
                  <a:pt x="752712" y="270784"/>
                  <a:pt x="753378" y="271165"/>
                </a:cubicBezTo>
                <a:cubicBezTo>
                  <a:pt x="754139" y="271640"/>
                  <a:pt x="754995" y="272116"/>
                  <a:pt x="755756" y="272592"/>
                </a:cubicBezTo>
                <a:cubicBezTo>
                  <a:pt x="755851" y="272687"/>
                  <a:pt x="755947" y="272687"/>
                  <a:pt x="756042" y="272782"/>
                </a:cubicBezTo>
                <a:cubicBezTo>
                  <a:pt x="756232" y="272877"/>
                  <a:pt x="756327" y="272972"/>
                  <a:pt x="756517" y="273067"/>
                </a:cubicBezTo>
                <a:cubicBezTo>
                  <a:pt x="756993" y="273353"/>
                  <a:pt x="757469" y="273638"/>
                  <a:pt x="757945" y="273829"/>
                </a:cubicBezTo>
                <a:cubicBezTo>
                  <a:pt x="758135" y="273924"/>
                  <a:pt x="758325" y="274019"/>
                  <a:pt x="758516" y="274114"/>
                </a:cubicBezTo>
                <a:cubicBezTo>
                  <a:pt x="758706" y="274209"/>
                  <a:pt x="758801" y="274304"/>
                  <a:pt x="758991" y="274304"/>
                </a:cubicBezTo>
                <a:cubicBezTo>
                  <a:pt x="759467" y="274590"/>
                  <a:pt x="760038" y="274875"/>
                  <a:pt x="760514" y="275160"/>
                </a:cubicBezTo>
                <a:cubicBezTo>
                  <a:pt x="760894" y="275351"/>
                  <a:pt x="761180" y="275541"/>
                  <a:pt x="761560" y="275731"/>
                </a:cubicBezTo>
                <a:cubicBezTo>
                  <a:pt x="762036" y="275922"/>
                  <a:pt x="762512" y="276207"/>
                  <a:pt x="762987" y="276397"/>
                </a:cubicBezTo>
                <a:cubicBezTo>
                  <a:pt x="763368" y="276587"/>
                  <a:pt x="763749" y="276778"/>
                  <a:pt x="764129" y="276968"/>
                </a:cubicBezTo>
                <a:cubicBezTo>
                  <a:pt x="764605" y="277158"/>
                  <a:pt x="765081" y="277349"/>
                  <a:pt x="765461" y="277539"/>
                </a:cubicBezTo>
                <a:cubicBezTo>
                  <a:pt x="765652" y="277634"/>
                  <a:pt x="765842" y="277729"/>
                  <a:pt x="766032" y="277824"/>
                </a:cubicBezTo>
                <a:cubicBezTo>
                  <a:pt x="766223" y="277920"/>
                  <a:pt x="766413" y="278015"/>
                  <a:pt x="766603" y="278015"/>
                </a:cubicBezTo>
                <a:cubicBezTo>
                  <a:pt x="767079" y="278205"/>
                  <a:pt x="767459" y="278395"/>
                  <a:pt x="767935" y="278586"/>
                </a:cubicBezTo>
                <a:cubicBezTo>
                  <a:pt x="768316" y="278776"/>
                  <a:pt x="768696" y="278871"/>
                  <a:pt x="769077" y="279061"/>
                </a:cubicBezTo>
                <a:cubicBezTo>
                  <a:pt x="769553" y="279251"/>
                  <a:pt x="770028" y="279347"/>
                  <a:pt x="770504" y="279537"/>
                </a:cubicBezTo>
                <a:cubicBezTo>
                  <a:pt x="770885" y="279632"/>
                  <a:pt x="771265" y="279822"/>
                  <a:pt x="771741" y="279917"/>
                </a:cubicBezTo>
                <a:cubicBezTo>
                  <a:pt x="772217" y="280108"/>
                  <a:pt x="772693" y="280203"/>
                  <a:pt x="773168" y="280298"/>
                </a:cubicBezTo>
                <a:cubicBezTo>
                  <a:pt x="773549" y="280393"/>
                  <a:pt x="774024" y="280488"/>
                  <a:pt x="774405" y="280583"/>
                </a:cubicBezTo>
                <a:cubicBezTo>
                  <a:pt x="774881" y="280679"/>
                  <a:pt x="775261" y="280774"/>
                  <a:pt x="775737" y="280869"/>
                </a:cubicBezTo>
                <a:cubicBezTo>
                  <a:pt x="775928" y="280869"/>
                  <a:pt x="776118" y="280964"/>
                  <a:pt x="776308" y="280964"/>
                </a:cubicBezTo>
                <a:cubicBezTo>
                  <a:pt x="776403" y="280964"/>
                  <a:pt x="776498" y="280964"/>
                  <a:pt x="776498" y="280964"/>
                </a:cubicBezTo>
                <a:cubicBezTo>
                  <a:pt x="779258" y="281440"/>
                  <a:pt x="782017" y="281725"/>
                  <a:pt x="784681" y="281535"/>
                </a:cubicBezTo>
                <a:cubicBezTo>
                  <a:pt x="785252" y="281535"/>
                  <a:pt x="785918" y="281440"/>
                  <a:pt x="786394" y="281344"/>
                </a:cubicBezTo>
                <a:cubicBezTo>
                  <a:pt x="786965" y="281250"/>
                  <a:pt x="787536" y="281154"/>
                  <a:pt x="788011" y="281059"/>
                </a:cubicBezTo>
                <a:cubicBezTo>
                  <a:pt x="788106" y="281059"/>
                  <a:pt x="788202" y="281059"/>
                  <a:pt x="788297" y="280964"/>
                </a:cubicBezTo>
                <a:cubicBezTo>
                  <a:pt x="788487" y="280964"/>
                  <a:pt x="788677" y="280869"/>
                  <a:pt x="788773" y="280869"/>
                </a:cubicBezTo>
                <a:cubicBezTo>
                  <a:pt x="788867" y="280869"/>
                  <a:pt x="788963" y="280869"/>
                  <a:pt x="789058" y="280774"/>
                </a:cubicBezTo>
                <a:cubicBezTo>
                  <a:pt x="793530" y="279632"/>
                  <a:pt x="795623" y="278015"/>
                  <a:pt x="795718" y="277920"/>
                </a:cubicBezTo>
                <a:cubicBezTo>
                  <a:pt x="798668" y="276017"/>
                  <a:pt x="801332" y="273353"/>
                  <a:pt x="803711" y="269737"/>
                </a:cubicBezTo>
                <a:cubicBezTo>
                  <a:pt x="803711" y="269642"/>
                  <a:pt x="803806" y="269547"/>
                  <a:pt x="803901" y="269452"/>
                </a:cubicBezTo>
                <a:cubicBezTo>
                  <a:pt x="806184" y="265932"/>
                  <a:pt x="808087" y="261555"/>
                  <a:pt x="809705" y="256228"/>
                </a:cubicBezTo>
                <a:cubicBezTo>
                  <a:pt x="809800" y="256037"/>
                  <a:pt x="809800" y="255942"/>
                  <a:pt x="809895" y="255752"/>
                </a:cubicBezTo>
                <a:cubicBezTo>
                  <a:pt x="811037" y="252422"/>
                  <a:pt x="812369" y="248141"/>
                  <a:pt x="813701" y="244525"/>
                </a:cubicBezTo>
                <a:cubicBezTo>
                  <a:pt x="814748" y="241766"/>
                  <a:pt x="815890" y="238912"/>
                  <a:pt x="816841" y="236534"/>
                </a:cubicBezTo>
                <a:cubicBezTo>
                  <a:pt x="818268" y="233013"/>
                  <a:pt x="820171" y="228447"/>
                  <a:pt x="821503" y="224926"/>
                </a:cubicBezTo>
                <a:cubicBezTo>
                  <a:pt x="822169" y="223214"/>
                  <a:pt x="822930" y="220931"/>
                  <a:pt x="823501" y="219218"/>
                </a:cubicBezTo>
                <a:cubicBezTo>
                  <a:pt x="824167" y="217315"/>
                  <a:pt x="824738" y="215412"/>
                  <a:pt x="825214" y="213510"/>
                </a:cubicBezTo>
                <a:cubicBezTo>
                  <a:pt x="825690" y="211607"/>
                  <a:pt x="826165" y="209609"/>
                  <a:pt x="826451" y="207706"/>
                </a:cubicBezTo>
                <a:cubicBezTo>
                  <a:pt x="826451" y="207611"/>
                  <a:pt x="826451" y="207421"/>
                  <a:pt x="826451" y="207325"/>
                </a:cubicBezTo>
                <a:cubicBezTo>
                  <a:pt x="826926" y="204091"/>
                  <a:pt x="827212" y="200761"/>
                  <a:pt x="827117" y="197241"/>
                </a:cubicBezTo>
                <a:cubicBezTo>
                  <a:pt x="827117" y="196575"/>
                  <a:pt x="827117" y="196004"/>
                  <a:pt x="827022" y="195338"/>
                </a:cubicBezTo>
                <a:cubicBezTo>
                  <a:pt x="827022" y="195147"/>
                  <a:pt x="827022" y="194957"/>
                  <a:pt x="826926" y="194767"/>
                </a:cubicBezTo>
                <a:cubicBezTo>
                  <a:pt x="826641" y="190676"/>
                  <a:pt x="825880" y="186395"/>
                  <a:pt x="824453" y="181828"/>
                </a:cubicBezTo>
                <a:cubicBezTo>
                  <a:pt x="824453" y="181733"/>
                  <a:pt x="824453" y="181733"/>
                  <a:pt x="824358" y="181638"/>
                </a:cubicBezTo>
                <a:cubicBezTo>
                  <a:pt x="823406" y="178593"/>
                  <a:pt x="822264" y="175454"/>
                  <a:pt x="820742" y="172124"/>
                </a:cubicBezTo>
                <a:cubicBezTo>
                  <a:pt x="820362" y="171172"/>
                  <a:pt x="819886" y="170316"/>
                  <a:pt x="819410" y="169365"/>
                </a:cubicBezTo>
                <a:lnTo>
                  <a:pt x="819410" y="169365"/>
                </a:lnTo>
                <a:cubicBezTo>
                  <a:pt x="819029" y="168508"/>
                  <a:pt x="818554" y="167747"/>
                  <a:pt x="818173" y="166891"/>
                </a:cubicBezTo>
                <a:cubicBezTo>
                  <a:pt x="818173" y="166796"/>
                  <a:pt x="818078" y="166796"/>
                  <a:pt x="818078" y="166701"/>
                </a:cubicBezTo>
                <a:cubicBezTo>
                  <a:pt x="817983" y="166415"/>
                  <a:pt x="817792" y="166225"/>
                  <a:pt x="817697" y="165940"/>
                </a:cubicBezTo>
                <a:cubicBezTo>
                  <a:pt x="817697" y="165844"/>
                  <a:pt x="817602" y="165844"/>
                  <a:pt x="817602" y="165749"/>
                </a:cubicBezTo>
                <a:cubicBezTo>
                  <a:pt x="814653" y="160136"/>
                  <a:pt x="810942" y="154142"/>
                  <a:pt x="806184" y="147673"/>
                </a:cubicBezTo>
                <a:cubicBezTo>
                  <a:pt x="806184" y="147673"/>
                  <a:pt x="806089" y="147577"/>
                  <a:pt x="806089" y="147577"/>
                </a:cubicBezTo>
                <a:cubicBezTo>
                  <a:pt x="803901" y="144343"/>
                  <a:pt x="800666" y="140252"/>
                  <a:pt x="798192" y="137207"/>
                </a:cubicBezTo>
                <a:cubicBezTo>
                  <a:pt x="798097" y="137112"/>
                  <a:pt x="798097" y="137112"/>
                  <a:pt x="798002" y="137017"/>
                </a:cubicBezTo>
                <a:cubicBezTo>
                  <a:pt x="792293" y="129881"/>
                  <a:pt x="785538" y="122175"/>
                  <a:pt x="777640" y="113803"/>
                </a:cubicBezTo>
                <a:cubicBezTo>
                  <a:pt x="777640" y="113803"/>
                  <a:pt x="777545" y="113708"/>
                  <a:pt x="777545" y="113708"/>
                </a:cubicBezTo>
                <a:cubicBezTo>
                  <a:pt x="775928" y="111900"/>
                  <a:pt x="773930" y="109902"/>
                  <a:pt x="771931" y="107904"/>
                </a:cubicBezTo>
                <a:cubicBezTo>
                  <a:pt x="771646" y="107619"/>
                  <a:pt x="771456" y="107428"/>
                  <a:pt x="771170" y="107143"/>
                </a:cubicBezTo>
                <a:cubicBezTo>
                  <a:pt x="769077" y="104955"/>
                  <a:pt x="766793" y="102671"/>
                  <a:pt x="764510" y="100388"/>
                </a:cubicBezTo>
                <a:lnTo>
                  <a:pt x="764510" y="100388"/>
                </a:lnTo>
                <a:lnTo>
                  <a:pt x="764510" y="100388"/>
                </a:lnTo>
                <a:lnTo>
                  <a:pt x="764510" y="100388"/>
                </a:lnTo>
                <a:cubicBezTo>
                  <a:pt x="764415" y="100293"/>
                  <a:pt x="756137" y="92016"/>
                  <a:pt x="745766" y="81645"/>
                </a:cubicBezTo>
                <a:cubicBezTo>
                  <a:pt x="745575" y="81455"/>
                  <a:pt x="745290" y="81170"/>
                  <a:pt x="745100" y="80979"/>
                </a:cubicBezTo>
                <a:cubicBezTo>
                  <a:pt x="734824" y="70704"/>
                  <a:pt x="726546" y="62427"/>
                  <a:pt x="726356" y="62237"/>
                </a:cubicBezTo>
                <a:lnTo>
                  <a:pt x="726356" y="62237"/>
                </a:lnTo>
                <a:cubicBezTo>
                  <a:pt x="717126" y="53008"/>
                  <a:pt x="708658" y="45016"/>
                  <a:pt x="700761" y="38166"/>
                </a:cubicBezTo>
                <a:cubicBezTo>
                  <a:pt x="692959" y="31316"/>
                  <a:pt x="685728" y="25513"/>
                  <a:pt x="679067" y="20756"/>
                </a:cubicBezTo>
                <a:cubicBezTo>
                  <a:pt x="672407" y="15999"/>
                  <a:pt x="666318" y="12193"/>
                  <a:pt x="660704" y="9244"/>
                </a:cubicBezTo>
                <a:cubicBezTo>
                  <a:pt x="655090" y="6294"/>
                  <a:pt x="649857" y="4106"/>
                  <a:pt x="645005" y="2679"/>
                </a:cubicBezTo>
                <a:cubicBezTo>
                  <a:pt x="640152" y="1252"/>
                  <a:pt x="635585" y="396"/>
                  <a:pt x="631303" y="110"/>
                </a:cubicBezTo>
                <a:cubicBezTo>
                  <a:pt x="627022" y="-175"/>
                  <a:pt x="622931" y="110"/>
                  <a:pt x="619029" y="776"/>
                </a:cubicBezTo>
                <a:cubicBezTo>
                  <a:pt x="615128" y="1442"/>
                  <a:pt x="611227" y="2394"/>
                  <a:pt x="607516" y="3726"/>
                </a:cubicBezTo>
                <a:cubicBezTo>
                  <a:pt x="603711" y="4962"/>
                  <a:pt x="599905" y="6485"/>
                  <a:pt x="596099" y="8007"/>
                </a:cubicBezTo>
                <a:cubicBezTo>
                  <a:pt x="592293" y="9529"/>
                  <a:pt x="588297" y="11242"/>
                  <a:pt x="584110" y="12859"/>
                </a:cubicBezTo>
                <a:cubicBezTo>
                  <a:pt x="583920" y="12954"/>
                  <a:pt x="583730" y="13049"/>
                  <a:pt x="583539" y="13049"/>
                </a:cubicBezTo>
                <a:cubicBezTo>
                  <a:pt x="579353" y="14572"/>
                  <a:pt x="571075" y="17236"/>
                  <a:pt x="570980" y="17331"/>
                </a:cubicBezTo>
                <a:lnTo>
                  <a:pt x="570980" y="17331"/>
                </a:lnTo>
                <a:cubicBezTo>
                  <a:pt x="565271" y="18948"/>
                  <a:pt x="560704" y="21041"/>
                  <a:pt x="556993" y="23420"/>
                </a:cubicBezTo>
                <a:cubicBezTo>
                  <a:pt x="555566" y="24561"/>
                  <a:pt x="553568" y="25893"/>
                  <a:pt x="552236" y="27225"/>
                </a:cubicBezTo>
                <a:cubicBezTo>
                  <a:pt x="551379" y="27986"/>
                  <a:pt x="550618" y="29223"/>
                  <a:pt x="549857" y="30270"/>
                </a:cubicBezTo>
                <a:cubicBezTo>
                  <a:pt x="549477" y="30650"/>
                  <a:pt x="549191" y="31031"/>
                  <a:pt x="548811" y="31411"/>
                </a:cubicBezTo>
                <a:cubicBezTo>
                  <a:pt x="546908" y="34361"/>
                  <a:pt x="545861" y="37500"/>
                  <a:pt x="545480" y="40735"/>
                </a:cubicBezTo>
                <a:cubicBezTo>
                  <a:pt x="545100" y="43970"/>
                  <a:pt x="545290" y="47395"/>
                  <a:pt x="545956" y="50820"/>
                </a:cubicBezTo>
                <a:cubicBezTo>
                  <a:pt x="546622" y="54245"/>
                  <a:pt x="547764" y="57765"/>
                  <a:pt x="549191" y="61095"/>
                </a:cubicBezTo>
                <a:cubicBezTo>
                  <a:pt x="550618" y="64520"/>
                  <a:pt x="552331" y="67850"/>
                  <a:pt x="554234" y="70990"/>
                </a:cubicBezTo>
                <a:cubicBezTo>
                  <a:pt x="556137" y="74129"/>
                  <a:pt x="558135" y="77174"/>
                  <a:pt x="560038" y="79933"/>
                </a:cubicBezTo>
                <a:cubicBezTo>
                  <a:pt x="561750" y="82121"/>
                  <a:pt x="563939" y="85071"/>
                  <a:pt x="565747" y="87259"/>
                </a:cubicBezTo>
                <a:cubicBezTo>
                  <a:pt x="567459" y="89352"/>
                  <a:pt x="569077" y="91159"/>
                  <a:pt x="570219" y="92491"/>
                </a:cubicBezTo>
                <a:cubicBezTo>
                  <a:pt x="571360" y="93823"/>
                  <a:pt x="572217" y="94680"/>
                  <a:pt x="572502" y="94965"/>
                </a:cubicBezTo>
                <a:lnTo>
                  <a:pt x="572502" y="94965"/>
                </a:lnTo>
                <a:cubicBezTo>
                  <a:pt x="464986" y="170982"/>
                  <a:pt x="357564" y="246904"/>
                  <a:pt x="250048" y="322921"/>
                </a:cubicBezTo>
                <a:lnTo>
                  <a:pt x="250048" y="322921"/>
                </a:lnTo>
                <a:lnTo>
                  <a:pt x="126356" y="282391"/>
                </a:lnTo>
                <a:cubicBezTo>
                  <a:pt x="126070" y="282486"/>
                  <a:pt x="125404" y="282867"/>
                  <a:pt x="124358" y="283533"/>
                </a:cubicBezTo>
                <a:cubicBezTo>
                  <a:pt x="123311" y="284104"/>
                  <a:pt x="121789" y="284960"/>
                  <a:pt x="119981" y="286007"/>
                </a:cubicBezTo>
                <a:cubicBezTo>
                  <a:pt x="118173" y="287053"/>
                  <a:pt x="116080" y="288290"/>
                  <a:pt x="113701" y="289717"/>
                </a:cubicBezTo>
                <a:cubicBezTo>
                  <a:pt x="111322" y="291144"/>
                  <a:pt x="108658" y="292761"/>
                  <a:pt x="105804" y="294569"/>
                </a:cubicBezTo>
                <a:cubicBezTo>
                  <a:pt x="102949" y="296377"/>
                  <a:pt x="99905" y="298279"/>
                  <a:pt x="96765" y="300372"/>
                </a:cubicBezTo>
                <a:cubicBezTo>
                  <a:pt x="93625" y="302466"/>
                  <a:pt x="90295" y="304654"/>
                  <a:pt x="86869" y="307032"/>
                </a:cubicBezTo>
                <a:cubicBezTo>
                  <a:pt x="83444" y="309411"/>
                  <a:pt x="80019" y="311885"/>
                  <a:pt x="76498" y="314358"/>
                </a:cubicBezTo>
                <a:cubicBezTo>
                  <a:pt x="73073" y="316927"/>
                  <a:pt x="69553" y="319591"/>
                  <a:pt x="66127" y="322350"/>
                </a:cubicBezTo>
                <a:cubicBezTo>
                  <a:pt x="62702" y="325109"/>
                  <a:pt x="59277" y="327868"/>
                  <a:pt x="56042" y="330817"/>
                </a:cubicBezTo>
                <a:cubicBezTo>
                  <a:pt x="53187" y="333386"/>
                  <a:pt x="49477" y="336906"/>
                  <a:pt x="46622" y="339570"/>
                </a:cubicBezTo>
                <a:cubicBezTo>
                  <a:pt x="46622" y="339570"/>
                  <a:pt x="46622" y="339570"/>
                  <a:pt x="46622" y="339570"/>
                </a:cubicBezTo>
                <a:cubicBezTo>
                  <a:pt x="48525" y="341473"/>
                  <a:pt x="131113" y="424055"/>
                  <a:pt x="237107" y="530041"/>
                </a:cubicBezTo>
                <a:lnTo>
                  <a:pt x="0" y="826593"/>
                </a:lnTo>
                <a:cubicBezTo>
                  <a:pt x="176594" y="669802"/>
                  <a:pt x="119981" y="746295"/>
                  <a:pt x="296575" y="589504"/>
                </a:cubicBezTo>
                <a:cubicBezTo>
                  <a:pt x="403330" y="696251"/>
                  <a:pt x="485252" y="778166"/>
                  <a:pt x="487060" y="779974"/>
                </a:cubicBezTo>
                <a:cubicBezTo>
                  <a:pt x="487060" y="779974"/>
                  <a:pt x="487060" y="779974"/>
                  <a:pt x="487060" y="779974"/>
                </a:cubicBezTo>
                <a:cubicBezTo>
                  <a:pt x="488582" y="778832"/>
                  <a:pt x="490390" y="777120"/>
                  <a:pt x="491722" y="775693"/>
                </a:cubicBezTo>
                <a:close/>
              </a:path>
            </a:pathLst>
          </a:custGeom>
          <a:solidFill>
            <a:sysClr val="window" lastClr="FFFFFF"/>
          </a:solidFill>
          <a:ln w="9515"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pic>
        <p:nvPicPr>
          <p:cNvPr id="71" name="Gráfico 316">
            <a:extLst>
              <a:ext uri="{FF2B5EF4-FFF2-40B4-BE49-F238E27FC236}">
                <a16:creationId xmlns:a16="http://schemas.microsoft.com/office/drawing/2014/main" id="{A7F8F42D-210A-40C3-8A76-EF9641B2B5C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15353" y="2745265"/>
            <a:ext cx="765318" cy="701153"/>
          </a:xfrm>
          <a:prstGeom prst="rect">
            <a:avLst/>
          </a:prstGeom>
        </p:spPr>
      </p:pic>
      <p:grpSp>
        <p:nvGrpSpPr>
          <p:cNvPr id="72" name="Gráfico 1">
            <a:extLst>
              <a:ext uri="{FF2B5EF4-FFF2-40B4-BE49-F238E27FC236}">
                <a16:creationId xmlns:a16="http://schemas.microsoft.com/office/drawing/2014/main" id="{AB885191-337D-47D9-B525-7E281400B4E2}"/>
              </a:ext>
            </a:extLst>
          </p:cNvPr>
          <p:cNvGrpSpPr/>
          <p:nvPr/>
        </p:nvGrpSpPr>
        <p:grpSpPr>
          <a:xfrm>
            <a:off x="10612085" y="2363286"/>
            <a:ext cx="607778" cy="776176"/>
            <a:chOff x="1793365" y="3529672"/>
            <a:chExt cx="215225" cy="291187"/>
          </a:xfrm>
          <a:solidFill>
            <a:srgbClr val="FFFFFF"/>
          </a:solidFill>
        </p:grpSpPr>
        <p:sp>
          <p:nvSpPr>
            <p:cNvPr id="73" name="Forma libre: forma 107">
              <a:extLst>
                <a:ext uri="{FF2B5EF4-FFF2-40B4-BE49-F238E27FC236}">
                  <a16:creationId xmlns:a16="http://schemas.microsoft.com/office/drawing/2014/main" id="{86A13386-91DC-4C00-AC15-D849D2DC51A3}"/>
                </a:ext>
              </a:extLst>
            </p:cNvPr>
            <p:cNvSpPr/>
            <p:nvPr/>
          </p:nvSpPr>
          <p:spPr>
            <a:xfrm>
              <a:off x="1834551" y="3694583"/>
              <a:ext cx="139263" cy="113943"/>
            </a:xfrm>
            <a:custGeom>
              <a:avLst/>
              <a:gdLst>
                <a:gd name="connsiteX0" fmla="*/ 134073 w 139263"/>
                <a:gd name="connsiteY0" fmla="*/ 71531 h 113942"/>
                <a:gd name="connsiteX1" fmla="*/ 128502 w 139263"/>
                <a:gd name="connsiteY1" fmla="*/ 65201 h 113942"/>
                <a:gd name="connsiteX2" fmla="*/ 127110 w 139263"/>
                <a:gd name="connsiteY2" fmla="*/ 64061 h 113942"/>
                <a:gd name="connsiteX3" fmla="*/ 125590 w 139263"/>
                <a:gd name="connsiteY3" fmla="*/ 62669 h 113942"/>
                <a:gd name="connsiteX4" fmla="*/ 63935 w 139263"/>
                <a:gd name="connsiteY4" fmla="*/ 20890 h 113942"/>
                <a:gd name="connsiteX5" fmla="*/ 44944 w 139263"/>
                <a:gd name="connsiteY5" fmla="*/ 0 h 113942"/>
                <a:gd name="connsiteX6" fmla="*/ 35196 w 139263"/>
                <a:gd name="connsiteY6" fmla="*/ 17725 h 113942"/>
                <a:gd name="connsiteX7" fmla="*/ 0 w 139263"/>
                <a:gd name="connsiteY7" fmla="*/ 33803 h 113942"/>
                <a:gd name="connsiteX8" fmla="*/ 32664 w 139263"/>
                <a:gd name="connsiteY8" fmla="*/ 56465 h 113942"/>
                <a:gd name="connsiteX9" fmla="*/ 37475 w 139263"/>
                <a:gd name="connsiteY9" fmla="*/ 61023 h 113942"/>
                <a:gd name="connsiteX10" fmla="*/ 43552 w 139263"/>
                <a:gd name="connsiteY10" fmla="*/ 67859 h 113942"/>
                <a:gd name="connsiteX11" fmla="*/ 46210 w 139263"/>
                <a:gd name="connsiteY11" fmla="*/ 70898 h 113942"/>
                <a:gd name="connsiteX12" fmla="*/ 52161 w 139263"/>
                <a:gd name="connsiteY12" fmla="*/ 77988 h 113942"/>
                <a:gd name="connsiteX13" fmla="*/ 54693 w 139263"/>
                <a:gd name="connsiteY13" fmla="*/ 81026 h 113942"/>
                <a:gd name="connsiteX14" fmla="*/ 60770 w 139263"/>
                <a:gd name="connsiteY14" fmla="*/ 88242 h 113942"/>
                <a:gd name="connsiteX15" fmla="*/ 62542 w 139263"/>
                <a:gd name="connsiteY15" fmla="*/ 90395 h 113942"/>
                <a:gd name="connsiteX16" fmla="*/ 81912 w 139263"/>
                <a:gd name="connsiteY16" fmla="*/ 112044 h 113942"/>
                <a:gd name="connsiteX17" fmla="*/ 82165 w 139263"/>
                <a:gd name="connsiteY17" fmla="*/ 112297 h 113942"/>
                <a:gd name="connsiteX18" fmla="*/ 83685 w 139263"/>
                <a:gd name="connsiteY18" fmla="*/ 113690 h 113942"/>
                <a:gd name="connsiteX19" fmla="*/ 84824 w 139263"/>
                <a:gd name="connsiteY19" fmla="*/ 114829 h 113942"/>
                <a:gd name="connsiteX20" fmla="*/ 131794 w 139263"/>
                <a:gd name="connsiteY20" fmla="*/ 111917 h 113942"/>
                <a:gd name="connsiteX21" fmla="*/ 134073 w 139263"/>
                <a:gd name="connsiteY21" fmla="*/ 71531 h 113942"/>
                <a:gd name="connsiteX22" fmla="*/ 119640 w 139263"/>
                <a:gd name="connsiteY22" fmla="*/ 101536 h 113942"/>
                <a:gd name="connsiteX23" fmla="*/ 93053 w 139263"/>
                <a:gd name="connsiteY23" fmla="*/ 103308 h 113942"/>
                <a:gd name="connsiteX24" fmla="*/ 91281 w 139263"/>
                <a:gd name="connsiteY24" fmla="*/ 76722 h 113942"/>
                <a:gd name="connsiteX25" fmla="*/ 118121 w 139263"/>
                <a:gd name="connsiteY25" fmla="*/ 74949 h 113942"/>
                <a:gd name="connsiteX26" fmla="*/ 119640 w 139263"/>
                <a:gd name="connsiteY26" fmla="*/ 101536 h 113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39263" h="113942">
                  <a:moveTo>
                    <a:pt x="134073" y="71531"/>
                  </a:moveTo>
                  <a:cubicBezTo>
                    <a:pt x="132553" y="69252"/>
                    <a:pt x="130654" y="67100"/>
                    <a:pt x="128502" y="65201"/>
                  </a:cubicBezTo>
                  <a:lnTo>
                    <a:pt x="127110" y="64061"/>
                  </a:lnTo>
                  <a:lnTo>
                    <a:pt x="125590" y="62669"/>
                  </a:lnTo>
                  <a:cubicBezTo>
                    <a:pt x="109132" y="49629"/>
                    <a:pt x="75582" y="31018"/>
                    <a:pt x="63935" y="20890"/>
                  </a:cubicBezTo>
                  <a:cubicBezTo>
                    <a:pt x="57604" y="15319"/>
                    <a:pt x="51527" y="7850"/>
                    <a:pt x="44944" y="0"/>
                  </a:cubicBezTo>
                  <a:cubicBezTo>
                    <a:pt x="43045" y="6330"/>
                    <a:pt x="39880" y="12407"/>
                    <a:pt x="35196" y="17725"/>
                  </a:cubicBezTo>
                  <a:cubicBezTo>
                    <a:pt x="25954" y="28359"/>
                    <a:pt x="12914" y="33676"/>
                    <a:pt x="0" y="33803"/>
                  </a:cubicBezTo>
                  <a:cubicBezTo>
                    <a:pt x="11901" y="41906"/>
                    <a:pt x="23928" y="48742"/>
                    <a:pt x="32664" y="56465"/>
                  </a:cubicBezTo>
                  <a:cubicBezTo>
                    <a:pt x="34183" y="57858"/>
                    <a:pt x="35702" y="59377"/>
                    <a:pt x="37475" y="61023"/>
                  </a:cubicBezTo>
                  <a:cubicBezTo>
                    <a:pt x="39374" y="63175"/>
                    <a:pt x="41526" y="65454"/>
                    <a:pt x="43552" y="67859"/>
                  </a:cubicBezTo>
                  <a:cubicBezTo>
                    <a:pt x="44564" y="68872"/>
                    <a:pt x="45324" y="69758"/>
                    <a:pt x="46210" y="70898"/>
                  </a:cubicBezTo>
                  <a:cubicBezTo>
                    <a:pt x="48109" y="73177"/>
                    <a:pt x="50008" y="75456"/>
                    <a:pt x="52161" y="77988"/>
                  </a:cubicBezTo>
                  <a:cubicBezTo>
                    <a:pt x="52920" y="79000"/>
                    <a:pt x="53933" y="80140"/>
                    <a:pt x="54693" y="81026"/>
                  </a:cubicBezTo>
                  <a:cubicBezTo>
                    <a:pt x="56592" y="83305"/>
                    <a:pt x="58744" y="85837"/>
                    <a:pt x="60770" y="88242"/>
                  </a:cubicBezTo>
                  <a:cubicBezTo>
                    <a:pt x="61402" y="89002"/>
                    <a:pt x="61909" y="89635"/>
                    <a:pt x="62542" y="90395"/>
                  </a:cubicBezTo>
                  <a:cubicBezTo>
                    <a:pt x="69252" y="98624"/>
                    <a:pt x="76215" y="106600"/>
                    <a:pt x="81912" y="112044"/>
                  </a:cubicBezTo>
                  <a:lnTo>
                    <a:pt x="82165" y="112297"/>
                  </a:lnTo>
                  <a:lnTo>
                    <a:pt x="83685" y="113690"/>
                  </a:lnTo>
                  <a:lnTo>
                    <a:pt x="84824" y="114829"/>
                  </a:lnTo>
                  <a:cubicBezTo>
                    <a:pt x="98624" y="126856"/>
                    <a:pt x="119640" y="125590"/>
                    <a:pt x="131794" y="111917"/>
                  </a:cubicBezTo>
                  <a:cubicBezTo>
                    <a:pt x="141669" y="100523"/>
                    <a:pt x="142429" y="83811"/>
                    <a:pt x="134073" y="71531"/>
                  </a:cubicBezTo>
                  <a:close/>
                  <a:moveTo>
                    <a:pt x="119640" y="101536"/>
                  </a:moveTo>
                  <a:cubicBezTo>
                    <a:pt x="112803" y="109385"/>
                    <a:pt x="100903" y="110145"/>
                    <a:pt x="93053" y="103308"/>
                  </a:cubicBezTo>
                  <a:cubicBezTo>
                    <a:pt x="85204" y="96345"/>
                    <a:pt x="84444" y="84571"/>
                    <a:pt x="91281" y="76722"/>
                  </a:cubicBezTo>
                  <a:cubicBezTo>
                    <a:pt x="98117" y="68872"/>
                    <a:pt x="110271" y="68113"/>
                    <a:pt x="118121" y="74949"/>
                  </a:cubicBezTo>
                  <a:cubicBezTo>
                    <a:pt x="125844" y="81912"/>
                    <a:pt x="126603" y="93686"/>
                    <a:pt x="119640" y="101536"/>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4" name="Forma libre: forma 109">
              <a:extLst>
                <a:ext uri="{FF2B5EF4-FFF2-40B4-BE49-F238E27FC236}">
                  <a16:creationId xmlns:a16="http://schemas.microsoft.com/office/drawing/2014/main" id="{A419910F-B2ED-4CAD-9C0D-54CA6023CFCD}"/>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5" name="Forma libre: forma 110">
              <a:extLst>
                <a:ext uri="{FF2B5EF4-FFF2-40B4-BE49-F238E27FC236}">
                  <a16:creationId xmlns:a16="http://schemas.microsoft.com/office/drawing/2014/main" id="{AC4F1618-7AD1-49F7-8140-98354EA4231C}"/>
                </a:ext>
              </a:extLst>
            </p:cNvPr>
            <p:cNvSpPr/>
            <p:nvPr/>
          </p:nvSpPr>
          <p:spPr>
            <a:xfrm>
              <a:off x="1877849" y="3770925"/>
              <a:ext cx="126603" cy="50641"/>
            </a:xfrm>
            <a:custGeom>
              <a:avLst/>
              <a:gdLst>
                <a:gd name="connsiteX0" fmla="*/ 135719 w 126603"/>
                <a:gd name="connsiteY0" fmla="*/ 52667 h 50641"/>
                <a:gd name="connsiteX1" fmla="*/ 135719 w 126603"/>
                <a:gd name="connsiteY1" fmla="*/ 61909 h 50641"/>
                <a:gd name="connsiteX2" fmla="*/ 127869 w 126603"/>
                <a:gd name="connsiteY2" fmla="*/ 61909 h 50641"/>
                <a:gd name="connsiteX3" fmla="*/ 127869 w 126603"/>
                <a:gd name="connsiteY3" fmla="*/ 61909 h 50641"/>
                <a:gd name="connsiteX4" fmla="*/ 7596 w 126603"/>
                <a:gd name="connsiteY4" fmla="*/ 61909 h 50641"/>
                <a:gd name="connsiteX5" fmla="*/ 7596 w 126603"/>
                <a:gd name="connsiteY5" fmla="*/ 61909 h 50641"/>
                <a:gd name="connsiteX6" fmla="*/ 0 w 126603"/>
                <a:gd name="connsiteY6" fmla="*/ 61909 h 50641"/>
                <a:gd name="connsiteX7" fmla="*/ 0 w 126603"/>
                <a:gd name="connsiteY7" fmla="*/ 52667 h 50641"/>
                <a:gd name="connsiteX8" fmla="*/ 5950 w 126603"/>
                <a:gd name="connsiteY8" fmla="*/ 52667 h 50641"/>
                <a:gd name="connsiteX9" fmla="*/ 15446 w 126603"/>
                <a:gd name="connsiteY9" fmla="*/ 19750 h 50641"/>
                <a:gd name="connsiteX10" fmla="*/ 33676 w 126603"/>
                <a:gd name="connsiteY10" fmla="*/ 39627 h 50641"/>
                <a:gd name="connsiteX11" fmla="*/ 33930 w 126603"/>
                <a:gd name="connsiteY11" fmla="*/ 39880 h 50641"/>
                <a:gd name="connsiteX12" fmla="*/ 35702 w 126603"/>
                <a:gd name="connsiteY12" fmla="*/ 41526 h 50641"/>
                <a:gd name="connsiteX13" fmla="*/ 37095 w 126603"/>
                <a:gd name="connsiteY13" fmla="*/ 42919 h 50641"/>
                <a:gd name="connsiteX14" fmla="*/ 63302 w 126603"/>
                <a:gd name="connsiteY14" fmla="*/ 52667 h 50641"/>
                <a:gd name="connsiteX15" fmla="*/ 92927 w 126603"/>
                <a:gd name="connsiteY15" fmla="*/ 39500 h 50641"/>
                <a:gd name="connsiteX16" fmla="*/ 100396 w 126603"/>
                <a:gd name="connsiteY16" fmla="*/ 0 h 50641"/>
                <a:gd name="connsiteX17" fmla="*/ 129895 w 126603"/>
                <a:gd name="connsiteY17" fmla="*/ 52667 h 50641"/>
                <a:gd name="connsiteX18" fmla="*/ 135719 w 126603"/>
                <a:gd name="connsiteY18" fmla="*/ 52667 h 50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6603" h="50641">
                  <a:moveTo>
                    <a:pt x="135719" y="52667"/>
                  </a:moveTo>
                  <a:lnTo>
                    <a:pt x="135719" y="61909"/>
                  </a:lnTo>
                  <a:lnTo>
                    <a:pt x="127869" y="61909"/>
                  </a:lnTo>
                  <a:lnTo>
                    <a:pt x="127869" y="61909"/>
                  </a:lnTo>
                  <a:lnTo>
                    <a:pt x="7596" y="61909"/>
                  </a:lnTo>
                  <a:lnTo>
                    <a:pt x="7596" y="61909"/>
                  </a:lnTo>
                  <a:lnTo>
                    <a:pt x="0" y="61909"/>
                  </a:lnTo>
                  <a:lnTo>
                    <a:pt x="0" y="52667"/>
                  </a:lnTo>
                  <a:lnTo>
                    <a:pt x="5950" y="52667"/>
                  </a:lnTo>
                  <a:cubicBezTo>
                    <a:pt x="5950" y="40513"/>
                    <a:pt x="9369" y="29245"/>
                    <a:pt x="15446" y="19750"/>
                  </a:cubicBezTo>
                  <a:cubicBezTo>
                    <a:pt x="21902" y="27346"/>
                    <a:pt x="28233" y="34436"/>
                    <a:pt x="33676" y="39627"/>
                  </a:cubicBezTo>
                  <a:lnTo>
                    <a:pt x="33930" y="39880"/>
                  </a:lnTo>
                  <a:lnTo>
                    <a:pt x="35702" y="41526"/>
                  </a:lnTo>
                  <a:lnTo>
                    <a:pt x="37095" y="42919"/>
                  </a:lnTo>
                  <a:cubicBezTo>
                    <a:pt x="44564" y="49502"/>
                    <a:pt x="53933" y="52667"/>
                    <a:pt x="63302" y="52667"/>
                  </a:cubicBezTo>
                  <a:cubicBezTo>
                    <a:pt x="74189" y="52667"/>
                    <a:pt x="85204" y="48236"/>
                    <a:pt x="92927" y="39500"/>
                  </a:cubicBezTo>
                  <a:cubicBezTo>
                    <a:pt x="102675" y="28359"/>
                    <a:pt x="105081" y="13040"/>
                    <a:pt x="100396" y="0"/>
                  </a:cubicBezTo>
                  <a:cubicBezTo>
                    <a:pt x="118121" y="10888"/>
                    <a:pt x="129895" y="30385"/>
                    <a:pt x="129895" y="52667"/>
                  </a:cubicBezTo>
                  <a:lnTo>
                    <a:pt x="135719" y="52667"/>
                  </a:ln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6" name="Forma libre: forma 111">
              <a:extLst>
                <a:ext uri="{FF2B5EF4-FFF2-40B4-BE49-F238E27FC236}">
                  <a16:creationId xmlns:a16="http://schemas.microsoft.com/office/drawing/2014/main" id="{E0811F71-F685-4FBD-A5E5-E029AD246402}"/>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7" name="Forma libre: forma 112">
              <a:extLst>
                <a:ext uri="{FF2B5EF4-FFF2-40B4-BE49-F238E27FC236}">
                  <a16:creationId xmlns:a16="http://schemas.microsoft.com/office/drawing/2014/main" id="{2DA4568B-19B9-4DE1-85A2-1506325C529F}"/>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8" name="Forma libre: forma 113">
              <a:extLst>
                <a:ext uri="{FF2B5EF4-FFF2-40B4-BE49-F238E27FC236}">
                  <a16:creationId xmlns:a16="http://schemas.microsoft.com/office/drawing/2014/main" id="{92EEC539-285E-47D0-B9D7-AB865FB3CEE0}"/>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79" name="Forma libre: forma 115">
              <a:extLst>
                <a:ext uri="{FF2B5EF4-FFF2-40B4-BE49-F238E27FC236}">
                  <a16:creationId xmlns:a16="http://schemas.microsoft.com/office/drawing/2014/main" id="{F72A6DCE-43E3-46BC-B94F-17C487EA4696}"/>
                </a:ext>
              </a:extLst>
            </p:cNvPr>
            <p:cNvSpPr/>
            <p:nvPr/>
          </p:nvSpPr>
          <p:spPr>
            <a:xfrm>
              <a:off x="1927657" y="3771389"/>
              <a:ext cx="12660" cy="12660"/>
            </a:xfrm>
            <a:custGeom>
              <a:avLst/>
              <a:gdLst>
                <a:gd name="connsiteX0" fmla="*/ 21723 w 12660"/>
                <a:gd name="connsiteY0" fmla="*/ 20552 h 12660"/>
                <a:gd name="connsiteX1" fmla="*/ 4251 w 12660"/>
                <a:gd name="connsiteY1" fmla="*/ 21692 h 12660"/>
                <a:gd name="connsiteX2" fmla="*/ 3112 w 12660"/>
                <a:gd name="connsiteY2" fmla="*/ 4094 h 12660"/>
                <a:gd name="connsiteX3" fmla="*/ 20583 w 12660"/>
                <a:gd name="connsiteY3" fmla="*/ 3081 h 12660"/>
                <a:gd name="connsiteX4" fmla="*/ 21723 w 12660"/>
                <a:gd name="connsiteY4" fmla="*/ 20552 h 12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660" h="12660">
                  <a:moveTo>
                    <a:pt x="21723" y="20552"/>
                  </a:moveTo>
                  <a:cubicBezTo>
                    <a:pt x="17165" y="25743"/>
                    <a:pt x="9316" y="26123"/>
                    <a:pt x="4251" y="21692"/>
                  </a:cubicBezTo>
                  <a:cubicBezTo>
                    <a:pt x="-939" y="17134"/>
                    <a:pt x="-1446" y="9284"/>
                    <a:pt x="3112" y="4094"/>
                  </a:cubicBezTo>
                  <a:cubicBezTo>
                    <a:pt x="7543" y="-844"/>
                    <a:pt x="15392" y="-1477"/>
                    <a:pt x="20583" y="3081"/>
                  </a:cubicBezTo>
                  <a:cubicBezTo>
                    <a:pt x="25774" y="7639"/>
                    <a:pt x="26407" y="15488"/>
                    <a:pt x="21723" y="20552"/>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0" name="Forma libre: forma 116">
              <a:extLst>
                <a:ext uri="{FF2B5EF4-FFF2-40B4-BE49-F238E27FC236}">
                  <a16:creationId xmlns:a16="http://schemas.microsoft.com/office/drawing/2014/main" id="{0E72A475-E92C-4F91-B211-C4EF6C58BA7C}"/>
                </a:ext>
              </a:extLst>
            </p:cNvPr>
            <p:cNvSpPr/>
            <p:nvPr/>
          </p:nvSpPr>
          <p:spPr>
            <a:xfrm>
              <a:off x="1846832" y="3529672"/>
              <a:ext cx="151924" cy="139263"/>
            </a:xfrm>
            <a:custGeom>
              <a:avLst/>
              <a:gdLst>
                <a:gd name="connsiteX0" fmla="*/ 131161 w 151923"/>
                <a:gd name="connsiteY0" fmla="*/ 104901 h 139263"/>
                <a:gd name="connsiteX1" fmla="*/ 96598 w 151923"/>
                <a:gd name="connsiteY1" fmla="*/ 96166 h 139263"/>
                <a:gd name="connsiteX2" fmla="*/ 78621 w 151923"/>
                <a:gd name="connsiteY2" fmla="*/ 109839 h 139263"/>
                <a:gd name="connsiteX3" fmla="*/ 74569 w 151923"/>
                <a:gd name="connsiteY3" fmla="*/ 104522 h 139263"/>
                <a:gd name="connsiteX4" fmla="*/ 32917 w 151923"/>
                <a:gd name="connsiteY4" fmla="*/ 140350 h 139263"/>
                <a:gd name="connsiteX5" fmla="*/ 18357 w 151923"/>
                <a:gd name="connsiteY5" fmla="*/ 116802 h 139263"/>
                <a:gd name="connsiteX6" fmla="*/ 0 w 151923"/>
                <a:gd name="connsiteY6" fmla="*/ 106800 h 139263"/>
                <a:gd name="connsiteX7" fmla="*/ 51527 w 151923"/>
                <a:gd name="connsiteY7" fmla="*/ 74643 h 139263"/>
                <a:gd name="connsiteX8" fmla="*/ 45830 w 151923"/>
                <a:gd name="connsiteY8" fmla="*/ 67174 h 139263"/>
                <a:gd name="connsiteX9" fmla="*/ 63681 w 151923"/>
                <a:gd name="connsiteY9" fmla="*/ 53374 h 139263"/>
                <a:gd name="connsiteX10" fmla="*/ 64188 w 151923"/>
                <a:gd name="connsiteY10" fmla="*/ 17798 h 139263"/>
                <a:gd name="connsiteX11" fmla="*/ 121286 w 151923"/>
                <a:gd name="connsiteY11" fmla="*/ 6657 h 139263"/>
                <a:gd name="connsiteX12" fmla="*/ 113183 w 151923"/>
                <a:gd name="connsiteY12" fmla="*/ 10329 h 139263"/>
                <a:gd name="connsiteX13" fmla="*/ 75076 w 151923"/>
                <a:gd name="connsiteY13" fmla="*/ 24255 h 139263"/>
                <a:gd name="connsiteX14" fmla="*/ 81279 w 151923"/>
                <a:gd name="connsiteY14" fmla="*/ 55906 h 139263"/>
                <a:gd name="connsiteX15" fmla="*/ 78874 w 151923"/>
                <a:gd name="connsiteY15" fmla="*/ 56539 h 139263"/>
                <a:gd name="connsiteX16" fmla="*/ 70391 w 151923"/>
                <a:gd name="connsiteY16" fmla="*/ 63376 h 139263"/>
                <a:gd name="connsiteX17" fmla="*/ 68239 w 151923"/>
                <a:gd name="connsiteY17" fmla="*/ 69453 h 139263"/>
                <a:gd name="connsiteX18" fmla="*/ 82039 w 151923"/>
                <a:gd name="connsiteY18" fmla="*/ 87304 h 139263"/>
                <a:gd name="connsiteX19" fmla="*/ 88369 w 151923"/>
                <a:gd name="connsiteY19" fmla="*/ 86924 h 139263"/>
                <a:gd name="connsiteX20" fmla="*/ 97358 w 151923"/>
                <a:gd name="connsiteY20" fmla="*/ 80594 h 139263"/>
                <a:gd name="connsiteX21" fmla="*/ 98497 w 151923"/>
                <a:gd name="connsiteY21" fmla="*/ 78568 h 139263"/>
                <a:gd name="connsiteX22" fmla="*/ 127489 w 151923"/>
                <a:gd name="connsiteY22" fmla="*/ 92621 h 139263"/>
                <a:gd name="connsiteX23" fmla="*/ 150658 w 151923"/>
                <a:gd name="connsiteY23" fmla="*/ 59831 h 139263"/>
                <a:gd name="connsiteX24" fmla="*/ 150658 w 151923"/>
                <a:gd name="connsiteY24" fmla="*/ 59451 h 139263"/>
                <a:gd name="connsiteX25" fmla="*/ 156355 w 151923"/>
                <a:gd name="connsiteY25" fmla="*/ 52614 h 139263"/>
                <a:gd name="connsiteX26" fmla="*/ 157368 w 151923"/>
                <a:gd name="connsiteY26" fmla="*/ 56919 h 139263"/>
                <a:gd name="connsiteX27" fmla="*/ 131161 w 151923"/>
                <a:gd name="connsiteY27" fmla="*/ 104901 h 13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51923" h="139263">
                  <a:moveTo>
                    <a:pt x="131161" y="104901"/>
                  </a:moveTo>
                  <a:cubicBezTo>
                    <a:pt x="118880" y="108320"/>
                    <a:pt x="106220" y="104648"/>
                    <a:pt x="96598" y="96166"/>
                  </a:cubicBezTo>
                  <a:lnTo>
                    <a:pt x="78621" y="109839"/>
                  </a:lnTo>
                  <a:lnTo>
                    <a:pt x="74569" y="104522"/>
                  </a:lnTo>
                  <a:lnTo>
                    <a:pt x="32917" y="140350"/>
                  </a:lnTo>
                  <a:cubicBezTo>
                    <a:pt x="30638" y="131488"/>
                    <a:pt x="25700" y="123259"/>
                    <a:pt x="18357" y="116802"/>
                  </a:cubicBezTo>
                  <a:cubicBezTo>
                    <a:pt x="12913" y="111991"/>
                    <a:pt x="6583" y="108700"/>
                    <a:pt x="0" y="106800"/>
                  </a:cubicBezTo>
                  <a:lnTo>
                    <a:pt x="51527" y="74643"/>
                  </a:lnTo>
                  <a:lnTo>
                    <a:pt x="45830" y="67174"/>
                  </a:lnTo>
                  <a:lnTo>
                    <a:pt x="63681" y="53374"/>
                  </a:lnTo>
                  <a:cubicBezTo>
                    <a:pt x="57984" y="41853"/>
                    <a:pt x="57731" y="28686"/>
                    <a:pt x="64188" y="17798"/>
                  </a:cubicBezTo>
                  <a:cubicBezTo>
                    <a:pt x="74949" y="-559"/>
                    <a:pt x="100649" y="-5497"/>
                    <a:pt x="121286" y="6657"/>
                  </a:cubicBezTo>
                  <a:lnTo>
                    <a:pt x="113183" y="10329"/>
                  </a:lnTo>
                  <a:cubicBezTo>
                    <a:pt x="95206" y="7797"/>
                    <a:pt x="83052" y="10709"/>
                    <a:pt x="75076" y="24255"/>
                  </a:cubicBezTo>
                  <a:cubicBezTo>
                    <a:pt x="68872" y="35016"/>
                    <a:pt x="72670" y="47297"/>
                    <a:pt x="81279" y="55906"/>
                  </a:cubicBezTo>
                  <a:cubicBezTo>
                    <a:pt x="80393" y="56033"/>
                    <a:pt x="79633" y="56286"/>
                    <a:pt x="78874" y="56539"/>
                  </a:cubicBezTo>
                  <a:cubicBezTo>
                    <a:pt x="75329" y="57805"/>
                    <a:pt x="72417" y="60211"/>
                    <a:pt x="70391" y="63376"/>
                  </a:cubicBezTo>
                  <a:cubicBezTo>
                    <a:pt x="69252" y="65148"/>
                    <a:pt x="68619" y="67174"/>
                    <a:pt x="68239" y="69453"/>
                  </a:cubicBezTo>
                  <a:cubicBezTo>
                    <a:pt x="67100" y="78315"/>
                    <a:pt x="73177" y="86164"/>
                    <a:pt x="82039" y="87304"/>
                  </a:cubicBezTo>
                  <a:cubicBezTo>
                    <a:pt x="84191" y="87557"/>
                    <a:pt x="86343" y="87430"/>
                    <a:pt x="88369" y="86924"/>
                  </a:cubicBezTo>
                  <a:cubicBezTo>
                    <a:pt x="92040" y="85911"/>
                    <a:pt x="95206" y="83632"/>
                    <a:pt x="97358" y="80594"/>
                  </a:cubicBezTo>
                  <a:cubicBezTo>
                    <a:pt x="97864" y="79961"/>
                    <a:pt x="98244" y="79328"/>
                    <a:pt x="98497" y="78568"/>
                  </a:cubicBezTo>
                  <a:cubicBezTo>
                    <a:pt x="104574" y="89076"/>
                    <a:pt x="115589" y="95913"/>
                    <a:pt x="127489" y="92621"/>
                  </a:cubicBezTo>
                  <a:cubicBezTo>
                    <a:pt x="142555" y="88443"/>
                    <a:pt x="148506" y="77429"/>
                    <a:pt x="150658" y="59831"/>
                  </a:cubicBezTo>
                  <a:cubicBezTo>
                    <a:pt x="150658" y="59704"/>
                    <a:pt x="150658" y="59577"/>
                    <a:pt x="150658" y="59451"/>
                  </a:cubicBezTo>
                  <a:lnTo>
                    <a:pt x="156355" y="52614"/>
                  </a:lnTo>
                  <a:cubicBezTo>
                    <a:pt x="156735" y="54007"/>
                    <a:pt x="157115" y="55526"/>
                    <a:pt x="157368" y="56919"/>
                  </a:cubicBezTo>
                  <a:cubicBezTo>
                    <a:pt x="161672" y="78568"/>
                    <a:pt x="150404" y="99457"/>
                    <a:pt x="131161" y="104901"/>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1" name="Forma libre: forma 118">
              <a:extLst>
                <a:ext uri="{FF2B5EF4-FFF2-40B4-BE49-F238E27FC236}">
                  <a16:creationId xmlns:a16="http://schemas.microsoft.com/office/drawing/2014/main" id="{854613AE-252B-4094-8C63-FA5A1A7CB4ED}"/>
                </a:ext>
              </a:extLst>
            </p:cNvPr>
            <p:cNvSpPr/>
            <p:nvPr/>
          </p:nvSpPr>
          <p:spPr>
            <a:xfrm>
              <a:off x="1919111" y="3589491"/>
              <a:ext cx="12660" cy="12660"/>
            </a:xfrm>
            <a:custGeom>
              <a:avLst/>
              <a:gdLst>
                <a:gd name="connsiteX0" fmla="*/ 23939 w 12660"/>
                <a:gd name="connsiteY0" fmla="*/ 13431 h 12660"/>
                <a:gd name="connsiteX1" fmla="*/ 23939 w 12660"/>
                <a:gd name="connsiteY1" fmla="*/ 13558 h 12660"/>
                <a:gd name="connsiteX2" fmla="*/ 22673 w 12660"/>
                <a:gd name="connsiteY2" fmla="*/ 17356 h 12660"/>
                <a:gd name="connsiteX3" fmla="*/ 14191 w 12660"/>
                <a:gd name="connsiteY3" fmla="*/ 23560 h 12660"/>
                <a:gd name="connsiteX4" fmla="*/ 10519 w 12660"/>
                <a:gd name="connsiteY4" fmla="*/ 23686 h 12660"/>
                <a:gd name="connsiteX5" fmla="*/ 138 w 12660"/>
                <a:gd name="connsiteY5" fmla="*/ 10266 h 12660"/>
                <a:gd name="connsiteX6" fmla="*/ 1277 w 12660"/>
                <a:gd name="connsiteY6" fmla="*/ 6721 h 12660"/>
                <a:gd name="connsiteX7" fmla="*/ 9380 w 12660"/>
                <a:gd name="connsiteY7" fmla="*/ 265 h 12660"/>
                <a:gd name="connsiteX8" fmla="*/ 13558 w 12660"/>
                <a:gd name="connsiteY8" fmla="*/ 138 h 12660"/>
                <a:gd name="connsiteX9" fmla="*/ 13684 w 12660"/>
                <a:gd name="connsiteY9" fmla="*/ 138 h 12660"/>
                <a:gd name="connsiteX10" fmla="*/ 23939 w 12660"/>
                <a:gd name="connsiteY10" fmla="*/ 13431 h 12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660" h="12660">
                  <a:moveTo>
                    <a:pt x="23939" y="13431"/>
                  </a:moveTo>
                  <a:cubicBezTo>
                    <a:pt x="23939" y="13431"/>
                    <a:pt x="23939" y="13558"/>
                    <a:pt x="23939" y="13558"/>
                  </a:cubicBezTo>
                  <a:cubicBezTo>
                    <a:pt x="23686" y="14951"/>
                    <a:pt x="23306" y="16217"/>
                    <a:pt x="22673" y="17356"/>
                  </a:cubicBezTo>
                  <a:cubicBezTo>
                    <a:pt x="20901" y="20648"/>
                    <a:pt x="17736" y="22927"/>
                    <a:pt x="14191" y="23560"/>
                  </a:cubicBezTo>
                  <a:cubicBezTo>
                    <a:pt x="13051" y="23813"/>
                    <a:pt x="11785" y="23813"/>
                    <a:pt x="10519" y="23686"/>
                  </a:cubicBezTo>
                  <a:cubicBezTo>
                    <a:pt x="3809" y="23053"/>
                    <a:pt x="-875" y="16976"/>
                    <a:pt x="138" y="10266"/>
                  </a:cubicBezTo>
                  <a:cubicBezTo>
                    <a:pt x="264" y="9000"/>
                    <a:pt x="644" y="7861"/>
                    <a:pt x="1277" y="6721"/>
                  </a:cubicBezTo>
                  <a:cubicBezTo>
                    <a:pt x="2923" y="3430"/>
                    <a:pt x="5835" y="1024"/>
                    <a:pt x="9380" y="265"/>
                  </a:cubicBezTo>
                  <a:cubicBezTo>
                    <a:pt x="10772" y="11"/>
                    <a:pt x="12165" y="-115"/>
                    <a:pt x="13558" y="138"/>
                  </a:cubicBezTo>
                  <a:cubicBezTo>
                    <a:pt x="13558" y="138"/>
                    <a:pt x="13684" y="138"/>
                    <a:pt x="13684" y="138"/>
                  </a:cubicBezTo>
                  <a:cubicBezTo>
                    <a:pt x="20268" y="771"/>
                    <a:pt x="24825" y="6721"/>
                    <a:pt x="23939" y="13431"/>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2" name="Forma libre: forma 119">
              <a:extLst>
                <a:ext uri="{FF2B5EF4-FFF2-40B4-BE49-F238E27FC236}">
                  <a16:creationId xmlns:a16="http://schemas.microsoft.com/office/drawing/2014/main" id="{3AFA5A30-972C-460F-B3EC-1A4FDC78318E}"/>
                </a:ext>
              </a:extLst>
            </p:cNvPr>
            <p:cNvSpPr/>
            <p:nvPr/>
          </p:nvSpPr>
          <p:spPr>
            <a:xfrm>
              <a:off x="1818473" y="3665528"/>
              <a:ext cx="25321" cy="25321"/>
            </a:xfrm>
            <a:custGeom>
              <a:avLst/>
              <a:gdLst>
                <a:gd name="connsiteX0" fmla="*/ 27346 w 25320"/>
                <a:gd name="connsiteY0" fmla="*/ 4748 h 25320"/>
                <a:gd name="connsiteX1" fmla="*/ 27346 w 25320"/>
                <a:gd name="connsiteY1" fmla="*/ 27536 h 25320"/>
                <a:gd name="connsiteX2" fmla="*/ 4558 w 25320"/>
                <a:gd name="connsiteY2" fmla="*/ 27536 h 25320"/>
                <a:gd name="connsiteX3" fmla="*/ 4558 w 25320"/>
                <a:gd name="connsiteY3" fmla="*/ 4748 h 25320"/>
                <a:gd name="connsiteX4" fmla="*/ 27346 w 25320"/>
                <a:gd name="connsiteY4" fmla="*/ 4748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20" h="25320">
                  <a:moveTo>
                    <a:pt x="27346" y="4748"/>
                  </a:moveTo>
                  <a:cubicBezTo>
                    <a:pt x="33423" y="11078"/>
                    <a:pt x="33423" y="21206"/>
                    <a:pt x="27346" y="27536"/>
                  </a:cubicBezTo>
                  <a:cubicBezTo>
                    <a:pt x="21016" y="33740"/>
                    <a:pt x="10888" y="33740"/>
                    <a:pt x="4558" y="27536"/>
                  </a:cubicBezTo>
                  <a:cubicBezTo>
                    <a:pt x="-1519" y="21206"/>
                    <a:pt x="-1519" y="11078"/>
                    <a:pt x="4558" y="4748"/>
                  </a:cubicBezTo>
                  <a:cubicBezTo>
                    <a:pt x="10888" y="-1583"/>
                    <a:pt x="21016" y="-1583"/>
                    <a:pt x="27346" y="4748"/>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3" name="Forma libre: forma 120">
              <a:extLst>
                <a:ext uri="{FF2B5EF4-FFF2-40B4-BE49-F238E27FC236}">
                  <a16:creationId xmlns:a16="http://schemas.microsoft.com/office/drawing/2014/main" id="{2E7DEBD3-7881-40B8-BB0E-D786D784F8B6}"/>
                </a:ext>
              </a:extLst>
            </p:cNvPr>
            <p:cNvSpPr/>
            <p:nvPr/>
          </p:nvSpPr>
          <p:spPr>
            <a:xfrm>
              <a:off x="1793365" y="3640864"/>
              <a:ext cx="75962" cy="75962"/>
            </a:xfrm>
            <a:custGeom>
              <a:avLst/>
              <a:gdLst>
                <a:gd name="connsiteX0" fmla="*/ 67899 w 75961"/>
                <a:gd name="connsiteY0" fmla="*/ 10168 h 75961"/>
                <a:gd name="connsiteX1" fmla="*/ 10168 w 75961"/>
                <a:gd name="connsiteY1" fmla="*/ 13840 h 75961"/>
                <a:gd name="connsiteX2" fmla="*/ 13840 w 75961"/>
                <a:gd name="connsiteY2" fmla="*/ 71697 h 75961"/>
                <a:gd name="connsiteX3" fmla="*/ 71697 w 75961"/>
                <a:gd name="connsiteY3" fmla="*/ 67899 h 75961"/>
                <a:gd name="connsiteX4" fmla="*/ 67899 w 75961"/>
                <a:gd name="connsiteY4" fmla="*/ 10168 h 75961"/>
                <a:gd name="connsiteX5" fmla="*/ 59037 w 75961"/>
                <a:gd name="connsiteY5" fmla="*/ 58910 h 75961"/>
                <a:gd name="connsiteX6" fmla="*/ 22828 w 75961"/>
                <a:gd name="connsiteY6" fmla="*/ 58910 h 75961"/>
                <a:gd name="connsiteX7" fmla="*/ 22828 w 75961"/>
                <a:gd name="connsiteY7" fmla="*/ 22702 h 75961"/>
                <a:gd name="connsiteX8" fmla="*/ 59037 w 75961"/>
                <a:gd name="connsiteY8" fmla="*/ 22702 h 75961"/>
                <a:gd name="connsiteX9" fmla="*/ 59037 w 75961"/>
                <a:gd name="connsiteY9" fmla="*/ 58910 h 75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5961" h="75961">
                  <a:moveTo>
                    <a:pt x="67899" y="10168"/>
                  </a:moveTo>
                  <a:cubicBezTo>
                    <a:pt x="51061" y="-4771"/>
                    <a:pt x="25234" y="-2999"/>
                    <a:pt x="10168" y="13840"/>
                  </a:cubicBezTo>
                  <a:cubicBezTo>
                    <a:pt x="-4771" y="30931"/>
                    <a:pt x="-2999" y="56758"/>
                    <a:pt x="13840" y="71697"/>
                  </a:cubicBezTo>
                  <a:cubicBezTo>
                    <a:pt x="30931" y="86636"/>
                    <a:pt x="56758" y="84864"/>
                    <a:pt x="71697" y="67899"/>
                  </a:cubicBezTo>
                  <a:cubicBezTo>
                    <a:pt x="86636" y="50934"/>
                    <a:pt x="84990" y="25107"/>
                    <a:pt x="67899" y="10168"/>
                  </a:cubicBezTo>
                  <a:close/>
                  <a:moveTo>
                    <a:pt x="59037" y="58910"/>
                  </a:moveTo>
                  <a:cubicBezTo>
                    <a:pt x="49035" y="68912"/>
                    <a:pt x="32830" y="68912"/>
                    <a:pt x="22828" y="58910"/>
                  </a:cubicBezTo>
                  <a:cubicBezTo>
                    <a:pt x="12700" y="48909"/>
                    <a:pt x="12700" y="32704"/>
                    <a:pt x="22828" y="22702"/>
                  </a:cubicBezTo>
                  <a:cubicBezTo>
                    <a:pt x="32830" y="12573"/>
                    <a:pt x="49035" y="12573"/>
                    <a:pt x="59037" y="22702"/>
                  </a:cubicBezTo>
                  <a:cubicBezTo>
                    <a:pt x="69165" y="32704"/>
                    <a:pt x="69165" y="49035"/>
                    <a:pt x="59037" y="58910"/>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4" name="Forma libre: forma 121">
              <a:extLst>
                <a:ext uri="{FF2B5EF4-FFF2-40B4-BE49-F238E27FC236}">
                  <a16:creationId xmlns:a16="http://schemas.microsoft.com/office/drawing/2014/main" id="{D5030AEE-1D44-4B16-8AA7-1EA66EE383DE}"/>
                </a:ext>
              </a:extLst>
            </p:cNvPr>
            <p:cNvSpPr/>
            <p:nvPr/>
          </p:nvSpPr>
          <p:spPr>
            <a:xfrm>
              <a:off x="1818473" y="3665654"/>
              <a:ext cx="25321" cy="25321"/>
            </a:xfrm>
            <a:custGeom>
              <a:avLst/>
              <a:gdLst>
                <a:gd name="connsiteX0" fmla="*/ 27346 w 25320"/>
                <a:gd name="connsiteY0" fmla="*/ 27536 h 25320"/>
                <a:gd name="connsiteX1" fmla="*/ 4558 w 25320"/>
                <a:gd name="connsiteY1" fmla="*/ 27536 h 25320"/>
                <a:gd name="connsiteX2" fmla="*/ 4558 w 25320"/>
                <a:gd name="connsiteY2" fmla="*/ 4748 h 25320"/>
                <a:gd name="connsiteX3" fmla="*/ 27346 w 25320"/>
                <a:gd name="connsiteY3" fmla="*/ 4748 h 25320"/>
                <a:gd name="connsiteX4" fmla="*/ 27346 w 25320"/>
                <a:gd name="connsiteY4" fmla="*/ 27536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20" h="25320">
                  <a:moveTo>
                    <a:pt x="27346" y="27536"/>
                  </a:moveTo>
                  <a:cubicBezTo>
                    <a:pt x="21016" y="33740"/>
                    <a:pt x="10888" y="33740"/>
                    <a:pt x="4558" y="27536"/>
                  </a:cubicBezTo>
                  <a:cubicBezTo>
                    <a:pt x="-1519" y="21206"/>
                    <a:pt x="-1519" y="11078"/>
                    <a:pt x="4558" y="4748"/>
                  </a:cubicBezTo>
                  <a:cubicBezTo>
                    <a:pt x="10888" y="-1583"/>
                    <a:pt x="21016" y="-1583"/>
                    <a:pt x="27346" y="4748"/>
                  </a:cubicBezTo>
                  <a:cubicBezTo>
                    <a:pt x="33423" y="10951"/>
                    <a:pt x="33423" y="21206"/>
                    <a:pt x="27346" y="27536"/>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85" name="Forma libre: forma 122">
              <a:extLst>
                <a:ext uri="{FF2B5EF4-FFF2-40B4-BE49-F238E27FC236}">
                  <a16:creationId xmlns:a16="http://schemas.microsoft.com/office/drawing/2014/main" id="{9BE86B72-D445-45B0-BB33-D9D150641923}"/>
                </a:ext>
              </a:extLst>
            </p:cNvPr>
            <p:cNvSpPr/>
            <p:nvPr/>
          </p:nvSpPr>
          <p:spPr>
            <a:xfrm>
              <a:off x="1818473" y="3665654"/>
              <a:ext cx="25321" cy="25321"/>
            </a:xfrm>
            <a:custGeom>
              <a:avLst/>
              <a:gdLst>
                <a:gd name="connsiteX0" fmla="*/ 27346 w 25320"/>
                <a:gd name="connsiteY0" fmla="*/ 27536 h 25320"/>
                <a:gd name="connsiteX1" fmla="*/ 4558 w 25320"/>
                <a:gd name="connsiteY1" fmla="*/ 27536 h 25320"/>
                <a:gd name="connsiteX2" fmla="*/ 4558 w 25320"/>
                <a:gd name="connsiteY2" fmla="*/ 4748 h 25320"/>
                <a:gd name="connsiteX3" fmla="*/ 27346 w 25320"/>
                <a:gd name="connsiteY3" fmla="*/ 4748 h 25320"/>
                <a:gd name="connsiteX4" fmla="*/ 27346 w 25320"/>
                <a:gd name="connsiteY4" fmla="*/ 27536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320" h="25320">
                  <a:moveTo>
                    <a:pt x="27346" y="27536"/>
                  </a:moveTo>
                  <a:cubicBezTo>
                    <a:pt x="21016" y="33740"/>
                    <a:pt x="10888" y="33740"/>
                    <a:pt x="4558" y="27536"/>
                  </a:cubicBezTo>
                  <a:cubicBezTo>
                    <a:pt x="-1519" y="21206"/>
                    <a:pt x="-1519" y="11078"/>
                    <a:pt x="4558" y="4748"/>
                  </a:cubicBezTo>
                  <a:cubicBezTo>
                    <a:pt x="10888" y="-1583"/>
                    <a:pt x="21016" y="-1583"/>
                    <a:pt x="27346" y="4748"/>
                  </a:cubicBezTo>
                  <a:cubicBezTo>
                    <a:pt x="33423" y="10951"/>
                    <a:pt x="33423" y="21206"/>
                    <a:pt x="27346" y="27536"/>
                  </a:cubicBezTo>
                  <a:close/>
                </a:path>
              </a:pathLst>
            </a:custGeom>
            <a:solidFill>
              <a:srgbClr val="FFFFFF"/>
            </a:solid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45" name="Rectangle 44">
            <a:extLst>
              <a:ext uri="{FF2B5EF4-FFF2-40B4-BE49-F238E27FC236}">
                <a16:creationId xmlns:a16="http://schemas.microsoft.com/office/drawing/2014/main" id="{625BE8B9-0292-4C8F-9716-F2291A7B5DFD}"/>
              </a:ext>
            </a:extLst>
          </p:cNvPr>
          <p:cNvSpPr/>
          <p:nvPr/>
        </p:nvSpPr>
        <p:spPr>
          <a:xfrm>
            <a:off x="376644" y="1331074"/>
            <a:ext cx="12063556" cy="830997"/>
          </a:xfrm>
          <a:prstGeom prst="rect">
            <a:avLst/>
          </a:prstGeom>
        </p:spPr>
        <p:txBody>
          <a:bodyPr wrap="square">
            <a:spAutoFit/>
          </a:bodyPr>
          <a:lstStyle/>
          <a:p>
            <a:r>
              <a:rPr lang="en-US" sz="1200" dirty="0"/>
              <a:t>Funding available under the American Rescue Plan spans 45 distinct funding streams for direct use to address pandemic related needs, including standing up programs to disburse aid to individuals, schools, businesses, communities, and other entities. Nearly 69% of this funding relates to general pandemic response and recovery and revenue replacement; schools and higher education institution support; and public health related costs. The remaining funds will be utilized across both new and existing programs and will focus on pandemic response, human services, transit, housing, technology enablement, utility provision, nutrition assistance, and veterans’ healthcare.</a:t>
            </a:r>
          </a:p>
        </p:txBody>
      </p:sp>
    </p:spTree>
    <p:extLst>
      <p:ext uri="{BB962C8B-B14F-4D97-AF65-F5344CB8AC3E}">
        <p14:creationId xmlns:p14="http://schemas.microsoft.com/office/powerpoint/2010/main" val="2494734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American Rescue Plan – $ Estimates to Counties, Cities, and Non-Counties (Top 20)</a:t>
            </a:r>
          </a:p>
        </p:txBody>
      </p:sp>
      <p:grpSp>
        <p:nvGrpSpPr>
          <p:cNvPr id="44" name="Group 43">
            <a:extLst>
              <a:ext uri="{FF2B5EF4-FFF2-40B4-BE49-F238E27FC236}">
                <a16:creationId xmlns:a16="http://schemas.microsoft.com/office/drawing/2014/main" id="{B191C4EC-C6E0-4C49-97B0-AC61E051A7AA}"/>
              </a:ext>
            </a:extLst>
          </p:cNvPr>
          <p:cNvGrpSpPr/>
          <p:nvPr/>
        </p:nvGrpSpPr>
        <p:grpSpPr>
          <a:xfrm>
            <a:off x="376643" y="1896237"/>
            <a:ext cx="4673593" cy="3606383"/>
            <a:chOff x="1699651" y="1874707"/>
            <a:chExt cx="5684084" cy="3144510"/>
          </a:xfrm>
        </p:grpSpPr>
        <p:sp>
          <p:nvSpPr>
            <p:cNvPr id="45" name="Freeform 1010">
              <a:extLst>
                <a:ext uri="{FF2B5EF4-FFF2-40B4-BE49-F238E27FC236}">
                  <a16:creationId xmlns:a16="http://schemas.microsoft.com/office/drawing/2014/main" id="{F8CD5273-D943-4344-8FBF-98E2B376ED09}"/>
                </a:ext>
              </a:extLst>
            </p:cNvPr>
            <p:cNvSpPr>
              <a:spLocks/>
            </p:cNvSpPr>
            <p:nvPr/>
          </p:nvSpPr>
          <p:spPr bwMode="auto">
            <a:xfrm>
              <a:off x="4516041" y="2893883"/>
              <a:ext cx="55960" cy="2125334"/>
            </a:xfrm>
            <a:custGeom>
              <a:avLst/>
              <a:gdLst>
                <a:gd name="T0" fmla="*/ 116 w 234"/>
                <a:gd name="T1" fmla="*/ 10441 h 10441"/>
                <a:gd name="T2" fmla="*/ 116 w 234"/>
                <a:gd name="T3" fmla="*/ 10441 h 10441"/>
                <a:gd name="T4" fmla="*/ 93 w 234"/>
                <a:gd name="T5" fmla="*/ 10438 h 10441"/>
                <a:gd name="T6" fmla="*/ 51 w 234"/>
                <a:gd name="T7" fmla="*/ 10421 h 10441"/>
                <a:gd name="T8" fmla="*/ 19 w 234"/>
                <a:gd name="T9" fmla="*/ 10389 h 10441"/>
                <a:gd name="T10" fmla="*/ 1 w 234"/>
                <a:gd name="T11" fmla="*/ 10347 h 10441"/>
                <a:gd name="T12" fmla="*/ 0 w 234"/>
                <a:gd name="T13" fmla="*/ 10323 h 10441"/>
                <a:gd name="T14" fmla="*/ 0 w 234"/>
                <a:gd name="T15" fmla="*/ 0 h 10441"/>
                <a:gd name="T16" fmla="*/ 234 w 234"/>
                <a:gd name="T17" fmla="*/ 0 h 10441"/>
                <a:gd name="T18" fmla="*/ 234 w 234"/>
                <a:gd name="T19" fmla="*/ 10323 h 10441"/>
                <a:gd name="T20" fmla="*/ 233 w 234"/>
                <a:gd name="T21" fmla="*/ 10347 h 10441"/>
                <a:gd name="T22" fmla="*/ 215 w 234"/>
                <a:gd name="T23" fmla="*/ 10389 h 10441"/>
                <a:gd name="T24" fmla="*/ 183 w 234"/>
                <a:gd name="T25" fmla="*/ 10421 h 10441"/>
                <a:gd name="T26" fmla="*/ 141 w 234"/>
                <a:gd name="T27" fmla="*/ 10438 h 10441"/>
                <a:gd name="T28" fmla="*/ 116 w 234"/>
                <a:gd name="T29" fmla="*/ 10441 h 10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4" h="10441">
                  <a:moveTo>
                    <a:pt x="116" y="10441"/>
                  </a:moveTo>
                  <a:lnTo>
                    <a:pt x="116" y="10441"/>
                  </a:lnTo>
                  <a:lnTo>
                    <a:pt x="93" y="10438"/>
                  </a:lnTo>
                  <a:lnTo>
                    <a:pt x="51" y="10421"/>
                  </a:lnTo>
                  <a:lnTo>
                    <a:pt x="19" y="10389"/>
                  </a:lnTo>
                  <a:lnTo>
                    <a:pt x="1" y="10347"/>
                  </a:lnTo>
                  <a:lnTo>
                    <a:pt x="0" y="10323"/>
                  </a:lnTo>
                  <a:lnTo>
                    <a:pt x="0" y="0"/>
                  </a:lnTo>
                  <a:lnTo>
                    <a:pt x="234" y="0"/>
                  </a:lnTo>
                  <a:lnTo>
                    <a:pt x="234" y="10323"/>
                  </a:lnTo>
                  <a:lnTo>
                    <a:pt x="233" y="10347"/>
                  </a:lnTo>
                  <a:lnTo>
                    <a:pt x="215" y="10389"/>
                  </a:lnTo>
                  <a:lnTo>
                    <a:pt x="183" y="10421"/>
                  </a:lnTo>
                  <a:lnTo>
                    <a:pt x="141" y="10438"/>
                  </a:lnTo>
                  <a:lnTo>
                    <a:pt x="116" y="10441"/>
                  </a:lnTo>
                  <a:close/>
                </a:path>
              </a:pathLst>
            </a:custGeom>
            <a:solidFill>
              <a:srgbClr val="3626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46" name="Freeform 1119">
              <a:extLst>
                <a:ext uri="{FF2B5EF4-FFF2-40B4-BE49-F238E27FC236}">
                  <a16:creationId xmlns:a16="http://schemas.microsoft.com/office/drawing/2014/main" id="{405A95DF-72F3-422F-A234-514CACA5EB9B}"/>
                </a:ext>
              </a:extLst>
            </p:cNvPr>
            <p:cNvSpPr>
              <a:spLocks/>
            </p:cNvSpPr>
            <p:nvPr/>
          </p:nvSpPr>
          <p:spPr bwMode="auto">
            <a:xfrm>
              <a:off x="1699651" y="1877916"/>
              <a:ext cx="2674650" cy="2170656"/>
            </a:xfrm>
            <a:custGeom>
              <a:avLst/>
              <a:gdLst>
                <a:gd name="T0" fmla="*/ 7147 w 7329"/>
                <a:gd name="T1" fmla="*/ 9 h 6764"/>
                <a:gd name="T2" fmla="*/ 6431 w 7329"/>
                <a:gd name="T3" fmla="*/ 71 h 6764"/>
                <a:gd name="T4" fmla="*/ 5735 w 7329"/>
                <a:gd name="T5" fmla="*/ 170 h 6764"/>
                <a:gd name="T6" fmla="*/ 5062 w 7329"/>
                <a:gd name="T7" fmla="*/ 308 h 6764"/>
                <a:gd name="T8" fmla="*/ 4416 w 7329"/>
                <a:gd name="T9" fmla="*/ 484 h 6764"/>
                <a:gd name="T10" fmla="*/ 3802 w 7329"/>
                <a:gd name="T11" fmla="*/ 696 h 6764"/>
                <a:gd name="T12" fmla="*/ 3220 w 7329"/>
                <a:gd name="T13" fmla="*/ 944 h 6764"/>
                <a:gd name="T14" fmla="*/ 2674 w 7329"/>
                <a:gd name="T15" fmla="*/ 1226 h 6764"/>
                <a:gd name="T16" fmla="*/ 2292 w 7329"/>
                <a:gd name="T17" fmla="*/ 1461 h 6764"/>
                <a:gd name="T18" fmla="*/ 1893 w 7329"/>
                <a:gd name="T19" fmla="*/ 1744 h 6764"/>
                <a:gd name="T20" fmla="*/ 1418 w 7329"/>
                <a:gd name="T21" fmla="*/ 2152 h 6764"/>
                <a:gd name="T22" fmla="*/ 1009 w 7329"/>
                <a:gd name="T23" fmla="*/ 2592 h 6764"/>
                <a:gd name="T24" fmla="*/ 667 w 7329"/>
                <a:gd name="T25" fmla="*/ 3063 h 6764"/>
                <a:gd name="T26" fmla="*/ 392 w 7329"/>
                <a:gd name="T27" fmla="*/ 3559 h 6764"/>
                <a:gd name="T28" fmla="*/ 189 w 7329"/>
                <a:gd name="T29" fmla="*/ 4080 h 6764"/>
                <a:gd name="T30" fmla="*/ 58 w 7329"/>
                <a:gd name="T31" fmla="*/ 4620 h 6764"/>
                <a:gd name="T32" fmla="*/ 1 w 7329"/>
                <a:gd name="T33" fmla="*/ 5178 h 6764"/>
                <a:gd name="T34" fmla="*/ 1 w 7329"/>
                <a:gd name="T35" fmla="*/ 5395 h 6764"/>
                <a:gd name="T36" fmla="*/ 61 w 7329"/>
                <a:gd name="T37" fmla="*/ 5681 h 6764"/>
                <a:gd name="T38" fmla="*/ 192 w 7329"/>
                <a:gd name="T39" fmla="*/ 5946 h 6764"/>
                <a:gd name="T40" fmla="*/ 389 w 7329"/>
                <a:gd name="T41" fmla="*/ 6184 h 6764"/>
                <a:gd name="T42" fmla="*/ 643 w 7329"/>
                <a:gd name="T43" fmla="*/ 6389 h 6764"/>
                <a:gd name="T44" fmla="*/ 944 w 7329"/>
                <a:gd name="T45" fmla="*/ 6555 h 6764"/>
                <a:gd name="T46" fmla="*/ 1286 w 7329"/>
                <a:gd name="T47" fmla="*/ 6677 h 6764"/>
                <a:gd name="T48" fmla="*/ 1661 w 7329"/>
                <a:gd name="T49" fmla="*/ 6747 h 6764"/>
                <a:gd name="T50" fmla="*/ 1960 w 7329"/>
                <a:gd name="T51" fmla="*/ 6764 h 6764"/>
                <a:gd name="T52" fmla="*/ 2259 w 7329"/>
                <a:gd name="T53" fmla="*/ 6747 h 6764"/>
                <a:gd name="T54" fmla="*/ 2633 w 7329"/>
                <a:gd name="T55" fmla="*/ 6677 h 6764"/>
                <a:gd name="T56" fmla="*/ 2976 w 7329"/>
                <a:gd name="T57" fmla="*/ 6555 h 6764"/>
                <a:gd name="T58" fmla="*/ 3278 w 7329"/>
                <a:gd name="T59" fmla="*/ 6389 h 6764"/>
                <a:gd name="T60" fmla="*/ 3531 w 7329"/>
                <a:gd name="T61" fmla="*/ 6184 h 6764"/>
                <a:gd name="T62" fmla="*/ 3727 w 7329"/>
                <a:gd name="T63" fmla="*/ 5946 h 6764"/>
                <a:gd name="T64" fmla="*/ 3859 w 7329"/>
                <a:gd name="T65" fmla="*/ 5681 h 6764"/>
                <a:gd name="T66" fmla="*/ 3919 w 7329"/>
                <a:gd name="T67" fmla="*/ 5395 h 6764"/>
                <a:gd name="T68" fmla="*/ 3920 w 7329"/>
                <a:gd name="T69" fmla="*/ 5321 h 6764"/>
                <a:gd name="T70" fmla="*/ 3930 w 7329"/>
                <a:gd name="T71" fmla="*/ 4885 h 6764"/>
                <a:gd name="T72" fmla="*/ 3979 w 7329"/>
                <a:gd name="T73" fmla="*/ 4323 h 6764"/>
                <a:gd name="T74" fmla="*/ 4065 w 7329"/>
                <a:gd name="T75" fmla="*/ 3779 h 6764"/>
                <a:gd name="T76" fmla="*/ 4190 w 7329"/>
                <a:gd name="T77" fmla="*/ 3259 h 6764"/>
                <a:gd name="T78" fmla="*/ 4264 w 7329"/>
                <a:gd name="T79" fmla="*/ 3013 h 6764"/>
                <a:gd name="T80" fmla="*/ 4435 w 7329"/>
                <a:gd name="T81" fmla="*/ 2553 h 6764"/>
                <a:gd name="T82" fmla="*/ 4637 w 7329"/>
                <a:gd name="T83" fmla="*/ 2123 h 6764"/>
                <a:gd name="T84" fmla="*/ 4870 w 7329"/>
                <a:gd name="T85" fmla="*/ 1723 h 6764"/>
                <a:gd name="T86" fmla="*/ 5066 w 7329"/>
                <a:gd name="T87" fmla="*/ 1445 h 6764"/>
                <a:gd name="T88" fmla="*/ 5239 w 7329"/>
                <a:gd name="T89" fmla="*/ 1231 h 6764"/>
                <a:gd name="T90" fmla="*/ 5486 w 7329"/>
                <a:gd name="T91" fmla="*/ 967 h 6764"/>
                <a:gd name="T92" fmla="*/ 5747 w 7329"/>
                <a:gd name="T93" fmla="*/ 734 h 6764"/>
                <a:gd name="T94" fmla="*/ 6024 w 7329"/>
                <a:gd name="T95" fmla="*/ 528 h 6764"/>
                <a:gd name="T96" fmla="*/ 6313 w 7329"/>
                <a:gd name="T97" fmla="*/ 354 h 6764"/>
                <a:gd name="T98" fmla="*/ 6614 w 7329"/>
                <a:gd name="T99" fmla="*/ 210 h 6764"/>
                <a:gd name="T100" fmla="*/ 6926 w 7329"/>
                <a:gd name="T101" fmla="*/ 96 h 6764"/>
                <a:gd name="T102" fmla="*/ 7247 w 7329"/>
                <a:gd name="T103" fmla="*/ 15 h 6764"/>
                <a:gd name="T104" fmla="*/ 7329 w 7329"/>
                <a:gd name="T105" fmla="*/ 0 h 67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329" h="6764">
                  <a:moveTo>
                    <a:pt x="7329" y="0"/>
                  </a:moveTo>
                  <a:lnTo>
                    <a:pt x="7147" y="9"/>
                  </a:lnTo>
                  <a:lnTo>
                    <a:pt x="6786" y="35"/>
                  </a:lnTo>
                  <a:lnTo>
                    <a:pt x="6431" y="71"/>
                  </a:lnTo>
                  <a:lnTo>
                    <a:pt x="6080" y="115"/>
                  </a:lnTo>
                  <a:lnTo>
                    <a:pt x="5735" y="170"/>
                  </a:lnTo>
                  <a:lnTo>
                    <a:pt x="5395" y="235"/>
                  </a:lnTo>
                  <a:lnTo>
                    <a:pt x="5062" y="308"/>
                  </a:lnTo>
                  <a:lnTo>
                    <a:pt x="4736" y="391"/>
                  </a:lnTo>
                  <a:lnTo>
                    <a:pt x="4416" y="484"/>
                  </a:lnTo>
                  <a:lnTo>
                    <a:pt x="4105" y="586"/>
                  </a:lnTo>
                  <a:lnTo>
                    <a:pt x="3802" y="696"/>
                  </a:lnTo>
                  <a:lnTo>
                    <a:pt x="3506" y="816"/>
                  </a:lnTo>
                  <a:lnTo>
                    <a:pt x="3220" y="944"/>
                  </a:lnTo>
                  <a:lnTo>
                    <a:pt x="2942" y="1080"/>
                  </a:lnTo>
                  <a:lnTo>
                    <a:pt x="2674" y="1226"/>
                  </a:lnTo>
                  <a:lnTo>
                    <a:pt x="2417" y="1381"/>
                  </a:lnTo>
                  <a:lnTo>
                    <a:pt x="2292" y="1461"/>
                  </a:lnTo>
                  <a:lnTo>
                    <a:pt x="2155" y="1552"/>
                  </a:lnTo>
                  <a:lnTo>
                    <a:pt x="1893" y="1744"/>
                  </a:lnTo>
                  <a:lnTo>
                    <a:pt x="1648" y="1943"/>
                  </a:lnTo>
                  <a:lnTo>
                    <a:pt x="1418" y="2152"/>
                  </a:lnTo>
                  <a:lnTo>
                    <a:pt x="1205" y="2369"/>
                  </a:lnTo>
                  <a:lnTo>
                    <a:pt x="1009" y="2592"/>
                  </a:lnTo>
                  <a:lnTo>
                    <a:pt x="829" y="2825"/>
                  </a:lnTo>
                  <a:lnTo>
                    <a:pt x="667" y="3063"/>
                  </a:lnTo>
                  <a:lnTo>
                    <a:pt x="521" y="3309"/>
                  </a:lnTo>
                  <a:lnTo>
                    <a:pt x="392" y="3559"/>
                  </a:lnTo>
                  <a:lnTo>
                    <a:pt x="282" y="3817"/>
                  </a:lnTo>
                  <a:lnTo>
                    <a:pt x="189" y="4080"/>
                  </a:lnTo>
                  <a:lnTo>
                    <a:pt x="115" y="4348"/>
                  </a:lnTo>
                  <a:lnTo>
                    <a:pt x="58" y="4620"/>
                  </a:lnTo>
                  <a:lnTo>
                    <a:pt x="21" y="4897"/>
                  </a:lnTo>
                  <a:lnTo>
                    <a:pt x="1" y="5178"/>
                  </a:lnTo>
                  <a:lnTo>
                    <a:pt x="0" y="5321"/>
                  </a:lnTo>
                  <a:lnTo>
                    <a:pt x="1" y="5395"/>
                  </a:lnTo>
                  <a:lnTo>
                    <a:pt x="22" y="5540"/>
                  </a:lnTo>
                  <a:lnTo>
                    <a:pt x="61" y="5681"/>
                  </a:lnTo>
                  <a:lnTo>
                    <a:pt x="118" y="5816"/>
                  </a:lnTo>
                  <a:lnTo>
                    <a:pt x="192" y="5946"/>
                  </a:lnTo>
                  <a:lnTo>
                    <a:pt x="283" y="6069"/>
                  </a:lnTo>
                  <a:lnTo>
                    <a:pt x="389" y="6184"/>
                  </a:lnTo>
                  <a:lnTo>
                    <a:pt x="509" y="6291"/>
                  </a:lnTo>
                  <a:lnTo>
                    <a:pt x="643" y="6389"/>
                  </a:lnTo>
                  <a:lnTo>
                    <a:pt x="787" y="6477"/>
                  </a:lnTo>
                  <a:lnTo>
                    <a:pt x="944" y="6555"/>
                  </a:lnTo>
                  <a:lnTo>
                    <a:pt x="1110" y="6622"/>
                  </a:lnTo>
                  <a:lnTo>
                    <a:pt x="1286" y="6677"/>
                  </a:lnTo>
                  <a:lnTo>
                    <a:pt x="1470" y="6719"/>
                  </a:lnTo>
                  <a:lnTo>
                    <a:pt x="1661" y="6747"/>
                  </a:lnTo>
                  <a:lnTo>
                    <a:pt x="1859" y="6763"/>
                  </a:lnTo>
                  <a:lnTo>
                    <a:pt x="1960" y="6764"/>
                  </a:lnTo>
                  <a:lnTo>
                    <a:pt x="2061" y="6763"/>
                  </a:lnTo>
                  <a:lnTo>
                    <a:pt x="2259" y="6747"/>
                  </a:lnTo>
                  <a:lnTo>
                    <a:pt x="2450" y="6719"/>
                  </a:lnTo>
                  <a:lnTo>
                    <a:pt x="2633" y="6677"/>
                  </a:lnTo>
                  <a:lnTo>
                    <a:pt x="2809" y="6622"/>
                  </a:lnTo>
                  <a:lnTo>
                    <a:pt x="2976" y="6555"/>
                  </a:lnTo>
                  <a:lnTo>
                    <a:pt x="3132" y="6477"/>
                  </a:lnTo>
                  <a:lnTo>
                    <a:pt x="3278" y="6389"/>
                  </a:lnTo>
                  <a:lnTo>
                    <a:pt x="3411" y="6291"/>
                  </a:lnTo>
                  <a:lnTo>
                    <a:pt x="3531" y="6184"/>
                  </a:lnTo>
                  <a:lnTo>
                    <a:pt x="3637" y="6069"/>
                  </a:lnTo>
                  <a:lnTo>
                    <a:pt x="3727" y="5946"/>
                  </a:lnTo>
                  <a:lnTo>
                    <a:pt x="3802" y="5816"/>
                  </a:lnTo>
                  <a:lnTo>
                    <a:pt x="3859" y="5681"/>
                  </a:lnTo>
                  <a:lnTo>
                    <a:pt x="3898" y="5540"/>
                  </a:lnTo>
                  <a:lnTo>
                    <a:pt x="3919" y="5395"/>
                  </a:lnTo>
                  <a:lnTo>
                    <a:pt x="3920" y="5321"/>
                  </a:lnTo>
                  <a:lnTo>
                    <a:pt x="3920" y="5321"/>
                  </a:lnTo>
                  <a:lnTo>
                    <a:pt x="3921" y="5174"/>
                  </a:lnTo>
                  <a:lnTo>
                    <a:pt x="3930" y="4885"/>
                  </a:lnTo>
                  <a:lnTo>
                    <a:pt x="3950" y="4601"/>
                  </a:lnTo>
                  <a:lnTo>
                    <a:pt x="3979" y="4323"/>
                  </a:lnTo>
                  <a:lnTo>
                    <a:pt x="4017" y="4048"/>
                  </a:lnTo>
                  <a:lnTo>
                    <a:pt x="4065" y="3779"/>
                  </a:lnTo>
                  <a:lnTo>
                    <a:pt x="4123" y="3516"/>
                  </a:lnTo>
                  <a:lnTo>
                    <a:pt x="4190" y="3259"/>
                  </a:lnTo>
                  <a:lnTo>
                    <a:pt x="4227" y="3132"/>
                  </a:lnTo>
                  <a:lnTo>
                    <a:pt x="4264" y="3013"/>
                  </a:lnTo>
                  <a:lnTo>
                    <a:pt x="4345" y="2779"/>
                  </a:lnTo>
                  <a:lnTo>
                    <a:pt x="4435" y="2553"/>
                  </a:lnTo>
                  <a:lnTo>
                    <a:pt x="4532" y="2334"/>
                  </a:lnTo>
                  <a:lnTo>
                    <a:pt x="4637" y="2123"/>
                  </a:lnTo>
                  <a:lnTo>
                    <a:pt x="4750" y="1920"/>
                  </a:lnTo>
                  <a:lnTo>
                    <a:pt x="4870" y="1723"/>
                  </a:lnTo>
                  <a:lnTo>
                    <a:pt x="4999" y="1536"/>
                  </a:lnTo>
                  <a:lnTo>
                    <a:pt x="5066" y="1445"/>
                  </a:lnTo>
                  <a:lnTo>
                    <a:pt x="5123" y="1372"/>
                  </a:lnTo>
                  <a:lnTo>
                    <a:pt x="5239" y="1231"/>
                  </a:lnTo>
                  <a:lnTo>
                    <a:pt x="5360" y="1096"/>
                  </a:lnTo>
                  <a:lnTo>
                    <a:pt x="5486" y="967"/>
                  </a:lnTo>
                  <a:lnTo>
                    <a:pt x="5614" y="847"/>
                  </a:lnTo>
                  <a:lnTo>
                    <a:pt x="5747" y="734"/>
                  </a:lnTo>
                  <a:lnTo>
                    <a:pt x="5884" y="627"/>
                  </a:lnTo>
                  <a:lnTo>
                    <a:pt x="6024" y="528"/>
                  </a:lnTo>
                  <a:lnTo>
                    <a:pt x="6167" y="438"/>
                  </a:lnTo>
                  <a:lnTo>
                    <a:pt x="6313" y="354"/>
                  </a:lnTo>
                  <a:lnTo>
                    <a:pt x="6462" y="278"/>
                  </a:lnTo>
                  <a:lnTo>
                    <a:pt x="6614" y="210"/>
                  </a:lnTo>
                  <a:lnTo>
                    <a:pt x="6769" y="149"/>
                  </a:lnTo>
                  <a:lnTo>
                    <a:pt x="6926" y="96"/>
                  </a:lnTo>
                  <a:lnTo>
                    <a:pt x="7085" y="52"/>
                  </a:lnTo>
                  <a:lnTo>
                    <a:pt x="7247" y="15"/>
                  </a:lnTo>
                  <a:lnTo>
                    <a:pt x="7329" y="0"/>
                  </a:lnTo>
                  <a:lnTo>
                    <a:pt x="7329" y="0"/>
                  </a:lnTo>
                  <a:close/>
                </a:path>
              </a:pathLst>
            </a:custGeom>
            <a:solidFill>
              <a:srgbClr val="483698"/>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0">
                <a:ln>
                  <a:noFill/>
                </a:ln>
                <a:solidFill>
                  <a:srgbClr val="000000"/>
                </a:solidFill>
                <a:effectLst/>
                <a:uLnTx/>
                <a:uFillTx/>
              </a:endParaRPr>
            </a:p>
          </p:txBody>
        </p:sp>
        <p:sp>
          <p:nvSpPr>
            <p:cNvPr id="47" name="Freeform: Shape 46">
              <a:extLst>
                <a:ext uri="{FF2B5EF4-FFF2-40B4-BE49-F238E27FC236}">
                  <a16:creationId xmlns:a16="http://schemas.microsoft.com/office/drawing/2014/main" id="{1C55657B-B68A-4B63-8E8D-3CBB76DB0B61}"/>
                </a:ext>
              </a:extLst>
            </p:cNvPr>
            <p:cNvSpPr>
              <a:spLocks/>
            </p:cNvSpPr>
            <p:nvPr/>
          </p:nvSpPr>
          <p:spPr bwMode="auto">
            <a:xfrm>
              <a:off x="3115603" y="1875190"/>
              <a:ext cx="1420832" cy="2173382"/>
            </a:xfrm>
            <a:custGeom>
              <a:avLst/>
              <a:gdLst>
                <a:gd name="connsiteX0" fmla="*/ 1235456 w 1235456"/>
                <a:gd name="connsiteY0" fmla="*/ 0 h 2150585"/>
                <a:gd name="connsiteX1" fmla="*/ 1235456 w 1235456"/>
                <a:gd name="connsiteY1" fmla="*/ 1769566 h 2150585"/>
                <a:gd name="connsiteX2" fmla="*/ 1225233 w 1235456"/>
                <a:gd name="connsiteY2" fmla="*/ 1806517 h 2150585"/>
                <a:gd name="connsiteX3" fmla="*/ 1206818 w 1235456"/>
                <a:gd name="connsiteY3" fmla="*/ 1849367 h 2150585"/>
                <a:gd name="connsiteX4" fmla="*/ 1183323 w 1235456"/>
                <a:gd name="connsiteY4" fmla="*/ 1890629 h 2150585"/>
                <a:gd name="connsiteX5" fmla="*/ 1154430 w 1235456"/>
                <a:gd name="connsiteY5" fmla="*/ 1929670 h 2150585"/>
                <a:gd name="connsiteX6" fmla="*/ 1120775 w 1235456"/>
                <a:gd name="connsiteY6" fmla="*/ 1966172 h 2150585"/>
                <a:gd name="connsiteX7" fmla="*/ 1082675 w 1235456"/>
                <a:gd name="connsiteY7" fmla="*/ 2000452 h 2150585"/>
                <a:gd name="connsiteX8" fmla="*/ 1040448 w 1235456"/>
                <a:gd name="connsiteY8" fmla="*/ 2031240 h 2150585"/>
                <a:gd name="connsiteX9" fmla="*/ 994728 w 1235456"/>
                <a:gd name="connsiteY9" fmla="*/ 2059172 h 2150585"/>
                <a:gd name="connsiteX10" fmla="*/ 944880 w 1235456"/>
                <a:gd name="connsiteY10" fmla="*/ 2083930 h 2150585"/>
                <a:gd name="connsiteX11" fmla="*/ 891858 w 1235456"/>
                <a:gd name="connsiteY11" fmla="*/ 2105196 h 2150585"/>
                <a:gd name="connsiteX12" fmla="*/ 836295 w 1235456"/>
                <a:gd name="connsiteY12" fmla="*/ 2122653 h 2150585"/>
                <a:gd name="connsiteX13" fmla="*/ 777558 w 1235456"/>
                <a:gd name="connsiteY13" fmla="*/ 2135984 h 2150585"/>
                <a:gd name="connsiteX14" fmla="*/ 716915 w 1235456"/>
                <a:gd name="connsiteY14" fmla="*/ 2145507 h 2150585"/>
                <a:gd name="connsiteX15" fmla="*/ 654050 w 1235456"/>
                <a:gd name="connsiteY15" fmla="*/ 2149950 h 2150585"/>
                <a:gd name="connsiteX16" fmla="*/ 622300 w 1235456"/>
                <a:gd name="connsiteY16" fmla="*/ 2150585 h 2150585"/>
                <a:gd name="connsiteX17" fmla="*/ 590233 w 1235456"/>
                <a:gd name="connsiteY17" fmla="*/ 2149950 h 2150585"/>
                <a:gd name="connsiteX18" fmla="*/ 527685 w 1235456"/>
                <a:gd name="connsiteY18" fmla="*/ 2145507 h 2150585"/>
                <a:gd name="connsiteX19" fmla="*/ 467043 w 1235456"/>
                <a:gd name="connsiteY19" fmla="*/ 2135984 h 2150585"/>
                <a:gd name="connsiteX20" fmla="*/ 408305 w 1235456"/>
                <a:gd name="connsiteY20" fmla="*/ 2122653 h 2150585"/>
                <a:gd name="connsiteX21" fmla="*/ 352743 w 1235456"/>
                <a:gd name="connsiteY21" fmla="*/ 2105196 h 2150585"/>
                <a:gd name="connsiteX22" fmla="*/ 299403 w 1235456"/>
                <a:gd name="connsiteY22" fmla="*/ 2083930 h 2150585"/>
                <a:gd name="connsiteX23" fmla="*/ 250190 w 1235456"/>
                <a:gd name="connsiteY23" fmla="*/ 2059172 h 2150585"/>
                <a:gd name="connsiteX24" fmla="*/ 203835 w 1235456"/>
                <a:gd name="connsiteY24" fmla="*/ 2031240 h 2150585"/>
                <a:gd name="connsiteX25" fmla="*/ 161608 w 1235456"/>
                <a:gd name="connsiteY25" fmla="*/ 2000452 h 2150585"/>
                <a:gd name="connsiteX26" fmla="*/ 123508 w 1235456"/>
                <a:gd name="connsiteY26" fmla="*/ 1966172 h 2150585"/>
                <a:gd name="connsiteX27" fmla="*/ 90170 w 1235456"/>
                <a:gd name="connsiteY27" fmla="*/ 1929670 h 2150585"/>
                <a:gd name="connsiteX28" fmla="*/ 61278 w 1235456"/>
                <a:gd name="connsiteY28" fmla="*/ 1890629 h 2150585"/>
                <a:gd name="connsiteX29" fmla="*/ 37465 w 1235456"/>
                <a:gd name="connsiteY29" fmla="*/ 1849367 h 2150585"/>
                <a:gd name="connsiteX30" fmla="*/ 19368 w 1235456"/>
                <a:gd name="connsiteY30" fmla="*/ 1806517 h 2150585"/>
                <a:gd name="connsiteX31" fmla="*/ 6985 w 1235456"/>
                <a:gd name="connsiteY31" fmla="*/ 1761762 h 2150585"/>
                <a:gd name="connsiteX32" fmla="*/ 635 w 1235456"/>
                <a:gd name="connsiteY32" fmla="*/ 1715738 h 2150585"/>
                <a:gd name="connsiteX33" fmla="*/ 0 w 1235456"/>
                <a:gd name="connsiteY33" fmla="*/ 1692250 h 2150585"/>
                <a:gd name="connsiteX34" fmla="*/ 318 w 1235456"/>
                <a:gd name="connsiteY34" fmla="*/ 1646861 h 2150585"/>
                <a:gd name="connsiteX35" fmla="*/ 3175 w 1235456"/>
                <a:gd name="connsiteY35" fmla="*/ 1557353 h 2150585"/>
                <a:gd name="connsiteX36" fmla="*/ 9208 w 1235456"/>
                <a:gd name="connsiteY36" fmla="*/ 1469748 h 2150585"/>
                <a:gd name="connsiteX37" fmla="*/ 18098 w 1235456"/>
                <a:gd name="connsiteY37" fmla="*/ 1383731 h 2150585"/>
                <a:gd name="connsiteX38" fmla="*/ 29528 w 1235456"/>
                <a:gd name="connsiteY38" fmla="*/ 1299619 h 2150585"/>
                <a:gd name="connsiteX39" fmla="*/ 44133 w 1235456"/>
                <a:gd name="connsiteY39" fmla="*/ 1217093 h 2150585"/>
                <a:gd name="connsiteX40" fmla="*/ 61595 w 1235456"/>
                <a:gd name="connsiteY40" fmla="*/ 1136789 h 2150585"/>
                <a:gd name="connsiteX41" fmla="*/ 80963 w 1235456"/>
                <a:gd name="connsiteY41" fmla="*/ 1058390 h 2150585"/>
                <a:gd name="connsiteX42" fmla="*/ 103823 w 1235456"/>
                <a:gd name="connsiteY42" fmla="*/ 982212 h 2150585"/>
                <a:gd name="connsiteX43" fmla="*/ 128905 w 1235456"/>
                <a:gd name="connsiteY43" fmla="*/ 908257 h 2150585"/>
                <a:gd name="connsiteX44" fmla="*/ 156210 w 1235456"/>
                <a:gd name="connsiteY44" fmla="*/ 836523 h 2150585"/>
                <a:gd name="connsiteX45" fmla="*/ 186055 w 1235456"/>
                <a:gd name="connsiteY45" fmla="*/ 767328 h 2150585"/>
                <a:gd name="connsiteX46" fmla="*/ 218123 w 1235456"/>
                <a:gd name="connsiteY46" fmla="*/ 700038 h 2150585"/>
                <a:gd name="connsiteX47" fmla="*/ 253048 w 1235456"/>
                <a:gd name="connsiteY47" fmla="*/ 635604 h 2150585"/>
                <a:gd name="connsiteX48" fmla="*/ 289560 w 1235456"/>
                <a:gd name="connsiteY48" fmla="*/ 574028 h 2150585"/>
                <a:gd name="connsiteX49" fmla="*/ 328613 w 1235456"/>
                <a:gd name="connsiteY49" fmla="*/ 514990 h 2150585"/>
                <a:gd name="connsiteX50" fmla="*/ 369570 w 1235456"/>
                <a:gd name="connsiteY50" fmla="*/ 458492 h 2150585"/>
                <a:gd name="connsiteX51" fmla="*/ 412750 w 1235456"/>
                <a:gd name="connsiteY51" fmla="*/ 404850 h 2150585"/>
                <a:gd name="connsiteX52" fmla="*/ 457835 w 1235456"/>
                <a:gd name="connsiteY52" fmla="*/ 354382 h 2150585"/>
                <a:gd name="connsiteX53" fmla="*/ 504825 w 1235456"/>
                <a:gd name="connsiteY53" fmla="*/ 306772 h 2150585"/>
                <a:gd name="connsiteX54" fmla="*/ 554038 w 1235456"/>
                <a:gd name="connsiteY54" fmla="*/ 262335 h 2150585"/>
                <a:gd name="connsiteX55" fmla="*/ 604838 w 1235456"/>
                <a:gd name="connsiteY55" fmla="*/ 221072 h 2150585"/>
                <a:gd name="connsiteX56" fmla="*/ 657543 w 1235456"/>
                <a:gd name="connsiteY56" fmla="*/ 182983 h 2150585"/>
                <a:gd name="connsiteX57" fmla="*/ 711835 w 1235456"/>
                <a:gd name="connsiteY57" fmla="*/ 148386 h 2150585"/>
                <a:gd name="connsiteX58" fmla="*/ 767715 w 1235456"/>
                <a:gd name="connsiteY58" fmla="*/ 117280 h 2150585"/>
                <a:gd name="connsiteX59" fmla="*/ 825183 w 1235456"/>
                <a:gd name="connsiteY59" fmla="*/ 89348 h 2150585"/>
                <a:gd name="connsiteX60" fmla="*/ 884238 w 1235456"/>
                <a:gd name="connsiteY60" fmla="*/ 65225 h 2150585"/>
                <a:gd name="connsiteX61" fmla="*/ 944880 w 1235456"/>
                <a:gd name="connsiteY61" fmla="*/ 44594 h 2150585"/>
                <a:gd name="connsiteX62" fmla="*/ 1007110 w 1235456"/>
                <a:gd name="connsiteY62" fmla="*/ 27771 h 2150585"/>
                <a:gd name="connsiteX63" fmla="*/ 1069975 w 1235456"/>
                <a:gd name="connsiteY63" fmla="*/ 14758 h 2150585"/>
                <a:gd name="connsiteX64" fmla="*/ 1134745 w 1235456"/>
                <a:gd name="connsiteY64" fmla="*/ 5870 h 2150585"/>
                <a:gd name="connsiteX65" fmla="*/ 1200785 w 1235456"/>
                <a:gd name="connsiteY65" fmla="*/ 792 h 2150585"/>
                <a:gd name="connsiteX66" fmla="*/ 1234123 w 1235456"/>
                <a:gd name="connsiteY66" fmla="*/ 157 h 2150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1235456" h="2150585">
                  <a:moveTo>
                    <a:pt x="1235456" y="0"/>
                  </a:moveTo>
                  <a:lnTo>
                    <a:pt x="1235456" y="1769566"/>
                  </a:lnTo>
                  <a:lnTo>
                    <a:pt x="1225233" y="1806517"/>
                  </a:lnTo>
                  <a:lnTo>
                    <a:pt x="1206818" y="1849367"/>
                  </a:lnTo>
                  <a:lnTo>
                    <a:pt x="1183323" y="1890629"/>
                  </a:lnTo>
                  <a:lnTo>
                    <a:pt x="1154430" y="1929670"/>
                  </a:lnTo>
                  <a:lnTo>
                    <a:pt x="1120775" y="1966172"/>
                  </a:lnTo>
                  <a:lnTo>
                    <a:pt x="1082675" y="2000452"/>
                  </a:lnTo>
                  <a:lnTo>
                    <a:pt x="1040448" y="2031240"/>
                  </a:lnTo>
                  <a:lnTo>
                    <a:pt x="994728" y="2059172"/>
                  </a:lnTo>
                  <a:lnTo>
                    <a:pt x="944880" y="2083930"/>
                  </a:lnTo>
                  <a:lnTo>
                    <a:pt x="891858" y="2105196"/>
                  </a:lnTo>
                  <a:lnTo>
                    <a:pt x="836295" y="2122653"/>
                  </a:lnTo>
                  <a:lnTo>
                    <a:pt x="777558" y="2135984"/>
                  </a:lnTo>
                  <a:lnTo>
                    <a:pt x="716915" y="2145507"/>
                  </a:lnTo>
                  <a:lnTo>
                    <a:pt x="654050" y="2149950"/>
                  </a:lnTo>
                  <a:lnTo>
                    <a:pt x="622300" y="2150585"/>
                  </a:lnTo>
                  <a:lnTo>
                    <a:pt x="590233" y="2149950"/>
                  </a:lnTo>
                  <a:lnTo>
                    <a:pt x="527685" y="2145507"/>
                  </a:lnTo>
                  <a:lnTo>
                    <a:pt x="467043" y="2135984"/>
                  </a:lnTo>
                  <a:lnTo>
                    <a:pt x="408305" y="2122653"/>
                  </a:lnTo>
                  <a:lnTo>
                    <a:pt x="352743" y="2105196"/>
                  </a:lnTo>
                  <a:lnTo>
                    <a:pt x="299403" y="2083930"/>
                  </a:lnTo>
                  <a:lnTo>
                    <a:pt x="250190" y="2059172"/>
                  </a:lnTo>
                  <a:lnTo>
                    <a:pt x="203835" y="2031240"/>
                  </a:lnTo>
                  <a:lnTo>
                    <a:pt x="161608" y="2000452"/>
                  </a:lnTo>
                  <a:lnTo>
                    <a:pt x="123508" y="1966172"/>
                  </a:lnTo>
                  <a:lnTo>
                    <a:pt x="90170" y="1929670"/>
                  </a:lnTo>
                  <a:lnTo>
                    <a:pt x="61278" y="1890629"/>
                  </a:lnTo>
                  <a:lnTo>
                    <a:pt x="37465" y="1849367"/>
                  </a:lnTo>
                  <a:lnTo>
                    <a:pt x="19368" y="1806517"/>
                  </a:lnTo>
                  <a:lnTo>
                    <a:pt x="6985" y="1761762"/>
                  </a:lnTo>
                  <a:lnTo>
                    <a:pt x="635" y="1715738"/>
                  </a:lnTo>
                  <a:lnTo>
                    <a:pt x="0" y="1692250"/>
                  </a:lnTo>
                  <a:lnTo>
                    <a:pt x="318" y="1646861"/>
                  </a:lnTo>
                  <a:lnTo>
                    <a:pt x="3175" y="1557353"/>
                  </a:lnTo>
                  <a:lnTo>
                    <a:pt x="9208" y="1469748"/>
                  </a:lnTo>
                  <a:lnTo>
                    <a:pt x="18098" y="1383731"/>
                  </a:lnTo>
                  <a:lnTo>
                    <a:pt x="29528" y="1299619"/>
                  </a:lnTo>
                  <a:lnTo>
                    <a:pt x="44133" y="1217093"/>
                  </a:lnTo>
                  <a:lnTo>
                    <a:pt x="61595" y="1136789"/>
                  </a:lnTo>
                  <a:lnTo>
                    <a:pt x="80963" y="1058390"/>
                  </a:lnTo>
                  <a:lnTo>
                    <a:pt x="103823" y="982212"/>
                  </a:lnTo>
                  <a:lnTo>
                    <a:pt x="128905" y="908257"/>
                  </a:lnTo>
                  <a:lnTo>
                    <a:pt x="156210" y="836523"/>
                  </a:lnTo>
                  <a:lnTo>
                    <a:pt x="186055" y="767328"/>
                  </a:lnTo>
                  <a:lnTo>
                    <a:pt x="218123" y="700038"/>
                  </a:lnTo>
                  <a:lnTo>
                    <a:pt x="253048" y="635604"/>
                  </a:lnTo>
                  <a:lnTo>
                    <a:pt x="289560" y="574028"/>
                  </a:lnTo>
                  <a:lnTo>
                    <a:pt x="328613" y="514990"/>
                  </a:lnTo>
                  <a:lnTo>
                    <a:pt x="369570" y="458492"/>
                  </a:lnTo>
                  <a:lnTo>
                    <a:pt x="412750" y="404850"/>
                  </a:lnTo>
                  <a:lnTo>
                    <a:pt x="457835" y="354382"/>
                  </a:lnTo>
                  <a:lnTo>
                    <a:pt x="504825" y="306772"/>
                  </a:lnTo>
                  <a:lnTo>
                    <a:pt x="554038" y="262335"/>
                  </a:lnTo>
                  <a:lnTo>
                    <a:pt x="604838" y="221072"/>
                  </a:lnTo>
                  <a:lnTo>
                    <a:pt x="657543" y="182983"/>
                  </a:lnTo>
                  <a:lnTo>
                    <a:pt x="711835" y="148386"/>
                  </a:lnTo>
                  <a:lnTo>
                    <a:pt x="767715" y="117280"/>
                  </a:lnTo>
                  <a:lnTo>
                    <a:pt x="825183" y="89348"/>
                  </a:lnTo>
                  <a:lnTo>
                    <a:pt x="884238" y="65225"/>
                  </a:lnTo>
                  <a:lnTo>
                    <a:pt x="944880" y="44594"/>
                  </a:lnTo>
                  <a:lnTo>
                    <a:pt x="1007110" y="27771"/>
                  </a:lnTo>
                  <a:lnTo>
                    <a:pt x="1069975" y="14758"/>
                  </a:lnTo>
                  <a:lnTo>
                    <a:pt x="1134745" y="5870"/>
                  </a:lnTo>
                  <a:lnTo>
                    <a:pt x="1200785" y="792"/>
                  </a:lnTo>
                  <a:lnTo>
                    <a:pt x="1234123" y="157"/>
                  </a:lnTo>
                  <a:close/>
                </a:path>
              </a:pathLst>
            </a:custGeom>
            <a:solidFill>
              <a:srgbClr val="470A68"/>
            </a:solidFill>
            <a:ln>
              <a:noFill/>
            </a:ln>
          </p:spPr>
          <p:txBody>
            <a:bodyPr vert="horz" wrap="square" lIns="68580" tIns="34290" rIns="68580" bIns="34290" numCol="1" anchor="t" anchorCtr="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0">
                <a:ln>
                  <a:noFill/>
                </a:ln>
                <a:solidFill>
                  <a:srgbClr val="000000"/>
                </a:solidFill>
                <a:effectLst/>
                <a:uLnTx/>
                <a:uFillTx/>
              </a:endParaRPr>
            </a:p>
          </p:txBody>
        </p:sp>
        <p:sp>
          <p:nvSpPr>
            <p:cNvPr id="48" name="Freeform 1128">
              <a:extLst>
                <a:ext uri="{FF2B5EF4-FFF2-40B4-BE49-F238E27FC236}">
                  <a16:creationId xmlns:a16="http://schemas.microsoft.com/office/drawing/2014/main" id="{3C9B5D96-32BE-4F8E-8ABB-058C71908415}"/>
                </a:ext>
              </a:extLst>
            </p:cNvPr>
            <p:cNvSpPr>
              <a:spLocks/>
            </p:cNvSpPr>
            <p:nvPr/>
          </p:nvSpPr>
          <p:spPr bwMode="auto">
            <a:xfrm>
              <a:off x="1885050" y="2911103"/>
              <a:ext cx="1051603" cy="924093"/>
            </a:xfrm>
            <a:prstGeom prst="ellipse">
              <a:avLst/>
            </a:prstGeom>
            <a:solidFill>
              <a:sysClr val="window" lastClr="FFFFFF"/>
            </a:solidFill>
            <a:ln>
              <a:noFill/>
            </a:ln>
          </p:spPr>
          <p:txBody>
            <a:bodyPr vert="horz" wrap="square" lIns="68580" tIns="34290" rIns="68580" bIns="3429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600" b="1" i="0" u="none" strike="noStrike" kern="0" cap="none" spc="0" normalizeH="0" baseline="0" noProof="0" dirty="0">
                <a:ln>
                  <a:noFill/>
                </a:ln>
                <a:solidFill>
                  <a:srgbClr val="00338D"/>
                </a:solidFill>
                <a:effectLst/>
                <a:uLnTx/>
                <a:uFillTx/>
              </a:endParaRPr>
            </a:p>
          </p:txBody>
        </p:sp>
        <p:sp>
          <p:nvSpPr>
            <p:cNvPr id="49" name="Freeform 1131">
              <a:extLst>
                <a:ext uri="{FF2B5EF4-FFF2-40B4-BE49-F238E27FC236}">
                  <a16:creationId xmlns:a16="http://schemas.microsoft.com/office/drawing/2014/main" id="{89F7DF78-A4BA-4254-86A7-DED1EB73A9D3}"/>
                </a:ext>
              </a:extLst>
            </p:cNvPr>
            <p:cNvSpPr>
              <a:spLocks/>
            </p:cNvSpPr>
            <p:nvPr/>
          </p:nvSpPr>
          <p:spPr bwMode="auto">
            <a:xfrm>
              <a:off x="3321084" y="2911103"/>
              <a:ext cx="1051603" cy="924093"/>
            </a:xfrm>
            <a:prstGeom prst="ellipse">
              <a:avLst/>
            </a:prstGeom>
            <a:solidFill>
              <a:sysClr val="window" lastClr="FFFFFF"/>
            </a:solidFill>
            <a:ln>
              <a:noFill/>
            </a:ln>
          </p:spPr>
          <p:txBody>
            <a:bodyPr vert="horz" wrap="square" lIns="68580" tIns="34290" rIns="68580" bIns="3429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600" b="1" i="0" u="none" strike="noStrike" kern="0" cap="none" spc="0" normalizeH="0" baseline="0" noProof="0" dirty="0">
                <a:ln>
                  <a:noFill/>
                </a:ln>
                <a:solidFill>
                  <a:srgbClr val="00338D"/>
                </a:solidFill>
                <a:effectLst/>
                <a:uLnTx/>
                <a:uFillTx/>
              </a:endParaRPr>
            </a:p>
          </p:txBody>
        </p:sp>
        <p:sp>
          <p:nvSpPr>
            <p:cNvPr id="50" name="Freeform 1116">
              <a:extLst>
                <a:ext uri="{FF2B5EF4-FFF2-40B4-BE49-F238E27FC236}">
                  <a16:creationId xmlns:a16="http://schemas.microsoft.com/office/drawing/2014/main" id="{2A1A0BBD-7AB6-4279-8A85-28064DB9FD77}"/>
                </a:ext>
              </a:extLst>
            </p:cNvPr>
            <p:cNvSpPr>
              <a:spLocks/>
            </p:cNvSpPr>
            <p:nvPr/>
          </p:nvSpPr>
          <p:spPr bwMode="auto">
            <a:xfrm>
              <a:off x="4707259" y="1877916"/>
              <a:ext cx="2676476" cy="2170656"/>
            </a:xfrm>
            <a:custGeom>
              <a:avLst/>
              <a:gdLst>
                <a:gd name="T0" fmla="*/ 3409 w 7328"/>
                <a:gd name="T1" fmla="*/ 5395 h 6765"/>
                <a:gd name="T2" fmla="*/ 3469 w 7328"/>
                <a:gd name="T3" fmla="*/ 5681 h 6765"/>
                <a:gd name="T4" fmla="*/ 3600 w 7328"/>
                <a:gd name="T5" fmla="*/ 5946 h 6765"/>
                <a:gd name="T6" fmla="*/ 3797 w 7328"/>
                <a:gd name="T7" fmla="*/ 6184 h 6765"/>
                <a:gd name="T8" fmla="*/ 4051 w 7328"/>
                <a:gd name="T9" fmla="*/ 6389 h 6765"/>
                <a:gd name="T10" fmla="*/ 4352 w 7328"/>
                <a:gd name="T11" fmla="*/ 6555 h 6765"/>
                <a:gd name="T12" fmla="*/ 4695 w 7328"/>
                <a:gd name="T13" fmla="*/ 6677 h 6765"/>
                <a:gd name="T14" fmla="*/ 5069 w 7328"/>
                <a:gd name="T15" fmla="*/ 6749 h 6765"/>
                <a:gd name="T16" fmla="*/ 5369 w 7328"/>
                <a:gd name="T17" fmla="*/ 6765 h 6765"/>
                <a:gd name="T18" fmla="*/ 5667 w 7328"/>
                <a:gd name="T19" fmla="*/ 6749 h 6765"/>
                <a:gd name="T20" fmla="*/ 6041 w 7328"/>
                <a:gd name="T21" fmla="*/ 6677 h 6765"/>
                <a:gd name="T22" fmla="*/ 6384 w 7328"/>
                <a:gd name="T23" fmla="*/ 6555 h 6765"/>
                <a:gd name="T24" fmla="*/ 6686 w 7328"/>
                <a:gd name="T25" fmla="*/ 6389 h 6765"/>
                <a:gd name="T26" fmla="*/ 6939 w 7328"/>
                <a:gd name="T27" fmla="*/ 6184 h 6765"/>
                <a:gd name="T28" fmla="*/ 7135 w 7328"/>
                <a:gd name="T29" fmla="*/ 5946 h 6765"/>
                <a:gd name="T30" fmla="*/ 7267 w 7328"/>
                <a:gd name="T31" fmla="*/ 5681 h 6765"/>
                <a:gd name="T32" fmla="*/ 7327 w 7328"/>
                <a:gd name="T33" fmla="*/ 5395 h 6765"/>
                <a:gd name="T34" fmla="*/ 7327 w 7328"/>
                <a:gd name="T35" fmla="*/ 5178 h 6765"/>
                <a:gd name="T36" fmla="*/ 7269 w 7328"/>
                <a:gd name="T37" fmla="*/ 4621 h 6765"/>
                <a:gd name="T38" fmla="*/ 7139 w 7328"/>
                <a:gd name="T39" fmla="*/ 4080 h 6765"/>
                <a:gd name="T40" fmla="*/ 6936 w 7328"/>
                <a:gd name="T41" fmla="*/ 3560 h 6765"/>
                <a:gd name="T42" fmla="*/ 6662 w 7328"/>
                <a:gd name="T43" fmla="*/ 3063 h 6765"/>
                <a:gd name="T44" fmla="*/ 6319 w 7328"/>
                <a:gd name="T45" fmla="*/ 2594 h 6765"/>
                <a:gd name="T46" fmla="*/ 5910 w 7328"/>
                <a:gd name="T47" fmla="*/ 2152 h 6765"/>
                <a:gd name="T48" fmla="*/ 5434 w 7328"/>
                <a:gd name="T49" fmla="*/ 1744 h 6765"/>
                <a:gd name="T50" fmla="*/ 5036 w 7328"/>
                <a:gd name="T51" fmla="*/ 1461 h 6765"/>
                <a:gd name="T52" fmla="*/ 4654 w 7328"/>
                <a:gd name="T53" fmla="*/ 1226 h 6765"/>
                <a:gd name="T54" fmla="*/ 4108 w 7328"/>
                <a:gd name="T55" fmla="*/ 944 h 6765"/>
                <a:gd name="T56" fmla="*/ 3527 w 7328"/>
                <a:gd name="T57" fmla="*/ 697 h 6765"/>
                <a:gd name="T58" fmla="*/ 2911 w 7328"/>
                <a:gd name="T59" fmla="*/ 484 h 6765"/>
                <a:gd name="T60" fmla="*/ 2266 w 7328"/>
                <a:gd name="T61" fmla="*/ 309 h 6765"/>
                <a:gd name="T62" fmla="*/ 1594 w 7328"/>
                <a:gd name="T63" fmla="*/ 171 h 6765"/>
                <a:gd name="T64" fmla="*/ 897 w 7328"/>
                <a:gd name="T65" fmla="*/ 71 h 6765"/>
                <a:gd name="T66" fmla="*/ 181 w 7328"/>
                <a:gd name="T67" fmla="*/ 9 h 6765"/>
                <a:gd name="T68" fmla="*/ 81 w 7328"/>
                <a:gd name="T69" fmla="*/ 15 h 6765"/>
                <a:gd name="T70" fmla="*/ 402 w 7328"/>
                <a:gd name="T71" fmla="*/ 96 h 6765"/>
                <a:gd name="T72" fmla="*/ 713 w 7328"/>
                <a:gd name="T73" fmla="*/ 210 h 6765"/>
                <a:gd name="T74" fmla="*/ 1015 w 7328"/>
                <a:gd name="T75" fmla="*/ 354 h 6765"/>
                <a:gd name="T76" fmla="*/ 1304 w 7328"/>
                <a:gd name="T77" fmla="*/ 528 h 6765"/>
                <a:gd name="T78" fmla="*/ 1581 w 7328"/>
                <a:gd name="T79" fmla="*/ 734 h 6765"/>
                <a:gd name="T80" fmla="*/ 1842 w 7328"/>
                <a:gd name="T81" fmla="*/ 968 h 6765"/>
                <a:gd name="T82" fmla="*/ 2088 w 7328"/>
                <a:gd name="T83" fmla="*/ 1231 h 6765"/>
                <a:gd name="T84" fmla="*/ 2262 w 7328"/>
                <a:gd name="T85" fmla="*/ 1445 h 6765"/>
                <a:gd name="T86" fmla="*/ 2458 w 7328"/>
                <a:gd name="T87" fmla="*/ 1724 h 6765"/>
                <a:gd name="T88" fmla="*/ 2691 w 7328"/>
                <a:gd name="T89" fmla="*/ 2123 h 6765"/>
                <a:gd name="T90" fmla="*/ 2893 w 7328"/>
                <a:gd name="T91" fmla="*/ 2554 h 6765"/>
                <a:gd name="T92" fmla="*/ 3064 w 7328"/>
                <a:gd name="T93" fmla="*/ 3013 h 6765"/>
                <a:gd name="T94" fmla="*/ 3138 w 7328"/>
                <a:gd name="T95" fmla="*/ 3259 h 6765"/>
                <a:gd name="T96" fmla="*/ 3262 w 7328"/>
                <a:gd name="T97" fmla="*/ 3779 h 6765"/>
                <a:gd name="T98" fmla="*/ 3349 w 7328"/>
                <a:gd name="T99" fmla="*/ 4323 h 6765"/>
                <a:gd name="T100" fmla="*/ 3397 w 7328"/>
                <a:gd name="T101" fmla="*/ 4885 h 6765"/>
                <a:gd name="T102" fmla="*/ 3408 w 7328"/>
                <a:gd name="T103" fmla="*/ 5321 h 6765"/>
                <a:gd name="T104" fmla="*/ 3408 w 7328"/>
                <a:gd name="T105" fmla="*/ 5321 h 67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328" h="6765">
                  <a:moveTo>
                    <a:pt x="3408" y="5321"/>
                  </a:moveTo>
                  <a:lnTo>
                    <a:pt x="3409" y="5395"/>
                  </a:lnTo>
                  <a:lnTo>
                    <a:pt x="3430" y="5540"/>
                  </a:lnTo>
                  <a:lnTo>
                    <a:pt x="3469" y="5681"/>
                  </a:lnTo>
                  <a:lnTo>
                    <a:pt x="3527" y="5816"/>
                  </a:lnTo>
                  <a:lnTo>
                    <a:pt x="3600" y="5946"/>
                  </a:lnTo>
                  <a:lnTo>
                    <a:pt x="3691" y="6069"/>
                  </a:lnTo>
                  <a:lnTo>
                    <a:pt x="3797" y="6184"/>
                  </a:lnTo>
                  <a:lnTo>
                    <a:pt x="3917" y="6292"/>
                  </a:lnTo>
                  <a:lnTo>
                    <a:pt x="4051" y="6389"/>
                  </a:lnTo>
                  <a:lnTo>
                    <a:pt x="4196" y="6477"/>
                  </a:lnTo>
                  <a:lnTo>
                    <a:pt x="4352" y="6555"/>
                  </a:lnTo>
                  <a:lnTo>
                    <a:pt x="4519" y="6622"/>
                  </a:lnTo>
                  <a:lnTo>
                    <a:pt x="4695" y="6677"/>
                  </a:lnTo>
                  <a:lnTo>
                    <a:pt x="4878" y="6719"/>
                  </a:lnTo>
                  <a:lnTo>
                    <a:pt x="5069" y="6749"/>
                  </a:lnTo>
                  <a:lnTo>
                    <a:pt x="5267" y="6763"/>
                  </a:lnTo>
                  <a:lnTo>
                    <a:pt x="5369" y="6765"/>
                  </a:lnTo>
                  <a:lnTo>
                    <a:pt x="5469" y="6763"/>
                  </a:lnTo>
                  <a:lnTo>
                    <a:pt x="5667" y="6749"/>
                  </a:lnTo>
                  <a:lnTo>
                    <a:pt x="5858" y="6719"/>
                  </a:lnTo>
                  <a:lnTo>
                    <a:pt x="6041" y="6677"/>
                  </a:lnTo>
                  <a:lnTo>
                    <a:pt x="6217" y="6622"/>
                  </a:lnTo>
                  <a:lnTo>
                    <a:pt x="6384" y="6555"/>
                  </a:lnTo>
                  <a:lnTo>
                    <a:pt x="6540" y="6477"/>
                  </a:lnTo>
                  <a:lnTo>
                    <a:pt x="6686" y="6389"/>
                  </a:lnTo>
                  <a:lnTo>
                    <a:pt x="6819" y="6292"/>
                  </a:lnTo>
                  <a:lnTo>
                    <a:pt x="6939" y="6184"/>
                  </a:lnTo>
                  <a:lnTo>
                    <a:pt x="7045" y="6069"/>
                  </a:lnTo>
                  <a:lnTo>
                    <a:pt x="7135" y="5946"/>
                  </a:lnTo>
                  <a:lnTo>
                    <a:pt x="7210" y="5816"/>
                  </a:lnTo>
                  <a:lnTo>
                    <a:pt x="7267" y="5681"/>
                  </a:lnTo>
                  <a:lnTo>
                    <a:pt x="7306" y="5540"/>
                  </a:lnTo>
                  <a:lnTo>
                    <a:pt x="7327" y="5395"/>
                  </a:lnTo>
                  <a:lnTo>
                    <a:pt x="7328" y="5321"/>
                  </a:lnTo>
                  <a:lnTo>
                    <a:pt x="7327" y="5178"/>
                  </a:lnTo>
                  <a:lnTo>
                    <a:pt x="7307" y="4897"/>
                  </a:lnTo>
                  <a:lnTo>
                    <a:pt x="7269" y="4621"/>
                  </a:lnTo>
                  <a:lnTo>
                    <a:pt x="7213" y="4348"/>
                  </a:lnTo>
                  <a:lnTo>
                    <a:pt x="7139" y="4080"/>
                  </a:lnTo>
                  <a:lnTo>
                    <a:pt x="7046" y="3817"/>
                  </a:lnTo>
                  <a:lnTo>
                    <a:pt x="6936" y="3560"/>
                  </a:lnTo>
                  <a:lnTo>
                    <a:pt x="6807" y="3309"/>
                  </a:lnTo>
                  <a:lnTo>
                    <a:pt x="6662" y="3063"/>
                  </a:lnTo>
                  <a:lnTo>
                    <a:pt x="6499" y="2825"/>
                  </a:lnTo>
                  <a:lnTo>
                    <a:pt x="6319" y="2594"/>
                  </a:lnTo>
                  <a:lnTo>
                    <a:pt x="6122" y="2369"/>
                  </a:lnTo>
                  <a:lnTo>
                    <a:pt x="5910" y="2152"/>
                  </a:lnTo>
                  <a:lnTo>
                    <a:pt x="5680" y="1943"/>
                  </a:lnTo>
                  <a:lnTo>
                    <a:pt x="5434" y="1744"/>
                  </a:lnTo>
                  <a:lnTo>
                    <a:pt x="5173" y="1552"/>
                  </a:lnTo>
                  <a:lnTo>
                    <a:pt x="5036" y="1461"/>
                  </a:lnTo>
                  <a:lnTo>
                    <a:pt x="4911" y="1381"/>
                  </a:lnTo>
                  <a:lnTo>
                    <a:pt x="4654" y="1226"/>
                  </a:lnTo>
                  <a:lnTo>
                    <a:pt x="4386" y="1081"/>
                  </a:lnTo>
                  <a:lnTo>
                    <a:pt x="4108" y="944"/>
                  </a:lnTo>
                  <a:lnTo>
                    <a:pt x="3822" y="816"/>
                  </a:lnTo>
                  <a:lnTo>
                    <a:pt x="3527" y="697"/>
                  </a:lnTo>
                  <a:lnTo>
                    <a:pt x="3222" y="586"/>
                  </a:lnTo>
                  <a:lnTo>
                    <a:pt x="2911" y="484"/>
                  </a:lnTo>
                  <a:lnTo>
                    <a:pt x="2592" y="392"/>
                  </a:lnTo>
                  <a:lnTo>
                    <a:pt x="2266" y="309"/>
                  </a:lnTo>
                  <a:lnTo>
                    <a:pt x="1933" y="235"/>
                  </a:lnTo>
                  <a:lnTo>
                    <a:pt x="1594" y="171"/>
                  </a:lnTo>
                  <a:lnTo>
                    <a:pt x="1248" y="116"/>
                  </a:lnTo>
                  <a:lnTo>
                    <a:pt x="897" y="71"/>
                  </a:lnTo>
                  <a:lnTo>
                    <a:pt x="542" y="35"/>
                  </a:lnTo>
                  <a:lnTo>
                    <a:pt x="181" y="9"/>
                  </a:lnTo>
                  <a:lnTo>
                    <a:pt x="0" y="0"/>
                  </a:lnTo>
                  <a:lnTo>
                    <a:pt x="81" y="15"/>
                  </a:lnTo>
                  <a:lnTo>
                    <a:pt x="243" y="52"/>
                  </a:lnTo>
                  <a:lnTo>
                    <a:pt x="402" y="96"/>
                  </a:lnTo>
                  <a:lnTo>
                    <a:pt x="559" y="149"/>
                  </a:lnTo>
                  <a:lnTo>
                    <a:pt x="713" y="210"/>
                  </a:lnTo>
                  <a:lnTo>
                    <a:pt x="866" y="278"/>
                  </a:lnTo>
                  <a:lnTo>
                    <a:pt x="1015" y="354"/>
                  </a:lnTo>
                  <a:lnTo>
                    <a:pt x="1161" y="438"/>
                  </a:lnTo>
                  <a:lnTo>
                    <a:pt x="1304" y="528"/>
                  </a:lnTo>
                  <a:lnTo>
                    <a:pt x="1444" y="628"/>
                  </a:lnTo>
                  <a:lnTo>
                    <a:pt x="1581" y="734"/>
                  </a:lnTo>
                  <a:lnTo>
                    <a:pt x="1714" y="847"/>
                  </a:lnTo>
                  <a:lnTo>
                    <a:pt x="1842" y="968"/>
                  </a:lnTo>
                  <a:lnTo>
                    <a:pt x="1967" y="1096"/>
                  </a:lnTo>
                  <a:lnTo>
                    <a:pt x="2088" y="1231"/>
                  </a:lnTo>
                  <a:lnTo>
                    <a:pt x="2206" y="1372"/>
                  </a:lnTo>
                  <a:lnTo>
                    <a:pt x="2262" y="1445"/>
                  </a:lnTo>
                  <a:lnTo>
                    <a:pt x="2329" y="1536"/>
                  </a:lnTo>
                  <a:lnTo>
                    <a:pt x="2458" y="1724"/>
                  </a:lnTo>
                  <a:lnTo>
                    <a:pt x="2578" y="1920"/>
                  </a:lnTo>
                  <a:lnTo>
                    <a:pt x="2691" y="2123"/>
                  </a:lnTo>
                  <a:lnTo>
                    <a:pt x="2796" y="2334"/>
                  </a:lnTo>
                  <a:lnTo>
                    <a:pt x="2893" y="2554"/>
                  </a:lnTo>
                  <a:lnTo>
                    <a:pt x="2983" y="2779"/>
                  </a:lnTo>
                  <a:lnTo>
                    <a:pt x="3064" y="3013"/>
                  </a:lnTo>
                  <a:lnTo>
                    <a:pt x="3100" y="3132"/>
                  </a:lnTo>
                  <a:lnTo>
                    <a:pt x="3138" y="3259"/>
                  </a:lnTo>
                  <a:lnTo>
                    <a:pt x="3205" y="3516"/>
                  </a:lnTo>
                  <a:lnTo>
                    <a:pt x="3262" y="3779"/>
                  </a:lnTo>
                  <a:lnTo>
                    <a:pt x="3311" y="4048"/>
                  </a:lnTo>
                  <a:lnTo>
                    <a:pt x="3349" y="4323"/>
                  </a:lnTo>
                  <a:lnTo>
                    <a:pt x="3378" y="4601"/>
                  </a:lnTo>
                  <a:lnTo>
                    <a:pt x="3397" y="4885"/>
                  </a:lnTo>
                  <a:lnTo>
                    <a:pt x="3407" y="5175"/>
                  </a:lnTo>
                  <a:lnTo>
                    <a:pt x="3408" y="5321"/>
                  </a:lnTo>
                  <a:lnTo>
                    <a:pt x="3408" y="5321"/>
                  </a:lnTo>
                  <a:lnTo>
                    <a:pt x="3408" y="5321"/>
                  </a:lnTo>
                  <a:close/>
                </a:path>
              </a:pathLst>
            </a:custGeom>
            <a:solidFill>
              <a:srgbClr val="005EB8"/>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0">
                <a:ln>
                  <a:noFill/>
                </a:ln>
                <a:solidFill>
                  <a:srgbClr val="000000"/>
                </a:solidFill>
                <a:effectLst/>
                <a:uLnTx/>
                <a:uFillTx/>
              </a:endParaRPr>
            </a:p>
          </p:txBody>
        </p:sp>
        <p:sp>
          <p:nvSpPr>
            <p:cNvPr id="51" name="Freeform: Shape 50">
              <a:extLst>
                <a:ext uri="{FF2B5EF4-FFF2-40B4-BE49-F238E27FC236}">
                  <a16:creationId xmlns:a16="http://schemas.microsoft.com/office/drawing/2014/main" id="{22976A08-42EC-4CC7-BCF5-27E68FFA2C05}"/>
                </a:ext>
              </a:extLst>
            </p:cNvPr>
            <p:cNvSpPr>
              <a:spLocks/>
            </p:cNvSpPr>
            <p:nvPr/>
          </p:nvSpPr>
          <p:spPr bwMode="auto">
            <a:xfrm>
              <a:off x="4536434" y="1874707"/>
              <a:ext cx="1431348" cy="2173865"/>
            </a:xfrm>
            <a:custGeom>
              <a:avLst/>
              <a:gdLst>
                <a:gd name="connsiteX0" fmla="*/ 0 w 1244600"/>
                <a:gd name="connsiteY0" fmla="*/ 0 h 2151063"/>
                <a:gd name="connsiteX1" fmla="*/ 5080 w 1244600"/>
                <a:gd name="connsiteY1" fmla="*/ 0 h 2151063"/>
                <a:gd name="connsiteX2" fmla="*/ 10478 w 1244600"/>
                <a:gd name="connsiteY2" fmla="*/ 635 h 2151063"/>
                <a:gd name="connsiteX3" fmla="*/ 43815 w 1244600"/>
                <a:gd name="connsiteY3" fmla="*/ 1270 h 2151063"/>
                <a:gd name="connsiteX4" fmla="*/ 109538 w 1244600"/>
                <a:gd name="connsiteY4" fmla="*/ 6348 h 2151063"/>
                <a:gd name="connsiteX5" fmla="*/ 174308 w 1244600"/>
                <a:gd name="connsiteY5" fmla="*/ 15236 h 2151063"/>
                <a:gd name="connsiteX6" fmla="*/ 237490 w 1244600"/>
                <a:gd name="connsiteY6" fmla="*/ 28249 h 2151063"/>
                <a:gd name="connsiteX7" fmla="*/ 299720 w 1244600"/>
                <a:gd name="connsiteY7" fmla="*/ 45072 h 2151063"/>
                <a:gd name="connsiteX8" fmla="*/ 360363 w 1244600"/>
                <a:gd name="connsiteY8" fmla="*/ 65703 h 2151063"/>
                <a:gd name="connsiteX9" fmla="*/ 419418 w 1244600"/>
                <a:gd name="connsiteY9" fmla="*/ 89826 h 2151063"/>
                <a:gd name="connsiteX10" fmla="*/ 476885 w 1244600"/>
                <a:gd name="connsiteY10" fmla="*/ 117758 h 2151063"/>
                <a:gd name="connsiteX11" fmla="*/ 532765 w 1244600"/>
                <a:gd name="connsiteY11" fmla="*/ 148864 h 2151063"/>
                <a:gd name="connsiteX12" fmla="*/ 587058 w 1244600"/>
                <a:gd name="connsiteY12" fmla="*/ 183461 h 2151063"/>
                <a:gd name="connsiteX13" fmla="*/ 639763 w 1244600"/>
                <a:gd name="connsiteY13" fmla="*/ 221550 h 2151063"/>
                <a:gd name="connsiteX14" fmla="*/ 690563 w 1244600"/>
                <a:gd name="connsiteY14" fmla="*/ 262813 h 2151063"/>
                <a:gd name="connsiteX15" fmla="*/ 739458 w 1244600"/>
                <a:gd name="connsiteY15" fmla="*/ 307250 h 2151063"/>
                <a:gd name="connsiteX16" fmla="*/ 786448 w 1244600"/>
                <a:gd name="connsiteY16" fmla="*/ 354860 h 2151063"/>
                <a:gd name="connsiteX17" fmla="*/ 831850 w 1244600"/>
                <a:gd name="connsiteY17" fmla="*/ 405328 h 2151063"/>
                <a:gd name="connsiteX18" fmla="*/ 875030 w 1244600"/>
                <a:gd name="connsiteY18" fmla="*/ 458970 h 2151063"/>
                <a:gd name="connsiteX19" fmla="*/ 916305 w 1244600"/>
                <a:gd name="connsiteY19" fmla="*/ 515468 h 2151063"/>
                <a:gd name="connsiteX20" fmla="*/ 955040 w 1244600"/>
                <a:gd name="connsiteY20" fmla="*/ 574506 h 2151063"/>
                <a:gd name="connsiteX21" fmla="*/ 991870 w 1244600"/>
                <a:gd name="connsiteY21" fmla="*/ 636082 h 2151063"/>
                <a:gd name="connsiteX22" fmla="*/ 1026160 w 1244600"/>
                <a:gd name="connsiteY22" fmla="*/ 700516 h 2151063"/>
                <a:gd name="connsiteX23" fmla="*/ 1058545 w 1244600"/>
                <a:gd name="connsiteY23" fmla="*/ 767806 h 2151063"/>
                <a:gd name="connsiteX24" fmla="*/ 1088390 w 1244600"/>
                <a:gd name="connsiteY24" fmla="*/ 837001 h 2151063"/>
                <a:gd name="connsiteX25" fmla="*/ 1115695 w 1244600"/>
                <a:gd name="connsiteY25" fmla="*/ 908735 h 2151063"/>
                <a:gd name="connsiteX26" fmla="*/ 1140778 w 1244600"/>
                <a:gd name="connsiteY26" fmla="*/ 982690 h 2151063"/>
                <a:gd name="connsiteX27" fmla="*/ 1163320 w 1244600"/>
                <a:gd name="connsiteY27" fmla="*/ 1058868 h 2151063"/>
                <a:gd name="connsiteX28" fmla="*/ 1183323 w 1244600"/>
                <a:gd name="connsiteY28" fmla="*/ 1137267 h 2151063"/>
                <a:gd name="connsiteX29" fmla="*/ 1200468 w 1244600"/>
                <a:gd name="connsiteY29" fmla="*/ 1217571 h 2151063"/>
                <a:gd name="connsiteX30" fmla="*/ 1214755 w 1244600"/>
                <a:gd name="connsiteY30" fmla="*/ 1300097 h 2151063"/>
                <a:gd name="connsiteX31" fmla="*/ 1226503 w 1244600"/>
                <a:gd name="connsiteY31" fmla="*/ 1384209 h 2151063"/>
                <a:gd name="connsiteX32" fmla="*/ 1235393 w 1244600"/>
                <a:gd name="connsiteY32" fmla="*/ 1470226 h 2151063"/>
                <a:gd name="connsiteX33" fmla="*/ 1241425 w 1244600"/>
                <a:gd name="connsiteY33" fmla="*/ 1557831 h 2151063"/>
                <a:gd name="connsiteX34" fmla="*/ 1244283 w 1244600"/>
                <a:gd name="connsiteY34" fmla="*/ 1647339 h 2151063"/>
                <a:gd name="connsiteX35" fmla="*/ 1244600 w 1244600"/>
                <a:gd name="connsiteY35" fmla="*/ 1692728 h 2151063"/>
                <a:gd name="connsiteX36" fmla="*/ 1243965 w 1244600"/>
                <a:gd name="connsiteY36" fmla="*/ 1716216 h 2151063"/>
                <a:gd name="connsiteX37" fmla="*/ 1237615 w 1244600"/>
                <a:gd name="connsiteY37" fmla="*/ 1762240 h 2151063"/>
                <a:gd name="connsiteX38" fmla="*/ 1225233 w 1244600"/>
                <a:gd name="connsiteY38" fmla="*/ 1806995 h 2151063"/>
                <a:gd name="connsiteX39" fmla="*/ 1207135 w 1244600"/>
                <a:gd name="connsiteY39" fmla="*/ 1849845 h 2151063"/>
                <a:gd name="connsiteX40" fmla="*/ 1183323 w 1244600"/>
                <a:gd name="connsiteY40" fmla="*/ 1891107 h 2151063"/>
                <a:gd name="connsiteX41" fmla="*/ 1154430 w 1244600"/>
                <a:gd name="connsiteY41" fmla="*/ 1930148 h 2151063"/>
                <a:gd name="connsiteX42" fmla="*/ 1120775 w 1244600"/>
                <a:gd name="connsiteY42" fmla="*/ 1966650 h 2151063"/>
                <a:gd name="connsiteX43" fmla="*/ 1082993 w 1244600"/>
                <a:gd name="connsiteY43" fmla="*/ 2000930 h 2151063"/>
                <a:gd name="connsiteX44" fmla="*/ 1040765 w 1244600"/>
                <a:gd name="connsiteY44" fmla="*/ 2031718 h 2151063"/>
                <a:gd name="connsiteX45" fmla="*/ 994728 w 1244600"/>
                <a:gd name="connsiteY45" fmla="*/ 2059650 h 2151063"/>
                <a:gd name="connsiteX46" fmla="*/ 944880 w 1244600"/>
                <a:gd name="connsiteY46" fmla="*/ 2084408 h 2151063"/>
                <a:gd name="connsiteX47" fmla="*/ 891858 w 1244600"/>
                <a:gd name="connsiteY47" fmla="*/ 2105674 h 2151063"/>
                <a:gd name="connsiteX48" fmla="*/ 836295 w 1244600"/>
                <a:gd name="connsiteY48" fmla="*/ 2123131 h 2151063"/>
                <a:gd name="connsiteX49" fmla="*/ 777558 w 1244600"/>
                <a:gd name="connsiteY49" fmla="*/ 2136462 h 2151063"/>
                <a:gd name="connsiteX50" fmla="*/ 716915 w 1244600"/>
                <a:gd name="connsiteY50" fmla="*/ 2145985 h 2151063"/>
                <a:gd name="connsiteX51" fmla="*/ 654685 w 1244600"/>
                <a:gd name="connsiteY51" fmla="*/ 2150428 h 2151063"/>
                <a:gd name="connsiteX52" fmla="*/ 622300 w 1244600"/>
                <a:gd name="connsiteY52" fmla="*/ 2151063 h 2151063"/>
                <a:gd name="connsiteX53" fmla="*/ 590550 w 1244600"/>
                <a:gd name="connsiteY53" fmla="*/ 2150428 h 2151063"/>
                <a:gd name="connsiteX54" fmla="*/ 527685 w 1244600"/>
                <a:gd name="connsiteY54" fmla="*/ 2145985 h 2151063"/>
                <a:gd name="connsiteX55" fmla="*/ 467043 w 1244600"/>
                <a:gd name="connsiteY55" fmla="*/ 2136462 h 2151063"/>
                <a:gd name="connsiteX56" fmla="*/ 408305 w 1244600"/>
                <a:gd name="connsiteY56" fmla="*/ 2123131 h 2151063"/>
                <a:gd name="connsiteX57" fmla="*/ 352743 w 1244600"/>
                <a:gd name="connsiteY57" fmla="*/ 2105674 h 2151063"/>
                <a:gd name="connsiteX58" fmla="*/ 299720 w 1244600"/>
                <a:gd name="connsiteY58" fmla="*/ 2084408 h 2151063"/>
                <a:gd name="connsiteX59" fmla="*/ 250190 w 1244600"/>
                <a:gd name="connsiteY59" fmla="*/ 2059650 h 2151063"/>
                <a:gd name="connsiteX60" fmla="*/ 203835 w 1244600"/>
                <a:gd name="connsiteY60" fmla="*/ 2031718 h 2151063"/>
                <a:gd name="connsiteX61" fmla="*/ 161925 w 1244600"/>
                <a:gd name="connsiteY61" fmla="*/ 2000930 h 2151063"/>
                <a:gd name="connsiteX62" fmla="*/ 123825 w 1244600"/>
                <a:gd name="connsiteY62" fmla="*/ 1966650 h 2151063"/>
                <a:gd name="connsiteX63" fmla="*/ 90170 w 1244600"/>
                <a:gd name="connsiteY63" fmla="*/ 1930148 h 2151063"/>
                <a:gd name="connsiteX64" fmla="*/ 61278 w 1244600"/>
                <a:gd name="connsiteY64" fmla="*/ 1891107 h 2151063"/>
                <a:gd name="connsiteX65" fmla="*/ 37783 w 1244600"/>
                <a:gd name="connsiteY65" fmla="*/ 1849845 h 2151063"/>
                <a:gd name="connsiteX66" fmla="*/ 19368 w 1244600"/>
                <a:gd name="connsiteY66" fmla="*/ 1806995 h 2151063"/>
                <a:gd name="connsiteX67" fmla="*/ 6668 w 1244600"/>
                <a:gd name="connsiteY67" fmla="*/ 1762240 h 2151063"/>
                <a:gd name="connsiteX68" fmla="*/ 635 w 1244600"/>
                <a:gd name="connsiteY68" fmla="*/ 1716216 h 2151063"/>
                <a:gd name="connsiteX69" fmla="*/ 0 w 1244600"/>
                <a:gd name="connsiteY69" fmla="*/ 1692728 h 21510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1244600" h="2151063">
                  <a:moveTo>
                    <a:pt x="0" y="0"/>
                  </a:moveTo>
                  <a:lnTo>
                    <a:pt x="5080" y="0"/>
                  </a:lnTo>
                  <a:lnTo>
                    <a:pt x="10478" y="635"/>
                  </a:lnTo>
                  <a:lnTo>
                    <a:pt x="43815" y="1270"/>
                  </a:lnTo>
                  <a:lnTo>
                    <a:pt x="109538" y="6348"/>
                  </a:lnTo>
                  <a:lnTo>
                    <a:pt x="174308" y="15236"/>
                  </a:lnTo>
                  <a:lnTo>
                    <a:pt x="237490" y="28249"/>
                  </a:lnTo>
                  <a:lnTo>
                    <a:pt x="299720" y="45072"/>
                  </a:lnTo>
                  <a:lnTo>
                    <a:pt x="360363" y="65703"/>
                  </a:lnTo>
                  <a:lnTo>
                    <a:pt x="419418" y="89826"/>
                  </a:lnTo>
                  <a:lnTo>
                    <a:pt x="476885" y="117758"/>
                  </a:lnTo>
                  <a:lnTo>
                    <a:pt x="532765" y="148864"/>
                  </a:lnTo>
                  <a:lnTo>
                    <a:pt x="587058" y="183461"/>
                  </a:lnTo>
                  <a:lnTo>
                    <a:pt x="639763" y="221550"/>
                  </a:lnTo>
                  <a:lnTo>
                    <a:pt x="690563" y="262813"/>
                  </a:lnTo>
                  <a:lnTo>
                    <a:pt x="739458" y="307250"/>
                  </a:lnTo>
                  <a:lnTo>
                    <a:pt x="786448" y="354860"/>
                  </a:lnTo>
                  <a:lnTo>
                    <a:pt x="831850" y="405328"/>
                  </a:lnTo>
                  <a:lnTo>
                    <a:pt x="875030" y="458970"/>
                  </a:lnTo>
                  <a:lnTo>
                    <a:pt x="916305" y="515468"/>
                  </a:lnTo>
                  <a:lnTo>
                    <a:pt x="955040" y="574506"/>
                  </a:lnTo>
                  <a:lnTo>
                    <a:pt x="991870" y="636082"/>
                  </a:lnTo>
                  <a:lnTo>
                    <a:pt x="1026160" y="700516"/>
                  </a:lnTo>
                  <a:lnTo>
                    <a:pt x="1058545" y="767806"/>
                  </a:lnTo>
                  <a:lnTo>
                    <a:pt x="1088390" y="837001"/>
                  </a:lnTo>
                  <a:lnTo>
                    <a:pt x="1115695" y="908735"/>
                  </a:lnTo>
                  <a:lnTo>
                    <a:pt x="1140778" y="982690"/>
                  </a:lnTo>
                  <a:lnTo>
                    <a:pt x="1163320" y="1058868"/>
                  </a:lnTo>
                  <a:lnTo>
                    <a:pt x="1183323" y="1137267"/>
                  </a:lnTo>
                  <a:lnTo>
                    <a:pt x="1200468" y="1217571"/>
                  </a:lnTo>
                  <a:lnTo>
                    <a:pt x="1214755" y="1300097"/>
                  </a:lnTo>
                  <a:lnTo>
                    <a:pt x="1226503" y="1384209"/>
                  </a:lnTo>
                  <a:lnTo>
                    <a:pt x="1235393" y="1470226"/>
                  </a:lnTo>
                  <a:lnTo>
                    <a:pt x="1241425" y="1557831"/>
                  </a:lnTo>
                  <a:lnTo>
                    <a:pt x="1244283" y="1647339"/>
                  </a:lnTo>
                  <a:lnTo>
                    <a:pt x="1244600" y="1692728"/>
                  </a:lnTo>
                  <a:lnTo>
                    <a:pt x="1243965" y="1716216"/>
                  </a:lnTo>
                  <a:lnTo>
                    <a:pt x="1237615" y="1762240"/>
                  </a:lnTo>
                  <a:lnTo>
                    <a:pt x="1225233" y="1806995"/>
                  </a:lnTo>
                  <a:lnTo>
                    <a:pt x="1207135" y="1849845"/>
                  </a:lnTo>
                  <a:lnTo>
                    <a:pt x="1183323" y="1891107"/>
                  </a:lnTo>
                  <a:lnTo>
                    <a:pt x="1154430" y="1930148"/>
                  </a:lnTo>
                  <a:lnTo>
                    <a:pt x="1120775" y="1966650"/>
                  </a:lnTo>
                  <a:lnTo>
                    <a:pt x="1082993" y="2000930"/>
                  </a:lnTo>
                  <a:lnTo>
                    <a:pt x="1040765" y="2031718"/>
                  </a:lnTo>
                  <a:lnTo>
                    <a:pt x="994728" y="2059650"/>
                  </a:lnTo>
                  <a:lnTo>
                    <a:pt x="944880" y="2084408"/>
                  </a:lnTo>
                  <a:lnTo>
                    <a:pt x="891858" y="2105674"/>
                  </a:lnTo>
                  <a:lnTo>
                    <a:pt x="836295" y="2123131"/>
                  </a:lnTo>
                  <a:lnTo>
                    <a:pt x="777558" y="2136462"/>
                  </a:lnTo>
                  <a:lnTo>
                    <a:pt x="716915" y="2145985"/>
                  </a:lnTo>
                  <a:lnTo>
                    <a:pt x="654685" y="2150428"/>
                  </a:lnTo>
                  <a:lnTo>
                    <a:pt x="622300" y="2151063"/>
                  </a:lnTo>
                  <a:lnTo>
                    <a:pt x="590550" y="2150428"/>
                  </a:lnTo>
                  <a:lnTo>
                    <a:pt x="527685" y="2145985"/>
                  </a:lnTo>
                  <a:lnTo>
                    <a:pt x="467043" y="2136462"/>
                  </a:lnTo>
                  <a:lnTo>
                    <a:pt x="408305" y="2123131"/>
                  </a:lnTo>
                  <a:lnTo>
                    <a:pt x="352743" y="2105674"/>
                  </a:lnTo>
                  <a:lnTo>
                    <a:pt x="299720" y="2084408"/>
                  </a:lnTo>
                  <a:lnTo>
                    <a:pt x="250190" y="2059650"/>
                  </a:lnTo>
                  <a:lnTo>
                    <a:pt x="203835" y="2031718"/>
                  </a:lnTo>
                  <a:lnTo>
                    <a:pt x="161925" y="2000930"/>
                  </a:lnTo>
                  <a:lnTo>
                    <a:pt x="123825" y="1966650"/>
                  </a:lnTo>
                  <a:lnTo>
                    <a:pt x="90170" y="1930148"/>
                  </a:lnTo>
                  <a:lnTo>
                    <a:pt x="61278" y="1891107"/>
                  </a:lnTo>
                  <a:lnTo>
                    <a:pt x="37783" y="1849845"/>
                  </a:lnTo>
                  <a:lnTo>
                    <a:pt x="19368" y="1806995"/>
                  </a:lnTo>
                  <a:lnTo>
                    <a:pt x="6668" y="1762240"/>
                  </a:lnTo>
                  <a:lnTo>
                    <a:pt x="635" y="1716216"/>
                  </a:lnTo>
                  <a:lnTo>
                    <a:pt x="0" y="1692728"/>
                  </a:lnTo>
                  <a:close/>
                </a:path>
              </a:pathLst>
            </a:custGeom>
            <a:solidFill>
              <a:srgbClr val="00A3A1"/>
            </a:solidFill>
            <a:ln>
              <a:noFill/>
            </a:ln>
          </p:spPr>
          <p:txBody>
            <a:bodyPr vert="horz" wrap="square" lIns="68580" tIns="34290" rIns="68580" bIns="34290" numCol="1" anchor="t" anchorCtr="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1" i="0" u="none" strike="noStrike" kern="0" cap="none" spc="0" normalizeH="0" baseline="0" noProof="0">
                <a:ln>
                  <a:noFill/>
                </a:ln>
                <a:solidFill>
                  <a:srgbClr val="000000"/>
                </a:solidFill>
                <a:effectLst/>
                <a:uLnTx/>
                <a:uFillTx/>
              </a:endParaRPr>
            </a:p>
          </p:txBody>
        </p:sp>
        <p:sp>
          <p:nvSpPr>
            <p:cNvPr id="52" name="Freeform 1134">
              <a:extLst>
                <a:ext uri="{FF2B5EF4-FFF2-40B4-BE49-F238E27FC236}">
                  <a16:creationId xmlns:a16="http://schemas.microsoft.com/office/drawing/2014/main" id="{9721FF0F-AA91-40F4-BAAC-EBE6F9C1055A}"/>
                </a:ext>
              </a:extLst>
            </p:cNvPr>
            <p:cNvSpPr>
              <a:spLocks/>
            </p:cNvSpPr>
            <p:nvPr/>
          </p:nvSpPr>
          <p:spPr bwMode="auto">
            <a:xfrm>
              <a:off x="4705402" y="2911103"/>
              <a:ext cx="1051603" cy="924093"/>
            </a:xfrm>
            <a:prstGeom prst="ellipse">
              <a:avLst/>
            </a:prstGeom>
            <a:solidFill>
              <a:sysClr val="window" lastClr="FFFFFF"/>
            </a:solidFill>
            <a:ln>
              <a:noFill/>
            </a:ln>
          </p:spPr>
          <p:txBody>
            <a:bodyPr vert="horz" wrap="square" lIns="68580" tIns="34290" rIns="68580" bIns="3429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600" b="1" i="0" u="none" strike="noStrike" kern="0" cap="none" spc="0" normalizeH="0" baseline="0" noProof="0" dirty="0">
                <a:ln>
                  <a:noFill/>
                </a:ln>
                <a:solidFill>
                  <a:srgbClr val="00338D"/>
                </a:solidFill>
                <a:effectLst/>
                <a:uLnTx/>
                <a:uFillTx/>
              </a:endParaRPr>
            </a:p>
          </p:txBody>
        </p:sp>
        <p:sp>
          <p:nvSpPr>
            <p:cNvPr id="53" name="Freeform 1137">
              <a:extLst>
                <a:ext uri="{FF2B5EF4-FFF2-40B4-BE49-F238E27FC236}">
                  <a16:creationId xmlns:a16="http://schemas.microsoft.com/office/drawing/2014/main" id="{7B29A14F-6AFD-4B3C-BC3A-AFEA263F8D40}"/>
                </a:ext>
              </a:extLst>
            </p:cNvPr>
            <p:cNvSpPr>
              <a:spLocks/>
            </p:cNvSpPr>
            <p:nvPr/>
          </p:nvSpPr>
          <p:spPr bwMode="auto">
            <a:xfrm>
              <a:off x="6115875" y="2911103"/>
              <a:ext cx="1051603" cy="924093"/>
            </a:xfrm>
            <a:prstGeom prst="ellipse">
              <a:avLst/>
            </a:prstGeom>
            <a:solidFill>
              <a:sysClr val="window" lastClr="FFFFFF"/>
            </a:solidFill>
            <a:ln>
              <a:noFill/>
            </a:ln>
          </p:spPr>
          <p:txBody>
            <a:bodyPr vert="horz" wrap="square" lIns="68580" tIns="34290" rIns="68580" bIns="34290" numCol="1" anchor="ctr" anchorCtr="0" compatLnSpc="1">
              <a:prstTxWarp prst="textNoShape">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3600" b="1" i="0" u="none" strike="noStrike" kern="0" cap="none" spc="0" normalizeH="0" baseline="0" noProof="0" dirty="0">
                <a:ln>
                  <a:noFill/>
                </a:ln>
                <a:solidFill>
                  <a:srgbClr val="00338D"/>
                </a:solidFill>
                <a:effectLst/>
                <a:uLnTx/>
                <a:uFillTx/>
              </a:endParaRPr>
            </a:p>
          </p:txBody>
        </p:sp>
        <p:sp>
          <p:nvSpPr>
            <p:cNvPr id="54" name="TextBox 53">
              <a:extLst>
                <a:ext uri="{FF2B5EF4-FFF2-40B4-BE49-F238E27FC236}">
                  <a16:creationId xmlns:a16="http://schemas.microsoft.com/office/drawing/2014/main" id="{E790C90D-6D24-4C47-B616-61A9830F47BE}"/>
                </a:ext>
              </a:extLst>
            </p:cNvPr>
            <p:cNvSpPr txBox="1"/>
            <p:nvPr/>
          </p:nvSpPr>
          <p:spPr>
            <a:xfrm>
              <a:off x="3221931" y="4134967"/>
              <a:ext cx="1261910" cy="402539"/>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470A68">
                      <a:lumMod val="75000"/>
                    </a:srgbClr>
                  </a:solidFill>
                  <a:effectLst/>
                  <a:uLnTx/>
                  <a:uFillTx/>
                </a:rPr>
                <a:t>Other Non-Counties</a:t>
              </a:r>
            </a:p>
          </p:txBody>
        </p:sp>
        <p:sp>
          <p:nvSpPr>
            <p:cNvPr id="56" name="TextBox 55">
              <a:extLst>
                <a:ext uri="{FF2B5EF4-FFF2-40B4-BE49-F238E27FC236}">
                  <a16:creationId xmlns:a16="http://schemas.microsoft.com/office/drawing/2014/main" id="{B986EDC0-FAFA-4F6A-9474-5C7688FA4C14}"/>
                </a:ext>
              </a:extLst>
            </p:cNvPr>
            <p:cNvSpPr txBox="1"/>
            <p:nvPr/>
          </p:nvSpPr>
          <p:spPr>
            <a:xfrm>
              <a:off x="1775065" y="4134967"/>
              <a:ext cx="1261910" cy="241523"/>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483698">
                      <a:lumMod val="75000"/>
                    </a:srgbClr>
                  </a:solidFill>
                  <a:effectLst/>
                  <a:uLnTx/>
                  <a:uFillTx/>
                </a:rPr>
                <a:t>Metro Cities</a:t>
              </a:r>
            </a:p>
          </p:txBody>
        </p:sp>
        <p:sp>
          <p:nvSpPr>
            <p:cNvPr id="58" name="TextBox 57">
              <a:extLst>
                <a:ext uri="{FF2B5EF4-FFF2-40B4-BE49-F238E27FC236}">
                  <a16:creationId xmlns:a16="http://schemas.microsoft.com/office/drawing/2014/main" id="{41D4E97A-5915-4131-B75D-72DA1C06EC68}"/>
                </a:ext>
              </a:extLst>
            </p:cNvPr>
            <p:cNvSpPr txBox="1"/>
            <p:nvPr/>
          </p:nvSpPr>
          <p:spPr>
            <a:xfrm>
              <a:off x="6045497" y="4134967"/>
              <a:ext cx="1261910" cy="563555"/>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5EB8"/>
                  </a:solidFill>
                  <a:effectLst/>
                  <a:uLnTx/>
                  <a:uFillTx/>
                </a:rPr>
                <a:t>State Govts &amp; Capital Projects</a:t>
              </a:r>
            </a:p>
          </p:txBody>
        </p:sp>
        <p:sp>
          <p:nvSpPr>
            <p:cNvPr id="60" name="TextBox 59">
              <a:extLst>
                <a:ext uri="{FF2B5EF4-FFF2-40B4-BE49-F238E27FC236}">
                  <a16:creationId xmlns:a16="http://schemas.microsoft.com/office/drawing/2014/main" id="{D8FE46D4-ED7F-43F4-B302-9A17DF1BAF51}"/>
                </a:ext>
              </a:extLst>
            </p:cNvPr>
            <p:cNvSpPr txBox="1"/>
            <p:nvPr/>
          </p:nvSpPr>
          <p:spPr>
            <a:xfrm>
              <a:off x="4625581" y="4134967"/>
              <a:ext cx="1261910" cy="241523"/>
            </a:xfrm>
            <a:prstGeom prst="rect">
              <a:avLst/>
            </a:prstGeom>
            <a:noFill/>
          </p:spPr>
          <p:txBody>
            <a:bodyPr wrap="square" lIns="0" rIns="0" rtlCol="0" anchor="b">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rgbClr val="00A3A1"/>
                  </a:solidFill>
                  <a:effectLst/>
                  <a:uLnTx/>
                  <a:uFillTx/>
                </a:rPr>
                <a:t>Counties</a:t>
              </a:r>
            </a:p>
          </p:txBody>
        </p:sp>
      </p:grpSp>
      <p:sp>
        <p:nvSpPr>
          <p:cNvPr id="3" name="TextBox 2">
            <a:extLst>
              <a:ext uri="{FF2B5EF4-FFF2-40B4-BE49-F238E27FC236}">
                <a16:creationId xmlns:a16="http://schemas.microsoft.com/office/drawing/2014/main" id="{06F448B4-D33A-46BD-A21B-A269D8108374}"/>
              </a:ext>
            </a:extLst>
          </p:cNvPr>
          <p:cNvSpPr txBox="1"/>
          <p:nvPr/>
        </p:nvSpPr>
        <p:spPr>
          <a:xfrm>
            <a:off x="572222" y="3452128"/>
            <a:ext cx="1313846" cy="546242"/>
          </a:xfrm>
          <a:prstGeom prst="rect">
            <a:avLst/>
          </a:prstGeom>
          <a:noFill/>
        </p:spPr>
        <p:txBody>
          <a:bodyPr wrap="square" lIns="54610" tIns="54610" rIns="54610" bIns="54610" rtlCol="0">
            <a:noAutofit/>
          </a:bodyPr>
          <a:lstStyle/>
          <a:p>
            <a:pPr>
              <a:spcAft>
                <a:spcPts val="600"/>
              </a:spcAft>
            </a:pPr>
            <a:r>
              <a:rPr lang="en-US" sz="1800" b="1" dirty="0">
                <a:solidFill>
                  <a:schemeClr val="tx2"/>
                </a:solidFill>
                <a:latin typeface="Univers 45 Light" pitchFamily="2" charset="0"/>
              </a:rPr>
              <a:t>$1.5B</a:t>
            </a:r>
          </a:p>
        </p:txBody>
      </p:sp>
      <p:sp>
        <p:nvSpPr>
          <p:cNvPr id="120" name="TextBox 119">
            <a:extLst>
              <a:ext uri="{FF2B5EF4-FFF2-40B4-BE49-F238E27FC236}">
                <a16:creationId xmlns:a16="http://schemas.microsoft.com/office/drawing/2014/main" id="{E58796A3-B3CA-43BD-A269-C8A65993C310}"/>
              </a:ext>
            </a:extLst>
          </p:cNvPr>
          <p:cNvSpPr txBox="1"/>
          <p:nvPr/>
        </p:nvSpPr>
        <p:spPr>
          <a:xfrm>
            <a:off x="1785002" y="3452128"/>
            <a:ext cx="1313846" cy="546242"/>
          </a:xfrm>
          <a:prstGeom prst="rect">
            <a:avLst/>
          </a:prstGeom>
          <a:noFill/>
        </p:spPr>
        <p:txBody>
          <a:bodyPr wrap="square" lIns="54610" tIns="54610" rIns="54610" bIns="54610" rtlCol="0">
            <a:noAutofit/>
          </a:bodyPr>
          <a:lstStyle/>
          <a:p>
            <a:pPr>
              <a:spcAft>
                <a:spcPts val="600"/>
              </a:spcAft>
            </a:pPr>
            <a:r>
              <a:rPr lang="en-US" sz="1800" b="1" dirty="0">
                <a:solidFill>
                  <a:schemeClr val="tx2"/>
                </a:solidFill>
                <a:latin typeface="Univers 45 Light" pitchFamily="2" charset="0"/>
              </a:rPr>
              <a:t>$1.4B</a:t>
            </a:r>
          </a:p>
        </p:txBody>
      </p:sp>
      <p:sp>
        <p:nvSpPr>
          <p:cNvPr id="121" name="TextBox 120">
            <a:extLst>
              <a:ext uri="{FF2B5EF4-FFF2-40B4-BE49-F238E27FC236}">
                <a16:creationId xmlns:a16="http://schemas.microsoft.com/office/drawing/2014/main" id="{B5384271-F01A-4B53-ACEE-D32A5FF9CBD8}"/>
              </a:ext>
            </a:extLst>
          </p:cNvPr>
          <p:cNvSpPr txBox="1"/>
          <p:nvPr/>
        </p:nvSpPr>
        <p:spPr>
          <a:xfrm>
            <a:off x="2899533" y="3452128"/>
            <a:ext cx="1313846" cy="546242"/>
          </a:xfrm>
          <a:prstGeom prst="rect">
            <a:avLst/>
          </a:prstGeom>
          <a:noFill/>
        </p:spPr>
        <p:txBody>
          <a:bodyPr wrap="square" lIns="54610" tIns="54610" rIns="54610" bIns="54610" rtlCol="0">
            <a:noAutofit/>
          </a:bodyPr>
          <a:lstStyle/>
          <a:p>
            <a:pPr>
              <a:spcAft>
                <a:spcPts val="600"/>
              </a:spcAft>
            </a:pPr>
            <a:r>
              <a:rPr lang="en-US" sz="1800" b="1" dirty="0">
                <a:solidFill>
                  <a:schemeClr val="tx2"/>
                </a:solidFill>
                <a:latin typeface="Univers 45 Light" pitchFamily="2" charset="0"/>
              </a:rPr>
              <a:t>$4.1B</a:t>
            </a:r>
          </a:p>
        </p:txBody>
      </p:sp>
      <p:sp>
        <p:nvSpPr>
          <p:cNvPr id="122" name="TextBox 121">
            <a:extLst>
              <a:ext uri="{FF2B5EF4-FFF2-40B4-BE49-F238E27FC236}">
                <a16:creationId xmlns:a16="http://schemas.microsoft.com/office/drawing/2014/main" id="{562B7907-4EE3-485A-B022-B5E9F386D7B4}"/>
              </a:ext>
            </a:extLst>
          </p:cNvPr>
          <p:cNvSpPr txBox="1"/>
          <p:nvPr/>
        </p:nvSpPr>
        <p:spPr>
          <a:xfrm>
            <a:off x="4015533" y="3452128"/>
            <a:ext cx="1313846" cy="546242"/>
          </a:xfrm>
          <a:prstGeom prst="rect">
            <a:avLst/>
          </a:prstGeom>
          <a:noFill/>
        </p:spPr>
        <p:txBody>
          <a:bodyPr wrap="square" lIns="54610" tIns="54610" rIns="54610" bIns="54610" rtlCol="0">
            <a:noAutofit/>
          </a:bodyPr>
          <a:lstStyle/>
          <a:p>
            <a:pPr>
              <a:spcAft>
                <a:spcPts val="600"/>
              </a:spcAft>
            </a:pPr>
            <a:r>
              <a:rPr lang="en-US" sz="1800" b="1" dirty="0">
                <a:solidFill>
                  <a:schemeClr val="tx2"/>
                </a:solidFill>
                <a:latin typeface="Univers 45 Light" pitchFamily="2" charset="0"/>
              </a:rPr>
              <a:t>$10.6B</a:t>
            </a:r>
          </a:p>
        </p:txBody>
      </p:sp>
      <p:sp>
        <p:nvSpPr>
          <p:cNvPr id="123" name="TextBox 122">
            <a:extLst>
              <a:ext uri="{FF2B5EF4-FFF2-40B4-BE49-F238E27FC236}">
                <a16:creationId xmlns:a16="http://schemas.microsoft.com/office/drawing/2014/main" id="{EE8FCBF1-B2D5-4C56-8795-ADD3861E86AA}"/>
              </a:ext>
            </a:extLst>
          </p:cNvPr>
          <p:cNvSpPr txBox="1"/>
          <p:nvPr/>
        </p:nvSpPr>
        <p:spPr>
          <a:xfrm>
            <a:off x="2290834" y="1542493"/>
            <a:ext cx="1313846" cy="546242"/>
          </a:xfrm>
          <a:prstGeom prst="rect">
            <a:avLst/>
          </a:prstGeom>
          <a:noFill/>
        </p:spPr>
        <p:txBody>
          <a:bodyPr wrap="square" lIns="54610" tIns="54610" rIns="54610" bIns="54610" rtlCol="0">
            <a:noAutofit/>
          </a:bodyPr>
          <a:lstStyle/>
          <a:p>
            <a:pPr>
              <a:spcAft>
                <a:spcPts val="600"/>
              </a:spcAft>
            </a:pPr>
            <a:r>
              <a:rPr lang="en-US" sz="1800" b="1" dirty="0">
                <a:solidFill>
                  <a:schemeClr val="tx2"/>
                </a:solidFill>
                <a:latin typeface="Univers 45 Light" pitchFamily="2" charset="0"/>
              </a:rPr>
              <a:t>$17.6B</a:t>
            </a:r>
          </a:p>
        </p:txBody>
      </p:sp>
      <p:graphicFrame>
        <p:nvGraphicFramePr>
          <p:cNvPr id="4" name="Table 4">
            <a:extLst>
              <a:ext uri="{FF2B5EF4-FFF2-40B4-BE49-F238E27FC236}">
                <a16:creationId xmlns:a16="http://schemas.microsoft.com/office/drawing/2014/main" id="{8A58BBFC-200B-4EBE-BA1F-E4CB14F2E214}"/>
              </a:ext>
            </a:extLst>
          </p:cNvPr>
          <p:cNvGraphicFramePr>
            <a:graphicFrameLocks noGrp="1"/>
          </p:cNvGraphicFramePr>
          <p:nvPr>
            <p:extLst>
              <p:ext uri="{D42A27DB-BD31-4B8C-83A1-F6EECF244321}">
                <p14:modId xmlns:p14="http://schemas.microsoft.com/office/powerpoint/2010/main" val="1323992495"/>
              </p:ext>
            </p:extLst>
          </p:nvPr>
        </p:nvGraphicFramePr>
        <p:xfrm>
          <a:off x="5306936" y="1290782"/>
          <a:ext cx="2231288" cy="5760720"/>
        </p:xfrm>
        <a:graphic>
          <a:graphicData uri="http://schemas.openxmlformats.org/drawingml/2006/table">
            <a:tbl>
              <a:tblPr firstRow="1" bandRow="1">
                <a:tableStyleId>{F2DE63D5-997A-4646-A377-4702673A728D}</a:tableStyleId>
              </a:tblPr>
              <a:tblGrid>
                <a:gridCol w="1225726">
                  <a:extLst>
                    <a:ext uri="{9D8B030D-6E8A-4147-A177-3AD203B41FA5}">
                      <a16:colId xmlns:a16="http://schemas.microsoft.com/office/drawing/2014/main" val="2516241778"/>
                    </a:ext>
                  </a:extLst>
                </a:gridCol>
                <a:gridCol w="1005562">
                  <a:extLst>
                    <a:ext uri="{9D8B030D-6E8A-4147-A177-3AD203B41FA5}">
                      <a16:colId xmlns:a16="http://schemas.microsoft.com/office/drawing/2014/main" val="1541602829"/>
                    </a:ext>
                  </a:extLst>
                </a:gridCol>
              </a:tblGrid>
              <a:tr h="274320">
                <a:tc>
                  <a:txBody>
                    <a:bodyPr/>
                    <a:lstStyle/>
                    <a:p>
                      <a:r>
                        <a:rPr lang="en-US" sz="1100" dirty="0"/>
                        <a:t>Metro Cities</a:t>
                      </a:r>
                    </a:p>
                  </a:txBody>
                  <a:tcP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solidFill>
                      <a:srgbClr val="483698"/>
                    </a:solidFill>
                  </a:tcPr>
                </a:tc>
                <a:tc>
                  <a:txBody>
                    <a:bodyPr/>
                    <a:lstStyle/>
                    <a:p>
                      <a:r>
                        <a:rPr lang="en-US" sz="1100" dirty="0"/>
                        <a:t>Allocated $</a:t>
                      </a:r>
                    </a:p>
                  </a:txBody>
                  <a:tcP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solidFill>
                      <a:srgbClr val="483698"/>
                    </a:solidFill>
                  </a:tcPr>
                </a:tc>
                <a:extLst>
                  <a:ext uri="{0D108BD9-81ED-4DB2-BD59-A6C34878D82A}">
                    <a16:rowId xmlns:a16="http://schemas.microsoft.com/office/drawing/2014/main" val="1488982954"/>
                  </a:ext>
                </a:extLst>
              </a:tr>
              <a:tr h="274320">
                <a:tc>
                  <a:txBody>
                    <a:bodyPr/>
                    <a:lstStyle/>
                    <a:p>
                      <a:pPr marL="91440" algn="l" fontAlgn="b"/>
                      <a:r>
                        <a:rPr lang="en-US" sz="1100" b="0" i="0" u="none" strike="noStrike" dirty="0">
                          <a:solidFill>
                            <a:srgbClr val="000000"/>
                          </a:solidFill>
                          <a:effectLst/>
                          <a:latin typeface="+mn-lt"/>
                        </a:rPr>
                        <a:t>Jacksonville</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$164M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793857660"/>
                  </a:ext>
                </a:extLst>
              </a:tr>
              <a:tr h="274320">
                <a:tc>
                  <a:txBody>
                    <a:bodyPr/>
                    <a:lstStyle/>
                    <a:p>
                      <a:pPr marL="91440" algn="l" fontAlgn="b"/>
                      <a:r>
                        <a:rPr lang="en-US" sz="1100" b="0" i="0" u="none" strike="noStrike" dirty="0">
                          <a:solidFill>
                            <a:srgbClr val="000000"/>
                          </a:solidFill>
                          <a:effectLst/>
                          <a:latin typeface="+mn-lt"/>
                        </a:rPr>
                        <a:t>Miami</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a:solidFill>
                            <a:srgbClr val="000000"/>
                          </a:solidFill>
                          <a:effectLst/>
                          <a:latin typeface="+mn-lt"/>
                        </a:rPr>
                        <a:t>$139M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726961701"/>
                  </a:ext>
                </a:extLst>
              </a:tr>
              <a:tr h="274320">
                <a:tc>
                  <a:txBody>
                    <a:bodyPr/>
                    <a:lstStyle/>
                    <a:p>
                      <a:pPr marL="91440" algn="l" fontAlgn="b"/>
                      <a:r>
                        <a:rPr lang="en-US" sz="1100" b="0" i="0" u="none" strike="noStrike" dirty="0">
                          <a:solidFill>
                            <a:srgbClr val="000000"/>
                          </a:solidFill>
                          <a:effectLst/>
                          <a:latin typeface="+mn-lt"/>
                        </a:rPr>
                        <a:t>Tampa</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a:solidFill>
                            <a:srgbClr val="000000"/>
                          </a:solidFill>
                          <a:effectLst/>
                          <a:latin typeface="+mn-lt"/>
                        </a:rPr>
                        <a:t>$80M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666985856"/>
                  </a:ext>
                </a:extLst>
              </a:tr>
              <a:tr h="274320">
                <a:tc>
                  <a:txBody>
                    <a:bodyPr/>
                    <a:lstStyle/>
                    <a:p>
                      <a:pPr marL="91440" algn="l" fontAlgn="b"/>
                      <a:r>
                        <a:rPr lang="en-US" sz="1100" b="0" i="0" u="none" strike="noStrike" dirty="0">
                          <a:solidFill>
                            <a:srgbClr val="000000"/>
                          </a:solidFill>
                          <a:effectLst/>
                          <a:latin typeface="+mn-lt"/>
                        </a:rPr>
                        <a:t>Hialeah</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a:solidFill>
                            <a:srgbClr val="000000"/>
                          </a:solidFill>
                          <a:effectLst/>
                          <a:latin typeface="+mn-lt"/>
                        </a:rPr>
                        <a:t>$71M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1433133294"/>
                  </a:ext>
                </a:extLst>
              </a:tr>
              <a:tr h="274320">
                <a:tc>
                  <a:txBody>
                    <a:bodyPr/>
                    <a:lstStyle/>
                    <a:p>
                      <a:pPr marL="91440" algn="l" fontAlgn="b"/>
                      <a:r>
                        <a:rPr lang="en-US" sz="1100" b="0" i="0" u="none" strike="noStrike" dirty="0">
                          <a:solidFill>
                            <a:srgbClr val="000000"/>
                          </a:solidFill>
                          <a:effectLst/>
                          <a:latin typeface="+mn-lt"/>
                        </a:rPr>
                        <a:t>Orlando</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a:solidFill>
                            <a:srgbClr val="000000"/>
                          </a:solidFill>
                          <a:effectLst/>
                          <a:latin typeface="+mn-lt"/>
                        </a:rPr>
                        <a:t>$58M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3457154412"/>
                  </a:ext>
                </a:extLst>
              </a:tr>
              <a:tr h="274320">
                <a:tc>
                  <a:txBody>
                    <a:bodyPr/>
                    <a:lstStyle/>
                    <a:p>
                      <a:pPr marL="91440" algn="l" fontAlgn="b"/>
                      <a:r>
                        <a:rPr lang="en-US" sz="1100" b="0" i="0" u="none" strike="noStrike" dirty="0">
                          <a:solidFill>
                            <a:srgbClr val="000000"/>
                          </a:solidFill>
                          <a:effectLst/>
                          <a:latin typeface="+mn-lt"/>
                        </a:rPr>
                        <a:t>St. Petersburg</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$47M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53969359"/>
                  </a:ext>
                </a:extLst>
              </a:tr>
              <a:tr h="274320">
                <a:tc>
                  <a:txBody>
                    <a:bodyPr/>
                    <a:lstStyle/>
                    <a:p>
                      <a:pPr marL="91440" algn="l" fontAlgn="b"/>
                      <a:r>
                        <a:rPr lang="en-US" sz="1100" b="0" i="0" u="none" strike="noStrike">
                          <a:solidFill>
                            <a:srgbClr val="000000"/>
                          </a:solidFill>
                          <a:effectLst/>
                          <a:latin typeface="+mn-lt"/>
                        </a:rPr>
                        <a:t>Tallahassee</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$46M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538990413"/>
                  </a:ext>
                </a:extLst>
              </a:tr>
              <a:tr h="274320">
                <a:tc>
                  <a:txBody>
                    <a:bodyPr/>
                    <a:lstStyle/>
                    <a:p>
                      <a:pPr marL="91440" algn="l" fontAlgn="b"/>
                      <a:r>
                        <a:rPr lang="en-US" sz="1100" b="0" i="0" u="none" strike="noStrike">
                          <a:solidFill>
                            <a:srgbClr val="000000"/>
                          </a:solidFill>
                          <a:effectLst/>
                          <a:latin typeface="+mn-lt"/>
                        </a:rPr>
                        <a:t>Fort Lauderdale</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$40M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39870295"/>
                  </a:ext>
                </a:extLst>
              </a:tr>
              <a:tr h="274320">
                <a:tc>
                  <a:txBody>
                    <a:bodyPr/>
                    <a:lstStyle/>
                    <a:p>
                      <a:pPr marL="91440" algn="l" fontAlgn="b"/>
                      <a:r>
                        <a:rPr lang="en-US" sz="1100" b="0" i="0" u="none" strike="noStrike">
                          <a:solidFill>
                            <a:srgbClr val="000000"/>
                          </a:solidFill>
                          <a:effectLst/>
                          <a:latin typeface="+mn-lt"/>
                        </a:rPr>
                        <a:t>Gainesville</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$34M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564273581"/>
                  </a:ext>
                </a:extLst>
              </a:tr>
              <a:tr h="274320">
                <a:tc>
                  <a:txBody>
                    <a:bodyPr/>
                    <a:lstStyle/>
                    <a:p>
                      <a:pPr marL="91440" algn="l" fontAlgn="b"/>
                      <a:r>
                        <a:rPr lang="en-US" sz="1100" b="0" i="0" u="none" strike="noStrike">
                          <a:solidFill>
                            <a:srgbClr val="000000"/>
                          </a:solidFill>
                          <a:effectLst/>
                          <a:latin typeface="+mn-lt"/>
                        </a:rPr>
                        <a:t>Hollywood</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$31M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1907093791"/>
                  </a:ext>
                </a:extLst>
              </a:tr>
              <a:tr h="274320">
                <a:tc>
                  <a:txBody>
                    <a:bodyPr/>
                    <a:lstStyle/>
                    <a:p>
                      <a:pPr marL="91440" algn="l" fontAlgn="b"/>
                      <a:r>
                        <a:rPr lang="en-US" sz="1100" b="0" i="0" u="none" strike="noStrike">
                          <a:solidFill>
                            <a:srgbClr val="000000"/>
                          </a:solidFill>
                          <a:effectLst/>
                          <a:latin typeface="+mn-lt"/>
                        </a:rPr>
                        <a:t>Miami Gardens</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$27M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1256671623"/>
                  </a:ext>
                </a:extLst>
              </a:tr>
              <a:tr h="274320">
                <a:tc>
                  <a:txBody>
                    <a:bodyPr/>
                    <a:lstStyle/>
                    <a:p>
                      <a:pPr marL="91440" algn="l" fontAlgn="b"/>
                      <a:r>
                        <a:rPr lang="en-US" sz="1100" b="0" i="0" u="none" strike="noStrike">
                          <a:solidFill>
                            <a:srgbClr val="000000"/>
                          </a:solidFill>
                          <a:effectLst/>
                          <a:latin typeface="+mn-lt"/>
                        </a:rPr>
                        <a:t>Port St. Lucie</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$27M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187099594"/>
                  </a:ext>
                </a:extLst>
              </a:tr>
              <a:tr h="274320">
                <a:tc>
                  <a:txBody>
                    <a:bodyPr/>
                    <a:lstStyle/>
                    <a:p>
                      <a:pPr marL="91440" algn="l" fontAlgn="b"/>
                      <a:r>
                        <a:rPr lang="en-US" sz="1100" b="0" i="0" u="none" strike="noStrike">
                          <a:solidFill>
                            <a:srgbClr val="000000"/>
                          </a:solidFill>
                          <a:effectLst/>
                          <a:latin typeface="+mn-lt"/>
                        </a:rPr>
                        <a:t>Cape Coral</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$27M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3222577837"/>
                  </a:ext>
                </a:extLst>
              </a:tr>
              <a:tr h="274320">
                <a:tc>
                  <a:txBody>
                    <a:bodyPr/>
                    <a:lstStyle/>
                    <a:p>
                      <a:pPr marL="91440" algn="l" fontAlgn="b"/>
                      <a:r>
                        <a:rPr lang="en-US" sz="1100" b="0" i="0" u="none" strike="noStrike">
                          <a:solidFill>
                            <a:srgbClr val="000000"/>
                          </a:solidFill>
                          <a:effectLst/>
                          <a:latin typeface="+mn-lt"/>
                        </a:rPr>
                        <a:t>Pompano Beach</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$26M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925500970"/>
                  </a:ext>
                </a:extLst>
              </a:tr>
              <a:tr h="274320">
                <a:tc>
                  <a:txBody>
                    <a:bodyPr/>
                    <a:lstStyle/>
                    <a:p>
                      <a:pPr marL="91440" algn="l" fontAlgn="b"/>
                      <a:r>
                        <a:rPr lang="en-US" sz="1100" b="0" i="0" u="none" strike="noStrike">
                          <a:solidFill>
                            <a:srgbClr val="000000"/>
                          </a:solidFill>
                          <a:effectLst/>
                          <a:latin typeface="+mn-lt"/>
                        </a:rPr>
                        <a:t>West Palm Beach</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$25M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248354244"/>
                  </a:ext>
                </a:extLst>
              </a:tr>
              <a:tr h="274320">
                <a:tc>
                  <a:txBody>
                    <a:bodyPr/>
                    <a:lstStyle/>
                    <a:p>
                      <a:pPr marL="91440" algn="l" fontAlgn="b"/>
                      <a:r>
                        <a:rPr lang="en-US" sz="1100" b="0" i="0" u="none" strike="noStrike">
                          <a:solidFill>
                            <a:srgbClr val="000000"/>
                          </a:solidFill>
                          <a:effectLst/>
                          <a:latin typeface="+mn-lt"/>
                        </a:rPr>
                        <a:t>Lakeland</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$24M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3214857732"/>
                  </a:ext>
                </a:extLst>
              </a:tr>
              <a:tr h="274320">
                <a:tc>
                  <a:txBody>
                    <a:bodyPr/>
                    <a:lstStyle/>
                    <a:p>
                      <a:pPr marL="91440" algn="l" fontAlgn="b"/>
                      <a:r>
                        <a:rPr lang="en-US" sz="1100" b="0" i="0" u="none" strike="noStrike">
                          <a:solidFill>
                            <a:srgbClr val="000000"/>
                          </a:solidFill>
                          <a:effectLst/>
                          <a:latin typeface="+mn-lt"/>
                        </a:rPr>
                        <a:t>Miami Beach</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$24M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251362179"/>
                  </a:ext>
                </a:extLst>
              </a:tr>
              <a:tr h="274320">
                <a:tc>
                  <a:txBody>
                    <a:bodyPr/>
                    <a:lstStyle/>
                    <a:p>
                      <a:pPr marL="91440" algn="l" fontAlgn="b"/>
                      <a:r>
                        <a:rPr lang="en-US" sz="1100" b="0" i="0" u="none" strike="noStrike">
                          <a:solidFill>
                            <a:srgbClr val="000000"/>
                          </a:solidFill>
                          <a:effectLst/>
                          <a:latin typeface="+mn-lt"/>
                        </a:rPr>
                        <a:t>Pembroke Pines</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$23M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3192192361"/>
                  </a:ext>
                </a:extLst>
              </a:tr>
              <a:tr h="274320">
                <a:tc>
                  <a:txBody>
                    <a:bodyPr/>
                    <a:lstStyle/>
                    <a:p>
                      <a:pPr marL="91440" algn="l" fontAlgn="b"/>
                      <a:r>
                        <a:rPr lang="en-US" sz="1100" b="0" i="0" u="none" strike="noStrike">
                          <a:solidFill>
                            <a:srgbClr val="000000"/>
                          </a:solidFill>
                          <a:effectLst/>
                          <a:latin typeface="+mn-lt"/>
                        </a:rPr>
                        <a:t>Miramar</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$22M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70953772"/>
                  </a:ext>
                </a:extLst>
              </a:tr>
              <a:tr h="274320">
                <a:tc>
                  <a:txBody>
                    <a:bodyPr/>
                    <a:lstStyle/>
                    <a:p>
                      <a:pPr marL="91440" algn="l" fontAlgn="b"/>
                      <a:r>
                        <a:rPr lang="en-US" sz="1100" b="0" i="0" u="none" strike="noStrike" dirty="0">
                          <a:solidFill>
                            <a:srgbClr val="000000"/>
                          </a:solidFill>
                          <a:effectLst/>
                          <a:latin typeface="+mn-lt"/>
                        </a:rPr>
                        <a:t>Clearwater</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tc>
                  <a:txBody>
                    <a:bodyPr/>
                    <a:lstStyle/>
                    <a:p>
                      <a:pPr marL="91440" algn="l" fontAlgn="b"/>
                      <a:r>
                        <a:rPr lang="en-US" sz="1100" b="0" i="0" u="none" strike="noStrike" dirty="0">
                          <a:solidFill>
                            <a:srgbClr val="000000"/>
                          </a:solidFill>
                          <a:effectLst/>
                          <a:latin typeface="+mn-lt"/>
                        </a:rPr>
                        <a:t>$21M</a:t>
                      </a:r>
                    </a:p>
                  </a:txBody>
                  <a:tcPr marL="9525" marR="9525" marT="9525" marB="0" anchor="ctr">
                    <a:lnL w="12700" cap="flat" cmpd="sng" algn="ctr">
                      <a:solidFill>
                        <a:srgbClr val="483698"/>
                      </a:solidFill>
                      <a:prstDash val="solid"/>
                      <a:round/>
                      <a:headEnd type="none" w="med" len="med"/>
                      <a:tailEnd type="none" w="med" len="med"/>
                    </a:lnL>
                    <a:lnR w="12700" cap="flat" cmpd="sng" algn="ctr">
                      <a:solidFill>
                        <a:srgbClr val="483698"/>
                      </a:solidFill>
                      <a:prstDash val="solid"/>
                      <a:round/>
                      <a:headEnd type="none" w="med" len="med"/>
                      <a:tailEnd type="none" w="med" len="med"/>
                    </a:lnR>
                    <a:lnT w="12700" cap="flat" cmpd="sng" algn="ctr">
                      <a:solidFill>
                        <a:srgbClr val="483698"/>
                      </a:solidFill>
                      <a:prstDash val="solid"/>
                      <a:round/>
                      <a:headEnd type="none" w="med" len="med"/>
                      <a:tailEnd type="none" w="med" len="med"/>
                    </a:lnT>
                    <a:lnB w="12700" cap="flat" cmpd="sng" algn="ctr">
                      <a:solidFill>
                        <a:srgbClr val="483698"/>
                      </a:solidFill>
                      <a:prstDash val="solid"/>
                      <a:round/>
                      <a:headEnd type="none" w="med" len="med"/>
                      <a:tailEnd type="none" w="med" len="med"/>
                    </a:lnB>
                  </a:tcPr>
                </a:tc>
                <a:extLst>
                  <a:ext uri="{0D108BD9-81ED-4DB2-BD59-A6C34878D82A}">
                    <a16:rowId xmlns:a16="http://schemas.microsoft.com/office/drawing/2014/main" val="2358031072"/>
                  </a:ext>
                </a:extLst>
              </a:tr>
            </a:tbl>
          </a:graphicData>
        </a:graphic>
      </p:graphicFrame>
      <p:graphicFrame>
        <p:nvGraphicFramePr>
          <p:cNvPr id="124" name="Table 4">
            <a:extLst>
              <a:ext uri="{FF2B5EF4-FFF2-40B4-BE49-F238E27FC236}">
                <a16:creationId xmlns:a16="http://schemas.microsoft.com/office/drawing/2014/main" id="{13D269D1-455A-469F-9887-C59CA5C582D4}"/>
              </a:ext>
            </a:extLst>
          </p:cNvPr>
          <p:cNvGraphicFramePr>
            <a:graphicFrameLocks noGrp="1"/>
          </p:cNvGraphicFramePr>
          <p:nvPr>
            <p:extLst>
              <p:ext uri="{D42A27DB-BD31-4B8C-83A1-F6EECF244321}">
                <p14:modId xmlns:p14="http://schemas.microsoft.com/office/powerpoint/2010/main" val="2003306490"/>
              </p:ext>
            </p:extLst>
          </p:nvPr>
        </p:nvGraphicFramePr>
        <p:xfrm>
          <a:off x="7683605" y="1290782"/>
          <a:ext cx="2325214" cy="5760720"/>
        </p:xfrm>
        <a:graphic>
          <a:graphicData uri="http://schemas.openxmlformats.org/drawingml/2006/table">
            <a:tbl>
              <a:tblPr firstRow="1" bandRow="1">
                <a:tableStyleId>{F2DE63D5-997A-4646-A377-4702673A728D}</a:tableStyleId>
              </a:tblPr>
              <a:tblGrid>
                <a:gridCol w="1371600">
                  <a:extLst>
                    <a:ext uri="{9D8B030D-6E8A-4147-A177-3AD203B41FA5}">
                      <a16:colId xmlns:a16="http://schemas.microsoft.com/office/drawing/2014/main" val="2516241778"/>
                    </a:ext>
                  </a:extLst>
                </a:gridCol>
                <a:gridCol w="953614">
                  <a:extLst>
                    <a:ext uri="{9D8B030D-6E8A-4147-A177-3AD203B41FA5}">
                      <a16:colId xmlns:a16="http://schemas.microsoft.com/office/drawing/2014/main" val="1541602829"/>
                    </a:ext>
                  </a:extLst>
                </a:gridCol>
              </a:tblGrid>
              <a:tr h="274320">
                <a:tc>
                  <a:txBody>
                    <a:bodyPr/>
                    <a:lstStyle/>
                    <a:p>
                      <a:r>
                        <a:rPr lang="en-US" sz="1100" dirty="0"/>
                        <a:t>Non-Counties</a:t>
                      </a:r>
                    </a:p>
                  </a:txBody>
                  <a:tcP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solidFill>
                      <a:srgbClr val="470A68"/>
                    </a:solidFill>
                  </a:tcPr>
                </a:tc>
                <a:tc>
                  <a:txBody>
                    <a:bodyPr/>
                    <a:lstStyle/>
                    <a:p>
                      <a:r>
                        <a:rPr lang="en-US" sz="1100" dirty="0"/>
                        <a:t>Allocated $</a:t>
                      </a:r>
                    </a:p>
                  </a:txBody>
                  <a:tcP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solidFill>
                      <a:srgbClr val="470A68"/>
                    </a:solidFill>
                  </a:tcPr>
                </a:tc>
                <a:extLst>
                  <a:ext uri="{0D108BD9-81ED-4DB2-BD59-A6C34878D82A}">
                    <a16:rowId xmlns:a16="http://schemas.microsoft.com/office/drawing/2014/main" val="1488982954"/>
                  </a:ext>
                </a:extLst>
              </a:tr>
              <a:tr h="274320">
                <a:tc>
                  <a:txBody>
                    <a:bodyPr/>
                    <a:lstStyle/>
                    <a:p>
                      <a:pPr marL="91440" algn="l" fontAlgn="b"/>
                      <a:r>
                        <a:rPr lang="en-US" sz="1100" b="0" i="0" u="none" strike="noStrike" dirty="0">
                          <a:solidFill>
                            <a:srgbClr val="000000"/>
                          </a:solidFill>
                          <a:effectLst/>
                          <a:latin typeface="+mn-lt"/>
                        </a:rPr>
                        <a:t>North Port</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$30M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2793857660"/>
                  </a:ext>
                </a:extLst>
              </a:tr>
              <a:tr h="274320">
                <a:tc>
                  <a:txBody>
                    <a:bodyPr/>
                    <a:lstStyle/>
                    <a:p>
                      <a:pPr marL="91440" algn="l" fontAlgn="b"/>
                      <a:r>
                        <a:rPr lang="en-US" sz="1100" b="0" i="0" u="none" strike="noStrike" dirty="0">
                          <a:solidFill>
                            <a:srgbClr val="000000"/>
                          </a:solidFill>
                          <a:effectLst/>
                          <a:latin typeface="+mn-lt"/>
                        </a:rPr>
                        <a:t>Doral</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$28M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2176710793"/>
                  </a:ext>
                </a:extLst>
              </a:tr>
              <a:tr h="274320">
                <a:tc>
                  <a:txBody>
                    <a:bodyPr/>
                    <a:lstStyle/>
                    <a:p>
                      <a:pPr marL="91440" algn="l" fontAlgn="b"/>
                      <a:r>
                        <a:rPr lang="en-US" sz="1100" b="0" i="0" u="none" strike="noStrike" dirty="0">
                          <a:solidFill>
                            <a:srgbClr val="000000"/>
                          </a:solidFill>
                          <a:effectLst/>
                          <a:latin typeface="+mn-lt"/>
                        </a:rPr>
                        <a:t>Bonita Springs</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$25M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726961701"/>
                  </a:ext>
                </a:extLst>
              </a:tr>
              <a:tr h="274320">
                <a:tc>
                  <a:txBody>
                    <a:bodyPr/>
                    <a:lstStyle/>
                    <a:p>
                      <a:pPr marL="91440" algn="l" fontAlgn="b"/>
                      <a:r>
                        <a:rPr lang="en-US" sz="1100" b="0" i="0" u="none" strike="noStrike" dirty="0">
                          <a:solidFill>
                            <a:srgbClr val="000000"/>
                          </a:solidFill>
                          <a:effectLst/>
                          <a:latin typeface="+mn-lt"/>
                        </a:rPr>
                        <a:t>Apopka</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$22M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2666985856"/>
                  </a:ext>
                </a:extLst>
              </a:tr>
              <a:tr h="274320">
                <a:tc>
                  <a:txBody>
                    <a:bodyPr/>
                    <a:lstStyle/>
                    <a:p>
                      <a:pPr marL="91440" algn="l" fontAlgn="b"/>
                      <a:r>
                        <a:rPr lang="en-US" sz="1100" b="0" i="0" u="none" strike="noStrike" dirty="0">
                          <a:solidFill>
                            <a:srgbClr val="000000"/>
                          </a:solidFill>
                          <a:effectLst/>
                          <a:latin typeface="+mn-lt"/>
                        </a:rPr>
                        <a:t>Coral Gables</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$21M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1433133294"/>
                  </a:ext>
                </a:extLst>
              </a:tr>
              <a:tr h="274320">
                <a:tc>
                  <a:txBody>
                    <a:bodyPr/>
                    <a:lstStyle/>
                    <a:p>
                      <a:pPr marL="91440" algn="l" fontAlgn="b"/>
                      <a:r>
                        <a:rPr lang="en-US" sz="1100" b="0" i="0" u="none" strike="noStrike" dirty="0">
                          <a:solidFill>
                            <a:srgbClr val="000000"/>
                          </a:solidFill>
                          <a:effectLst/>
                          <a:latin typeface="+mn-lt"/>
                        </a:rPr>
                        <a:t>Ocoee</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$20M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3457154412"/>
                  </a:ext>
                </a:extLst>
              </a:tr>
              <a:tr h="274320">
                <a:tc>
                  <a:txBody>
                    <a:bodyPr/>
                    <a:lstStyle/>
                    <a:p>
                      <a:pPr marL="91440" algn="l" fontAlgn="b"/>
                      <a:r>
                        <a:rPr lang="en-US" sz="1100" b="0" i="0" u="none" strike="noStrike" dirty="0">
                          <a:solidFill>
                            <a:srgbClr val="000000"/>
                          </a:solidFill>
                          <a:effectLst/>
                          <a:latin typeface="+mn-lt"/>
                        </a:rPr>
                        <a:t>Winter Garden</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$19M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53969359"/>
                  </a:ext>
                </a:extLst>
              </a:tr>
              <a:tr h="274320">
                <a:tc>
                  <a:txBody>
                    <a:bodyPr/>
                    <a:lstStyle/>
                    <a:p>
                      <a:pPr marL="91440" algn="l" fontAlgn="b"/>
                      <a:r>
                        <a:rPr lang="en-US" sz="1100" b="0" i="0" u="none" strike="noStrike" dirty="0">
                          <a:solidFill>
                            <a:srgbClr val="000000"/>
                          </a:solidFill>
                          <a:effectLst/>
                          <a:latin typeface="+mn-lt"/>
                        </a:rPr>
                        <a:t>Oakland Park</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$19M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538990413"/>
                  </a:ext>
                </a:extLst>
              </a:tr>
              <a:tr h="274320">
                <a:tc>
                  <a:txBody>
                    <a:bodyPr/>
                    <a:lstStyle/>
                    <a:p>
                      <a:pPr marL="91440" algn="l" fontAlgn="b"/>
                      <a:r>
                        <a:rPr lang="en-US" sz="1100" b="0" i="0" u="none" strike="noStrike" dirty="0">
                          <a:solidFill>
                            <a:srgbClr val="000000"/>
                          </a:solidFill>
                          <a:effectLst/>
                          <a:latin typeface="+mn-lt"/>
                        </a:rPr>
                        <a:t>Winter Haven</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$19M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239870295"/>
                  </a:ext>
                </a:extLst>
              </a:tr>
              <a:tr h="274320">
                <a:tc>
                  <a:txBody>
                    <a:bodyPr/>
                    <a:lstStyle/>
                    <a:p>
                      <a:pPr marL="91440" algn="l" fontAlgn="b"/>
                      <a:r>
                        <a:rPr lang="en-US" sz="1100" b="0" i="0" u="none" strike="noStrike" dirty="0">
                          <a:solidFill>
                            <a:srgbClr val="000000"/>
                          </a:solidFill>
                          <a:effectLst/>
                          <a:latin typeface="+mn-lt"/>
                        </a:rPr>
                        <a:t>North Lauderdale</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$19M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564273581"/>
                  </a:ext>
                </a:extLst>
              </a:tr>
              <a:tr h="274320">
                <a:tc>
                  <a:txBody>
                    <a:bodyPr/>
                    <a:lstStyle/>
                    <a:p>
                      <a:pPr marL="91440" algn="l" fontAlgn="b"/>
                      <a:r>
                        <a:rPr lang="en-US" sz="1100" b="0" i="0" u="none" strike="noStrike" dirty="0">
                          <a:solidFill>
                            <a:srgbClr val="000000"/>
                          </a:solidFill>
                          <a:effectLst/>
                          <a:latin typeface="+mn-lt"/>
                        </a:rPr>
                        <a:t>Altamonte Springs</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$19M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1907093791"/>
                  </a:ext>
                </a:extLst>
              </a:tr>
              <a:tr h="274320">
                <a:tc>
                  <a:txBody>
                    <a:bodyPr/>
                    <a:lstStyle/>
                    <a:p>
                      <a:pPr marL="91440" algn="l" fontAlgn="b"/>
                      <a:r>
                        <a:rPr lang="en-US" sz="1100" b="0" i="0" u="none" strike="noStrike" dirty="0">
                          <a:solidFill>
                            <a:srgbClr val="000000"/>
                          </a:solidFill>
                          <a:effectLst/>
                          <a:latin typeface="+mn-lt"/>
                        </a:rPr>
                        <a:t>Ormond Beach</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$18M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1256671623"/>
                  </a:ext>
                </a:extLst>
              </a:tr>
              <a:tr h="274320">
                <a:tc>
                  <a:txBody>
                    <a:bodyPr/>
                    <a:lstStyle/>
                    <a:p>
                      <a:pPr marL="91440" algn="l" fontAlgn="b"/>
                      <a:r>
                        <a:rPr lang="en-US" sz="1100" b="0" i="0" u="none" strike="noStrike" dirty="0">
                          <a:solidFill>
                            <a:srgbClr val="000000"/>
                          </a:solidFill>
                          <a:effectLst/>
                          <a:latin typeface="+mn-lt"/>
                        </a:rPr>
                        <a:t>Cutler Bay</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$18M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187099594"/>
                  </a:ext>
                </a:extLst>
              </a:tr>
              <a:tr h="274320">
                <a:tc>
                  <a:txBody>
                    <a:bodyPr/>
                    <a:lstStyle/>
                    <a:p>
                      <a:pPr marL="91440" algn="l" fontAlgn="b"/>
                      <a:r>
                        <a:rPr lang="en-US" sz="1100" b="0" i="0" u="none" strike="noStrike" dirty="0">
                          <a:solidFill>
                            <a:srgbClr val="000000"/>
                          </a:solidFill>
                          <a:effectLst/>
                          <a:latin typeface="+mn-lt"/>
                        </a:rPr>
                        <a:t>North Miami Beach</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$18M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3222577837"/>
                  </a:ext>
                </a:extLst>
              </a:tr>
              <a:tr h="274320">
                <a:tc>
                  <a:txBody>
                    <a:bodyPr/>
                    <a:lstStyle/>
                    <a:p>
                      <a:pPr marL="91440" algn="l" fontAlgn="b"/>
                      <a:r>
                        <a:rPr lang="en-US" sz="1100" b="0" i="0" u="none" strike="noStrike" dirty="0">
                          <a:solidFill>
                            <a:srgbClr val="000000"/>
                          </a:solidFill>
                          <a:effectLst/>
                          <a:latin typeface="+mn-lt"/>
                        </a:rPr>
                        <a:t>Oviedo</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$18M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2925500970"/>
                  </a:ext>
                </a:extLst>
              </a:tr>
              <a:tr h="274320">
                <a:tc>
                  <a:txBody>
                    <a:bodyPr/>
                    <a:lstStyle/>
                    <a:p>
                      <a:pPr marL="91440" algn="l" fontAlgn="b"/>
                      <a:r>
                        <a:rPr lang="en-US" sz="1100" b="0" i="0" u="none" strike="noStrike" dirty="0">
                          <a:solidFill>
                            <a:srgbClr val="000000"/>
                          </a:solidFill>
                          <a:effectLst/>
                          <a:latin typeface="+mn-lt"/>
                        </a:rPr>
                        <a:t>Greenacres</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$17M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3154083479"/>
                  </a:ext>
                </a:extLst>
              </a:tr>
              <a:tr h="274320">
                <a:tc>
                  <a:txBody>
                    <a:bodyPr/>
                    <a:lstStyle/>
                    <a:p>
                      <a:pPr marL="91440" algn="l" fontAlgn="b"/>
                      <a:r>
                        <a:rPr lang="en-US" sz="1100" b="0" i="0" u="none" strike="noStrike" dirty="0">
                          <a:solidFill>
                            <a:srgbClr val="000000"/>
                          </a:solidFill>
                          <a:effectLst/>
                          <a:latin typeface="+mn-lt"/>
                        </a:rPr>
                        <a:t>Royal Palm Beach</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$17M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965058129"/>
                  </a:ext>
                </a:extLst>
              </a:tr>
              <a:tr h="274320">
                <a:tc>
                  <a:txBody>
                    <a:bodyPr/>
                    <a:lstStyle/>
                    <a:p>
                      <a:pPr marL="91440" algn="l" fontAlgn="b"/>
                      <a:r>
                        <a:rPr lang="en-US" sz="1100" b="0" i="0" u="none" strike="noStrike" dirty="0">
                          <a:solidFill>
                            <a:srgbClr val="000000"/>
                          </a:solidFill>
                          <a:effectLst/>
                          <a:latin typeface="+mn-lt"/>
                        </a:rPr>
                        <a:t>Hallandale Beach</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$17M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3215551580"/>
                  </a:ext>
                </a:extLst>
              </a:tr>
              <a:tr h="274320">
                <a:tc>
                  <a:txBody>
                    <a:bodyPr/>
                    <a:lstStyle/>
                    <a:p>
                      <a:pPr marL="91440" algn="l" fontAlgn="b"/>
                      <a:r>
                        <a:rPr lang="en-US" sz="1100" b="0" i="0" u="none" strike="noStrike" dirty="0">
                          <a:solidFill>
                            <a:srgbClr val="000000"/>
                          </a:solidFill>
                          <a:effectLst/>
                          <a:latin typeface="+mn-lt"/>
                        </a:rPr>
                        <a:t>Plant City</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$17M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1989933954"/>
                  </a:ext>
                </a:extLst>
              </a:tr>
              <a:tr h="274320">
                <a:tc>
                  <a:txBody>
                    <a:bodyPr/>
                    <a:lstStyle/>
                    <a:p>
                      <a:pPr marL="91440" algn="l" fontAlgn="b"/>
                      <a:r>
                        <a:rPr lang="en-US" sz="1100" b="0" i="0" u="none" strike="noStrike" dirty="0">
                          <a:solidFill>
                            <a:srgbClr val="000000"/>
                          </a:solidFill>
                          <a:effectLst/>
                          <a:latin typeface="+mn-lt"/>
                        </a:rPr>
                        <a:t>Clermont</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$16M</a:t>
                      </a:r>
                    </a:p>
                  </a:txBody>
                  <a:tcPr marL="9525" marR="9525" marT="9525" marB="0" anchor="ctr">
                    <a:lnL w="12700" cap="flat" cmpd="sng" algn="ctr">
                      <a:solidFill>
                        <a:srgbClr val="6D2077"/>
                      </a:solidFill>
                      <a:prstDash val="solid"/>
                      <a:round/>
                      <a:headEnd type="none" w="med" len="med"/>
                      <a:tailEnd type="none" w="med" len="med"/>
                    </a:lnL>
                    <a:lnR w="12700" cap="flat" cmpd="sng" algn="ctr">
                      <a:solidFill>
                        <a:srgbClr val="6D2077"/>
                      </a:solidFill>
                      <a:prstDash val="solid"/>
                      <a:round/>
                      <a:headEnd type="none" w="med" len="med"/>
                      <a:tailEnd type="none" w="med" len="med"/>
                    </a:lnR>
                    <a:lnT w="12700" cap="flat" cmpd="sng" algn="ctr">
                      <a:solidFill>
                        <a:srgbClr val="6D2077"/>
                      </a:solidFill>
                      <a:prstDash val="solid"/>
                      <a:round/>
                      <a:headEnd type="none" w="med" len="med"/>
                      <a:tailEnd type="none" w="med" len="med"/>
                    </a:lnT>
                    <a:lnB w="12700" cap="flat" cmpd="sng" algn="ctr">
                      <a:solidFill>
                        <a:srgbClr val="6D2077"/>
                      </a:solidFill>
                      <a:prstDash val="solid"/>
                      <a:round/>
                      <a:headEnd type="none" w="med" len="med"/>
                      <a:tailEnd type="none" w="med" len="med"/>
                    </a:lnB>
                    <a:noFill/>
                  </a:tcPr>
                </a:tc>
                <a:extLst>
                  <a:ext uri="{0D108BD9-81ED-4DB2-BD59-A6C34878D82A}">
                    <a16:rowId xmlns:a16="http://schemas.microsoft.com/office/drawing/2014/main" val="1738999207"/>
                  </a:ext>
                </a:extLst>
              </a:tr>
            </a:tbl>
          </a:graphicData>
        </a:graphic>
      </p:graphicFrame>
      <p:graphicFrame>
        <p:nvGraphicFramePr>
          <p:cNvPr id="126" name="Table 4">
            <a:extLst>
              <a:ext uri="{FF2B5EF4-FFF2-40B4-BE49-F238E27FC236}">
                <a16:creationId xmlns:a16="http://schemas.microsoft.com/office/drawing/2014/main" id="{B77DB543-8735-4F47-9ADB-97F39EC5135C}"/>
              </a:ext>
            </a:extLst>
          </p:cNvPr>
          <p:cNvGraphicFramePr>
            <a:graphicFrameLocks noGrp="1"/>
          </p:cNvGraphicFramePr>
          <p:nvPr>
            <p:extLst>
              <p:ext uri="{D42A27DB-BD31-4B8C-83A1-F6EECF244321}">
                <p14:modId xmlns:p14="http://schemas.microsoft.com/office/powerpoint/2010/main" val="3799900110"/>
              </p:ext>
            </p:extLst>
          </p:nvPr>
        </p:nvGraphicFramePr>
        <p:xfrm>
          <a:off x="10154201" y="1287157"/>
          <a:ext cx="2335165" cy="5760720"/>
        </p:xfrm>
        <a:graphic>
          <a:graphicData uri="http://schemas.openxmlformats.org/drawingml/2006/table">
            <a:tbl>
              <a:tblPr firstRow="1" bandRow="1">
                <a:tableStyleId>{F2DE63D5-997A-4646-A377-4702673A728D}</a:tableStyleId>
              </a:tblPr>
              <a:tblGrid>
                <a:gridCol w="1371600">
                  <a:extLst>
                    <a:ext uri="{9D8B030D-6E8A-4147-A177-3AD203B41FA5}">
                      <a16:colId xmlns:a16="http://schemas.microsoft.com/office/drawing/2014/main" val="2516241778"/>
                    </a:ext>
                  </a:extLst>
                </a:gridCol>
                <a:gridCol w="963565">
                  <a:extLst>
                    <a:ext uri="{9D8B030D-6E8A-4147-A177-3AD203B41FA5}">
                      <a16:colId xmlns:a16="http://schemas.microsoft.com/office/drawing/2014/main" val="1541602829"/>
                    </a:ext>
                  </a:extLst>
                </a:gridCol>
              </a:tblGrid>
              <a:tr h="274320">
                <a:tc>
                  <a:txBody>
                    <a:bodyPr/>
                    <a:lstStyle/>
                    <a:p>
                      <a:r>
                        <a:rPr lang="en-US" sz="1100" dirty="0"/>
                        <a:t>Counties</a:t>
                      </a:r>
                    </a:p>
                  </a:txBody>
                  <a:tcP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solidFill>
                      <a:srgbClr val="00A3A1"/>
                    </a:solidFill>
                  </a:tcPr>
                </a:tc>
                <a:tc>
                  <a:txBody>
                    <a:bodyPr/>
                    <a:lstStyle/>
                    <a:p>
                      <a:r>
                        <a:rPr lang="en-US" sz="1100" dirty="0"/>
                        <a:t>Allocated $</a:t>
                      </a:r>
                    </a:p>
                  </a:txBody>
                  <a:tcP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solidFill>
                      <a:srgbClr val="00A3A1"/>
                    </a:solidFill>
                  </a:tcPr>
                </a:tc>
                <a:extLst>
                  <a:ext uri="{0D108BD9-81ED-4DB2-BD59-A6C34878D82A}">
                    <a16:rowId xmlns:a16="http://schemas.microsoft.com/office/drawing/2014/main" val="1488982954"/>
                  </a:ext>
                </a:extLst>
              </a:tr>
              <a:tr h="274320">
                <a:tc>
                  <a:txBody>
                    <a:bodyPr/>
                    <a:lstStyle/>
                    <a:p>
                      <a:pPr marL="91440" algn="l" fontAlgn="b"/>
                      <a:r>
                        <a:rPr lang="en-US" sz="1100" b="0" i="0" u="none" strike="noStrike" dirty="0">
                          <a:solidFill>
                            <a:srgbClr val="000000"/>
                          </a:solidFill>
                          <a:effectLst/>
                          <a:latin typeface="+mn-lt"/>
                        </a:rPr>
                        <a:t>Miami-Dade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$527M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793857660"/>
                  </a:ext>
                </a:extLst>
              </a:tr>
              <a:tr h="274320">
                <a:tc>
                  <a:txBody>
                    <a:bodyPr/>
                    <a:lstStyle/>
                    <a:p>
                      <a:pPr marL="91440" algn="l" fontAlgn="b"/>
                      <a:r>
                        <a:rPr lang="en-US" sz="1100" b="0" i="0" u="none" strike="noStrike" dirty="0">
                          <a:solidFill>
                            <a:srgbClr val="000000"/>
                          </a:solidFill>
                          <a:effectLst/>
                          <a:latin typeface="+mn-lt"/>
                        </a:rPr>
                        <a:t>Broward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$379M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726961701"/>
                  </a:ext>
                </a:extLst>
              </a:tr>
              <a:tr h="274320">
                <a:tc>
                  <a:txBody>
                    <a:bodyPr/>
                    <a:lstStyle/>
                    <a:p>
                      <a:pPr marL="91440" algn="l" fontAlgn="b"/>
                      <a:r>
                        <a:rPr lang="en-US" sz="1100" b="0" i="0" u="none" strike="noStrike" dirty="0">
                          <a:solidFill>
                            <a:srgbClr val="000000"/>
                          </a:solidFill>
                          <a:effectLst/>
                          <a:latin typeface="+mn-lt"/>
                        </a:rPr>
                        <a:t>Palm Beach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$290M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666985856"/>
                  </a:ext>
                </a:extLst>
              </a:tr>
              <a:tr h="274320">
                <a:tc>
                  <a:txBody>
                    <a:bodyPr/>
                    <a:lstStyle/>
                    <a:p>
                      <a:pPr marL="91440" algn="l" fontAlgn="b"/>
                      <a:r>
                        <a:rPr lang="en-US" sz="1100" b="0" i="0" u="none" strike="noStrike" dirty="0">
                          <a:solidFill>
                            <a:srgbClr val="000000"/>
                          </a:solidFill>
                          <a:effectLst/>
                          <a:latin typeface="+mn-lt"/>
                        </a:rPr>
                        <a:t>Hillsborough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$285M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1874771408"/>
                  </a:ext>
                </a:extLst>
              </a:tr>
              <a:tr h="274320">
                <a:tc>
                  <a:txBody>
                    <a:bodyPr/>
                    <a:lstStyle/>
                    <a:p>
                      <a:pPr marL="91440" algn="l" fontAlgn="b"/>
                      <a:r>
                        <a:rPr lang="en-US" sz="1100" b="0" i="0" u="none" strike="noStrike" dirty="0">
                          <a:solidFill>
                            <a:srgbClr val="000000"/>
                          </a:solidFill>
                          <a:effectLst/>
                          <a:latin typeface="+mn-lt"/>
                        </a:rPr>
                        <a:t>Orange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$270M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412703027"/>
                  </a:ext>
                </a:extLst>
              </a:tr>
              <a:tr h="274320">
                <a:tc>
                  <a:txBody>
                    <a:bodyPr/>
                    <a:lstStyle/>
                    <a:p>
                      <a:pPr marL="91440" algn="l" fontAlgn="b"/>
                      <a:r>
                        <a:rPr lang="en-US" sz="1100" b="0" i="0" u="none" strike="noStrike" dirty="0">
                          <a:solidFill>
                            <a:srgbClr val="000000"/>
                          </a:solidFill>
                          <a:effectLst/>
                          <a:latin typeface="+mn-lt"/>
                        </a:rPr>
                        <a:t>Pinellas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$189M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1981240805"/>
                  </a:ext>
                </a:extLst>
              </a:tr>
              <a:tr h="274320">
                <a:tc>
                  <a:txBody>
                    <a:bodyPr/>
                    <a:lstStyle/>
                    <a:p>
                      <a:pPr marL="91440" algn="l" fontAlgn="b"/>
                      <a:r>
                        <a:rPr lang="en-US" sz="1100" b="0" i="0" u="none" strike="noStrike" dirty="0">
                          <a:solidFill>
                            <a:srgbClr val="000000"/>
                          </a:solidFill>
                          <a:effectLst/>
                          <a:latin typeface="+mn-lt"/>
                        </a:rPr>
                        <a:t>Duval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$186M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109681868"/>
                  </a:ext>
                </a:extLst>
              </a:tr>
              <a:tr h="274320">
                <a:tc>
                  <a:txBody>
                    <a:bodyPr/>
                    <a:lstStyle/>
                    <a:p>
                      <a:pPr marL="91440" algn="l" fontAlgn="b"/>
                      <a:r>
                        <a:rPr lang="en-US" sz="1100" b="0" i="0" u="none" strike="noStrike" dirty="0">
                          <a:solidFill>
                            <a:srgbClr val="000000"/>
                          </a:solidFill>
                          <a:effectLst/>
                          <a:latin typeface="+mn-lt"/>
                        </a:rPr>
                        <a:t>Lee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$149M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687099287"/>
                  </a:ext>
                </a:extLst>
              </a:tr>
              <a:tr h="274320">
                <a:tc>
                  <a:txBody>
                    <a:bodyPr/>
                    <a:lstStyle/>
                    <a:p>
                      <a:pPr marL="91440" algn="l" fontAlgn="b"/>
                      <a:r>
                        <a:rPr lang="en-US" sz="1100" b="0" i="0" u="none" strike="noStrike" dirty="0">
                          <a:solidFill>
                            <a:srgbClr val="000000"/>
                          </a:solidFill>
                          <a:effectLst/>
                          <a:latin typeface="+mn-lt"/>
                        </a:rPr>
                        <a:t>Polk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$141M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270386606"/>
                  </a:ext>
                </a:extLst>
              </a:tr>
              <a:tr h="274320">
                <a:tc>
                  <a:txBody>
                    <a:bodyPr/>
                    <a:lstStyle/>
                    <a:p>
                      <a:pPr marL="91440" algn="l" fontAlgn="b"/>
                      <a:r>
                        <a:rPr lang="en-US" sz="1100" b="0" i="0" u="none" strike="noStrike" dirty="0">
                          <a:solidFill>
                            <a:srgbClr val="000000"/>
                          </a:solidFill>
                          <a:effectLst/>
                          <a:latin typeface="+mn-lt"/>
                        </a:rPr>
                        <a:t>Brevard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$117M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3615556610"/>
                  </a:ext>
                </a:extLst>
              </a:tr>
              <a:tr h="274320">
                <a:tc>
                  <a:txBody>
                    <a:bodyPr/>
                    <a:lstStyle/>
                    <a:p>
                      <a:pPr marL="91440" algn="l" fontAlgn="b"/>
                      <a:r>
                        <a:rPr lang="en-US" sz="1100" b="0" i="0" u="none" strike="noStrike" dirty="0">
                          <a:solidFill>
                            <a:srgbClr val="000000"/>
                          </a:solidFill>
                          <a:effectLst/>
                          <a:latin typeface="+mn-lt"/>
                        </a:rPr>
                        <a:t>Pasco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$107M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4281427533"/>
                  </a:ext>
                </a:extLst>
              </a:tr>
              <a:tr h="274320">
                <a:tc>
                  <a:txBody>
                    <a:bodyPr/>
                    <a:lstStyle/>
                    <a:p>
                      <a:pPr marL="91440" algn="l" fontAlgn="b"/>
                      <a:r>
                        <a:rPr lang="en-US" sz="1100" b="0" i="0" u="none" strike="noStrike" dirty="0">
                          <a:solidFill>
                            <a:srgbClr val="000000"/>
                          </a:solidFill>
                          <a:effectLst/>
                          <a:latin typeface="+mn-lt"/>
                        </a:rPr>
                        <a:t>Volusia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$107M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3951178733"/>
                  </a:ext>
                </a:extLst>
              </a:tr>
              <a:tr h="274320">
                <a:tc>
                  <a:txBody>
                    <a:bodyPr/>
                    <a:lstStyle/>
                    <a:p>
                      <a:pPr marL="91440" algn="l" fontAlgn="b"/>
                      <a:r>
                        <a:rPr lang="en-US" sz="1100" b="0" i="0" u="none" strike="noStrike" dirty="0">
                          <a:solidFill>
                            <a:srgbClr val="000000"/>
                          </a:solidFill>
                          <a:effectLst/>
                          <a:latin typeface="+mn-lt"/>
                        </a:rPr>
                        <a:t>Seminole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a:solidFill>
                            <a:srgbClr val="000000"/>
                          </a:solidFill>
                          <a:effectLst/>
                          <a:latin typeface="+mn-lt"/>
                        </a:rPr>
                        <a:t>$92M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3160745212"/>
                  </a:ext>
                </a:extLst>
              </a:tr>
              <a:tr h="274320">
                <a:tc>
                  <a:txBody>
                    <a:bodyPr/>
                    <a:lstStyle/>
                    <a:p>
                      <a:pPr marL="91440" algn="l" fontAlgn="b"/>
                      <a:r>
                        <a:rPr lang="en-US" sz="1100" b="0" i="0" u="none" strike="noStrike" dirty="0">
                          <a:solidFill>
                            <a:srgbClr val="000000"/>
                          </a:solidFill>
                          <a:effectLst/>
                          <a:latin typeface="+mn-lt"/>
                        </a:rPr>
                        <a:t>Sarasota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$84M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61967505"/>
                  </a:ext>
                </a:extLst>
              </a:tr>
              <a:tr h="274320">
                <a:tc>
                  <a:txBody>
                    <a:bodyPr/>
                    <a:lstStyle/>
                    <a:p>
                      <a:pPr marL="91440" algn="l" fontAlgn="b"/>
                      <a:r>
                        <a:rPr lang="en-US" sz="1100" b="0" i="0" u="none" strike="noStrike" dirty="0">
                          <a:solidFill>
                            <a:srgbClr val="000000"/>
                          </a:solidFill>
                          <a:effectLst/>
                          <a:latin typeface="+mn-lt"/>
                        </a:rPr>
                        <a:t>Manatee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$78M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4127027690"/>
                  </a:ext>
                </a:extLst>
              </a:tr>
              <a:tr h="274320">
                <a:tc>
                  <a:txBody>
                    <a:bodyPr/>
                    <a:lstStyle/>
                    <a:p>
                      <a:pPr marL="91440" algn="l" fontAlgn="b"/>
                      <a:r>
                        <a:rPr lang="en-US" sz="1100" b="0" i="0" u="none" strike="noStrike" dirty="0">
                          <a:solidFill>
                            <a:srgbClr val="000000"/>
                          </a:solidFill>
                          <a:effectLst/>
                          <a:latin typeface="+mn-lt"/>
                        </a:rPr>
                        <a:t>Collier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$75M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1396704092"/>
                  </a:ext>
                </a:extLst>
              </a:tr>
              <a:tr h="274320">
                <a:tc>
                  <a:txBody>
                    <a:bodyPr/>
                    <a:lstStyle/>
                    <a:p>
                      <a:pPr marL="91440" algn="l" fontAlgn="b"/>
                      <a:r>
                        <a:rPr lang="en-US" sz="1100" b="0" i="0" u="none" strike="noStrike" dirty="0">
                          <a:solidFill>
                            <a:srgbClr val="000000"/>
                          </a:solidFill>
                          <a:effectLst/>
                          <a:latin typeface="+mn-lt"/>
                        </a:rPr>
                        <a:t>Osceola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$73M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916089162"/>
                  </a:ext>
                </a:extLst>
              </a:tr>
              <a:tr h="274320">
                <a:tc>
                  <a:txBody>
                    <a:bodyPr/>
                    <a:lstStyle/>
                    <a:p>
                      <a:pPr marL="91440" algn="l" fontAlgn="b"/>
                      <a:r>
                        <a:rPr lang="en-US" sz="1100" b="0" i="0" u="none" strike="noStrike" dirty="0">
                          <a:solidFill>
                            <a:srgbClr val="000000"/>
                          </a:solidFill>
                          <a:effectLst/>
                          <a:latin typeface="+mn-lt"/>
                        </a:rPr>
                        <a:t>Lake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$71M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232752007"/>
                  </a:ext>
                </a:extLst>
              </a:tr>
              <a:tr h="274320">
                <a:tc>
                  <a:txBody>
                    <a:bodyPr/>
                    <a:lstStyle/>
                    <a:p>
                      <a:pPr marL="91440" algn="l" fontAlgn="b"/>
                      <a:r>
                        <a:rPr lang="en-US" sz="1100" b="0" i="0" u="none" strike="noStrike" dirty="0">
                          <a:solidFill>
                            <a:srgbClr val="000000"/>
                          </a:solidFill>
                          <a:effectLst/>
                          <a:latin typeface="+mn-lt"/>
                        </a:rPr>
                        <a:t>Marion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$71M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2408341090"/>
                  </a:ext>
                </a:extLst>
              </a:tr>
              <a:tr h="274320">
                <a:tc>
                  <a:txBody>
                    <a:bodyPr/>
                    <a:lstStyle/>
                    <a:p>
                      <a:pPr marL="91440" algn="l" fontAlgn="b"/>
                      <a:r>
                        <a:rPr lang="en-US" sz="1100" b="0" i="0" u="none" strike="noStrike" dirty="0">
                          <a:solidFill>
                            <a:srgbClr val="000000"/>
                          </a:solidFill>
                          <a:effectLst/>
                          <a:latin typeface="+mn-lt"/>
                        </a:rPr>
                        <a:t>St. Lucie County</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tc>
                  <a:txBody>
                    <a:bodyPr/>
                    <a:lstStyle/>
                    <a:p>
                      <a:pPr marL="91440" algn="l" fontAlgn="b"/>
                      <a:r>
                        <a:rPr lang="en-US" sz="1100" b="0" i="0" u="none" strike="noStrike" dirty="0">
                          <a:solidFill>
                            <a:srgbClr val="000000"/>
                          </a:solidFill>
                          <a:effectLst/>
                          <a:latin typeface="+mn-lt"/>
                        </a:rPr>
                        <a:t>$64M</a:t>
                      </a:r>
                    </a:p>
                  </a:txBody>
                  <a:tcPr marL="9525" marR="9525" marT="9525" marB="0" anchor="ctr">
                    <a:lnL w="12700" cap="flat" cmpd="sng" algn="ctr">
                      <a:solidFill>
                        <a:srgbClr val="00A3A1"/>
                      </a:solidFill>
                      <a:prstDash val="solid"/>
                      <a:round/>
                      <a:headEnd type="none" w="med" len="med"/>
                      <a:tailEnd type="none" w="med" len="med"/>
                    </a:lnL>
                    <a:lnR w="12700" cap="flat" cmpd="sng" algn="ctr">
                      <a:solidFill>
                        <a:srgbClr val="00A3A1"/>
                      </a:solidFill>
                      <a:prstDash val="solid"/>
                      <a:round/>
                      <a:headEnd type="none" w="med" len="med"/>
                      <a:tailEnd type="none" w="med" len="med"/>
                    </a:lnR>
                    <a:lnT w="12700" cap="flat" cmpd="sng" algn="ctr">
                      <a:solidFill>
                        <a:srgbClr val="00A3A1"/>
                      </a:solidFill>
                      <a:prstDash val="solid"/>
                      <a:round/>
                      <a:headEnd type="none" w="med" len="med"/>
                      <a:tailEnd type="none" w="med" len="med"/>
                    </a:lnT>
                    <a:lnB w="12700" cap="flat" cmpd="sng" algn="ctr">
                      <a:solidFill>
                        <a:srgbClr val="00A3A1"/>
                      </a:solidFill>
                      <a:prstDash val="solid"/>
                      <a:round/>
                      <a:headEnd type="none" w="med" len="med"/>
                      <a:tailEnd type="none" w="med" len="med"/>
                    </a:lnB>
                    <a:noFill/>
                  </a:tcPr>
                </a:tc>
                <a:extLst>
                  <a:ext uri="{0D108BD9-81ED-4DB2-BD59-A6C34878D82A}">
                    <a16:rowId xmlns:a16="http://schemas.microsoft.com/office/drawing/2014/main" val="67809767"/>
                  </a:ext>
                </a:extLst>
              </a:tr>
            </a:tbl>
          </a:graphicData>
        </a:graphic>
      </p:graphicFrame>
    </p:spTree>
    <p:extLst>
      <p:ext uri="{BB962C8B-B14F-4D97-AF65-F5344CB8AC3E}">
        <p14:creationId xmlns:p14="http://schemas.microsoft.com/office/powerpoint/2010/main" val="2475388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Oversight Highlights</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830997"/>
          </a:xfrm>
          <a:prstGeom prst="rect">
            <a:avLst/>
          </a:prstGeom>
        </p:spPr>
        <p:txBody>
          <a:bodyPr wrap="square">
            <a:spAutoFit/>
          </a:bodyPr>
          <a:lstStyle/>
          <a:p>
            <a:r>
              <a:rPr lang="en-US" sz="1200" dirty="0"/>
              <a:t>Although a year has passed since the pandemic began, it’s clear that continued and expanded oversight of COVID-19 relief programs is needed. Early indications suggest that the new administration is up to this task. In a speech following the signing of the American Rescue Plan (ARP), President Joe Biden promised “fastidious oversight” of the $1.9 trillion pandemic relief funds. Efficient, effective, and equitable distribution of relief funds helps ensure that all families can continue to put food on the table. If the Biden administration intends to make “build back better” more than just a campaign slogan, its oversight activity must continue on its current, productive trajectory.</a:t>
            </a:r>
          </a:p>
        </p:txBody>
      </p:sp>
      <p:grpSp>
        <p:nvGrpSpPr>
          <p:cNvPr id="3" name="Group 2">
            <a:extLst>
              <a:ext uri="{FF2B5EF4-FFF2-40B4-BE49-F238E27FC236}">
                <a16:creationId xmlns:a16="http://schemas.microsoft.com/office/drawing/2014/main" id="{DDCEF545-B2D3-4D0D-9C8F-2E5C68660097}"/>
              </a:ext>
            </a:extLst>
          </p:cNvPr>
          <p:cNvGrpSpPr/>
          <p:nvPr/>
        </p:nvGrpSpPr>
        <p:grpSpPr>
          <a:xfrm>
            <a:off x="133076" y="2382041"/>
            <a:ext cx="12211599" cy="4552159"/>
            <a:chOff x="228600" y="2382041"/>
            <a:chExt cx="12211599" cy="4552159"/>
          </a:xfrm>
        </p:grpSpPr>
        <p:grpSp>
          <p:nvGrpSpPr>
            <p:cNvPr id="62" name="Group 61">
              <a:extLst>
                <a:ext uri="{FF2B5EF4-FFF2-40B4-BE49-F238E27FC236}">
                  <a16:creationId xmlns:a16="http://schemas.microsoft.com/office/drawing/2014/main" id="{09C9B4AD-2D4A-470C-9965-76EE239C4E9C}"/>
                </a:ext>
              </a:extLst>
            </p:cNvPr>
            <p:cNvGrpSpPr/>
            <p:nvPr/>
          </p:nvGrpSpPr>
          <p:grpSpPr>
            <a:xfrm>
              <a:off x="7650440" y="2996502"/>
              <a:ext cx="4789759" cy="969863"/>
              <a:chOff x="395534" y="3706112"/>
              <a:chExt cx="5901107" cy="1070343"/>
            </a:xfrm>
          </p:grpSpPr>
          <p:sp>
            <p:nvSpPr>
              <p:cNvPr id="63" name="TextBox 62">
                <a:extLst>
                  <a:ext uri="{FF2B5EF4-FFF2-40B4-BE49-F238E27FC236}">
                    <a16:creationId xmlns:a16="http://schemas.microsoft.com/office/drawing/2014/main" id="{97DFBC8C-BC2C-41EB-82BC-CF0D158630DC}"/>
                  </a:ext>
                </a:extLst>
              </p:cNvPr>
              <p:cNvSpPr txBox="1"/>
              <p:nvPr/>
            </p:nvSpPr>
            <p:spPr>
              <a:xfrm>
                <a:off x="395534" y="3706112"/>
                <a:ext cx="3972999" cy="339663"/>
              </a:xfrm>
              <a:prstGeom prst="rect">
                <a:avLst/>
              </a:prstGeom>
              <a:noFill/>
            </p:spPr>
            <p:txBody>
              <a:bodyPr wrap="square" rtlCol="0" anchor="ctr">
                <a:spAutoFit/>
              </a:bodyPr>
              <a:lstStyle/>
              <a:p>
                <a:pPr defTabSz="914400"/>
                <a:r>
                  <a:rPr lang="en-US" altLang="ko-KR" sz="1400" b="1" dirty="0">
                    <a:solidFill>
                      <a:srgbClr val="0091DA"/>
                    </a:solidFill>
                    <a:cs typeface="Arial" pitchFamily="34" charset="0"/>
                  </a:rPr>
                  <a:t>GAO Allocation</a:t>
                </a:r>
                <a:endParaRPr lang="ko-KR" altLang="en-US" sz="1400" b="1" dirty="0">
                  <a:solidFill>
                    <a:srgbClr val="0091DA"/>
                  </a:solidFill>
                  <a:cs typeface="Arial" pitchFamily="34" charset="0"/>
                </a:endParaRPr>
              </a:p>
            </p:txBody>
          </p:sp>
          <p:sp>
            <p:nvSpPr>
              <p:cNvPr id="64" name="TextBox 63">
                <a:extLst>
                  <a:ext uri="{FF2B5EF4-FFF2-40B4-BE49-F238E27FC236}">
                    <a16:creationId xmlns:a16="http://schemas.microsoft.com/office/drawing/2014/main" id="{D2FD3EA7-B5F1-406A-AFE6-5943E5C2FC50}"/>
                  </a:ext>
                </a:extLst>
              </p:cNvPr>
              <p:cNvSpPr txBox="1"/>
              <p:nvPr/>
            </p:nvSpPr>
            <p:spPr>
              <a:xfrm>
                <a:off x="395535" y="3995230"/>
                <a:ext cx="5901106" cy="781225"/>
              </a:xfrm>
              <a:prstGeom prst="rect">
                <a:avLst/>
              </a:prstGeom>
              <a:noFill/>
            </p:spPr>
            <p:txBody>
              <a:bodyPr wrap="square" rtlCol="0">
                <a:spAutoFit/>
              </a:bodyPr>
              <a:lstStyle/>
              <a:p>
                <a:pPr defTabSz="914400"/>
                <a:r>
                  <a:rPr lang="en-US" altLang="ko-KR" sz="1000" dirty="0">
                    <a:solidFill>
                      <a:srgbClr val="00338D"/>
                    </a:solidFill>
                    <a:cs typeface="Arial" pitchFamily="34" charset="0"/>
                  </a:rPr>
                  <a:t>The Government Accountability Office received the largest allocation for oversight activities at $77 million. The Pandemic Response Accountability Committee (PRAC), which was established last March by the CARES Act, will receive an additional $40 million, bringing its total funding to $120 million.</a:t>
                </a:r>
              </a:p>
            </p:txBody>
          </p:sp>
        </p:grpSp>
        <p:grpSp>
          <p:nvGrpSpPr>
            <p:cNvPr id="65" name="Group 64">
              <a:extLst>
                <a:ext uri="{FF2B5EF4-FFF2-40B4-BE49-F238E27FC236}">
                  <a16:creationId xmlns:a16="http://schemas.microsoft.com/office/drawing/2014/main" id="{0011A8ED-3668-4C6C-8191-8B809D09142A}"/>
                </a:ext>
              </a:extLst>
            </p:cNvPr>
            <p:cNvGrpSpPr/>
            <p:nvPr/>
          </p:nvGrpSpPr>
          <p:grpSpPr>
            <a:xfrm>
              <a:off x="7871856" y="4228229"/>
              <a:ext cx="4568343" cy="1585416"/>
              <a:chOff x="395534" y="3706112"/>
              <a:chExt cx="5628317" cy="1749668"/>
            </a:xfrm>
          </p:grpSpPr>
          <p:sp>
            <p:nvSpPr>
              <p:cNvPr id="66" name="TextBox 65">
                <a:extLst>
                  <a:ext uri="{FF2B5EF4-FFF2-40B4-BE49-F238E27FC236}">
                    <a16:creationId xmlns:a16="http://schemas.microsoft.com/office/drawing/2014/main" id="{CE8DCC85-02AC-4976-80CA-411834937C71}"/>
                  </a:ext>
                </a:extLst>
              </p:cNvPr>
              <p:cNvSpPr txBox="1"/>
              <p:nvPr/>
            </p:nvSpPr>
            <p:spPr>
              <a:xfrm>
                <a:off x="395534" y="3706112"/>
                <a:ext cx="3972999" cy="339663"/>
              </a:xfrm>
              <a:prstGeom prst="rect">
                <a:avLst/>
              </a:prstGeom>
              <a:noFill/>
            </p:spPr>
            <p:txBody>
              <a:bodyPr wrap="square" rtlCol="0" anchor="ctr">
                <a:spAutoFit/>
              </a:bodyPr>
              <a:lstStyle/>
              <a:p>
                <a:pPr defTabSz="914400"/>
                <a:r>
                  <a:rPr lang="en-US" altLang="ko-KR" sz="1400" b="1" dirty="0">
                    <a:solidFill>
                      <a:srgbClr val="00A3A1"/>
                    </a:solidFill>
                    <a:cs typeface="Arial" pitchFamily="34" charset="0"/>
                  </a:rPr>
                  <a:t>Oversight Scope Expansion</a:t>
                </a:r>
                <a:endParaRPr lang="ko-KR" altLang="en-US" sz="1400" b="1" dirty="0">
                  <a:solidFill>
                    <a:srgbClr val="00A3A1"/>
                  </a:solidFill>
                  <a:cs typeface="Arial" pitchFamily="34" charset="0"/>
                </a:endParaRPr>
              </a:p>
            </p:txBody>
          </p:sp>
          <p:sp>
            <p:nvSpPr>
              <p:cNvPr id="67" name="TextBox 66">
                <a:extLst>
                  <a:ext uri="{FF2B5EF4-FFF2-40B4-BE49-F238E27FC236}">
                    <a16:creationId xmlns:a16="http://schemas.microsoft.com/office/drawing/2014/main" id="{56D346DD-B6B1-4136-B292-85F5F67B713E}"/>
                  </a:ext>
                </a:extLst>
              </p:cNvPr>
              <p:cNvSpPr txBox="1"/>
              <p:nvPr/>
            </p:nvSpPr>
            <p:spPr>
              <a:xfrm>
                <a:off x="395534" y="3995230"/>
                <a:ext cx="5628317" cy="1460550"/>
              </a:xfrm>
              <a:prstGeom prst="rect">
                <a:avLst/>
              </a:prstGeom>
              <a:noFill/>
            </p:spPr>
            <p:txBody>
              <a:bodyPr wrap="square" rtlCol="0">
                <a:spAutoFit/>
              </a:bodyPr>
              <a:lstStyle/>
              <a:p>
                <a:pPr defTabSz="914400"/>
                <a:r>
                  <a:rPr lang="en-US" altLang="ko-KR" sz="1000" dirty="0">
                    <a:solidFill>
                      <a:srgbClr val="00338D"/>
                    </a:solidFill>
                    <a:cs typeface="Arial" pitchFamily="34" charset="0"/>
                  </a:rPr>
                  <a:t>In the two weeks following the ARP’s enactment, federal agencies have already expanded the scope and force of their oversight actions. The PRAC has already announced the creation of a Pandemic Analytics Center of Excellence that will leverage data and analysis tools to enhance oversight and monitoring; the Department of Labor has launched a website to educate victims of UI-related identity theft; and the Occupational Safety and Health Administration has implemented a new program for expanded COVID-19 safety inspections.</a:t>
                </a:r>
              </a:p>
            </p:txBody>
          </p:sp>
        </p:grpSp>
        <p:grpSp>
          <p:nvGrpSpPr>
            <p:cNvPr id="68" name="Group 67">
              <a:extLst>
                <a:ext uri="{FF2B5EF4-FFF2-40B4-BE49-F238E27FC236}">
                  <a16:creationId xmlns:a16="http://schemas.microsoft.com/office/drawing/2014/main" id="{662317B2-59E5-48BF-8B98-525BE1C5D72E}"/>
                </a:ext>
              </a:extLst>
            </p:cNvPr>
            <p:cNvGrpSpPr/>
            <p:nvPr/>
          </p:nvGrpSpPr>
          <p:grpSpPr>
            <a:xfrm>
              <a:off x="1343026" y="2401396"/>
              <a:ext cx="4439826" cy="969863"/>
              <a:chOff x="-1101446" y="3706112"/>
              <a:chExt cx="5469980" cy="1070343"/>
            </a:xfrm>
          </p:grpSpPr>
          <p:sp>
            <p:nvSpPr>
              <p:cNvPr id="69" name="TextBox 68">
                <a:extLst>
                  <a:ext uri="{FF2B5EF4-FFF2-40B4-BE49-F238E27FC236}">
                    <a16:creationId xmlns:a16="http://schemas.microsoft.com/office/drawing/2014/main" id="{BDF6ED92-1508-44DF-8129-09E3B9DD0731}"/>
                  </a:ext>
                </a:extLst>
              </p:cNvPr>
              <p:cNvSpPr txBox="1"/>
              <p:nvPr/>
            </p:nvSpPr>
            <p:spPr>
              <a:xfrm>
                <a:off x="395534" y="3706112"/>
                <a:ext cx="3972998" cy="339663"/>
              </a:xfrm>
              <a:prstGeom prst="rect">
                <a:avLst/>
              </a:prstGeom>
              <a:noFill/>
            </p:spPr>
            <p:txBody>
              <a:bodyPr wrap="square" rtlCol="0" anchor="ctr">
                <a:spAutoFit/>
              </a:bodyPr>
              <a:lstStyle/>
              <a:p>
                <a:pPr algn="r" defTabSz="914400"/>
                <a:r>
                  <a:rPr lang="en-US" altLang="ko-KR" sz="1400" b="1" dirty="0">
                    <a:solidFill>
                      <a:srgbClr val="483698"/>
                    </a:solidFill>
                    <a:cs typeface="Arial" pitchFamily="34" charset="0"/>
                  </a:rPr>
                  <a:t>Direct Oversight Activities</a:t>
                </a:r>
                <a:endParaRPr lang="ko-KR" altLang="en-US" sz="1400" b="1" dirty="0">
                  <a:solidFill>
                    <a:srgbClr val="483698"/>
                  </a:solidFill>
                  <a:cs typeface="Arial" pitchFamily="34" charset="0"/>
                </a:endParaRPr>
              </a:p>
            </p:txBody>
          </p:sp>
          <p:sp>
            <p:nvSpPr>
              <p:cNvPr id="70" name="TextBox 69">
                <a:extLst>
                  <a:ext uri="{FF2B5EF4-FFF2-40B4-BE49-F238E27FC236}">
                    <a16:creationId xmlns:a16="http://schemas.microsoft.com/office/drawing/2014/main" id="{6BA858D0-0B32-4790-AF81-4D708B3AB926}"/>
                  </a:ext>
                </a:extLst>
              </p:cNvPr>
              <p:cNvSpPr txBox="1"/>
              <p:nvPr/>
            </p:nvSpPr>
            <p:spPr>
              <a:xfrm>
                <a:off x="-1101446" y="3995230"/>
                <a:ext cx="5469980" cy="781225"/>
              </a:xfrm>
              <a:prstGeom prst="rect">
                <a:avLst/>
              </a:prstGeom>
              <a:noFill/>
            </p:spPr>
            <p:txBody>
              <a:bodyPr wrap="square" rtlCol="0">
                <a:spAutoFit/>
              </a:bodyPr>
              <a:lstStyle/>
              <a:p>
                <a:pPr algn="r" defTabSz="914400"/>
                <a:r>
                  <a:rPr lang="en-US" altLang="ko-KR" sz="1000" dirty="0">
                    <a:solidFill>
                      <a:srgbClr val="00338D"/>
                    </a:solidFill>
                    <a:cs typeface="Arial" pitchFamily="34" charset="0"/>
                  </a:rPr>
                  <a:t>The ARP allocates more than $200 million to direct oversight activities — five times more than the Consolidated Appropriations Act of 2021 allocated in December — and almost $200 million for enforcing COVID-19-related worker protections. at.</a:t>
                </a:r>
              </a:p>
            </p:txBody>
          </p:sp>
        </p:grpSp>
        <p:grpSp>
          <p:nvGrpSpPr>
            <p:cNvPr id="71" name="Group 70">
              <a:extLst>
                <a:ext uri="{FF2B5EF4-FFF2-40B4-BE49-F238E27FC236}">
                  <a16:creationId xmlns:a16="http://schemas.microsoft.com/office/drawing/2014/main" id="{1F407943-A6D8-4A59-A06C-E77942611217}"/>
                </a:ext>
              </a:extLst>
            </p:cNvPr>
            <p:cNvGrpSpPr/>
            <p:nvPr/>
          </p:nvGrpSpPr>
          <p:grpSpPr>
            <a:xfrm>
              <a:off x="228600" y="3618085"/>
              <a:ext cx="5371755" cy="1277640"/>
              <a:chOff x="-2249608" y="3706112"/>
              <a:chExt cx="6618141" cy="1410005"/>
            </a:xfrm>
          </p:grpSpPr>
          <p:sp>
            <p:nvSpPr>
              <p:cNvPr id="72" name="TextBox 71">
                <a:extLst>
                  <a:ext uri="{FF2B5EF4-FFF2-40B4-BE49-F238E27FC236}">
                    <a16:creationId xmlns:a16="http://schemas.microsoft.com/office/drawing/2014/main" id="{04B8D83F-E9E8-4136-84B9-9F04AF9FCF39}"/>
                  </a:ext>
                </a:extLst>
              </p:cNvPr>
              <p:cNvSpPr txBox="1"/>
              <p:nvPr/>
            </p:nvSpPr>
            <p:spPr>
              <a:xfrm>
                <a:off x="395534" y="3706112"/>
                <a:ext cx="3972999" cy="339663"/>
              </a:xfrm>
              <a:prstGeom prst="rect">
                <a:avLst/>
              </a:prstGeom>
              <a:noFill/>
            </p:spPr>
            <p:txBody>
              <a:bodyPr wrap="square" rtlCol="0" anchor="ctr">
                <a:spAutoFit/>
              </a:bodyPr>
              <a:lstStyle/>
              <a:p>
                <a:pPr algn="r" defTabSz="914400"/>
                <a:r>
                  <a:rPr lang="en-US" altLang="ko-KR" sz="1400" b="1" dirty="0">
                    <a:solidFill>
                      <a:srgbClr val="470A68"/>
                    </a:solidFill>
                    <a:cs typeface="Arial" pitchFamily="34" charset="0"/>
                  </a:rPr>
                  <a:t>IG Funding</a:t>
                </a:r>
                <a:endParaRPr lang="ko-KR" altLang="en-US" sz="1400" b="1" dirty="0">
                  <a:solidFill>
                    <a:srgbClr val="470A68"/>
                  </a:solidFill>
                  <a:cs typeface="Arial" pitchFamily="34" charset="0"/>
                </a:endParaRPr>
              </a:p>
            </p:txBody>
          </p:sp>
          <p:sp>
            <p:nvSpPr>
              <p:cNvPr id="73" name="TextBox 72">
                <a:extLst>
                  <a:ext uri="{FF2B5EF4-FFF2-40B4-BE49-F238E27FC236}">
                    <a16:creationId xmlns:a16="http://schemas.microsoft.com/office/drawing/2014/main" id="{3B525195-758B-4F41-9C90-E4D8AC0BE682}"/>
                  </a:ext>
                </a:extLst>
              </p:cNvPr>
              <p:cNvSpPr txBox="1"/>
              <p:nvPr/>
            </p:nvSpPr>
            <p:spPr>
              <a:xfrm>
                <a:off x="-2249608" y="3995230"/>
                <a:ext cx="6618141" cy="1120887"/>
              </a:xfrm>
              <a:prstGeom prst="rect">
                <a:avLst/>
              </a:prstGeom>
              <a:noFill/>
            </p:spPr>
            <p:txBody>
              <a:bodyPr wrap="square" rtlCol="0">
                <a:spAutoFit/>
              </a:bodyPr>
              <a:lstStyle/>
              <a:p>
                <a:pPr algn="r" defTabSz="914400"/>
                <a:r>
                  <a:rPr lang="en-US" altLang="ko-KR" sz="1000" dirty="0">
                    <a:solidFill>
                      <a:srgbClr val="00338D"/>
                    </a:solidFill>
                    <a:cs typeface="Arial" pitchFamily="34" charset="0"/>
                  </a:rPr>
                  <a:t>The ARP also contains roughly $86 million for Inspectors General to carry out oversight work. Specifically, $25 million has been allocated for the Small Business Administration, $12.5 million for the Department of Labor, $10 million for the Department of Veterans Affairs, $5.6 million for the Department of the Treasury, and $5 million each for the Department of Education and the Department of Health and Human Services. The Department of Commerce and the Department of Agriculture both received amounts under $5 million.</a:t>
                </a:r>
              </a:p>
            </p:txBody>
          </p:sp>
        </p:grpSp>
        <p:grpSp>
          <p:nvGrpSpPr>
            <p:cNvPr id="74" name="Group 73">
              <a:extLst>
                <a:ext uri="{FF2B5EF4-FFF2-40B4-BE49-F238E27FC236}">
                  <a16:creationId xmlns:a16="http://schemas.microsoft.com/office/drawing/2014/main" id="{4203FDA1-9145-416F-B0E5-BB8AE3EC80DE}"/>
                </a:ext>
              </a:extLst>
            </p:cNvPr>
            <p:cNvGrpSpPr/>
            <p:nvPr/>
          </p:nvGrpSpPr>
          <p:grpSpPr>
            <a:xfrm>
              <a:off x="1093134" y="5030736"/>
              <a:ext cx="4372938" cy="1277640"/>
              <a:chOff x="-1019040" y="3706112"/>
              <a:chExt cx="5387573" cy="1410006"/>
            </a:xfrm>
          </p:grpSpPr>
          <p:sp>
            <p:nvSpPr>
              <p:cNvPr id="75" name="TextBox 74">
                <a:extLst>
                  <a:ext uri="{FF2B5EF4-FFF2-40B4-BE49-F238E27FC236}">
                    <a16:creationId xmlns:a16="http://schemas.microsoft.com/office/drawing/2014/main" id="{DDE3CF8A-3FF5-4840-BF0F-E0F57DEF9187}"/>
                  </a:ext>
                </a:extLst>
              </p:cNvPr>
              <p:cNvSpPr txBox="1"/>
              <p:nvPr/>
            </p:nvSpPr>
            <p:spPr>
              <a:xfrm>
                <a:off x="395534" y="3706112"/>
                <a:ext cx="3972999" cy="339663"/>
              </a:xfrm>
              <a:prstGeom prst="rect">
                <a:avLst/>
              </a:prstGeom>
              <a:noFill/>
            </p:spPr>
            <p:txBody>
              <a:bodyPr wrap="square" rtlCol="0" anchor="ctr">
                <a:spAutoFit/>
              </a:bodyPr>
              <a:lstStyle/>
              <a:p>
                <a:pPr algn="r" defTabSz="914400"/>
                <a:r>
                  <a:rPr lang="en-US" altLang="ko-KR" sz="1400" b="1" dirty="0">
                    <a:solidFill>
                      <a:srgbClr val="6D2077"/>
                    </a:solidFill>
                    <a:cs typeface="Arial" pitchFamily="34" charset="0"/>
                  </a:rPr>
                  <a:t>UI Programs</a:t>
                </a:r>
                <a:endParaRPr lang="ko-KR" altLang="en-US" sz="1400" b="1" dirty="0">
                  <a:solidFill>
                    <a:srgbClr val="6D2077"/>
                  </a:solidFill>
                  <a:cs typeface="Arial" pitchFamily="34" charset="0"/>
                </a:endParaRPr>
              </a:p>
            </p:txBody>
          </p:sp>
          <p:sp>
            <p:nvSpPr>
              <p:cNvPr id="76" name="TextBox 75">
                <a:extLst>
                  <a:ext uri="{FF2B5EF4-FFF2-40B4-BE49-F238E27FC236}">
                    <a16:creationId xmlns:a16="http://schemas.microsoft.com/office/drawing/2014/main" id="{895E1FAD-C8E6-4991-9B5F-67F01FB37B03}"/>
                  </a:ext>
                </a:extLst>
              </p:cNvPr>
              <p:cNvSpPr txBox="1"/>
              <p:nvPr/>
            </p:nvSpPr>
            <p:spPr>
              <a:xfrm>
                <a:off x="-1019040" y="3995230"/>
                <a:ext cx="5387573" cy="1120888"/>
              </a:xfrm>
              <a:prstGeom prst="rect">
                <a:avLst/>
              </a:prstGeom>
              <a:noFill/>
            </p:spPr>
            <p:txBody>
              <a:bodyPr wrap="square" rtlCol="0">
                <a:spAutoFit/>
              </a:bodyPr>
              <a:lstStyle/>
              <a:p>
                <a:pPr algn="r" defTabSz="914400"/>
                <a:r>
                  <a:rPr lang="en-US" altLang="ko-KR" sz="1000" dirty="0">
                    <a:solidFill>
                      <a:srgbClr val="00338D"/>
                    </a:solidFill>
                    <a:cs typeface="Arial" pitchFamily="34" charset="0"/>
                  </a:rPr>
                  <a:t>Detecting fraud and increasing equity in unemployment insurance (UI) programs are also top priorities in the American Rescue Plan, which set aside $2 billion for UI system enhancements through the Department of Labor. That money will support both federal and state efforts to streamline the UI process. The Department of Labor also received roughly $187 million to support enforcement of COVID-19-related worker protections. </a:t>
                </a:r>
              </a:p>
            </p:txBody>
          </p:sp>
        </p:grpSp>
        <p:grpSp>
          <p:nvGrpSpPr>
            <p:cNvPr id="77" name="Group 76">
              <a:extLst>
                <a:ext uri="{FF2B5EF4-FFF2-40B4-BE49-F238E27FC236}">
                  <a16:creationId xmlns:a16="http://schemas.microsoft.com/office/drawing/2014/main" id="{9CAE5C67-192B-4F7C-94A3-CA3E22BE0BA0}"/>
                </a:ext>
              </a:extLst>
            </p:cNvPr>
            <p:cNvGrpSpPr/>
            <p:nvPr/>
          </p:nvGrpSpPr>
          <p:grpSpPr>
            <a:xfrm>
              <a:off x="5575836" y="2382041"/>
              <a:ext cx="2155773" cy="4552159"/>
              <a:chOff x="4867010" y="1661514"/>
              <a:chExt cx="2156062" cy="4206297"/>
            </a:xfrm>
          </p:grpSpPr>
          <p:grpSp>
            <p:nvGrpSpPr>
              <p:cNvPr id="78" name="Group 77">
                <a:extLst>
                  <a:ext uri="{FF2B5EF4-FFF2-40B4-BE49-F238E27FC236}">
                    <a16:creationId xmlns:a16="http://schemas.microsoft.com/office/drawing/2014/main" id="{C46773DD-34FB-43A0-9C83-223BC8CD9B99}"/>
                  </a:ext>
                </a:extLst>
              </p:cNvPr>
              <p:cNvGrpSpPr/>
              <p:nvPr/>
            </p:nvGrpSpPr>
            <p:grpSpPr>
              <a:xfrm>
                <a:off x="5407728" y="5075721"/>
                <a:ext cx="1074452" cy="792090"/>
                <a:chOff x="3773268" y="4911608"/>
                <a:chExt cx="922956" cy="1004233"/>
              </a:xfrm>
            </p:grpSpPr>
            <p:sp>
              <p:nvSpPr>
                <p:cNvPr id="117" name="Trapezoid 116">
                  <a:extLst>
                    <a:ext uri="{FF2B5EF4-FFF2-40B4-BE49-F238E27FC236}">
                      <a16:creationId xmlns:a16="http://schemas.microsoft.com/office/drawing/2014/main" id="{5E5AE968-F70E-4708-896C-B37B734A413A}"/>
                    </a:ext>
                  </a:extLst>
                </p:cNvPr>
                <p:cNvSpPr/>
                <p:nvPr/>
              </p:nvSpPr>
              <p:spPr>
                <a:xfrm rot="10800000">
                  <a:off x="3773268" y="4911608"/>
                  <a:ext cx="922956" cy="1004233"/>
                </a:xfrm>
                <a:prstGeom prst="trapezoid">
                  <a:avLst>
                    <a:gd name="adj" fmla="val 78876"/>
                  </a:avLst>
                </a:prstGeom>
                <a:solidFill>
                  <a:srgbClr val="F5B317">
                    <a:alpha val="5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sp>
              <p:nvSpPr>
                <p:cNvPr id="118" name="Isosceles Triangle 117">
                  <a:extLst>
                    <a:ext uri="{FF2B5EF4-FFF2-40B4-BE49-F238E27FC236}">
                      <a16:creationId xmlns:a16="http://schemas.microsoft.com/office/drawing/2014/main" id="{690A8A79-2C5D-46EC-817B-65329A1C8805}"/>
                    </a:ext>
                  </a:extLst>
                </p:cNvPr>
                <p:cNvSpPr/>
                <p:nvPr/>
              </p:nvSpPr>
              <p:spPr>
                <a:xfrm rot="10800000" flipH="1">
                  <a:off x="4132972" y="5714655"/>
                  <a:ext cx="213694" cy="184219"/>
                </a:xfrm>
                <a:prstGeom prst="triangle">
                  <a:avLst/>
                </a:prstGeom>
                <a:solidFill>
                  <a:srgbClr val="57687C"/>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grpSp>
          <p:grpSp>
            <p:nvGrpSpPr>
              <p:cNvPr id="79" name="Group 78">
                <a:extLst>
                  <a:ext uri="{FF2B5EF4-FFF2-40B4-BE49-F238E27FC236}">
                    <a16:creationId xmlns:a16="http://schemas.microsoft.com/office/drawing/2014/main" id="{1AEC77DA-F531-4B54-A574-59408A50EC86}"/>
                  </a:ext>
                </a:extLst>
              </p:cNvPr>
              <p:cNvGrpSpPr/>
              <p:nvPr/>
            </p:nvGrpSpPr>
            <p:grpSpPr>
              <a:xfrm>
                <a:off x="4867010" y="3892017"/>
                <a:ext cx="757285" cy="1249932"/>
                <a:chOff x="3319643" y="3717032"/>
                <a:chExt cx="641101" cy="1058168"/>
              </a:xfrm>
            </p:grpSpPr>
            <p:sp>
              <p:nvSpPr>
                <p:cNvPr id="115" name="Round Same Side Corner Rectangle 3">
                  <a:extLst>
                    <a:ext uri="{FF2B5EF4-FFF2-40B4-BE49-F238E27FC236}">
                      <a16:creationId xmlns:a16="http://schemas.microsoft.com/office/drawing/2014/main" id="{8A92021A-1955-4425-9DF3-75ACA389863E}"/>
                    </a:ext>
                  </a:extLst>
                </p:cNvPr>
                <p:cNvSpPr/>
                <p:nvPr/>
              </p:nvSpPr>
              <p:spPr>
                <a:xfrm rot="10800000">
                  <a:off x="3777403" y="4005064"/>
                  <a:ext cx="183341" cy="770136"/>
                </a:xfrm>
                <a:prstGeom prst="round2SameRect">
                  <a:avLst>
                    <a:gd name="adj1" fmla="val 50000"/>
                    <a:gd name="adj2" fmla="val 0"/>
                  </a:avLst>
                </a:prstGeom>
                <a:solidFill>
                  <a:srgbClr val="6D2077"/>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sp>
              <p:nvSpPr>
                <p:cNvPr id="116" name="Oval 115">
                  <a:extLst>
                    <a:ext uri="{FF2B5EF4-FFF2-40B4-BE49-F238E27FC236}">
                      <a16:creationId xmlns:a16="http://schemas.microsoft.com/office/drawing/2014/main" id="{33D446CD-F091-4E8E-BA5F-8607B252E283}"/>
                    </a:ext>
                  </a:extLst>
                </p:cNvPr>
                <p:cNvSpPr/>
                <p:nvPr/>
              </p:nvSpPr>
              <p:spPr>
                <a:xfrm>
                  <a:off x="3319643" y="3717032"/>
                  <a:ext cx="576064" cy="576064"/>
                </a:xfrm>
                <a:prstGeom prst="ellipse">
                  <a:avLst/>
                </a:prstGeom>
                <a:solidFill>
                  <a:sysClr val="window" lastClr="FFFFFF"/>
                </a:solidFill>
                <a:ln w="152400" cap="flat" cmpd="sng" algn="ctr">
                  <a:solidFill>
                    <a:srgbClr val="6D2077"/>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grpSp>
          <p:grpSp>
            <p:nvGrpSpPr>
              <p:cNvPr id="80" name="Group 79">
                <a:extLst>
                  <a:ext uri="{FF2B5EF4-FFF2-40B4-BE49-F238E27FC236}">
                    <a16:creationId xmlns:a16="http://schemas.microsoft.com/office/drawing/2014/main" id="{D2FD9208-BF89-463E-96AC-76C54F4F3FC9}"/>
                  </a:ext>
                </a:extLst>
              </p:cNvPr>
              <p:cNvGrpSpPr/>
              <p:nvPr/>
            </p:nvGrpSpPr>
            <p:grpSpPr>
              <a:xfrm>
                <a:off x="5080698" y="2777959"/>
                <a:ext cx="756214" cy="2363990"/>
                <a:chOff x="3503484" y="2773890"/>
                <a:chExt cx="640195" cy="2001310"/>
              </a:xfrm>
            </p:grpSpPr>
            <p:sp>
              <p:nvSpPr>
                <p:cNvPr id="113" name="Round Same Side Corner Rectangle 8">
                  <a:extLst>
                    <a:ext uri="{FF2B5EF4-FFF2-40B4-BE49-F238E27FC236}">
                      <a16:creationId xmlns:a16="http://schemas.microsoft.com/office/drawing/2014/main" id="{0432A849-92FB-4F39-85CC-F4F713963B7D}"/>
                    </a:ext>
                  </a:extLst>
                </p:cNvPr>
                <p:cNvSpPr/>
                <p:nvPr/>
              </p:nvSpPr>
              <p:spPr>
                <a:xfrm rot="10800000">
                  <a:off x="3960338" y="3061922"/>
                  <a:ext cx="183341" cy="1713278"/>
                </a:xfrm>
                <a:prstGeom prst="round2SameRect">
                  <a:avLst>
                    <a:gd name="adj1" fmla="val 50000"/>
                    <a:gd name="adj2" fmla="val 0"/>
                  </a:avLst>
                </a:prstGeom>
                <a:solidFill>
                  <a:srgbClr val="470A6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sp>
              <p:nvSpPr>
                <p:cNvPr id="114" name="Oval 113">
                  <a:extLst>
                    <a:ext uri="{FF2B5EF4-FFF2-40B4-BE49-F238E27FC236}">
                      <a16:creationId xmlns:a16="http://schemas.microsoft.com/office/drawing/2014/main" id="{DDCC2200-3E79-4A28-BAD5-4F34B0C2F32E}"/>
                    </a:ext>
                  </a:extLst>
                </p:cNvPr>
                <p:cNvSpPr/>
                <p:nvPr/>
              </p:nvSpPr>
              <p:spPr>
                <a:xfrm>
                  <a:off x="3503484" y="2773890"/>
                  <a:ext cx="576064" cy="576064"/>
                </a:xfrm>
                <a:prstGeom prst="ellipse">
                  <a:avLst/>
                </a:prstGeom>
                <a:solidFill>
                  <a:sysClr val="window" lastClr="FFFFFF"/>
                </a:solidFill>
                <a:ln w="152400" cap="flat" cmpd="sng" algn="ctr">
                  <a:solidFill>
                    <a:srgbClr val="470A6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grpSp>
          <p:grpSp>
            <p:nvGrpSpPr>
              <p:cNvPr id="81" name="Group 80">
                <a:extLst>
                  <a:ext uri="{FF2B5EF4-FFF2-40B4-BE49-F238E27FC236}">
                    <a16:creationId xmlns:a16="http://schemas.microsoft.com/office/drawing/2014/main" id="{E6FA8704-19DA-4C66-920C-6C2AB788D780}"/>
                  </a:ext>
                </a:extLst>
              </p:cNvPr>
              <p:cNvGrpSpPr/>
              <p:nvPr/>
            </p:nvGrpSpPr>
            <p:grpSpPr>
              <a:xfrm>
                <a:off x="5304857" y="1661514"/>
                <a:ext cx="745764" cy="3478053"/>
                <a:chOff x="3695269" y="1830748"/>
                <a:chExt cx="631348" cy="2944452"/>
              </a:xfrm>
            </p:grpSpPr>
            <p:sp>
              <p:nvSpPr>
                <p:cNvPr id="111" name="Round Same Side Corner Rectangle 9">
                  <a:extLst>
                    <a:ext uri="{FF2B5EF4-FFF2-40B4-BE49-F238E27FC236}">
                      <a16:creationId xmlns:a16="http://schemas.microsoft.com/office/drawing/2014/main" id="{8BFD8D9E-0A47-4539-A5E7-E9620E6EB0CE}"/>
                    </a:ext>
                  </a:extLst>
                </p:cNvPr>
                <p:cNvSpPr/>
                <p:nvPr/>
              </p:nvSpPr>
              <p:spPr>
                <a:xfrm rot="10800000">
                  <a:off x="4143276" y="2118780"/>
                  <a:ext cx="183341" cy="2656420"/>
                </a:xfrm>
                <a:prstGeom prst="round2SameRect">
                  <a:avLst>
                    <a:gd name="adj1" fmla="val 50000"/>
                    <a:gd name="adj2" fmla="val 0"/>
                  </a:avLst>
                </a:prstGeom>
                <a:solidFill>
                  <a:srgbClr val="48369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sp>
              <p:nvSpPr>
                <p:cNvPr id="112" name="Oval 111">
                  <a:extLst>
                    <a:ext uri="{FF2B5EF4-FFF2-40B4-BE49-F238E27FC236}">
                      <a16:creationId xmlns:a16="http://schemas.microsoft.com/office/drawing/2014/main" id="{30656393-D63C-4D4C-83C9-831D75D5C940}"/>
                    </a:ext>
                  </a:extLst>
                </p:cNvPr>
                <p:cNvSpPr/>
                <p:nvPr/>
              </p:nvSpPr>
              <p:spPr>
                <a:xfrm>
                  <a:off x="3695269" y="1830748"/>
                  <a:ext cx="576064" cy="576064"/>
                </a:xfrm>
                <a:prstGeom prst="ellipse">
                  <a:avLst/>
                </a:prstGeom>
                <a:solidFill>
                  <a:sysClr val="window" lastClr="FFFFFF"/>
                </a:solidFill>
                <a:ln w="152400" cap="flat" cmpd="sng" algn="ctr">
                  <a:solidFill>
                    <a:srgbClr val="483698"/>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dirty="0">
                    <a:ln>
                      <a:noFill/>
                    </a:ln>
                    <a:solidFill>
                      <a:prstClr val="white"/>
                    </a:solidFill>
                    <a:effectLst/>
                    <a:uLnTx/>
                    <a:uFillTx/>
                    <a:latin typeface="Arial"/>
                    <a:ea typeface="+mn-ea"/>
                    <a:cs typeface="+mn-cs"/>
                  </a:endParaRPr>
                </a:p>
              </p:txBody>
            </p:sp>
          </p:grpSp>
          <p:grpSp>
            <p:nvGrpSpPr>
              <p:cNvPr id="82" name="Group 81">
                <a:extLst>
                  <a:ext uri="{FF2B5EF4-FFF2-40B4-BE49-F238E27FC236}">
                    <a16:creationId xmlns:a16="http://schemas.microsoft.com/office/drawing/2014/main" id="{F2A562CC-DFE7-4F3C-AD69-ACDAFD1E9C60}"/>
                  </a:ext>
                </a:extLst>
              </p:cNvPr>
              <p:cNvGrpSpPr/>
              <p:nvPr/>
            </p:nvGrpSpPr>
            <p:grpSpPr>
              <a:xfrm>
                <a:off x="6049948" y="2220925"/>
                <a:ext cx="754721" cy="2921023"/>
                <a:chOff x="4326213" y="2302319"/>
                <a:chExt cx="638931" cy="2472881"/>
              </a:xfrm>
            </p:grpSpPr>
            <p:sp>
              <p:nvSpPr>
                <p:cNvPr id="109" name="Round Same Side Corner Rectangle 10">
                  <a:extLst>
                    <a:ext uri="{FF2B5EF4-FFF2-40B4-BE49-F238E27FC236}">
                      <a16:creationId xmlns:a16="http://schemas.microsoft.com/office/drawing/2014/main" id="{80B368DE-BB61-41C5-BDDF-4B6AD8E02D66}"/>
                    </a:ext>
                  </a:extLst>
                </p:cNvPr>
                <p:cNvSpPr/>
                <p:nvPr/>
              </p:nvSpPr>
              <p:spPr>
                <a:xfrm rot="10800000">
                  <a:off x="4326213" y="2590351"/>
                  <a:ext cx="183341" cy="2184849"/>
                </a:xfrm>
                <a:prstGeom prst="round2SameRect">
                  <a:avLst>
                    <a:gd name="adj1" fmla="val 50000"/>
                    <a:gd name="adj2" fmla="val 0"/>
                  </a:avLst>
                </a:prstGeom>
                <a:solidFill>
                  <a:srgbClr val="0091DA"/>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dirty="0">
                    <a:ln>
                      <a:noFill/>
                    </a:ln>
                    <a:solidFill>
                      <a:prstClr val="white"/>
                    </a:solidFill>
                    <a:effectLst/>
                    <a:uLnTx/>
                    <a:uFillTx/>
                    <a:latin typeface="Arial"/>
                    <a:ea typeface="+mn-ea"/>
                    <a:cs typeface="+mn-cs"/>
                  </a:endParaRPr>
                </a:p>
              </p:txBody>
            </p:sp>
            <p:sp>
              <p:nvSpPr>
                <p:cNvPr id="110" name="Oval 109">
                  <a:extLst>
                    <a:ext uri="{FF2B5EF4-FFF2-40B4-BE49-F238E27FC236}">
                      <a16:creationId xmlns:a16="http://schemas.microsoft.com/office/drawing/2014/main" id="{8372D0C6-45C4-4D28-88C4-AC3B56AF3865}"/>
                    </a:ext>
                  </a:extLst>
                </p:cNvPr>
                <p:cNvSpPr/>
                <p:nvPr/>
              </p:nvSpPr>
              <p:spPr>
                <a:xfrm>
                  <a:off x="4389080" y="2302319"/>
                  <a:ext cx="576064" cy="576064"/>
                </a:xfrm>
                <a:prstGeom prst="ellipse">
                  <a:avLst/>
                </a:prstGeom>
                <a:solidFill>
                  <a:sysClr val="window" lastClr="FFFFFF"/>
                </a:solidFill>
                <a:ln w="152400" cap="flat" cmpd="sng" algn="ctr">
                  <a:solidFill>
                    <a:srgbClr val="0091DA"/>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grpSp>
          <p:grpSp>
            <p:nvGrpSpPr>
              <p:cNvPr id="83" name="Group 82">
                <a:extLst>
                  <a:ext uri="{FF2B5EF4-FFF2-40B4-BE49-F238E27FC236}">
                    <a16:creationId xmlns:a16="http://schemas.microsoft.com/office/drawing/2014/main" id="{528414F9-FD0C-4174-8965-11B969D19C17}"/>
                  </a:ext>
                </a:extLst>
              </p:cNvPr>
              <p:cNvGrpSpPr/>
              <p:nvPr/>
            </p:nvGrpSpPr>
            <p:grpSpPr>
              <a:xfrm>
                <a:off x="6265613" y="3334987"/>
                <a:ext cx="757459" cy="1806962"/>
                <a:chOff x="4509151" y="3245461"/>
                <a:chExt cx="641249" cy="1529739"/>
              </a:xfrm>
              <a:solidFill>
                <a:srgbClr val="00A3A1"/>
              </a:solidFill>
            </p:grpSpPr>
            <p:sp>
              <p:nvSpPr>
                <p:cNvPr id="107" name="Round Same Side Corner Rectangle 11">
                  <a:extLst>
                    <a:ext uri="{FF2B5EF4-FFF2-40B4-BE49-F238E27FC236}">
                      <a16:creationId xmlns:a16="http://schemas.microsoft.com/office/drawing/2014/main" id="{5E93A6B9-65D8-40E9-853A-259CD52E60F2}"/>
                    </a:ext>
                  </a:extLst>
                </p:cNvPr>
                <p:cNvSpPr/>
                <p:nvPr/>
              </p:nvSpPr>
              <p:spPr>
                <a:xfrm rot="10800000">
                  <a:off x="4509151" y="3533493"/>
                  <a:ext cx="183341" cy="1241707"/>
                </a:xfrm>
                <a:prstGeom prst="round2SameRect">
                  <a:avLst>
                    <a:gd name="adj1" fmla="val 50000"/>
                    <a:gd name="adj2" fmla="val 0"/>
                  </a:avLst>
                </a:prstGeom>
                <a:grpFill/>
                <a:ln w="12700" cap="flat" cmpd="sng" algn="ctr">
                  <a:solidFill>
                    <a:srgbClr val="00A3A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sp>
              <p:nvSpPr>
                <p:cNvPr id="108" name="Oval 107">
                  <a:extLst>
                    <a:ext uri="{FF2B5EF4-FFF2-40B4-BE49-F238E27FC236}">
                      <a16:creationId xmlns:a16="http://schemas.microsoft.com/office/drawing/2014/main" id="{A3F3D1F1-9D6B-4DDA-BA11-A91E00045006}"/>
                    </a:ext>
                  </a:extLst>
                </p:cNvPr>
                <p:cNvSpPr/>
                <p:nvPr/>
              </p:nvSpPr>
              <p:spPr>
                <a:xfrm>
                  <a:off x="4574336" y="3245461"/>
                  <a:ext cx="576064" cy="576064"/>
                </a:xfrm>
                <a:prstGeom prst="ellipse">
                  <a:avLst/>
                </a:prstGeom>
                <a:solidFill>
                  <a:sysClr val="window" lastClr="FFFFFF"/>
                </a:solidFill>
                <a:ln w="152400" cap="flat" cmpd="sng" algn="ctr">
                  <a:solidFill>
                    <a:srgbClr val="00A3A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2025" b="0" i="0" u="none" strike="noStrike" kern="0" cap="none" spc="0" normalizeH="0" baseline="0" noProof="0">
                    <a:ln>
                      <a:noFill/>
                    </a:ln>
                    <a:solidFill>
                      <a:prstClr val="white"/>
                    </a:solidFill>
                    <a:effectLst/>
                    <a:uLnTx/>
                    <a:uFillTx/>
                    <a:latin typeface="Arial"/>
                    <a:ea typeface="+mn-ea"/>
                    <a:cs typeface="+mn-cs"/>
                  </a:endParaRPr>
                </a:p>
              </p:txBody>
            </p:sp>
          </p:grpSp>
          <p:grpSp>
            <p:nvGrpSpPr>
              <p:cNvPr id="84" name="Gráfico 1">
                <a:extLst>
                  <a:ext uri="{FF2B5EF4-FFF2-40B4-BE49-F238E27FC236}">
                    <a16:creationId xmlns:a16="http://schemas.microsoft.com/office/drawing/2014/main" id="{CCFEA225-EDE7-455A-8946-9F9A27CDA81A}"/>
                  </a:ext>
                </a:extLst>
              </p:cNvPr>
              <p:cNvGrpSpPr/>
              <p:nvPr/>
            </p:nvGrpSpPr>
            <p:grpSpPr>
              <a:xfrm>
                <a:off x="5499775" y="1868178"/>
                <a:ext cx="290624" cy="269519"/>
                <a:chOff x="4447565" y="5315375"/>
                <a:chExt cx="290624" cy="269519"/>
              </a:xfrm>
              <a:solidFill>
                <a:srgbClr val="483698"/>
              </a:solidFill>
            </p:grpSpPr>
            <p:sp>
              <p:nvSpPr>
                <p:cNvPr id="99" name="Forma libre: forma 64">
                  <a:extLst>
                    <a:ext uri="{FF2B5EF4-FFF2-40B4-BE49-F238E27FC236}">
                      <a16:creationId xmlns:a16="http://schemas.microsoft.com/office/drawing/2014/main" id="{80E6ADBC-5BE7-418D-AEA9-9CE349D1DC12}"/>
                    </a:ext>
                  </a:extLst>
                </p:cNvPr>
                <p:cNvSpPr/>
                <p:nvPr/>
              </p:nvSpPr>
              <p:spPr>
                <a:xfrm>
                  <a:off x="4447565" y="5315375"/>
                  <a:ext cx="281400" cy="203233"/>
                </a:xfrm>
                <a:custGeom>
                  <a:avLst/>
                  <a:gdLst>
                    <a:gd name="connsiteX0" fmla="*/ 0 w 281399"/>
                    <a:gd name="connsiteY0" fmla="*/ 0 h 203233"/>
                    <a:gd name="connsiteX1" fmla="*/ 0 w 281399"/>
                    <a:gd name="connsiteY1" fmla="*/ 207142 h 203233"/>
                    <a:gd name="connsiteX2" fmla="*/ 222931 w 281399"/>
                    <a:gd name="connsiteY2" fmla="*/ 207142 h 203233"/>
                    <a:gd name="connsiteX3" fmla="*/ 222931 w 281399"/>
                    <a:gd name="connsiteY3" fmla="*/ 181660 h 203233"/>
                    <a:gd name="connsiteX4" fmla="*/ 25639 w 281399"/>
                    <a:gd name="connsiteY4" fmla="*/ 181660 h 203233"/>
                    <a:gd name="connsiteX5" fmla="*/ 25639 w 281399"/>
                    <a:gd name="connsiteY5" fmla="*/ 25482 h 203233"/>
                    <a:gd name="connsiteX6" fmla="*/ 264828 w 281399"/>
                    <a:gd name="connsiteY6" fmla="*/ 25482 h 203233"/>
                    <a:gd name="connsiteX7" fmla="*/ 264828 w 281399"/>
                    <a:gd name="connsiteY7" fmla="*/ 155239 h 203233"/>
                    <a:gd name="connsiteX8" fmla="*/ 288278 w 281399"/>
                    <a:gd name="connsiteY8" fmla="*/ 155239 h 203233"/>
                    <a:gd name="connsiteX9" fmla="*/ 288278 w 281399"/>
                    <a:gd name="connsiteY9" fmla="*/ 207142 h 203233"/>
                    <a:gd name="connsiteX10" fmla="*/ 290311 w 281399"/>
                    <a:gd name="connsiteY10" fmla="*/ 207142 h 203233"/>
                    <a:gd name="connsiteX11" fmla="*/ 290311 w 281399"/>
                    <a:gd name="connsiteY11" fmla="*/ 0 h 203233"/>
                    <a:gd name="connsiteX12" fmla="*/ 0 w 281399"/>
                    <a:gd name="connsiteY12" fmla="*/ 0 h 203233"/>
                    <a:gd name="connsiteX13" fmla="*/ 189945 w 281399"/>
                    <a:gd name="connsiteY13" fmla="*/ 181660 h 203233"/>
                    <a:gd name="connsiteX14" fmla="*/ 189945 w 281399"/>
                    <a:gd name="connsiteY14" fmla="*/ 207142 h 203233"/>
                    <a:gd name="connsiteX15" fmla="*/ 212457 w 281399"/>
                    <a:gd name="connsiteY15" fmla="*/ 207142 h 203233"/>
                    <a:gd name="connsiteX16" fmla="*/ 212457 w 281399"/>
                    <a:gd name="connsiteY16" fmla="*/ 181660 h 203233"/>
                    <a:gd name="connsiteX17" fmla="*/ 189945 w 281399"/>
                    <a:gd name="connsiteY17" fmla="*/ 181660 h 203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81399" h="203233">
                      <a:moveTo>
                        <a:pt x="0" y="0"/>
                      </a:moveTo>
                      <a:lnTo>
                        <a:pt x="0" y="207142"/>
                      </a:lnTo>
                      <a:lnTo>
                        <a:pt x="222931" y="207142"/>
                      </a:lnTo>
                      <a:lnTo>
                        <a:pt x="222931" y="181660"/>
                      </a:lnTo>
                      <a:lnTo>
                        <a:pt x="25639" y="181660"/>
                      </a:lnTo>
                      <a:lnTo>
                        <a:pt x="25639" y="25482"/>
                      </a:lnTo>
                      <a:lnTo>
                        <a:pt x="264828" y="25482"/>
                      </a:lnTo>
                      <a:lnTo>
                        <a:pt x="264828" y="155239"/>
                      </a:lnTo>
                      <a:lnTo>
                        <a:pt x="288278" y="155239"/>
                      </a:lnTo>
                      <a:lnTo>
                        <a:pt x="288278" y="207142"/>
                      </a:lnTo>
                      <a:lnTo>
                        <a:pt x="290311" y="207142"/>
                      </a:lnTo>
                      <a:lnTo>
                        <a:pt x="290311" y="0"/>
                      </a:lnTo>
                      <a:lnTo>
                        <a:pt x="0" y="0"/>
                      </a:lnTo>
                      <a:close/>
                      <a:moveTo>
                        <a:pt x="189945" y="181660"/>
                      </a:moveTo>
                      <a:lnTo>
                        <a:pt x="189945" y="207142"/>
                      </a:lnTo>
                      <a:lnTo>
                        <a:pt x="212457" y="207142"/>
                      </a:lnTo>
                      <a:lnTo>
                        <a:pt x="212457" y="181660"/>
                      </a:lnTo>
                      <a:lnTo>
                        <a:pt x="189945" y="181660"/>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00" name="Forma libre: forma 65">
                  <a:extLst>
                    <a:ext uri="{FF2B5EF4-FFF2-40B4-BE49-F238E27FC236}">
                      <a16:creationId xmlns:a16="http://schemas.microsoft.com/office/drawing/2014/main" id="{5F99D712-9AA1-47B1-848E-86D3B277CA6F}"/>
                    </a:ext>
                  </a:extLst>
                </p:cNvPr>
                <p:cNvSpPr/>
                <p:nvPr/>
              </p:nvSpPr>
              <p:spPr>
                <a:xfrm>
                  <a:off x="4556530" y="5497035"/>
                  <a:ext cx="78167" cy="46900"/>
                </a:xfrm>
                <a:custGeom>
                  <a:avLst/>
                  <a:gdLst>
                    <a:gd name="connsiteX0" fmla="*/ 0 w 78166"/>
                    <a:gd name="connsiteY0" fmla="*/ 0 h 46899"/>
                    <a:gd name="connsiteX1" fmla="*/ 80980 w 78166"/>
                    <a:gd name="connsiteY1" fmla="*/ 0 h 46899"/>
                    <a:gd name="connsiteX2" fmla="*/ 80980 w 78166"/>
                    <a:gd name="connsiteY2" fmla="*/ 56593 h 46899"/>
                    <a:gd name="connsiteX3" fmla="*/ 0 w 78166"/>
                    <a:gd name="connsiteY3" fmla="*/ 56593 h 46899"/>
                  </a:gdLst>
                  <a:ahLst/>
                  <a:cxnLst>
                    <a:cxn ang="0">
                      <a:pos x="connsiteX0" y="connsiteY0"/>
                    </a:cxn>
                    <a:cxn ang="0">
                      <a:pos x="connsiteX1" y="connsiteY1"/>
                    </a:cxn>
                    <a:cxn ang="0">
                      <a:pos x="connsiteX2" y="connsiteY2"/>
                    </a:cxn>
                    <a:cxn ang="0">
                      <a:pos x="connsiteX3" y="connsiteY3"/>
                    </a:cxn>
                  </a:cxnLst>
                  <a:rect l="l" t="t" r="r" b="b"/>
                  <a:pathLst>
                    <a:path w="78166" h="46899">
                      <a:moveTo>
                        <a:pt x="0" y="0"/>
                      </a:moveTo>
                      <a:lnTo>
                        <a:pt x="80980" y="0"/>
                      </a:lnTo>
                      <a:lnTo>
                        <a:pt x="80980" y="56593"/>
                      </a:lnTo>
                      <a:lnTo>
                        <a:pt x="0" y="56593"/>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01" name="Forma libre: forma 66">
                  <a:extLst>
                    <a:ext uri="{FF2B5EF4-FFF2-40B4-BE49-F238E27FC236}">
                      <a16:creationId xmlns:a16="http://schemas.microsoft.com/office/drawing/2014/main" id="{8C33F3F5-8604-4655-AECA-27D37BFEDF24}"/>
                    </a:ext>
                  </a:extLst>
                </p:cNvPr>
                <p:cNvSpPr/>
                <p:nvPr/>
              </p:nvSpPr>
              <p:spPr>
                <a:xfrm>
                  <a:off x="4506972" y="5553627"/>
                  <a:ext cx="171967" cy="31267"/>
                </a:xfrm>
                <a:custGeom>
                  <a:avLst/>
                  <a:gdLst>
                    <a:gd name="connsiteX0" fmla="*/ 175562 w 171966"/>
                    <a:gd name="connsiteY0" fmla="*/ 18447 h 31266"/>
                    <a:gd name="connsiteX1" fmla="*/ 175562 w 171966"/>
                    <a:gd name="connsiteY1" fmla="*/ 32830 h 31266"/>
                    <a:gd name="connsiteX2" fmla="*/ 0 w 171966"/>
                    <a:gd name="connsiteY2" fmla="*/ 32830 h 31266"/>
                    <a:gd name="connsiteX3" fmla="*/ 0 w 171966"/>
                    <a:gd name="connsiteY3" fmla="*/ 0 h 31266"/>
                    <a:gd name="connsiteX4" fmla="*/ 163368 w 171966"/>
                    <a:gd name="connsiteY4" fmla="*/ 0 h 31266"/>
                    <a:gd name="connsiteX5" fmla="*/ 163368 w 171966"/>
                    <a:gd name="connsiteY5" fmla="*/ 18447 h 312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1966" h="31266">
                      <a:moveTo>
                        <a:pt x="175562" y="18447"/>
                      </a:moveTo>
                      <a:lnTo>
                        <a:pt x="175562" y="32830"/>
                      </a:lnTo>
                      <a:lnTo>
                        <a:pt x="0" y="32830"/>
                      </a:lnTo>
                      <a:lnTo>
                        <a:pt x="0" y="0"/>
                      </a:lnTo>
                      <a:lnTo>
                        <a:pt x="163368" y="0"/>
                      </a:lnTo>
                      <a:lnTo>
                        <a:pt x="163368" y="18447"/>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nvGrpSpPr>
                <p:cNvPr id="102" name="Gráfico 1">
                  <a:extLst>
                    <a:ext uri="{FF2B5EF4-FFF2-40B4-BE49-F238E27FC236}">
                      <a16:creationId xmlns:a16="http://schemas.microsoft.com/office/drawing/2014/main" id="{E1008FAF-8EA8-43AC-B3AB-53A84B78E64F}"/>
                    </a:ext>
                  </a:extLst>
                </p:cNvPr>
                <p:cNvGrpSpPr/>
                <p:nvPr/>
              </p:nvGrpSpPr>
              <p:grpSpPr>
                <a:xfrm>
                  <a:off x="4660022" y="5458420"/>
                  <a:ext cx="78167" cy="125067"/>
                  <a:chOff x="4660022" y="5458420"/>
                  <a:chExt cx="78167" cy="125067"/>
                </a:xfrm>
                <a:grpFill/>
              </p:grpSpPr>
              <p:sp>
                <p:nvSpPr>
                  <p:cNvPr id="105" name="Forma libre: forma 68">
                    <a:extLst>
                      <a:ext uri="{FF2B5EF4-FFF2-40B4-BE49-F238E27FC236}">
                        <a16:creationId xmlns:a16="http://schemas.microsoft.com/office/drawing/2014/main" id="{F6F50CEB-A966-4F81-9525-F9AF86C2A35C}"/>
                      </a:ext>
                    </a:extLst>
                  </p:cNvPr>
                  <p:cNvSpPr/>
                  <p:nvPr/>
                </p:nvSpPr>
                <p:spPr>
                  <a:xfrm>
                    <a:off x="4660022" y="5458420"/>
                    <a:ext cx="78167" cy="125067"/>
                  </a:xfrm>
                  <a:custGeom>
                    <a:avLst/>
                    <a:gdLst>
                      <a:gd name="connsiteX0" fmla="*/ 77697 w 78166"/>
                      <a:gd name="connsiteY0" fmla="*/ 156 h 125066"/>
                      <a:gd name="connsiteX1" fmla="*/ 75665 w 78166"/>
                      <a:gd name="connsiteY1" fmla="*/ 0 h 125066"/>
                      <a:gd name="connsiteX2" fmla="*/ 10474 w 78166"/>
                      <a:gd name="connsiteY2" fmla="*/ 0 h 125066"/>
                      <a:gd name="connsiteX3" fmla="*/ 7817 w 78166"/>
                      <a:gd name="connsiteY3" fmla="*/ 312 h 125066"/>
                      <a:gd name="connsiteX4" fmla="*/ 0 w 78166"/>
                      <a:gd name="connsiteY4" fmla="*/ 12194 h 125066"/>
                      <a:gd name="connsiteX5" fmla="*/ 0 w 78166"/>
                      <a:gd name="connsiteY5" fmla="*/ 123190 h 125066"/>
                      <a:gd name="connsiteX6" fmla="*/ 625 w 78166"/>
                      <a:gd name="connsiteY6" fmla="*/ 128037 h 125066"/>
                      <a:gd name="connsiteX7" fmla="*/ 10318 w 78166"/>
                      <a:gd name="connsiteY7" fmla="*/ 135541 h 125066"/>
                      <a:gd name="connsiteX8" fmla="*/ 75821 w 78166"/>
                      <a:gd name="connsiteY8" fmla="*/ 135541 h 125066"/>
                      <a:gd name="connsiteX9" fmla="*/ 86140 w 78166"/>
                      <a:gd name="connsiteY9" fmla="*/ 123347 h 125066"/>
                      <a:gd name="connsiteX10" fmla="*/ 86140 w 78166"/>
                      <a:gd name="connsiteY10" fmla="*/ 12037 h 125066"/>
                      <a:gd name="connsiteX11" fmla="*/ 77697 w 78166"/>
                      <a:gd name="connsiteY11" fmla="*/ 156 h 125066"/>
                      <a:gd name="connsiteX12" fmla="*/ 80043 w 78166"/>
                      <a:gd name="connsiteY12" fmla="*/ 122409 h 125066"/>
                      <a:gd name="connsiteX13" fmla="*/ 75040 w 78166"/>
                      <a:gd name="connsiteY13" fmla="*/ 128349 h 125066"/>
                      <a:gd name="connsiteX14" fmla="*/ 11100 w 78166"/>
                      <a:gd name="connsiteY14" fmla="*/ 128349 h 125066"/>
                      <a:gd name="connsiteX15" fmla="*/ 9224 w 78166"/>
                      <a:gd name="connsiteY15" fmla="*/ 128037 h 125066"/>
                      <a:gd name="connsiteX16" fmla="*/ 6097 w 78166"/>
                      <a:gd name="connsiteY16" fmla="*/ 122409 h 125066"/>
                      <a:gd name="connsiteX17" fmla="*/ 6097 w 78166"/>
                      <a:gd name="connsiteY17" fmla="*/ 13601 h 125066"/>
                      <a:gd name="connsiteX18" fmla="*/ 6253 w 78166"/>
                      <a:gd name="connsiteY18" fmla="*/ 10787 h 125066"/>
                      <a:gd name="connsiteX19" fmla="*/ 10631 w 78166"/>
                      <a:gd name="connsiteY19" fmla="*/ 7035 h 125066"/>
                      <a:gd name="connsiteX20" fmla="*/ 75040 w 78166"/>
                      <a:gd name="connsiteY20" fmla="*/ 7035 h 125066"/>
                      <a:gd name="connsiteX21" fmla="*/ 77697 w 78166"/>
                      <a:gd name="connsiteY21" fmla="*/ 7660 h 125066"/>
                      <a:gd name="connsiteX22" fmla="*/ 80043 w 78166"/>
                      <a:gd name="connsiteY22" fmla="*/ 12975 h 125066"/>
                      <a:gd name="connsiteX23" fmla="*/ 80043 w 78166"/>
                      <a:gd name="connsiteY23" fmla="*/ 122409 h 125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8166" h="125066">
                        <a:moveTo>
                          <a:pt x="77697" y="156"/>
                        </a:moveTo>
                        <a:cubicBezTo>
                          <a:pt x="77072" y="0"/>
                          <a:pt x="76447" y="0"/>
                          <a:pt x="75665" y="0"/>
                        </a:cubicBezTo>
                        <a:lnTo>
                          <a:pt x="10474" y="0"/>
                        </a:lnTo>
                        <a:cubicBezTo>
                          <a:pt x="9536" y="0"/>
                          <a:pt x="8598" y="156"/>
                          <a:pt x="7817" y="312"/>
                        </a:cubicBezTo>
                        <a:cubicBezTo>
                          <a:pt x="2970" y="1719"/>
                          <a:pt x="0" y="6253"/>
                          <a:pt x="0" y="12194"/>
                        </a:cubicBezTo>
                        <a:lnTo>
                          <a:pt x="0" y="123190"/>
                        </a:lnTo>
                        <a:cubicBezTo>
                          <a:pt x="0" y="124910"/>
                          <a:pt x="156" y="126474"/>
                          <a:pt x="625" y="128037"/>
                        </a:cubicBezTo>
                        <a:cubicBezTo>
                          <a:pt x="2032" y="132570"/>
                          <a:pt x="5472" y="135541"/>
                          <a:pt x="10318" y="135541"/>
                        </a:cubicBezTo>
                        <a:lnTo>
                          <a:pt x="75821" y="135541"/>
                        </a:lnTo>
                        <a:cubicBezTo>
                          <a:pt x="82231" y="135541"/>
                          <a:pt x="85983" y="130851"/>
                          <a:pt x="86140" y="123347"/>
                        </a:cubicBezTo>
                        <a:lnTo>
                          <a:pt x="86140" y="12037"/>
                        </a:lnTo>
                        <a:cubicBezTo>
                          <a:pt x="85983" y="5471"/>
                          <a:pt x="82857" y="1094"/>
                          <a:pt x="77697" y="156"/>
                        </a:cubicBezTo>
                        <a:close/>
                        <a:moveTo>
                          <a:pt x="80043" y="122409"/>
                        </a:moveTo>
                        <a:cubicBezTo>
                          <a:pt x="80043" y="125379"/>
                          <a:pt x="78010" y="128349"/>
                          <a:pt x="75040" y="128349"/>
                        </a:cubicBezTo>
                        <a:cubicBezTo>
                          <a:pt x="53622" y="128349"/>
                          <a:pt x="32361" y="128349"/>
                          <a:pt x="11100" y="128349"/>
                        </a:cubicBezTo>
                        <a:cubicBezTo>
                          <a:pt x="10474" y="128349"/>
                          <a:pt x="9849" y="128193"/>
                          <a:pt x="9224" y="128037"/>
                        </a:cubicBezTo>
                        <a:cubicBezTo>
                          <a:pt x="7191" y="127411"/>
                          <a:pt x="6097" y="125536"/>
                          <a:pt x="6097" y="122409"/>
                        </a:cubicBezTo>
                        <a:lnTo>
                          <a:pt x="6097" y="13601"/>
                        </a:lnTo>
                        <a:cubicBezTo>
                          <a:pt x="6097" y="12506"/>
                          <a:pt x="6097" y="11569"/>
                          <a:pt x="6253" y="10787"/>
                        </a:cubicBezTo>
                        <a:cubicBezTo>
                          <a:pt x="6722" y="8598"/>
                          <a:pt x="8442" y="7035"/>
                          <a:pt x="10631" y="7035"/>
                        </a:cubicBezTo>
                        <a:lnTo>
                          <a:pt x="75040" y="7035"/>
                        </a:lnTo>
                        <a:cubicBezTo>
                          <a:pt x="76134" y="7035"/>
                          <a:pt x="77072" y="7191"/>
                          <a:pt x="77697" y="7660"/>
                        </a:cubicBezTo>
                        <a:cubicBezTo>
                          <a:pt x="79261" y="8598"/>
                          <a:pt x="80043" y="10318"/>
                          <a:pt x="80043" y="12975"/>
                        </a:cubicBezTo>
                        <a:lnTo>
                          <a:pt x="80043" y="122409"/>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06" name="Forma libre: forma 69">
                    <a:extLst>
                      <a:ext uri="{FF2B5EF4-FFF2-40B4-BE49-F238E27FC236}">
                        <a16:creationId xmlns:a16="http://schemas.microsoft.com/office/drawing/2014/main" id="{DB07BEED-754A-46D5-A564-1B9AA888F331}"/>
                      </a:ext>
                    </a:extLst>
                  </p:cNvPr>
                  <p:cNvSpPr/>
                  <p:nvPr/>
                </p:nvSpPr>
                <p:spPr>
                  <a:xfrm>
                    <a:off x="4666119" y="5465612"/>
                    <a:ext cx="62533" cy="109433"/>
                  </a:xfrm>
                  <a:custGeom>
                    <a:avLst/>
                    <a:gdLst>
                      <a:gd name="connsiteX0" fmla="*/ 71600 w 62533"/>
                      <a:gd name="connsiteY0" fmla="*/ 625 h 109433"/>
                      <a:gd name="connsiteX1" fmla="*/ 68943 w 62533"/>
                      <a:gd name="connsiteY1" fmla="*/ 0 h 109433"/>
                      <a:gd name="connsiteX2" fmla="*/ 4534 w 62533"/>
                      <a:gd name="connsiteY2" fmla="*/ 0 h 109433"/>
                      <a:gd name="connsiteX3" fmla="*/ 156 w 62533"/>
                      <a:gd name="connsiteY3" fmla="*/ 3752 h 109433"/>
                      <a:gd name="connsiteX4" fmla="*/ 0 w 62533"/>
                      <a:gd name="connsiteY4" fmla="*/ 6566 h 109433"/>
                      <a:gd name="connsiteX5" fmla="*/ 0 w 62533"/>
                      <a:gd name="connsiteY5" fmla="*/ 115374 h 109433"/>
                      <a:gd name="connsiteX6" fmla="*/ 3127 w 62533"/>
                      <a:gd name="connsiteY6" fmla="*/ 121002 h 109433"/>
                      <a:gd name="connsiteX7" fmla="*/ 5003 w 62533"/>
                      <a:gd name="connsiteY7" fmla="*/ 121315 h 109433"/>
                      <a:gd name="connsiteX8" fmla="*/ 68943 w 62533"/>
                      <a:gd name="connsiteY8" fmla="*/ 121315 h 109433"/>
                      <a:gd name="connsiteX9" fmla="*/ 73946 w 62533"/>
                      <a:gd name="connsiteY9" fmla="*/ 115374 h 109433"/>
                      <a:gd name="connsiteX10" fmla="*/ 73946 w 62533"/>
                      <a:gd name="connsiteY10" fmla="*/ 5941 h 109433"/>
                      <a:gd name="connsiteX11" fmla="*/ 71600 w 62533"/>
                      <a:gd name="connsiteY11" fmla="*/ 625 h 109433"/>
                      <a:gd name="connsiteX12" fmla="*/ 36895 w 62533"/>
                      <a:gd name="connsiteY12" fmla="*/ 118500 h 109433"/>
                      <a:gd name="connsiteX13" fmla="*/ 32830 w 62533"/>
                      <a:gd name="connsiteY13" fmla="*/ 113811 h 109433"/>
                      <a:gd name="connsiteX14" fmla="*/ 36895 w 62533"/>
                      <a:gd name="connsiteY14" fmla="*/ 109121 h 109433"/>
                      <a:gd name="connsiteX15" fmla="*/ 40803 w 62533"/>
                      <a:gd name="connsiteY15" fmla="*/ 113967 h 109433"/>
                      <a:gd name="connsiteX16" fmla="*/ 36895 w 62533"/>
                      <a:gd name="connsiteY16" fmla="*/ 118500 h 109433"/>
                      <a:gd name="connsiteX17" fmla="*/ 69568 w 62533"/>
                      <a:gd name="connsiteY17" fmla="*/ 106463 h 109433"/>
                      <a:gd name="connsiteX18" fmla="*/ 4221 w 62533"/>
                      <a:gd name="connsiteY18" fmla="*/ 106463 h 109433"/>
                      <a:gd name="connsiteX19" fmla="*/ 4221 w 62533"/>
                      <a:gd name="connsiteY19" fmla="*/ 5003 h 109433"/>
                      <a:gd name="connsiteX20" fmla="*/ 69568 w 62533"/>
                      <a:gd name="connsiteY20" fmla="*/ 5003 h 109433"/>
                      <a:gd name="connsiteX21" fmla="*/ 69568 w 62533"/>
                      <a:gd name="connsiteY21" fmla="*/ 106463 h 109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62533" h="109433">
                        <a:moveTo>
                          <a:pt x="71600" y="625"/>
                        </a:moveTo>
                        <a:cubicBezTo>
                          <a:pt x="70819" y="156"/>
                          <a:pt x="69881" y="0"/>
                          <a:pt x="68943" y="0"/>
                        </a:cubicBezTo>
                        <a:lnTo>
                          <a:pt x="4534" y="0"/>
                        </a:lnTo>
                        <a:cubicBezTo>
                          <a:pt x="2345" y="0"/>
                          <a:pt x="625" y="1407"/>
                          <a:pt x="156" y="3752"/>
                        </a:cubicBezTo>
                        <a:cubicBezTo>
                          <a:pt x="0" y="4690"/>
                          <a:pt x="0" y="5628"/>
                          <a:pt x="0" y="6566"/>
                        </a:cubicBezTo>
                        <a:lnTo>
                          <a:pt x="0" y="115374"/>
                        </a:lnTo>
                        <a:cubicBezTo>
                          <a:pt x="0" y="118500"/>
                          <a:pt x="1094" y="120377"/>
                          <a:pt x="3127" y="121002"/>
                        </a:cubicBezTo>
                        <a:cubicBezTo>
                          <a:pt x="3752" y="121158"/>
                          <a:pt x="4377" y="121315"/>
                          <a:pt x="5003" y="121315"/>
                        </a:cubicBezTo>
                        <a:cubicBezTo>
                          <a:pt x="26264" y="121315"/>
                          <a:pt x="47682" y="121315"/>
                          <a:pt x="68943" y="121315"/>
                        </a:cubicBezTo>
                        <a:cubicBezTo>
                          <a:pt x="72069" y="121315"/>
                          <a:pt x="73946" y="118500"/>
                          <a:pt x="73946" y="115374"/>
                        </a:cubicBezTo>
                        <a:lnTo>
                          <a:pt x="73946" y="5941"/>
                        </a:lnTo>
                        <a:cubicBezTo>
                          <a:pt x="73946" y="3283"/>
                          <a:pt x="73164" y="1407"/>
                          <a:pt x="71600" y="625"/>
                        </a:cubicBezTo>
                        <a:close/>
                        <a:moveTo>
                          <a:pt x="36895" y="118500"/>
                        </a:moveTo>
                        <a:cubicBezTo>
                          <a:pt x="34550" y="118500"/>
                          <a:pt x="32830" y="116468"/>
                          <a:pt x="32830" y="113811"/>
                        </a:cubicBezTo>
                        <a:cubicBezTo>
                          <a:pt x="32830" y="111153"/>
                          <a:pt x="34550" y="109121"/>
                          <a:pt x="36895" y="109121"/>
                        </a:cubicBezTo>
                        <a:cubicBezTo>
                          <a:pt x="39240" y="109121"/>
                          <a:pt x="40803" y="111153"/>
                          <a:pt x="40803" y="113967"/>
                        </a:cubicBezTo>
                        <a:cubicBezTo>
                          <a:pt x="40959" y="116468"/>
                          <a:pt x="39240" y="118500"/>
                          <a:pt x="36895" y="118500"/>
                        </a:cubicBezTo>
                        <a:close/>
                        <a:moveTo>
                          <a:pt x="69568" y="106463"/>
                        </a:moveTo>
                        <a:lnTo>
                          <a:pt x="4221" y="106463"/>
                        </a:lnTo>
                        <a:lnTo>
                          <a:pt x="4221" y="5003"/>
                        </a:lnTo>
                        <a:lnTo>
                          <a:pt x="69568" y="5003"/>
                        </a:lnTo>
                        <a:lnTo>
                          <a:pt x="69568" y="106463"/>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103" name="Forma libre: forma 82">
                  <a:extLst>
                    <a:ext uri="{FF2B5EF4-FFF2-40B4-BE49-F238E27FC236}">
                      <a16:creationId xmlns:a16="http://schemas.microsoft.com/office/drawing/2014/main" id="{70AC85B9-EB5A-4E8D-B79C-B3D4A833673F}"/>
                    </a:ext>
                  </a:extLst>
                </p:cNvPr>
                <p:cNvSpPr/>
                <p:nvPr/>
              </p:nvSpPr>
              <p:spPr>
                <a:xfrm>
                  <a:off x="4575602" y="5263101"/>
                  <a:ext cx="140700" cy="125067"/>
                </a:xfrm>
                <a:custGeom>
                  <a:avLst/>
                  <a:gdLst>
                    <a:gd name="connsiteX0" fmla="*/ 142888 w 140699"/>
                    <a:gd name="connsiteY0" fmla="*/ 36798 h 125066"/>
                    <a:gd name="connsiteX1" fmla="*/ 107088 w 140699"/>
                    <a:gd name="connsiteY1" fmla="*/ 33202 h 125066"/>
                    <a:gd name="connsiteX2" fmla="*/ 73633 w 140699"/>
                    <a:gd name="connsiteY2" fmla="*/ 32108 h 125066"/>
                    <a:gd name="connsiteX3" fmla="*/ 57687 w 140699"/>
                    <a:gd name="connsiteY3" fmla="*/ 34609 h 125066"/>
                    <a:gd name="connsiteX4" fmla="*/ 45493 w 140699"/>
                    <a:gd name="connsiteY4" fmla="*/ 40549 h 125066"/>
                    <a:gd name="connsiteX5" fmla="*/ 36895 w 140699"/>
                    <a:gd name="connsiteY5" fmla="*/ 50398 h 125066"/>
                    <a:gd name="connsiteX6" fmla="*/ 33612 w 140699"/>
                    <a:gd name="connsiteY6" fmla="*/ 57277 h 125066"/>
                    <a:gd name="connsiteX7" fmla="*/ 30954 w 140699"/>
                    <a:gd name="connsiteY7" fmla="*/ 64938 h 125066"/>
                    <a:gd name="connsiteX8" fmla="*/ 28922 w 140699"/>
                    <a:gd name="connsiteY8" fmla="*/ 73223 h 125066"/>
                    <a:gd name="connsiteX9" fmla="*/ 27984 w 140699"/>
                    <a:gd name="connsiteY9" fmla="*/ 77288 h 125066"/>
                    <a:gd name="connsiteX10" fmla="*/ 27358 w 140699"/>
                    <a:gd name="connsiteY10" fmla="*/ 81509 h 125066"/>
                    <a:gd name="connsiteX11" fmla="*/ 25170 w 140699"/>
                    <a:gd name="connsiteY11" fmla="*/ 97611 h 125066"/>
                    <a:gd name="connsiteX12" fmla="*/ 23606 w 140699"/>
                    <a:gd name="connsiteY12" fmla="*/ 111994 h 125066"/>
                    <a:gd name="connsiteX13" fmla="*/ 22356 w 140699"/>
                    <a:gd name="connsiteY13" fmla="*/ 123406 h 125066"/>
                    <a:gd name="connsiteX14" fmla="*/ 20949 w 140699"/>
                    <a:gd name="connsiteY14" fmla="*/ 133568 h 125066"/>
                    <a:gd name="connsiteX15" fmla="*/ 15633 w 140699"/>
                    <a:gd name="connsiteY15" fmla="*/ 124657 h 125066"/>
                    <a:gd name="connsiteX16" fmla="*/ 10318 w 140699"/>
                    <a:gd name="connsiteY16" fmla="*/ 114026 h 125066"/>
                    <a:gd name="connsiteX17" fmla="*/ 5003 w 140699"/>
                    <a:gd name="connsiteY17" fmla="*/ 99487 h 125066"/>
                    <a:gd name="connsiteX18" fmla="*/ 1094 w 140699"/>
                    <a:gd name="connsiteY18" fmla="*/ 81353 h 125066"/>
                    <a:gd name="connsiteX19" fmla="*/ 156 w 140699"/>
                    <a:gd name="connsiteY19" fmla="*/ 70878 h 125066"/>
                    <a:gd name="connsiteX20" fmla="*/ 313 w 140699"/>
                    <a:gd name="connsiteY20" fmla="*/ 59622 h 125066"/>
                    <a:gd name="connsiteX21" fmla="*/ 2189 w 140699"/>
                    <a:gd name="connsiteY21" fmla="*/ 47585 h 125066"/>
                    <a:gd name="connsiteX22" fmla="*/ 3908 w 140699"/>
                    <a:gd name="connsiteY22" fmla="*/ 41331 h 125066"/>
                    <a:gd name="connsiteX23" fmla="*/ 6410 w 140699"/>
                    <a:gd name="connsiteY23" fmla="*/ 35078 h 125066"/>
                    <a:gd name="connsiteX24" fmla="*/ 24232 w 140699"/>
                    <a:gd name="connsiteY24" fmla="*/ 12410 h 125066"/>
                    <a:gd name="connsiteX25" fmla="*/ 50339 w 140699"/>
                    <a:gd name="connsiteY25" fmla="*/ 1154 h 125066"/>
                    <a:gd name="connsiteX26" fmla="*/ 75040 w 140699"/>
                    <a:gd name="connsiteY26" fmla="*/ 841 h 125066"/>
                    <a:gd name="connsiteX27" fmla="*/ 95989 w 140699"/>
                    <a:gd name="connsiteY27" fmla="*/ 6000 h 125066"/>
                    <a:gd name="connsiteX28" fmla="*/ 112873 w 140699"/>
                    <a:gd name="connsiteY28" fmla="*/ 13504 h 125066"/>
                    <a:gd name="connsiteX29" fmla="*/ 135385 w 140699"/>
                    <a:gd name="connsiteY29" fmla="*/ 28981 h 125066"/>
                    <a:gd name="connsiteX30" fmla="*/ 141013 w 140699"/>
                    <a:gd name="connsiteY30" fmla="*/ 34296 h 125066"/>
                    <a:gd name="connsiteX31" fmla="*/ 142888 w 140699"/>
                    <a:gd name="connsiteY31" fmla="*/ 36798 h 125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0699" h="125066">
                      <a:moveTo>
                        <a:pt x="142888" y="36798"/>
                      </a:moveTo>
                      <a:cubicBezTo>
                        <a:pt x="142888" y="36798"/>
                        <a:pt x="128506" y="35391"/>
                        <a:pt x="107088" y="33202"/>
                      </a:cubicBezTo>
                      <a:cubicBezTo>
                        <a:pt x="96770" y="32264"/>
                        <a:pt x="85045" y="31482"/>
                        <a:pt x="73633" y="32108"/>
                      </a:cubicBezTo>
                      <a:cubicBezTo>
                        <a:pt x="68005" y="32577"/>
                        <a:pt x="62377" y="33202"/>
                        <a:pt x="57687" y="34609"/>
                      </a:cubicBezTo>
                      <a:cubicBezTo>
                        <a:pt x="52841" y="36172"/>
                        <a:pt x="48776" y="37892"/>
                        <a:pt x="45493" y="40549"/>
                      </a:cubicBezTo>
                      <a:cubicBezTo>
                        <a:pt x="41897" y="42895"/>
                        <a:pt x="39552" y="46490"/>
                        <a:pt x="36895" y="50398"/>
                      </a:cubicBezTo>
                      <a:cubicBezTo>
                        <a:pt x="35800" y="52587"/>
                        <a:pt x="34550" y="54620"/>
                        <a:pt x="33612" y="57277"/>
                      </a:cubicBezTo>
                      <a:cubicBezTo>
                        <a:pt x="32517" y="59622"/>
                        <a:pt x="31736" y="62280"/>
                        <a:pt x="30954" y="64938"/>
                      </a:cubicBezTo>
                      <a:cubicBezTo>
                        <a:pt x="30016" y="67595"/>
                        <a:pt x="29547" y="70409"/>
                        <a:pt x="28922" y="73223"/>
                      </a:cubicBezTo>
                      <a:cubicBezTo>
                        <a:pt x="28609" y="74630"/>
                        <a:pt x="28296" y="76037"/>
                        <a:pt x="27984" y="77288"/>
                      </a:cubicBezTo>
                      <a:cubicBezTo>
                        <a:pt x="27827" y="78695"/>
                        <a:pt x="27515" y="80102"/>
                        <a:pt x="27358" y="81509"/>
                      </a:cubicBezTo>
                      <a:cubicBezTo>
                        <a:pt x="26264" y="86980"/>
                        <a:pt x="25795" y="92452"/>
                        <a:pt x="25170" y="97611"/>
                      </a:cubicBezTo>
                      <a:cubicBezTo>
                        <a:pt x="24388" y="102770"/>
                        <a:pt x="24232" y="107617"/>
                        <a:pt x="23606" y="111994"/>
                      </a:cubicBezTo>
                      <a:cubicBezTo>
                        <a:pt x="22981" y="116371"/>
                        <a:pt x="22668" y="120123"/>
                        <a:pt x="22356" y="123406"/>
                      </a:cubicBezTo>
                      <a:cubicBezTo>
                        <a:pt x="21730" y="129816"/>
                        <a:pt x="20949" y="133568"/>
                        <a:pt x="20949" y="133568"/>
                      </a:cubicBezTo>
                      <a:cubicBezTo>
                        <a:pt x="20949" y="133568"/>
                        <a:pt x="18760" y="130441"/>
                        <a:pt x="15633" y="124657"/>
                      </a:cubicBezTo>
                      <a:cubicBezTo>
                        <a:pt x="14070" y="121843"/>
                        <a:pt x="12038" y="118247"/>
                        <a:pt x="10318" y="114026"/>
                      </a:cubicBezTo>
                      <a:cubicBezTo>
                        <a:pt x="8598" y="109805"/>
                        <a:pt x="6410" y="105115"/>
                        <a:pt x="5003" y="99487"/>
                      </a:cubicBezTo>
                      <a:cubicBezTo>
                        <a:pt x="3439" y="94016"/>
                        <a:pt x="1876" y="88075"/>
                        <a:pt x="1094" y="81353"/>
                      </a:cubicBezTo>
                      <a:cubicBezTo>
                        <a:pt x="469" y="78070"/>
                        <a:pt x="313" y="74630"/>
                        <a:pt x="156" y="70878"/>
                      </a:cubicBezTo>
                      <a:cubicBezTo>
                        <a:pt x="0" y="67283"/>
                        <a:pt x="-156" y="63530"/>
                        <a:pt x="313" y="59622"/>
                      </a:cubicBezTo>
                      <a:cubicBezTo>
                        <a:pt x="625" y="55714"/>
                        <a:pt x="1094" y="51805"/>
                        <a:pt x="2189" y="47585"/>
                      </a:cubicBezTo>
                      <a:cubicBezTo>
                        <a:pt x="2658" y="45552"/>
                        <a:pt x="3127" y="43520"/>
                        <a:pt x="3908" y="41331"/>
                      </a:cubicBezTo>
                      <a:lnTo>
                        <a:pt x="6410" y="35078"/>
                      </a:lnTo>
                      <a:cubicBezTo>
                        <a:pt x="10162" y="26793"/>
                        <a:pt x="16102" y="18350"/>
                        <a:pt x="24232" y="12410"/>
                      </a:cubicBezTo>
                      <a:cubicBezTo>
                        <a:pt x="32361" y="6469"/>
                        <a:pt x="41585" y="2874"/>
                        <a:pt x="50339" y="1154"/>
                      </a:cubicBezTo>
                      <a:cubicBezTo>
                        <a:pt x="59094" y="-566"/>
                        <a:pt x="67536" y="-97"/>
                        <a:pt x="75040" y="841"/>
                      </a:cubicBezTo>
                      <a:cubicBezTo>
                        <a:pt x="82700" y="1779"/>
                        <a:pt x="89579" y="3812"/>
                        <a:pt x="95989" y="6000"/>
                      </a:cubicBezTo>
                      <a:cubicBezTo>
                        <a:pt x="102242" y="8345"/>
                        <a:pt x="108026" y="10846"/>
                        <a:pt x="112873" y="13504"/>
                      </a:cubicBezTo>
                      <a:cubicBezTo>
                        <a:pt x="122878" y="18819"/>
                        <a:pt x="130382" y="24604"/>
                        <a:pt x="135385" y="28981"/>
                      </a:cubicBezTo>
                      <a:cubicBezTo>
                        <a:pt x="137886" y="31013"/>
                        <a:pt x="139762" y="33046"/>
                        <a:pt x="141013" y="34296"/>
                      </a:cubicBezTo>
                      <a:cubicBezTo>
                        <a:pt x="142263" y="36016"/>
                        <a:pt x="142888" y="36798"/>
                        <a:pt x="142888" y="36798"/>
                      </a:cubicBez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104" name="Forma libre: forma 83">
                  <a:extLst>
                    <a:ext uri="{FF2B5EF4-FFF2-40B4-BE49-F238E27FC236}">
                      <a16:creationId xmlns:a16="http://schemas.microsoft.com/office/drawing/2014/main" id="{2EC7A4FE-02E8-4B51-89A6-835911303945}"/>
                    </a:ext>
                  </a:extLst>
                </p:cNvPr>
                <p:cNvSpPr/>
                <p:nvPr/>
              </p:nvSpPr>
              <p:spPr>
                <a:xfrm>
                  <a:off x="4556686" y="5369154"/>
                  <a:ext cx="78167" cy="46900"/>
                </a:xfrm>
                <a:custGeom>
                  <a:avLst/>
                  <a:gdLst>
                    <a:gd name="connsiteX0" fmla="*/ 0 w 78166"/>
                    <a:gd name="connsiteY0" fmla="*/ 0 h 46899"/>
                    <a:gd name="connsiteX1" fmla="*/ 79261 w 78166"/>
                    <a:gd name="connsiteY1" fmla="*/ 0 h 46899"/>
                    <a:gd name="connsiteX2" fmla="*/ 39552 w 78166"/>
                    <a:gd name="connsiteY2" fmla="*/ 55499 h 46899"/>
                  </a:gdLst>
                  <a:ahLst/>
                  <a:cxnLst>
                    <a:cxn ang="0">
                      <a:pos x="connsiteX0" y="connsiteY0"/>
                    </a:cxn>
                    <a:cxn ang="0">
                      <a:pos x="connsiteX1" y="connsiteY1"/>
                    </a:cxn>
                    <a:cxn ang="0">
                      <a:pos x="connsiteX2" y="connsiteY2"/>
                    </a:cxn>
                  </a:cxnLst>
                  <a:rect l="l" t="t" r="r" b="b"/>
                  <a:pathLst>
                    <a:path w="78166" h="46899">
                      <a:moveTo>
                        <a:pt x="0" y="0"/>
                      </a:moveTo>
                      <a:lnTo>
                        <a:pt x="79261" y="0"/>
                      </a:lnTo>
                      <a:lnTo>
                        <a:pt x="39552" y="55499"/>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pic>
            <p:nvPicPr>
              <p:cNvPr id="85" name="Gráfico 317">
                <a:extLst>
                  <a:ext uri="{FF2B5EF4-FFF2-40B4-BE49-F238E27FC236}">
                    <a16:creationId xmlns:a16="http://schemas.microsoft.com/office/drawing/2014/main" id="{42028FCC-BE4E-4CB7-960B-37DB1346653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95899" y="2941449"/>
                <a:ext cx="301131" cy="301131"/>
              </a:xfrm>
              <a:prstGeom prst="rect">
                <a:avLst/>
              </a:prstGeom>
            </p:spPr>
          </p:pic>
          <p:grpSp>
            <p:nvGrpSpPr>
              <p:cNvPr id="86" name="Gráfico 1">
                <a:extLst>
                  <a:ext uri="{FF2B5EF4-FFF2-40B4-BE49-F238E27FC236}">
                    <a16:creationId xmlns:a16="http://schemas.microsoft.com/office/drawing/2014/main" id="{CB860C68-608F-4657-A49B-3BDD963AB266}"/>
                  </a:ext>
                </a:extLst>
              </p:cNvPr>
              <p:cNvGrpSpPr/>
              <p:nvPr/>
            </p:nvGrpSpPr>
            <p:grpSpPr>
              <a:xfrm>
                <a:off x="5100452" y="4013165"/>
                <a:ext cx="231179" cy="399311"/>
                <a:chOff x="1832399" y="2935091"/>
                <a:chExt cx="139263" cy="240546"/>
              </a:xfrm>
              <a:solidFill>
                <a:srgbClr val="6D2077"/>
              </a:solidFill>
            </p:grpSpPr>
            <p:sp>
              <p:nvSpPr>
                <p:cNvPr id="94" name="Forma libre: forma 100">
                  <a:extLst>
                    <a:ext uri="{FF2B5EF4-FFF2-40B4-BE49-F238E27FC236}">
                      <a16:creationId xmlns:a16="http://schemas.microsoft.com/office/drawing/2014/main" id="{0AD11A75-74C4-401D-8D69-B1A24977B0CF}"/>
                    </a:ext>
                  </a:extLst>
                </p:cNvPr>
                <p:cNvSpPr/>
                <p:nvPr/>
              </p:nvSpPr>
              <p:spPr>
                <a:xfrm>
                  <a:off x="1832399" y="2935091"/>
                  <a:ext cx="139263" cy="240546"/>
                </a:xfrm>
                <a:custGeom>
                  <a:avLst/>
                  <a:gdLst>
                    <a:gd name="connsiteX0" fmla="*/ 13293 w 139263"/>
                    <a:gd name="connsiteY0" fmla="*/ 235355 h 240545"/>
                    <a:gd name="connsiteX1" fmla="*/ 13293 w 139263"/>
                    <a:gd name="connsiteY1" fmla="*/ 26587 h 240545"/>
                    <a:gd name="connsiteX2" fmla="*/ 128755 w 139263"/>
                    <a:gd name="connsiteY2" fmla="*/ 26587 h 240545"/>
                    <a:gd name="connsiteX3" fmla="*/ 128755 w 139263"/>
                    <a:gd name="connsiteY3" fmla="*/ 235355 h 240545"/>
                    <a:gd name="connsiteX4" fmla="*/ 13293 w 139263"/>
                    <a:gd name="connsiteY4" fmla="*/ 235355 h 240545"/>
                    <a:gd name="connsiteX5" fmla="*/ 13293 w 139263"/>
                    <a:gd name="connsiteY5" fmla="*/ 235355 h 240545"/>
                    <a:gd name="connsiteX6" fmla="*/ 128882 w 139263"/>
                    <a:gd name="connsiteY6" fmla="*/ 13293 h 240545"/>
                    <a:gd name="connsiteX7" fmla="*/ 97738 w 139263"/>
                    <a:gd name="connsiteY7" fmla="*/ 13293 h 240545"/>
                    <a:gd name="connsiteX8" fmla="*/ 84444 w 139263"/>
                    <a:gd name="connsiteY8" fmla="*/ 0 h 240545"/>
                    <a:gd name="connsiteX9" fmla="*/ 57731 w 139263"/>
                    <a:gd name="connsiteY9" fmla="*/ 0 h 240545"/>
                    <a:gd name="connsiteX10" fmla="*/ 44438 w 139263"/>
                    <a:gd name="connsiteY10" fmla="*/ 13293 h 240545"/>
                    <a:gd name="connsiteX11" fmla="*/ 13293 w 139263"/>
                    <a:gd name="connsiteY11" fmla="*/ 13293 h 240545"/>
                    <a:gd name="connsiteX12" fmla="*/ 0 w 139263"/>
                    <a:gd name="connsiteY12" fmla="*/ 26587 h 240545"/>
                    <a:gd name="connsiteX13" fmla="*/ 0 w 139263"/>
                    <a:gd name="connsiteY13" fmla="*/ 235355 h 240545"/>
                    <a:gd name="connsiteX14" fmla="*/ 13293 w 139263"/>
                    <a:gd name="connsiteY14" fmla="*/ 248649 h 240545"/>
                    <a:gd name="connsiteX15" fmla="*/ 128755 w 139263"/>
                    <a:gd name="connsiteY15" fmla="*/ 248649 h 240545"/>
                    <a:gd name="connsiteX16" fmla="*/ 142049 w 139263"/>
                    <a:gd name="connsiteY16" fmla="*/ 235355 h 240545"/>
                    <a:gd name="connsiteX17" fmla="*/ 142049 w 139263"/>
                    <a:gd name="connsiteY17" fmla="*/ 26587 h 240545"/>
                    <a:gd name="connsiteX18" fmla="*/ 128882 w 139263"/>
                    <a:gd name="connsiteY18" fmla="*/ 13293 h 240545"/>
                    <a:gd name="connsiteX19" fmla="*/ 128882 w 139263"/>
                    <a:gd name="connsiteY19" fmla="*/ 13293 h 240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9263" h="240545">
                      <a:moveTo>
                        <a:pt x="13293" y="235355"/>
                      </a:moveTo>
                      <a:lnTo>
                        <a:pt x="13293" y="26587"/>
                      </a:lnTo>
                      <a:lnTo>
                        <a:pt x="128755" y="26587"/>
                      </a:lnTo>
                      <a:lnTo>
                        <a:pt x="128755" y="235355"/>
                      </a:lnTo>
                      <a:lnTo>
                        <a:pt x="13293" y="235355"/>
                      </a:lnTo>
                      <a:lnTo>
                        <a:pt x="13293" y="235355"/>
                      </a:lnTo>
                      <a:close/>
                      <a:moveTo>
                        <a:pt x="128882" y="13293"/>
                      </a:moveTo>
                      <a:lnTo>
                        <a:pt x="97738" y="13293"/>
                      </a:lnTo>
                      <a:cubicBezTo>
                        <a:pt x="97738" y="4431"/>
                        <a:pt x="93307" y="0"/>
                        <a:pt x="84444" y="0"/>
                      </a:cubicBezTo>
                      <a:lnTo>
                        <a:pt x="57731" y="0"/>
                      </a:lnTo>
                      <a:cubicBezTo>
                        <a:pt x="50388" y="0"/>
                        <a:pt x="44438" y="4431"/>
                        <a:pt x="44438" y="13293"/>
                      </a:cubicBezTo>
                      <a:lnTo>
                        <a:pt x="13293" y="13293"/>
                      </a:lnTo>
                      <a:cubicBezTo>
                        <a:pt x="5950" y="13293"/>
                        <a:pt x="0" y="17724"/>
                        <a:pt x="0" y="26587"/>
                      </a:cubicBezTo>
                      <a:lnTo>
                        <a:pt x="0" y="235355"/>
                      </a:lnTo>
                      <a:cubicBezTo>
                        <a:pt x="0" y="242698"/>
                        <a:pt x="5950" y="248649"/>
                        <a:pt x="13293" y="248649"/>
                      </a:cubicBezTo>
                      <a:lnTo>
                        <a:pt x="128755" y="248649"/>
                      </a:lnTo>
                      <a:cubicBezTo>
                        <a:pt x="137618" y="248649"/>
                        <a:pt x="142049" y="242698"/>
                        <a:pt x="142049" y="235355"/>
                      </a:cubicBezTo>
                      <a:lnTo>
                        <a:pt x="142049" y="26587"/>
                      </a:lnTo>
                      <a:cubicBezTo>
                        <a:pt x="142175" y="17724"/>
                        <a:pt x="137744" y="13293"/>
                        <a:pt x="128882" y="13293"/>
                      </a:cubicBezTo>
                      <a:lnTo>
                        <a:pt x="128882" y="13293"/>
                      </a:lnTo>
                      <a:close/>
                    </a:path>
                  </a:pathLst>
                </a:custGeom>
                <a:grp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5" name="Forma libre: forma 101">
                  <a:extLst>
                    <a:ext uri="{FF2B5EF4-FFF2-40B4-BE49-F238E27FC236}">
                      <a16:creationId xmlns:a16="http://schemas.microsoft.com/office/drawing/2014/main" id="{AAEEC65A-DB87-4FFC-92E0-8FC8186366FA}"/>
                    </a:ext>
                  </a:extLst>
                </p:cNvPr>
                <p:cNvSpPr/>
                <p:nvPr/>
              </p:nvSpPr>
              <p:spPr>
                <a:xfrm>
                  <a:off x="1854554" y="2974971"/>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grp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6" name="Forma libre: forma 102">
                  <a:extLst>
                    <a:ext uri="{FF2B5EF4-FFF2-40B4-BE49-F238E27FC236}">
                      <a16:creationId xmlns:a16="http://schemas.microsoft.com/office/drawing/2014/main" id="{276BF869-BA99-49E2-8FCA-A95E6C42C00D}"/>
                    </a:ext>
                  </a:extLst>
                </p:cNvPr>
                <p:cNvSpPr/>
                <p:nvPr/>
              </p:nvSpPr>
              <p:spPr>
                <a:xfrm>
                  <a:off x="1854554" y="3023840"/>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grp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7" name="Forma libre: forma 104">
                  <a:extLst>
                    <a:ext uri="{FF2B5EF4-FFF2-40B4-BE49-F238E27FC236}">
                      <a16:creationId xmlns:a16="http://schemas.microsoft.com/office/drawing/2014/main" id="{4D81CB7D-DD05-4256-BC06-01703C077174}"/>
                    </a:ext>
                  </a:extLst>
                </p:cNvPr>
                <p:cNvSpPr/>
                <p:nvPr/>
              </p:nvSpPr>
              <p:spPr>
                <a:xfrm>
                  <a:off x="1854554" y="3072709"/>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grp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8" name="Forma libre: forma 105">
                  <a:extLst>
                    <a:ext uri="{FF2B5EF4-FFF2-40B4-BE49-F238E27FC236}">
                      <a16:creationId xmlns:a16="http://schemas.microsoft.com/office/drawing/2014/main" id="{4FEFAE8D-16E3-4305-ADC2-58C25AC5362E}"/>
                    </a:ext>
                  </a:extLst>
                </p:cNvPr>
                <p:cNvSpPr/>
                <p:nvPr/>
              </p:nvSpPr>
              <p:spPr>
                <a:xfrm>
                  <a:off x="1854554" y="3121577"/>
                  <a:ext cx="88622" cy="25321"/>
                </a:xfrm>
                <a:custGeom>
                  <a:avLst/>
                  <a:gdLst>
                    <a:gd name="connsiteX0" fmla="*/ 0 w 88622"/>
                    <a:gd name="connsiteY0" fmla="*/ 35575 h 25320"/>
                    <a:gd name="connsiteX1" fmla="*/ 97864 w 88622"/>
                    <a:gd name="connsiteY1" fmla="*/ 35575 h 25320"/>
                    <a:gd name="connsiteX2" fmla="*/ 97864 w 88622"/>
                    <a:gd name="connsiteY2" fmla="*/ 0 h 25320"/>
                    <a:gd name="connsiteX3" fmla="*/ 0 w 88622"/>
                    <a:gd name="connsiteY3" fmla="*/ 0 h 25320"/>
                    <a:gd name="connsiteX4" fmla="*/ 0 w 88622"/>
                    <a:gd name="connsiteY4" fmla="*/ 35575 h 253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622" h="25320">
                      <a:moveTo>
                        <a:pt x="0" y="35575"/>
                      </a:moveTo>
                      <a:lnTo>
                        <a:pt x="97864" y="35575"/>
                      </a:lnTo>
                      <a:lnTo>
                        <a:pt x="97864" y="0"/>
                      </a:lnTo>
                      <a:lnTo>
                        <a:pt x="0" y="0"/>
                      </a:lnTo>
                      <a:lnTo>
                        <a:pt x="0" y="35575"/>
                      </a:lnTo>
                      <a:close/>
                    </a:path>
                  </a:pathLst>
                </a:custGeom>
                <a:grpFill/>
                <a:ln w="12657"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nvGrpSpPr>
              <p:cNvPr id="87" name="Gráfico 1">
                <a:extLst>
                  <a:ext uri="{FF2B5EF4-FFF2-40B4-BE49-F238E27FC236}">
                    <a16:creationId xmlns:a16="http://schemas.microsoft.com/office/drawing/2014/main" id="{2C4B47EB-A98A-4C07-843A-C066F2DAB027}"/>
                  </a:ext>
                </a:extLst>
              </p:cNvPr>
              <p:cNvGrpSpPr/>
              <p:nvPr/>
            </p:nvGrpSpPr>
            <p:grpSpPr>
              <a:xfrm>
                <a:off x="6282494" y="2375617"/>
                <a:ext cx="372926" cy="359113"/>
                <a:chOff x="1320429" y="2637536"/>
                <a:chExt cx="422100" cy="406466"/>
              </a:xfrm>
              <a:solidFill>
                <a:srgbClr val="0091DA"/>
              </a:solidFill>
            </p:grpSpPr>
            <p:sp>
              <p:nvSpPr>
                <p:cNvPr id="89" name="Forma libre: forma 27">
                  <a:extLst>
                    <a:ext uri="{FF2B5EF4-FFF2-40B4-BE49-F238E27FC236}">
                      <a16:creationId xmlns:a16="http://schemas.microsoft.com/office/drawing/2014/main" id="{E64368A7-37D1-4727-A6CF-AD3DDC60DF49}"/>
                    </a:ext>
                  </a:extLst>
                </p:cNvPr>
                <p:cNvSpPr/>
                <p:nvPr/>
              </p:nvSpPr>
              <p:spPr>
                <a:xfrm>
                  <a:off x="1478173" y="2784028"/>
                  <a:ext cx="265766" cy="250133"/>
                </a:xfrm>
                <a:custGeom>
                  <a:avLst/>
                  <a:gdLst>
                    <a:gd name="connsiteX0" fmla="*/ 0 w 265766"/>
                    <a:gd name="connsiteY0" fmla="*/ 0 h 250133"/>
                    <a:gd name="connsiteX1" fmla="*/ 50496 w 265766"/>
                    <a:gd name="connsiteY1" fmla="*/ 249977 h 250133"/>
                    <a:gd name="connsiteX2" fmla="*/ 102086 w 265766"/>
                    <a:gd name="connsiteY2" fmla="*/ 174937 h 250133"/>
                    <a:gd name="connsiteX3" fmla="*/ 196042 w 265766"/>
                    <a:gd name="connsiteY3" fmla="*/ 262952 h 250133"/>
                    <a:gd name="connsiteX4" fmla="*/ 266548 w 265766"/>
                    <a:gd name="connsiteY4" fmla="*/ 197136 h 250133"/>
                    <a:gd name="connsiteX5" fmla="*/ 174937 w 265766"/>
                    <a:gd name="connsiteY5" fmla="*/ 103336 h 250133"/>
                    <a:gd name="connsiteX6" fmla="*/ 255917 w 265766"/>
                    <a:gd name="connsiteY6" fmla="*/ 51590 h 250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766" h="250133">
                      <a:moveTo>
                        <a:pt x="0" y="0"/>
                      </a:moveTo>
                      <a:lnTo>
                        <a:pt x="50496" y="249977"/>
                      </a:lnTo>
                      <a:lnTo>
                        <a:pt x="102086" y="174937"/>
                      </a:lnTo>
                      <a:lnTo>
                        <a:pt x="196042" y="262952"/>
                      </a:lnTo>
                      <a:lnTo>
                        <a:pt x="266548" y="197136"/>
                      </a:lnTo>
                      <a:lnTo>
                        <a:pt x="174937" y="103336"/>
                      </a:lnTo>
                      <a:lnTo>
                        <a:pt x="255917" y="51590"/>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0" name="Forma libre: forma 29">
                  <a:extLst>
                    <a:ext uri="{FF2B5EF4-FFF2-40B4-BE49-F238E27FC236}">
                      <a16:creationId xmlns:a16="http://schemas.microsoft.com/office/drawing/2014/main" id="{5BDE7FAB-1B07-4BA0-A5C1-7F0DDEB25389}"/>
                    </a:ext>
                  </a:extLst>
                </p:cNvPr>
                <p:cNvSpPr/>
                <p:nvPr/>
              </p:nvSpPr>
              <p:spPr>
                <a:xfrm>
                  <a:off x="1345181" y="2849629"/>
                  <a:ext cx="93800" cy="93800"/>
                </a:xfrm>
                <a:custGeom>
                  <a:avLst/>
                  <a:gdLst>
                    <a:gd name="connsiteX0" fmla="*/ 0 w 93799"/>
                    <a:gd name="connsiteY0" fmla="*/ 66764 h 93799"/>
                    <a:gd name="connsiteX1" fmla="*/ 77228 w 93799"/>
                    <a:gd name="connsiteY1" fmla="*/ 0 h 93799"/>
                    <a:gd name="connsiteX2" fmla="*/ 102584 w 93799"/>
                    <a:gd name="connsiteY2" fmla="*/ 29330 h 93799"/>
                    <a:gd name="connsiteX3" fmla="*/ 25356 w 93799"/>
                    <a:gd name="connsiteY3" fmla="*/ 96094 h 93799"/>
                  </a:gdLst>
                  <a:ahLst/>
                  <a:cxnLst>
                    <a:cxn ang="0">
                      <a:pos x="connsiteX0" y="connsiteY0"/>
                    </a:cxn>
                    <a:cxn ang="0">
                      <a:pos x="connsiteX1" y="connsiteY1"/>
                    </a:cxn>
                    <a:cxn ang="0">
                      <a:pos x="connsiteX2" y="connsiteY2"/>
                    </a:cxn>
                    <a:cxn ang="0">
                      <a:pos x="connsiteX3" y="connsiteY3"/>
                    </a:cxn>
                  </a:cxnLst>
                  <a:rect l="l" t="t" r="r" b="b"/>
                  <a:pathLst>
                    <a:path w="93799" h="93799">
                      <a:moveTo>
                        <a:pt x="0" y="66764"/>
                      </a:moveTo>
                      <a:lnTo>
                        <a:pt x="77228" y="0"/>
                      </a:lnTo>
                      <a:lnTo>
                        <a:pt x="102584" y="29330"/>
                      </a:lnTo>
                      <a:lnTo>
                        <a:pt x="25356" y="96094"/>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1" name="Forma libre: forma 33">
                  <a:extLst>
                    <a:ext uri="{FF2B5EF4-FFF2-40B4-BE49-F238E27FC236}">
                      <a16:creationId xmlns:a16="http://schemas.microsoft.com/office/drawing/2014/main" id="{40A953A0-9A0B-49B1-9C70-A38F7BEF160C}"/>
                    </a:ext>
                  </a:extLst>
                </p:cNvPr>
                <p:cNvSpPr/>
                <p:nvPr/>
              </p:nvSpPr>
              <p:spPr>
                <a:xfrm>
                  <a:off x="1320429" y="2752957"/>
                  <a:ext cx="93800" cy="46900"/>
                </a:xfrm>
                <a:custGeom>
                  <a:avLst/>
                  <a:gdLst>
                    <a:gd name="connsiteX0" fmla="*/ 0 w 93799"/>
                    <a:gd name="connsiteY0" fmla="*/ 37631 h 46899"/>
                    <a:gd name="connsiteX1" fmla="*/ 9328 w 93799"/>
                    <a:gd name="connsiteY1" fmla="*/ 0 h 46899"/>
                    <a:gd name="connsiteX2" fmla="*/ 108412 w 93799"/>
                    <a:gd name="connsiteY2" fmla="*/ 24562 h 46899"/>
                    <a:gd name="connsiteX3" fmla="*/ 99084 w 93799"/>
                    <a:gd name="connsiteY3" fmla="*/ 62193 h 46899"/>
                  </a:gdLst>
                  <a:ahLst/>
                  <a:cxnLst>
                    <a:cxn ang="0">
                      <a:pos x="connsiteX0" y="connsiteY0"/>
                    </a:cxn>
                    <a:cxn ang="0">
                      <a:pos x="connsiteX1" y="connsiteY1"/>
                    </a:cxn>
                    <a:cxn ang="0">
                      <a:pos x="connsiteX2" y="connsiteY2"/>
                    </a:cxn>
                    <a:cxn ang="0">
                      <a:pos x="connsiteX3" y="connsiteY3"/>
                    </a:cxn>
                  </a:cxnLst>
                  <a:rect l="l" t="t" r="r" b="b"/>
                  <a:pathLst>
                    <a:path w="93799" h="46899">
                      <a:moveTo>
                        <a:pt x="0" y="37631"/>
                      </a:moveTo>
                      <a:lnTo>
                        <a:pt x="9328" y="0"/>
                      </a:lnTo>
                      <a:lnTo>
                        <a:pt x="108412" y="24562"/>
                      </a:lnTo>
                      <a:lnTo>
                        <a:pt x="99084" y="62193"/>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2" name="Forma libre: forma 35">
                  <a:extLst>
                    <a:ext uri="{FF2B5EF4-FFF2-40B4-BE49-F238E27FC236}">
                      <a16:creationId xmlns:a16="http://schemas.microsoft.com/office/drawing/2014/main" id="{B4CA6079-6F57-46EF-9893-7F5D534F06CB}"/>
                    </a:ext>
                  </a:extLst>
                </p:cNvPr>
                <p:cNvSpPr/>
                <p:nvPr/>
              </p:nvSpPr>
              <p:spPr>
                <a:xfrm>
                  <a:off x="1401069" y="2637536"/>
                  <a:ext cx="78167" cy="93800"/>
                </a:xfrm>
                <a:custGeom>
                  <a:avLst/>
                  <a:gdLst>
                    <a:gd name="connsiteX0" fmla="*/ 0 w 78166"/>
                    <a:gd name="connsiteY0" fmla="*/ 18164 h 93799"/>
                    <a:gd name="connsiteX1" fmla="*/ 34254 w 78166"/>
                    <a:gd name="connsiteY1" fmla="*/ 0 h 93799"/>
                    <a:gd name="connsiteX2" fmla="*/ 82081 w 78166"/>
                    <a:gd name="connsiteY2" fmla="*/ 90193 h 93799"/>
                    <a:gd name="connsiteX3" fmla="*/ 47827 w 78166"/>
                    <a:gd name="connsiteY3" fmla="*/ 108357 h 93799"/>
                  </a:gdLst>
                  <a:ahLst/>
                  <a:cxnLst>
                    <a:cxn ang="0">
                      <a:pos x="connsiteX0" y="connsiteY0"/>
                    </a:cxn>
                    <a:cxn ang="0">
                      <a:pos x="connsiteX1" y="connsiteY1"/>
                    </a:cxn>
                    <a:cxn ang="0">
                      <a:pos x="connsiteX2" y="connsiteY2"/>
                    </a:cxn>
                    <a:cxn ang="0">
                      <a:pos x="connsiteX3" y="connsiteY3"/>
                    </a:cxn>
                  </a:cxnLst>
                  <a:rect l="l" t="t" r="r" b="b"/>
                  <a:pathLst>
                    <a:path w="78166" h="93799">
                      <a:moveTo>
                        <a:pt x="0" y="18164"/>
                      </a:moveTo>
                      <a:lnTo>
                        <a:pt x="34254" y="0"/>
                      </a:lnTo>
                      <a:lnTo>
                        <a:pt x="82081" y="90193"/>
                      </a:lnTo>
                      <a:lnTo>
                        <a:pt x="47827" y="108357"/>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sp>
              <p:nvSpPr>
                <p:cNvPr id="93" name="Forma libre: forma 36">
                  <a:extLst>
                    <a:ext uri="{FF2B5EF4-FFF2-40B4-BE49-F238E27FC236}">
                      <a16:creationId xmlns:a16="http://schemas.microsoft.com/office/drawing/2014/main" id="{27C2126F-007C-4F85-9F81-396CA2868D6B}"/>
                    </a:ext>
                  </a:extLst>
                </p:cNvPr>
                <p:cNvSpPr/>
                <p:nvPr/>
              </p:nvSpPr>
              <p:spPr>
                <a:xfrm>
                  <a:off x="1514886" y="2637550"/>
                  <a:ext cx="78167" cy="93800"/>
                </a:xfrm>
                <a:custGeom>
                  <a:avLst/>
                  <a:gdLst>
                    <a:gd name="connsiteX0" fmla="*/ 0 w 78166"/>
                    <a:gd name="connsiteY0" fmla="*/ 90601 h 93799"/>
                    <a:gd name="connsiteX1" fmla="*/ 47051 w 78166"/>
                    <a:gd name="connsiteY1" fmla="*/ 0 h 93799"/>
                    <a:gd name="connsiteX2" fmla="*/ 81460 w 78166"/>
                    <a:gd name="connsiteY2" fmla="*/ 17869 h 93799"/>
                    <a:gd name="connsiteX3" fmla="*/ 34409 w 78166"/>
                    <a:gd name="connsiteY3" fmla="*/ 108470 h 93799"/>
                  </a:gdLst>
                  <a:ahLst/>
                  <a:cxnLst>
                    <a:cxn ang="0">
                      <a:pos x="connsiteX0" y="connsiteY0"/>
                    </a:cxn>
                    <a:cxn ang="0">
                      <a:pos x="connsiteX1" y="connsiteY1"/>
                    </a:cxn>
                    <a:cxn ang="0">
                      <a:pos x="connsiteX2" y="connsiteY2"/>
                    </a:cxn>
                    <a:cxn ang="0">
                      <a:pos x="connsiteX3" y="connsiteY3"/>
                    </a:cxn>
                  </a:cxnLst>
                  <a:rect l="l" t="t" r="r" b="b"/>
                  <a:pathLst>
                    <a:path w="78166" h="93799">
                      <a:moveTo>
                        <a:pt x="0" y="90601"/>
                      </a:moveTo>
                      <a:lnTo>
                        <a:pt x="47051" y="0"/>
                      </a:lnTo>
                      <a:lnTo>
                        <a:pt x="81460" y="17869"/>
                      </a:lnTo>
                      <a:lnTo>
                        <a:pt x="34409" y="108470"/>
                      </a:lnTo>
                      <a:close/>
                    </a:path>
                  </a:pathLst>
                </a:custGeom>
                <a:grpFill/>
                <a:ln w="1561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sp>
            <p:nvSpPr>
              <p:cNvPr id="88" name="Forma libre: forma 87">
                <a:extLst>
                  <a:ext uri="{FF2B5EF4-FFF2-40B4-BE49-F238E27FC236}">
                    <a16:creationId xmlns:a16="http://schemas.microsoft.com/office/drawing/2014/main" id="{720E09FC-11A2-44E1-97AE-074593E3988B}"/>
                  </a:ext>
                </a:extLst>
              </p:cNvPr>
              <p:cNvSpPr/>
              <p:nvPr/>
            </p:nvSpPr>
            <p:spPr>
              <a:xfrm>
                <a:off x="6482876" y="3535868"/>
                <a:ext cx="400242" cy="254700"/>
              </a:xfrm>
              <a:custGeom>
                <a:avLst/>
                <a:gdLst>
                  <a:gd name="connsiteX0" fmla="*/ 167479 w 284857"/>
                  <a:gd name="connsiteY0" fmla="*/ 179984 h 181272"/>
                  <a:gd name="connsiteX1" fmla="*/ 33467 w 284857"/>
                  <a:gd name="connsiteY1" fmla="*/ 178042 h 181272"/>
                  <a:gd name="connsiteX2" fmla="*/ 58068 w 284857"/>
                  <a:gd name="connsiteY2" fmla="*/ 70055 h 181272"/>
                  <a:gd name="connsiteX3" fmla="*/ 134073 w 284857"/>
                  <a:gd name="connsiteY3" fmla="*/ 6 h 181272"/>
                  <a:gd name="connsiteX4" fmla="*/ 202698 w 284857"/>
                  <a:gd name="connsiteY4" fmla="*/ 48691 h 181272"/>
                  <a:gd name="connsiteX5" fmla="*/ 285954 w 284857"/>
                  <a:gd name="connsiteY5" fmla="*/ 113302 h 181272"/>
                  <a:gd name="connsiteX6" fmla="*/ 229241 w 284857"/>
                  <a:gd name="connsiteY6" fmla="*/ 178560 h 181272"/>
                  <a:gd name="connsiteX7" fmla="*/ 174601 w 284857"/>
                  <a:gd name="connsiteY7" fmla="*/ 126638 h 181272"/>
                  <a:gd name="connsiteX8" fmla="*/ 159322 w 284857"/>
                  <a:gd name="connsiteY8" fmla="*/ 74587 h 181272"/>
                  <a:gd name="connsiteX9" fmla="*/ 114004 w 284857"/>
                  <a:gd name="connsiteY9" fmla="*/ 63322 h 181272"/>
                  <a:gd name="connsiteX10" fmla="*/ 135368 w 284857"/>
                  <a:gd name="connsiteY10" fmla="*/ 99965 h 181272"/>
                  <a:gd name="connsiteX11" fmla="*/ 110637 w 284857"/>
                  <a:gd name="connsiteY11" fmla="*/ 116668 h 181272"/>
                  <a:gd name="connsiteX12" fmla="*/ 83964 w 284857"/>
                  <a:gd name="connsiteY12" fmla="*/ 91938 h 181272"/>
                  <a:gd name="connsiteX13" fmla="*/ 91345 w 284857"/>
                  <a:gd name="connsiteY13" fmla="*/ 141270 h 181272"/>
                  <a:gd name="connsiteX14" fmla="*/ 142619 w 284857"/>
                  <a:gd name="connsiteY14" fmla="*/ 155253 h 181272"/>
                  <a:gd name="connsiteX15" fmla="*/ 167479 w 284857"/>
                  <a:gd name="connsiteY15" fmla="*/ 179984 h 1812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84857" h="181272">
                    <a:moveTo>
                      <a:pt x="167479" y="179984"/>
                    </a:moveTo>
                    <a:cubicBezTo>
                      <a:pt x="167479" y="179984"/>
                      <a:pt x="49522" y="183998"/>
                      <a:pt x="33467" y="178042"/>
                    </a:cubicBezTo>
                    <a:cubicBezTo>
                      <a:pt x="-7837" y="171438"/>
                      <a:pt x="-22469" y="72127"/>
                      <a:pt x="58068" y="70055"/>
                    </a:cubicBezTo>
                    <a:cubicBezTo>
                      <a:pt x="62729" y="42087"/>
                      <a:pt x="77361" y="783"/>
                      <a:pt x="134073" y="6"/>
                    </a:cubicBezTo>
                    <a:cubicBezTo>
                      <a:pt x="186124" y="-641"/>
                      <a:pt x="202698" y="48691"/>
                      <a:pt x="202698" y="48691"/>
                    </a:cubicBezTo>
                    <a:cubicBezTo>
                      <a:pt x="202698" y="48691"/>
                      <a:pt x="282717" y="46749"/>
                      <a:pt x="285954" y="113302"/>
                    </a:cubicBezTo>
                    <a:cubicBezTo>
                      <a:pt x="288673" y="167295"/>
                      <a:pt x="229241" y="178560"/>
                      <a:pt x="229241" y="178560"/>
                    </a:cubicBezTo>
                    <a:lnTo>
                      <a:pt x="174601" y="126638"/>
                    </a:lnTo>
                    <a:cubicBezTo>
                      <a:pt x="174601" y="126638"/>
                      <a:pt x="184571" y="93362"/>
                      <a:pt x="159322" y="74587"/>
                    </a:cubicBezTo>
                    <a:cubicBezTo>
                      <a:pt x="133944" y="55942"/>
                      <a:pt x="114004" y="63322"/>
                      <a:pt x="114004" y="63322"/>
                    </a:cubicBezTo>
                    <a:cubicBezTo>
                      <a:pt x="114004" y="63322"/>
                      <a:pt x="138087" y="88571"/>
                      <a:pt x="135368" y="99965"/>
                    </a:cubicBezTo>
                    <a:cubicBezTo>
                      <a:pt x="132649" y="111360"/>
                      <a:pt x="123974" y="117316"/>
                      <a:pt x="110637" y="116668"/>
                    </a:cubicBezTo>
                    <a:cubicBezTo>
                      <a:pt x="97301" y="116021"/>
                      <a:pt x="83964" y="91938"/>
                      <a:pt x="83964" y="91938"/>
                    </a:cubicBezTo>
                    <a:cubicBezTo>
                      <a:pt x="83964" y="91938"/>
                      <a:pt x="67909" y="118610"/>
                      <a:pt x="91345" y="141270"/>
                    </a:cubicBezTo>
                    <a:cubicBezTo>
                      <a:pt x="114651" y="163929"/>
                      <a:pt x="142619" y="155253"/>
                      <a:pt x="142619" y="155253"/>
                    </a:cubicBezTo>
                    <a:lnTo>
                      <a:pt x="167479" y="179984"/>
                    </a:lnTo>
                    <a:close/>
                  </a:path>
                </a:pathLst>
              </a:custGeom>
              <a:solidFill>
                <a:srgbClr val="00A3A1"/>
              </a:solidFill>
              <a:ln w="12948"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a:ln>
                    <a:noFill/>
                  </a:ln>
                  <a:solidFill>
                    <a:srgbClr val="000000"/>
                  </a:solidFill>
                  <a:effectLst/>
                  <a:uLnTx/>
                  <a:uFillTx/>
                </a:endParaRPr>
              </a:p>
            </p:txBody>
          </p:sp>
        </p:grpSp>
      </p:grpSp>
    </p:spTree>
    <p:extLst>
      <p:ext uri="{BB962C8B-B14F-4D97-AF65-F5344CB8AC3E}">
        <p14:creationId xmlns:p14="http://schemas.microsoft.com/office/powerpoint/2010/main" val="18399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Oversight Funding</a:t>
            </a:r>
          </a:p>
        </p:txBody>
      </p:sp>
      <p:graphicFrame>
        <p:nvGraphicFramePr>
          <p:cNvPr id="2" name="Table 3">
            <a:extLst>
              <a:ext uri="{FF2B5EF4-FFF2-40B4-BE49-F238E27FC236}">
                <a16:creationId xmlns:a16="http://schemas.microsoft.com/office/drawing/2014/main" id="{B3109238-D6BD-46CF-9646-F68A11CF3154}"/>
              </a:ext>
            </a:extLst>
          </p:cNvPr>
          <p:cNvGraphicFramePr>
            <a:graphicFrameLocks noGrp="1"/>
          </p:cNvGraphicFramePr>
          <p:nvPr>
            <p:extLst>
              <p:ext uri="{D42A27DB-BD31-4B8C-83A1-F6EECF244321}">
                <p14:modId xmlns:p14="http://schemas.microsoft.com/office/powerpoint/2010/main" val="2855675136"/>
              </p:ext>
            </p:extLst>
          </p:nvPr>
        </p:nvGraphicFramePr>
        <p:xfrm>
          <a:off x="471894" y="1685821"/>
          <a:ext cx="9736620" cy="5379085"/>
        </p:xfrm>
        <a:graphic>
          <a:graphicData uri="http://schemas.openxmlformats.org/drawingml/2006/table">
            <a:tbl>
              <a:tblPr firstRow="1" bandRow="1">
                <a:tableStyleId>{5C22544A-7EE6-4342-B048-85BDC9FD1C3A}</a:tableStyleId>
              </a:tblPr>
              <a:tblGrid>
                <a:gridCol w="4166781">
                  <a:extLst>
                    <a:ext uri="{9D8B030D-6E8A-4147-A177-3AD203B41FA5}">
                      <a16:colId xmlns:a16="http://schemas.microsoft.com/office/drawing/2014/main" val="2136598761"/>
                    </a:ext>
                  </a:extLst>
                </a:gridCol>
                <a:gridCol w="1857375">
                  <a:extLst>
                    <a:ext uri="{9D8B030D-6E8A-4147-A177-3AD203B41FA5}">
                      <a16:colId xmlns:a16="http://schemas.microsoft.com/office/drawing/2014/main" val="594030849"/>
                    </a:ext>
                  </a:extLst>
                </a:gridCol>
                <a:gridCol w="1856232">
                  <a:extLst>
                    <a:ext uri="{9D8B030D-6E8A-4147-A177-3AD203B41FA5}">
                      <a16:colId xmlns:a16="http://schemas.microsoft.com/office/drawing/2014/main" val="3331368888"/>
                    </a:ext>
                  </a:extLst>
                </a:gridCol>
                <a:gridCol w="1856232">
                  <a:extLst>
                    <a:ext uri="{9D8B030D-6E8A-4147-A177-3AD203B41FA5}">
                      <a16:colId xmlns:a16="http://schemas.microsoft.com/office/drawing/2014/main" val="3147807979"/>
                    </a:ext>
                  </a:extLst>
                </a:gridCol>
              </a:tblGrid>
              <a:tr h="370840">
                <a:tc>
                  <a:txBody>
                    <a:bodyPr/>
                    <a:lstStyle/>
                    <a:p>
                      <a:pPr marL="91440" algn="l" fontAlgn="ctr"/>
                      <a:r>
                        <a:rPr lang="en-US" sz="1100" b="1" i="0" u="none" strike="noStrike" dirty="0">
                          <a:solidFill>
                            <a:schemeClr val="bg1"/>
                          </a:solidFill>
                          <a:effectLst/>
                          <a:latin typeface="+mn-lt"/>
                        </a:rPr>
                        <a:t>Agency</a:t>
                      </a:r>
                    </a:p>
                  </a:txBody>
                  <a:tcPr marL="9525" marR="9525" marT="9525" marB="0" anchor="ctr"/>
                </a:tc>
                <a:tc>
                  <a:txBody>
                    <a:bodyPr/>
                    <a:lstStyle/>
                    <a:p>
                      <a:pPr algn="ctr" fontAlgn="ctr"/>
                      <a:r>
                        <a:rPr lang="en-US" sz="1100" b="1" i="0" u="none" strike="noStrike" dirty="0">
                          <a:solidFill>
                            <a:schemeClr val="bg1"/>
                          </a:solidFill>
                          <a:effectLst/>
                          <a:latin typeface="+mn-lt"/>
                        </a:rPr>
                        <a:t>CARES Act</a:t>
                      </a:r>
                    </a:p>
                  </a:txBody>
                  <a:tcPr marL="9525" marR="9525" marT="9525" marB="0" anchor="ctr"/>
                </a:tc>
                <a:tc>
                  <a:txBody>
                    <a:bodyPr/>
                    <a:lstStyle/>
                    <a:p>
                      <a:pPr algn="ctr" fontAlgn="ctr"/>
                      <a:r>
                        <a:rPr lang="en-US" sz="1100" b="1" i="0" u="none" strike="noStrike" dirty="0">
                          <a:solidFill>
                            <a:schemeClr val="bg1"/>
                          </a:solidFill>
                          <a:effectLst/>
                          <a:latin typeface="+mn-lt"/>
                        </a:rPr>
                        <a:t>Consolidated Appropriations Act</a:t>
                      </a:r>
                    </a:p>
                  </a:txBody>
                  <a:tcPr marL="9525" marR="9525" marT="9525" marB="0" anchor="ctr"/>
                </a:tc>
                <a:tc>
                  <a:txBody>
                    <a:bodyPr/>
                    <a:lstStyle/>
                    <a:p>
                      <a:pPr algn="ctr" fontAlgn="ctr"/>
                      <a:r>
                        <a:rPr lang="en-US" sz="1100" b="1" i="0" u="none" strike="noStrike" dirty="0">
                          <a:solidFill>
                            <a:schemeClr val="bg1"/>
                          </a:solidFill>
                          <a:effectLst/>
                          <a:latin typeface="+mn-lt"/>
                        </a:rPr>
                        <a:t>American Rescue Plan</a:t>
                      </a:r>
                    </a:p>
                  </a:txBody>
                  <a:tcPr marL="9525" marR="9525" marT="9525" marB="0" anchor="ctr"/>
                </a:tc>
                <a:extLst>
                  <a:ext uri="{0D108BD9-81ED-4DB2-BD59-A6C34878D82A}">
                    <a16:rowId xmlns:a16="http://schemas.microsoft.com/office/drawing/2014/main" val="2319539126"/>
                  </a:ext>
                </a:extLst>
              </a:tr>
              <a:tr h="274320">
                <a:tc>
                  <a:txBody>
                    <a:bodyPr/>
                    <a:lstStyle/>
                    <a:p>
                      <a:pPr marL="91440" algn="l" fontAlgn="b"/>
                      <a:r>
                        <a:rPr lang="en-US" sz="1100" b="0" i="0" u="none" strike="noStrike" dirty="0">
                          <a:solidFill>
                            <a:srgbClr val="000000"/>
                          </a:solidFill>
                          <a:effectLst/>
                          <a:latin typeface="+mn-lt"/>
                        </a:rPr>
                        <a:t>Department of Commerce </a:t>
                      </a:r>
                    </a:p>
                  </a:txBody>
                  <a:tcPr marL="9525" marR="9525" marT="9525" marB="0" anchor="ctr"/>
                </a:tc>
                <a:tc>
                  <a:txBody>
                    <a:bodyPr/>
                    <a:lstStyle/>
                    <a:p>
                      <a:pPr algn="ctr" fontAlgn="b"/>
                      <a:r>
                        <a:rPr lang="en-US" sz="1100" b="0" i="0" u="none" strike="noStrike" dirty="0">
                          <a:solidFill>
                            <a:srgbClr val="000000"/>
                          </a:solidFill>
                          <a:effectLst/>
                          <a:latin typeface="+mn-lt"/>
                        </a:rPr>
                        <a:t>$3,000,000.00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$3,000,000.00 </a:t>
                      </a:r>
                    </a:p>
                  </a:txBody>
                  <a:tcPr marL="9525" marR="9525" marT="9525" marB="0" anchor="ctr"/>
                </a:tc>
                <a:extLst>
                  <a:ext uri="{0D108BD9-81ED-4DB2-BD59-A6C34878D82A}">
                    <a16:rowId xmlns:a16="http://schemas.microsoft.com/office/drawing/2014/main" val="391276253"/>
                  </a:ext>
                </a:extLst>
              </a:tr>
              <a:tr h="274320">
                <a:tc>
                  <a:txBody>
                    <a:bodyPr/>
                    <a:lstStyle/>
                    <a:p>
                      <a:pPr marL="91440" algn="l" fontAlgn="b"/>
                      <a:r>
                        <a:rPr lang="en-US" sz="1100" b="0" i="0" u="none" strike="noStrike" dirty="0">
                          <a:solidFill>
                            <a:srgbClr val="000000"/>
                          </a:solidFill>
                          <a:effectLst/>
                          <a:latin typeface="+mn-lt"/>
                        </a:rPr>
                        <a:t>Department of Defense </a:t>
                      </a:r>
                    </a:p>
                  </a:txBody>
                  <a:tcPr marL="9525" marR="9525" marT="9525" marB="0" anchor="ctr"/>
                </a:tc>
                <a:tc>
                  <a:txBody>
                    <a:bodyPr/>
                    <a:lstStyle/>
                    <a:p>
                      <a:pPr algn="ctr" fontAlgn="b"/>
                      <a:r>
                        <a:rPr lang="en-US" sz="1100" b="0" i="0" u="none" strike="noStrike" dirty="0">
                          <a:solidFill>
                            <a:srgbClr val="000000"/>
                          </a:solidFill>
                          <a:effectLst/>
                          <a:latin typeface="+mn-lt"/>
                        </a:rPr>
                        <a:t>$20,000,000.00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2395405391"/>
                  </a:ext>
                </a:extLst>
              </a:tr>
              <a:tr h="274320">
                <a:tc>
                  <a:txBody>
                    <a:bodyPr/>
                    <a:lstStyle/>
                    <a:p>
                      <a:pPr marL="91440" algn="l" fontAlgn="b"/>
                      <a:r>
                        <a:rPr lang="en-US" sz="1100" b="0" i="0" u="none" strike="noStrike" dirty="0">
                          <a:solidFill>
                            <a:srgbClr val="000000"/>
                          </a:solidFill>
                          <a:effectLst/>
                          <a:latin typeface="+mn-lt"/>
                        </a:rPr>
                        <a:t>Department of Education </a:t>
                      </a:r>
                    </a:p>
                  </a:txBody>
                  <a:tcPr marL="9525" marR="9525" marT="9525" marB="0" anchor="ctr"/>
                </a:tc>
                <a:tc>
                  <a:txBody>
                    <a:bodyPr/>
                    <a:lstStyle/>
                    <a:p>
                      <a:pPr algn="ctr" fontAlgn="b"/>
                      <a:r>
                        <a:rPr lang="en-US" sz="1100" b="0" i="0" u="none" strike="noStrike" dirty="0">
                          <a:solidFill>
                            <a:srgbClr val="000000"/>
                          </a:solidFill>
                          <a:effectLst/>
                          <a:latin typeface="+mn-lt"/>
                        </a:rPr>
                        <a:t>$7,000,000.00 </a:t>
                      </a:r>
                    </a:p>
                  </a:txBody>
                  <a:tcPr marL="9525" marR="9525" marT="9525" marB="0" anchor="ctr"/>
                </a:tc>
                <a:tc>
                  <a:txBody>
                    <a:bodyPr/>
                    <a:lstStyle/>
                    <a:p>
                      <a:pPr algn="ctr" fontAlgn="b"/>
                      <a:r>
                        <a:rPr lang="en-US" sz="1100" b="0" i="0" u="none" strike="noStrike">
                          <a:solidFill>
                            <a:srgbClr val="000000"/>
                          </a:solidFill>
                          <a:effectLst/>
                          <a:latin typeface="+mn-lt"/>
                        </a:rPr>
                        <a:t>$5,000,000.00 </a:t>
                      </a:r>
                    </a:p>
                  </a:txBody>
                  <a:tcPr marL="9525" marR="9525" marT="9525" marB="0" anchor="ctr"/>
                </a:tc>
                <a:tc>
                  <a:txBody>
                    <a:bodyPr/>
                    <a:lstStyle/>
                    <a:p>
                      <a:pPr algn="ctr" fontAlgn="b"/>
                      <a:r>
                        <a:rPr lang="en-US" sz="1100" b="0" i="0" u="none" strike="noStrike">
                          <a:solidFill>
                            <a:srgbClr val="000000"/>
                          </a:solidFill>
                          <a:effectLst/>
                          <a:latin typeface="+mn-lt"/>
                        </a:rPr>
                        <a:t>$5,000,000.00 </a:t>
                      </a:r>
                    </a:p>
                  </a:txBody>
                  <a:tcPr marL="9525" marR="9525" marT="9525" marB="0" anchor="ctr"/>
                </a:tc>
                <a:extLst>
                  <a:ext uri="{0D108BD9-81ED-4DB2-BD59-A6C34878D82A}">
                    <a16:rowId xmlns:a16="http://schemas.microsoft.com/office/drawing/2014/main" val="4059993693"/>
                  </a:ext>
                </a:extLst>
              </a:tr>
              <a:tr h="274320">
                <a:tc>
                  <a:txBody>
                    <a:bodyPr/>
                    <a:lstStyle/>
                    <a:p>
                      <a:pPr marL="91440" algn="l" fontAlgn="b"/>
                      <a:r>
                        <a:rPr lang="en-US" sz="1100" b="0" i="0" u="none" strike="noStrike">
                          <a:solidFill>
                            <a:srgbClr val="000000"/>
                          </a:solidFill>
                          <a:effectLst/>
                          <a:latin typeface="+mn-lt"/>
                        </a:rPr>
                        <a:t>Department of Health and Human Services </a:t>
                      </a:r>
                    </a:p>
                  </a:txBody>
                  <a:tcPr marL="9525" marR="9525" marT="9525" marB="0" anchor="ctr"/>
                </a:tc>
                <a:tc>
                  <a:txBody>
                    <a:bodyPr/>
                    <a:lstStyle/>
                    <a:p>
                      <a:pPr algn="ctr" fontAlgn="b"/>
                      <a:r>
                        <a:rPr lang="en-US" sz="1100" b="0" i="0" u="none" strike="noStrike" dirty="0">
                          <a:solidFill>
                            <a:srgbClr val="000000"/>
                          </a:solidFill>
                          <a:effectLst/>
                          <a:latin typeface="+mn-lt"/>
                        </a:rPr>
                        <a:t>$4,000,000.00 </a:t>
                      </a:r>
                    </a:p>
                  </a:txBody>
                  <a:tcPr marL="9525" marR="9525" marT="9525" marB="0" anchor="ctr"/>
                </a:tc>
                <a:tc>
                  <a:txBody>
                    <a:bodyPr/>
                    <a:lstStyle/>
                    <a:p>
                      <a:pPr algn="ctr" fontAlgn="b"/>
                      <a:r>
                        <a:rPr lang="en-US" sz="1100" b="0" i="0" u="none" strike="noStrike" dirty="0">
                          <a:solidFill>
                            <a:srgbClr val="000000"/>
                          </a:solidFill>
                          <a:effectLst/>
                          <a:latin typeface="+mn-lt"/>
                        </a:rPr>
                        <a:t>$2,000,000.00 </a:t>
                      </a:r>
                    </a:p>
                  </a:txBody>
                  <a:tcPr marL="9525" marR="9525" marT="9525" marB="0" anchor="ctr"/>
                </a:tc>
                <a:tc>
                  <a:txBody>
                    <a:bodyPr/>
                    <a:lstStyle/>
                    <a:p>
                      <a:pPr algn="ctr" fontAlgn="b"/>
                      <a:r>
                        <a:rPr lang="en-US" sz="1100" b="0" i="0" u="none" strike="noStrike">
                          <a:solidFill>
                            <a:srgbClr val="000000"/>
                          </a:solidFill>
                          <a:effectLst/>
                          <a:latin typeface="+mn-lt"/>
                        </a:rPr>
                        <a:t>$5,000,000.00 </a:t>
                      </a:r>
                    </a:p>
                  </a:txBody>
                  <a:tcPr marL="9525" marR="9525" marT="9525" marB="0" anchor="ctr"/>
                </a:tc>
                <a:extLst>
                  <a:ext uri="{0D108BD9-81ED-4DB2-BD59-A6C34878D82A}">
                    <a16:rowId xmlns:a16="http://schemas.microsoft.com/office/drawing/2014/main" val="510004661"/>
                  </a:ext>
                </a:extLst>
              </a:tr>
              <a:tr h="274320">
                <a:tc>
                  <a:txBody>
                    <a:bodyPr/>
                    <a:lstStyle/>
                    <a:p>
                      <a:pPr marL="91440" algn="l" fontAlgn="b"/>
                      <a:r>
                        <a:rPr lang="en-US" sz="1100" b="0" i="0" u="none" strike="noStrike">
                          <a:solidFill>
                            <a:srgbClr val="000000"/>
                          </a:solidFill>
                          <a:effectLst/>
                          <a:latin typeface="+mn-lt"/>
                        </a:rPr>
                        <a:t>Department of Justice </a:t>
                      </a:r>
                    </a:p>
                  </a:txBody>
                  <a:tcPr marL="9525" marR="9525" marT="9525" marB="0" anchor="ctr"/>
                </a:tc>
                <a:tc>
                  <a:txBody>
                    <a:bodyPr/>
                    <a:lstStyle/>
                    <a:p>
                      <a:pPr algn="ctr" fontAlgn="b"/>
                      <a:r>
                        <a:rPr lang="en-US" sz="1100" b="0" i="0" u="none" strike="noStrike" dirty="0">
                          <a:solidFill>
                            <a:srgbClr val="000000"/>
                          </a:solidFill>
                          <a:effectLst/>
                          <a:latin typeface="+mn-lt"/>
                        </a:rPr>
                        <a:t>$2,000,000.00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1692923845"/>
                  </a:ext>
                </a:extLst>
              </a:tr>
              <a:tr h="274320">
                <a:tc>
                  <a:txBody>
                    <a:bodyPr/>
                    <a:lstStyle/>
                    <a:p>
                      <a:pPr marL="91440" algn="l" fontAlgn="b"/>
                      <a:r>
                        <a:rPr lang="en-US" sz="1100" b="0" i="0" u="none" strike="noStrike">
                          <a:solidFill>
                            <a:srgbClr val="000000"/>
                          </a:solidFill>
                          <a:effectLst/>
                          <a:latin typeface="+mn-lt"/>
                        </a:rPr>
                        <a:t>Department of Labor </a:t>
                      </a:r>
                    </a:p>
                  </a:txBody>
                  <a:tcPr marL="9525" marR="9525" marT="9525" marB="0" anchor="ctr"/>
                </a:tc>
                <a:tc>
                  <a:txBody>
                    <a:bodyPr/>
                    <a:lstStyle/>
                    <a:p>
                      <a:pPr algn="ctr" fontAlgn="b"/>
                      <a:r>
                        <a:rPr lang="en-US" sz="1100" b="0" i="0" u="none" strike="noStrike" dirty="0">
                          <a:solidFill>
                            <a:srgbClr val="000000"/>
                          </a:solidFill>
                          <a:effectLst/>
                          <a:latin typeface="+mn-lt"/>
                        </a:rPr>
                        <a:t>$26,000,000.00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a:solidFill>
                            <a:srgbClr val="000000"/>
                          </a:solidFill>
                          <a:effectLst/>
                          <a:latin typeface="+mn-lt"/>
                        </a:rPr>
                        <a:t>$12,500,000.00 </a:t>
                      </a:r>
                    </a:p>
                  </a:txBody>
                  <a:tcPr marL="9525" marR="9525" marT="9525" marB="0" anchor="ctr"/>
                </a:tc>
                <a:extLst>
                  <a:ext uri="{0D108BD9-81ED-4DB2-BD59-A6C34878D82A}">
                    <a16:rowId xmlns:a16="http://schemas.microsoft.com/office/drawing/2014/main" val="2102289908"/>
                  </a:ext>
                </a:extLst>
              </a:tr>
              <a:tr h="274320">
                <a:tc>
                  <a:txBody>
                    <a:bodyPr/>
                    <a:lstStyle/>
                    <a:p>
                      <a:pPr marL="91440" algn="l" fontAlgn="b"/>
                      <a:r>
                        <a:rPr lang="en-US" sz="1100" b="0" i="0" u="none" strike="noStrike">
                          <a:solidFill>
                            <a:srgbClr val="000000"/>
                          </a:solidFill>
                          <a:effectLst/>
                          <a:latin typeface="+mn-lt"/>
                        </a:rPr>
                        <a:t>Department of Transportation </a:t>
                      </a:r>
                    </a:p>
                  </a:txBody>
                  <a:tcPr marL="9525" marR="9525" marT="9525" marB="0" anchor="ctr"/>
                </a:tc>
                <a:tc>
                  <a:txBody>
                    <a:bodyPr/>
                    <a:lstStyle/>
                    <a:p>
                      <a:pPr algn="ctr" fontAlgn="b"/>
                      <a:r>
                        <a:rPr lang="en-US" sz="1100" b="0" i="0" u="none" strike="noStrike" dirty="0">
                          <a:solidFill>
                            <a:srgbClr val="000000"/>
                          </a:solidFill>
                          <a:effectLst/>
                          <a:latin typeface="+mn-lt"/>
                        </a:rPr>
                        <a:t>$5,000,000.00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3105067470"/>
                  </a:ext>
                </a:extLst>
              </a:tr>
              <a:tr h="274320">
                <a:tc>
                  <a:txBody>
                    <a:bodyPr/>
                    <a:lstStyle/>
                    <a:p>
                      <a:pPr marL="91440" algn="l" fontAlgn="b"/>
                      <a:r>
                        <a:rPr lang="en-US" sz="1100" b="0" i="0" u="none" strike="noStrike">
                          <a:solidFill>
                            <a:srgbClr val="000000"/>
                          </a:solidFill>
                          <a:effectLst/>
                          <a:latin typeface="+mn-lt"/>
                        </a:rPr>
                        <a:t>Department of Treasury </a:t>
                      </a:r>
                    </a:p>
                  </a:txBody>
                  <a:tcPr marL="9525" marR="9525" marT="9525" marB="0" anchor="ctr"/>
                </a:tc>
                <a:tc>
                  <a:txBody>
                    <a:bodyPr/>
                    <a:lstStyle/>
                    <a:p>
                      <a:pPr algn="ctr" fontAlgn="b"/>
                      <a:r>
                        <a:rPr lang="en-US" sz="1100" b="0" i="0" u="none" strike="noStrike">
                          <a:solidFill>
                            <a:srgbClr val="000000"/>
                          </a:solidFill>
                          <a:effectLst/>
                          <a:latin typeface="+mn-lt"/>
                        </a:rPr>
                        <a:t>$35,000,000.00 </a:t>
                      </a:r>
                    </a:p>
                  </a:txBody>
                  <a:tcPr marL="9525" marR="9525" marT="9525" marB="0" anchor="ctr"/>
                </a:tc>
                <a:tc>
                  <a:txBody>
                    <a:bodyPr/>
                    <a:lstStyle/>
                    <a:p>
                      <a:pPr algn="ctr" fontAlgn="b"/>
                      <a:r>
                        <a:rPr lang="en-US" sz="1100" b="0" i="0" u="none" strike="noStrike" dirty="0">
                          <a:solidFill>
                            <a:srgbClr val="000000"/>
                          </a:solidFill>
                          <a:effectLst/>
                          <a:latin typeface="+mn-lt"/>
                        </a:rPr>
                        <a:t>$6,500,000.00 </a:t>
                      </a:r>
                    </a:p>
                  </a:txBody>
                  <a:tcPr marL="9525" marR="9525" marT="9525" marB="0" anchor="ctr"/>
                </a:tc>
                <a:tc>
                  <a:txBody>
                    <a:bodyPr/>
                    <a:lstStyle/>
                    <a:p>
                      <a:pPr algn="ctr" fontAlgn="b"/>
                      <a:r>
                        <a:rPr lang="en-US" sz="1100" b="0" i="0" u="none" strike="noStrike">
                          <a:solidFill>
                            <a:srgbClr val="000000"/>
                          </a:solidFill>
                          <a:effectLst/>
                          <a:latin typeface="+mn-lt"/>
                        </a:rPr>
                        <a:t>$13,600,000.00 </a:t>
                      </a:r>
                    </a:p>
                  </a:txBody>
                  <a:tcPr marL="9525" marR="9525" marT="9525" marB="0" anchor="ctr"/>
                </a:tc>
                <a:extLst>
                  <a:ext uri="{0D108BD9-81ED-4DB2-BD59-A6C34878D82A}">
                    <a16:rowId xmlns:a16="http://schemas.microsoft.com/office/drawing/2014/main" val="1171353530"/>
                  </a:ext>
                </a:extLst>
              </a:tr>
              <a:tr h="274320">
                <a:tc>
                  <a:txBody>
                    <a:bodyPr/>
                    <a:lstStyle/>
                    <a:p>
                      <a:pPr marL="91440" algn="l" fontAlgn="b"/>
                      <a:r>
                        <a:rPr lang="en-US" sz="1100" b="0" i="0" u="none" strike="noStrike">
                          <a:solidFill>
                            <a:srgbClr val="000000"/>
                          </a:solidFill>
                          <a:effectLst/>
                          <a:latin typeface="+mn-lt"/>
                        </a:rPr>
                        <a:t>Department of Veterans Affairs </a:t>
                      </a:r>
                    </a:p>
                  </a:txBody>
                  <a:tcPr marL="9525" marR="9525" marT="9525" marB="0" anchor="ctr"/>
                </a:tc>
                <a:tc>
                  <a:txBody>
                    <a:bodyPr/>
                    <a:lstStyle/>
                    <a:p>
                      <a:pPr algn="ctr" fontAlgn="b"/>
                      <a:r>
                        <a:rPr lang="en-US" sz="1100" b="0" i="0" u="none" strike="noStrike" dirty="0">
                          <a:solidFill>
                            <a:srgbClr val="000000"/>
                          </a:solidFill>
                          <a:effectLst/>
                          <a:latin typeface="+mn-lt"/>
                        </a:rPr>
                        <a:t>$12,500,000.00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a:solidFill>
                            <a:srgbClr val="000000"/>
                          </a:solidFill>
                          <a:effectLst/>
                          <a:latin typeface="+mn-lt"/>
                        </a:rPr>
                        <a:t>$10,000,000.00 </a:t>
                      </a:r>
                    </a:p>
                  </a:txBody>
                  <a:tcPr marL="9525" marR="9525" marT="9525" marB="0" anchor="ctr"/>
                </a:tc>
                <a:extLst>
                  <a:ext uri="{0D108BD9-81ED-4DB2-BD59-A6C34878D82A}">
                    <a16:rowId xmlns:a16="http://schemas.microsoft.com/office/drawing/2014/main" val="4041144493"/>
                  </a:ext>
                </a:extLst>
              </a:tr>
              <a:tr h="274320">
                <a:tc>
                  <a:txBody>
                    <a:bodyPr/>
                    <a:lstStyle/>
                    <a:p>
                      <a:pPr marL="91440" algn="l" fontAlgn="b"/>
                      <a:r>
                        <a:rPr lang="en-US" sz="1100" b="0" i="0" u="none" strike="noStrike">
                          <a:solidFill>
                            <a:srgbClr val="000000"/>
                          </a:solidFill>
                          <a:effectLst/>
                          <a:latin typeface="+mn-lt"/>
                        </a:rPr>
                        <a:t>Federal Emergency Management Agency </a:t>
                      </a:r>
                    </a:p>
                  </a:txBody>
                  <a:tcPr marL="9525" marR="9525" marT="9525" marB="0" anchor="ctr"/>
                </a:tc>
                <a:tc>
                  <a:txBody>
                    <a:bodyPr/>
                    <a:lstStyle/>
                    <a:p>
                      <a:pPr algn="ctr" fontAlgn="b"/>
                      <a:r>
                        <a:rPr lang="en-US" sz="1100" b="0" i="0" u="none" strike="noStrike">
                          <a:solidFill>
                            <a:srgbClr val="000000"/>
                          </a:solidFill>
                          <a:effectLst/>
                          <a:latin typeface="+mn-lt"/>
                        </a:rPr>
                        <a:t>$3,000,000.00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4050786340"/>
                  </a:ext>
                </a:extLst>
              </a:tr>
              <a:tr h="274320">
                <a:tc>
                  <a:txBody>
                    <a:bodyPr/>
                    <a:lstStyle/>
                    <a:p>
                      <a:pPr marL="91440" algn="l" fontAlgn="b"/>
                      <a:r>
                        <a:rPr lang="en-US" sz="1100" b="0" i="0" u="none" strike="noStrike">
                          <a:solidFill>
                            <a:srgbClr val="000000"/>
                          </a:solidFill>
                          <a:effectLst/>
                          <a:latin typeface="+mn-lt"/>
                        </a:rPr>
                        <a:t>Government Accountability Oce (GAO) </a:t>
                      </a:r>
                    </a:p>
                  </a:txBody>
                  <a:tcPr marL="9525" marR="9525" marT="9525" marB="0" anchor="ctr"/>
                </a:tc>
                <a:tc>
                  <a:txBody>
                    <a:bodyPr/>
                    <a:lstStyle/>
                    <a:p>
                      <a:pPr algn="ctr" fontAlgn="b"/>
                      <a:r>
                        <a:rPr lang="en-US" sz="1100" b="0" i="0" u="none" strike="noStrike">
                          <a:solidFill>
                            <a:srgbClr val="000000"/>
                          </a:solidFill>
                          <a:effectLst/>
                          <a:latin typeface="+mn-lt"/>
                        </a:rPr>
                        <a:t>$20,000,000.00 </a:t>
                      </a:r>
                    </a:p>
                  </a:txBody>
                  <a:tcPr marL="9525" marR="9525" marT="9525" marB="0" anchor="ctr"/>
                </a:tc>
                <a:tc>
                  <a:txBody>
                    <a:bodyPr/>
                    <a:lstStyle/>
                    <a:p>
                      <a:pPr algn="ctr" fontAlgn="b"/>
                      <a:r>
                        <a:rPr lang="en-US" sz="1100" b="0" i="0" u="none" strike="noStrike" dirty="0">
                          <a:solidFill>
                            <a:srgbClr val="000000"/>
                          </a:solidFill>
                          <a:effectLst/>
                          <a:latin typeface="+mn-lt"/>
                        </a:rPr>
                        <a:t>$10,000,000.00 </a:t>
                      </a:r>
                    </a:p>
                  </a:txBody>
                  <a:tcPr marL="9525" marR="9525" marT="9525" marB="0" anchor="ctr"/>
                </a:tc>
                <a:tc>
                  <a:txBody>
                    <a:bodyPr/>
                    <a:lstStyle/>
                    <a:p>
                      <a:pPr algn="ctr" fontAlgn="b"/>
                      <a:r>
                        <a:rPr lang="en-US" sz="1100" b="0" i="0" u="none" strike="noStrike" dirty="0">
                          <a:solidFill>
                            <a:srgbClr val="000000"/>
                          </a:solidFill>
                          <a:effectLst/>
                          <a:latin typeface="+mn-lt"/>
                        </a:rPr>
                        <a:t>$77,000,000.00 </a:t>
                      </a:r>
                    </a:p>
                  </a:txBody>
                  <a:tcPr marL="9525" marR="9525" marT="9525" marB="0" anchor="ctr"/>
                </a:tc>
                <a:extLst>
                  <a:ext uri="{0D108BD9-81ED-4DB2-BD59-A6C34878D82A}">
                    <a16:rowId xmlns:a16="http://schemas.microsoft.com/office/drawing/2014/main" val="1994674176"/>
                  </a:ext>
                </a:extLst>
              </a:tr>
              <a:tr h="274320">
                <a:tc>
                  <a:txBody>
                    <a:bodyPr/>
                    <a:lstStyle/>
                    <a:p>
                      <a:pPr marL="91440" algn="l" fontAlgn="b"/>
                      <a:r>
                        <a:rPr lang="en-US" sz="1100" b="0" i="0" u="none" strike="noStrike" dirty="0" err="1">
                          <a:solidFill>
                            <a:srgbClr val="000000"/>
                          </a:solidFill>
                          <a:effectLst/>
                          <a:latin typeface="+mn-lt"/>
                        </a:rPr>
                        <a:t>Oce</a:t>
                      </a:r>
                      <a:r>
                        <a:rPr lang="en-US" sz="1100" b="0" i="0" u="none" strike="noStrike" dirty="0">
                          <a:solidFill>
                            <a:srgbClr val="000000"/>
                          </a:solidFill>
                          <a:effectLst/>
                          <a:latin typeface="+mn-lt"/>
                        </a:rPr>
                        <a:t> of the Special Inspector General for Pandemic Recovery (SIGPR) </a:t>
                      </a:r>
                    </a:p>
                  </a:txBody>
                  <a:tcPr marL="9525" marR="9525" marT="9525" marB="0" anchor="ctr"/>
                </a:tc>
                <a:tc>
                  <a:txBody>
                    <a:bodyPr/>
                    <a:lstStyle/>
                    <a:p>
                      <a:pPr algn="ctr" fontAlgn="b"/>
                      <a:r>
                        <a:rPr lang="en-US" sz="1100" b="0" i="0" u="none" strike="noStrike" dirty="0">
                          <a:solidFill>
                            <a:srgbClr val="000000"/>
                          </a:solidFill>
                          <a:effectLst/>
                          <a:latin typeface="+mn-lt"/>
                        </a:rPr>
                        <a:t>$25,000,000.00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1053742844"/>
                  </a:ext>
                </a:extLst>
              </a:tr>
              <a:tr h="274320">
                <a:tc>
                  <a:txBody>
                    <a:bodyPr/>
                    <a:lstStyle/>
                    <a:p>
                      <a:pPr marL="91440" algn="l" fontAlgn="b"/>
                      <a:r>
                        <a:rPr lang="en-US" sz="1100" b="0" i="0" u="none" strike="noStrike">
                          <a:solidFill>
                            <a:srgbClr val="000000"/>
                          </a:solidFill>
                          <a:effectLst/>
                          <a:latin typeface="+mn-lt"/>
                        </a:rPr>
                        <a:t>Pandemic Response Oversight Committee (PRAC) </a:t>
                      </a:r>
                    </a:p>
                  </a:txBody>
                  <a:tcPr marL="9525" marR="9525" marT="9525" marB="0" anchor="ctr"/>
                </a:tc>
                <a:tc>
                  <a:txBody>
                    <a:bodyPr/>
                    <a:lstStyle/>
                    <a:p>
                      <a:pPr algn="ctr" fontAlgn="b"/>
                      <a:r>
                        <a:rPr lang="en-US" sz="1100" b="0" i="0" u="none" strike="noStrike" dirty="0">
                          <a:solidFill>
                            <a:srgbClr val="000000"/>
                          </a:solidFill>
                          <a:effectLst/>
                          <a:latin typeface="+mn-lt"/>
                        </a:rPr>
                        <a:t>$80,000,000.00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$40,000,000.00 </a:t>
                      </a:r>
                    </a:p>
                  </a:txBody>
                  <a:tcPr marL="9525" marR="9525" marT="9525" marB="0" anchor="ctr"/>
                </a:tc>
                <a:extLst>
                  <a:ext uri="{0D108BD9-81ED-4DB2-BD59-A6C34878D82A}">
                    <a16:rowId xmlns:a16="http://schemas.microsoft.com/office/drawing/2014/main" val="1907293842"/>
                  </a:ext>
                </a:extLst>
              </a:tr>
              <a:tr h="274320">
                <a:tc>
                  <a:txBody>
                    <a:bodyPr/>
                    <a:lstStyle/>
                    <a:p>
                      <a:pPr marL="91440" algn="l" fontAlgn="b"/>
                      <a:r>
                        <a:rPr lang="en-US" sz="1100" b="0" i="0" u="none" strike="noStrike">
                          <a:solidFill>
                            <a:srgbClr val="000000"/>
                          </a:solidFill>
                          <a:effectLst/>
                          <a:latin typeface="+mn-lt"/>
                        </a:rPr>
                        <a:t>Small Business Administration </a:t>
                      </a:r>
                    </a:p>
                  </a:txBody>
                  <a:tcPr marL="9525" marR="9525" marT="9525" marB="0" anchor="ctr"/>
                </a:tc>
                <a:tc>
                  <a:txBody>
                    <a:bodyPr/>
                    <a:lstStyle/>
                    <a:p>
                      <a:pPr algn="ctr" fontAlgn="b"/>
                      <a:r>
                        <a:rPr lang="en-US" sz="1100" b="0" i="0" u="none" strike="noStrike" dirty="0">
                          <a:solidFill>
                            <a:srgbClr val="000000"/>
                          </a:solidFill>
                          <a:effectLst/>
                          <a:latin typeface="+mn-lt"/>
                        </a:rPr>
                        <a:t>$25,000,000.00 </a:t>
                      </a:r>
                    </a:p>
                  </a:txBody>
                  <a:tcPr marL="9525" marR="9525" marT="9525" marB="0" anchor="ctr"/>
                </a:tc>
                <a:tc>
                  <a:txBody>
                    <a:bodyPr/>
                    <a:lstStyle/>
                    <a:p>
                      <a:pPr algn="ctr" fontAlgn="b"/>
                      <a:r>
                        <a:rPr lang="en-US" sz="1100" b="0" i="0" u="none" strike="noStrike" dirty="0">
                          <a:solidFill>
                            <a:srgbClr val="000000"/>
                          </a:solidFill>
                          <a:effectLst/>
                          <a:latin typeface="+mn-lt"/>
                        </a:rPr>
                        <a:t>$20,000,000.00 </a:t>
                      </a:r>
                    </a:p>
                  </a:txBody>
                  <a:tcPr marL="9525" marR="9525" marT="9525" marB="0" anchor="ctr"/>
                </a:tc>
                <a:tc>
                  <a:txBody>
                    <a:bodyPr/>
                    <a:lstStyle/>
                    <a:p>
                      <a:pPr algn="ctr" fontAlgn="b"/>
                      <a:r>
                        <a:rPr lang="en-US" sz="1100" b="0" i="0" u="none" strike="noStrike" dirty="0">
                          <a:solidFill>
                            <a:srgbClr val="000000"/>
                          </a:solidFill>
                          <a:effectLst/>
                          <a:latin typeface="+mn-lt"/>
                        </a:rPr>
                        <a:t>$25,000,000.00 </a:t>
                      </a:r>
                    </a:p>
                  </a:txBody>
                  <a:tcPr marL="9525" marR="9525" marT="9525" marB="0" anchor="ctr"/>
                </a:tc>
                <a:extLst>
                  <a:ext uri="{0D108BD9-81ED-4DB2-BD59-A6C34878D82A}">
                    <a16:rowId xmlns:a16="http://schemas.microsoft.com/office/drawing/2014/main" val="376227303"/>
                  </a:ext>
                </a:extLst>
              </a:tr>
              <a:tr h="274320">
                <a:tc>
                  <a:txBody>
                    <a:bodyPr/>
                    <a:lstStyle/>
                    <a:p>
                      <a:pPr marL="91440" algn="l" fontAlgn="b"/>
                      <a:r>
                        <a:rPr lang="en-US" sz="1100" b="0" i="0" u="none" strike="noStrike" dirty="0">
                          <a:solidFill>
                            <a:srgbClr val="000000"/>
                          </a:solidFill>
                          <a:effectLst/>
                          <a:latin typeface="+mn-lt"/>
                        </a:rPr>
                        <a:t>US Department of Agriculture </a:t>
                      </a:r>
                    </a:p>
                  </a:txBody>
                  <a:tcPr marL="9525" marR="9525" marT="9525" marB="0" anchor="ctr"/>
                </a:tc>
                <a:tc>
                  <a:txBody>
                    <a:bodyPr/>
                    <a:lstStyle/>
                    <a:p>
                      <a:pPr algn="ctr" fontAlgn="b"/>
                      <a:r>
                        <a:rPr lang="en-US" sz="1100" b="0" i="0" u="none" strike="noStrike">
                          <a:solidFill>
                            <a:srgbClr val="000000"/>
                          </a:solidFill>
                          <a:effectLst/>
                          <a:latin typeface="+mn-lt"/>
                        </a:rPr>
                        <a:t>$750,000.00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$2,500,000.00 </a:t>
                      </a:r>
                    </a:p>
                  </a:txBody>
                  <a:tcPr marL="9525" marR="9525" marT="9525" marB="0" anchor="ctr"/>
                </a:tc>
                <a:extLst>
                  <a:ext uri="{0D108BD9-81ED-4DB2-BD59-A6C34878D82A}">
                    <a16:rowId xmlns:a16="http://schemas.microsoft.com/office/drawing/2014/main" val="2086562351"/>
                  </a:ext>
                </a:extLst>
              </a:tr>
              <a:tr h="274320">
                <a:tc>
                  <a:txBody>
                    <a:bodyPr/>
                    <a:lstStyle/>
                    <a:p>
                      <a:pPr marL="91440" algn="l" fontAlgn="b"/>
                      <a:r>
                        <a:rPr lang="en-US" sz="1100" b="0" i="0" u="none" strike="noStrike" dirty="0">
                          <a:solidFill>
                            <a:srgbClr val="000000"/>
                          </a:solidFill>
                          <a:effectLst/>
                          <a:latin typeface="+mn-lt"/>
                        </a:rPr>
                        <a:t>Federal Communications Commission</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$50,000.00 </a:t>
                      </a:r>
                    </a:p>
                  </a:txBody>
                  <a:tcPr marL="9525" marR="9525" marT="9525" marB="0" anchor="ctr"/>
                </a:tc>
                <a:tc>
                  <a:txBody>
                    <a:bodyPr/>
                    <a:lstStyle/>
                    <a:p>
                      <a:pPr algn="ctr" fontAlgn="b"/>
                      <a:r>
                        <a:rPr lang="en-US" sz="1100" b="0" i="0" u="none" strike="noStrike" dirty="0">
                          <a:solidFill>
                            <a:srgbClr val="000000"/>
                          </a:solidFill>
                          <a:effectLst/>
                          <a:latin typeface="+mn-lt"/>
                        </a:rPr>
                        <a:t>$1,000,000.00 </a:t>
                      </a:r>
                    </a:p>
                  </a:txBody>
                  <a:tcPr marL="9525" marR="9525" marT="9525" marB="0" anchor="ctr"/>
                </a:tc>
                <a:extLst>
                  <a:ext uri="{0D108BD9-81ED-4DB2-BD59-A6C34878D82A}">
                    <a16:rowId xmlns:a16="http://schemas.microsoft.com/office/drawing/2014/main" val="337686914"/>
                  </a:ext>
                </a:extLst>
              </a:tr>
              <a:tr h="274320">
                <a:tc>
                  <a:txBody>
                    <a:bodyPr/>
                    <a:lstStyle/>
                    <a:p>
                      <a:pPr marL="91440" algn="l" fontAlgn="b"/>
                      <a:r>
                        <a:rPr lang="en-US" sz="1100" b="0" i="0" u="none" strike="noStrike" dirty="0">
                          <a:solidFill>
                            <a:srgbClr val="000000"/>
                          </a:solidFill>
                          <a:effectLst/>
                          <a:latin typeface="+mn-lt"/>
                        </a:rPr>
                        <a:t>Corporation for National and Community Service</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$9,000,000.00 </a:t>
                      </a:r>
                    </a:p>
                  </a:txBody>
                  <a:tcPr marL="9525" marR="9525" marT="9525" marB="0" anchor="ctr"/>
                </a:tc>
                <a:extLst>
                  <a:ext uri="{0D108BD9-81ED-4DB2-BD59-A6C34878D82A}">
                    <a16:rowId xmlns:a16="http://schemas.microsoft.com/office/drawing/2014/main" val="3606975336"/>
                  </a:ext>
                </a:extLst>
              </a:tr>
              <a:tr h="274320">
                <a:tc>
                  <a:txBody>
                    <a:bodyPr/>
                    <a:lstStyle/>
                    <a:p>
                      <a:pPr marL="91440" algn="l" fontAlgn="b"/>
                      <a:r>
                        <a:rPr lang="en-US" sz="1100" b="0" i="0" u="none" strike="noStrike" dirty="0">
                          <a:solidFill>
                            <a:srgbClr val="000000"/>
                          </a:solidFill>
                          <a:effectLst/>
                          <a:latin typeface="+mn-lt"/>
                        </a:rPr>
                        <a:t>Railroad Retirement Board</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 -</a:t>
                      </a:r>
                    </a:p>
                  </a:txBody>
                  <a:tcPr marL="9525" marR="9525" marT="9525" marB="0" anchor="ctr"/>
                </a:tc>
                <a:tc>
                  <a:txBody>
                    <a:bodyPr/>
                    <a:lstStyle/>
                    <a:p>
                      <a:pPr algn="ctr" fontAlgn="b"/>
                      <a:r>
                        <a:rPr lang="en-US" sz="1100" b="0" i="0" u="none" strike="noStrike" dirty="0">
                          <a:solidFill>
                            <a:srgbClr val="000000"/>
                          </a:solidFill>
                          <a:effectLst/>
                          <a:latin typeface="+mn-lt"/>
                        </a:rPr>
                        <a:t>$500,000.00 </a:t>
                      </a:r>
                    </a:p>
                  </a:txBody>
                  <a:tcPr marL="9525" marR="9525" marT="9525" marB="0" anchor="ctr"/>
                </a:tc>
                <a:extLst>
                  <a:ext uri="{0D108BD9-81ED-4DB2-BD59-A6C34878D82A}">
                    <a16:rowId xmlns:a16="http://schemas.microsoft.com/office/drawing/2014/main" val="1781154374"/>
                  </a:ext>
                </a:extLst>
              </a:tr>
            </a:tbl>
          </a:graphicData>
        </a:graphic>
      </p:graphicFrame>
      <p:sp>
        <p:nvSpPr>
          <p:cNvPr id="119" name="Rectangle 118">
            <a:extLst>
              <a:ext uri="{FF2B5EF4-FFF2-40B4-BE49-F238E27FC236}">
                <a16:creationId xmlns:a16="http://schemas.microsoft.com/office/drawing/2014/main" id="{749D2F5E-A035-411D-8F4F-304E564B87E8}"/>
              </a:ext>
            </a:extLst>
          </p:cNvPr>
          <p:cNvSpPr/>
          <p:nvPr/>
        </p:nvSpPr>
        <p:spPr>
          <a:xfrm>
            <a:off x="376644" y="1235824"/>
            <a:ext cx="12063556" cy="461665"/>
          </a:xfrm>
          <a:prstGeom prst="rect">
            <a:avLst/>
          </a:prstGeom>
        </p:spPr>
        <p:txBody>
          <a:bodyPr wrap="square">
            <a:spAutoFit/>
          </a:bodyPr>
          <a:lstStyle/>
          <a:p>
            <a:r>
              <a:rPr lang="en-US" sz="1200" dirty="0"/>
              <a:t>The below shows estimated allocations for direct oversight activities by Agency. Take note of the increased funding under the GAO, who is considered the “congressional watchdog.”</a:t>
            </a:r>
          </a:p>
        </p:txBody>
      </p:sp>
      <p:pic>
        <p:nvPicPr>
          <p:cNvPr id="113" name="Gráfico 3">
            <a:extLst>
              <a:ext uri="{FF2B5EF4-FFF2-40B4-BE49-F238E27FC236}">
                <a16:creationId xmlns:a16="http://schemas.microsoft.com/office/drawing/2014/main" id="{23035BCE-CAD3-4721-B326-BB62F66514D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2000"/>
          <a:stretch/>
        </p:blipFill>
        <p:spPr>
          <a:xfrm>
            <a:off x="10344150" y="1512823"/>
            <a:ext cx="2360626" cy="5605642"/>
          </a:xfrm>
          <a:prstGeom prst="rect">
            <a:avLst/>
          </a:prstGeom>
        </p:spPr>
      </p:pic>
    </p:spTree>
    <p:extLst>
      <p:ext uri="{BB962C8B-B14F-4D97-AF65-F5344CB8AC3E}">
        <p14:creationId xmlns:p14="http://schemas.microsoft.com/office/powerpoint/2010/main" val="2648522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Interim Final Rule Overview</a:t>
            </a:r>
          </a:p>
        </p:txBody>
      </p:sp>
      <p:sp>
        <p:nvSpPr>
          <p:cNvPr id="44" name="Rectangle 43">
            <a:extLst>
              <a:ext uri="{FF2B5EF4-FFF2-40B4-BE49-F238E27FC236}">
                <a16:creationId xmlns:a16="http://schemas.microsoft.com/office/drawing/2014/main" id="{309EA26D-F447-49A7-9427-E796188E3DAA}"/>
              </a:ext>
            </a:extLst>
          </p:cNvPr>
          <p:cNvSpPr/>
          <p:nvPr/>
        </p:nvSpPr>
        <p:spPr>
          <a:xfrm>
            <a:off x="376643" y="1235824"/>
            <a:ext cx="12148731" cy="1015663"/>
          </a:xfrm>
          <a:prstGeom prst="rect">
            <a:avLst/>
          </a:prstGeom>
        </p:spPr>
        <p:txBody>
          <a:bodyPr wrap="square">
            <a:spAutoFit/>
          </a:bodyPr>
          <a:lstStyle/>
          <a:p>
            <a:r>
              <a:rPr lang="en-US" sz="1200" dirty="0"/>
              <a:t>On March 11, 2021, the American Rescue Plan Act (ARPA) was signed into law by the President.16 Section 9901 of ARPA amended Title VI of the Social Security Act17 (the Act) to add section 602, which establishes the Coronavirus State Fiscal Recovery Fund, and section 603, which establishes the Coronavirus Local Fiscal Recovery Fund (together, the Fiscal Recovery Funds). The Fiscal Recovery Funds are intended to provide support to State, local, and Tribal governments (together, recipients) in responding to the impact of COVID-19 and in their efforts to contain COVID-19 on their communities, residents, and businesses. The Fiscal Recovery Funds build on and expand the support provided to these governments over the last year, including through the Coronavirus Relief Fund (CRF).</a:t>
            </a:r>
          </a:p>
        </p:txBody>
      </p:sp>
      <p:grpSp>
        <p:nvGrpSpPr>
          <p:cNvPr id="4" name="Group 3">
            <a:extLst>
              <a:ext uri="{FF2B5EF4-FFF2-40B4-BE49-F238E27FC236}">
                <a16:creationId xmlns:a16="http://schemas.microsoft.com/office/drawing/2014/main" id="{3FD9F282-378E-4C98-BD17-CDF4C00252DF}"/>
              </a:ext>
            </a:extLst>
          </p:cNvPr>
          <p:cNvGrpSpPr/>
          <p:nvPr/>
        </p:nvGrpSpPr>
        <p:grpSpPr>
          <a:xfrm>
            <a:off x="1947916" y="2341069"/>
            <a:ext cx="8739134" cy="4054540"/>
            <a:chOff x="1843141" y="2230309"/>
            <a:chExt cx="9115318" cy="4262631"/>
          </a:xfrm>
        </p:grpSpPr>
        <p:sp>
          <p:nvSpPr>
            <p:cNvPr id="71" name="Freeform: Shape 70">
              <a:extLst>
                <a:ext uri="{FF2B5EF4-FFF2-40B4-BE49-F238E27FC236}">
                  <a16:creationId xmlns:a16="http://schemas.microsoft.com/office/drawing/2014/main" id="{AD2214C0-C19E-4743-972F-C6A66817E74F}"/>
                </a:ext>
              </a:extLst>
            </p:cNvPr>
            <p:cNvSpPr/>
            <p:nvPr/>
          </p:nvSpPr>
          <p:spPr>
            <a:xfrm>
              <a:off x="5980616" y="2868461"/>
              <a:ext cx="867940" cy="1320314"/>
            </a:xfrm>
            <a:custGeom>
              <a:avLst/>
              <a:gdLst>
                <a:gd name="connsiteX0" fmla="*/ 713174 w 723351"/>
                <a:gd name="connsiteY0" fmla="*/ 931194 h 1519037"/>
                <a:gd name="connsiteX1" fmla="*/ 364760 w 723351"/>
                <a:gd name="connsiteY1" fmla="*/ 1533022 h 1519037"/>
                <a:gd name="connsiteX2" fmla="*/ 16104 w 723351"/>
                <a:gd name="connsiteY2" fmla="*/ 931194 h 1519037"/>
                <a:gd name="connsiteX3" fmla="*/ 364518 w 723351"/>
                <a:gd name="connsiteY3" fmla="*/ 0 h 1519037"/>
                <a:gd name="connsiteX4" fmla="*/ 713174 w 723351"/>
                <a:gd name="connsiteY4" fmla="*/ 931194 h 1519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3351" h="1519037">
                  <a:moveTo>
                    <a:pt x="713174" y="931194"/>
                  </a:moveTo>
                  <a:cubicBezTo>
                    <a:pt x="665433" y="1187261"/>
                    <a:pt x="548008" y="1387388"/>
                    <a:pt x="364760" y="1533022"/>
                  </a:cubicBezTo>
                  <a:cubicBezTo>
                    <a:pt x="181028" y="1387629"/>
                    <a:pt x="63846" y="1187502"/>
                    <a:pt x="16104" y="931194"/>
                  </a:cubicBezTo>
                  <a:cubicBezTo>
                    <a:pt x="-51409" y="568795"/>
                    <a:pt x="98807" y="217970"/>
                    <a:pt x="364518" y="0"/>
                  </a:cubicBezTo>
                  <a:cubicBezTo>
                    <a:pt x="630229" y="217970"/>
                    <a:pt x="780445" y="568795"/>
                    <a:pt x="713174" y="931194"/>
                  </a:cubicBezTo>
                  <a:close/>
                </a:path>
              </a:pathLst>
            </a:custGeom>
            <a:solidFill>
              <a:srgbClr val="00338D"/>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nvGrpSpPr>
            <p:cNvPr id="72" name="Graphic 1">
              <a:extLst>
                <a:ext uri="{FF2B5EF4-FFF2-40B4-BE49-F238E27FC236}">
                  <a16:creationId xmlns:a16="http://schemas.microsoft.com/office/drawing/2014/main" id="{9B0398B4-1EB5-4203-A9D3-C1D6E2D8B52B}"/>
                </a:ext>
              </a:extLst>
            </p:cNvPr>
            <p:cNvGrpSpPr/>
            <p:nvPr/>
          </p:nvGrpSpPr>
          <p:grpSpPr>
            <a:xfrm>
              <a:off x="6417997" y="2674375"/>
              <a:ext cx="4540462" cy="3061236"/>
              <a:chOff x="4269290" y="1914520"/>
              <a:chExt cx="3784070" cy="3521990"/>
            </a:xfrm>
            <a:solidFill>
              <a:srgbClr val="6D2077"/>
            </a:solidFill>
          </p:grpSpPr>
          <p:sp>
            <p:nvSpPr>
              <p:cNvPr id="73" name="Freeform: Shape 72">
                <a:extLst>
                  <a:ext uri="{FF2B5EF4-FFF2-40B4-BE49-F238E27FC236}">
                    <a16:creationId xmlns:a16="http://schemas.microsoft.com/office/drawing/2014/main" id="{D6B1F238-EDFE-416B-9430-BEFC05AF3838}"/>
                  </a:ext>
                </a:extLst>
              </p:cNvPr>
              <p:cNvSpPr/>
              <p:nvPr/>
            </p:nvSpPr>
            <p:spPr>
              <a:xfrm>
                <a:off x="4269290" y="1914520"/>
                <a:ext cx="1591373" cy="2435283"/>
              </a:xfrm>
              <a:custGeom>
                <a:avLst/>
                <a:gdLst>
                  <a:gd name="connsiteX0" fmla="*/ 1446944 w 1591372"/>
                  <a:gd name="connsiteY0" fmla="*/ 1790800 h 2435282"/>
                  <a:gd name="connsiteX1" fmla="*/ 1488657 w 1591372"/>
                  <a:gd name="connsiteY1" fmla="*/ 1471561 h 2435282"/>
                  <a:gd name="connsiteX2" fmla="*/ 1586792 w 1591372"/>
                  <a:gd name="connsiteY2" fmla="*/ 760507 h 2435282"/>
                  <a:gd name="connsiteX3" fmla="*/ 612679 w 1591372"/>
                  <a:gd name="connsiteY3" fmla="*/ 23 h 2435282"/>
                  <a:gd name="connsiteX4" fmla="*/ 0 w 1591372"/>
                  <a:gd name="connsiteY4" fmla="*/ 223298 h 2435282"/>
                  <a:gd name="connsiteX5" fmla="*/ 348655 w 1591372"/>
                  <a:gd name="connsiteY5" fmla="*/ 1154492 h 2435282"/>
                  <a:gd name="connsiteX6" fmla="*/ 241 w 1591372"/>
                  <a:gd name="connsiteY6" fmla="*/ 1756320 h 2435282"/>
                  <a:gd name="connsiteX7" fmla="*/ 289823 w 1591372"/>
                  <a:gd name="connsiteY7" fmla="*/ 1920762 h 2435282"/>
                  <a:gd name="connsiteX8" fmla="*/ 515991 w 1591372"/>
                  <a:gd name="connsiteY8" fmla="*/ 2150065 h 2435282"/>
                  <a:gd name="connsiteX9" fmla="*/ 616054 w 1591372"/>
                  <a:gd name="connsiteY9" fmla="*/ 2415776 h 2435282"/>
                  <a:gd name="connsiteX10" fmla="*/ 662108 w 1591372"/>
                  <a:gd name="connsiteY10" fmla="*/ 2437235 h 2435282"/>
                  <a:gd name="connsiteX11" fmla="*/ 1093466 w 1591372"/>
                  <a:gd name="connsiteY11" fmla="*/ 2280750 h 2435282"/>
                  <a:gd name="connsiteX12" fmla="*/ 1512769 w 1591372"/>
                  <a:gd name="connsiteY12" fmla="*/ 2129329 h 2435282"/>
                  <a:gd name="connsiteX13" fmla="*/ 1539774 w 1591372"/>
                  <a:gd name="connsiteY13" fmla="*/ 2069290 h 2435282"/>
                  <a:gd name="connsiteX14" fmla="*/ 1446944 w 1591372"/>
                  <a:gd name="connsiteY14" fmla="*/ 1790800 h 2435282"/>
                  <a:gd name="connsiteX15" fmla="*/ 1183885 w 1591372"/>
                  <a:gd name="connsiteY15" fmla="*/ 790164 h 2435282"/>
                  <a:gd name="connsiteX16" fmla="*/ 1124571 w 1591372"/>
                  <a:gd name="connsiteY16" fmla="*/ 764124 h 2435282"/>
                  <a:gd name="connsiteX17" fmla="*/ 688148 w 1591372"/>
                  <a:gd name="connsiteY17" fmla="*/ 444402 h 2435282"/>
                  <a:gd name="connsiteX18" fmla="*/ 436181 w 1591372"/>
                  <a:gd name="connsiteY18" fmla="*/ 472372 h 2435282"/>
                  <a:gd name="connsiteX19" fmla="*/ 388440 w 1591372"/>
                  <a:gd name="connsiteY19" fmla="*/ 339757 h 2435282"/>
                  <a:gd name="connsiteX20" fmla="*/ 444861 w 1591372"/>
                  <a:gd name="connsiteY20" fmla="*/ 239453 h 2435282"/>
                  <a:gd name="connsiteX21" fmla="*/ 1266589 w 1591372"/>
                  <a:gd name="connsiteY21" fmla="*/ 559415 h 2435282"/>
                  <a:gd name="connsiteX22" fmla="*/ 1350497 w 1591372"/>
                  <a:gd name="connsiteY22" fmla="*/ 730126 h 2435282"/>
                  <a:gd name="connsiteX23" fmla="*/ 1183885 w 1591372"/>
                  <a:gd name="connsiteY23" fmla="*/ 790164 h 243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91372" h="2435282">
                    <a:moveTo>
                      <a:pt x="1446944" y="1790800"/>
                    </a:moveTo>
                    <a:cubicBezTo>
                      <a:pt x="1418974" y="1681333"/>
                      <a:pt x="1433200" y="1572830"/>
                      <a:pt x="1488657" y="1471561"/>
                    </a:cubicBezTo>
                    <a:cubicBezTo>
                      <a:pt x="1611627" y="1247322"/>
                      <a:pt x="1646107" y="1010063"/>
                      <a:pt x="1586792" y="760507"/>
                    </a:cubicBezTo>
                    <a:cubicBezTo>
                      <a:pt x="1479013" y="308171"/>
                      <a:pt x="1080205" y="-3111"/>
                      <a:pt x="612679" y="23"/>
                    </a:cubicBezTo>
                    <a:cubicBezTo>
                      <a:pt x="379759" y="1470"/>
                      <a:pt x="167094" y="86102"/>
                      <a:pt x="0" y="223298"/>
                    </a:cubicBezTo>
                    <a:cubicBezTo>
                      <a:pt x="265711" y="441268"/>
                      <a:pt x="415927" y="792093"/>
                      <a:pt x="348655" y="1154492"/>
                    </a:cubicBezTo>
                    <a:cubicBezTo>
                      <a:pt x="300914" y="1410559"/>
                      <a:pt x="183490" y="1610686"/>
                      <a:pt x="241" y="1756320"/>
                    </a:cubicBezTo>
                    <a:cubicBezTo>
                      <a:pt x="83427" y="1822145"/>
                      <a:pt x="179874" y="1877120"/>
                      <a:pt x="289823" y="1920762"/>
                    </a:cubicBezTo>
                    <a:cubicBezTo>
                      <a:pt x="395915" y="1963199"/>
                      <a:pt x="470420" y="2045902"/>
                      <a:pt x="515991" y="2150065"/>
                    </a:cubicBezTo>
                    <a:cubicBezTo>
                      <a:pt x="553846" y="2236626"/>
                      <a:pt x="584227" y="2326562"/>
                      <a:pt x="616054" y="2415776"/>
                    </a:cubicBezTo>
                    <a:cubicBezTo>
                      <a:pt x="625217" y="2441334"/>
                      <a:pt x="636308" y="2446639"/>
                      <a:pt x="662108" y="2437235"/>
                    </a:cubicBezTo>
                    <a:cubicBezTo>
                      <a:pt x="805572" y="2384189"/>
                      <a:pt x="949519" y="2332831"/>
                      <a:pt x="1093466" y="2280750"/>
                    </a:cubicBezTo>
                    <a:cubicBezTo>
                      <a:pt x="1233314" y="2230115"/>
                      <a:pt x="1372921" y="2179722"/>
                      <a:pt x="1512769" y="2129329"/>
                    </a:cubicBezTo>
                    <a:cubicBezTo>
                      <a:pt x="1555688" y="2113656"/>
                      <a:pt x="1555205" y="2113897"/>
                      <a:pt x="1539774" y="2069290"/>
                    </a:cubicBezTo>
                    <a:cubicBezTo>
                      <a:pt x="1507947" y="1976701"/>
                      <a:pt x="1470814" y="1885559"/>
                      <a:pt x="1446944" y="1790800"/>
                    </a:cubicBezTo>
                    <a:close/>
                    <a:moveTo>
                      <a:pt x="1183885" y="790164"/>
                    </a:moveTo>
                    <a:cubicBezTo>
                      <a:pt x="1142895" y="804872"/>
                      <a:pt x="1143619" y="804631"/>
                      <a:pt x="1124571" y="764124"/>
                    </a:cubicBezTo>
                    <a:cubicBezTo>
                      <a:pt x="1037527" y="578222"/>
                      <a:pt x="890687" y="472854"/>
                      <a:pt x="688148" y="444402"/>
                    </a:cubicBezTo>
                    <a:cubicBezTo>
                      <a:pt x="603757" y="432829"/>
                      <a:pt x="522019" y="446090"/>
                      <a:pt x="436181" y="472372"/>
                    </a:cubicBezTo>
                    <a:cubicBezTo>
                      <a:pt x="419544" y="426318"/>
                      <a:pt x="403148" y="383159"/>
                      <a:pt x="388440" y="339757"/>
                    </a:cubicBezTo>
                    <a:cubicBezTo>
                      <a:pt x="355889" y="244034"/>
                      <a:pt x="342145" y="264770"/>
                      <a:pt x="444861" y="239453"/>
                    </a:cubicBezTo>
                    <a:cubicBezTo>
                      <a:pt x="759278" y="162054"/>
                      <a:pt x="1084304" y="291052"/>
                      <a:pt x="1266589" y="559415"/>
                    </a:cubicBezTo>
                    <a:cubicBezTo>
                      <a:pt x="1301550" y="610773"/>
                      <a:pt x="1332896" y="664783"/>
                      <a:pt x="1350497" y="730126"/>
                    </a:cubicBezTo>
                    <a:cubicBezTo>
                      <a:pt x="1293111" y="750862"/>
                      <a:pt x="1238619" y="770634"/>
                      <a:pt x="1183885" y="790164"/>
                    </a:cubicBezTo>
                    <a:close/>
                  </a:path>
                </a:pathLst>
              </a:custGeom>
              <a:solidFill>
                <a:srgbClr val="6D2077"/>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nvGrpSpPr>
              <p:cNvPr id="74" name="Graphic 1">
                <a:extLst>
                  <a:ext uri="{FF2B5EF4-FFF2-40B4-BE49-F238E27FC236}">
                    <a16:creationId xmlns:a16="http://schemas.microsoft.com/office/drawing/2014/main" id="{95D23056-023D-48D2-9788-A28F19D9645F}"/>
                  </a:ext>
                </a:extLst>
              </p:cNvPr>
              <p:cNvGrpSpPr/>
              <p:nvPr/>
            </p:nvGrpSpPr>
            <p:grpSpPr>
              <a:xfrm>
                <a:off x="4942949" y="3316007"/>
                <a:ext cx="3110411" cy="2120503"/>
                <a:chOff x="4942949" y="3316007"/>
                <a:chExt cx="3110411" cy="2120503"/>
              </a:xfrm>
              <a:solidFill>
                <a:srgbClr val="6D2077"/>
              </a:solidFill>
            </p:grpSpPr>
            <p:sp>
              <p:nvSpPr>
                <p:cNvPr id="75" name="Freeform: Shape 74">
                  <a:extLst>
                    <a:ext uri="{FF2B5EF4-FFF2-40B4-BE49-F238E27FC236}">
                      <a16:creationId xmlns:a16="http://schemas.microsoft.com/office/drawing/2014/main" id="{556490B5-D498-43E5-9F4B-2649EE837BDF}"/>
                    </a:ext>
                  </a:extLst>
                </p:cNvPr>
                <p:cNvSpPr/>
                <p:nvPr/>
              </p:nvSpPr>
              <p:spPr>
                <a:xfrm>
                  <a:off x="4942949" y="3579908"/>
                  <a:ext cx="3110411" cy="1856602"/>
                </a:xfrm>
                <a:custGeom>
                  <a:avLst/>
                  <a:gdLst>
                    <a:gd name="connsiteX0" fmla="*/ 3069685 w 3110410"/>
                    <a:gd name="connsiteY0" fmla="*/ 149282 h 1856601"/>
                    <a:gd name="connsiteX1" fmla="*/ 3067756 w 3110410"/>
                    <a:gd name="connsiteY1" fmla="*/ 149282 h 1856601"/>
                    <a:gd name="connsiteX2" fmla="*/ 3076195 w 3110410"/>
                    <a:gd name="connsiteY2" fmla="*/ 251033 h 1856601"/>
                    <a:gd name="connsiteX3" fmla="*/ 2919951 w 3110410"/>
                    <a:gd name="connsiteY3" fmla="*/ 493356 h 1856601"/>
                    <a:gd name="connsiteX4" fmla="*/ 2924532 w 3110410"/>
                    <a:gd name="connsiteY4" fmla="*/ 549295 h 1856601"/>
                    <a:gd name="connsiteX5" fmla="*/ 2915852 w 3110410"/>
                    <a:gd name="connsiteY5" fmla="*/ 571237 h 1856601"/>
                    <a:gd name="connsiteX6" fmla="*/ 2396968 w 3110410"/>
                    <a:gd name="connsiteY6" fmla="*/ 1249740 h 1856601"/>
                    <a:gd name="connsiteX7" fmla="*/ 1997678 w 3110410"/>
                    <a:gd name="connsiteY7" fmla="*/ 1541010 h 1856601"/>
                    <a:gd name="connsiteX8" fmla="*/ 1453718 w 3110410"/>
                    <a:gd name="connsiteY8" fmla="*/ 1873028 h 1856601"/>
                    <a:gd name="connsiteX9" fmla="*/ 1415380 w 3110410"/>
                    <a:gd name="connsiteY9" fmla="*/ 1872305 h 1856601"/>
                    <a:gd name="connsiteX10" fmla="*/ 653691 w 3110410"/>
                    <a:gd name="connsiteY10" fmla="*/ 1293382 h 1856601"/>
                    <a:gd name="connsiteX11" fmla="*/ 502752 w 3110410"/>
                    <a:gd name="connsiteY11" fmla="*/ 1346669 h 1856601"/>
                    <a:gd name="connsiteX12" fmla="*/ 320468 w 3110410"/>
                    <a:gd name="connsiteY12" fmla="*/ 1290007 h 1856601"/>
                    <a:gd name="connsiteX13" fmla="*/ 295391 w 3110410"/>
                    <a:gd name="connsiteY13" fmla="*/ 1249499 h 1856601"/>
                    <a:gd name="connsiteX14" fmla="*/ 77662 w 3110410"/>
                    <a:gd name="connsiteY14" fmla="*/ 1123636 h 1856601"/>
                    <a:gd name="connsiteX15" fmla="*/ 93335 w 3110410"/>
                    <a:gd name="connsiteY15" fmla="*/ 1089397 h 1856601"/>
                    <a:gd name="connsiteX16" fmla="*/ 109731 w 3110410"/>
                    <a:gd name="connsiteY16" fmla="*/ 1050095 h 1856601"/>
                    <a:gd name="connsiteX17" fmla="*/ 99604 w 3110410"/>
                    <a:gd name="connsiteY17" fmla="*/ 1022126 h 1856601"/>
                    <a:gd name="connsiteX18" fmla="*/ 37396 w 3110410"/>
                    <a:gd name="connsiteY18" fmla="*/ 987405 h 1856601"/>
                    <a:gd name="connsiteX19" fmla="*/ 27269 w 3110410"/>
                    <a:gd name="connsiteY19" fmla="*/ 984029 h 1856601"/>
                    <a:gd name="connsiteX20" fmla="*/ 9426 w 3110410"/>
                    <a:gd name="connsiteY20" fmla="*/ 934118 h 1856601"/>
                    <a:gd name="connsiteX21" fmla="*/ 36432 w 3110410"/>
                    <a:gd name="connsiteY21" fmla="*/ 876009 h 1856601"/>
                    <a:gd name="connsiteX22" fmla="*/ 880341 w 3110410"/>
                    <a:gd name="connsiteY22" fmla="*/ 571237 h 1856601"/>
                    <a:gd name="connsiteX23" fmla="*/ 905177 w 3110410"/>
                    <a:gd name="connsiteY23" fmla="*/ 563280 h 1856601"/>
                    <a:gd name="connsiteX24" fmla="*/ 925671 w 3110410"/>
                    <a:gd name="connsiteY24" fmla="*/ 572201 h 1856601"/>
                    <a:gd name="connsiteX25" fmla="*/ 956534 w 3110410"/>
                    <a:gd name="connsiteY25" fmla="*/ 655146 h 1856601"/>
                    <a:gd name="connsiteX26" fmla="*/ 909275 w 3110410"/>
                    <a:gd name="connsiteY26" fmla="*/ 675882 h 1856601"/>
                    <a:gd name="connsiteX27" fmla="*/ 946407 w 3110410"/>
                    <a:gd name="connsiteY27" fmla="*/ 778839 h 1856601"/>
                    <a:gd name="connsiteX28" fmla="*/ 993907 w 3110410"/>
                    <a:gd name="connsiteY28" fmla="*/ 766301 h 1856601"/>
                    <a:gd name="connsiteX29" fmla="*/ 918197 w 3110410"/>
                    <a:gd name="connsiteY29" fmla="*/ 1025743 h 1856601"/>
                    <a:gd name="connsiteX30" fmla="*/ 921090 w 3110410"/>
                    <a:gd name="connsiteY30" fmla="*/ 1044309 h 1856601"/>
                    <a:gd name="connsiteX31" fmla="*/ 819339 w 3110410"/>
                    <a:gd name="connsiteY31" fmla="*/ 1232621 h 1856601"/>
                    <a:gd name="connsiteX32" fmla="*/ 743146 w 3110410"/>
                    <a:gd name="connsiteY32" fmla="*/ 1260832 h 1856601"/>
                    <a:gd name="connsiteX33" fmla="*/ 1419238 w 3110410"/>
                    <a:gd name="connsiteY33" fmla="*/ 1775858 h 1856601"/>
                    <a:gd name="connsiteX34" fmla="*/ 1916663 w 3110410"/>
                    <a:gd name="connsiteY34" fmla="*/ 1488446 h 1856601"/>
                    <a:gd name="connsiteX35" fmla="*/ 2386600 w 3110410"/>
                    <a:gd name="connsiteY35" fmla="*/ 1153776 h 1856601"/>
                    <a:gd name="connsiteX36" fmla="*/ 2819646 w 3110410"/>
                    <a:gd name="connsiteY36" fmla="*/ 580881 h 1856601"/>
                    <a:gd name="connsiteX37" fmla="*/ 2804697 w 3110410"/>
                    <a:gd name="connsiteY37" fmla="*/ 559181 h 1856601"/>
                    <a:gd name="connsiteX38" fmla="*/ 2800116 w 3110410"/>
                    <a:gd name="connsiteY38" fmla="*/ 503001 h 1856601"/>
                    <a:gd name="connsiteX39" fmla="*/ 2606981 w 3110410"/>
                    <a:gd name="connsiteY39" fmla="*/ 289612 h 1856601"/>
                    <a:gd name="connsiteX40" fmla="*/ 2598783 w 3110410"/>
                    <a:gd name="connsiteY40" fmla="*/ 187861 h 1856601"/>
                    <a:gd name="connsiteX41" fmla="*/ 2597578 w 3110410"/>
                    <a:gd name="connsiteY41" fmla="*/ 188102 h 1856601"/>
                    <a:gd name="connsiteX42" fmla="*/ 2547666 w 3110410"/>
                    <a:gd name="connsiteY42" fmla="*/ 145665 h 1856601"/>
                    <a:gd name="connsiteX43" fmla="*/ 2540433 w 3110410"/>
                    <a:gd name="connsiteY43" fmla="*/ 58381 h 1856601"/>
                    <a:gd name="connsiteX44" fmla="*/ 2552489 w 3110410"/>
                    <a:gd name="connsiteY44" fmla="*/ 44155 h 1856601"/>
                    <a:gd name="connsiteX45" fmla="*/ 3089938 w 3110410"/>
                    <a:gd name="connsiteY45" fmla="*/ 30 h 1856601"/>
                    <a:gd name="connsiteX46" fmla="*/ 3104164 w 3110410"/>
                    <a:gd name="connsiteY46" fmla="*/ 12086 h 1856601"/>
                    <a:gd name="connsiteX47" fmla="*/ 3111398 w 3110410"/>
                    <a:gd name="connsiteY47" fmla="*/ 100094 h 1856601"/>
                    <a:gd name="connsiteX48" fmla="*/ 3069685 w 3110410"/>
                    <a:gd name="connsiteY48" fmla="*/ 149282 h 1856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3110410" h="1856601">
                      <a:moveTo>
                        <a:pt x="3069685" y="149282"/>
                      </a:moveTo>
                      <a:lnTo>
                        <a:pt x="3067756" y="149282"/>
                      </a:lnTo>
                      <a:lnTo>
                        <a:pt x="3076195" y="251033"/>
                      </a:lnTo>
                      <a:cubicBezTo>
                        <a:pt x="3076195" y="251033"/>
                        <a:pt x="3094279" y="429219"/>
                        <a:pt x="2919951" y="493356"/>
                      </a:cubicBezTo>
                      <a:lnTo>
                        <a:pt x="2924532" y="549295"/>
                      </a:lnTo>
                      <a:cubicBezTo>
                        <a:pt x="2925256" y="557734"/>
                        <a:pt x="2921880" y="565691"/>
                        <a:pt x="2915852" y="571237"/>
                      </a:cubicBezTo>
                      <a:cubicBezTo>
                        <a:pt x="2920192" y="660691"/>
                        <a:pt x="2924291" y="1192837"/>
                        <a:pt x="2396968" y="1249740"/>
                      </a:cubicBezTo>
                      <a:cubicBezTo>
                        <a:pt x="2170559" y="1274093"/>
                        <a:pt x="2086650" y="1403814"/>
                        <a:pt x="1997678" y="1541010"/>
                      </a:cubicBezTo>
                      <a:cubicBezTo>
                        <a:pt x="1896650" y="1697012"/>
                        <a:pt x="1782360" y="1873028"/>
                        <a:pt x="1453718" y="1873028"/>
                      </a:cubicBezTo>
                      <a:cubicBezTo>
                        <a:pt x="1441180" y="1873028"/>
                        <a:pt x="1428642" y="1872787"/>
                        <a:pt x="1415380" y="1872305"/>
                      </a:cubicBezTo>
                      <a:cubicBezTo>
                        <a:pt x="906864" y="1852292"/>
                        <a:pt x="714453" y="1465781"/>
                        <a:pt x="653691" y="1293382"/>
                      </a:cubicBezTo>
                      <a:cubicBezTo>
                        <a:pt x="603539" y="1311466"/>
                        <a:pt x="553145" y="1329309"/>
                        <a:pt x="502752" y="1346669"/>
                      </a:cubicBezTo>
                      <a:cubicBezTo>
                        <a:pt x="434757" y="1370299"/>
                        <a:pt x="362181" y="1346428"/>
                        <a:pt x="320468" y="1290007"/>
                      </a:cubicBezTo>
                      <a:cubicBezTo>
                        <a:pt x="310823" y="1276987"/>
                        <a:pt x="303348" y="1262519"/>
                        <a:pt x="295391" y="1249499"/>
                      </a:cubicBezTo>
                      <a:cubicBezTo>
                        <a:pt x="178932" y="1269030"/>
                        <a:pt x="109972" y="1228281"/>
                        <a:pt x="77662" y="1123636"/>
                      </a:cubicBezTo>
                      <a:cubicBezTo>
                        <a:pt x="71876" y="1105552"/>
                        <a:pt x="73323" y="1093979"/>
                        <a:pt x="93335" y="1089397"/>
                      </a:cubicBezTo>
                      <a:cubicBezTo>
                        <a:pt x="117688" y="1084093"/>
                        <a:pt x="118894" y="1069385"/>
                        <a:pt x="109731" y="1050095"/>
                      </a:cubicBezTo>
                      <a:cubicBezTo>
                        <a:pt x="105632" y="1041174"/>
                        <a:pt x="102980" y="1031529"/>
                        <a:pt x="99604" y="1022126"/>
                      </a:cubicBezTo>
                      <a:cubicBezTo>
                        <a:pt x="83208" y="976554"/>
                        <a:pt x="83208" y="976554"/>
                        <a:pt x="37396" y="987405"/>
                      </a:cubicBezTo>
                      <a:cubicBezTo>
                        <a:pt x="35467" y="987646"/>
                        <a:pt x="33297" y="986199"/>
                        <a:pt x="27269" y="984029"/>
                      </a:cubicBezTo>
                      <a:cubicBezTo>
                        <a:pt x="21964" y="969080"/>
                        <a:pt x="15696" y="951478"/>
                        <a:pt x="9426" y="934118"/>
                      </a:cubicBezTo>
                      <a:cubicBezTo>
                        <a:pt x="-6005" y="891440"/>
                        <a:pt x="-6005" y="891199"/>
                        <a:pt x="36432" y="876009"/>
                      </a:cubicBezTo>
                      <a:cubicBezTo>
                        <a:pt x="317815" y="774257"/>
                        <a:pt x="598958" y="672747"/>
                        <a:pt x="880341" y="571237"/>
                      </a:cubicBezTo>
                      <a:cubicBezTo>
                        <a:pt x="888539" y="568102"/>
                        <a:pt x="896979" y="563521"/>
                        <a:pt x="905177" y="563280"/>
                      </a:cubicBezTo>
                      <a:cubicBezTo>
                        <a:pt x="912410" y="563280"/>
                        <a:pt x="923501" y="567138"/>
                        <a:pt x="925671" y="572201"/>
                      </a:cubicBezTo>
                      <a:cubicBezTo>
                        <a:pt x="937004" y="598965"/>
                        <a:pt x="946166" y="626935"/>
                        <a:pt x="956534" y="655146"/>
                      </a:cubicBezTo>
                      <a:cubicBezTo>
                        <a:pt x="937727" y="663585"/>
                        <a:pt x="923019" y="669854"/>
                        <a:pt x="909275" y="675882"/>
                      </a:cubicBezTo>
                      <a:cubicBezTo>
                        <a:pt x="922537" y="712531"/>
                        <a:pt x="934351" y="745082"/>
                        <a:pt x="946407" y="778839"/>
                      </a:cubicBezTo>
                      <a:cubicBezTo>
                        <a:pt x="963286" y="774498"/>
                        <a:pt x="977753" y="770641"/>
                        <a:pt x="993907" y="766301"/>
                      </a:cubicBezTo>
                      <a:cubicBezTo>
                        <a:pt x="1040925" y="851656"/>
                        <a:pt x="1045748" y="953890"/>
                        <a:pt x="918197" y="1025743"/>
                      </a:cubicBezTo>
                      <a:cubicBezTo>
                        <a:pt x="919161" y="1031529"/>
                        <a:pt x="919643" y="1037798"/>
                        <a:pt x="921090" y="1044309"/>
                      </a:cubicBezTo>
                      <a:cubicBezTo>
                        <a:pt x="937727" y="1126047"/>
                        <a:pt x="897461" y="1203205"/>
                        <a:pt x="819339" y="1232621"/>
                      </a:cubicBezTo>
                      <a:cubicBezTo>
                        <a:pt x="794022" y="1242025"/>
                        <a:pt x="768463" y="1251428"/>
                        <a:pt x="743146" y="1260832"/>
                      </a:cubicBezTo>
                      <a:cubicBezTo>
                        <a:pt x="793780" y="1411289"/>
                        <a:pt x="959669" y="1757774"/>
                        <a:pt x="1419238" y="1775858"/>
                      </a:cubicBezTo>
                      <a:cubicBezTo>
                        <a:pt x="1722563" y="1787914"/>
                        <a:pt x="1812500" y="1649271"/>
                        <a:pt x="1916663" y="1488446"/>
                      </a:cubicBezTo>
                      <a:cubicBezTo>
                        <a:pt x="2009493" y="1345464"/>
                        <a:pt x="2114620" y="1183192"/>
                        <a:pt x="2386600" y="1153776"/>
                      </a:cubicBezTo>
                      <a:cubicBezTo>
                        <a:pt x="2827844" y="1106276"/>
                        <a:pt x="2824469" y="665031"/>
                        <a:pt x="2819646" y="580881"/>
                      </a:cubicBezTo>
                      <a:cubicBezTo>
                        <a:pt x="2811448" y="577024"/>
                        <a:pt x="2805420" y="568826"/>
                        <a:pt x="2804697" y="559181"/>
                      </a:cubicBezTo>
                      <a:lnTo>
                        <a:pt x="2800116" y="503001"/>
                      </a:lnTo>
                      <a:cubicBezTo>
                        <a:pt x="2618073" y="467798"/>
                        <a:pt x="2606981" y="289612"/>
                        <a:pt x="2606981" y="289612"/>
                      </a:cubicBezTo>
                      <a:lnTo>
                        <a:pt x="2598783" y="187861"/>
                      </a:lnTo>
                      <a:lnTo>
                        <a:pt x="2597578" y="188102"/>
                      </a:lnTo>
                      <a:cubicBezTo>
                        <a:pt x="2572019" y="190031"/>
                        <a:pt x="2549836" y="171224"/>
                        <a:pt x="2547666" y="145665"/>
                      </a:cubicBezTo>
                      <a:lnTo>
                        <a:pt x="2540433" y="58381"/>
                      </a:lnTo>
                      <a:cubicBezTo>
                        <a:pt x="2539950" y="51147"/>
                        <a:pt x="2545255" y="44878"/>
                        <a:pt x="2552489" y="44155"/>
                      </a:cubicBezTo>
                      <a:lnTo>
                        <a:pt x="3089938" y="30"/>
                      </a:lnTo>
                      <a:cubicBezTo>
                        <a:pt x="3097172" y="-452"/>
                        <a:pt x="3103441" y="4853"/>
                        <a:pt x="3104164" y="12086"/>
                      </a:cubicBezTo>
                      <a:lnTo>
                        <a:pt x="3111398" y="100094"/>
                      </a:lnTo>
                      <a:cubicBezTo>
                        <a:pt x="3113327" y="125170"/>
                        <a:pt x="3094761" y="147112"/>
                        <a:pt x="3069685" y="149282"/>
                      </a:cubicBezTo>
                      <a:close/>
                    </a:path>
                  </a:pathLst>
                </a:custGeom>
                <a:solidFill>
                  <a:srgbClr val="6D2077"/>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76" name="Freeform: Shape 75">
                  <a:extLst>
                    <a:ext uri="{FF2B5EF4-FFF2-40B4-BE49-F238E27FC236}">
                      <a16:creationId xmlns:a16="http://schemas.microsoft.com/office/drawing/2014/main" id="{3AFD3A7E-687D-48D6-904E-648850707A28}"/>
                    </a:ext>
                  </a:extLst>
                </p:cNvPr>
                <p:cNvSpPr/>
                <p:nvPr/>
              </p:nvSpPr>
              <p:spPr>
                <a:xfrm>
                  <a:off x="7558942" y="3340118"/>
                  <a:ext cx="96447" cy="241117"/>
                </a:xfrm>
                <a:custGeom>
                  <a:avLst/>
                  <a:gdLst>
                    <a:gd name="connsiteX0" fmla="*/ 99490 w 96446"/>
                    <a:gd name="connsiteY0" fmla="*/ 243678 h 241117"/>
                    <a:gd name="connsiteX1" fmla="*/ 17029 w 96446"/>
                    <a:gd name="connsiteY1" fmla="*/ 250430 h 241117"/>
                    <a:gd name="connsiteX2" fmla="*/ 150 w 96446"/>
                    <a:gd name="connsiteY2" fmla="*/ 44757 h 241117"/>
                    <a:gd name="connsiteX3" fmla="*/ 38006 w 96446"/>
                    <a:gd name="connsiteY3" fmla="*/ 150 h 241117"/>
                    <a:gd name="connsiteX4" fmla="*/ 38006 w 96446"/>
                    <a:gd name="connsiteY4" fmla="*/ 150 h 241117"/>
                    <a:gd name="connsiteX5" fmla="*/ 82612 w 96446"/>
                    <a:gd name="connsiteY5" fmla="*/ 38006 h 241117"/>
                    <a:gd name="connsiteX6" fmla="*/ 99490 w 96446"/>
                    <a:gd name="connsiteY6" fmla="*/ 243678 h 241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446" h="241117">
                      <a:moveTo>
                        <a:pt x="99490" y="243678"/>
                      </a:moveTo>
                      <a:lnTo>
                        <a:pt x="17029" y="250430"/>
                      </a:lnTo>
                      <a:lnTo>
                        <a:pt x="150" y="44757"/>
                      </a:lnTo>
                      <a:cubicBezTo>
                        <a:pt x="-1779" y="22092"/>
                        <a:pt x="15099" y="2079"/>
                        <a:pt x="38006" y="150"/>
                      </a:cubicBezTo>
                      <a:lnTo>
                        <a:pt x="38006" y="150"/>
                      </a:lnTo>
                      <a:cubicBezTo>
                        <a:pt x="60671" y="-1779"/>
                        <a:pt x="80683" y="15099"/>
                        <a:pt x="82612" y="38006"/>
                      </a:cubicBezTo>
                      <a:lnTo>
                        <a:pt x="99490" y="243678"/>
                      </a:lnTo>
                      <a:close/>
                    </a:path>
                  </a:pathLst>
                </a:custGeom>
                <a:solidFill>
                  <a:srgbClr val="6D2077"/>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77" name="Freeform: Shape 76">
                  <a:extLst>
                    <a:ext uri="{FF2B5EF4-FFF2-40B4-BE49-F238E27FC236}">
                      <a16:creationId xmlns:a16="http://schemas.microsoft.com/office/drawing/2014/main" id="{D5D3496C-BE65-4EFC-9D2B-9A915FCA1284}"/>
                    </a:ext>
                  </a:extLst>
                </p:cNvPr>
                <p:cNvSpPr/>
                <p:nvPr/>
              </p:nvSpPr>
              <p:spPr>
                <a:xfrm>
                  <a:off x="7849970" y="3316007"/>
                  <a:ext cx="96447" cy="241117"/>
                </a:xfrm>
                <a:custGeom>
                  <a:avLst/>
                  <a:gdLst>
                    <a:gd name="connsiteX0" fmla="*/ 99490 w 96446"/>
                    <a:gd name="connsiteY0" fmla="*/ 243678 h 241117"/>
                    <a:gd name="connsiteX1" fmla="*/ 17029 w 96446"/>
                    <a:gd name="connsiteY1" fmla="*/ 250430 h 241117"/>
                    <a:gd name="connsiteX2" fmla="*/ 150 w 96446"/>
                    <a:gd name="connsiteY2" fmla="*/ 44757 h 241117"/>
                    <a:gd name="connsiteX3" fmla="*/ 38006 w 96446"/>
                    <a:gd name="connsiteY3" fmla="*/ 150 h 241117"/>
                    <a:gd name="connsiteX4" fmla="*/ 38006 w 96446"/>
                    <a:gd name="connsiteY4" fmla="*/ 150 h 241117"/>
                    <a:gd name="connsiteX5" fmla="*/ 82612 w 96446"/>
                    <a:gd name="connsiteY5" fmla="*/ 38006 h 241117"/>
                    <a:gd name="connsiteX6" fmla="*/ 99490 w 96446"/>
                    <a:gd name="connsiteY6" fmla="*/ 243678 h 241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446" h="241117">
                      <a:moveTo>
                        <a:pt x="99490" y="243678"/>
                      </a:moveTo>
                      <a:lnTo>
                        <a:pt x="17029" y="250430"/>
                      </a:lnTo>
                      <a:lnTo>
                        <a:pt x="150" y="44757"/>
                      </a:lnTo>
                      <a:cubicBezTo>
                        <a:pt x="-1779" y="22092"/>
                        <a:pt x="15099" y="2079"/>
                        <a:pt x="38006" y="150"/>
                      </a:cubicBezTo>
                      <a:lnTo>
                        <a:pt x="38006" y="150"/>
                      </a:lnTo>
                      <a:cubicBezTo>
                        <a:pt x="60671" y="-1779"/>
                        <a:pt x="80683" y="15099"/>
                        <a:pt x="82612" y="38006"/>
                      </a:cubicBezTo>
                      <a:lnTo>
                        <a:pt x="99490" y="243678"/>
                      </a:lnTo>
                      <a:close/>
                    </a:path>
                  </a:pathLst>
                </a:custGeom>
                <a:solidFill>
                  <a:srgbClr val="6D2077"/>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grpSp>
        <p:grpSp>
          <p:nvGrpSpPr>
            <p:cNvPr id="78" name="Graphic 1">
              <a:extLst>
                <a:ext uri="{FF2B5EF4-FFF2-40B4-BE49-F238E27FC236}">
                  <a16:creationId xmlns:a16="http://schemas.microsoft.com/office/drawing/2014/main" id="{E30F3CFA-C1AF-44E1-A1B3-15F2E19ACB8F}"/>
                </a:ext>
              </a:extLst>
            </p:cNvPr>
            <p:cNvGrpSpPr/>
            <p:nvPr/>
          </p:nvGrpSpPr>
          <p:grpSpPr>
            <a:xfrm>
              <a:off x="2358350" y="2230309"/>
              <a:ext cx="4031254" cy="3473054"/>
              <a:chOff x="885936" y="1403616"/>
              <a:chExt cx="3359691" cy="3995792"/>
            </a:xfrm>
            <a:solidFill>
              <a:srgbClr val="0091DA"/>
            </a:solidFill>
          </p:grpSpPr>
          <p:sp>
            <p:nvSpPr>
              <p:cNvPr id="79" name="Freeform: Shape 78">
                <a:extLst>
                  <a:ext uri="{FF2B5EF4-FFF2-40B4-BE49-F238E27FC236}">
                    <a16:creationId xmlns:a16="http://schemas.microsoft.com/office/drawing/2014/main" id="{99261267-A016-4983-B174-DD59508F3095}"/>
                  </a:ext>
                </a:extLst>
              </p:cNvPr>
              <p:cNvSpPr/>
              <p:nvPr/>
            </p:nvSpPr>
            <p:spPr>
              <a:xfrm>
                <a:off x="2111051" y="1403616"/>
                <a:ext cx="2073607" cy="1904825"/>
              </a:xfrm>
              <a:custGeom>
                <a:avLst/>
                <a:gdLst>
                  <a:gd name="connsiteX0" fmla="*/ 2092173 w 2073607"/>
                  <a:gd name="connsiteY0" fmla="*/ 113084 h 1904824"/>
                  <a:gd name="connsiteX1" fmla="*/ 2010676 w 2073607"/>
                  <a:gd name="connsiteY1" fmla="*/ 358541 h 1904824"/>
                  <a:gd name="connsiteX2" fmla="*/ 1773175 w 2073607"/>
                  <a:gd name="connsiteY2" fmla="*/ 279696 h 1904824"/>
                  <a:gd name="connsiteX3" fmla="*/ 1854673 w 2073607"/>
                  <a:gd name="connsiteY3" fmla="*/ 34239 h 1904824"/>
                  <a:gd name="connsiteX4" fmla="*/ 2092173 w 2073607"/>
                  <a:gd name="connsiteY4" fmla="*/ 113084 h 1904824"/>
                  <a:gd name="connsiteX5" fmla="*/ 1124570 w 2073607"/>
                  <a:gd name="connsiteY5" fmla="*/ 306460 h 1904824"/>
                  <a:gd name="connsiteX6" fmla="*/ 1373885 w 2073607"/>
                  <a:gd name="connsiteY6" fmla="*/ 254137 h 1904824"/>
                  <a:gd name="connsiteX7" fmla="*/ 1321081 w 2073607"/>
                  <a:gd name="connsiteY7" fmla="*/ 0 h 1904824"/>
                  <a:gd name="connsiteX8" fmla="*/ 1071766 w 2073607"/>
                  <a:gd name="connsiteY8" fmla="*/ 51358 h 1904824"/>
                  <a:gd name="connsiteX9" fmla="*/ 1124570 w 2073607"/>
                  <a:gd name="connsiteY9" fmla="*/ 306460 h 1904824"/>
                  <a:gd name="connsiteX10" fmla="*/ 768440 w 2073607"/>
                  <a:gd name="connsiteY10" fmla="*/ 484645 h 1904824"/>
                  <a:gd name="connsiteX11" fmla="*/ 595318 w 2073607"/>
                  <a:gd name="connsiteY11" fmla="*/ 289823 h 1904824"/>
                  <a:gd name="connsiteX12" fmla="*/ 405077 w 2073607"/>
                  <a:gd name="connsiteY12" fmla="*/ 459569 h 1904824"/>
                  <a:gd name="connsiteX13" fmla="*/ 577234 w 2073607"/>
                  <a:gd name="connsiteY13" fmla="*/ 653427 h 1904824"/>
                  <a:gd name="connsiteX14" fmla="*/ 768440 w 2073607"/>
                  <a:gd name="connsiteY14" fmla="*/ 484645 h 1904824"/>
                  <a:gd name="connsiteX15" fmla="*/ 357577 w 2073607"/>
                  <a:gd name="connsiteY15" fmla="*/ 990991 h 1904824"/>
                  <a:gd name="connsiteX16" fmla="*/ 115254 w 2073607"/>
                  <a:gd name="connsiteY16" fmla="*/ 910458 h 1904824"/>
                  <a:gd name="connsiteX17" fmla="*/ 37614 w 2073607"/>
                  <a:gd name="connsiteY17" fmla="*/ 1143859 h 1904824"/>
                  <a:gd name="connsiteX18" fmla="*/ 279937 w 2073607"/>
                  <a:gd name="connsiteY18" fmla="*/ 1224393 h 1904824"/>
                  <a:gd name="connsiteX19" fmla="*/ 357577 w 2073607"/>
                  <a:gd name="connsiteY19" fmla="*/ 990991 h 1904824"/>
                  <a:gd name="connsiteX20" fmla="*/ 0 w 2073607"/>
                  <a:gd name="connsiteY20" fmla="*/ 1678416 h 1904824"/>
                  <a:gd name="connsiteX21" fmla="*/ 51840 w 2073607"/>
                  <a:gd name="connsiteY21" fmla="*/ 1927490 h 1904824"/>
                  <a:gd name="connsiteX22" fmla="*/ 284036 w 2073607"/>
                  <a:gd name="connsiteY22" fmla="*/ 1879749 h 1904824"/>
                  <a:gd name="connsiteX23" fmla="*/ 258960 w 2073607"/>
                  <a:gd name="connsiteY23" fmla="*/ 1624406 h 1904824"/>
                  <a:gd name="connsiteX24" fmla="*/ 0 w 2073607"/>
                  <a:gd name="connsiteY24" fmla="*/ 1678416 h 19048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73607" h="1904824">
                    <a:moveTo>
                      <a:pt x="2092173" y="113084"/>
                    </a:moveTo>
                    <a:cubicBezTo>
                      <a:pt x="2064686" y="195546"/>
                      <a:pt x="2037440" y="278249"/>
                      <a:pt x="2010676" y="358541"/>
                    </a:cubicBezTo>
                    <a:cubicBezTo>
                      <a:pt x="1931348" y="332259"/>
                      <a:pt x="1854673" y="306701"/>
                      <a:pt x="1773175" y="279696"/>
                    </a:cubicBezTo>
                    <a:cubicBezTo>
                      <a:pt x="1799216" y="201092"/>
                      <a:pt x="1826944" y="117665"/>
                      <a:pt x="1854673" y="34239"/>
                    </a:cubicBezTo>
                    <a:cubicBezTo>
                      <a:pt x="1933759" y="60520"/>
                      <a:pt x="2013087" y="86802"/>
                      <a:pt x="2092173" y="113084"/>
                    </a:cubicBezTo>
                    <a:close/>
                    <a:moveTo>
                      <a:pt x="1124570" y="306460"/>
                    </a:moveTo>
                    <a:cubicBezTo>
                      <a:pt x="1208479" y="288858"/>
                      <a:pt x="1289494" y="271739"/>
                      <a:pt x="1373885" y="254137"/>
                    </a:cubicBezTo>
                    <a:cubicBezTo>
                      <a:pt x="1356525" y="170470"/>
                      <a:pt x="1338923" y="86079"/>
                      <a:pt x="1321081" y="0"/>
                    </a:cubicBezTo>
                    <a:cubicBezTo>
                      <a:pt x="1235484" y="17843"/>
                      <a:pt x="1155433" y="33998"/>
                      <a:pt x="1071766" y="51358"/>
                    </a:cubicBezTo>
                    <a:cubicBezTo>
                      <a:pt x="1089849" y="139848"/>
                      <a:pt x="1107210" y="223516"/>
                      <a:pt x="1124570" y="306460"/>
                    </a:cubicBezTo>
                    <a:close/>
                    <a:moveTo>
                      <a:pt x="768440" y="484645"/>
                    </a:moveTo>
                    <a:cubicBezTo>
                      <a:pt x="711054" y="420026"/>
                      <a:pt x="654392" y="356130"/>
                      <a:pt x="595318" y="289823"/>
                    </a:cubicBezTo>
                    <a:cubicBezTo>
                      <a:pt x="530940" y="347209"/>
                      <a:pt x="468732" y="402666"/>
                      <a:pt x="405077" y="459569"/>
                    </a:cubicBezTo>
                    <a:cubicBezTo>
                      <a:pt x="464633" y="526841"/>
                      <a:pt x="520813" y="589772"/>
                      <a:pt x="577234" y="653427"/>
                    </a:cubicBezTo>
                    <a:cubicBezTo>
                      <a:pt x="643300" y="595318"/>
                      <a:pt x="705027" y="540585"/>
                      <a:pt x="768440" y="484645"/>
                    </a:cubicBezTo>
                    <a:close/>
                    <a:moveTo>
                      <a:pt x="357577" y="990991"/>
                    </a:moveTo>
                    <a:cubicBezTo>
                      <a:pt x="279455" y="964951"/>
                      <a:pt x="197234" y="937704"/>
                      <a:pt x="115254" y="910458"/>
                    </a:cubicBezTo>
                    <a:cubicBezTo>
                      <a:pt x="88972" y="989786"/>
                      <a:pt x="63414" y="1066943"/>
                      <a:pt x="37614" y="1143859"/>
                    </a:cubicBezTo>
                    <a:cubicBezTo>
                      <a:pt x="121523" y="1171829"/>
                      <a:pt x="202780" y="1198834"/>
                      <a:pt x="279937" y="1224393"/>
                    </a:cubicBezTo>
                    <a:cubicBezTo>
                      <a:pt x="306219" y="1145547"/>
                      <a:pt x="331777" y="1068872"/>
                      <a:pt x="357577" y="990991"/>
                    </a:cubicBezTo>
                    <a:close/>
                    <a:moveTo>
                      <a:pt x="0" y="1678416"/>
                    </a:moveTo>
                    <a:cubicBezTo>
                      <a:pt x="17843" y="1764736"/>
                      <a:pt x="34721" y="1845269"/>
                      <a:pt x="51840" y="1927490"/>
                    </a:cubicBezTo>
                    <a:cubicBezTo>
                      <a:pt x="132373" y="1910853"/>
                      <a:pt x="208325" y="1895421"/>
                      <a:pt x="284036" y="1879749"/>
                    </a:cubicBezTo>
                    <a:cubicBezTo>
                      <a:pt x="275597" y="1793429"/>
                      <a:pt x="267399" y="1710967"/>
                      <a:pt x="258960" y="1624406"/>
                    </a:cubicBezTo>
                    <a:cubicBezTo>
                      <a:pt x="170711" y="1642972"/>
                      <a:pt x="86320" y="1660332"/>
                      <a:pt x="0" y="1678416"/>
                    </a:cubicBezTo>
                    <a:close/>
                  </a:path>
                </a:pathLst>
              </a:custGeom>
              <a:solidFill>
                <a:srgbClr val="0091DA"/>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p:txBody>
          </p:sp>
          <p:sp>
            <p:nvSpPr>
              <p:cNvPr id="80" name="Freeform: Shape 79">
                <a:extLst>
                  <a:ext uri="{FF2B5EF4-FFF2-40B4-BE49-F238E27FC236}">
                    <a16:creationId xmlns:a16="http://schemas.microsoft.com/office/drawing/2014/main" id="{33DCCB81-AA52-44EB-8B27-C1DFE7D399B8}"/>
                  </a:ext>
                </a:extLst>
              </p:cNvPr>
              <p:cNvSpPr/>
              <p:nvPr/>
            </p:nvSpPr>
            <p:spPr>
              <a:xfrm>
                <a:off x="2654254" y="1914520"/>
                <a:ext cx="1591373" cy="2435283"/>
              </a:xfrm>
              <a:custGeom>
                <a:avLst/>
                <a:gdLst>
                  <a:gd name="connsiteX0" fmla="*/ 1266622 w 1591372"/>
                  <a:gd name="connsiteY0" fmla="*/ 1154492 h 2435282"/>
                  <a:gd name="connsiteX1" fmla="*/ 1615036 w 1591372"/>
                  <a:gd name="connsiteY1" fmla="*/ 223298 h 2435282"/>
                  <a:gd name="connsiteX2" fmla="*/ 1002358 w 1591372"/>
                  <a:gd name="connsiteY2" fmla="*/ 23 h 2435282"/>
                  <a:gd name="connsiteX3" fmla="*/ 28245 w 1591372"/>
                  <a:gd name="connsiteY3" fmla="*/ 760507 h 2435282"/>
                  <a:gd name="connsiteX4" fmla="*/ 126620 w 1591372"/>
                  <a:gd name="connsiteY4" fmla="*/ 1471561 h 2435282"/>
                  <a:gd name="connsiteX5" fmla="*/ 168334 w 1591372"/>
                  <a:gd name="connsiteY5" fmla="*/ 1790800 h 2435282"/>
                  <a:gd name="connsiteX6" fmla="*/ 75262 w 1591372"/>
                  <a:gd name="connsiteY6" fmla="*/ 2069290 h 2435282"/>
                  <a:gd name="connsiteX7" fmla="*/ 102268 w 1591372"/>
                  <a:gd name="connsiteY7" fmla="*/ 2129329 h 2435282"/>
                  <a:gd name="connsiteX8" fmla="*/ 521570 w 1591372"/>
                  <a:gd name="connsiteY8" fmla="*/ 2280750 h 2435282"/>
                  <a:gd name="connsiteX9" fmla="*/ 952929 w 1591372"/>
                  <a:gd name="connsiteY9" fmla="*/ 2437235 h 2435282"/>
                  <a:gd name="connsiteX10" fmla="*/ 998982 w 1591372"/>
                  <a:gd name="connsiteY10" fmla="*/ 2415776 h 2435282"/>
                  <a:gd name="connsiteX11" fmla="*/ 1099046 w 1591372"/>
                  <a:gd name="connsiteY11" fmla="*/ 2150065 h 2435282"/>
                  <a:gd name="connsiteX12" fmla="*/ 1325455 w 1591372"/>
                  <a:gd name="connsiteY12" fmla="*/ 1920762 h 2435282"/>
                  <a:gd name="connsiteX13" fmla="*/ 1615277 w 1591372"/>
                  <a:gd name="connsiteY13" fmla="*/ 1756320 h 2435282"/>
                  <a:gd name="connsiteX14" fmla="*/ 1266622 w 1591372"/>
                  <a:gd name="connsiteY14" fmla="*/ 1154492 h 2435282"/>
                  <a:gd name="connsiteX15" fmla="*/ 1226838 w 1591372"/>
                  <a:gd name="connsiteY15" fmla="*/ 339757 h 2435282"/>
                  <a:gd name="connsiteX16" fmla="*/ 1178855 w 1591372"/>
                  <a:gd name="connsiteY16" fmla="*/ 472372 h 2435282"/>
                  <a:gd name="connsiteX17" fmla="*/ 926888 w 1591372"/>
                  <a:gd name="connsiteY17" fmla="*/ 444402 h 2435282"/>
                  <a:gd name="connsiteX18" fmla="*/ 490466 w 1591372"/>
                  <a:gd name="connsiteY18" fmla="*/ 764124 h 2435282"/>
                  <a:gd name="connsiteX19" fmla="*/ 431151 w 1591372"/>
                  <a:gd name="connsiteY19" fmla="*/ 790164 h 2435282"/>
                  <a:gd name="connsiteX20" fmla="*/ 264539 w 1591372"/>
                  <a:gd name="connsiteY20" fmla="*/ 730126 h 2435282"/>
                  <a:gd name="connsiteX21" fmla="*/ 348448 w 1591372"/>
                  <a:gd name="connsiteY21" fmla="*/ 559415 h 2435282"/>
                  <a:gd name="connsiteX22" fmla="*/ 1170175 w 1591372"/>
                  <a:gd name="connsiteY22" fmla="*/ 239453 h 2435282"/>
                  <a:gd name="connsiteX23" fmla="*/ 1226838 w 1591372"/>
                  <a:gd name="connsiteY23" fmla="*/ 339757 h 2435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91372" h="2435282">
                    <a:moveTo>
                      <a:pt x="1266622" y="1154492"/>
                    </a:moveTo>
                    <a:cubicBezTo>
                      <a:pt x="1199109" y="792093"/>
                      <a:pt x="1349325" y="441268"/>
                      <a:pt x="1615036" y="223298"/>
                    </a:cubicBezTo>
                    <a:cubicBezTo>
                      <a:pt x="1447942" y="86102"/>
                      <a:pt x="1235277" y="1470"/>
                      <a:pt x="1002358" y="23"/>
                    </a:cubicBezTo>
                    <a:cubicBezTo>
                      <a:pt x="534832" y="-3111"/>
                      <a:pt x="136024" y="308171"/>
                      <a:pt x="28245" y="760507"/>
                    </a:cubicBezTo>
                    <a:cubicBezTo>
                      <a:pt x="-31070" y="1010063"/>
                      <a:pt x="3651" y="1247322"/>
                      <a:pt x="126620" y="1471561"/>
                    </a:cubicBezTo>
                    <a:cubicBezTo>
                      <a:pt x="182077" y="1572830"/>
                      <a:pt x="196062" y="1681333"/>
                      <a:pt x="168334" y="1790800"/>
                    </a:cubicBezTo>
                    <a:cubicBezTo>
                      <a:pt x="144222" y="1885559"/>
                      <a:pt x="107090" y="1976701"/>
                      <a:pt x="75262" y="2069290"/>
                    </a:cubicBezTo>
                    <a:cubicBezTo>
                      <a:pt x="59831" y="2113897"/>
                      <a:pt x="59349" y="2113656"/>
                      <a:pt x="102268" y="2129329"/>
                    </a:cubicBezTo>
                    <a:cubicBezTo>
                      <a:pt x="242115" y="2179722"/>
                      <a:pt x="381722" y="2230115"/>
                      <a:pt x="521570" y="2280750"/>
                    </a:cubicBezTo>
                    <a:cubicBezTo>
                      <a:pt x="665517" y="2332831"/>
                      <a:pt x="809464" y="2384189"/>
                      <a:pt x="952929" y="2437235"/>
                    </a:cubicBezTo>
                    <a:cubicBezTo>
                      <a:pt x="978728" y="2446639"/>
                      <a:pt x="989820" y="2441334"/>
                      <a:pt x="998982" y="2415776"/>
                    </a:cubicBezTo>
                    <a:cubicBezTo>
                      <a:pt x="1030809" y="2326562"/>
                      <a:pt x="1061190" y="2236626"/>
                      <a:pt x="1099046" y="2150065"/>
                    </a:cubicBezTo>
                    <a:cubicBezTo>
                      <a:pt x="1144617" y="2045902"/>
                      <a:pt x="1219363" y="1963199"/>
                      <a:pt x="1325455" y="1920762"/>
                    </a:cubicBezTo>
                    <a:cubicBezTo>
                      <a:pt x="1435404" y="1876879"/>
                      <a:pt x="1532092" y="1822145"/>
                      <a:pt x="1615277" y="1756320"/>
                    </a:cubicBezTo>
                    <a:cubicBezTo>
                      <a:pt x="1431546" y="1610927"/>
                      <a:pt x="1314363" y="1410799"/>
                      <a:pt x="1266622" y="1154492"/>
                    </a:cubicBezTo>
                    <a:close/>
                    <a:moveTo>
                      <a:pt x="1226838" y="339757"/>
                    </a:moveTo>
                    <a:cubicBezTo>
                      <a:pt x="1211889" y="383159"/>
                      <a:pt x="1195734" y="426318"/>
                      <a:pt x="1178855" y="472372"/>
                    </a:cubicBezTo>
                    <a:cubicBezTo>
                      <a:pt x="1093018" y="446090"/>
                      <a:pt x="1011279" y="432829"/>
                      <a:pt x="926888" y="444402"/>
                    </a:cubicBezTo>
                    <a:cubicBezTo>
                      <a:pt x="724350" y="472854"/>
                      <a:pt x="577509" y="578222"/>
                      <a:pt x="490466" y="764124"/>
                    </a:cubicBezTo>
                    <a:cubicBezTo>
                      <a:pt x="471659" y="804631"/>
                      <a:pt x="472141" y="804872"/>
                      <a:pt x="431151" y="790164"/>
                    </a:cubicBezTo>
                    <a:cubicBezTo>
                      <a:pt x="376418" y="770634"/>
                      <a:pt x="321925" y="750862"/>
                      <a:pt x="264539" y="730126"/>
                    </a:cubicBezTo>
                    <a:cubicBezTo>
                      <a:pt x="282382" y="664783"/>
                      <a:pt x="313486" y="610773"/>
                      <a:pt x="348448" y="559415"/>
                    </a:cubicBezTo>
                    <a:cubicBezTo>
                      <a:pt x="530733" y="291052"/>
                      <a:pt x="855759" y="162054"/>
                      <a:pt x="1170175" y="239453"/>
                    </a:cubicBezTo>
                    <a:cubicBezTo>
                      <a:pt x="1272891" y="264770"/>
                      <a:pt x="1259147" y="244034"/>
                      <a:pt x="1226838" y="339757"/>
                    </a:cubicBezTo>
                    <a:close/>
                  </a:path>
                </a:pathLst>
              </a:custGeom>
              <a:solidFill>
                <a:srgbClr val="0091DA"/>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1" name="Freeform: Shape 80">
                <a:extLst>
                  <a:ext uri="{FF2B5EF4-FFF2-40B4-BE49-F238E27FC236}">
                    <a16:creationId xmlns:a16="http://schemas.microsoft.com/office/drawing/2014/main" id="{42AF91FE-DC2B-4745-901C-842929FBBA00}"/>
                  </a:ext>
                </a:extLst>
              </p:cNvPr>
              <p:cNvSpPr/>
              <p:nvPr/>
            </p:nvSpPr>
            <p:spPr>
              <a:xfrm>
                <a:off x="885936" y="4073264"/>
                <a:ext cx="2700511" cy="1326144"/>
              </a:xfrm>
              <a:custGeom>
                <a:avLst/>
                <a:gdLst>
                  <a:gd name="connsiteX0" fmla="*/ 2700512 w 2700511"/>
                  <a:gd name="connsiteY0" fmla="*/ 440762 h 1326143"/>
                  <a:gd name="connsiteX1" fmla="*/ 2682428 w 2700511"/>
                  <a:gd name="connsiteY1" fmla="*/ 490673 h 1326143"/>
                  <a:gd name="connsiteX2" fmla="*/ 2672542 w 2700511"/>
                  <a:gd name="connsiteY2" fmla="*/ 494049 h 1326143"/>
                  <a:gd name="connsiteX3" fmla="*/ 2610093 w 2700511"/>
                  <a:gd name="connsiteY3" fmla="*/ 528770 h 1326143"/>
                  <a:gd name="connsiteX4" fmla="*/ 2599966 w 2700511"/>
                  <a:gd name="connsiteY4" fmla="*/ 556739 h 1326143"/>
                  <a:gd name="connsiteX5" fmla="*/ 2616362 w 2700511"/>
                  <a:gd name="connsiteY5" fmla="*/ 596041 h 1326143"/>
                  <a:gd name="connsiteX6" fmla="*/ 2632275 w 2700511"/>
                  <a:gd name="connsiteY6" fmla="*/ 630280 h 1326143"/>
                  <a:gd name="connsiteX7" fmla="*/ 2414306 w 2700511"/>
                  <a:gd name="connsiteY7" fmla="*/ 756143 h 1326143"/>
                  <a:gd name="connsiteX8" fmla="*/ 2389229 w 2700511"/>
                  <a:gd name="connsiteY8" fmla="*/ 796651 h 1326143"/>
                  <a:gd name="connsiteX9" fmla="*/ 2206945 w 2700511"/>
                  <a:gd name="connsiteY9" fmla="*/ 853313 h 1326143"/>
                  <a:gd name="connsiteX10" fmla="*/ 2095790 w 2700511"/>
                  <a:gd name="connsiteY10" fmla="*/ 814253 h 1326143"/>
                  <a:gd name="connsiteX11" fmla="*/ 1869863 w 2700511"/>
                  <a:gd name="connsiteY11" fmla="*/ 1204621 h 1326143"/>
                  <a:gd name="connsiteX12" fmla="*/ 1483835 w 2700511"/>
                  <a:gd name="connsiteY12" fmla="*/ 1340611 h 1326143"/>
                  <a:gd name="connsiteX13" fmla="*/ 1418974 w 2700511"/>
                  <a:gd name="connsiteY13" fmla="*/ 1337959 h 1326143"/>
                  <a:gd name="connsiteX14" fmla="*/ 988339 w 2700511"/>
                  <a:gd name="connsiteY14" fmla="*/ 921308 h 1326143"/>
                  <a:gd name="connsiteX15" fmla="*/ 548300 w 2700511"/>
                  <a:gd name="connsiteY15" fmla="*/ 341422 h 1326143"/>
                  <a:gd name="connsiteX16" fmla="*/ 534798 w 2700511"/>
                  <a:gd name="connsiteY16" fmla="*/ 345039 h 1326143"/>
                  <a:gd name="connsiteX17" fmla="*/ 478617 w 2700511"/>
                  <a:gd name="connsiteY17" fmla="*/ 345039 h 1326143"/>
                  <a:gd name="connsiteX18" fmla="*/ 249074 w 2700511"/>
                  <a:gd name="connsiteY18" fmla="*/ 518884 h 1326143"/>
                  <a:gd name="connsiteX19" fmla="*/ 147323 w 2700511"/>
                  <a:gd name="connsiteY19" fmla="*/ 518643 h 1326143"/>
                  <a:gd name="connsiteX20" fmla="*/ 147323 w 2700511"/>
                  <a:gd name="connsiteY20" fmla="*/ 519607 h 1326143"/>
                  <a:gd name="connsiteX21" fmla="*/ 100787 w 2700511"/>
                  <a:gd name="connsiteY21" fmla="*/ 565661 h 1326143"/>
                  <a:gd name="connsiteX22" fmla="*/ 13020 w 2700511"/>
                  <a:gd name="connsiteY22" fmla="*/ 565420 h 1326143"/>
                  <a:gd name="connsiteX23" fmla="*/ 0 w 2700511"/>
                  <a:gd name="connsiteY23" fmla="*/ 552399 h 1326143"/>
                  <a:gd name="connsiteX24" fmla="*/ 2170 w 2700511"/>
                  <a:gd name="connsiteY24" fmla="*/ 13020 h 1326143"/>
                  <a:gd name="connsiteX25" fmla="*/ 15431 w 2700511"/>
                  <a:gd name="connsiteY25" fmla="*/ 0 h 1326143"/>
                  <a:gd name="connsiteX26" fmla="*/ 103680 w 2700511"/>
                  <a:gd name="connsiteY26" fmla="*/ 241 h 1326143"/>
                  <a:gd name="connsiteX27" fmla="*/ 149251 w 2700511"/>
                  <a:gd name="connsiteY27" fmla="*/ 46053 h 1326143"/>
                  <a:gd name="connsiteX28" fmla="*/ 149010 w 2700511"/>
                  <a:gd name="connsiteY28" fmla="*/ 47741 h 1326143"/>
                  <a:gd name="connsiteX29" fmla="*/ 251003 w 2700511"/>
                  <a:gd name="connsiteY29" fmla="*/ 48223 h 1326143"/>
                  <a:gd name="connsiteX30" fmla="*/ 479100 w 2700511"/>
                  <a:gd name="connsiteY30" fmla="*/ 224721 h 1326143"/>
                  <a:gd name="connsiteX31" fmla="*/ 535280 w 2700511"/>
                  <a:gd name="connsiteY31" fmla="*/ 224962 h 1326143"/>
                  <a:gd name="connsiteX32" fmla="*/ 559392 w 2700511"/>
                  <a:gd name="connsiteY32" fmla="*/ 240394 h 1326143"/>
                  <a:gd name="connsiteX33" fmla="*/ 1081892 w 2700511"/>
                  <a:gd name="connsiteY33" fmla="*/ 897438 h 1326143"/>
                  <a:gd name="connsiteX34" fmla="*/ 1426690 w 2700511"/>
                  <a:gd name="connsiteY34" fmla="*/ 1241753 h 1326143"/>
                  <a:gd name="connsiteX35" fmla="*/ 1806690 w 2700511"/>
                  <a:gd name="connsiteY35" fmla="*/ 1131562 h 1326143"/>
                  <a:gd name="connsiteX36" fmla="*/ 2004406 w 2700511"/>
                  <a:gd name="connsiteY36" fmla="*/ 781219 h 1326143"/>
                  <a:gd name="connsiteX37" fmla="*/ 1890599 w 2700511"/>
                  <a:gd name="connsiteY37" fmla="*/ 739265 h 1326143"/>
                  <a:gd name="connsiteX38" fmla="*/ 1788607 w 2700511"/>
                  <a:gd name="connsiteY38" fmla="*/ 550953 h 1326143"/>
                  <a:gd name="connsiteX39" fmla="*/ 1791500 w 2700511"/>
                  <a:gd name="connsiteY39" fmla="*/ 532387 h 1326143"/>
                  <a:gd name="connsiteX40" fmla="*/ 1715789 w 2700511"/>
                  <a:gd name="connsiteY40" fmla="*/ 272945 h 1326143"/>
                  <a:gd name="connsiteX41" fmla="*/ 1763289 w 2700511"/>
                  <a:gd name="connsiteY41" fmla="*/ 285483 h 1326143"/>
                  <a:gd name="connsiteX42" fmla="*/ 1800421 w 2700511"/>
                  <a:gd name="connsiteY42" fmla="*/ 182526 h 1326143"/>
                  <a:gd name="connsiteX43" fmla="*/ 1753404 w 2700511"/>
                  <a:gd name="connsiteY43" fmla="*/ 161790 h 1326143"/>
                  <a:gd name="connsiteX44" fmla="*/ 1784025 w 2700511"/>
                  <a:gd name="connsiteY44" fmla="*/ 78845 h 1326143"/>
                  <a:gd name="connsiteX45" fmla="*/ 1804520 w 2700511"/>
                  <a:gd name="connsiteY45" fmla="*/ 69924 h 1326143"/>
                  <a:gd name="connsiteX46" fmla="*/ 1829356 w 2700511"/>
                  <a:gd name="connsiteY46" fmla="*/ 77881 h 1326143"/>
                  <a:gd name="connsiteX47" fmla="*/ 2673265 w 2700511"/>
                  <a:gd name="connsiteY47" fmla="*/ 382653 h 1326143"/>
                  <a:gd name="connsiteX48" fmla="*/ 2700512 w 2700511"/>
                  <a:gd name="connsiteY48" fmla="*/ 440762 h 1326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2700511" h="1326143">
                    <a:moveTo>
                      <a:pt x="2700512" y="440762"/>
                    </a:moveTo>
                    <a:cubicBezTo>
                      <a:pt x="2694001" y="458122"/>
                      <a:pt x="2687732" y="475724"/>
                      <a:pt x="2682428" y="490673"/>
                    </a:cubicBezTo>
                    <a:cubicBezTo>
                      <a:pt x="2676400" y="492843"/>
                      <a:pt x="2674230" y="494290"/>
                      <a:pt x="2672542" y="494049"/>
                    </a:cubicBezTo>
                    <a:cubicBezTo>
                      <a:pt x="2626489" y="483198"/>
                      <a:pt x="2626489" y="483198"/>
                      <a:pt x="2610093" y="528770"/>
                    </a:cubicBezTo>
                    <a:cubicBezTo>
                      <a:pt x="2606717" y="538173"/>
                      <a:pt x="2604065" y="547818"/>
                      <a:pt x="2599966" y="556739"/>
                    </a:cubicBezTo>
                    <a:cubicBezTo>
                      <a:pt x="2590803" y="576029"/>
                      <a:pt x="2592250" y="590737"/>
                      <a:pt x="2616362" y="596041"/>
                    </a:cubicBezTo>
                    <a:cubicBezTo>
                      <a:pt x="2636374" y="600623"/>
                      <a:pt x="2637821" y="612196"/>
                      <a:pt x="2632275" y="630280"/>
                    </a:cubicBezTo>
                    <a:cubicBezTo>
                      <a:pt x="2599725" y="734925"/>
                      <a:pt x="2530765" y="775674"/>
                      <a:pt x="2414306" y="756143"/>
                    </a:cubicBezTo>
                    <a:cubicBezTo>
                      <a:pt x="2406349" y="769163"/>
                      <a:pt x="2398874" y="783631"/>
                      <a:pt x="2389229" y="796651"/>
                    </a:cubicBezTo>
                    <a:cubicBezTo>
                      <a:pt x="2347516" y="853072"/>
                      <a:pt x="2274940" y="876943"/>
                      <a:pt x="2206945" y="853313"/>
                    </a:cubicBezTo>
                    <a:cubicBezTo>
                      <a:pt x="2169813" y="840534"/>
                      <a:pt x="2132681" y="827514"/>
                      <a:pt x="2095790" y="814253"/>
                    </a:cubicBezTo>
                    <a:cubicBezTo>
                      <a:pt x="2064686" y="932641"/>
                      <a:pt x="2000790" y="1091778"/>
                      <a:pt x="1869863" y="1204621"/>
                    </a:cubicBezTo>
                    <a:cubicBezTo>
                      <a:pt x="1765218" y="1295040"/>
                      <a:pt x="1635497" y="1340611"/>
                      <a:pt x="1483835" y="1340611"/>
                    </a:cubicBezTo>
                    <a:cubicBezTo>
                      <a:pt x="1462616" y="1340611"/>
                      <a:pt x="1440916" y="1339647"/>
                      <a:pt x="1418974" y="1337959"/>
                    </a:cubicBezTo>
                    <a:cubicBezTo>
                      <a:pt x="1088403" y="1311195"/>
                      <a:pt x="1039697" y="1121918"/>
                      <a:pt x="988339" y="921308"/>
                    </a:cubicBezTo>
                    <a:cubicBezTo>
                      <a:pt x="937945" y="725039"/>
                      <a:pt x="881283" y="503211"/>
                      <a:pt x="548300" y="341422"/>
                    </a:cubicBezTo>
                    <a:cubicBezTo>
                      <a:pt x="544442" y="343833"/>
                      <a:pt x="539620" y="345039"/>
                      <a:pt x="534798" y="345039"/>
                    </a:cubicBezTo>
                    <a:lnTo>
                      <a:pt x="478617" y="345039"/>
                    </a:lnTo>
                    <a:cubicBezTo>
                      <a:pt x="427742" y="523224"/>
                      <a:pt x="249074" y="518884"/>
                      <a:pt x="249074" y="518884"/>
                    </a:cubicBezTo>
                    <a:lnTo>
                      <a:pt x="147323" y="518643"/>
                    </a:lnTo>
                    <a:lnTo>
                      <a:pt x="147323" y="519607"/>
                    </a:lnTo>
                    <a:cubicBezTo>
                      <a:pt x="147081" y="545166"/>
                      <a:pt x="126345" y="565902"/>
                      <a:pt x="100787" y="565661"/>
                    </a:cubicBezTo>
                    <a:lnTo>
                      <a:pt x="13020" y="565420"/>
                    </a:lnTo>
                    <a:cubicBezTo>
                      <a:pt x="5787" y="565420"/>
                      <a:pt x="0" y="559392"/>
                      <a:pt x="0" y="552399"/>
                    </a:cubicBezTo>
                    <a:lnTo>
                      <a:pt x="2170" y="13020"/>
                    </a:lnTo>
                    <a:cubicBezTo>
                      <a:pt x="2411" y="5787"/>
                      <a:pt x="8198" y="0"/>
                      <a:pt x="15431" y="0"/>
                    </a:cubicBezTo>
                    <a:lnTo>
                      <a:pt x="103680" y="241"/>
                    </a:lnTo>
                    <a:cubicBezTo>
                      <a:pt x="128998" y="482"/>
                      <a:pt x="149251" y="20977"/>
                      <a:pt x="149251" y="46053"/>
                    </a:cubicBezTo>
                    <a:lnTo>
                      <a:pt x="149010" y="47741"/>
                    </a:lnTo>
                    <a:lnTo>
                      <a:pt x="251003" y="48223"/>
                    </a:lnTo>
                    <a:cubicBezTo>
                      <a:pt x="251003" y="48223"/>
                      <a:pt x="430153" y="45330"/>
                      <a:pt x="479100" y="224721"/>
                    </a:cubicBezTo>
                    <a:lnTo>
                      <a:pt x="535280" y="224962"/>
                    </a:lnTo>
                    <a:cubicBezTo>
                      <a:pt x="546130" y="224962"/>
                      <a:pt x="555293" y="231231"/>
                      <a:pt x="559392" y="240394"/>
                    </a:cubicBezTo>
                    <a:cubicBezTo>
                      <a:pt x="959646" y="422196"/>
                      <a:pt x="1027641" y="685496"/>
                      <a:pt x="1081892" y="897438"/>
                    </a:cubicBezTo>
                    <a:cubicBezTo>
                      <a:pt x="1131804" y="1092019"/>
                      <a:pt x="1164837" y="1220535"/>
                      <a:pt x="1426690" y="1241753"/>
                    </a:cubicBezTo>
                    <a:cubicBezTo>
                      <a:pt x="1579799" y="1254291"/>
                      <a:pt x="1707833" y="1217159"/>
                      <a:pt x="1806690" y="1131562"/>
                    </a:cubicBezTo>
                    <a:cubicBezTo>
                      <a:pt x="1921703" y="1032222"/>
                      <a:pt x="1977642" y="886588"/>
                      <a:pt x="2004406" y="781219"/>
                    </a:cubicBezTo>
                    <a:cubicBezTo>
                      <a:pt x="1966310" y="767476"/>
                      <a:pt x="1928455" y="753491"/>
                      <a:pt x="1890599" y="739265"/>
                    </a:cubicBezTo>
                    <a:cubicBezTo>
                      <a:pt x="1812477" y="709849"/>
                      <a:pt x="1771970" y="632691"/>
                      <a:pt x="1788607" y="550953"/>
                    </a:cubicBezTo>
                    <a:cubicBezTo>
                      <a:pt x="1790053" y="544442"/>
                      <a:pt x="1790536" y="538173"/>
                      <a:pt x="1791500" y="532387"/>
                    </a:cubicBezTo>
                    <a:cubicBezTo>
                      <a:pt x="1663949" y="460534"/>
                      <a:pt x="1669013" y="358300"/>
                      <a:pt x="1715789" y="272945"/>
                    </a:cubicBezTo>
                    <a:cubicBezTo>
                      <a:pt x="1731944" y="277285"/>
                      <a:pt x="1746411" y="281142"/>
                      <a:pt x="1763289" y="285483"/>
                    </a:cubicBezTo>
                    <a:cubicBezTo>
                      <a:pt x="1775345" y="251726"/>
                      <a:pt x="1787160" y="219175"/>
                      <a:pt x="1800421" y="182526"/>
                    </a:cubicBezTo>
                    <a:cubicBezTo>
                      <a:pt x="1786678" y="176498"/>
                      <a:pt x="1771970" y="170229"/>
                      <a:pt x="1753404" y="161790"/>
                    </a:cubicBezTo>
                    <a:cubicBezTo>
                      <a:pt x="1763530" y="133579"/>
                      <a:pt x="1772693" y="105609"/>
                      <a:pt x="1784025" y="78845"/>
                    </a:cubicBezTo>
                    <a:cubicBezTo>
                      <a:pt x="1786196" y="73782"/>
                      <a:pt x="1797528" y="69924"/>
                      <a:pt x="1804520" y="69924"/>
                    </a:cubicBezTo>
                    <a:cubicBezTo>
                      <a:pt x="1812960" y="70165"/>
                      <a:pt x="1821157" y="74746"/>
                      <a:pt x="1829356" y="77881"/>
                    </a:cubicBezTo>
                    <a:cubicBezTo>
                      <a:pt x="2110739" y="179391"/>
                      <a:pt x="2391882" y="280901"/>
                      <a:pt x="2673265" y="382653"/>
                    </a:cubicBezTo>
                    <a:cubicBezTo>
                      <a:pt x="2715702" y="397843"/>
                      <a:pt x="2715702" y="398084"/>
                      <a:pt x="2700512" y="440762"/>
                    </a:cubicBezTo>
                    <a:close/>
                  </a:path>
                </a:pathLst>
              </a:custGeom>
              <a:solidFill>
                <a:srgbClr val="0091DA"/>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82" name="Freeform: Shape 81">
              <a:extLst>
                <a:ext uri="{FF2B5EF4-FFF2-40B4-BE49-F238E27FC236}">
                  <a16:creationId xmlns:a16="http://schemas.microsoft.com/office/drawing/2014/main" id="{A5B7C45F-6D75-474F-BF75-8A16AB0F070B}"/>
                </a:ext>
              </a:extLst>
            </p:cNvPr>
            <p:cNvSpPr/>
            <p:nvPr/>
          </p:nvSpPr>
          <p:spPr>
            <a:xfrm>
              <a:off x="2181579" y="4127370"/>
              <a:ext cx="173588" cy="1446058"/>
            </a:xfrm>
            <a:custGeom>
              <a:avLst/>
              <a:gdLst>
                <a:gd name="connsiteX0" fmla="*/ 0 w 144670"/>
                <a:gd name="connsiteY0" fmla="*/ 0 h 1663707"/>
                <a:gd name="connsiteX1" fmla="*/ 147323 w 144670"/>
                <a:gd name="connsiteY1" fmla="*/ 0 h 1663707"/>
                <a:gd name="connsiteX2" fmla="*/ 147323 w 144670"/>
                <a:gd name="connsiteY2" fmla="*/ 1684203 h 1663707"/>
                <a:gd name="connsiteX3" fmla="*/ 0 w 144670"/>
                <a:gd name="connsiteY3" fmla="*/ 1684203 h 1663707"/>
              </a:gdLst>
              <a:ahLst/>
              <a:cxnLst>
                <a:cxn ang="0">
                  <a:pos x="connsiteX0" y="connsiteY0"/>
                </a:cxn>
                <a:cxn ang="0">
                  <a:pos x="connsiteX1" y="connsiteY1"/>
                </a:cxn>
                <a:cxn ang="0">
                  <a:pos x="connsiteX2" y="connsiteY2"/>
                </a:cxn>
                <a:cxn ang="0">
                  <a:pos x="connsiteX3" y="connsiteY3"/>
                </a:cxn>
              </a:cxnLst>
              <a:rect l="l" t="t" r="r" b="b"/>
              <a:pathLst>
                <a:path w="144670" h="1663707">
                  <a:moveTo>
                    <a:pt x="0" y="0"/>
                  </a:moveTo>
                  <a:lnTo>
                    <a:pt x="147323" y="0"/>
                  </a:lnTo>
                  <a:lnTo>
                    <a:pt x="147323" y="1684203"/>
                  </a:lnTo>
                  <a:lnTo>
                    <a:pt x="0" y="1684203"/>
                  </a:lnTo>
                  <a:close/>
                </a:path>
              </a:pathLst>
            </a:custGeom>
            <a:solidFill>
              <a:srgbClr val="00338D"/>
            </a:solidFill>
            <a:ln w="24111" cap="flat">
              <a:noFill/>
              <a:prstDash val="solid"/>
              <a:miter/>
            </a:ln>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nvGrpSpPr>
            <p:cNvPr id="85" name="Group 84">
              <a:extLst>
                <a:ext uri="{FF2B5EF4-FFF2-40B4-BE49-F238E27FC236}">
                  <a16:creationId xmlns:a16="http://schemas.microsoft.com/office/drawing/2014/main" id="{679A6F60-A835-4920-9B03-0EEDF248AE14}"/>
                </a:ext>
              </a:extLst>
            </p:cNvPr>
            <p:cNvGrpSpPr/>
            <p:nvPr/>
          </p:nvGrpSpPr>
          <p:grpSpPr>
            <a:xfrm>
              <a:off x="1843141" y="2435971"/>
              <a:ext cx="2009991" cy="714819"/>
              <a:chOff x="5474057" y="931863"/>
              <a:chExt cx="1675148" cy="822408"/>
            </a:xfrm>
          </p:grpSpPr>
          <p:sp>
            <p:nvSpPr>
              <p:cNvPr id="86" name="TextBox 48">
                <a:extLst>
                  <a:ext uri="{FF2B5EF4-FFF2-40B4-BE49-F238E27FC236}">
                    <a16:creationId xmlns:a16="http://schemas.microsoft.com/office/drawing/2014/main" id="{190A479C-D4A5-448C-A40F-908108BE0F11}"/>
                  </a:ext>
                </a:extLst>
              </p:cNvPr>
              <p:cNvSpPr txBox="1"/>
              <p:nvPr/>
            </p:nvSpPr>
            <p:spPr>
              <a:xfrm>
                <a:off x="5474057" y="931863"/>
                <a:ext cx="1491916" cy="187111"/>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91DA"/>
                    </a:solidFill>
                    <a:effectLst/>
                    <a:uLnTx/>
                    <a:uFillTx/>
                    <a:latin typeface="Arial"/>
                    <a:ea typeface="+mn-ea"/>
                    <a:cs typeface="+mn-cs"/>
                  </a:rPr>
                  <a:t>Section 602</a:t>
                </a:r>
              </a:p>
            </p:txBody>
          </p:sp>
          <p:sp>
            <p:nvSpPr>
              <p:cNvPr id="87" name="TextBox 49">
                <a:extLst>
                  <a:ext uri="{FF2B5EF4-FFF2-40B4-BE49-F238E27FC236}">
                    <a16:creationId xmlns:a16="http://schemas.microsoft.com/office/drawing/2014/main" id="{8E8DA0B1-684C-4BEE-A119-1FBC93552F9D}"/>
                  </a:ext>
                </a:extLst>
              </p:cNvPr>
              <p:cNvSpPr txBox="1"/>
              <p:nvPr/>
            </p:nvSpPr>
            <p:spPr>
              <a:xfrm>
                <a:off x="5474057" y="1265907"/>
                <a:ext cx="1675148" cy="488364"/>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900" dirty="0">
                    <a:solidFill>
                      <a:srgbClr val="00338D"/>
                    </a:solidFill>
                  </a:rPr>
                  <a:t>Establishes a fund for States, territories, and Tribal governments</a:t>
                </a:r>
                <a:endParaRPr kumimoji="0" lang="en-US" sz="900" b="0" i="0" u="none" strike="noStrike" kern="1200" cap="none" spc="0" normalizeH="0" baseline="0" noProof="0" dirty="0">
                  <a:ln>
                    <a:noFill/>
                  </a:ln>
                  <a:solidFill>
                    <a:srgbClr val="00338D"/>
                  </a:solidFill>
                  <a:effectLst/>
                  <a:uLnTx/>
                  <a:uFillTx/>
                  <a:latin typeface="Arial"/>
                  <a:ea typeface="+mn-ea"/>
                  <a:cs typeface="+mn-cs"/>
                </a:endParaRPr>
              </a:p>
            </p:txBody>
          </p:sp>
        </p:grpSp>
        <p:grpSp>
          <p:nvGrpSpPr>
            <p:cNvPr id="131" name="Group 130">
              <a:extLst>
                <a:ext uri="{FF2B5EF4-FFF2-40B4-BE49-F238E27FC236}">
                  <a16:creationId xmlns:a16="http://schemas.microsoft.com/office/drawing/2014/main" id="{266BBC65-E981-4683-8D27-C9E138CB9B03}"/>
                </a:ext>
              </a:extLst>
            </p:cNvPr>
            <p:cNvGrpSpPr/>
            <p:nvPr/>
          </p:nvGrpSpPr>
          <p:grpSpPr>
            <a:xfrm>
              <a:off x="8637967" y="2435971"/>
              <a:ext cx="2009991" cy="714819"/>
              <a:chOff x="5474057" y="931863"/>
              <a:chExt cx="1675148" cy="822408"/>
            </a:xfrm>
          </p:grpSpPr>
          <p:sp>
            <p:nvSpPr>
              <p:cNvPr id="132" name="TextBox 67">
                <a:extLst>
                  <a:ext uri="{FF2B5EF4-FFF2-40B4-BE49-F238E27FC236}">
                    <a16:creationId xmlns:a16="http://schemas.microsoft.com/office/drawing/2014/main" id="{47ACF1B0-A70D-491A-A8D4-19739ED2E352}"/>
                  </a:ext>
                </a:extLst>
              </p:cNvPr>
              <p:cNvSpPr txBox="1"/>
              <p:nvPr/>
            </p:nvSpPr>
            <p:spPr>
              <a:xfrm>
                <a:off x="5474057" y="931863"/>
                <a:ext cx="1491916" cy="187111"/>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6D2077"/>
                    </a:solidFill>
                    <a:latin typeface="Arial"/>
                  </a:rPr>
                  <a:t>Section 603</a:t>
                </a:r>
                <a:endParaRPr kumimoji="0" lang="en-US" sz="1800" b="1" i="0" u="none" strike="noStrike" kern="1200" cap="none" spc="0" normalizeH="0" baseline="0" noProof="0" dirty="0">
                  <a:ln>
                    <a:noFill/>
                  </a:ln>
                  <a:solidFill>
                    <a:srgbClr val="6D2077"/>
                  </a:solidFill>
                  <a:effectLst/>
                  <a:uLnTx/>
                  <a:uFillTx/>
                  <a:latin typeface="Arial"/>
                  <a:ea typeface="+mn-ea"/>
                  <a:cs typeface="+mn-cs"/>
                </a:endParaRPr>
              </a:p>
            </p:txBody>
          </p:sp>
          <p:sp>
            <p:nvSpPr>
              <p:cNvPr id="133" name="TextBox 68">
                <a:extLst>
                  <a:ext uri="{FF2B5EF4-FFF2-40B4-BE49-F238E27FC236}">
                    <a16:creationId xmlns:a16="http://schemas.microsoft.com/office/drawing/2014/main" id="{24A3A93E-EE4E-485E-9B8E-5EA71836F003}"/>
                  </a:ext>
                </a:extLst>
              </p:cNvPr>
              <p:cNvSpPr txBox="1"/>
              <p:nvPr/>
            </p:nvSpPr>
            <p:spPr>
              <a:xfrm>
                <a:off x="5474057" y="1265907"/>
                <a:ext cx="1675148" cy="488364"/>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900" dirty="0">
                    <a:solidFill>
                      <a:srgbClr val="00338D"/>
                    </a:solidFill>
                  </a:rPr>
                  <a:t>Establishes a fund for metropolitan cities, </a:t>
                </a:r>
                <a:r>
                  <a:rPr lang="en-US" sz="900" dirty="0" err="1">
                    <a:solidFill>
                      <a:srgbClr val="00338D"/>
                    </a:solidFill>
                  </a:rPr>
                  <a:t>nonentitlement</a:t>
                </a:r>
                <a:r>
                  <a:rPr lang="en-US" sz="900" dirty="0">
                    <a:solidFill>
                      <a:srgbClr val="00338D"/>
                    </a:solidFill>
                  </a:rPr>
                  <a:t> units of local government, and counties</a:t>
                </a:r>
                <a:endParaRPr kumimoji="0" lang="en-US" sz="900" b="0" i="0" u="none" strike="noStrike" kern="1200" cap="none" spc="0" normalizeH="0" baseline="0" noProof="0" dirty="0">
                  <a:ln>
                    <a:noFill/>
                  </a:ln>
                  <a:solidFill>
                    <a:srgbClr val="00338D"/>
                  </a:solidFill>
                  <a:effectLst/>
                  <a:uLnTx/>
                  <a:uFillTx/>
                  <a:latin typeface="Arial"/>
                  <a:ea typeface="+mn-ea"/>
                  <a:cs typeface="+mn-cs"/>
                </a:endParaRPr>
              </a:p>
            </p:txBody>
          </p:sp>
        </p:grpSp>
        <p:grpSp>
          <p:nvGrpSpPr>
            <p:cNvPr id="137" name="Group 136">
              <a:extLst>
                <a:ext uri="{FF2B5EF4-FFF2-40B4-BE49-F238E27FC236}">
                  <a16:creationId xmlns:a16="http://schemas.microsoft.com/office/drawing/2014/main" id="{AFABD844-8A95-4995-8FB4-502F73F02087}"/>
                </a:ext>
              </a:extLst>
            </p:cNvPr>
            <p:cNvGrpSpPr/>
            <p:nvPr/>
          </p:nvGrpSpPr>
          <p:grpSpPr>
            <a:xfrm>
              <a:off x="3754050" y="5684190"/>
              <a:ext cx="6189012" cy="808750"/>
              <a:chOff x="3766471" y="1619154"/>
              <a:chExt cx="5157989" cy="930476"/>
            </a:xfrm>
          </p:grpSpPr>
          <p:sp>
            <p:nvSpPr>
              <p:cNvPr id="138" name="TextBox 70">
                <a:extLst>
                  <a:ext uri="{FF2B5EF4-FFF2-40B4-BE49-F238E27FC236}">
                    <a16:creationId xmlns:a16="http://schemas.microsoft.com/office/drawing/2014/main" id="{15234745-32D2-4FB6-9436-5D72D8386BBC}"/>
                  </a:ext>
                </a:extLst>
              </p:cNvPr>
              <p:cNvSpPr txBox="1"/>
              <p:nvPr/>
            </p:nvSpPr>
            <p:spPr>
              <a:xfrm>
                <a:off x="5442304" y="1619154"/>
                <a:ext cx="1491916" cy="187111"/>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dirty="0">
                    <a:solidFill>
                      <a:schemeClr val="tx2"/>
                    </a:solidFill>
                  </a:rPr>
                  <a:t>Eligible Uses</a:t>
                </a:r>
              </a:p>
            </p:txBody>
          </p:sp>
          <p:sp>
            <p:nvSpPr>
              <p:cNvPr id="140" name="TextBox 71">
                <a:extLst>
                  <a:ext uri="{FF2B5EF4-FFF2-40B4-BE49-F238E27FC236}">
                    <a16:creationId xmlns:a16="http://schemas.microsoft.com/office/drawing/2014/main" id="{6FE36384-2CDA-42CB-BE6D-7152A6E69DEB}"/>
                  </a:ext>
                </a:extLst>
              </p:cNvPr>
              <p:cNvSpPr txBox="1"/>
              <p:nvPr/>
            </p:nvSpPr>
            <p:spPr>
              <a:xfrm>
                <a:off x="3766471" y="2061267"/>
                <a:ext cx="5157989" cy="488363"/>
              </a:xfrm>
              <a:prstGeom prst="rect">
                <a:avLst/>
              </a:prstGeom>
              <a:noFill/>
            </p:spPr>
            <p:txBody>
              <a:bodyPr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8600" indent="-228600">
                  <a:buFont typeface="+mj-lt"/>
                  <a:buAutoNum type="arabicPeriod"/>
                </a:pPr>
                <a:r>
                  <a:rPr lang="en-US" sz="900" dirty="0">
                    <a:solidFill>
                      <a:schemeClr val="tx2"/>
                    </a:solidFill>
                  </a:rPr>
                  <a:t>To respond to the public health emergency or its negative economic impacts, including assistance to households, small businesses, and nonprofits, or aid to impacted industries such as tourism, travel, and hospitality;</a:t>
                </a:r>
              </a:p>
              <a:p>
                <a:pPr marL="228600" indent="-228600">
                  <a:buFont typeface="+mj-lt"/>
                  <a:buAutoNum type="arabicPeriod"/>
                </a:pPr>
                <a:r>
                  <a:rPr lang="en-US" sz="900" dirty="0">
                    <a:solidFill>
                      <a:schemeClr val="tx2"/>
                    </a:solidFill>
                  </a:rPr>
                  <a:t>To respond to workers performing essential work during the COVID-19 public health emergency by providing premium pay to eligible workers;</a:t>
                </a:r>
              </a:p>
              <a:p>
                <a:pPr marL="228600" indent="-228600">
                  <a:buFont typeface="+mj-lt"/>
                  <a:buAutoNum type="arabicPeriod"/>
                </a:pPr>
                <a:r>
                  <a:rPr lang="en-US" sz="900" dirty="0">
                    <a:solidFill>
                      <a:schemeClr val="tx2"/>
                    </a:solidFill>
                  </a:rPr>
                  <a:t>For the provision of government services to the extent of the reduction in revenue due to the COVID–19 public health emergency relative to revenues collected in the most recent full fiscal year prior to the emergency; and</a:t>
                </a:r>
              </a:p>
              <a:p>
                <a:pPr marL="228600" indent="-228600">
                  <a:buFont typeface="+mj-lt"/>
                  <a:buAutoNum type="arabicPeriod"/>
                </a:pPr>
                <a:r>
                  <a:rPr lang="en-US" sz="900" dirty="0">
                    <a:solidFill>
                      <a:schemeClr val="tx2"/>
                    </a:solidFill>
                  </a:rPr>
                  <a:t>To make necessary investments in water, sewer, or broadband infrastructure. </a:t>
                </a:r>
              </a:p>
            </p:txBody>
          </p:sp>
        </p:grpSp>
      </p:grpSp>
      <p:sp>
        <p:nvSpPr>
          <p:cNvPr id="5" name="Rectangle 4">
            <a:extLst>
              <a:ext uri="{FF2B5EF4-FFF2-40B4-BE49-F238E27FC236}">
                <a16:creationId xmlns:a16="http://schemas.microsoft.com/office/drawing/2014/main" id="{D6E1CCDE-26A8-4AF4-B982-650EF2C3E65F}"/>
              </a:ext>
            </a:extLst>
          </p:cNvPr>
          <p:cNvSpPr/>
          <p:nvPr/>
        </p:nvSpPr>
        <p:spPr>
          <a:xfrm>
            <a:off x="9886114" y="5408902"/>
            <a:ext cx="2775846" cy="1569660"/>
          </a:xfrm>
          <a:prstGeom prst="rect">
            <a:avLst/>
          </a:prstGeom>
          <a:solidFill>
            <a:schemeClr val="tx2"/>
          </a:solidFill>
        </p:spPr>
        <p:txBody>
          <a:bodyPr wrap="square">
            <a:spAutoFit/>
          </a:bodyPr>
          <a:lstStyle/>
          <a:p>
            <a:pPr algn="ctr"/>
            <a:r>
              <a:rPr lang="en-US" sz="1200" b="1" dirty="0">
                <a:solidFill>
                  <a:schemeClr val="bg1"/>
                </a:solidFill>
              </a:rPr>
              <a:t>Treasury urges State, territorial, Tribal, and local governments to engage their constituents and communities in developing plans to use these payments, given the scale of funding and its potential to catalyze broader economic recovery and rebuilding</a:t>
            </a:r>
          </a:p>
        </p:txBody>
      </p:sp>
      <p:sp>
        <p:nvSpPr>
          <p:cNvPr id="6" name="Rectangle 5">
            <a:extLst>
              <a:ext uri="{FF2B5EF4-FFF2-40B4-BE49-F238E27FC236}">
                <a16:creationId xmlns:a16="http://schemas.microsoft.com/office/drawing/2014/main" id="{A3BF9DE3-5568-44A2-83BD-AC4BD1AB6784}"/>
              </a:ext>
            </a:extLst>
          </p:cNvPr>
          <p:cNvSpPr/>
          <p:nvPr/>
        </p:nvSpPr>
        <p:spPr>
          <a:xfrm>
            <a:off x="312196" y="5887777"/>
            <a:ext cx="2775845" cy="1015663"/>
          </a:xfrm>
          <a:prstGeom prst="rect">
            <a:avLst/>
          </a:prstGeom>
          <a:solidFill>
            <a:srgbClr val="483698"/>
          </a:solidFill>
        </p:spPr>
        <p:txBody>
          <a:bodyPr wrap="square">
            <a:spAutoFit/>
          </a:bodyPr>
          <a:lstStyle/>
          <a:p>
            <a:pPr algn="ctr"/>
            <a:r>
              <a:rPr lang="en-US" sz="1200" b="1" dirty="0">
                <a:solidFill>
                  <a:schemeClr val="bg1"/>
                </a:solidFill>
              </a:rPr>
              <a:t>Treasury expects to provide technical assistance to defray the costs of administration of Fiscal Recovery Funds to further mitigate burden</a:t>
            </a:r>
          </a:p>
        </p:txBody>
      </p:sp>
    </p:spTree>
    <p:extLst>
      <p:ext uri="{BB962C8B-B14F-4D97-AF65-F5344CB8AC3E}">
        <p14:creationId xmlns:p14="http://schemas.microsoft.com/office/powerpoint/2010/main" val="145297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Rounded Corners 63">
            <a:extLst>
              <a:ext uri="{FF2B5EF4-FFF2-40B4-BE49-F238E27FC236}">
                <a16:creationId xmlns:a16="http://schemas.microsoft.com/office/drawing/2014/main" id="{3EB45CFD-A24B-40C7-B70B-6ECEEA2F9CD2}"/>
              </a:ext>
            </a:extLst>
          </p:cNvPr>
          <p:cNvSpPr/>
          <p:nvPr/>
        </p:nvSpPr>
        <p:spPr>
          <a:xfrm>
            <a:off x="1451880" y="5456979"/>
            <a:ext cx="11178270" cy="635028"/>
          </a:xfrm>
          <a:prstGeom prst="round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60" name="Rectangle: Rounded Corners 59">
            <a:extLst>
              <a:ext uri="{FF2B5EF4-FFF2-40B4-BE49-F238E27FC236}">
                <a16:creationId xmlns:a16="http://schemas.microsoft.com/office/drawing/2014/main" id="{FF352DB4-1DDE-4659-B2E6-770276016EE7}"/>
              </a:ext>
            </a:extLst>
          </p:cNvPr>
          <p:cNvSpPr/>
          <p:nvPr/>
        </p:nvSpPr>
        <p:spPr>
          <a:xfrm>
            <a:off x="1451331" y="2082079"/>
            <a:ext cx="11178819" cy="1413596"/>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39" name="Round Diagonal Corner Rectangle 138"/>
          <p:cNvSpPr/>
          <p:nvPr/>
        </p:nvSpPr>
        <p:spPr>
          <a:xfrm>
            <a:off x="376644" y="703568"/>
            <a:ext cx="12063557" cy="442674"/>
          </a:xfrm>
          <a:prstGeom prst="round2DiagRect">
            <a:avLst/>
          </a:prstGeom>
          <a:solidFill>
            <a:schemeClr val="accent4"/>
          </a:solidFill>
        </p:spPr>
        <p:txBody>
          <a:bodyPr wrap="square">
            <a:spAutoFit/>
          </a:bodyPr>
          <a:lstStyle/>
          <a:p>
            <a:pPr marL="9813">
              <a:spcAft>
                <a:spcPts val="600"/>
              </a:spcAft>
            </a:pPr>
            <a:r>
              <a:rPr lang="en-US" sz="2000" b="1" kern="0" dirty="0">
                <a:solidFill>
                  <a:schemeClr val="bg1"/>
                </a:solidFill>
                <a:cs typeface="Univers 45 Light"/>
              </a:rPr>
              <a:t>Supporting the Public Health Response – Responding to COVID-19</a:t>
            </a:r>
          </a:p>
        </p:txBody>
      </p:sp>
      <p:sp>
        <p:nvSpPr>
          <p:cNvPr id="44" name="Rectangle 43">
            <a:extLst>
              <a:ext uri="{FF2B5EF4-FFF2-40B4-BE49-F238E27FC236}">
                <a16:creationId xmlns:a16="http://schemas.microsoft.com/office/drawing/2014/main" id="{309EA26D-F447-49A7-9427-E796188E3DAA}"/>
              </a:ext>
            </a:extLst>
          </p:cNvPr>
          <p:cNvSpPr/>
          <p:nvPr/>
        </p:nvSpPr>
        <p:spPr>
          <a:xfrm>
            <a:off x="376644" y="1235824"/>
            <a:ext cx="12063556" cy="830997"/>
          </a:xfrm>
          <a:prstGeom prst="rect">
            <a:avLst/>
          </a:prstGeom>
        </p:spPr>
        <p:txBody>
          <a:bodyPr wrap="square">
            <a:spAutoFit/>
          </a:bodyPr>
          <a:lstStyle/>
          <a:p>
            <a:r>
              <a:rPr lang="en-US" sz="1200" dirty="0"/>
              <a:t>Coronavirus State and Local Fiscal Recovery Funds provide resources to meet needs through the provision of care for those impacted by the virus and through services that address disparities in public health that have been exacerbated by the pandemic. It must be in response to the disease itself or the harmful consequences of the economic disruptions resulting from or exacerbated by COVID-19. Assessing whether a program or service “responds to” the COVID-19 public health emergency requires the recipient to identify a need or negative impact of COVID-19 and identify how the program, service, or other intervention addresses the identified need or impact. </a:t>
            </a:r>
          </a:p>
        </p:txBody>
      </p:sp>
      <p:sp>
        <p:nvSpPr>
          <p:cNvPr id="47" name="Rectangle: Rounded Corners 46">
            <a:extLst>
              <a:ext uri="{FF2B5EF4-FFF2-40B4-BE49-F238E27FC236}">
                <a16:creationId xmlns:a16="http://schemas.microsoft.com/office/drawing/2014/main" id="{6B46069F-BCB4-4706-BCAB-4C8008ADE863}"/>
              </a:ext>
            </a:extLst>
          </p:cNvPr>
          <p:cNvSpPr/>
          <p:nvPr/>
        </p:nvSpPr>
        <p:spPr>
          <a:xfrm>
            <a:off x="1451331" y="3536783"/>
            <a:ext cx="11178819" cy="1008826"/>
          </a:xfrm>
          <a:prstGeom prst="roundRect">
            <a:avLst/>
          </a:prstGeom>
          <a:solidFill>
            <a:srgbClr val="005EB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0" name="Rectangle: Rounded Corners 49">
            <a:extLst>
              <a:ext uri="{FF2B5EF4-FFF2-40B4-BE49-F238E27FC236}">
                <a16:creationId xmlns:a16="http://schemas.microsoft.com/office/drawing/2014/main" id="{B799743C-40C5-4029-8491-28C8509D121A}"/>
              </a:ext>
            </a:extLst>
          </p:cNvPr>
          <p:cNvSpPr/>
          <p:nvPr/>
        </p:nvSpPr>
        <p:spPr>
          <a:xfrm>
            <a:off x="1451331" y="4585960"/>
            <a:ext cx="11178819" cy="830332"/>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52" name="TextBox 342">
            <a:extLst>
              <a:ext uri="{FF2B5EF4-FFF2-40B4-BE49-F238E27FC236}">
                <a16:creationId xmlns:a16="http://schemas.microsoft.com/office/drawing/2014/main" id="{B4186316-2DFD-46FD-9367-8FE71AFD7CCD}"/>
              </a:ext>
            </a:extLst>
          </p:cNvPr>
          <p:cNvSpPr txBox="1"/>
          <p:nvPr/>
        </p:nvSpPr>
        <p:spPr>
          <a:xfrm>
            <a:off x="2391132" y="3518363"/>
            <a:ext cx="10239018"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Medical Expenses</a:t>
            </a:r>
            <a:r>
              <a:rPr lang="en-US" altLang="ko-KR" sz="1200" dirty="0">
                <a:solidFill>
                  <a:prstClr val="white"/>
                </a:solidFill>
                <a:cs typeface="Arial" pitchFamily="34" charset="0"/>
              </a:rPr>
              <a:t>: The COVID-19 public health emergency continues to have devastating effects on public health; the United States continues to average hundreds of deaths per day and the spread of new COVID-19 variants has raised new risks and genomic surveillance needs. Moreover, our understanding of the potentially serious and long-term effects of the virus is growing, including the potential for symptoms like shortness of breath to continue for weeks or months, for multi-organ impacts from COVID-19, or for post-intensive care syndrome. State and local governments may need to continue to provide care and services to address these near- and longer-term needs.</a:t>
            </a:r>
          </a:p>
        </p:txBody>
      </p:sp>
      <p:sp>
        <p:nvSpPr>
          <p:cNvPr id="55" name="TextBox 342">
            <a:extLst>
              <a:ext uri="{FF2B5EF4-FFF2-40B4-BE49-F238E27FC236}">
                <a16:creationId xmlns:a16="http://schemas.microsoft.com/office/drawing/2014/main" id="{731EFF0B-D44A-4843-9EEB-F63BE91379B3}"/>
              </a:ext>
            </a:extLst>
          </p:cNvPr>
          <p:cNvSpPr txBox="1"/>
          <p:nvPr/>
        </p:nvSpPr>
        <p:spPr>
          <a:xfrm>
            <a:off x="2391132" y="4566876"/>
            <a:ext cx="10239018" cy="8309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Behavioral Healthcare</a:t>
            </a:r>
            <a:r>
              <a:rPr lang="en-US" altLang="ko-KR" sz="1200" dirty="0">
                <a:solidFill>
                  <a:prstClr val="white"/>
                </a:solidFill>
                <a:cs typeface="Arial" pitchFamily="34" charset="0"/>
              </a:rPr>
              <a:t>: services may be needed to meet behavioral health needs exacerbated by the pandemic and respond to other public health impacts. These services include mental health treatment, substance misuse treatment, other behavioral health services, hotlines or warmlines, crisis intervention, overdose prevention, infectious disease prevention, and services or outreach to promote access to physical or behavioral health primary care and preventative medicine. </a:t>
            </a:r>
          </a:p>
        </p:txBody>
      </p:sp>
      <p:sp>
        <p:nvSpPr>
          <p:cNvPr id="62" name="TextBox 342">
            <a:extLst>
              <a:ext uri="{FF2B5EF4-FFF2-40B4-BE49-F238E27FC236}">
                <a16:creationId xmlns:a16="http://schemas.microsoft.com/office/drawing/2014/main" id="{3ED4F3FB-597B-45E1-8440-AE161F2A5183}"/>
              </a:ext>
            </a:extLst>
          </p:cNvPr>
          <p:cNvSpPr txBox="1"/>
          <p:nvPr/>
        </p:nvSpPr>
        <p:spPr>
          <a:xfrm>
            <a:off x="2391132" y="2106157"/>
            <a:ext cx="10239017" cy="156966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COVID19 Mitigation and Prevention</a:t>
            </a:r>
            <a:r>
              <a:rPr lang="en-US" altLang="ko-KR" sz="1200" dirty="0">
                <a:solidFill>
                  <a:prstClr val="white"/>
                </a:solidFill>
                <a:cs typeface="Arial" pitchFamily="34" charset="0"/>
              </a:rPr>
              <a:t>: vaccination programs; medical care; testing; contact tracing; support for isolation or quarantine; supports for vulnerable populations to access medical or public health services; public health surveillance (e.g., monitoring case trends, genomic sequencing for variants); enforcement of public health orders; public communication efforts; enhancement to health care capacity, including through alternative care facilities; purchases of personal protective equipment; support for prevention, mitigation, or other services in congregate living facilities and other key settings like schools; ventilation improvements in congregate settings, health care settings, or other key locations; enhancement of public health data systems; capital investments in public facilities to meet pandemic operational needs, such as physical plant improvements to public hospitals and health clinics or adaptations to public buildings to implement COVID-19 mitigation tactics. </a:t>
            </a:r>
          </a:p>
          <a:p>
            <a:r>
              <a:rPr lang="en-US" altLang="ko-KR" sz="1200" dirty="0">
                <a:solidFill>
                  <a:prstClr val="white"/>
                </a:solidFill>
                <a:cs typeface="Arial" pitchFamily="34" charset="0"/>
              </a:rPr>
              <a:t> </a:t>
            </a:r>
          </a:p>
        </p:txBody>
      </p:sp>
      <p:sp>
        <p:nvSpPr>
          <p:cNvPr id="65" name="TextBox 342">
            <a:extLst>
              <a:ext uri="{FF2B5EF4-FFF2-40B4-BE49-F238E27FC236}">
                <a16:creationId xmlns:a16="http://schemas.microsoft.com/office/drawing/2014/main" id="{72000471-89BE-4AB1-B7FD-C83D35FE5B97}"/>
              </a:ext>
            </a:extLst>
          </p:cNvPr>
          <p:cNvSpPr txBox="1"/>
          <p:nvPr/>
        </p:nvSpPr>
        <p:spPr>
          <a:xfrm>
            <a:off x="2391681" y="5435078"/>
            <a:ext cx="10238469" cy="64633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Expenses to Improve the Design and Execution of Health and Public Health Programs</a:t>
            </a:r>
            <a:r>
              <a:rPr lang="en-US" altLang="ko-KR" sz="1200" dirty="0">
                <a:solidFill>
                  <a:prstClr val="white"/>
                </a:solidFill>
                <a:cs typeface="Arial" pitchFamily="34" charset="0"/>
              </a:rPr>
              <a:t>: State, local, and Tribal governments may use payments from the Fiscal Recovery Funds to engage in planning and analysis in order to improve programs addressing the COVID19 pandemic, including through use of targeted consumer outreach, improvements to data or technology infrastructure, impact evaluations, and data analysis. </a:t>
            </a:r>
          </a:p>
        </p:txBody>
      </p:sp>
      <p:sp>
        <p:nvSpPr>
          <p:cNvPr id="13" name="Rectangle: Rounded Corners 12">
            <a:extLst>
              <a:ext uri="{FF2B5EF4-FFF2-40B4-BE49-F238E27FC236}">
                <a16:creationId xmlns:a16="http://schemas.microsoft.com/office/drawing/2014/main" id="{C348EE4B-0B66-439C-9268-209C3BF8789A}"/>
              </a:ext>
            </a:extLst>
          </p:cNvPr>
          <p:cNvSpPr/>
          <p:nvPr/>
        </p:nvSpPr>
        <p:spPr>
          <a:xfrm>
            <a:off x="1474088" y="6126171"/>
            <a:ext cx="11156062" cy="1026261"/>
          </a:xfrm>
          <a:prstGeom prst="roundRect">
            <a:avLst/>
          </a:prstGeom>
          <a:solidFill>
            <a:srgbClr val="483698"/>
          </a:solidFill>
          <a:ln w="12700" cap="flat" cmpd="sng" algn="ctr">
            <a:noFill/>
            <a:prstDash val="solid"/>
            <a:miter lim="800000"/>
          </a:ln>
          <a:effectLst/>
        </p:spPr>
        <p:txBody>
          <a:bodyPr lIns="54000" tIns="54000" rIns="54000" bIns="5400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500" b="0" i="0" u="none" strike="noStrike" kern="0" cap="none" spc="0" normalizeH="0" baseline="0" noProof="0" dirty="0">
              <a:ln>
                <a:noFill/>
              </a:ln>
              <a:solidFill>
                <a:prstClr val="white"/>
              </a:solidFill>
              <a:effectLst/>
              <a:uLnTx/>
              <a:uFillTx/>
              <a:latin typeface="Arial"/>
              <a:ea typeface="+mn-ea"/>
              <a:cs typeface="+mn-cs"/>
            </a:endParaRPr>
          </a:p>
        </p:txBody>
      </p:sp>
      <p:sp>
        <p:nvSpPr>
          <p:cNvPr id="14" name="TextBox 342">
            <a:extLst>
              <a:ext uri="{FF2B5EF4-FFF2-40B4-BE49-F238E27FC236}">
                <a16:creationId xmlns:a16="http://schemas.microsoft.com/office/drawing/2014/main" id="{7DFBEE38-FA91-48DA-A3A5-F01B605D32B0}"/>
              </a:ext>
            </a:extLst>
          </p:cNvPr>
          <p:cNvSpPr txBox="1"/>
          <p:nvPr/>
        </p:nvSpPr>
        <p:spPr>
          <a:xfrm>
            <a:off x="2406775" y="6136769"/>
            <a:ext cx="10223373" cy="10156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1200" b="1" dirty="0">
                <a:solidFill>
                  <a:prstClr val="white"/>
                </a:solidFill>
                <a:cs typeface="Arial" pitchFamily="34" charset="0"/>
              </a:rPr>
              <a:t>Public Health and Safety Staff</a:t>
            </a:r>
            <a:r>
              <a:rPr lang="en-US" altLang="ko-KR" sz="1200" dirty="0">
                <a:solidFill>
                  <a:prstClr val="white"/>
                </a:solidFill>
                <a:cs typeface="Arial" pitchFamily="34" charset="0"/>
              </a:rPr>
              <a:t>: payroll and covered benefits expenses dedicated to responding to COVID-19 for public safety, public health, health care, human services, and similar employees, to the extent that their services are devoted to mitigating or responding to COVID–19. If the employee, or his or her operating unit or division, is primarily dedicated to responding to COVID-19, the employees may be considered fully covered. Recipient must reassess periodically which roles are dedicated to responding to COVID-19 and maintain records to support its assessment. Recipients need not routinely track staff hours.</a:t>
            </a:r>
          </a:p>
        </p:txBody>
      </p:sp>
      <p:pic>
        <p:nvPicPr>
          <p:cNvPr id="56" name="Picture 55">
            <a:extLst>
              <a:ext uri="{FF2B5EF4-FFF2-40B4-BE49-F238E27FC236}">
                <a16:creationId xmlns:a16="http://schemas.microsoft.com/office/drawing/2014/main" id="{004C8899-7054-473A-A366-88902C9DF4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4888" t="15258" r="39377" b="48551"/>
          <a:stretch/>
        </p:blipFill>
        <p:spPr>
          <a:xfrm>
            <a:off x="-48690" y="1914525"/>
            <a:ext cx="2592223" cy="5237907"/>
          </a:xfrm>
          <a:prstGeom prst="rect">
            <a:avLst/>
          </a:prstGeom>
        </p:spPr>
      </p:pic>
    </p:spTree>
    <p:extLst>
      <p:ext uri="{BB962C8B-B14F-4D97-AF65-F5344CB8AC3E}">
        <p14:creationId xmlns:p14="http://schemas.microsoft.com/office/powerpoint/2010/main" val="10187474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DThZc6eeJkOQW1DVxdUFW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DThZc6eeJkOQW1DVxdUFW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DThZc6eeJkOQW1DVxdUFW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DThZc6eeJkOQW1DVxdUFW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DThZc6eeJkOQW1DVxdUFW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DThZc6eeJkOQW1DVxdUFWw"/>
</p:tagLst>
</file>

<file path=ppt/theme/theme1.xml><?xml version="1.0" encoding="utf-8"?>
<a:theme xmlns:a="http://schemas.openxmlformats.org/drawingml/2006/main" name="KPMG_Widescreen_16:9 02/02/2016">
  <a:themeElements>
    <a:clrScheme name="New KPMG Colours">
      <a:dk1>
        <a:srgbClr val="000000"/>
      </a:dk1>
      <a:lt1>
        <a:sysClr val="window" lastClr="FFFFFF"/>
      </a:lt1>
      <a:dk2>
        <a:srgbClr val="00338D"/>
      </a:dk2>
      <a:lt2>
        <a:srgbClr val="F0F0F0"/>
      </a:lt2>
      <a:accent1>
        <a:srgbClr val="0091DA"/>
      </a:accent1>
      <a:accent2>
        <a:srgbClr val="6D2077"/>
      </a:accent2>
      <a:accent3>
        <a:srgbClr val="005EB8"/>
      </a:accent3>
      <a:accent4>
        <a:srgbClr val="00A3A1"/>
      </a:accent4>
      <a:accent5>
        <a:srgbClr val="EAAA00"/>
      </a:accent5>
      <a:accent6>
        <a:srgbClr val="43B02A"/>
      </a:accent6>
      <a:hlink>
        <a:srgbClr val="0091DA"/>
      </a:hlink>
      <a:folHlink>
        <a:srgbClr val="0091DA"/>
      </a:folHlink>
    </a:clrScheme>
    <a:fontScheme name="KPMG">
      <a:majorFont>
        <a:latin typeface="KPMG Extralight"/>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lIns="54610" tIns="54610" rIns="54610" bIns="54610" rtlCol="0" anchor="ctr"/>
      <a:lstStyle>
        <a:defPPr algn="l">
          <a:defRPr sz="15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610" tIns="54610" rIns="54610" bIns="54610" rtlCol="0">
        <a:noAutofit/>
      </a:bodyPr>
      <a:lstStyle>
        <a:defPPr>
          <a:spcAft>
            <a:spcPts val="600"/>
          </a:spcAft>
          <a:defRPr sz="1500" dirty="0" err="1" smtClean="0">
            <a:solidFill>
              <a:schemeClr val="tx2"/>
            </a:solidFill>
          </a:defRPr>
        </a:defPPr>
      </a:lstStyle>
    </a:txDef>
  </a:objectDefaults>
  <a:extraClrSchemeLst/>
  <a:custClrLst>
    <a:custClr name="KPMG Blue">
      <a:srgbClr val="00338D"/>
    </a:custClr>
    <a:custClr name="Medium Blue">
      <a:srgbClr val="005EB8"/>
    </a:custClr>
    <a:custClr name="Light Blue">
      <a:srgbClr val="0091DA"/>
    </a:custClr>
    <a:custClr name="Violet">
      <a:srgbClr val="483698"/>
    </a:custClr>
    <a:custClr name="Purple">
      <a:srgbClr val="470A68"/>
    </a:custClr>
    <a:custClr name="Light Purple">
      <a:srgbClr val="6D2077"/>
    </a:custClr>
    <a:custClr name="Green">
      <a:srgbClr val="00A3A1"/>
    </a:custClr>
    <a:custClr name="Dark Green">
      <a:srgbClr val="009A44"/>
    </a:custClr>
    <a:custClr name="Light Green">
      <a:srgbClr val="43B02A"/>
    </a:custClr>
    <a:custClr name="Yellow">
      <a:srgbClr val="EAAA00"/>
    </a:custClr>
    <a:custClr name="Orange">
      <a:srgbClr val="F68D2E"/>
    </a:custClr>
    <a:custClr name="Red ">
      <a:srgbClr val="BC204B"/>
    </a:custClr>
    <a:custClr name="Pink">
      <a:srgbClr val="C6007E"/>
    </a:custClr>
    <a:custClr name="Dark Brown">
      <a:srgbClr val="753F19"/>
    </a:custClr>
    <a:custClr name="Light Brown">
      <a:srgbClr val="9B642E"/>
    </a:custClr>
    <a:custClr name="Olive">
      <a:srgbClr val="9D9375"/>
    </a:custClr>
    <a:custClr name="Beige">
      <a:srgbClr val="E3BC9F"/>
    </a:custClr>
    <a:custClr name="Light Pink">
      <a:srgbClr val="E36877"/>
    </a:custClr>
  </a:custClrLst>
  <a:extLst>
    <a:ext uri="{05A4C25C-085E-4340-85A3-A5531E510DB2}">
      <thm15:themeFamily xmlns:thm15="http://schemas.microsoft.com/office/thememl/2012/main" name="Presentation1" id="{61EBEE08-1690-442C-BA37-2C97091A8884}" vid="{EDFCE3EF-04CD-4252-863D-0EE4EEBB18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KPMG Widescreen Standard Template</Template>
  <TotalTime>18290</TotalTime>
  <Words>9991</Words>
  <Application>Microsoft Office PowerPoint</Application>
  <PresentationFormat>Custom</PresentationFormat>
  <Paragraphs>624</Paragraphs>
  <Slides>25</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Univers 45 Light</vt:lpstr>
      <vt:lpstr>Verdana</vt:lpstr>
      <vt:lpstr>KPMG_Widescreen_16:9 02/02/2016</vt:lpstr>
      <vt:lpstr>American Rescue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RR Donnelley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NYC and NYS Transportation/Infrastructure Opportunities Heat Map and Action Plan</dc:title>
  <dc:creator>Danica Saracho</dc:creator>
  <cp:lastModifiedBy>McKenna, Kirsten R</cp:lastModifiedBy>
  <cp:revision>630</cp:revision>
  <cp:lastPrinted>2019-11-18T13:52:02Z</cp:lastPrinted>
  <dcterms:created xsi:type="dcterms:W3CDTF">2016-09-19T16:17:30Z</dcterms:created>
  <dcterms:modified xsi:type="dcterms:W3CDTF">2021-05-18T18:32:11Z</dcterms:modified>
  <cp:category>KPMG Confidential</cp:category>
</cp:coreProperties>
</file>