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573" r:id="rId2"/>
    <p:sldId id="686" r:id="rId3"/>
    <p:sldId id="697" r:id="rId4"/>
    <p:sldId id="690" r:id="rId5"/>
    <p:sldId id="626" r:id="rId6"/>
    <p:sldId id="689" r:id="rId7"/>
    <p:sldId id="643" r:id="rId8"/>
    <p:sldId id="691" r:id="rId9"/>
    <p:sldId id="628" r:id="rId10"/>
    <p:sldId id="692" r:id="rId11"/>
    <p:sldId id="687" r:id="rId12"/>
    <p:sldId id="688" r:id="rId13"/>
    <p:sldId id="703" r:id="rId14"/>
    <p:sldId id="704" r:id="rId15"/>
    <p:sldId id="701" r:id="rId16"/>
    <p:sldId id="698" r:id="rId17"/>
    <p:sldId id="702" r:id="rId18"/>
    <p:sldId id="693" r:id="rId19"/>
    <p:sldId id="696" r:id="rId20"/>
    <p:sldId id="681" r:id="rId21"/>
    <p:sldId id="685" r:id="rId22"/>
    <p:sldId id="699" r:id="rId23"/>
    <p:sldId id="70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F0D0B-1FFE-4032-B926-F93933D2A634}"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US"/>
        </a:p>
      </dgm:t>
    </dgm:pt>
    <dgm:pt modelId="{FB6DA394-EE4D-4E50-B5C3-B3966BB41EEE}">
      <dgm:prSet phldrT="[Text]" custT="1"/>
      <dgm:spPr/>
      <dgm:t>
        <a:bodyPr/>
        <a:lstStyle/>
        <a:p>
          <a:r>
            <a:rPr lang="en-US" sz="1800" b="1" dirty="0">
              <a:latin typeface="Helvetica" panose="020B0604020202020204" pitchFamily="34" charset="0"/>
              <a:cs typeface="Helvetica" panose="020B0604020202020204" pitchFamily="34" charset="0"/>
            </a:rPr>
            <a:t>WSER</a:t>
          </a:r>
        </a:p>
      </dgm:t>
    </dgm:pt>
    <dgm:pt modelId="{A665BEEC-978D-4109-BCF1-9826CBFDD6F6}" type="parTrans" cxnId="{BD6BF7BC-796C-4CD4-8E51-19FEC817C542}">
      <dgm:prSet/>
      <dgm:spPr/>
      <dgm:t>
        <a:bodyPr/>
        <a:lstStyle/>
        <a:p>
          <a:endParaRPr lang="en-US" sz="1800">
            <a:latin typeface="Helvetica" panose="020B0604020202020204" pitchFamily="34" charset="0"/>
            <a:cs typeface="Helvetica" panose="020B0604020202020204" pitchFamily="34" charset="0"/>
          </a:endParaRPr>
        </a:p>
      </dgm:t>
    </dgm:pt>
    <dgm:pt modelId="{56615E12-5D41-44C8-AEAE-AD1B0E40B9C3}" type="sibTrans" cxnId="{BD6BF7BC-796C-4CD4-8E51-19FEC817C542}">
      <dgm:prSet/>
      <dgm:spPr/>
      <dgm:t>
        <a:bodyPr/>
        <a:lstStyle/>
        <a:p>
          <a:endParaRPr lang="en-US" sz="1800">
            <a:latin typeface="Helvetica" panose="020B0604020202020204" pitchFamily="34" charset="0"/>
            <a:cs typeface="Helvetica" panose="020B0604020202020204" pitchFamily="34" charset="0"/>
          </a:endParaRPr>
        </a:p>
      </dgm:t>
    </dgm:pt>
    <dgm:pt modelId="{6F11E93F-4EC0-477E-B0B9-109FB4A12ECC}">
      <dgm:prSet phldrT="[Text]" custT="1"/>
      <dgm:spPr/>
      <dgm:t>
        <a:bodyPr/>
        <a:lstStyle/>
        <a:p>
          <a:pPr algn="ctr"/>
          <a:r>
            <a:rPr lang="en-US" sz="900" b="1" dirty="0">
              <a:latin typeface="Helvetica" panose="020B0604020202020204" pitchFamily="34" charset="0"/>
              <a:cs typeface="Helvetica" panose="020B0604020202020204" pitchFamily="34" charset="0"/>
            </a:rPr>
            <a:t>Federal Agencies</a:t>
          </a:r>
        </a:p>
      </dgm:t>
    </dgm:pt>
    <dgm:pt modelId="{A7E1BB72-386D-4971-B3C8-F43AD30D6C4D}" type="parTrans" cxnId="{2BFA1C48-70E0-4335-B26B-6D8DD3AAB114}">
      <dgm:prSet custT="1"/>
      <dgm:spPr/>
      <dgm:t>
        <a:bodyPr/>
        <a:lstStyle/>
        <a:p>
          <a:endParaRPr lang="en-US" sz="1600">
            <a:latin typeface="Helvetica" panose="020B0604020202020204" pitchFamily="34" charset="0"/>
            <a:cs typeface="Helvetica" panose="020B0604020202020204" pitchFamily="34" charset="0"/>
          </a:endParaRPr>
        </a:p>
      </dgm:t>
    </dgm:pt>
    <dgm:pt modelId="{842756D1-2894-401F-A4F8-1201ACB43171}" type="sibTrans" cxnId="{2BFA1C48-70E0-4335-B26B-6D8DD3AAB114}">
      <dgm:prSet/>
      <dgm:spPr/>
      <dgm:t>
        <a:bodyPr/>
        <a:lstStyle/>
        <a:p>
          <a:endParaRPr lang="en-US" sz="1800">
            <a:latin typeface="Helvetica" panose="020B0604020202020204" pitchFamily="34" charset="0"/>
            <a:cs typeface="Helvetica" panose="020B0604020202020204" pitchFamily="34" charset="0"/>
          </a:endParaRPr>
        </a:p>
      </dgm:t>
    </dgm:pt>
    <dgm:pt modelId="{35A014E3-317D-4650-8761-D917A980205A}">
      <dgm:prSet phldrT="[Text]" custT="1"/>
      <dgm:spPr/>
      <dgm:t>
        <a:bodyPr/>
        <a:lstStyle/>
        <a:p>
          <a:r>
            <a:rPr lang="en-US" sz="1400" b="1" dirty="0">
              <a:latin typeface="Helvetica" panose="020B0604020202020204" pitchFamily="34" charset="0"/>
              <a:cs typeface="Helvetica" panose="020B0604020202020204" pitchFamily="34" charset="0"/>
            </a:rPr>
            <a:t>Media</a:t>
          </a:r>
          <a:endParaRPr lang="en-US" sz="1600" b="1" dirty="0">
            <a:latin typeface="Helvetica" panose="020B0604020202020204" pitchFamily="34" charset="0"/>
            <a:cs typeface="Helvetica" panose="020B0604020202020204" pitchFamily="34" charset="0"/>
          </a:endParaRPr>
        </a:p>
      </dgm:t>
    </dgm:pt>
    <dgm:pt modelId="{A569CAED-316D-4C87-A5D3-98F280BA72FB}" type="parTrans" cxnId="{75927E14-9A1F-4E6B-93FE-119104D49CED}">
      <dgm:prSet custT="1"/>
      <dgm:spPr/>
      <dgm:t>
        <a:bodyPr/>
        <a:lstStyle/>
        <a:p>
          <a:endParaRPr lang="en-US" sz="1600">
            <a:latin typeface="Helvetica" panose="020B0604020202020204" pitchFamily="34" charset="0"/>
            <a:cs typeface="Helvetica" panose="020B0604020202020204" pitchFamily="34" charset="0"/>
          </a:endParaRPr>
        </a:p>
      </dgm:t>
    </dgm:pt>
    <dgm:pt modelId="{D2B441FC-F60E-44ED-82F5-0A79CA8EDF3A}" type="sibTrans" cxnId="{75927E14-9A1F-4E6B-93FE-119104D49CED}">
      <dgm:prSet/>
      <dgm:spPr/>
      <dgm:t>
        <a:bodyPr/>
        <a:lstStyle/>
        <a:p>
          <a:endParaRPr lang="en-US" sz="1800">
            <a:latin typeface="Helvetica" panose="020B0604020202020204" pitchFamily="34" charset="0"/>
            <a:cs typeface="Helvetica" panose="020B0604020202020204" pitchFamily="34" charset="0"/>
          </a:endParaRPr>
        </a:p>
      </dgm:t>
    </dgm:pt>
    <dgm:pt modelId="{4AD22D68-3769-445D-98D4-372DC93423B2}">
      <dgm:prSet phldrT="[Text]" custT="1"/>
      <dgm:spPr/>
      <dgm:t>
        <a:bodyPr/>
        <a:lstStyle/>
        <a:p>
          <a:pPr algn="ctr"/>
          <a:r>
            <a:rPr lang="en-US" sz="700" b="1" dirty="0">
              <a:latin typeface="Helvetica" panose="020B0604020202020204" pitchFamily="34" charset="0"/>
              <a:cs typeface="Helvetica" panose="020B0604020202020204" pitchFamily="34" charset="0"/>
            </a:rPr>
            <a:t>CareerSource FL Network</a:t>
          </a:r>
        </a:p>
      </dgm:t>
    </dgm:pt>
    <dgm:pt modelId="{0E502CA4-A97F-437B-BEB5-37937A87FCFC}" type="parTrans" cxnId="{27FB18C1-518E-4D3B-9A8C-C5E4145377D8}">
      <dgm:prSet custT="1"/>
      <dgm:spPr/>
      <dgm:t>
        <a:bodyPr/>
        <a:lstStyle/>
        <a:p>
          <a:endParaRPr lang="en-US" sz="1600">
            <a:latin typeface="Helvetica" panose="020B0604020202020204" pitchFamily="34" charset="0"/>
            <a:cs typeface="Helvetica" panose="020B0604020202020204" pitchFamily="34" charset="0"/>
          </a:endParaRPr>
        </a:p>
      </dgm:t>
    </dgm:pt>
    <dgm:pt modelId="{F7550E18-BFA8-4854-A0F5-EC245FDF0849}" type="sibTrans" cxnId="{27FB18C1-518E-4D3B-9A8C-C5E4145377D8}">
      <dgm:prSet/>
      <dgm:spPr/>
      <dgm:t>
        <a:bodyPr/>
        <a:lstStyle/>
        <a:p>
          <a:endParaRPr lang="en-US" sz="1800">
            <a:latin typeface="Helvetica" panose="020B0604020202020204" pitchFamily="34" charset="0"/>
            <a:cs typeface="Helvetica" panose="020B0604020202020204" pitchFamily="34" charset="0"/>
          </a:endParaRPr>
        </a:p>
      </dgm:t>
    </dgm:pt>
    <dgm:pt modelId="{5B313CA9-020D-4CA2-89A2-6CA3C2A29BAB}">
      <dgm:prSet phldrT="[Text]" custT="1"/>
      <dgm:spPr/>
      <dgm:t>
        <a:bodyPr/>
        <a:lstStyle/>
        <a:p>
          <a:pPr algn="ctr"/>
          <a:r>
            <a:rPr lang="en-US" sz="900" b="1" dirty="0">
              <a:latin typeface="Helvetica" panose="020B0604020202020204" pitchFamily="34" charset="0"/>
              <a:cs typeface="Helvetica" panose="020B0604020202020204" pitchFamily="34" charset="0"/>
            </a:rPr>
            <a:t>Education</a:t>
          </a:r>
          <a:endParaRPr lang="en-US" sz="700" b="1" dirty="0">
            <a:latin typeface="Helvetica" panose="020B0604020202020204" pitchFamily="34" charset="0"/>
            <a:cs typeface="Helvetica" panose="020B0604020202020204" pitchFamily="34" charset="0"/>
          </a:endParaRPr>
        </a:p>
      </dgm:t>
    </dgm:pt>
    <dgm:pt modelId="{E04B2C79-8240-4AD0-86D6-FF89FA84CB5E}" type="parTrans" cxnId="{86B9E523-625D-4984-A08B-6962AFA99BF1}">
      <dgm:prSet custT="1"/>
      <dgm:spPr/>
      <dgm:t>
        <a:bodyPr/>
        <a:lstStyle/>
        <a:p>
          <a:endParaRPr lang="en-US" sz="1600">
            <a:latin typeface="Helvetica" panose="020B0604020202020204" pitchFamily="34" charset="0"/>
            <a:cs typeface="Helvetica" panose="020B0604020202020204" pitchFamily="34" charset="0"/>
          </a:endParaRPr>
        </a:p>
      </dgm:t>
    </dgm:pt>
    <dgm:pt modelId="{F5DFB66D-1352-417D-82D3-C39E6F1F88F5}" type="sibTrans" cxnId="{86B9E523-625D-4984-A08B-6962AFA99BF1}">
      <dgm:prSet/>
      <dgm:spPr/>
      <dgm:t>
        <a:bodyPr/>
        <a:lstStyle/>
        <a:p>
          <a:endParaRPr lang="en-US" sz="1800">
            <a:latin typeface="Helvetica" panose="020B0604020202020204" pitchFamily="34" charset="0"/>
            <a:cs typeface="Helvetica" panose="020B0604020202020204" pitchFamily="34" charset="0"/>
          </a:endParaRPr>
        </a:p>
      </dgm:t>
    </dgm:pt>
    <dgm:pt modelId="{E71F8E0E-7B8F-44E6-A00A-52EC44C45215}">
      <dgm:prSet phldrT="[Text]" custT="1"/>
      <dgm:spPr/>
      <dgm:t>
        <a:bodyPr/>
        <a:lstStyle/>
        <a:p>
          <a:r>
            <a:rPr lang="en-US" sz="1400" b="1" dirty="0">
              <a:latin typeface="Helvetica" panose="020B0604020202020204" pitchFamily="34" charset="0"/>
              <a:cs typeface="Helvetica" panose="020B0604020202020204" pitchFamily="34" charset="0"/>
            </a:rPr>
            <a:t>Public</a:t>
          </a:r>
          <a:endParaRPr lang="en-US" sz="1600" b="1" dirty="0">
            <a:latin typeface="Helvetica" panose="020B0604020202020204" pitchFamily="34" charset="0"/>
            <a:cs typeface="Helvetica" panose="020B0604020202020204" pitchFamily="34" charset="0"/>
          </a:endParaRPr>
        </a:p>
      </dgm:t>
    </dgm:pt>
    <dgm:pt modelId="{EFE54F08-8735-40D9-BFDF-71E1B0132CF8}" type="parTrans" cxnId="{CAC2750E-CB46-4375-B8F7-A58E0F908C17}">
      <dgm:prSet custT="1"/>
      <dgm:spPr/>
      <dgm:t>
        <a:bodyPr/>
        <a:lstStyle/>
        <a:p>
          <a:endParaRPr lang="en-US" sz="1600">
            <a:latin typeface="Helvetica" panose="020B0604020202020204" pitchFamily="34" charset="0"/>
            <a:cs typeface="Helvetica" panose="020B0604020202020204" pitchFamily="34" charset="0"/>
          </a:endParaRPr>
        </a:p>
      </dgm:t>
    </dgm:pt>
    <dgm:pt modelId="{F1BD977C-B003-4691-97B3-DBDE2A32FD00}" type="sibTrans" cxnId="{CAC2750E-CB46-4375-B8F7-A58E0F908C17}">
      <dgm:prSet/>
      <dgm:spPr/>
      <dgm:t>
        <a:bodyPr/>
        <a:lstStyle/>
        <a:p>
          <a:endParaRPr lang="en-US" sz="1800">
            <a:latin typeface="Helvetica" panose="020B0604020202020204" pitchFamily="34" charset="0"/>
            <a:cs typeface="Helvetica" panose="020B0604020202020204" pitchFamily="34" charset="0"/>
          </a:endParaRPr>
        </a:p>
      </dgm:t>
    </dgm:pt>
    <dgm:pt modelId="{07E96DC9-F3DA-40BB-B672-484F32731BB9}">
      <dgm:prSet phldrT="[Text]"/>
      <dgm:spPr/>
      <dgm:t>
        <a:bodyPr/>
        <a:lstStyle/>
        <a:p>
          <a:endParaRPr lang="en-US" sz="1800" dirty="0">
            <a:latin typeface="Helvetica" panose="020B0604020202020204" pitchFamily="34" charset="0"/>
            <a:cs typeface="Helvetica" panose="020B0604020202020204" pitchFamily="34" charset="0"/>
          </a:endParaRPr>
        </a:p>
      </dgm:t>
    </dgm:pt>
    <dgm:pt modelId="{1166990C-352E-408F-BA7E-38A70AA90D75}" type="parTrans" cxnId="{8E34E8BA-476F-473B-93E8-560DC13D81F3}">
      <dgm:prSet/>
      <dgm:spPr/>
      <dgm:t>
        <a:bodyPr/>
        <a:lstStyle/>
        <a:p>
          <a:endParaRPr lang="en-US" sz="1800">
            <a:latin typeface="Helvetica" panose="020B0604020202020204" pitchFamily="34" charset="0"/>
            <a:cs typeface="Helvetica" panose="020B0604020202020204" pitchFamily="34" charset="0"/>
          </a:endParaRPr>
        </a:p>
      </dgm:t>
    </dgm:pt>
    <dgm:pt modelId="{F0C83965-BC9F-4B77-B5B2-50335F0CA2F2}" type="sibTrans" cxnId="{8E34E8BA-476F-473B-93E8-560DC13D81F3}">
      <dgm:prSet/>
      <dgm:spPr/>
      <dgm:t>
        <a:bodyPr/>
        <a:lstStyle/>
        <a:p>
          <a:endParaRPr lang="en-US" sz="1800">
            <a:latin typeface="Helvetica" panose="020B0604020202020204" pitchFamily="34" charset="0"/>
            <a:cs typeface="Helvetica" panose="020B0604020202020204" pitchFamily="34" charset="0"/>
          </a:endParaRPr>
        </a:p>
      </dgm:t>
    </dgm:pt>
    <dgm:pt modelId="{36EAE2EC-5753-453F-8607-F2CC1B52291E}">
      <dgm:prSet phldrT="[Text]" custT="1"/>
      <dgm:spPr/>
      <dgm:t>
        <a:bodyPr/>
        <a:lstStyle/>
        <a:p>
          <a:r>
            <a:rPr lang="en-US" sz="800" b="1" dirty="0">
              <a:latin typeface="Helvetica" panose="020B0604020202020204" pitchFamily="34" charset="0"/>
              <a:cs typeface="Helvetica" panose="020B0604020202020204" pitchFamily="34" charset="0"/>
            </a:rPr>
            <a:t>Businesses</a:t>
          </a:r>
          <a:endParaRPr lang="en-US" sz="700" b="1" dirty="0">
            <a:latin typeface="Helvetica" panose="020B0604020202020204" pitchFamily="34" charset="0"/>
            <a:cs typeface="Helvetica" panose="020B0604020202020204" pitchFamily="34" charset="0"/>
          </a:endParaRPr>
        </a:p>
      </dgm:t>
    </dgm:pt>
    <dgm:pt modelId="{F9F765DF-2B54-4811-B4C5-AC47C850BBDD}" type="parTrans" cxnId="{6F7BAC5E-A9F6-4950-9E5F-EDDF31250414}">
      <dgm:prSet custT="1"/>
      <dgm:spPr/>
      <dgm:t>
        <a:bodyPr/>
        <a:lstStyle/>
        <a:p>
          <a:endParaRPr lang="en-US" sz="1600">
            <a:latin typeface="Helvetica" panose="020B0604020202020204" pitchFamily="34" charset="0"/>
            <a:cs typeface="Helvetica" panose="020B0604020202020204" pitchFamily="34" charset="0"/>
          </a:endParaRPr>
        </a:p>
      </dgm:t>
    </dgm:pt>
    <dgm:pt modelId="{96894D3B-6417-4CAF-9768-CB39D7FAED02}" type="sibTrans" cxnId="{6F7BAC5E-A9F6-4950-9E5F-EDDF31250414}">
      <dgm:prSet/>
      <dgm:spPr/>
      <dgm:t>
        <a:bodyPr/>
        <a:lstStyle/>
        <a:p>
          <a:endParaRPr lang="en-US" sz="1800">
            <a:latin typeface="Helvetica" panose="020B0604020202020204" pitchFamily="34" charset="0"/>
            <a:cs typeface="Helvetica" panose="020B0604020202020204" pitchFamily="34" charset="0"/>
          </a:endParaRPr>
        </a:p>
      </dgm:t>
    </dgm:pt>
    <dgm:pt modelId="{08EE7F31-C594-4E81-9387-6102FD49E8B6}">
      <dgm:prSet phldrT="[Text]" custT="1"/>
      <dgm:spPr/>
      <dgm:t>
        <a:bodyPr/>
        <a:lstStyle/>
        <a:p>
          <a:r>
            <a:rPr lang="en-US" sz="2000" b="1" dirty="0">
              <a:latin typeface="Helvetica" panose="020B0604020202020204" pitchFamily="34" charset="0"/>
              <a:cs typeface="Helvetica" panose="020B0604020202020204" pitchFamily="34" charset="0"/>
            </a:rPr>
            <a:t>DEO</a:t>
          </a:r>
          <a:endParaRPr lang="en-US" sz="700" b="1" dirty="0">
            <a:latin typeface="Helvetica" panose="020B0604020202020204" pitchFamily="34" charset="0"/>
            <a:cs typeface="Helvetica" panose="020B0604020202020204" pitchFamily="34" charset="0"/>
          </a:endParaRPr>
        </a:p>
      </dgm:t>
    </dgm:pt>
    <dgm:pt modelId="{0EC7EB9C-4F96-47DD-82E1-2B55BAE7DEB3}" type="parTrans" cxnId="{2DE64EC4-6806-4EC6-982A-DDD4ED5F6A2D}">
      <dgm:prSet custT="1"/>
      <dgm:spPr/>
      <dgm:t>
        <a:bodyPr/>
        <a:lstStyle/>
        <a:p>
          <a:endParaRPr lang="en-US" sz="1600">
            <a:latin typeface="Helvetica" panose="020B0604020202020204" pitchFamily="34" charset="0"/>
            <a:cs typeface="Helvetica" panose="020B0604020202020204" pitchFamily="34" charset="0"/>
          </a:endParaRPr>
        </a:p>
      </dgm:t>
    </dgm:pt>
    <dgm:pt modelId="{8F37C087-3FDD-4909-9CAA-F3CD4095F0A5}" type="sibTrans" cxnId="{2DE64EC4-6806-4EC6-982A-DDD4ED5F6A2D}">
      <dgm:prSet/>
      <dgm:spPr/>
      <dgm:t>
        <a:bodyPr/>
        <a:lstStyle/>
        <a:p>
          <a:endParaRPr lang="en-US" sz="1800">
            <a:latin typeface="Helvetica" panose="020B0604020202020204" pitchFamily="34" charset="0"/>
            <a:cs typeface="Helvetica" panose="020B0604020202020204" pitchFamily="34" charset="0"/>
          </a:endParaRPr>
        </a:p>
      </dgm:t>
    </dgm:pt>
    <dgm:pt modelId="{E074CAEE-3365-4E24-921D-9F015EA62AB8}">
      <dgm:prSet phldrT="[Text]" custT="1"/>
      <dgm:spPr/>
      <dgm:t>
        <a:bodyPr/>
        <a:lstStyle/>
        <a:p>
          <a:r>
            <a:rPr lang="en-US" sz="1050" b="1" dirty="0">
              <a:latin typeface="Helvetica" panose="020B0604020202020204" pitchFamily="34" charset="0"/>
              <a:cs typeface="Helvetica" panose="020B0604020202020204" pitchFamily="34" charset="0"/>
            </a:rPr>
            <a:t>Elected Officials</a:t>
          </a:r>
          <a:endParaRPr lang="en-US" sz="700" b="1" dirty="0">
            <a:latin typeface="Helvetica" panose="020B0604020202020204" pitchFamily="34" charset="0"/>
            <a:cs typeface="Helvetica" panose="020B0604020202020204" pitchFamily="34" charset="0"/>
          </a:endParaRPr>
        </a:p>
      </dgm:t>
    </dgm:pt>
    <dgm:pt modelId="{ACF409FA-BEA7-42E4-85FD-70EC94D5DE51}" type="parTrans" cxnId="{ACA2CFEB-B30D-430A-BEED-40933C5F611B}">
      <dgm:prSet custT="1"/>
      <dgm:spPr/>
      <dgm:t>
        <a:bodyPr/>
        <a:lstStyle/>
        <a:p>
          <a:endParaRPr lang="en-US" sz="1600">
            <a:latin typeface="Helvetica" panose="020B0604020202020204" pitchFamily="34" charset="0"/>
            <a:cs typeface="Helvetica" panose="020B0604020202020204" pitchFamily="34" charset="0"/>
          </a:endParaRPr>
        </a:p>
      </dgm:t>
    </dgm:pt>
    <dgm:pt modelId="{F7EE534B-6D86-4183-BB01-DB7CFED29340}" type="sibTrans" cxnId="{ACA2CFEB-B30D-430A-BEED-40933C5F611B}">
      <dgm:prSet/>
      <dgm:spPr/>
      <dgm:t>
        <a:bodyPr/>
        <a:lstStyle/>
        <a:p>
          <a:endParaRPr lang="en-US" sz="1800">
            <a:latin typeface="Helvetica" panose="020B0604020202020204" pitchFamily="34" charset="0"/>
            <a:cs typeface="Helvetica" panose="020B0604020202020204" pitchFamily="34" charset="0"/>
          </a:endParaRPr>
        </a:p>
      </dgm:t>
    </dgm:pt>
    <dgm:pt modelId="{1B361929-22DA-4240-8980-0F050049A30F}">
      <dgm:prSet phldrT="[Text]" custT="1"/>
      <dgm:spPr/>
      <dgm:t>
        <a:bodyPr/>
        <a:lstStyle/>
        <a:p>
          <a:r>
            <a:rPr lang="en-US" sz="1000" b="1" dirty="0">
              <a:latin typeface="Helvetica" panose="020B0604020202020204" pitchFamily="34" charset="0"/>
              <a:cs typeface="Helvetica" panose="020B0604020202020204" pitchFamily="34" charset="0"/>
            </a:rPr>
            <a:t>Other State Agencies</a:t>
          </a:r>
        </a:p>
      </dgm:t>
    </dgm:pt>
    <dgm:pt modelId="{161058BC-ADB1-434C-936F-5F3F17A02DB5}" type="parTrans" cxnId="{CE5D300B-F312-4FE8-A8D5-560467D43915}">
      <dgm:prSet custT="1"/>
      <dgm:spPr/>
      <dgm:t>
        <a:bodyPr/>
        <a:lstStyle/>
        <a:p>
          <a:endParaRPr lang="en-US" sz="1600">
            <a:latin typeface="Helvetica" panose="020B0604020202020204" pitchFamily="34" charset="0"/>
            <a:cs typeface="Helvetica" panose="020B0604020202020204" pitchFamily="34" charset="0"/>
          </a:endParaRPr>
        </a:p>
      </dgm:t>
    </dgm:pt>
    <dgm:pt modelId="{CF92A828-F85C-4055-A7F0-19C5C129B4E4}" type="sibTrans" cxnId="{CE5D300B-F312-4FE8-A8D5-560467D43915}">
      <dgm:prSet/>
      <dgm:spPr/>
      <dgm:t>
        <a:bodyPr/>
        <a:lstStyle/>
        <a:p>
          <a:endParaRPr lang="en-US" sz="1800">
            <a:latin typeface="Helvetica" panose="020B0604020202020204" pitchFamily="34" charset="0"/>
            <a:cs typeface="Helvetica" panose="020B0604020202020204" pitchFamily="34" charset="0"/>
          </a:endParaRPr>
        </a:p>
      </dgm:t>
    </dgm:pt>
    <dgm:pt modelId="{20345190-BFE7-425B-BBA6-C82D14527CEA}">
      <dgm:prSet phldrT="[Text]" custT="1"/>
      <dgm:spPr/>
      <dgm:t>
        <a:bodyPr/>
        <a:lstStyle/>
        <a:p>
          <a:r>
            <a:rPr lang="en-US" sz="700" b="1" dirty="0">
              <a:latin typeface="Helvetica" panose="020B0604020202020204" pitchFamily="34" charset="0"/>
              <a:cs typeface="Helvetica" panose="020B0604020202020204" pitchFamily="34" charset="0"/>
            </a:rPr>
            <a:t>Economic Development Councils</a:t>
          </a:r>
        </a:p>
      </dgm:t>
    </dgm:pt>
    <dgm:pt modelId="{757C391D-F5E4-4878-BA6D-64AAB1F458CC}" type="parTrans" cxnId="{62E51737-2B6D-4201-A34A-9AC836018A6D}">
      <dgm:prSet custT="1"/>
      <dgm:spPr/>
      <dgm:t>
        <a:bodyPr/>
        <a:lstStyle/>
        <a:p>
          <a:endParaRPr lang="en-US" sz="1600">
            <a:latin typeface="Helvetica" panose="020B0604020202020204" pitchFamily="34" charset="0"/>
            <a:cs typeface="Helvetica" panose="020B0604020202020204" pitchFamily="34" charset="0"/>
          </a:endParaRPr>
        </a:p>
      </dgm:t>
    </dgm:pt>
    <dgm:pt modelId="{3719C374-B044-45F5-87C4-458C24794BCA}" type="sibTrans" cxnId="{62E51737-2B6D-4201-A34A-9AC836018A6D}">
      <dgm:prSet/>
      <dgm:spPr/>
      <dgm:t>
        <a:bodyPr/>
        <a:lstStyle/>
        <a:p>
          <a:endParaRPr lang="en-US" sz="1800">
            <a:latin typeface="Helvetica" panose="020B0604020202020204" pitchFamily="34" charset="0"/>
            <a:cs typeface="Helvetica" panose="020B0604020202020204" pitchFamily="34" charset="0"/>
          </a:endParaRPr>
        </a:p>
      </dgm:t>
    </dgm:pt>
    <dgm:pt modelId="{6ABBC633-6105-4B41-ADC7-4AD22C35A651}" type="pres">
      <dgm:prSet presAssocID="{178F0D0B-1FFE-4032-B926-F93933D2A634}" presName="Name0" presStyleCnt="0">
        <dgm:presLayoutVars>
          <dgm:chMax val="1"/>
          <dgm:dir/>
          <dgm:animLvl val="ctr"/>
          <dgm:resizeHandles val="exact"/>
        </dgm:presLayoutVars>
      </dgm:prSet>
      <dgm:spPr/>
    </dgm:pt>
    <dgm:pt modelId="{FF72596B-57F7-4BB4-8BF8-1157F2AEDDB9}" type="pres">
      <dgm:prSet presAssocID="{FB6DA394-EE4D-4E50-B5C3-B3966BB41EEE}" presName="centerShape" presStyleLbl="node0" presStyleIdx="0" presStyleCnt="1"/>
      <dgm:spPr/>
    </dgm:pt>
    <dgm:pt modelId="{1BE95716-8441-4FBE-9D80-CFB778CF19FF}" type="pres">
      <dgm:prSet presAssocID="{A7E1BB72-386D-4971-B3C8-F43AD30D6C4D}" presName="parTrans" presStyleLbl="sibTrans2D1" presStyleIdx="0" presStyleCnt="10"/>
      <dgm:spPr/>
    </dgm:pt>
    <dgm:pt modelId="{CB579BAE-CDF3-4BE4-9545-10A46D54E0D5}" type="pres">
      <dgm:prSet presAssocID="{A7E1BB72-386D-4971-B3C8-F43AD30D6C4D}" presName="connectorText" presStyleLbl="sibTrans2D1" presStyleIdx="0" presStyleCnt="10"/>
      <dgm:spPr/>
    </dgm:pt>
    <dgm:pt modelId="{2BF35B85-6D87-417B-8250-B545B293CC0E}" type="pres">
      <dgm:prSet presAssocID="{6F11E93F-4EC0-477E-B0B9-109FB4A12ECC}" presName="node" presStyleLbl="node1" presStyleIdx="0" presStyleCnt="10">
        <dgm:presLayoutVars>
          <dgm:bulletEnabled val="1"/>
        </dgm:presLayoutVars>
      </dgm:prSet>
      <dgm:spPr/>
    </dgm:pt>
    <dgm:pt modelId="{85A3DFAD-7DDF-4730-8DF0-398D655C81C1}" type="pres">
      <dgm:prSet presAssocID="{0EC7EB9C-4F96-47DD-82E1-2B55BAE7DEB3}" presName="parTrans" presStyleLbl="sibTrans2D1" presStyleIdx="1" presStyleCnt="10"/>
      <dgm:spPr/>
    </dgm:pt>
    <dgm:pt modelId="{2299250A-35C1-4D67-8EA1-C286C5EEB876}" type="pres">
      <dgm:prSet presAssocID="{0EC7EB9C-4F96-47DD-82E1-2B55BAE7DEB3}" presName="connectorText" presStyleLbl="sibTrans2D1" presStyleIdx="1" presStyleCnt="10"/>
      <dgm:spPr/>
    </dgm:pt>
    <dgm:pt modelId="{DB0B1C04-54CC-4031-9D4A-71E82076C748}" type="pres">
      <dgm:prSet presAssocID="{08EE7F31-C594-4E81-9387-6102FD49E8B6}" presName="node" presStyleLbl="node1" presStyleIdx="1" presStyleCnt="10">
        <dgm:presLayoutVars>
          <dgm:bulletEnabled val="1"/>
        </dgm:presLayoutVars>
      </dgm:prSet>
      <dgm:spPr/>
    </dgm:pt>
    <dgm:pt modelId="{EDCFA862-CAA8-420D-B2BF-6A23FE4F6CE9}" type="pres">
      <dgm:prSet presAssocID="{ACF409FA-BEA7-42E4-85FD-70EC94D5DE51}" presName="parTrans" presStyleLbl="sibTrans2D1" presStyleIdx="2" presStyleCnt="10"/>
      <dgm:spPr/>
    </dgm:pt>
    <dgm:pt modelId="{D04D36C2-0B86-49A0-AC9C-0B8CA8BEC9D8}" type="pres">
      <dgm:prSet presAssocID="{ACF409FA-BEA7-42E4-85FD-70EC94D5DE51}" presName="connectorText" presStyleLbl="sibTrans2D1" presStyleIdx="2" presStyleCnt="10"/>
      <dgm:spPr/>
    </dgm:pt>
    <dgm:pt modelId="{F275DD73-2F1C-46FB-A168-9A4314CC794D}" type="pres">
      <dgm:prSet presAssocID="{E074CAEE-3365-4E24-921D-9F015EA62AB8}" presName="node" presStyleLbl="node1" presStyleIdx="2" presStyleCnt="10">
        <dgm:presLayoutVars>
          <dgm:bulletEnabled val="1"/>
        </dgm:presLayoutVars>
      </dgm:prSet>
      <dgm:spPr/>
    </dgm:pt>
    <dgm:pt modelId="{07805512-E001-45FE-A172-6CAACF3522AD}" type="pres">
      <dgm:prSet presAssocID="{0E502CA4-A97F-437B-BEB5-37937A87FCFC}" presName="parTrans" presStyleLbl="sibTrans2D1" presStyleIdx="3" presStyleCnt="10"/>
      <dgm:spPr/>
    </dgm:pt>
    <dgm:pt modelId="{566A88C8-B08F-455E-85A6-385736F64AC5}" type="pres">
      <dgm:prSet presAssocID="{0E502CA4-A97F-437B-BEB5-37937A87FCFC}" presName="connectorText" presStyleLbl="sibTrans2D1" presStyleIdx="3" presStyleCnt="10"/>
      <dgm:spPr/>
    </dgm:pt>
    <dgm:pt modelId="{A7A86E20-00E9-4311-8CF5-4900B426A968}" type="pres">
      <dgm:prSet presAssocID="{4AD22D68-3769-445D-98D4-372DC93423B2}" presName="node" presStyleLbl="node1" presStyleIdx="3" presStyleCnt="10">
        <dgm:presLayoutVars>
          <dgm:bulletEnabled val="1"/>
        </dgm:presLayoutVars>
      </dgm:prSet>
      <dgm:spPr/>
    </dgm:pt>
    <dgm:pt modelId="{00BDB6F6-8D8B-4119-995F-4CFEECA46E62}" type="pres">
      <dgm:prSet presAssocID="{E04B2C79-8240-4AD0-86D6-FF89FA84CB5E}" presName="parTrans" presStyleLbl="sibTrans2D1" presStyleIdx="4" presStyleCnt="10"/>
      <dgm:spPr/>
    </dgm:pt>
    <dgm:pt modelId="{5D70239B-9060-4186-8C7A-486BCF490706}" type="pres">
      <dgm:prSet presAssocID="{E04B2C79-8240-4AD0-86D6-FF89FA84CB5E}" presName="connectorText" presStyleLbl="sibTrans2D1" presStyleIdx="4" presStyleCnt="10"/>
      <dgm:spPr/>
    </dgm:pt>
    <dgm:pt modelId="{3AC4CCEB-936A-46F1-BF2F-77B289E62718}" type="pres">
      <dgm:prSet presAssocID="{5B313CA9-020D-4CA2-89A2-6CA3C2A29BAB}" presName="node" presStyleLbl="node1" presStyleIdx="4" presStyleCnt="10">
        <dgm:presLayoutVars>
          <dgm:bulletEnabled val="1"/>
        </dgm:presLayoutVars>
      </dgm:prSet>
      <dgm:spPr/>
    </dgm:pt>
    <dgm:pt modelId="{25BA4AED-E8C7-4E5E-86D0-1B46D1E966AD}" type="pres">
      <dgm:prSet presAssocID="{757C391D-F5E4-4878-BA6D-64AAB1F458CC}" presName="parTrans" presStyleLbl="sibTrans2D1" presStyleIdx="5" presStyleCnt="10"/>
      <dgm:spPr/>
    </dgm:pt>
    <dgm:pt modelId="{72487179-7FFE-4561-8C64-05FB8DCBA125}" type="pres">
      <dgm:prSet presAssocID="{757C391D-F5E4-4878-BA6D-64AAB1F458CC}" presName="connectorText" presStyleLbl="sibTrans2D1" presStyleIdx="5" presStyleCnt="10"/>
      <dgm:spPr/>
    </dgm:pt>
    <dgm:pt modelId="{493702EF-E611-43CE-8E9F-A5877AABFE04}" type="pres">
      <dgm:prSet presAssocID="{20345190-BFE7-425B-BBA6-C82D14527CEA}" presName="node" presStyleLbl="node1" presStyleIdx="5" presStyleCnt="10">
        <dgm:presLayoutVars>
          <dgm:bulletEnabled val="1"/>
        </dgm:presLayoutVars>
      </dgm:prSet>
      <dgm:spPr/>
    </dgm:pt>
    <dgm:pt modelId="{E7FD51D6-4988-4A9A-A52C-93CD8534A694}" type="pres">
      <dgm:prSet presAssocID="{161058BC-ADB1-434C-936F-5F3F17A02DB5}" presName="parTrans" presStyleLbl="sibTrans2D1" presStyleIdx="6" presStyleCnt="10"/>
      <dgm:spPr/>
    </dgm:pt>
    <dgm:pt modelId="{667E045C-FEF3-430A-AB31-505A6A0BD2A8}" type="pres">
      <dgm:prSet presAssocID="{161058BC-ADB1-434C-936F-5F3F17A02DB5}" presName="connectorText" presStyleLbl="sibTrans2D1" presStyleIdx="6" presStyleCnt="10"/>
      <dgm:spPr/>
    </dgm:pt>
    <dgm:pt modelId="{33AC7FD1-4874-4FF9-B605-67AF732F0665}" type="pres">
      <dgm:prSet presAssocID="{1B361929-22DA-4240-8980-0F050049A30F}" presName="node" presStyleLbl="node1" presStyleIdx="6" presStyleCnt="10">
        <dgm:presLayoutVars>
          <dgm:bulletEnabled val="1"/>
        </dgm:presLayoutVars>
      </dgm:prSet>
      <dgm:spPr/>
    </dgm:pt>
    <dgm:pt modelId="{63F12B26-58EB-4FB4-A9C0-C6B991589AA4}" type="pres">
      <dgm:prSet presAssocID="{EFE54F08-8735-40D9-BFDF-71E1B0132CF8}" presName="parTrans" presStyleLbl="sibTrans2D1" presStyleIdx="7" presStyleCnt="10"/>
      <dgm:spPr/>
    </dgm:pt>
    <dgm:pt modelId="{8E0268E7-5305-4852-B6D9-4496151DD974}" type="pres">
      <dgm:prSet presAssocID="{EFE54F08-8735-40D9-BFDF-71E1B0132CF8}" presName="connectorText" presStyleLbl="sibTrans2D1" presStyleIdx="7" presStyleCnt="10"/>
      <dgm:spPr/>
    </dgm:pt>
    <dgm:pt modelId="{CC1ACAA9-0A23-49D1-BD50-EE70F7A815E3}" type="pres">
      <dgm:prSet presAssocID="{E71F8E0E-7B8F-44E6-A00A-52EC44C45215}" presName="node" presStyleLbl="node1" presStyleIdx="7" presStyleCnt="10">
        <dgm:presLayoutVars>
          <dgm:bulletEnabled val="1"/>
        </dgm:presLayoutVars>
      </dgm:prSet>
      <dgm:spPr/>
    </dgm:pt>
    <dgm:pt modelId="{3112AAA7-AC8E-4C97-8D36-FE272C955147}" type="pres">
      <dgm:prSet presAssocID="{A569CAED-316D-4C87-A5D3-98F280BA72FB}" presName="parTrans" presStyleLbl="sibTrans2D1" presStyleIdx="8" presStyleCnt="10"/>
      <dgm:spPr/>
    </dgm:pt>
    <dgm:pt modelId="{817F79BC-F56B-4378-9A84-17F2035CDBC5}" type="pres">
      <dgm:prSet presAssocID="{A569CAED-316D-4C87-A5D3-98F280BA72FB}" presName="connectorText" presStyleLbl="sibTrans2D1" presStyleIdx="8" presStyleCnt="10"/>
      <dgm:spPr/>
    </dgm:pt>
    <dgm:pt modelId="{81B39A8F-28FE-4371-A6E2-5AC48A278AEF}" type="pres">
      <dgm:prSet presAssocID="{35A014E3-317D-4650-8761-D917A980205A}" presName="node" presStyleLbl="node1" presStyleIdx="8" presStyleCnt="10">
        <dgm:presLayoutVars>
          <dgm:bulletEnabled val="1"/>
        </dgm:presLayoutVars>
      </dgm:prSet>
      <dgm:spPr/>
    </dgm:pt>
    <dgm:pt modelId="{A86F02F9-079E-48DD-A407-2B46290A6A81}" type="pres">
      <dgm:prSet presAssocID="{F9F765DF-2B54-4811-B4C5-AC47C850BBDD}" presName="parTrans" presStyleLbl="sibTrans2D1" presStyleIdx="9" presStyleCnt="10"/>
      <dgm:spPr/>
    </dgm:pt>
    <dgm:pt modelId="{E75FCAB2-7180-4E54-AF8D-F6732DF561A2}" type="pres">
      <dgm:prSet presAssocID="{F9F765DF-2B54-4811-B4C5-AC47C850BBDD}" presName="connectorText" presStyleLbl="sibTrans2D1" presStyleIdx="9" presStyleCnt="10"/>
      <dgm:spPr/>
    </dgm:pt>
    <dgm:pt modelId="{1AC791EC-1168-4037-B23F-91E26AFFA27E}" type="pres">
      <dgm:prSet presAssocID="{36EAE2EC-5753-453F-8607-F2CC1B52291E}" presName="node" presStyleLbl="node1" presStyleIdx="9" presStyleCnt="10">
        <dgm:presLayoutVars>
          <dgm:bulletEnabled val="1"/>
        </dgm:presLayoutVars>
      </dgm:prSet>
      <dgm:spPr/>
    </dgm:pt>
  </dgm:ptLst>
  <dgm:cxnLst>
    <dgm:cxn modelId="{563C0E0A-5ABC-41B1-AC66-C0A19145181F}" type="presOf" srcId="{FB6DA394-EE4D-4E50-B5C3-B3966BB41EEE}" destId="{FF72596B-57F7-4BB4-8BF8-1157F2AEDDB9}" srcOrd="0" destOrd="0" presId="urn:microsoft.com/office/officeart/2005/8/layout/radial5"/>
    <dgm:cxn modelId="{4F471B0B-8BD7-45C8-881B-79EFC13E0C57}" type="presOf" srcId="{0E502CA4-A97F-437B-BEB5-37937A87FCFC}" destId="{566A88C8-B08F-455E-85A6-385736F64AC5}" srcOrd="1" destOrd="0" presId="urn:microsoft.com/office/officeart/2005/8/layout/radial5"/>
    <dgm:cxn modelId="{CE5D300B-F312-4FE8-A8D5-560467D43915}" srcId="{FB6DA394-EE4D-4E50-B5C3-B3966BB41EEE}" destId="{1B361929-22DA-4240-8980-0F050049A30F}" srcOrd="6" destOrd="0" parTransId="{161058BC-ADB1-434C-936F-5F3F17A02DB5}" sibTransId="{CF92A828-F85C-4055-A7F0-19C5C129B4E4}"/>
    <dgm:cxn modelId="{054D650D-59BE-4326-B489-E80E41A305FC}" type="presOf" srcId="{ACF409FA-BEA7-42E4-85FD-70EC94D5DE51}" destId="{D04D36C2-0B86-49A0-AC9C-0B8CA8BEC9D8}" srcOrd="1" destOrd="0" presId="urn:microsoft.com/office/officeart/2005/8/layout/radial5"/>
    <dgm:cxn modelId="{CAC2750E-CB46-4375-B8F7-A58E0F908C17}" srcId="{FB6DA394-EE4D-4E50-B5C3-B3966BB41EEE}" destId="{E71F8E0E-7B8F-44E6-A00A-52EC44C45215}" srcOrd="7" destOrd="0" parTransId="{EFE54F08-8735-40D9-BFDF-71E1B0132CF8}" sibTransId="{F1BD977C-B003-4691-97B3-DBDE2A32FD00}"/>
    <dgm:cxn modelId="{75927E14-9A1F-4E6B-93FE-119104D49CED}" srcId="{FB6DA394-EE4D-4E50-B5C3-B3966BB41EEE}" destId="{35A014E3-317D-4650-8761-D917A980205A}" srcOrd="8" destOrd="0" parTransId="{A569CAED-316D-4C87-A5D3-98F280BA72FB}" sibTransId="{D2B441FC-F60E-44ED-82F5-0A79CA8EDF3A}"/>
    <dgm:cxn modelId="{A14B6818-0522-44B1-8490-CE86708EB574}" type="presOf" srcId="{178F0D0B-1FFE-4032-B926-F93933D2A634}" destId="{6ABBC633-6105-4B41-ADC7-4AD22C35A651}" srcOrd="0" destOrd="0" presId="urn:microsoft.com/office/officeart/2005/8/layout/radial5"/>
    <dgm:cxn modelId="{126E0119-0896-42B0-836F-034E6202008C}" type="presOf" srcId="{4AD22D68-3769-445D-98D4-372DC93423B2}" destId="{A7A86E20-00E9-4311-8CF5-4900B426A968}" srcOrd="0" destOrd="0" presId="urn:microsoft.com/office/officeart/2005/8/layout/radial5"/>
    <dgm:cxn modelId="{86B9E523-625D-4984-A08B-6962AFA99BF1}" srcId="{FB6DA394-EE4D-4E50-B5C3-B3966BB41EEE}" destId="{5B313CA9-020D-4CA2-89A2-6CA3C2A29BAB}" srcOrd="4" destOrd="0" parTransId="{E04B2C79-8240-4AD0-86D6-FF89FA84CB5E}" sibTransId="{F5DFB66D-1352-417D-82D3-C39E6F1F88F5}"/>
    <dgm:cxn modelId="{D636B32D-9108-4095-BD32-8689B5C1E210}" type="presOf" srcId="{0EC7EB9C-4F96-47DD-82E1-2B55BAE7DEB3}" destId="{2299250A-35C1-4D67-8EA1-C286C5EEB876}" srcOrd="1" destOrd="0" presId="urn:microsoft.com/office/officeart/2005/8/layout/radial5"/>
    <dgm:cxn modelId="{BE7D9E32-B038-4017-AEC8-52602503E730}" type="presOf" srcId="{161058BC-ADB1-434C-936F-5F3F17A02DB5}" destId="{E7FD51D6-4988-4A9A-A52C-93CD8534A694}" srcOrd="0" destOrd="0" presId="urn:microsoft.com/office/officeart/2005/8/layout/radial5"/>
    <dgm:cxn modelId="{62E51737-2B6D-4201-A34A-9AC836018A6D}" srcId="{FB6DA394-EE4D-4E50-B5C3-B3966BB41EEE}" destId="{20345190-BFE7-425B-BBA6-C82D14527CEA}" srcOrd="5" destOrd="0" parTransId="{757C391D-F5E4-4878-BA6D-64AAB1F458CC}" sibTransId="{3719C374-B044-45F5-87C4-458C24794BCA}"/>
    <dgm:cxn modelId="{CD1EFD3C-6B95-4A8E-A0E1-521F8BFF6CBB}" type="presOf" srcId="{757C391D-F5E4-4878-BA6D-64AAB1F458CC}" destId="{25BA4AED-E8C7-4E5E-86D0-1B46D1E966AD}" srcOrd="0" destOrd="0" presId="urn:microsoft.com/office/officeart/2005/8/layout/radial5"/>
    <dgm:cxn modelId="{6F7BAC5E-A9F6-4950-9E5F-EDDF31250414}" srcId="{FB6DA394-EE4D-4E50-B5C3-B3966BB41EEE}" destId="{36EAE2EC-5753-453F-8607-F2CC1B52291E}" srcOrd="9" destOrd="0" parTransId="{F9F765DF-2B54-4811-B4C5-AC47C850BBDD}" sibTransId="{96894D3B-6417-4CAF-9768-CB39D7FAED02}"/>
    <dgm:cxn modelId="{D0107D46-710B-47C0-BAFF-1EF8CF15F145}" type="presOf" srcId="{36EAE2EC-5753-453F-8607-F2CC1B52291E}" destId="{1AC791EC-1168-4037-B23F-91E26AFFA27E}" srcOrd="0" destOrd="0" presId="urn:microsoft.com/office/officeart/2005/8/layout/radial5"/>
    <dgm:cxn modelId="{2BFA1C48-70E0-4335-B26B-6D8DD3AAB114}" srcId="{FB6DA394-EE4D-4E50-B5C3-B3966BB41EEE}" destId="{6F11E93F-4EC0-477E-B0B9-109FB4A12ECC}" srcOrd="0" destOrd="0" parTransId="{A7E1BB72-386D-4971-B3C8-F43AD30D6C4D}" sibTransId="{842756D1-2894-401F-A4F8-1201ACB43171}"/>
    <dgm:cxn modelId="{49787548-0702-403A-BB00-C1104821AC77}" type="presOf" srcId="{E074CAEE-3365-4E24-921D-9F015EA62AB8}" destId="{F275DD73-2F1C-46FB-A168-9A4314CC794D}" srcOrd="0" destOrd="0" presId="urn:microsoft.com/office/officeart/2005/8/layout/radial5"/>
    <dgm:cxn modelId="{EB892C4D-7ABA-4B4D-96D5-D02F1735A68A}" type="presOf" srcId="{ACF409FA-BEA7-42E4-85FD-70EC94D5DE51}" destId="{EDCFA862-CAA8-420D-B2BF-6A23FE4F6CE9}" srcOrd="0" destOrd="0" presId="urn:microsoft.com/office/officeart/2005/8/layout/radial5"/>
    <dgm:cxn modelId="{DBE7616F-C9EC-40A1-BB39-3096A9911B6E}" type="presOf" srcId="{A569CAED-316D-4C87-A5D3-98F280BA72FB}" destId="{3112AAA7-AC8E-4C97-8D36-FE272C955147}" srcOrd="0" destOrd="0" presId="urn:microsoft.com/office/officeart/2005/8/layout/radial5"/>
    <dgm:cxn modelId="{BC471C53-48A3-4821-8511-F20F96218E9F}" type="presOf" srcId="{20345190-BFE7-425B-BBA6-C82D14527CEA}" destId="{493702EF-E611-43CE-8E9F-A5877AABFE04}" srcOrd="0" destOrd="0" presId="urn:microsoft.com/office/officeart/2005/8/layout/radial5"/>
    <dgm:cxn modelId="{27109055-1E35-48E7-A34E-2B4594FD7BE8}" type="presOf" srcId="{161058BC-ADB1-434C-936F-5F3F17A02DB5}" destId="{667E045C-FEF3-430A-AB31-505A6A0BD2A8}" srcOrd="1" destOrd="0" presId="urn:microsoft.com/office/officeart/2005/8/layout/radial5"/>
    <dgm:cxn modelId="{0CA4B755-1EC0-4B2B-B562-DAAB57F6E145}" type="presOf" srcId="{0E502CA4-A97F-437B-BEB5-37937A87FCFC}" destId="{07805512-E001-45FE-A172-6CAACF3522AD}" srcOrd="0" destOrd="0" presId="urn:microsoft.com/office/officeart/2005/8/layout/radial5"/>
    <dgm:cxn modelId="{80EBF158-57BF-40B0-9C57-B344664EB7CF}" type="presOf" srcId="{A7E1BB72-386D-4971-B3C8-F43AD30D6C4D}" destId="{CB579BAE-CDF3-4BE4-9545-10A46D54E0D5}" srcOrd="1" destOrd="0" presId="urn:microsoft.com/office/officeart/2005/8/layout/radial5"/>
    <dgm:cxn modelId="{45E6AB7A-A141-48B9-A205-CCCF563218EB}" type="presOf" srcId="{E71F8E0E-7B8F-44E6-A00A-52EC44C45215}" destId="{CC1ACAA9-0A23-49D1-BD50-EE70F7A815E3}" srcOrd="0" destOrd="0" presId="urn:microsoft.com/office/officeart/2005/8/layout/radial5"/>
    <dgm:cxn modelId="{5721ED7F-3A7A-4FB2-BA59-AB70053C72DF}" type="presOf" srcId="{A7E1BB72-386D-4971-B3C8-F43AD30D6C4D}" destId="{1BE95716-8441-4FBE-9D80-CFB778CF19FF}" srcOrd="0" destOrd="0" presId="urn:microsoft.com/office/officeart/2005/8/layout/radial5"/>
    <dgm:cxn modelId="{FC73348B-93C6-44A5-A8AF-7746F59E0AD7}" type="presOf" srcId="{0EC7EB9C-4F96-47DD-82E1-2B55BAE7DEB3}" destId="{85A3DFAD-7DDF-4730-8DF0-398D655C81C1}" srcOrd="0" destOrd="0" presId="urn:microsoft.com/office/officeart/2005/8/layout/radial5"/>
    <dgm:cxn modelId="{EA473291-44E8-43FB-8B25-64BA66F555D4}" type="presOf" srcId="{1B361929-22DA-4240-8980-0F050049A30F}" destId="{33AC7FD1-4874-4FF9-B605-67AF732F0665}" srcOrd="0" destOrd="0" presId="urn:microsoft.com/office/officeart/2005/8/layout/radial5"/>
    <dgm:cxn modelId="{FCD64194-BECE-4F83-BA98-A76D0AA13109}" type="presOf" srcId="{5B313CA9-020D-4CA2-89A2-6CA3C2A29BAB}" destId="{3AC4CCEB-936A-46F1-BF2F-77B289E62718}" srcOrd="0" destOrd="0" presId="urn:microsoft.com/office/officeart/2005/8/layout/radial5"/>
    <dgm:cxn modelId="{B82EBA96-8CC7-4B34-80C9-86AF65A92A55}" type="presOf" srcId="{6F11E93F-4EC0-477E-B0B9-109FB4A12ECC}" destId="{2BF35B85-6D87-417B-8250-B545B293CC0E}" srcOrd="0" destOrd="0" presId="urn:microsoft.com/office/officeart/2005/8/layout/radial5"/>
    <dgm:cxn modelId="{43DE8B9A-5430-4B17-82B7-93D9431B2A07}" type="presOf" srcId="{A569CAED-316D-4C87-A5D3-98F280BA72FB}" destId="{817F79BC-F56B-4378-9A84-17F2035CDBC5}" srcOrd="1" destOrd="0" presId="urn:microsoft.com/office/officeart/2005/8/layout/radial5"/>
    <dgm:cxn modelId="{7221CE9B-4FFF-4A97-822C-F2E175DF71AE}" type="presOf" srcId="{EFE54F08-8735-40D9-BFDF-71E1B0132CF8}" destId="{63F12B26-58EB-4FB4-A9C0-C6B991589AA4}" srcOrd="0" destOrd="0" presId="urn:microsoft.com/office/officeart/2005/8/layout/radial5"/>
    <dgm:cxn modelId="{AE369FB4-CBFF-4970-9DCC-67221D20B9CC}" type="presOf" srcId="{35A014E3-317D-4650-8761-D917A980205A}" destId="{81B39A8F-28FE-4371-A6E2-5AC48A278AEF}" srcOrd="0" destOrd="0" presId="urn:microsoft.com/office/officeart/2005/8/layout/radial5"/>
    <dgm:cxn modelId="{8E34E8BA-476F-473B-93E8-560DC13D81F3}" srcId="{178F0D0B-1FFE-4032-B926-F93933D2A634}" destId="{07E96DC9-F3DA-40BB-B672-484F32731BB9}" srcOrd="1" destOrd="0" parTransId="{1166990C-352E-408F-BA7E-38A70AA90D75}" sibTransId="{F0C83965-BC9F-4B77-B5B2-50335F0CA2F2}"/>
    <dgm:cxn modelId="{BD6BF7BC-796C-4CD4-8E51-19FEC817C542}" srcId="{178F0D0B-1FFE-4032-B926-F93933D2A634}" destId="{FB6DA394-EE4D-4E50-B5C3-B3966BB41EEE}" srcOrd="0" destOrd="0" parTransId="{A665BEEC-978D-4109-BCF1-9826CBFDD6F6}" sibTransId="{56615E12-5D41-44C8-AEAE-AD1B0E40B9C3}"/>
    <dgm:cxn modelId="{27FB18C1-518E-4D3B-9A8C-C5E4145377D8}" srcId="{FB6DA394-EE4D-4E50-B5C3-B3966BB41EEE}" destId="{4AD22D68-3769-445D-98D4-372DC93423B2}" srcOrd="3" destOrd="0" parTransId="{0E502CA4-A97F-437B-BEB5-37937A87FCFC}" sibTransId="{F7550E18-BFA8-4854-A0F5-EC245FDF0849}"/>
    <dgm:cxn modelId="{2DE64EC4-6806-4EC6-982A-DDD4ED5F6A2D}" srcId="{FB6DA394-EE4D-4E50-B5C3-B3966BB41EEE}" destId="{08EE7F31-C594-4E81-9387-6102FD49E8B6}" srcOrd="1" destOrd="0" parTransId="{0EC7EB9C-4F96-47DD-82E1-2B55BAE7DEB3}" sibTransId="{8F37C087-3FDD-4909-9CAA-F3CD4095F0A5}"/>
    <dgm:cxn modelId="{A63699C5-ED87-4B90-8003-2E72FCCF4607}" type="presOf" srcId="{E04B2C79-8240-4AD0-86D6-FF89FA84CB5E}" destId="{5D70239B-9060-4186-8C7A-486BCF490706}" srcOrd="1" destOrd="0" presId="urn:microsoft.com/office/officeart/2005/8/layout/radial5"/>
    <dgm:cxn modelId="{8BEAC5C7-D0AB-41C9-AF98-01495D59CF28}" type="presOf" srcId="{EFE54F08-8735-40D9-BFDF-71E1B0132CF8}" destId="{8E0268E7-5305-4852-B6D9-4496151DD974}" srcOrd="1" destOrd="0" presId="urn:microsoft.com/office/officeart/2005/8/layout/radial5"/>
    <dgm:cxn modelId="{6EE545CA-E6A0-4739-9531-2042F62214A3}" type="presOf" srcId="{F9F765DF-2B54-4811-B4C5-AC47C850BBDD}" destId="{E75FCAB2-7180-4E54-AF8D-F6732DF561A2}" srcOrd="1" destOrd="0" presId="urn:microsoft.com/office/officeart/2005/8/layout/radial5"/>
    <dgm:cxn modelId="{D9EB8CD4-DBCE-4BC8-9D0F-3979975B5083}" type="presOf" srcId="{757C391D-F5E4-4878-BA6D-64AAB1F458CC}" destId="{72487179-7FFE-4561-8C64-05FB8DCBA125}" srcOrd="1" destOrd="0" presId="urn:microsoft.com/office/officeart/2005/8/layout/radial5"/>
    <dgm:cxn modelId="{0AB5E5D5-EC4F-4AC4-853B-20CA6A0E2EDB}" type="presOf" srcId="{E04B2C79-8240-4AD0-86D6-FF89FA84CB5E}" destId="{00BDB6F6-8D8B-4119-995F-4CFEECA46E62}" srcOrd="0" destOrd="0" presId="urn:microsoft.com/office/officeart/2005/8/layout/radial5"/>
    <dgm:cxn modelId="{5EEF3BE0-0F3D-4ABD-A267-0F25C5E6EE2E}" type="presOf" srcId="{08EE7F31-C594-4E81-9387-6102FD49E8B6}" destId="{DB0B1C04-54CC-4031-9D4A-71E82076C748}" srcOrd="0" destOrd="0" presId="urn:microsoft.com/office/officeart/2005/8/layout/radial5"/>
    <dgm:cxn modelId="{ACA2CFEB-B30D-430A-BEED-40933C5F611B}" srcId="{FB6DA394-EE4D-4E50-B5C3-B3966BB41EEE}" destId="{E074CAEE-3365-4E24-921D-9F015EA62AB8}" srcOrd="2" destOrd="0" parTransId="{ACF409FA-BEA7-42E4-85FD-70EC94D5DE51}" sibTransId="{F7EE534B-6D86-4183-BB01-DB7CFED29340}"/>
    <dgm:cxn modelId="{D6B49EEF-D696-45DC-B2F1-75C16BE58F2E}" type="presOf" srcId="{F9F765DF-2B54-4811-B4C5-AC47C850BBDD}" destId="{A86F02F9-079E-48DD-A407-2B46290A6A81}" srcOrd="0" destOrd="0" presId="urn:microsoft.com/office/officeart/2005/8/layout/radial5"/>
    <dgm:cxn modelId="{E5AD8D49-0A25-42B0-91AA-797F28D4B425}" type="presParOf" srcId="{6ABBC633-6105-4B41-ADC7-4AD22C35A651}" destId="{FF72596B-57F7-4BB4-8BF8-1157F2AEDDB9}" srcOrd="0" destOrd="0" presId="urn:microsoft.com/office/officeart/2005/8/layout/radial5"/>
    <dgm:cxn modelId="{0B335422-4C88-4B4C-8C03-FC80CA37B819}" type="presParOf" srcId="{6ABBC633-6105-4B41-ADC7-4AD22C35A651}" destId="{1BE95716-8441-4FBE-9D80-CFB778CF19FF}" srcOrd="1" destOrd="0" presId="urn:microsoft.com/office/officeart/2005/8/layout/radial5"/>
    <dgm:cxn modelId="{C0EDD38F-0C2C-4E1D-B9CB-E05B6A1AF044}" type="presParOf" srcId="{1BE95716-8441-4FBE-9D80-CFB778CF19FF}" destId="{CB579BAE-CDF3-4BE4-9545-10A46D54E0D5}" srcOrd="0" destOrd="0" presId="urn:microsoft.com/office/officeart/2005/8/layout/radial5"/>
    <dgm:cxn modelId="{12164D16-771E-448D-BEA2-43323435701A}" type="presParOf" srcId="{6ABBC633-6105-4B41-ADC7-4AD22C35A651}" destId="{2BF35B85-6D87-417B-8250-B545B293CC0E}" srcOrd="2" destOrd="0" presId="urn:microsoft.com/office/officeart/2005/8/layout/radial5"/>
    <dgm:cxn modelId="{891C2F2D-32FC-4D75-8583-0686113AB520}" type="presParOf" srcId="{6ABBC633-6105-4B41-ADC7-4AD22C35A651}" destId="{85A3DFAD-7DDF-4730-8DF0-398D655C81C1}" srcOrd="3" destOrd="0" presId="urn:microsoft.com/office/officeart/2005/8/layout/radial5"/>
    <dgm:cxn modelId="{65FA8F0A-68E6-4A8C-A1F7-EA87783CC8A7}" type="presParOf" srcId="{85A3DFAD-7DDF-4730-8DF0-398D655C81C1}" destId="{2299250A-35C1-4D67-8EA1-C286C5EEB876}" srcOrd="0" destOrd="0" presId="urn:microsoft.com/office/officeart/2005/8/layout/radial5"/>
    <dgm:cxn modelId="{AC6116B0-A6CB-4FFE-9E68-EAFC4B407BE3}" type="presParOf" srcId="{6ABBC633-6105-4B41-ADC7-4AD22C35A651}" destId="{DB0B1C04-54CC-4031-9D4A-71E82076C748}" srcOrd="4" destOrd="0" presId="urn:microsoft.com/office/officeart/2005/8/layout/radial5"/>
    <dgm:cxn modelId="{FEE4ED44-D675-4082-80CE-2246E277BC63}" type="presParOf" srcId="{6ABBC633-6105-4B41-ADC7-4AD22C35A651}" destId="{EDCFA862-CAA8-420D-B2BF-6A23FE4F6CE9}" srcOrd="5" destOrd="0" presId="urn:microsoft.com/office/officeart/2005/8/layout/radial5"/>
    <dgm:cxn modelId="{11B202F0-A7E6-4982-B5BA-0DB2E6DE66B1}" type="presParOf" srcId="{EDCFA862-CAA8-420D-B2BF-6A23FE4F6CE9}" destId="{D04D36C2-0B86-49A0-AC9C-0B8CA8BEC9D8}" srcOrd="0" destOrd="0" presId="urn:microsoft.com/office/officeart/2005/8/layout/radial5"/>
    <dgm:cxn modelId="{89375032-890E-4CE7-8FF3-B18745CB5160}" type="presParOf" srcId="{6ABBC633-6105-4B41-ADC7-4AD22C35A651}" destId="{F275DD73-2F1C-46FB-A168-9A4314CC794D}" srcOrd="6" destOrd="0" presId="urn:microsoft.com/office/officeart/2005/8/layout/radial5"/>
    <dgm:cxn modelId="{0C1A429F-4A99-40D8-96F5-CC84FD47BFC1}" type="presParOf" srcId="{6ABBC633-6105-4B41-ADC7-4AD22C35A651}" destId="{07805512-E001-45FE-A172-6CAACF3522AD}" srcOrd="7" destOrd="0" presId="urn:microsoft.com/office/officeart/2005/8/layout/radial5"/>
    <dgm:cxn modelId="{A12C223D-FF49-4674-8DEC-7C7B3699F0D1}" type="presParOf" srcId="{07805512-E001-45FE-A172-6CAACF3522AD}" destId="{566A88C8-B08F-455E-85A6-385736F64AC5}" srcOrd="0" destOrd="0" presId="urn:microsoft.com/office/officeart/2005/8/layout/radial5"/>
    <dgm:cxn modelId="{064B94F7-4843-41EF-B55A-8EDFC141F4D6}" type="presParOf" srcId="{6ABBC633-6105-4B41-ADC7-4AD22C35A651}" destId="{A7A86E20-00E9-4311-8CF5-4900B426A968}" srcOrd="8" destOrd="0" presId="urn:microsoft.com/office/officeart/2005/8/layout/radial5"/>
    <dgm:cxn modelId="{5530F1AD-0A75-483E-AC90-44E933EFB437}" type="presParOf" srcId="{6ABBC633-6105-4B41-ADC7-4AD22C35A651}" destId="{00BDB6F6-8D8B-4119-995F-4CFEECA46E62}" srcOrd="9" destOrd="0" presId="urn:microsoft.com/office/officeart/2005/8/layout/radial5"/>
    <dgm:cxn modelId="{37551DEB-5C48-47C2-ACAE-37C92D8F1EFC}" type="presParOf" srcId="{00BDB6F6-8D8B-4119-995F-4CFEECA46E62}" destId="{5D70239B-9060-4186-8C7A-486BCF490706}" srcOrd="0" destOrd="0" presId="urn:microsoft.com/office/officeart/2005/8/layout/radial5"/>
    <dgm:cxn modelId="{8E1D3C01-623F-4B65-8027-5C01DDECB9AB}" type="presParOf" srcId="{6ABBC633-6105-4B41-ADC7-4AD22C35A651}" destId="{3AC4CCEB-936A-46F1-BF2F-77B289E62718}" srcOrd="10" destOrd="0" presId="urn:microsoft.com/office/officeart/2005/8/layout/radial5"/>
    <dgm:cxn modelId="{B3911586-EF2B-472D-9AFC-086830C848C4}" type="presParOf" srcId="{6ABBC633-6105-4B41-ADC7-4AD22C35A651}" destId="{25BA4AED-E8C7-4E5E-86D0-1B46D1E966AD}" srcOrd="11" destOrd="0" presId="urn:microsoft.com/office/officeart/2005/8/layout/radial5"/>
    <dgm:cxn modelId="{B4C70404-8EB1-4899-8A6F-355D49DAD146}" type="presParOf" srcId="{25BA4AED-E8C7-4E5E-86D0-1B46D1E966AD}" destId="{72487179-7FFE-4561-8C64-05FB8DCBA125}" srcOrd="0" destOrd="0" presId="urn:microsoft.com/office/officeart/2005/8/layout/radial5"/>
    <dgm:cxn modelId="{5560F10D-6F9A-474A-B483-B8B9599C8A30}" type="presParOf" srcId="{6ABBC633-6105-4B41-ADC7-4AD22C35A651}" destId="{493702EF-E611-43CE-8E9F-A5877AABFE04}" srcOrd="12" destOrd="0" presId="urn:microsoft.com/office/officeart/2005/8/layout/radial5"/>
    <dgm:cxn modelId="{8D2C9757-4D51-4166-97B1-602DA6AEB6CB}" type="presParOf" srcId="{6ABBC633-6105-4B41-ADC7-4AD22C35A651}" destId="{E7FD51D6-4988-4A9A-A52C-93CD8534A694}" srcOrd="13" destOrd="0" presId="urn:microsoft.com/office/officeart/2005/8/layout/radial5"/>
    <dgm:cxn modelId="{18D5339A-26D0-41A3-A460-AA95D7DA2C96}" type="presParOf" srcId="{E7FD51D6-4988-4A9A-A52C-93CD8534A694}" destId="{667E045C-FEF3-430A-AB31-505A6A0BD2A8}" srcOrd="0" destOrd="0" presId="urn:microsoft.com/office/officeart/2005/8/layout/radial5"/>
    <dgm:cxn modelId="{0412046E-D7AF-4C93-BE43-42BDCFDBDF9A}" type="presParOf" srcId="{6ABBC633-6105-4B41-ADC7-4AD22C35A651}" destId="{33AC7FD1-4874-4FF9-B605-67AF732F0665}" srcOrd="14" destOrd="0" presId="urn:microsoft.com/office/officeart/2005/8/layout/radial5"/>
    <dgm:cxn modelId="{7417B45C-6170-4056-917F-0EF9EFFA1EBC}" type="presParOf" srcId="{6ABBC633-6105-4B41-ADC7-4AD22C35A651}" destId="{63F12B26-58EB-4FB4-A9C0-C6B991589AA4}" srcOrd="15" destOrd="0" presId="urn:microsoft.com/office/officeart/2005/8/layout/radial5"/>
    <dgm:cxn modelId="{072B275F-E713-45CD-8A45-D45CF8BBD2B8}" type="presParOf" srcId="{63F12B26-58EB-4FB4-A9C0-C6B991589AA4}" destId="{8E0268E7-5305-4852-B6D9-4496151DD974}" srcOrd="0" destOrd="0" presId="urn:microsoft.com/office/officeart/2005/8/layout/radial5"/>
    <dgm:cxn modelId="{3DE6B139-0856-4EC8-A64E-FF681226173A}" type="presParOf" srcId="{6ABBC633-6105-4B41-ADC7-4AD22C35A651}" destId="{CC1ACAA9-0A23-49D1-BD50-EE70F7A815E3}" srcOrd="16" destOrd="0" presId="urn:microsoft.com/office/officeart/2005/8/layout/radial5"/>
    <dgm:cxn modelId="{7A8E18C3-A3FD-470E-9446-909B3680CCD2}" type="presParOf" srcId="{6ABBC633-6105-4B41-ADC7-4AD22C35A651}" destId="{3112AAA7-AC8E-4C97-8D36-FE272C955147}" srcOrd="17" destOrd="0" presId="urn:microsoft.com/office/officeart/2005/8/layout/radial5"/>
    <dgm:cxn modelId="{30306720-5792-4000-81BE-8F968CA8B9D4}" type="presParOf" srcId="{3112AAA7-AC8E-4C97-8D36-FE272C955147}" destId="{817F79BC-F56B-4378-9A84-17F2035CDBC5}" srcOrd="0" destOrd="0" presId="urn:microsoft.com/office/officeart/2005/8/layout/radial5"/>
    <dgm:cxn modelId="{0C45B654-A55B-4CC3-8C9C-CA2ADD839534}" type="presParOf" srcId="{6ABBC633-6105-4B41-ADC7-4AD22C35A651}" destId="{81B39A8F-28FE-4371-A6E2-5AC48A278AEF}" srcOrd="18" destOrd="0" presId="urn:microsoft.com/office/officeart/2005/8/layout/radial5"/>
    <dgm:cxn modelId="{6D2DAFA0-C4B1-49B0-ADD3-04AA37A4DABC}" type="presParOf" srcId="{6ABBC633-6105-4B41-ADC7-4AD22C35A651}" destId="{A86F02F9-079E-48DD-A407-2B46290A6A81}" srcOrd="19" destOrd="0" presId="urn:microsoft.com/office/officeart/2005/8/layout/radial5"/>
    <dgm:cxn modelId="{15B2CD1D-79AB-4917-B77D-2BF89B2A7BBB}" type="presParOf" srcId="{A86F02F9-079E-48DD-A407-2B46290A6A81}" destId="{E75FCAB2-7180-4E54-AF8D-F6732DF561A2}" srcOrd="0" destOrd="0" presId="urn:microsoft.com/office/officeart/2005/8/layout/radial5"/>
    <dgm:cxn modelId="{BBE101DA-D590-4B19-8F3F-76512B075F48}" type="presParOf" srcId="{6ABBC633-6105-4B41-ADC7-4AD22C35A651}" destId="{1AC791EC-1168-4037-B23F-91E26AFFA27E}" srcOrd="2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2596B-57F7-4BB4-8BF8-1157F2AEDDB9}">
      <dsp:nvSpPr>
        <dsp:cNvPr id="0" name=""/>
        <dsp:cNvSpPr/>
      </dsp:nvSpPr>
      <dsp:spPr>
        <a:xfrm>
          <a:off x="2882025" y="1807450"/>
          <a:ext cx="1128682" cy="112868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Helvetica" panose="020B0604020202020204" pitchFamily="34" charset="0"/>
              <a:cs typeface="Helvetica" panose="020B0604020202020204" pitchFamily="34" charset="0"/>
            </a:rPr>
            <a:t>WSER</a:t>
          </a:r>
        </a:p>
      </dsp:txBody>
      <dsp:txXfrm>
        <a:off x="3047317" y="1972742"/>
        <a:ext cx="798098" cy="798098"/>
      </dsp:txXfrm>
    </dsp:sp>
    <dsp:sp modelId="{1BE95716-8441-4FBE-9D80-CFB778CF19FF}">
      <dsp:nvSpPr>
        <dsp:cNvPr id="0" name=""/>
        <dsp:cNvSpPr/>
      </dsp:nvSpPr>
      <dsp:spPr>
        <a:xfrm rot="16200000">
          <a:off x="3211538" y="1185794"/>
          <a:ext cx="469655" cy="38375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Helvetica" panose="020B0604020202020204" pitchFamily="34" charset="0"/>
            <a:cs typeface="Helvetica" panose="020B0604020202020204" pitchFamily="34" charset="0"/>
          </a:endParaRPr>
        </a:p>
      </dsp:txBody>
      <dsp:txXfrm>
        <a:off x="3269101" y="1320107"/>
        <a:ext cx="354529" cy="230252"/>
      </dsp:txXfrm>
    </dsp:sp>
    <dsp:sp modelId="{2BF35B85-6D87-417B-8250-B545B293CC0E}">
      <dsp:nvSpPr>
        <dsp:cNvPr id="0" name=""/>
        <dsp:cNvSpPr/>
      </dsp:nvSpPr>
      <dsp:spPr>
        <a:xfrm>
          <a:off x="2994893" y="18360"/>
          <a:ext cx="902946" cy="9029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Helvetica" panose="020B0604020202020204" pitchFamily="34" charset="0"/>
              <a:cs typeface="Helvetica" panose="020B0604020202020204" pitchFamily="34" charset="0"/>
            </a:rPr>
            <a:t>Federal Agencies</a:t>
          </a:r>
        </a:p>
      </dsp:txBody>
      <dsp:txXfrm>
        <a:off x="3127126" y="150593"/>
        <a:ext cx="638480" cy="638480"/>
      </dsp:txXfrm>
    </dsp:sp>
    <dsp:sp modelId="{85A3DFAD-7DDF-4730-8DF0-398D655C81C1}">
      <dsp:nvSpPr>
        <dsp:cNvPr id="0" name=""/>
        <dsp:cNvSpPr/>
      </dsp:nvSpPr>
      <dsp:spPr>
        <a:xfrm rot="18360000">
          <a:off x="3795868" y="1375654"/>
          <a:ext cx="469655" cy="383752"/>
        </a:xfrm>
        <a:prstGeom prst="rightArrow">
          <a:avLst>
            <a:gd name="adj1" fmla="val 60000"/>
            <a:gd name="adj2" fmla="val 50000"/>
          </a:avLst>
        </a:prstGeom>
        <a:solidFill>
          <a:schemeClr val="accent5">
            <a:hueOff val="-750949"/>
            <a:satOff val="-1935"/>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Helvetica" panose="020B0604020202020204" pitchFamily="34" charset="0"/>
            <a:cs typeface="Helvetica" panose="020B0604020202020204" pitchFamily="34" charset="0"/>
          </a:endParaRPr>
        </a:p>
      </dsp:txBody>
      <dsp:txXfrm>
        <a:off x="3819596" y="1498973"/>
        <a:ext cx="354529" cy="230252"/>
      </dsp:txXfrm>
    </dsp:sp>
    <dsp:sp modelId="{DB0B1C04-54CC-4031-9D4A-71E82076C748}">
      <dsp:nvSpPr>
        <dsp:cNvPr id="0" name=""/>
        <dsp:cNvSpPr/>
      </dsp:nvSpPr>
      <dsp:spPr>
        <a:xfrm>
          <a:off x="4112836" y="381602"/>
          <a:ext cx="902946" cy="902946"/>
        </a:xfrm>
        <a:prstGeom prst="ellipse">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Helvetica" panose="020B0604020202020204" pitchFamily="34" charset="0"/>
              <a:cs typeface="Helvetica" panose="020B0604020202020204" pitchFamily="34" charset="0"/>
            </a:rPr>
            <a:t>DEO</a:t>
          </a:r>
          <a:endParaRPr lang="en-US" sz="700" b="1" kern="1200" dirty="0">
            <a:latin typeface="Helvetica" panose="020B0604020202020204" pitchFamily="34" charset="0"/>
            <a:cs typeface="Helvetica" panose="020B0604020202020204" pitchFamily="34" charset="0"/>
          </a:endParaRPr>
        </a:p>
      </dsp:txBody>
      <dsp:txXfrm>
        <a:off x="4245069" y="513835"/>
        <a:ext cx="638480" cy="638480"/>
      </dsp:txXfrm>
    </dsp:sp>
    <dsp:sp modelId="{EDCFA862-CAA8-420D-B2BF-6A23FE4F6CE9}">
      <dsp:nvSpPr>
        <dsp:cNvPr id="0" name=""/>
        <dsp:cNvSpPr/>
      </dsp:nvSpPr>
      <dsp:spPr>
        <a:xfrm rot="20520000">
          <a:off x="4157003" y="1872715"/>
          <a:ext cx="469655" cy="383752"/>
        </a:xfrm>
        <a:prstGeom prst="rightArrow">
          <a:avLst>
            <a:gd name="adj1" fmla="val 60000"/>
            <a:gd name="adj2" fmla="val 50000"/>
          </a:avLst>
        </a:prstGeom>
        <a:solidFill>
          <a:schemeClr val="accent5">
            <a:hueOff val="-1501898"/>
            <a:satOff val="-3871"/>
            <a:lumOff val="-26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Helvetica" panose="020B0604020202020204" pitchFamily="34" charset="0"/>
            <a:cs typeface="Helvetica" panose="020B0604020202020204" pitchFamily="34" charset="0"/>
          </a:endParaRPr>
        </a:p>
      </dsp:txBody>
      <dsp:txXfrm>
        <a:off x="4159820" y="1967253"/>
        <a:ext cx="354529" cy="230252"/>
      </dsp:txXfrm>
    </dsp:sp>
    <dsp:sp modelId="{F275DD73-2F1C-46FB-A168-9A4314CC794D}">
      <dsp:nvSpPr>
        <dsp:cNvPr id="0" name=""/>
        <dsp:cNvSpPr/>
      </dsp:nvSpPr>
      <dsp:spPr>
        <a:xfrm>
          <a:off x="4803762" y="1332581"/>
          <a:ext cx="902946" cy="902946"/>
        </a:xfrm>
        <a:prstGeom prst="ellipse">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b="1" kern="1200" dirty="0">
              <a:latin typeface="Helvetica" panose="020B0604020202020204" pitchFamily="34" charset="0"/>
              <a:cs typeface="Helvetica" panose="020B0604020202020204" pitchFamily="34" charset="0"/>
            </a:rPr>
            <a:t>Elected Officials</a:t>
          </a:r>
          <a:endParaRPr lang="en-US" sz="700" b="1" kern="1200" dirty="0">
            <a:latin typeface="Helvetica" panose="020B0604020202020204" pitchFamily="34" charset="0"/>
            <a:cs typeface="Helvetica" panose="020B0604020202020204" pitchFamily="34" charset="0"/>
          </a:endParaRPr>
        </a:p>
      </dsp:txBody>
      <dsp:txXfrm>
        <a:off x="4935995" y="1464814"/>
        <a:ext cx="638480" cy="638480"/>
      </dsp:txXfrm>
    </dsp:sp>
    <dsp:sp modelId="{07805512-E001-45FE-A172-6CAACF3522AD}">
      <dsp:nvSpPr>
        <dsp:cNvPr id="0" name=""/>
        <dsp:cNvSpPr/>
      </dsp:nvSpPr>
      <dsp:spPr>
        <a:xfrm rot="1080000">
          <a:off x="4157003" y="2487115"/>
          <a:ext cx="469655" cy="383752"/>
        </a:xfrm>
        <a:prstGeom prs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Helvetica" panose="020B0604020202020204" pitchFamily="34" charset="0"/>
            <a:cs typeface="Helvetica" panose="020B0604020202020204" pitchFamily="34" charset="0"/>
          </a:endParaRPr>
        </a:p>
      </dsp:txBody>
      <dsp:txXfrm>
        <a:off x="4159820" y="2546077"/>
        <a:ext cx="354529" cy="230252"/>
      </dsp:txXfrm>
    </dsp:sp>
    <dsp:sp modelId="{A7A86E20-00E9-4311-8CF5-4900B426A968}">
      <dsp:nvSpPr>
        <dsp:cNvPr id="0" name=""/>
        <dsp:cNvSpPr/>
      </dsp:nvSpPr>
      <dsp:spPr>
        <a:xfrm>
          <a:off x="4803762" y="2508055"/>
          <a:ext cx="902946" cy="902946"/>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latin typeface="Helvetica" panose="020B0604020202020204" pitchFamily="34" charset="0"/>
              <a:cs typeface="Helvetica" panose="020B0604020202020204" pitchFamily="34" charset="0"/>
            </a:rPr>
            <a:t>CareerSource FL Network</a:t>
          </a:r>
        </a:p>
      </dsp:txBody>
      <dsp:txXfrm>
        <a:off x="4935995" y="2640288"/>
        <a:ext cx="638480" cy="638480"/>
      </dsp:txXfrm>
    </dsp:sp>
    <dsp:sp modelId="{00BDB6F6-8D8B-4119-995F-4CFEECA46E62}">
      <dsp:nvSpPr>
        <dsp:cNvPr id="0" name=""/>
        <dsp:cNvSpPr/>
      </dsp:nvSpPr>
      <dsp:spPr>
        <a:xfrm rot="3240000">
          <a:off x="3795868" y="2984176"/>
          <a:ext cx="469655" cy="383752"/>
        </a:xfrm>
        <a:prstGeom prst="rightArrow">
          <a:avLst>
            <a:gd name="adj1" fmla="val 60000"/>
            <a:gd name="adj2" fmla="val 50000"/>
          </a:avLst>
        </a:prstGeom>
        <a:solidFill>
          <a:schemeClr val="accent5">
            <a:hueOff val="-3003797"/>
            <a:satOff val="-7742"/>
            <a:lumOff val="-52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Helvetica" panose="020B0604020202020204" pitchFamily="34" charset="0"/>
            <a:cs typeface="Helvetica" panose="020B0604020202020204" pitchFamily="34" charset="0"/>
          </a:endParaRPr>
        </a:p>
      </dsp:txBody>
      <dsp:txXfrm>
        <a:off x="3819596" y="3014357"/>
        <a:ext cx="354529" cy="230252"/>
      </dsp:txXfrm>
    </dsp:sp>
    <dsp:sp modelId="{3AC4CCEB-936A-46F1-BF2F-77B289E62718}">
      <dsp:nvSpPr>
        <dsp:cNvPr id="0" name=""/>
        <dsp:cNvSpPr/>
      </dsp:nvSpPr>
      <dsp:spPr>
        <a:xfrm>
          <a:off x="4112836" y="3459034"/>
          <a:ext cx="902946" cy="902946"/>
        </a:xfrm>
        <a:prstGeom prst="ellipse">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latin typeface="Helvetica" panose="020B0604020202020204" pitchFamily="34" charset="0"/>
              <a:cs typeface="Helvetica" panose="020B0604020202020204" pitchFamily="34" charset="0"/>
            </a:rPr>
            <a:t>Education</a:t>
          </a:r>
          <a:endParaRPr lang="en-US" sz="700" b="1" kern="1200" dirty="0">
            <a:latin typeface="Helvetica" panose="020B0604020202020204" pitchFamily="34" charset="0"/>
            <a:cs typeface="Helvetica" panose="020B0604020202020204" pitchFamily="34" charset="0"/>
          </a:endParaRPr>
        </a:p>
      </dsp:txBody>
      <dsp:txXfrm>
        <a:off x="4245069" y="3591267"/>
        <a:ext cx="638480" cy="638480"/>
      </dsp:txXfrm>
    </dsp:sp>
    <dsp:sp modelId="{25BA4AED-E8C7-4E5E-86D0-1B46D1E966AD}">
      <dsp:nvSpPr>
        <dsp:cNvPr id="0" name=""/>
        <dsp:cNvSpPr/>
      </dsp:nvSpPr>
      <dsp:spPr>
        <a:xfrm rot="5400000">
          <a:off x="3211538" y="3174036"/>
          <a:ext cx="469655" cy="383752"/>
        </a:xfrm>
        <a:prstGeom prst="rightArrow">
          <a:avLst>
            <a:gd name="adj1" fmla="val 60000"/>
            <a:gd name="adj2" fmla="val 50000"/>
          </a:avLst>
        </a:prstGeom>
        <a:solidFill>
          <a:schemeClr val="accent5">
            <a:hueOff val="-3754746"/>
            <a:satOff val="-9677"/>
            <a:lumOff val="-65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Helvetica" panose="020B0604020202020204" pitchFamily="34" charset="0"/>
            <a:cs typeface="Helvetica" panose="020B0604020202020204" pitchFamily="34" charset="0"/>
          </a:endParaRPr>
        </a:p>
      </dsp:txBody>
      <dsp:txXfrm>
        <a:off x="3269101" y="3193223"/>
        <a:ext cx="354529" cy="230252"/>
      </dsp:txXfrm>
    </dsp:sp>
    <dsp:sp modelId="{493702EF-E611-43CE-8E9F-A5877AABFE04}">
      <dsp:nvSpPr>
        <dsp:cNvPr id="0" name=""/>
        <dsp:cNvSpPr/>
      </dsp:nvSpPr>
      <dsp:spPr>
        <a:xfrm>
          <a:off x="2994893" y="3822276"/>
          <a:ext cx="902946" cy="902946"/>
        </a:xfrm>
        <a:prstGeom prst="ellipse">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latin typeface="Helvetica" panose="020B0604020202020204" pitchFamily="34" charset="0"/>
              <a:cs typeface="Helvetica" panose="020B0604020202020204" pitchFamily="34" charset="0"/>
            </a:rPr>
            <a:t>Economic Development Councils</a:t>
          </a:r>
        </a:p>
      </dsp:txBody>
      <dsp:txXfrm>
        <a:off x="3127126" y="3954509"/>
        <a:ext cx="638480" cy="638480"/>
      </dsp:txXfrm>
    </dsp:sp>
    <dsp:sp modelId="{E7FD51D6-4988-4A9A-A52C-93CD8534A694}">
      <dsp:nvSpPr>
        <dsp:cNvPr id="0" name=""/>
        <dsp:cNvSpPr/>
      </dsp:nvSpPr>
      <dsp:spPr>
        <a:xfrm rot="7560000">
          <a:off x="2627208" y="2984176"/>
          <a:ext cx="469655" cy="383752"/>
        </a:xfrm>
        <a:prstGeom prs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Helvetica" panose="020B0604020202020204" pitchFamily="34" charset="0"/>
            <a:cs typeface="Helvetica" panose="020B0604020202020204" pitchFamily="34" charset="0"/>
          </a:endParaRPr>
        </a:p>
      </dsp:txBody>
      <dsp:txXfrm rot="10800000">
        <a:off x="2718606" y="3014357"/>
        <a:ext cx="354529" cy="230252"/>
      </dsp:txXfrm>
    </dsp:sp>
    <dsp:sp modelId="{33AC7FD1-4874-4FF9-B605-67AF732F0665}">
      <dsp:nvSpPr>
        <dsp:cNvPr id="0" name=""/>
        <dsp:cNvSpPr/>
      </dsp:nvSpPr>
      <dsp:spPr>
        <a:xfrm>
          <a:off x="1876950" y="3459034"/>
          <a:ext cx="902946" cy="902946"/>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Helvetica" panose="020B0604020202020204" pitchFamily="34" charset="0"/>
              <a:cs typeface="Helvetica" panose="020B0604020202020204" pitchFamily="34" charset="0"/>
            </a:rPr>
            <a:t>Other State Agencies</a:t>
          </a:r>
        </a:p>
      </dsp:txBody>
      <dsp:txXfrm>
        <a:off x="2009183" y="3591267"/>
        <a:ext cx="638480" cy="638480"/>
      </dsp:txXfrm>
    </dsp:sp>
    <dsp:sp modelId="{63F12B26-58EB-4FB4-A9C0-C6B991589AA4}">
      <dsp:nvSpPr>
        <dsp:cNvPr id="0" name=""/>
        <dsp:cNvSpPr/>
      </dsp:nvSpPr>
      <dsp:spPr>
        <a:xfrm rot="9720000">
          <a:off x="2266073" y="2487115"/>
          <a:ext cx="469655" cy="383752"/>
        </a:xfrm>
        <a:prstGeom prst="rightArrow">
          <a:avLst>
            <a:gd name="adj1" fmla="val 60000"/>
            <a:gd name="adj2" fmla="val 50000"/>
          </a:avLst>
        </a:prstGeom>
        <a:solidFill>
          <a:schemeClr val="accent5">
            <a:hueOff val="-5256644"/>
            <a:satOff val="-13548"/>
            <a:lumOff val="-91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Helvetica" panose="020B0604020202020204" pitchFamily="34" charset="0"/>
            <a:cs typeface="Helvetica" panose="020B0604020202020204" pitchFamily="34" charset="0"/>
          </a:endParaRPr>
        </a:p>
      </dsp:txBody>
      <dsp:txXfrm rot="10800000">
        <a:off x="2378382" y="2546077"/>
        <a:ext cx="354529" cy="230252"/>
      </dsp:txXfrm>
    </dsp:sp>
    <dsp:sp modelId="{CC1ACAA9-0A23-49D1-BD50-EE70F7A815E3}">
      <dsp:nvSpPr>
        <dsp:cNvPr id="0" name=""/>
        <dsp:cNvSpPr/>
      </dsp:nvSpPr>
      <dsp:spPr>
        <a:xfrm>
          <a:off x="1186023" y="2508055"/>
          <a:ext cx="902946" cy="902946"/>
        </a:xfrm>
        <a:prstGeom prst="ellipse">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Helvetica" panose="020B0604020202020204" pitchFamily="34" charset="0"/>
              <a:cs typeface="Helvetica" panose="020B0604020202020204" pitchFamily="34" charset="0"/>
            </a:rPr>
            <a:t>Public</a:t>
          </a:r>
          <a:endParaRPr lang="en-US" sz="1600" b="1" kern="1200" dirty="0">
            <a:latin typeface="Helvetica" panose="020B0604020202020204" pitchFamily="34" charset="0"/>
            <a:cs typeface="Helvetica" panose="020B0604020202020204" pitchFamily="34" charset="0"/>
          </a:endParaRPr>
        </a:p>
      </dsp:txBody>
      <dsp:txXfrm>
        <a:off x="1318256" y="2640288"/>
        <a:ext cx="638480" cy="638480"/>
      </dsp:txXfrm>
    </dsp:sp>
    <dsp:sp modelId="{3112AAA7-AC8E-4C97-8D36-FE272C955147}">
      <dsp:nvSpPr>
        <dsp:cNvPr id="0" name=""/>
        <dsp:cNvSpPr/>
      </dsp:nvSpPr>
      <dsp:spPr>
        <a:xfrm rot="11880000">
          <a:off x="2266073" y="1872715"/>
          <a:ext cx="469655" cy="383752"/>
        </a:xfrm>
        <a:prstGeom prst="rightArrow">
          <a:avLst>
            <a:gd name="adj1" fmla="val 60000"/>
            <a:gd name="adj2" fmla="val 50000"/>
          </a:avLst>
        </a:prstGeom>
        <a:solidFill>
          <a:schemeClr val="accent5">
            <a:hueOff val="-6007594"/>
            <a:satOff val="-15484"/>
            <a:lumOff val="-10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Helvetica" panose="020B0604020202020204" pitchFamily="34" charset="0"/>
            <a:cs typeface="Helvetica" panose="020B0604020202020204" pitchFamily="34" charset="0"/>
          </a:endParaRPr>
        </a:p>
      </dsp:txBody>
      <dsp:txXfrm rot="10800000">
        <a:off x="2378382" y="1967253"/>
        <a:ext cx="354529" cy="230252"/>
      </dsp:txXfrm>
    </dsp:sp>
    <dsp:sp modelId="{81B39A8F-28FE-4371-A6E2-5AC48A278AEF}">
      <dsp:nvSpPr>
        <dsp:cNvPr id="0" name=""/>
        <dsp:cNvSpPr/>
      </dsp:nvSpPr>
      <dsp:spPr>
        <a:xfrm>
          <a:off x="1186023" y="1332581"/>
          <a:ext cx="902946" cy="902946"/>
        </a:xfrm>
        <a:prstGeom prst="ellipse">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Helvetica" panose="020B0604020202020204" pitchFamily="34" charset="0"/>
              <a:cs typeface="Helvetica" panose="020B0604020202020204" pitchFamily="34" charset="0"/>
            </a:rPr>
            <a:t>Media</a:t>
          </a:r>
          <a:endParaRPr lang="en-US" sz="1600" b="1" kern="1200" dirty="0">
            <a:latin typeface="Helvetica" panose="020B0604020202020204" pitchFamily="34" charset="0"/>
            <a:cs typeface="Helvetica" panose="020B0604020202020204" pitchFamily="34" charset="0"/>
          </a:endParaRPr>
        </a:p>
      </dsp:txBody>
      <dsp:txXfrm>
        <a:off x="1318256" y="1464814"/>
        <a:ext cx="638480" cy="638480"/>
      </dsp:txXfrm>
    </dsp:sp>
    <dsp:sp modelId="{A86F02F9-079E-48DD-A407-2B46290A6A81}">
      <dsp:nvSpPr>
        <dsp:cNvPr id="0" name=""/>
        <dsp:cNvSpPr/>
      </dsp:nvSpPr>
      <dsp:spPr>
        <a:xfrm rot="14040000">
          <a:off x="2627208" y="1375654"/>
          <a:ext cx="469655" cy="383752"/>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Helvetica" panose="020B0604020202020204" pitchFamily="34" charset="0"/>
            <a:cs typeface="Helvetica" panose="020B0604020202020204" pitchFamily="34" charset="0"/>
          </a:endParaRPr>
        </a:p>
      </dsp:txBody>
      <dsp:txXfrm rot="10800000">
        <a:off x="2718606" y="1498973"/>
        <a:ext cx="354529" cy="230252"/>
      </dsp:txXfrm>
    </dsp:sp>
    <dsp:sp modelId="{1AC791EC-1168-4037-B23F-91E26AFFA27E}">
      <dsp:nvSpPr>
        <dsp:cNvPr id="0" name=""/>
        <dsp:cNvSpPr/>
      </dsp:nvSpPr>
      <dsp:spPr>
        <a:xfrm>
          <a:off x="1876950" y="381602"/>
          <a:ext cx="902946" cy="902946"/>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Helvetica" panose="020B0604020202020204" pitchFamily="34" charset="0"/>
              <a:cs typeface="Helvetica" panose="020B0604020202020204" pitchFamily="34" charset="0"/>
            </a:rPr>
            <a:t>Businesses</a:t>
          </a:r>
          <a:endParaRPr lang="en-US" sz="700" b="1" kern="1200" dirty="0">
            <a:latin typeface="Helvetica" panose="020B0604020202020204" pitchFamily="34" charset="0"/>
            <a:cs typeface="Helvetica" panose="020B0604020202020204" pitchFamily="34" charset="0"/>
          </a:endParaRPr>
        </a:p>
      </dsp:txBody>
      <dsp:txXfrm>
        <a:off x="2009183" y="513835"/>
        <a:ext cx="638480" cy="63848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D1548-83A7-4A70-93FD-76C298574D2F}" type="datetimeFigureOut">
              <a:rPr lang="en-US" smtClean="0"/>
              <a:t>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92284-BB9B-46B1-8FF4-E9AC54C22970}" type="slidenum">
              <a:rPr lang="en-US" smtClean="0"/>
              <a:t>‹#›</a:t>
            </a:fld>
            <a:endParaRPr lang="en-US"/>
          </a:p>
        </p:txBody>
      </p:sp>
    </p:spTree>
    <p:extLst>
      <p:ext uri="{BB962C8B-B14F-4D97-AF65-F5344CB8AC3E}">
        <p14:creationId xmlns:p14="http://schemas.microsoft.com/office/powerpoint/2010/main" val="101200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loridajobs.org/economic-data/employment-projection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10am this morning, the Florida Department of Economic Opportunity released November 2020 labor statistics for the state of Florida and its sub-state areas, including all Metropolitan Areas, counties, and large cities. These data were produced by the US Bureau of Labor Statistics through a Federal/State cooperative agreement with the DEO Bureau of Workforce Statistics and Economic Research and were collected through a combination of employer and household surveys, administrative records, and statistical modeling techniques.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morning, I will walk you through the details of the data release. Starting with the household survey. </a:t>
            </a:r>
          </a:p>
          <a:p>
            <a:endParaRPr lang="en-US" dirty="0"/>
          </a:p>
          <a:p>
            <a:endParaRPr lang="en-US" dirty="0"/>
          </a:p>
          <a:p>
            <a:r>
              <a:rPr lang="en-US" dirty="0"/>
              <a:t>The Current Population Survey is used to estimate Florida’s unemployment rate, total labor force, and labor force participation rate under the Local Area Unemployment Statistics Program. Since these statistics are based on a survey of households, they capture information about </a:t>
            </a:r>
            <a:r>
              <a:rPr lang="en-US" b="1" dirty="0"/>
              <a:t>individuals, not jobs</a:t>
            </a:r>
            <a:r>
              <a:rPr lang="en-US" dirty="0"/>
              <a:t>, and they are calculated by </a:t>
            </a:r>
            <a:r>
              <a:rPr lang="en-US" b="1" dirty="0"/>
              <a:t>place of residence, not place of work.</a:t>
            </a:r>
            <a:endParaRPr lang="en-US" dirty="0"/>
          </a:p>
        </p:txBody>
      </p:sp>
      <p:sp>
        <p:nvSpPr>
          <p:cNvPr id="4" name="Slide Number Placeholder 3"/>
          <p:cNvSpPr>
            <a:spLocks noGrp="1"/>
          </p:cNvSpPr>
          <p:nvPr>
            <p:ph type="sldNum" sz="quarter" idx="10"/>
          </p:nvPr>
        </p:nvSpPr>
        <p:spPr/>
        <p:txBody>
          <a:bodyPr/>
          <a:lstStyle/>
          <a:p>
            <a:fld id="{CF76F1B3-21D0-A64B-BE6D-90F7679579A5}" type="slidenum">
              <a:rPr lang="en-US" smtClean="0"/>
              <a:t>1</a:t>
            </a:fld>
            <a:endParaRPr lang="en-US"/>
          </a:p>
        </p:txBody>
      </p:sp>
    </p:spTree>
    <p:extLst>
      <p:ext uri="{BB962C8B-B14F-4D97-AF65-F5344CB8AC3E}">
        <p14:creationId xmlns:p14="http://schemas.microsoft.com/office/powerpoint/2010/main" val="3454403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10</a:t>
            </a:fld>
            <a:endParaRPr lang="en-US"/>
          </a:p>
        </p:txBody>
      </p:sp>
    </p:spTree>
    <p:extLst>
      <p:ext uri="{BB962C8B-B14F-4D97-AF65-F5344CB8AC3E}">
        <p14:creationId xmlns:p14="http://schemas.microsoft.com/office/powerpoint/2010/main" val="989637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11</a:t>
            </a:fld>
            <a:endParaRPr lang="en-US"/>
          </a:p>
        </p:txBody>
      </p:sp>
    </p:spTree>
    <p:extLst>
      <p:ext uri="{BB962C8B-B14F-4D97-AF65-F5344CB8AC3E}">
        <p14:creationId xmlns:p14="http://schemas.microsoft.com/office/powerpoint/2010/main" val="227806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12</a:t>
            </a:fld>
            <a:endParaRPr lang="en-US"/>
          </a:p>
        </p:txBody>
      </p:sp>
    </p:spTree>
    <p:extLst>
      <p:ext uri="{BB962C8B-B14F-4D97-AF65-F5344CB8AC3E}">
        <p14:creationId xmlns:p14="http://schemas.microsoft.com/office/powerpoint/2010/main" val="359923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13</a:t>
            </a:fld>
            <a:endParaRPr lang="en-US"/>
          </a:p>
        </p:txBody>
      </p:sp>
    </p:spTree>
    <p:extLst>
      <p:ext uri="{BB962C8B-B14F-4D97-AF65-F5344CB8AC3E}">
        <p14:creationId xmlns:p14="http://schemas.microsoft.com/office/powerpoint/2010/main" val="4253427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14</a:t>
            </a:fld>
            <a:endParaRPr lang="en-US"/>
          </a:p>
        </p:txBody>
      </p:sp>
    </p:spTree>
    <p:extLst>
      <p:ext uri="{BB962C8B-B14F-4D97-AF65-F5344CB8AC3E}">
        <p14:creationId xmlns:p14="http://schemas.microsoft.com/office/powerpoint/2010/main" val="2116415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15</a:t>
            </a:fld>
            <a:endParaRPr lang="en-US"/>
          </a:p>
        </p:txBody>
      </p:sp>
    </p:spTree>
    <p:extLst>
      <p:ext uri="{BB962C8B-B14F-4D97-AF65-F5344CB8AC3E}">
        <p14:creationId xmlns:p14="http://schemas.microsoft.com/office/powerpoint/2010/main" val="433912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16</a:t>
            </a:fld>
            <a:endParaRPr lang="en-US"/>
          </a:p>
        </p:txBody>
      </p:sp>
    </p:spTree>
    <p:extLst>
      <p:ext uri="{BB962C8B-B14F-4D97-AF65-F5344CB8AC3E}">
        <p14:creationId xmlns:p14="http://schemas.microsoft.com/office/powerpoint/2010/main" val="105685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17</a:t>
            </a:fld>
            <a:endParaRPr lang="en-US"/>
          </a:p>
        </p:txBody>
      </p:sp>
    </p:spTree>
    <p:extLst>
      <p:ext uri="{BB962C8B-B14F-4D97-AF65-F5344CB8AC3E}">
        <p14:creationId xmlns:p14="http://schemas.microsoft.com/office/powerpoint/2010/main" val="407000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18</a:t>
            </a:fld>
            <a:endParaRPr lang="en-US"/>
          </a:p>
        </p:txBody>
      </p:sp>
    </p:spTree>
    <p:extLst>
      <p:ext uri="{BB962C8B-B14F-4D97-AF65-F5344CB8AC3E}">
        <p14:creationId xmlns:p14="http://schemas.microsoft.com/office/powerpoint/2010/main" val="348774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19</a:t>
            </a:fld>
            <a:endParaRPr lang="en-US"/>
          </a:p>
        </p:txBody>
      </p:sp>
    </p:spTree>
    <p:extLst>
      <p:ext uri="{BB962C8B-B14F-4D97-AF65-F5344CB8AC3E}">
        <p14:creationId xmlns:p14="http://schemas.microsoft.com/office/powerpoint/2010/main" val="378483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2</a:t>
            </a:fld>
            <a:endParaRPr lang="en-US"/>
          </a:p>
        </p:txBody>
      </p:sp>
    </p:spTree>
    <p:extLst>
      <p:ext uri="{BB962C8B-B14F-4D97-AF65-F5344CB8AC3E}">
        <p14:creationId xmlns:p14="http://schemas.microsoft.com/office/powerpoint/2010/main" val="971750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2020 – 2028 industry and occupational projections are now available on the </a:t>
            </a:r>
            <a:r>
              <a:rPr lang="en-US" sz="1200" u="sng" kern="1200" dirty="0">
                <a:solidFill>
                  <a:schemeClr val="tx1"/>
                </a:solidFill>
                <a:effectLst/>
                <a:latin typeface="+mn-lt"/>
                <a:ea typeface="+mn-ea"/>
                <a:cs typeface="+mn-cs"/>
                <a:hlinkClick r:id="rId3"/>
              </a:rPr>
              <a:t>Employment Projections</a:t>
            </a:r>
            <a:r>
              <a:rPr lang="en-US" sz="1200" kern="1200" dirty="0">
                <a:solidFill>
                  <a:schemeClr val="tx1"/>
                </a:solidFill>
                <a:effectLst/>
                <a:latin typeface="+mn-lt"/>
                <a:ea typeface="+mn-ea"/>
                <a:cs typeface="+mn-cs"/>
              </a:rPr>
              <a:t> page on FloridaInsight.org. The projection tables are available for the state and for each of the 24 Local Workforce Development Areas.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account for the impacts on employment due to COVID-19, the employment projections were enhanced using data from the Current Employment Survey (CES) program. These effects are reflected in the 2020 employment estimates and result in higher employment growth rates in the industries and occupations which have been impacted the most. </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76F1B3-21D0-A64B-BE6D-90F7679579A5}" type="slidenum">
              <a:rPr lang="en-US" smtClean="0"/>
              <a:t>20</a:t>
            </a:fld>
            <a:endParaRPr lang="en-US"/>
          </a:p>
        </p:txBody>
      </p:sp>
    </p:spTree>
    <p:extLst>
      <p:ext uri="{BB962C8B-B14F-4D97-AF65-F5344CB8AC3E}">
        <p14:creationId xmlns:p14="http://schemas.microsoft.com/office/powerpoint/2010/main" val="1484063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Performing Arts and Spectator Sports Industry is projected to have the fastest employment growth between 2020 and 2028 with a growth rate of 49.1%, followed by the Accommodation (43.9%) and the Amusement, Gambling, and Recreation (35.1%) industries.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Food Services and Drinking Places industry is projected to gain the most new jobs between 2020 and 2028 with 218,014 jobs, followed by the Administrative and Support Services (102,829) and the Ambulatory Health Care Services (95,850) industries.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Nurse Practitioners occupation is projected to have the fastest employment growth between 2020 and 2028 with a growth rate of 51.9%, followed by Restaurant Cooks (47.6%) and Massage Therapists (37.6%).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Combined Food Preparation and Serving Workers, Including Fast Food occupation is projected to gain the most new jobs between 2020 and 2028 with 58,393 jobs, followed by Waiters and Waitresses (53,204) and Restaurant Cooks (46,054).</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76F1B3-21D0-A64B-BE6D-90F7679579A5}" type="slidenum">
              <a:rPr lang="en-US" smtClean="0"/>
              <a:t>21</a:t>
            </a:fld>
            <a:endParaRPr lang="en-US"/>
          </a:p>
        </p:txBody>
      </p:sp>
    </p:spTree>
    <p:extLst>
      <p:ext uri="{BB962C8B-B14F-4D97-AF65-F5344CB8AC3E}">
        <p14:creationId xmlns:p14="http://schemas.microsoft.com/office/powerpoint/2010/main" val="3584298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Performing Arts and Spectator Sports Industry is projected to have the fastest employment growth between 2020 and 2028 with a growth rate of 49.1%, followed by the Accommodation (43.9%) and the Amusement, Gambling, and Recreation (35.1%) industries.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Food Services and Drinking Places industry is projected to gain the most new jobs between 2020 and 2028 with 218,014 jobs, followed by the Administrative and Support Services (102,829) and the Ambulatory Health Care Services (95,850) industries.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Nurse Practitioners occupation is projected to have the fastest employment growth between 2020 and 2028 with a growth rate of 51.9%, followed by Restaurant Cooks (47.6%) and Massage Therapists (37.6%).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Combined Food Preparation and Serving Workers, Including Fast Food occupation is projected to gain the most new jobs between 2020 and 2028 with 58,393 jobs, followed by Waiters and Waitresses (53,204) and Restaurant Cooks (46,054).</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76F1B3-21D0-A64B-BE6D-90F7679579A5}" type="slidenum">
              <a:rPr lang="en-US" smtClean="0"/>
              <a:t>22</a:t>
            </a:fld>
            <a:endParaRPr lang="en-US"/>
          </a:p>
        </p:txBody>
      </p:sp>
    </p:spTree>
    <p:extLst>
      <p:ext uri="{BB962C8B-B14F-4D97-AF65-F5344CB8AC3E}">
        <p14:creationId xmlns:p14="http://schemas.microsoft.com/office/powerpoint/2010/main" val="1715759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Performing Arts and Spectator Sports Industry is projected to have the fastest employment growth between 2020 and 2028 with a growth rate of 49.1%, followed by the Accommodation (43.9%) and the Amusement, Gambling, and Recreation (35.1%) industries.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Food Services and Drinking Places industry is projected to gain the most new jobs between 2020 and 2028 with 218,014 jobs, followed by the Administrative and Support Services (102,829) and the Ambulatory Health Care Services (95,850) industries.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Nurse Practitioners occupation is projected to have the fastest employment growth between 2020 and 2028 with a growth rate of 51.9%, followed by Restaurant Cooks (47.6%) and Massage Therapists (37.6%).</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Combined Food Preparation and Serving Workers, Including Fast Food occupation is projected to gain the most new jobs between 2020 and 2028 with 58,393 jobs, followed by Waiters and Waitresses (53,204) and Restaurant Cooks (46,054).</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76F1B3-21D0-A64B-BE6D-90F7679579A5}" type="slidenum">
              <a:rPr lang="en-US" smtClean="0"/>
              <a:t>23</a:t>
            </a:fld>
            <a:endParaRPr lang="en-US"/>
          </a:p>
        </p:txBody>
      </p:sp>
    </p:spTree>
    <p:extLst>
      <p:ext uri="{BB962C8B-B14F-4D97-AF65-F5344CB8AC3E}">
        <p14:creationId xmlns:p14="http://schemas.microsoft.com/office/powerpoint/2010/main" val="115487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3</a:t>
            </a:fld>
            <a:endParaRPr lang="en-US"/>
          </a:p>
        </p:txBody>
      </p:sp>
    </p:spTree>
    <p:extLst>
      <p:ext uri="{BB962C8B-B14F-4D97-AF65-F5344CB8AC3E}">
        <p14:creationId xmlns:p14="http://schemas.microsoft.com/office/powerpoint/2010/main" val="1037674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4</a:t>
            </a:fld>
            <a:endParaRPr lang="en-US"/>
          </a:p>
        </p:txBody>
      </p:sp>
    </p:spTree>
    <p:extLst>
      <p:ext uri="{BB962C8B-B14F-4D97-AF65-F5344CB8AC3E}">
        <p14:creationId xmlns:p14="http://schemas.microsoft.com/office/powerpoint/2010/main" val="215606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5</a:t>
            </a:fld>
            <a:endParaRPr lang="en-US"/>
          </a:p>
        </p:txBody>
      </p:sp>
    </p:spTree>
    <p:extLst>
      <p:ext uri="{BB962C8B-B14F-4D97-AF65-F5344CB8AC3E}">
        <p14:creationId xmlns:p14="http://schemas.microsoft.com/office/powerpoint/2010/main" val="249575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6</a:t>
            </a:fld>
            <a:endParaRPr lang="en-US"/>
          </a:p>
        </p:txBody>
      </p:sp>
    </p:spTree>
    <p:extLst>
      <p:ext uri="{BB962C8B-B14F-4D97-AF65-F5344CB8AC3E}">
        <p14:creationId xmlns:p14="http://schemas.microsoft.com/office/powerpoint/2010/main" val="32423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creation data for Florida is derived from the Current Employment Statistics, or CES, survey conducted by the U.S. Bureau of Labor Statistics. The CES survey collects data from up to 20,000 Florida businesses and establishments each month to measure jobs by industry across the state. Since these statistics are based on a survey of employers, they measure counts of </a:t>
            </a:r>
            <a:r>
              <a:rPr lang="en-US" b="1" dirty="0"/>
              <a:t>jobs, not individuals</a:t>
            </a:r>
            <a:r>
              <a:rPr lang="en-US" dirty="0"/>
              <a:t>, and they capture characteristics of employers such as industry and</a:t>
            </a:r>
            <a:r>
              <a:rPr lang="en-US" b="1" dirty="0"/>
              <a:t> </a:t>
            </a:r>
            <a:r>
              <a:rPr lang="en-US" dirty="0"/>
              <a:t>place of work.</a:t>
            </a:r>
          </a:p>
          <a:p>
            <a:endParaRPr lang="en-US" dirty="0"/>
          </a:p>
          <a:p>
            <a:r>
              <a:rPr lang="en-US" dirty="0"/>
              <a:t>Total Nonagricultural Employment grew to 8,588,200 jobs in November 2020, up 4,000 jobs, or less than 0.1 percent percent, from October 2020. </a:t>
            </a:r>
          </a:p>
          <a:p>
            <a:endParaRPr lang="en-US" dirty="0"/>
          </a:p>
          <a:p>
            <a:r>
              <a:rPr lang="en-US" dirty="0"/>
              <a:t>This figure is down 418,500 jobs from a year ago, an over-the-year decline of 4.6 percent. </a:t>
            </a:r>
          </a:p>
          <a:p>
            <a:endParaRPr lang="en-US" dirty="0"/>
          </a:p>
          <a:p>
            <a:r>
              <a:rPr lang="en-US" dirty="0"/>
              <a:t>Florida’s Private-Sector Nonagricultural Employment was 7,506,800 jobs in November 2020, up 9,800 jobs or 0.1 percent from October 2020.</a:t>
            </a:r>
          </a:p>
          <a:p>
            <a:endParaRPr lang="en-US" dirty="0"/>
          </a:p>
          <a:p>
            <a:r>
              <a:rPr lang="en-US" dirty="0"/>
              <a:t>Total private employment was down 372,800 jobs from November 2019. This is an over-the-year decline of 4.7 percent. </a:t>
            </a:r>
          </a:p>
          <a:p>
            <a:endParaRPr lang="en-US" dirty="0"/>
          </a:p>
        </p:txBody>
      </p:sp>
      <p:sp>
        <p:nvSpPr>
          <p:cNvPr id="4" name="Slide Number Placeholder 3"/>
          <p:cNvSpPr>
            <a:spLocks noGrp="1"/>
          </p:cNvSpPr>
          <p:nvPr>
            <p:ph type="sldNum" sz="quarter" idx="10"/>
          </p:nvPr>
        </p:nvSpPr>
        <p:spPr/>
        <p:txBody>
          <a:bodyPr/>
          <a:lstStyle/>
          <a:p>
            <a:fld id="{CF76F1B3-21D0-A64B-BE6D-90F7679579A5}" type="slidenum">
              <a:rPr lang="en-US" smtClean="0"/>
              <a:t>7</a:t>
            </a:fld>
            <a:endParaRPr lang="en-US"/>
          </a:p>
        </p:txBody>
      </p:sp>
    </p:spTree>
    <p:extLst>
      <p:ext uri="{BB962C8B-B14F-4D97-AF65-F5344CB8AC3E}">
        <p14:creationId xmlns:p14="http://schemas.microsoft.com/office/powerpoint/2010/main" val="3480683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Florida’s seasonally adjusted unemployment rate in November 2020 was 6.4 percent. </a:t>
            </a:r>
          </a:p>
          <a:p>
            <a:endParaRPr lang="en-US" dirty="0"/>
          </a:p>
          <a:p>
            <a:r>
              <a:rPr lang="en-US" dirty="0"/>
              <a:t>This represented 651,000 jobless individuals out of a labor force of 10,146,000.</a:t>
            </a:r>
          </a:p>
          <a:p>
            <a:endParaRPr lang="en-US" dirty="0"/>
          </a:p>
          <a:p>
            <a:r>
              <a:rPr lang="en-US" dirty="0"/>
              <a:t>Florida’s November 2020 unemployment rate was equal to the revised October 2020 rate and up 3.6 percentage points from the November 2019 rate. </a:t>
            </a:r>
          </a:p>
          <a:p>
            <a:endParaRPr lang="en-US" dirty="0"/>
          </a:p>
        </p:txBody>
      </p:sp>
      <p:sp>
        <p:nvSpPr>
          <p:cNvPr id="4" name="Slide Number Placeholder 3"/>
          <p:cNvSpPr>
            <a:spLocks noGrp="1"/>
          </p:cNvSpPr>
          <p:nvPr>
            <p:ph type="sldNum" sz="quarter" idx="5"/>
          </p:nvPr>
        </p:nvSpPr>
        <p:spPr/>
        <p:txBody>
          <a:bodyPr/>
          <a:lstStyle/>
          <a:p>
            <a:fld id="{CF76F1B3-21D0-A64B-BE6D-90F7679579A5}" type="slidenum">
              <a:rPr lang="en-US" smtClean="0"/>
              <a:t>8</a:t>
            </a:fld>
            <a:endParaRPr lang="en-US"/>
          </a:p>
        </p:txBody>
      </p:sp>
    </p:spTree>
    <p:extLst>
      <p:ext uri="{BB962C8B-B14F-4D97-AF65-F5344CB8AC3E}">
        <p14:creationId xmlns:p14="http://schemas.microsoft.com/office/powerpoint/2010/main" val="704785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are differences in what is included in the employment estimates in these two data series.  LAUS includes self-employed, agricultural workers as well as unpaid </a:t>
            </a:r>
            <a:r>
              <a:rPr lang="en-US" sz="1200" b="0" i="0" kern="1200" dirty="0">
                <a:solidFill>
                  <a:schemeClr val="tx1"/>
                </a:solidFill>
                <a:effectLst/>
                <a:latin typeface="+mn-lt"/>
                <a:ea typeface="+mn-ea"/>
                <a:cs typeface="+mn-cs"/>
              </a:rPr>
              <a:t>workers who worked 15 hours or more in family-operated enterprises and workers who are absent from work without pay during the reference week </a:t>
            </a:r>
            <a:r>
              <a:rPr lang="en-US" sz="1200" kern="1200" dirty="0">
                <a:solidFill>
                  <a:schemeClr val="tx1"/>
                </a:solidFill>
                <a:effectLst/>
                <a:latin typeface="+mn-lt"/>
                <a:ea typeface="+mn-ea"/>
                <a:cs typeface="+mn-cs"/>
              </a:rPr>
              <a:t>while the CES does not include any of these categories of workers. These factors can contribute to different fluctuations on a monthly basis.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Remember it is better to look at longer term trends than just a few months.   As of November 2020 the LAUS employment level is at 93.4 percent of what it was in February 2020 and CES is at 94.7 percent.   These two series are on similar recovery tracks.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Typically the CES employment is lower than LAUS employment by about 11 percent.  In the months of April to July 2020, the gap got smaller, anywhere from 2 to 4 percent, then in November 2020 was back to 10 percent.</a:t>
            </a:r>
            <a:endParaRPr lang="en-US" dirty="0"/>
          </a:p>
        </p:txBody>
      </p:sp>
      <p:sp>
        <p:nvSpPr>
          <p:cNvPr id="4" name="Slide Number Placeholder 3"/>
          <p:cNvSpPr>
            <a:spLocks noGrp="1"/>
          </p:cNvSpPr>
          <p:nvPr>
            <p:ph type="sldNum" sz="quarter" idx="10"/>
          </p:nvPr>
        </p:nvSpPr>
        <p:spPr/>
        <p:txBody>
          <a:bodyPr/>
          <a:lstStyle/>
          <a:p>
            <a:fld id="{CF76F1B3-21D0-A64B-BE6D-90F7679579A5}" type="slidenum">
              <a:rPr lang="en-US" smtClean="0"/>
              <a:t>9</a:t>
            </a:fld>
            <a:endParaRPr lang="en-US"/>
          </a:p>
        </p:txBody>
      </p:sp>
    </p:spTree>
    <p:extLst>
      <p:ext uri="{BB962C8B-B14F-4D97-AF65-F5344CB8AC3E}">
        <p14:creationId xmlns:p14="http://schemas.microsoft.com/office/powerpoint/2010/main" val="40954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12326-1FEC-42CB-B974-94AE2553BF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0D30D1-1445-425A-8D03-C5AA516E1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E26DA8-4DDB-4122-AE51-0A111B12560F}"/>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5" name="Footer Placeholder 4">
            <a:extLst>
              <a:ext uri="{FF2B5EF4-FFF2-40B4-BE49-F238E27FC236}">
                <a16:creationId xmlns:a16="http://schemas.microsoft.com/office/drawing/2014/main" id="{C73637EB-94FB-4E02-A034-B46A38119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52DE4-5B1D-4630-B2B2-B35BDF425844}"/>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13548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3730-50E6-4EA9-8079-6E8C981AE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10959E-22D8-4FAF-AEC9-9E6106C233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BBECC-070D-44D1-8C29-58C857FBAB43}"/>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5" name="Footer Placeholder 4">
            <a:extLst>
              <a:ext uri="{FF2B5EF4-FFF2-40B4-BE49-F238E27FC236}">
                <a16:creationId xmlns:a16="http://schemas.microsoft.com/office/drawing/2014/main" id="{566758A4-1D18-41F3-9428-8CA5C539C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D4D2C-9606-46AF-A91F-E8A62D008E43}"/>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344994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1BFF15-1729-4FEC-BE41-B25AF41B5F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F4108-71AB-442C-A27F-612A1D6165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69B19-5AB1-4B0F-840A-F0D30DEFEC50}"/>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5" name="Footer Placeholder 4">
            <a:extLst>
              <a:ext uri="{FF2B5EF4-FFF2-40B4-BE49-F238E27FC236}">
                <a16:creationId xmlns:a16="http://schemas.microsoft.com/office/drawing/2014/main" id="{9B154708-C1B1-45B2-A321-E9787EE36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9923F-54C9-498A-A68C-062DBFB10466}"/>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2616857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B39D3-72F7-4EB4-BF1E-BE08E1CE64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8657C5-C287-4953-9203-2F1500B8FE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385EE-C501-403E-A721-9C985E7DAEA3}"/>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5" name="Footer Placeholder 4">
            <a:extLst>
              <a:ext uri="{FF2B5EF4-FFF2-40B4-BE49-F238E27FC236}">
                <a16:creationId xmlns:a16="http://schemas.microsoft.com/office/drawing/2014/main" id="{5587E2FC-618C-47B7-8462-0B9138A6C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82A7F-0A72-4536-91BA-EAFEA4308AE6}"/>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32016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417C3-7646-4CB7-A0DC-964C0B6168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1367A0-597C-484E-A257-E42989AC4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5C36E8-9962-47E5-A8C9-A71C9B9837AC}"/>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5" name="Footer Placeholder 4">
            <a:extLst>
              <a:ext uri="{FF2B5EF4-FFF2-40B4-BE49-F238E27FC236}">
                <a16:creationId xmlns:a16="http://schemas.microsoft.com/office/drawing/2014/main" id="{315756D7-F397-4594-92CC-4E6ECC082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607FF-866C-469B-8D10-55C5F3A8772B}"/>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27999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F5308-D427-45E2-81BC-E5FDECE587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563483-EDB3-424D-8616-5AA99D6157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DDDD2-6F41-431F-92A6-0A500FAC0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24EA77-CDA2-43BC-93CC-1154B50EF6A7}"/>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6" name="Footer Placeholder 5">
            <a:extLst>
              <a:ext uri="{FF2B5EF4-FFF2-40B4-BE49-F238E27FC236}">
                <a16:creationId xmlns:a16="http://schemas.microsoft.com/office/drawing/2014/main" id="{9C17A7FC-6A57-4C17-931A-FAD5B7C7C4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7F1BC-F868-40FE-925E-B4D028EB2475}"/>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255033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F729E-C59D-411C-AE88-AEC19E81BA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F1657E-16EF-483A-87D1-E21AB2339C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76D4C7-2BB9-4966-A200-CA4FA48F66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664091-1BA8-47DB-A96A-58310D946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5CA5CA-CB15-46E0-8B1A-69423E0C02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5EB219-5FA5-42B3-8F6B-07B3FE6EE8F0}"/>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8" name="Footer Placeholder 7">
            <a:extLst>
              <a:ext uri="{FF2B5EF4-FFF2-40B4-BE49-F238E27FC236}">
                <a16:creationId xmlns:a16="http://schemas.microsoft.com/office/drawing/2014/main" id="{713592DD-B869-4984-985C-6EB28227F9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F7240-681A-4B8F-9F65-EBBE39464FEF}"/>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40847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5F321-8681-4C6D-9443-8FBAB7F3B4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F73769-31E1-41A9-A2F6-051D658FC1CE}"/>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4" name="Footer Placeholder 3">
            <a:extLst>
              <a:ext uri="{FF2B5EF4-FFF2-40B4-BE49-F238E27FC236}">
                <a16:creationId xmlns:a16="http://schemas.microsoft.com/office/drawing/2014/main" id="{F394E05A-7A52-456B-ADC1-AB340A266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CF5511-5A46-4CC6-A99C-995CFBDEBCB2}"/>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389650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68A3F-CC14-4FD6-8AB4-67C7E537850A}"/>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3" name="Footer Placeholder 2">
            <a:extLst>
              <a:ext uri="{FF2B5EF4-FFF2-40B4-BE49-F238E27FC236}">
                <a16:creationId xmlns:a16="http://schemas.microsoft.com/office/drawing/2014/main" id="{9165BA66-36DB-4613-8841-9571082847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1D0372-8FA0-48D2-A613-4EA9B51E7F43}"/>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169029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F805-0E1D-4E9F-847D-71F8B4C91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3486B7-CA33-40DE-986A-327F73B427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AA0883-3250-41C1-9A75-E51138BCB6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BB479-FCD9-4D4C-8C12-0DBB5E6065AB}"/>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6" name="Footer Placeholder 5">
            <a:extLst>
              <a:ext uri="{FF2B5EF4-FFF2-40B4-BE49-F238E27FC236}">
                <a16:creationId xmlns:a16="http://schemas.microsoft.com/office/drawing/2014/main" id="{753EC559-EE08-4C77-96F9-D10A7D351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2A1150-C336-4AB2-A1BC-CB2682CE9E2A}"/>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301923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53C9-FA41-49F1-8464-C4AB4ED6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16A80C-BCD9-4EC4-BE05-C4D71BBE0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AC0F9F-5B13-4D59-9845-906D211F4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0E0F3D-A2C7-4620-B43B-ECEBE4274AD4}"/>
              </a:ext>
            </a:extLst>
          </p:cNvPr>
          <p:cNvSpPr>
            <a:spLocks noGrp="1"/>
          </p:cNvSpPr>
          <p:nvPr>
            <p:ph type="dt" sz="half" idx="10"/>
          </p:nvPr>
        </p:nvSpPr>
        <p:spPr/>
        <p:txBody>
          <a:bodyPr/>
          <a:lstStyle/>
          <a:p>
            <a:fld id="{E0E9C3D9-C3E5-42C0-87CC-2D75285E8E06}" type="datetimeFigureOut">
              <a:rPr lang="en-US" smtClean="0"/>
              <a:t>1/20/2021</a:t>
            </a:fld>
            <a:endParaRPr lang="en-US"/>
          </a:p>
        </p:txBody>
      </p:sp>
      <p:sp>
        <p:nvSpPr>
          <p:cNvPr id="6" name="Footer Placeholder 5">
            <a:extLst>
              <a:ext uri="{FF2B5EF4-FFF2-40B4-BE49-F238E27FC236}">
                <a16:creationId xmlns:a16="http://schemas.microsoft.com/office/drawing/2014/main" id="{99B55FA2-6A7B-4E39-AC2F-8FEEE195A9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474A0-4111-4635-9D14-F852DE44B72A}"/>
              </a:ext>
            </a:extLst>
          </p:cNvPr>
          <p:cNvSpPr>
            <a:spLocks noGrp="1"/>
          </p:cNvSpPr>
          <p:nvPr>
            <p:ph type="sldNum" sz="quarter" idx="12"/>
          </p:nvPr>
        </p:nvSpPr>
        <p:spPr/>
        <p:txBody>
          <a:bodyPr/>
          <a:lstStyle/>
          <a:p>
            <a:fld id="{C6AC3346-5CB2-4FE3-88F0-D65A5DEE1079}" type="slidenum">
              <a:rPr lang="en-US" smtClean="0"/>
              <a:t>‹#›</a:t>
            </a:fld>
            <a:endParaRPr lang="en-US"/>
          </a:p>
        </p:txBody>
      </p:sp>
    </p:spTree>
    <p:extLst>
      <p:ext uri="{BB962C8B-B14F-4D97-AF65-F5344CB8AC3E}">
        <p14:creationId xmlns:p14="http://schemas.microsoft.com/office/powerpoint/2010/main" val="1470874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F9C264-BBE4-4381-8C8E-8D5F9B2845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7A0F60-0012-489A-A39F-774272731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CF8924-97A0-44C8-8C5B-088778163E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9C3D9-C3E5-42C0-87CC-2D75285E8E06}" type="datetimeFigureOut">
              <a:rPr lang="en-US" smtClean="0"/>
              <a:t>1/20/2021</a:t>
            </a:fld>
            <a:endParaRPr lang="en-US"/>
          </a:p>
        </p:txBody>
      </p:sp>
      <p:sp>
        <p:nvSpPr>
          <p:cNvPr id="5" name="Footer Placeholder 4">
            <a:extLst>
              <a:ext uri="{FF2B5EF4-FFF2-40B4-BE49-F238E27FC236}">
                <a16:creationId xmlns:a16="http://schemas.microsoft.com/office/drawing/2014/main" id="{100BFDE1-CF39-4450-B2D5-24AEAADDC9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149813-4178-443E-9FEB-D735FAA8F0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C3346-5CB2-4FE3-88F0-D65A5DEE1079}" type="slidenum">
              <a:rPr lang="en-US" smtClean="0"/>
              <a:t>‹#›</a:t>
            </a:fld>
            <a:endParaRPr lang="en-US"/>
          </a:p>
        </p:txBody>
      </p:sp>
    </p:spTree>
    <p:extLst>
      <p:ext uri="{BB962C8B-B14F-4D97-AF65-F5344CB8AC3E}">
        <p14:creationId xmlns:p14="http://schemas.microsoft.com/office/powerpoint/2010/main" val="8455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hyperlink" Target="https://factfinder.census.gov/faces/nav/jsf/pages/index.xhtml" TargetMode="External"/><Relationship Id="rId3" Type="http://schemas.openxmlformats.org/officeDocument/2006/relationships/image" Target="../media/image2.jpg"/><Relationship Id="rId7" Type="http://schemas.openxmlformats.org/officeDocument/2006/relationships/hyperlink" Target="https://www.bls.gov/bd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bls.gov/" TargetMode="External"/><Relationship Id="rId5" Type="http://schemas.openxmlformats.org/officeDocument/2006/relationships/hyperlink" Target="http://floridajobs.org/wser-home" TargetMode="External"/><Relationship Id="rId4" Type="http://schemas.openxmlformats.org/officeDocument/2006/relationships/hyperlink" Target="http://floridajobs.org/workforce-statistics" TargetMode="External"/><Relationship Id="rId9" Type="http://schemas.openxmlformats.org/officeDocument/2006/relationships/hyperlink" Target="https://qwiexplorer.ces.census.gov/static/explore.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0" y="-3744"/>
            <a:ext cx="12189969" cy="6856000"/>
          </a:xfrm>
          <a:prstGeom prst="rect">
            <a:avLst/>
          </a:prstGeom>
        </p:spPr>
      </p:pic>
      <p:sp>
        <p:nvSpPr>
          <p:cNvPr id="12" name="Rectangle 11">
            <a:extLst>
              <a:ext uri="{FF2B5EF4-FFF2-40B4-BE49-F238E27FC236}">
                <a16:creationId xmlns:a16="http://schemas.microsoft.com/office/drawing/2014/main" id="{6F70AC85-F072-284F-ACE5-C38395631071}"/>
              </a:ext>
            </a:extLst>
          </p:cNvPr>
          <p:cNvSpPr/>
          <p:nvPr/>
        </p:nvSpPr>
        <p:spPr>
          <a:xfrm>
            <a:off x="755039" y="3801673"/>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Box 7">
            <a:extLst>
              <a:ext uri="{FF2B5EF4-FFF2-40B4-BE49-F238E27FC236}">
                <a16:creationId xmlns:a16="http://schemas.microsoft.com/office/drawing/2014/main" id="{6D41940C-8655-4533-8BCF-F31E3AFD9C41}"/>
              </a:ext>
            </a:extLst>
          </p:cNvPr>
          <p:cNvSpPr txBox="1">
            <a:spLocks noChangeArrowheads="1"/>
          </p:cNvSpPr>
          <p:nvPr/>
        </p:nvSpPr>
        <p:spPr bwMode="auto">
          <a:xfrm>
            <a:off x="619431" y="1858699"/>
            <a:ext cx="8512993" cy="784830"/>
          </a:xfrm>
          <a:prstGeom prst="rect">
            <a:avLst/>
          </a:prstGeom>
          <a:noFill/>
          <a:ln w="9525">
            <a:noFill/>
            <a:miter lim="800000"/>
            <a:headEnd/>
            <a:tailEnd/>
          </a:ln>
        </p:spPr>
        <p:txBody>
          <a:bodyPr wrap="square" lIns="45720" tIns="22860" rIns="45720" bIns="22860">
            <a:spAutoFit/>
          </a:bodyPr>
          <a:lstStyle/>
          <a:p>
            <a:pPr defTabSz="1088205" eaLnBrk="1" fontAlgn="auto" hangingPunct="1">
              <a:spcBef>
                <a:spcPts val="0"/>
              </a:spcBef>
              <a:spcAft>
                <a:spcPts val="0"/>
              </a:spcAft>
              <a:defRPr/>
            </a:pPr>
            <a:r>
              <a:rPr lang="en-US" sz="4800" b="1" spc="-150" dirty="0">
                <a:solidFill>
                  <a:srgbClr val="92D050"/>
                </a:solidFill>
                <a:latin typeface="Arial" panose="020B0604020202020204" pitchFamily="34" charset="0"/>
                <a:ea typeface="Open Sans Semibold" panose="020B0706030804020204" pitchFamily="34" charset="0"/>
                <a:cs typeface="Arial" panose="020B0604020202020204" pitchFamily="34" charset="0"/>
              </a:rPr>
              <a:t>Florida Economic Outlook</a:t>
            </a:r>
            <a:endParaRPr lang="en-CA" sz="4800" b="1" spc="-150" dirty="0">
              <a:solidFill>
                <a:srgbClr val="92D050"/>
              </a:solidFill>
              <a:latin typeface="Arial" panose="020B0604020202020204" pitchFamily="34" charset="0"/>
              <a:ea typeface="Open Sans Semibold" panose="020B0706030804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20723B83-245B-49B0-B875-C34C607F36F6}"/>
              </a:ext>
            </a:extLst>
          </p:cNvPr>
          <p:cNvSpPr/>
          <p:nvPr/>
        </p:nvSpPr>
        <p:spPr>
          <a:xfrm>
            <a:off x="609600" y="4562696"/>
            <a:ext cx="1967205" cy="369332"/>
          </a:xfrm>
          <a:prstGeom prst="rect">
            <a:avLst/>
          </a:prstGeom>
        </p:spPr>
        <p:txBody>
          <a:bodyPr wrap="none">
            <a:spAutoFit/>
          </a:bodyPr>
          <a:lstStyle/>
          <a:p>
            <a:r>
              <a:rPr lang="en-US" dirty="0">
                <a:solidFill>
                  <a:srgbClr val="92D050"/>
                </a:solidFill>
                <a:latin typeface="Arial" panose="020B0604020202020204" pitchFamily="34" charset="0"/>
                <a:ea typeface="Open Sans Light" panose="020B0306030504020204" pitchFamily="34" charset="0"/>
                <a:cs typeface="Arial" panose="020B0604020202020204" pitchFamily="34" charset="0"/>
              </a:rPr>
              <a:t>January 20, 2021</a:t>
            </a:r>
          </a:p>
        </p:txBody>
      </p:sp>
      <p:sp>
        <p:nvSpPr>
          <p:cNvPr id="23" name="Rectangle 22">
            <a:extLst>
              <a:ext uri="{FF2B5EF4-FFF2-40B4-BE49-F238E27FC236}">
                <a16:creationId xmlns:a16="http://schemas.microsoft.com/office/drawing/2014/main" id="{F0DC427D-D841-475F-A907-0C6B5F04F328}"/>
              </a:ext>
            </a:extLst>
          </p:cNvPr>
          <p:cNvSpPr/>
          <p:nvPr/>
        </p:nvSpPr>
        <p:spPr>
          <a:xfrm>
            <a:off x="609600" y="3178235"/>
            <a:ext cx="10288044" cy="400110"/>
          </a:xfrm>
          <a:prstGeom prst="rect">
            <a:avLst/>
          </a:prstGeom>
        </p:spPr>
        <p:txBody>
          <a:bodyPr wrap="square">
            <a:spAutoFit/>
          </a:bodyPr>
          <a:lstStyle/>
          <a:p>
            <a:r>
              <a:rPr lang="en-US" sz="2000" b="1" dirty="0">
                <a:solidFill>
                  <a:schemeClr val="bg1"/>
                </a:solidFill>
                <a:latin typeface="Arial" panose="020B0604020202020204" pitchFamily="34" charset="0"/>
                <a:ea typeface="Open Sans Light" panose="020B0306030504020204" pitchFamily="34" charset="0"/>
                <a:cs typeface="Arial" panose="020B0604020202020204" pitchFamily="34" charset="0"/>
              </a:rPr>
              <a:t>Jimmy Heckman, </a:t>
            </a:r>
            <a:r>
              <a:rPr lang="en-US" sz="2000" i="1" dirty="0">
                <a:solidFill>
                  <a:schemeClr val="bg1"/>
                </a:solidFill>
                <a:latin typeface="Arial" panose="020B0604020202020204" pitchFamily="34" charset="0"/>
                <a:ea typeface="Open Sans Light" panose="020B0306030504020204" pitchFamily="34" charset="0"/>
                <a:cs typeface="Arial" panose="020B0604020202020204" pitchFamily="34" charset="0"/>
              </a:rPr>
              <a:t>Senior Economist</a:t>
            </a:r>
          </a:p>
        </p:txBody>
      </p:sp>
      <p:sp>
        <p:nvSpPr>
          <p:cNvPr id="2" name="TextBox 1">
            <a:extLst>
              <a:ext uri="{FF2B5EF4-FFF2-40B4-BE49-F238E27FC236}">
                <a16:creationId xmlns:a16="http://schemas.microsoft.com/office/drawing/2014/main" id="{B2620A30-7470-4B69-B66E-1F5CAB0F5E35}"/>
              </a:ext>
            </a:extLst>
          </p:cNvPr>
          <p:cNvSpPr txBox="1"/>
          <p:nvPr/>
        </p:nvSpPr>
        <p:spPr>
          <a:xfrm>
            <a:off x="609599" y="874348"/>
            <a:ext cx="10004385" cy="954107"/>
          </a:xfrm>
          <a:prstGeom prst="rect">
            <a:avLst/>
          </a:prstGeom>
          <a:noFill/>
        </p:spPr>
        <p:txBody>
          <a:bodyPr wrap="square" rtlCol="0">
            <a:spAutoFit/>
          </a:bodyPr>
          <a:lstStyle/>
          <a:p>
            <a:r>
              <a:rPr lang="en-US" sz="2800" dirty="0">
                <a:solidFill>
                  <a:schemeClr val="bg1"/>
                </a:solidFill>
              </a:rPr>
              <a:t>Florida Department of Economic Opportunity</a:t>
            </a:r>
          </a:p>
          <a:p>
            <a:endParaRPr lang="en-US" sz="2800" dirty="0">
              <a:solidFill>
                <a:schemeClr val="bg1"/>
              </a:solidFill>
            </a:endParaRPr>
          </a:p>
        </p:txBody>
      </p:sp>
    </p:spTree>
    <p:extLst>
      <p:ext uri="{BB962C8B-B14F-4D97-AF65-F5344CB8AC3E}">
        <p14:creationId xmlns:p14="http://schemas.microsoft.com/office/powerpoint/2010/main" val="136937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Since February 2020…</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695B594-015E-4318-BD56-A59876375B1D}"/>
              </a:ext>
            </a:extLst>
          </p:cNvPr>
          <p:cNvSpPr txBox="1"/>
          <p:nvPr/>
        </p:nvSpPr>
        <p:spPr>
          <a:xfrm>
            <a:off x="345025" y="1670842"/>
            <a:ext cx="2970184" cy="646331"/>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Labor Force: </a:t>
            </a:r>
          </a:p>
        </p:txBody>
      </p:sp>
      <p:sp>
        <p:nvSpPr>
          <p:cNvPr id="4" name="Arrow: Down 3">
            <a:extLst>
              <a:ext uri="{FF2B5EF4-FFF2-40B4-BE49-F238E27FC236}">
                <a16:creationId xmlns:a16="http://schemas.microsoft.com/office/drawing/2014/main" id="{5760B219-BD76-4EF0-BE74-59349226A42B}"/>
              </a:ext>
            </a:extLst>
          </p:cNvPr>
          <p:cNvSpPr/>
          <p:nvPr/>
        </p:nvSpPr>
        <p:spPr>
          <a:xfrm>
            <a:off x="4009276" y="1670841"/>
            <a:ext cx="623456" cy="6463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36DD24E-C10C-4FCB-BA3C-0949C03D4AC4}"/>
              </a:ext>
            </a:extLst>
          </p:cNvPr>
          <p:cNvSpPr txBox="1"/>
          <p:nvPr/>
        </p:nvSpPr>
        <p:spPr>
          <a:xfrm>
            <a:off x="345025" y="2996575"/>
            <a:ext cx="3583247" cy="1200329"/>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Unemployment Rate: </a:t>
            </a:r>
          </a:p>
        </p:txBody>
      </p:sp>
      <p:sp>
        <p:nvSpPr>
          <p:cNvPr id="17" name="Arrow: Down 16">
            <a:extLst>
              <a:ext uri="{FF2B5EF4-FFF2-40B4-BE49-F238E27FC236}">
                <a16:creationId xmlns:a16="http://schemas.microsoft.com/office/drawing/2014/main" id="{6607979D-91C5-4D5B-AC3D-1AB0FDAD7DC3}"/>
              </a:ext>
            </a:extLst>
          </p:cNvPr>
          <p:cNvSpPr/>
          <p:nvPr/>
        </p:nvSpPr>
        <p:spPr>
          <a:xfrm rot="10800000">
            <a:off x="4013866" y="3272254"/>
            <a:ext cx="623456" cy="6463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771AC0B-8602-4D47-8835-D149378F5828}"/>
              </a:ext>
            </a:extLst>
          </p:cNvPr>
          <p:cNvSpPr txBox="1"/>
          <p:nvPr/>
        </p:nvSpPr>
        <p:spPr>
          <a:xfrm>
            <a:off x="345024" y="4785758"/>
            <a:ext cx="3583247" cy="1200329"/>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Prime Age Employment: </a:t>
            </a:r>
          </a:p>
        </p:txBody>
      </p:sp>
      <p:sp>
        <p:nvSpPr>
          <p:cNvPr id="19" name="Arrow: Down 18">
            <a:extLst>
              <a:ext uri="{FF2B5EF4-FFF2-40B4-BE49-F238E27FC236}">
                <a16:creationId xmlns:a16="http://schemas.microsoft.com/office/drawing/2014/main" id="{03FB0572-3D42-46F9-A74D-3F7823016715}"/>
              </a:ext>
            </a:extLst>
          </p:cNvPr>
          <p:cNvSpPr/>
          <p:nvPr/>
        </p:nvSpPr>
        <p:spPr>
          <a:xfrm>
            <a:off x="4009276" y="5062755"/>
            <a:ext cx="623456" cy="6463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FB62781-0164-4A04-BB07-BFC01B6E8245}"/>
              </a:ext>
            </a:extLst>
          </p:cNvPr>
          <p:cNvSpPr txBox="1"/>
          <p:nvPr/>
        </p:nvSpPr>
        <p:spPr>
          <a:xfrm>
            <a:off x="4831151" y="1670842"/>
            <a:ext cx="1504463" cy="646331"/>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-3.0%</a:t>
            </a:r>
          </a:p>
        </p:txBody>
      </p:sp>
      <p:sp>
        <p:nvSpPr>
          <p:cNvPr id="22" name="TextBox 21">
            <a:extLst>
              <a:ext uri="{FF2B5EF4-FFF2-40B4-BE49-F238E27FC236}">
                <a16:creationId xmlns:a16="http://schemas.microsoft.com/office/drawing/2014/main" id="{B82E469E-ECDA-4556-B074-1F8B08B20D8E}"/>
              </a:ext>
            </a:extLst>
          </p:cNvPr>
          <p:cNvSpPr txBox="1"/>
          <p:nvPr/>
        </p:nvSpPr>
        <p:spPr>
          <a:xfrm>
            <a:off x="4831150" y="3101093"/>
            <a:ext cx="1504463" cy="646331"/>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+3.6%</a:t>
            </a:r>
          </a:p>
        </p:txBody>
      </p:sp>
      <p:sp>
        <p:nvSpPr>
          <p:cNvPr id="23" name="TextBox 22">
            <a:extLst>
              <a:ext uri="{FF2B5EF4-FFF2-40B4-BE49-F238E27FC236}">
                <a16:creationId xmlns:a16="http://schemas.microsoft.com/office/drawing/2014/main" id="{DA0A8361-550B-4660-A965-310D1B48FA02}"/>
              </a:ext>
            </a:extLst>
          </p:cNvPr>
          <p:cNvSpPr txBox="1"/>
          <p:nvPr/>
        </p:nvSpPr>
        <p:spPr>
          <a:xfrm>
            <a:off x="4831151" y="5062756"/>
            <a:ext cx="1504463" cy="646331"/>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-3.7%</a:t>
            </a:r>
          </a:p>
        </p:txBody>
      </p:sp>
      <p:sp>
        <p:nvSpPr>
          <p:cNvPr id="24" name="TextBox 23">
            <a:extLst>
              <a:ext uri="{FF2B5EF4-FFF2-40B4-BE49-F238E27FC236}">
                <a16:creationId xmlns:a16="http://schemas.microsoft.com/office/drawing/2014/main" id="{5D9E7755-0F29-4D7B-A8E4-6C89BCF4B691}"/>
              </a:ext>
            </a:extLst>
          </p:cNvPr>
          <p:cNvSpPr txBox="1"/>
          <p:nvPr/>
        </p:nvSpPr>
        <p:spPr>
          <a:xfrm>
            <a:off x="6889171" y="1393841"/>
            <a:ext cx="2222546" cy="1200329"/>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Payroll Jobs: </a:t>
            </a:r>
          </a:p>
        </p:txBody>
      </p:sp>
      <p:sp>
        <p:nvSpPr>
          <p:cNvPr id="25" name="Arrow: Down 24">
            <a:extLst>
              <a:ext uri="{FF2B5EF4-FFF2-40B4-BE49-F238E27FC236}">
                <a16:creationId xmlns:a16="http://schemas.microsoft.com/office/drawing/2014/main" id="{F289B89D-B33B-469A-83BB-6EE6FF8F31AF}"/>
              </a:ext>
            </a:extLst>
          </p:cNvPr>
          <p:cNvSpPr/>
          <p:nvPr/>
        </p:nvSpPr>
        <p:spPr>
          <a:xfrm>
            <a:off x="9286120" y="1670842"/>
            <a:ext cx="623456" cy="6463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C53B41E-7522-42E8-A3BE-E74F0511CD2A}"/>
              </a:ext>
            </a:extLst>
          </p:cNvPr>
          <p:cNvSpPr txBox="1"/>
          <p:nvPr/>
        </p:nvSpPr>
        <p:spPr>
          <a:xfrm>
            <a:off x="10083979" y="1667378"/>
            <a:ext cx="1504463" cy="646331"/>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-5.3%</a:t>
            </a:r>
          </a:p>
        </p:txBody>
      </p:sp>
      <p:sp>
        <p:nvSpPr>
          <p:cNvPr id="28" name="TextBox 27">
            <a:extLst>
              <a:ext uri="{FF2B5EF4-FFF2-40B4-BE49-F238E27FC236}">
                <a16:creationId xmlns:a16="http://schemas.microsoft.com/office/drawing/2014/main" id="{3DC15498-949E-48E3-8B48-D3D7212C2B77}"/>
              </a:ext>
            </a:extLst>
          </p:cNvPr>
          <p:cNvSpPr txBox="1"/>
          <p:nvPr/>
        </p:nvSpPr>
        <p:spPr>
          <a:xfrm>
            <a:off x="6889171" y="2996575"/>
            <a:ext cx="2222546" cy="1200329"/>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Jobless Claims: </a:t>
            </a:r>
          </a:p>
        </p:txBody>
      </p:sp>
      <p:sp>
        <p:nvSpPr>
          <p:cNvPr id="29" name="Arrow: Down 28">
            <a:extLst>
              <a:ext uri="{FF2B5EF4-FFF2-40B4-BE49-F238E27FC236}">
                <a16:creationId xmlns:a16="http://schemas.microsoft.com/office/drawing/2014/main" id="{50CE7CD1-1EC7-48FC-A839-50765718EEF6}"/>
              </a:ext>
            </a:extLst>
          </p:cNvPr>
          <p:cNvSpPr/>
          <p:nvPr/>
        </p:nvSpPr>
        <p:spPr>
          <a:xfrm rot="10800000">
            <a:off x="8799989" y="3273573"/>
            <a:ext cx="623456" cy="6463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1E2C0F5-6D97-4301-B090-C8122DE5F5F1}"/>
              </a:ext>
            </a:extLst>
          </p:cNvPr>
          <p:cNvSpPr txBox="1"/>
          <p:nvPr/>
        </p:nvSpPr>
        <p:spPr>
          <a:xfrm>
            <a:off x="9665276" y="3273573"/>
            <a:ext cx="2407340" cy="646331"/>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2.7 Million</a:t>
            </a:r>
          </a:p>
        </p:txBody>
      </p:sp>
      <p:sp>
        <p:nvSpPr>
          <p:cNvPr id="31" name="TextBox 30">
            <a:extLst>
              <a:ext uri="{FF2B5EF4-FFF2-40B4-BE49-F238E27FC236}">
                <a16:creationId xmlns:a16="http://schemas.microsoft.com/office/drawing/2014/main" id="{33AFA454-FF33-4C9E-8BA4-828A8D8F1FAC}"/>
              </a:ext>
            </a:extLst>
          </p:cNvPr>
          <p:cNvSpPr txBox="1"/>
          <p:nvPr/>
        </p:nvSpPr>
        <p:spPr>
          <a:xfrm>
            <a:off x="6889171" y="4785755"/>
            <a:ext cx="2222546" cy="1200329"/>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Jobless Claims: </a:t>
            </a:r>
          </a:p>
        </p:txBody>
      </p:sp>
      <p:sp>
        <p:nvSpPr>
          <p:cNvPr id="32" name="Arrow: Down 31">
            <a:extLst>
              <a:ext uri="{FF2B5EF4-FFF2-40B4-BE49-F238E27FC236}">
                <a16:creationId xmlns:a16="http://schemas.microsoft.com/office/drawing/2014/main" id="{DFE4AA9B-DC74-4148-95D5-742C1A95C27D}"/>
              </a:ext>
            </a:extLst>
          </p:cNvPr>
          <p:cNvSpPr/>
          <p:nvPr/>
        </p:nvSpPr>
        <p:spPr>
          <a:xfrm>
            <a:off x="8804990" y="5063306"/>
            <a:ext cx="623456" cy="646331"/>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E67D83E-6597-4E17-B051-2D775334160B}"/>
              </a:ext>
            </a:extLst>
          </p:cNvPr>
          <p:cNvSpPr txBox="1"/>
          <p:nvPr/>
        </p:nvSpPr>
        <p:spPr>
          <a:xfrm>
            <a:off x="9597848" y="5063306"/>
            <a:ext cx="1750872" cy="646331"/>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-20.7%</a:t>
            </a:r>
          </a:p>
        </p:txBody>
      </p:sp>
      <p:cxnSp>
        <p:nvCxnSpPr>
          <p:cNvPr id="12" name="Straight Connector 11">
            <a:extLst>
              <a:ext uri="{FF2B5EF4-FFF2-40B4-BE49-F238E27FC236}">
                <a16:creationId xmlns:a16="http://schemas.microsoft.com/office/drawing/2014/main" id="{A845EF0B-3A98-445D-87EA-4DB1B1A839D3}"/>
              </a:ext>
            </a:extLst>
          </p:cNvPr>
          <p:cNvCxnSpPr>
            <a:cxnSpLocks/>
          </p:cNvCxnSpPr>
          <p:nvPr/>
        </p:nvCxnSpPr>
        <p:spPr>
          <a:xfrm>
            <a:off x="6515100" y="1393841"/>
            <a:ext cx="0" cy="478875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10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Unemployment Rates</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AFC1E70-58DE-451D-93FD-1E0DCDC5C664}"/>
              </a:ext>
            </a:extLst>
          </p:cNvPr>
          <p:cNvPicPr>
            <a:picLocks noChangeAspect="1"/>
          </p:cNvPicPr>
          <p:nvPr/>
        </p:nvPicPr>
        <p:blipFill>
          <a:blip r:embed="rId4"/>
          <a:stretch>
            <a:fillRect/>
          </a:stretch>
        </p:blipFill>
        <p:spPr>
          <a:xfrm>
            <a:off x="1897207" y="1281350"/>
            <a:ext cx="8397584" cy="5224220"/>
          </a:xfrm>
          <a:prstGeom prst="rect">
            <a:avLst/>
          </a:prstGeom>
        </p:spPr>
      </p:pic>
      <p:sp>
        <p:nvSpPr>
          <p:cNvPr id="6" name="Rectangle 5">
            <a:extLst>
              <a:ext uri="{FF2B5EF4-FFF2-40B4-BE49-F238E27FC236}">
                <a16:creationId xmlns:a16="http://schemas.microsoft.com/office/drawing/2014/main" id="{13032D80-30A9-43F9-AF6D-2DB7B3D1ABB4}"/>
              </a:ext>
            </a:extLst>
          </p:cNvPr>
          <p:cNvSpPr/>
          <p:nvPr/>
        </p:nvSpPr>
        <p:spPr>
          <a:xfrm>
            <a:off x="1897207" y="6563997"/>
            <a:ext cx="9142038" cy="230832"/>
          </a:xfrm>
          <a:prstGeom prst="rect">
            <a:avLst/>
          </a:prstGeom>
        </p:spPr>
        <p:txBody>
          <a:bodyPr wrap="square">
            <a:spAutoFit/>
          </a:bodyPr>
          <a:lstStyle/>
          <a:p>
            <a:r>
              <a:rPr lang="en-US" sz="900" dirty="0">
                <a:solidFill>
                  <a:schemeClr val="bg1"/>
                </a:solidFill>
              </a:rPr>
              <a:t>Source:  Florida Department of Economic Opportunity, Bureau of Workforce Statistics and Economic Research, U.S. Bureau of Labor Statistics. </a:t>
            </a:r>
          </a:p>
        </p:txBody>
      </p:sp>
    </p:spTree>
    <p:extLst>
      <p:ext uri="{BB962C8B-B14F-4D97-AF65-F5344CB8AC3E}">
        <p14:creationId xmlns:p14="http://schemas.microsoft.com/office/powerpoint/2010/main" val="3694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Payroll Job Growth</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65BCFEB-2E51-4F77-A89B-7BB79B0A31C6}"/>
              </a:ext>
            </a:extLst>
          </p:cNvPr>
          <p:cNvPicPr>
            <a:picLocks noChangeAspect="1"/>
          </p:cNvPicPr>
          <p:nvPr/>
        </p:nvPicPr>
        <p:blipFill rotWithShape="1">
          <a:blip r:embed="rId4"/>
          <a:srcRect t="7442"/>
          <a:stretch/>
        </p:blipFill>
        <p:spPr>
          <a:xfrm>
            <a:off x="2129099" y="1643377"/>
            <a:ext cx="7933800" cy="4895356"/>
          </a:xfrm>
          <a:prstGeom prst="rect">
            <a:avLst/>
          </a:prstGeom>
        </p:spPr>
      </p:pic>
      <p:sp>
        <p:nvSpPr>
          <p:cNvPr id="6" name="Rectangle 5">
            <a:extLst>
              <a:ext uri="{FF2B5EF4-FFF2-40B4-BE49-F238E27FC236}">
                <a16:creationId xmlns:a16="http://schemas.microsoft.com/office/drawing/2014/main" id="{896E14D5-5001-4E71-973D-78F883433288}"/>
              </a:ext>
            </a:extLst>
          </p:cNvPr>
          <p:cNvSpPr/>
          <p:nvPr/>
        </p:nvSpPr>
        <p:spPr>
          <a:xfrm>
            <a:off x="2127024" y="6580578"/>
            <a:ext cx="9142038" cy="230832"/>
          </a:xfrm>
          <a:prstGeom prst="rect">
            <a:avLst/>
          </a:prstGeom>
        </p:spPr>
        <p:txBody>
          <a:bodyPr wrap="square">
            <a:spAutoFit/>
          </a:bodyPr>
          <a:lstStyle/>
          <a:p>
            <a:r>
              <a:rPr lang="en-US" sz="900" dirty="0">
                <a:solidFill>
                  <a:schemeClr val="bg1"/>
                </a:solidFill>
              </a:rPr>
              <a:t>Source:  Florida Department of Economic Opportunity, Bureau of Workforce Statistics and Economic Research; Current Employment Statistics (CES) Program. </a:t>
            </a:r>
          </a:p>
        </p:txBody>
      </p:sp>
      <p:sp>
        <p:nvSpPr>
          <p:cNvPr id="7" name="Rectangle 6">
            <a:extLst>
              <a:ext uri="{FF2B5EF4-FFF2-40B4-BE49-F238E27FC236}">
                <a16:creationId xmlns:a16="http://schemas.microsoft.com/office/drawing/2014/main" id="{1D4EAECB-9037-4BDC-BE83-AC0DE15DA998}"/>
              </a:ext>
            </a:extLst>
          </p:cNvPr>
          <p:cNvSpPr/>
          <p:nvPr/>
        </p:nvSpPr>
        <p:spPr>
          <a:xfrm>
            <a:off x="2840003" y="1244582"/>
            <a:ext cx="6511992" cy="369332"/>
          </a:xfrm>
          <a:prstGeom prst="rect">
            <a:avLst/>
          </a:prstGeom>
        </p:spPr>
        <p:txBody>
          <a:bodyPr wrap="square">
            <a:spAutoFit/>
          </a:bodyPr>
          <a:lstStyle/>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Total Nonagricultural Jobs (Florida; Seasonally Adjusted)</a:t>
            </a:r>
          </a:p>
        </p:txBody>
      </p:sp>
    </p:spTree>
    <p:extLst>
      <p:ext uri="{BB962C8B-B14F-4D97-AF65-F5344CB8AC3E}">
        <p14:creationId xmlns:p14="http://schemas.microsoft.com/office/powerpoint/2010/main" val="97138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Historical Recession Trajectories</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13032D80-30A9-43F9-AF6D-2DB7B3D1ABB4}"/>
              </a:ext>
            </a:extLst>
          </p:cNvPr>
          <p:cNvSpPr/>
          <p:nvPr/>
        </p:nvSpPr>
        <p:spPr>
          <a:xfrm>
            <a:off x="2423462" y="6557401"/>
            <a:ext cx="9142038" cy="230832"/>
          </a:xfrm>
          <a:prstGeom prst="rect">
            <a:avLst/>
          </a:prstGeom>
        </p:spPr>
        <p:txBody>
          <a:bodyPr wrap="square">
            <a:spAutoFit/>
          </a:bodyPr>
          <a:lstStyle/>
          <a:p>
            <a:r>
              <a:rPr lang="en-US" sz="900" dirty="0">
                <a:solidFill>
                  <a:schemeClr val="bg1"/>
                </a:solidFill>
              </a:rPr>
              <a:t>Source:  Florida Department of Economic Opportunity, Bureau of Workforce Statistics and Economic Research. </a:t>
            </a:r>
          </a:p>
        </p:txBody>
      </p:sp>
      <p:pic>
        <p:nvPicPr>
          <p:cNvPr id="7" name="Picture 6">
            <a:extLst>
              <a:ext uri="{FF2B5EF4-FFF2-40B4-BE49-F238E27FC236}">
                <a16:creationId xmlns:a16="http://schemas.microsoft.com/office/drawing/2014/main" id="{D7F94E91-8040-4EF8-A8B0-14D2AA5E8421}"/>
              </a:ext>
            </a:extLst>
          </p:cNvPr>
          <p:cNvPicPr>
            <a:picLocks noChangeAspect="1"/>
          </p:cNvPicPr>
          <p:nvPr/>
        </p:nvPicPr>
        <p:blipFill rotWithShape="1">
          <a:blip r:embed="rId4"/>
          <a:srcRect t="20272"/>
          <a:stretch/>
        </p:blipFill>
        <p:spPr>
          <a:xfrm>
            <a:off x="2423462" y="1812986"/>
            <a:ext cx="7345073" cy="4684921"/>
          </a:xfrm>
          <a:prstGeom prst="rect">
            <a:avLst/>
          </a:prstGeom>
        </p:spPr>
      </p:pic>
      <p:sp>
        <p:nvSpPr>
          <p:cNvPr id="2" name="TextBox 1">
            <a:extLst>
              <a:ext uri="{FF2B5EF4-FFF2-40B4-BE49-F238E27FC236}">
                <a16:creationId xmlns:a16="http://schemas.microsoft.com/office/drawing/2014/main" id="{95E7A55F-E15B-463D-9CA9-C1F4D8574BBE}"/>
              </a:ext>
            </a:extLst>
          </p:cNvPr>
          <p:cNvSpPr txBox="1"/>
          <p:nvPr/>
        </p:nvSpPr>
        <p:spPr>
          <a:xfrm>
            <a:off x="6179160" y="2074690"/>
            <a:ext cx="3200400" cy="276999"/>
          </a:xfrm>
          <a:prstGeom prst="rect">
            <a:avLst/>
          </a:prstGeom>
          <a:noFill/>
        </p:spPr>
        <p:txBody>
          <a:bodyPr wrap="square" rtlCol="0">
            <a:spAutoFit/>
          </a:bodyPr>
          <a:lstStyle/>
          <a:p>
            <a:r>
              <a:rPr lang="en-US" sz="1200" b="1" dirty="0">
                <a:solidFill>
                  <a:srgbClr val="98C93C"/>
                </a:solidFill>
              </a:rPr>
              <a:t>Dot Com Bubble (March 2001)</a:t>
            </a:r>
          </a:p>
        </p:txBody>
      </p:sp>
      <p:sp>
        <p:nvSpPr>
          <p:cNvPr id="11" name="TextBox 10">
            <a:extLst>
              <a:ext uri="{FF2B5EF4-FFF2-40B4-BE49-F238E27FC236}">
                <a16:creationId xmlns:a16="http://schemas.microsoft.com/office/drawing/2014/main" id="{85D66F2C-758D-4CEE-B0B3-D9377E741360}"/>
              </a:ext>
            </a:extLst>
          </p:cNvPr>
          <p:cNvSpPr txBox="1"/>
          <p:nvPr/>
        </p:nvSpPr>
        <p:spPr>
          <a:xfrm>
            <a:off x="7464169" y="3404636"/>
            <a:ext cx="3200400" cy="276999"/>
          </a:xfrm>
          <a:prstGeom prst="rect">
            <a:avLst/>
          </a:prstGeom>
          <a:noFill/>
        </p:spPr>
        <p:txBody>
          <a:bodyPr wrap="square" rtlCol="0">
            <a:spAutoFit/>
          </a:bodyPr>
          <a:lstStyle/>
          <a:p>
            <a:r>
              <a:rPr lang="en-US" sz="1200" b="1" dirty="0">
                <a:solidFill>
                  <a:srgbClr val="FAC11C"/>
                </a:solidFill>
              </a:rPr>
              <a:t>Great Recession (December 2007)</a:t>
            </a:r>
          </a:p>
        </p:txBody>
      </p:sp>
      <p:sp>
        <p:nvSpPr>
          <p:cNvPr id="12" name="TextBox 11">
            <a:extLst>
              <a:ext uri="{FF2B5EF4-FFF2-40B4-BE49-F238E27FC236}">
                <a16:creationId xmlns:a16="http://schemas.microsoft.com/office/drawing/2014/main" id="{D33E57E2-27F6-4043-9ABC-903908A2E8DB}"/>
              </a:ext>
            </a:extLst>
          </p:cNvPr>
          <p:cNvSpPr txBox="1"/>
          <p:nvPr/>
        </p:nvSpPr>
        <p:spPr>
          <a:xfrm>
            <a:off x="7256351" y="2546407"/>
            <a:ext cx="3200400" cy="276999"/>
          </a:xfrm>
          <a:prstGeom prst="rect">
            <a:avLst/>
          </a:prstGeom>
          <a:noFill/>
        </p:spPr>
        <p:txBody>
          <a:bodyPr wrap="square" rtlCol="0">
            <a:spAutoFit/>
          </a:bodyPr>
          <a:lstStyle/>
          <a:p>
            <a:r>
              <a:rPr lang="en-US" sz="1200" b="1" dirty="0">
                <a:solidFill>
                  <a:srgbClr val="006992"/>
                </a:solidFill>
              </a:rPr>
              <a:t>Early 1990s Recession (July 1990)</a:t>
            </a:r>
          </a:p>
        </p:txBody>
      </p:sp>
      <p:sp>
        <p:nvSpPr>
          <p:cNvPr id="14" name="Rectangle 13">
            <a:extLst>
              <a:ext uri="{FF2B5EF4-FFF2-40B4-BE49-F238E27FC236}">
                <a16:creationId xmlns:a16="http://schemas.microsoft.com/office/drawing/2014/main" id="{984DC3DF-D510-419E-8F02-B0B57E70FD73}"/>
              </a:ext>
            </a:extLst>
          </p:cNvPr>
          <p:cNvSpPr/>
          <p:nvPr/>
        </p:nvSpPr>
        <p:spPr>
          <a:xfrm>
            <a:off x="2457499" y="1177058"/>
            <a:ext cx="7443322" cy="646331"/>
          </a:xfrm>
          <a:prstGeom prst="rect">
            <a:avLst/>
          </a:prstGeom>
        </p:spPr>
        <p:txBody>
          <a:bodyPr wrap="square">
            <a:spAutoFit/>
          </a:bodyPr>
          <a:lstStyle/>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Total </a:t>
            </a:r>
            <a:r>
              <a:rPr lang="en-US" b="1" dirty="0" err="1">
                <a:solidFill>
                  <a:schemeClr val="bg1"/>
                </a:solidFill>
                <a:latin typeface="Helvetica" panose="020B0604020202030204" pitchFamily="34" charset="0"/>
                <a:ea typeface="Open Sans Light" panose="020B0306030504020204" pitchFamily="34" charset="0"/>
                <a:cs typeface="Open Sans Light" panose="020B0306030504020204" pitchFamily="34" charset="0"/>
              </a:rPr>
              <a:t>NonAgricultural</a:t>
            </a: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 Employment </a:t>
            </a:r>
          </a:p>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(Florida; Seasonally Adjusted)</a:t>
            </a:r>
          </a:p>
        </p:txBody>
      </p:sp>
    </p:spTree>
    <p:extLst>
      <p:ext uri="{BB962C8B-B14F-4D97-AF65-F5344CB8AC3E}">
        <p14:creationId xmlns:p14="http://schemas.microsoft.com/office/powerpoint/2010/main" val="284875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15135"/>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Historical Recession Trajectories</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E7C0053-DCF8-439E-B1E1-E231E68BA382}"/>
              </a:ext>
            </a:extLst>
          </p:cNvPr>
          <p:cNvPicPr>
            <a:picLocks noChangeAspect="1"/>
          </p:cNvPicPr>
          <p:nvPr/>
        </p:nvPicPr>
        <p:blipFill rotWithShape="1">
          <a:blip r:embed="rId4"/>
          <a:srcRect t="20284"/>
          <a:stretch/>
        </p:blipFill>
        <p:spPr>
          <a:xfrm>
            <a:off x="2423462" y="1810210"/>
            <a:ext cx="7345073" cy="4684106"/>
          </a:xfrm>
          <a:prstGeom prst="rect">
            <a:avLst/>
          </a:prstGeom>
        </p:spPr>
      </p:pic>
      <p:sp>
        <p:nvSpPr>
          <p:cNvPr id="2" name="TextBox 1">
            <a:extLst>
              <a:ext uri="{FF2B5EF4-FFF2-40B4-BE49-F238E27FC236}">
                <a16:creationId xmlns:a16="http://schemas.microsoft.com/office/drawing/2014/main" id="{95E7A55F-E15B-463D-9CA9-C1F4D8574BBE}"/>
              </a:ext>
            </a:extLst>
          </p:cNvPr>
          <p:cNvSpPr txBox="1"/>
          <p:nvPr/>
        </p:nvSpPr>
        <p:spPr>
          <a:xfrm>
            <a:off x="6179160" y="2074690"/>
            <a:ext cx="3200400" cy="276999"/>
          </a:xfrm>
          <a:prstGeom prst="rect">
            <a:avLst/>
          </a:prstGeom>
          <a:noFill/>
        </p:spPr>
        <p:txBody>
          <a:bodyPr wrap="square" rtlCol="0">
            <a:spAutoFit/>
          </a:bodyPr>
          <a:lstStyle/>
          <a:p>
            <a:r>
              <a:rPr lang="en-US" sz="1200" b="1" dirty="0">
                <a:solidFill>
                  <a:srgbClr val="98C93C"/>
                </a:solidFill>
              </a:rPr>
              <a:t>Dot Com Bubble (March 2001)</a:t>
            </a:r>
          </a:p>
        </p:txBody>
      </p:sp>
      <p:sp>
        <p:nvSpPr>
          <p:cNvPr id="11" name="TextBox 10">
            <a:extLst>
              <a:ext uri="{FF2B5EF4-FFF2-40B4-BE49-F238E27FC236}">
                <a16:creationId xmlns:a16="http://schemas.microsoft.com/office/drawing/2014/main" id="{85D66F2C-758D-4CEE-B0B3-D9377E741360}"/>
              </a:ext>
            </a:extLst>
          </p:cNvPr>
          <p:cNvSpPr txBox="1"/>
          <p:nvPr/>
        </p:nvSpPr>
        <p:spPr>
          <a:xfrm>
            <a:off x="7464169" y="3404636"/>
            <a:ext cx="3200400" cy="276999"/>
          </a:xfrm>
          <a:prstGeom prst="rect">
            <a:avLst/>
          </a:prstGeom>
          <a:noFill/>
        </p:spPr>
        <p:txBody>
          <a:bodyPr wrap="square" rtlCol="0">
            <a:spAutoFit/>
          </a:bodyPr>
          <a:lstStyle/>
          <a:p>
            <a:r>
              <a:rPr lang="en-US" sz="1200" b="1" dirty="0">
                <a:solidFill>
                  <a:srgbClr val="FAC11C"/>
                </a:solidFill>
              </a:rPr>
              <a:t>Great Recession (December 2007)</a:t>
            </a:r>
          </a:p>
        </p:txBody>
      </p:sp>
      <p:sp>
        <p:nvSpPr>
          <p:cNvPr id="14" name="TextBox 13">
            <a:extLst>
              <a:ext uri="{FF2B5EF4-FFF2-40B4-BE49-F238E27FC236}">
                <a16:creationId xmlns:a16="http://schemas.microsoft.com/office/drawing/2014/main" id="{2EE9238B-E613-4C69-94F2-DCBF227AB23E}"/>
              </a:ext>
            </a:extLst>
          </p:cNvPr>
          <p:cNvSpPr txBox="1"/>
          <p:nvPr/>
        </p:nvSpPr>
        <p:spPr>
          <a:xfrm>
            <a:off x="3267826" y="3691906"/>
            <a:ext cx="3200400" cy="276999"/>
          </a:xfrm>
          <a:prstGeom prst="rect">
            <a:avLst/>
          </a:prstGeom>
          <a:noFill/>
        </p:spPr>
        <p:txBody>
          <a:bodyPr wrap="square" rtlCol="0">
            <a:spAutoFit/>
          </a:bodyPr>
          <a:lstStyle/>
          <a:p>
            <a:r>
              <a:rPr lang="en-US" sz="1200" b="1" dirty="0"/>
              <a:t>COVID-19 Recession (February 2020)</a:t>
            </a:r>
          </a:p>
        </p:txBody>
      </p:sp>
      <p:sp>
        <p:nvSpPr>
          <p:cNvPr id="16" name="TextBox 15">
            <a:extLst>
              <a:ext uri="{FF2B5EF4-FFF2-40B4-BE49-F238E27FC236}">
                <a16:creationId xmlns:a16="http://schemas.microsoft.com/office/drawing/2014/main" id="{59ECF0F3-1540-4735-B141-0DD84BFD4829}"/>
              </a:ext>
            </a:extLst>
          </p:cNvPr>
          <p:cNvSpPr txBox="1"/>
          <p:nvPr/>
        </p:nvSpPr>
        <p:spPr>
          <a:xfrm>
            <a:off x="7256351" y="2546407"/>
            <a:ext cx="3200400" cy="276999"/>
          </a:xfrm>
          <a:prstGeom prst="rect">
            <a:avLst/>
          </a:prstGeom>
          <a:noFill/>
        </p:spPr>
        <p:txBody>
          <a:bodyPr wrap="square" rtlCol="0">
            <a:spAutoFit/>
          </a:bodyPr>
          <a:lstStyle/>
          <a:p>
            <a:r>
              <a:rPr lang="en-US" sz="1200" b="1" dirty="0">
                <a:solidFill>
                  <a:srgbClr val="006992"/>
                </a:solidFill>
              </a:rPr>
              <a:t>Early 1990s Recession (July 1990)</a:t>
            </a:r>
          </a:p>
        </p:txBody>
      </p:sp>
      <p:sp>
        <p:nvSpPr>
          <p:cNvPr id="17" name="Rectangle 16">
            <a:extLst>
              <a:ext uri="{FF2B5EF4-FFF2-40B4-BE49-F238E27FC236}">
                <a16:creationId xmlns:a16="http://schemas.microsoft.com/office/drawing/2014/main" id="{EECD2421-0B1A-4DFF-BC4D-29AB2C30BAC3}"/>
              </a:ext>
            </a:extLst>
          </p:cNvPr>
          <p:cNvSpPr/>
          <p:nvPr/>
        </p:nvSpPr>
        <p:spPr>
          <a:xfrm>
            <a:off x="2457499" y="1177058"/>
            <a:ext cx="7443322" cy="646331"/>
          </a:xfrm>
          <a:prstGeom prst="rect">
            <a:avLst/>
          </a:prstGeom>
        </p:spPr>
        <p:txBody>
          <a:bodyPr wrap="square">
            <a:spAutoFit/>
          </a:bodyPr>
          <a:lstStyle/>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Total </a:t>
            </a:r>
            <a:r>
              <a:rPr lang="en-US" b="1" dirty="0" err="1">
                <a:solidFill>
                  <a:schemeClr val="bg1"/>
                </a:solidFill>
                <a:latin typeface="Helvetica" panose="020B0604020202030204" pitchFamily="34" charset="0"/>
                <a:ea typeface="Open Sans Light" panose="020B0306030504020204" pitchFamily="34" charset="0"/>
                <a:cs typeface="Open Sans Light" panose="020B0306030504020204" pitchFamily="34" charset="0"/>
              </a:rPr>
              <a:t>NonAgricultural</a:t>
            </a: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 Employment </a:t>
            </a:r>
          </a:p>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(Florida; Seasonally Adjusted)</a:t>
            </a:r>
          </a:p>
        </p:txBody>
      </p:sp>
      <p:sp>
        <p:nvSpPr>
          <p:cNvPr id="18" name="Rectangle 17">
            <a:extLst>
              <a:ext uri="{FF2B5EF4-FFF2-40B4-BE49-F238E27FC236}">
                <a16:creationId xmlns:a16="http://schemas.microsoft.com/office/drawing/2014/main" id="{40C0B2F4-2E05-4D6A-99AA-7687A0D0D08D}"/>
              </a:ext>
            </a:extLst>
          </p:cNvPr>
          <p:cNvSpPr/>
          <p:nvPr/>
        </p:nvSpPr>
        <p:spPr>
          <a:xfrm>
            <a:off x="2423462" y="6557401"/>
            <a:ext cx="9142038" cy="230832"/>
          </a:xfrm>
          <a:prstGeom prst="rect">
            <a:avLst/>
          </a:prstGeom>
        </p:spPr>
        <p:txBody>
          <a:bodyPr wrap="square">
            <a:spAutoFit/>
          </a:bodyPr>
          <a:lstStyle/>
          <a:p>
            <a:r>
              <a:rPr lang="en-US" sz="900" dirty="0">
                <a:solidFill>
                  <a:schemeClr val="bg1"/>
                </a:solidFill>
              </a:rPr>
              <a:t>Source:  Florida Department of Economic Opportunity, Bureau of Workforce Statistics and Economic Research. </a:t>
            </a:r>
          </a:p>
        </p:txBody>
      </p:sp>
    </p:spTree>
    <p:extLst>
      <p:ext uri="{BB962C8B-B14F-4D97-AF65-F5344CB8AC3E}">
        <p14:creationId xmlns:p14="http://schemas.microsoft.com/office/powerpoint/2010/main" val="416965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Industries Have Recovered Differently</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DF988E7C-F927-4C5F-9F46-20CC4BB76320}"/>
              </a:ext>
            </a:extLst>
          </p:cNvPr>
          <p:cNvPicPr>
            <a:picLocks noChangeAspect="1"/>
          </p:cNvPicPr>
          <p:nvPr/>
        </p:nvPicPr>
        <p:blipFill rotWithShape="1">
          <a:blip r:embed="rId4"/>
          <a:srcRect t="14616"/>
          <a:stretch/>
        </p:blipFill>
        <p:spPr>
          <a:xfrm>
            <a:off x="2429200" y="1701502"/>
            <a:ext cx="7134435" cy="4813597"/>
          </a:xfrm>
          <a:prstGeom prst="rect">
            <a:avLst/>
          </a:prstGeom>
        </p:spPr>
      </p:pic>
      <p:cxnSp>
        <p:nvCxnSpPr>
          <p:cNvPr id="7" name="Straight Arrow Connector 6">
            <a:extLst>
              <a:ext uri="{FF2B5EF4-FFF2-40B4-BE49-F238E27FC236}">
                <a16:creationId xmlns:a16="http://schemas.microsoft.com/office/drawing/2014/main" id="{D171214E-4D22-4B1C-9170-19D9B99A5F49}"/>
              </a:ext>
            </a:extLst>
          </p:cNvPr>
          <p:cNvCxnSpPr>
            <a:cxnSpLocks/>
          </p:cNvCxnSpPr>
          <p:nvPr/>
        </p:nvCxnSpPr>
        <p:spPr>
          <a:xfrm flipH="1" flipV="1">
            <a:off x="5914156" y="2316721"/>
            <a:ext cx="199162" cy="25977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A16CB84-FB54-45C6-ACEA-1DEF7DDA6D29}"/>
              </a:ext>
            </a:extLst>
          </p:cNvPr>
          <p:cNvSpPr txBox="1"/>
          <p:nvPr/>
        </p:nvSpPr>
        <p:spPr>
          <a:xfrm>
            <a:off x="5652656" y="2521436"/>
            <a:ext cx="1257300" cy="276999"/>
          </a:xfrm>
          <a:prstGeom prst="rect">
            <a:avLst/>
          </a:prstGeom>
          <a:noFill/>
        </p:spPr>
        <p:txBody>
          <a:bodyPr wrap="square" rtlCol="0">
            <a:spAutoFit/>
          </a:bodyPr>
          <a:lstStyle/>
          <a:p>
            <a:r>
              <a:rPr lang="en-US" sz="1200" b="1" dirty="0"/>
              <a:t>Jobs Recovered</a:t>
            </a:r>
          </a:p>
        </p:txBody>
      </p:sp>
      <p:sp>
        <p:nvSpPr>
          <p:cNvPr id="14" name="TextBox 13">
            <a:extLst>
              <a:ext uri="{FF2B5EF4-FFF2-40B4-BE49-F238E27FC236}">
                <a16:creationId xmlns:a16="http://schemas.microsoft.com/office/drawing/2014/main" id="{6C064B0D-535E-4997-8C6F-A49B3A9FFFDE}"/>
              </a:ext>
            </a:extLst>
          </p:cNvPr>
          <p:cNvSpPr txBox="1"/>
          <p:nvPr/>
        </p:nvSpPr>
        <p:spPr>
          <a:xfrm>
            <a:off x="7073642" y="2521435"/>
            <a:ext cx="787140" cy="276999"/>
          </a:xfrm>
          <a:prstGeom prst="rect">
            <a:avLst/>
          </a:prstGeom>
          <a:noFill/>
        </p:spPr>
        <p:txBody>
          <a:bodyPr wrap="square" rtlCol="0">
            <a:spAutoFit/>
          </a:bodyPr>
          <a:lstStyle/>
          <a:p>
            <a:r>
              <a:rPr lang="en-US" sz="1200" b="1" dirty="0">
                <a:solidFill>
                  <a:srgbClr val="003F5C"/>
                </a:solidFill>
              </a:rPr>
              <a:t>Jobs Lost</a:t>
            </a:r>
          </a:p>
        </p:txBody>
      </p:sp>
      <p:cxnSp>
        <p:nvCxnSpPr>
          <p:cNvPr id="15" name="Straight Arrow Connector 14">
            <a:extLst>
              <a:ext uri="{FF2B5EF4-FFF2-40B4-BE49-F238E27FC236}">
                <a16:creationId xmlns:a16="http://schemas.microsoft.com/office/drawing/2014/main" id="{11FE6941-3C4E-4729-87E4-311103D94BA4}"/>
              </a:ext>
            </a:extLst>
          </p:cNvPr>
          <p:cNvCxnSpPr>
            <a:cxnSpLocks/>
          </p:cNvCxnSpPr>
          <p:nvPr/>
        </p:nvCxnSpPr>
        <p:spPr>
          <a:xfrm flipH="1" flipV="1">
            <a:off x="7227830" y="2316721"/>
            <a:ext cx="199162" cy="259772"/>
          </a:xfrm>
          <a:prstGeom prst="straightConnector1">
            <a:avLst/>
          </a:prstGeom>
          <a:ln w="19050">
            <a:solidFill>
              <a:srgbClr val="003F5C"/>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7A90B58-D5F4-4D91-A089-D2F18FF048A1}"/>
              </a:ext>
            </a:extLst>
          </p:cNvPr>
          <p:cNvSpPr/>
          <p:nvPr/>
        </p:nvSpPr>
        <p:spPr>
          <a:xfrm>
            <a:off x="2374338" y="1112141"/>
            <a:ext cx="7443322" cy="646331"/>
          </a:xfrm>
          <a:prstGeom prst="rect">
            <a:avLst/>
          </a:prstGeom>
        </p:spPr>
        <p:txBody>
          <a:bodyPr wrap="square">
            <a:spAutoFit/>
          </a:bodyPr>
          <a:lstStyle/>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Total </a:t>
            </a:r>
            <a:r>
              <a:rPr lang="en-US" b="1" dirty="0" err="1">
                <a:solidFill>
                  <a:schemeClr val="bg1"/>
                </a:solidFill>
                <a:latin typeface="Helvetica" panose="020B0604020202030204" pitchFamily="34" charset="0"/>
                <a:ea typeface="Open Sans Light" panose="020B0306030504020204" pitchFamily="34" charset="0"/>
                <a:cs typeface="Open Sans Light" panose="020B0306030504020204" pitchFamily="34" charset="0"/>
              </a:rPr>
              <a:t>NonAgricultural</a:t>
            </a: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 Employment </a:t>
            </a:r>
          </a:p>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(Florida; Seasonally Adjusted)</a:t>
            </a:r>
          </a:p>
        </p:txBody>
      </p:sp>
      <p:sp>
        <p:nvSpPr>
          <p:cNvPr id="12" name="Rectangle 11">
            <a:extLst>
              <a:ext uri="{FF2B5EF4-FFF2-40B4-BE49-F238E27FC236}">
                <a16:creationId xmlns:a16="http://schemas.microsoft.com/office/drawing/2014/main" id="{51E9E3BB-5FD3-40EC-8E4E-D1DC70DF58EC}"/>
              </a:ext>
            </a:extLst>
          </p:cNvPr>
          <p:cNvSpPr/>
          <p:nvPr/>
        </p:nvSpPr>
        <p:spPr>
          <a:xfrm>
            <a:off x="2374338" y="6568761"/>
            <a:ext cx="9142038" cy="230832"/>
          </a:xfrm>
          <a:prstGeom prst="rect">
            <a:avLst/>
          </a:prstGeom>
        </p:spPr>
        <p:txBody>
          <a:bodyPr wrap="square">
            <a:spAutoFit/>
          </a:bodyPr>
          <a:lstStyle/>
          <a:p>
            <a:r>
              <a:rPr lang="en-US" sz="900" dirty="0">
                <a:solidFill>
                  <a:schemeClr val="bg1"/>
                </a:solidFill>
              </a:rPr>
              <a:t>Source:  Florida Department of Economic Opportunity, Bureau of Workforce Statistics and Economic Research; Current Employment Statistics (CES) Program. </a:t>
            </a:r>
          </a:p>
        </p:txBody>
      </p:sp>
    </p:spTree>
    <p:extLst>
      <p:ext uri="{BB962C8B-B14F-4D97-AF65-F5344CB8AC3E}">
        <p14:creationId xmlns:p14="http://schemas.microsoft.com/office/powerpoint/2010/main" val="419977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15135"/>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Jobless Claims</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65F5D9-3002-45A5-871F-56186EF6AA50}"/>
              </a:ext>
            </a:extLst>
          </p:cNvPr>
          <p:cNvPicPr>
            <a:picLocks noChangeAspect="1"/>
          </p:cNvPicPr>
          <p:nvPr/>
        </p:nvPicPr>
        <p:blipFill rotWithShape="1">
          <a:blip r:embed="rId4"/>
          <a:srcRect l="15458" t="12577" r="16995" b="4696"/>
          <a:stretch/>
        </p:blipFill>
        <p:spPr>
          <a:xfrm>
            <a:off x="2369626" y="1218880"/>
            <a:ext cx="7452746" cy="5487462"/>
          </a:xfrm>
          <a:prstGeom prst="rect">
            <a:avLst/>
          </a:prstGeom>
        </p:spPr>
      </p:pic>
      <p:pic>
        <p:nvPicPr>
          <p:cNvPr id="6" name="Picture 5">
            <a:extLst>
              <a:ext uri="{FF2B5EF4-FFF2-40B4-BE49-F238E27FC236}">
                <a16:creationId xmlns:a16="http://schemas.microsoft.com/office/drawing/2014/main" id="{187CF10F-263C-460D-B1E4-B0B436659CA1}"/>
              </a:ext>
            </a:extLst>
          </p:cNvPr>
          <p:cNvPicPr>
            <a:picLocks noChangeAspect="1"/>
          </p:cNvPicPr>
          <p:nvPr/>
        </p:nvPicPr>
        <p:blipFill rotWithShape="1">
          <a:blip r:embed="rId4"/>
          <a:srcRect l="50558" t="18064" r="21001" b="77863"/>
          <a:stretch/>
        </p:blipFill>
        <p:spPr>
          <a:xfrm>
            <a:off x="6299596" y="1218880"/>
            <a:ext cx="3374339" cy="437550"/>
          </a:xfrm>
          <a:prstGeom prst="rect">
            <a:avLst/>
          </a:prstGeom>
        </p:spPr>
      </p:pic>
    </p:spTree>
    <p:extLst>
      <p:ext uri="{BB962C8B-B14F-4D97-AF65-F5344CB8AC3E}">
        <p14:creationId xmlns:p14="http://schemas.microsoft.com/office/powerpoint/2010/main" val="119009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Labor Turnover</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EAD176B2-05F7-4D66-AFDB-5D9EFA1D900B}"/>
              </a:ext>
            </a:extLst>
          </p:cNvPr>
          <p:cNvPicPr>
            <a:picLocks noChangeAspect="1"/>
          </p:cNvPicPr>
          <p:nvPr/>
        </p:nvPicPr>
        <p:blipFill>
          <a:blip r:embed="rId4"/>
          <a:stretch>
            <a:fillRect/>
          </a:stretch>
        </p:blipFill>
        <p:spPr>
          <a:xfrm>
            <a:off x="2083853" y="1812563"/>
            <a:ext cx="8024290" cy="4659478"/>
          </a:xfrm>
          <a:prstGeom prst="rect">
            <a:avLst/>
          </a:prstGeom>
        </p:spPr>
      </p:pic>
      <p:sp>
        <p:nvSpPr>
          <p:cNvPr id="10" name="Rectangle 9">
            <a:extLst>
              <a:ext uri="{FF2B5EF4-FFF2-40B4-BE49-F238E27FC236}">
                <a16:creationId xmlns:a16="http://schemas.microsoft.com/office/drawing/2014/main" id="{524145BD-2931-498B-A138-7C2C0F2E880D}"/>
              </a:ext>
            </a:extLst>
          </p:cNvPr>
          <p:cNvSpPr/>
          <p:nvPr/>
        </p:nvSpPr>
        <p:spPr>
          <a:xfrm>
            <a:off x="2999508" y="1166232"/>
            <a:ext cx="6192981" cy="646331"/>
          </a:xfrm>
          <a:prstGeom prst="rect">
            <a:avLst/>
          </a:prstGeom>
        </p:spPr>
        <p:txBody>
          <a:bodyPr wrap="square">
            <a:spAutoFit/>
          </a:bodyPr>
          <a:lstStyle/>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Job Openings vs Total Separations</a:t>
            </a:r>
          </a:p>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Florida; Seasonally Adjusted</a:t>
            </a:r>
          </a:p>
        </p:txBody>
      </p:sp>
      <p:sp>
        <p:nvSpPr>
          <p:cNvPr id="11" name="Rectangle 10">
            <a:extLst>
              <a:ext uri="{FF2B5EF4-FFF2-40B4-BE49-F238E27FC236}">
                <a16:creationId xmlns:a16="http://schemas.microsoft.com/office/drawing/2014/main" id="{9CD1D363-9A77-44A7-8285-D9C691BB779D}"/>
              </a:ext>
            </a:extLst>
          </p:cNvPr>
          <p:cNvSpPr/>
          <p:nvPr/>
        </p:nvSpPr>
        <p:spPr>
          <a:xfrm>
            <a:off x="2083853" y="6527613"/>
            <a:ext cx="9142038" cy="230832"/>
          </a:xfrm>
          <a:prstGeom prst="rect">
            <a:avLst/>
          </a:prstGeom>
        </p:spPr>
        <p:txBody>
          <a:bodyPr wrap="square">
            <a:spAutoFit/>
          </a:bodyPr>
          <a:lstStyle/>
          <a:p>
            <a:r>
              <a:rPr lang="en-US" sz="900" dirty="0">
                <a:solidFill>
                  <a:schemeClr val="bg1"/>
                </a:solidFill>
              </a:rPr>
              <a:t>Source:  U.S. Bureau of Labor Statistics, Job Openings and Labor Turnover Survey (JOLTS)</a:t>
            </a:r>
          </a:p>
        </p:txBody>
      </p:sp>
    </p:spTree>
    <p:extLst>
      <p:ext uri="{BB962C8B-B14F-4D97-AF65-F5344CB8AC3E}">
        <p14:creationId xmlns:p14="http://schemas.microsoft.com/office/powerpoint/2010/main" val="175479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Consumer Sentiment</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3E95A6C8-A0B1-4B3A-8E15-1F30C0C924F0}"/>
              </a:ext>
            </a:extLst>
          </p:cNvPr>
          <p:cNvPicPr>
            <a:picLocks noChangeAspect="1"/>
          </p:cNvPicPr>
          <p:nvPr/>
        </p:nvPicPr>
        <p:blipFill rotWithShape="1">
          <a:blip r:embed="rId4"/>
          <a:srcRect b="6992"/>
          <a:stretch/>
        </p:blipFill>
        <p:spPr>
          <a:xfrm>
            <a:off x="2216251" y="1839191"/>
            <a:ext cx="7759495" cy="4588868"/>
          </a:xfrm>
          <a:prstGeom prst="rect">
            <a:avLst/>
          </a:prstGeom>
        </p:spPr>
      </p:pic>
      <p:sp>
        <p:nvSpPr>
          <p:cNvPr id="6" name="Rectangle 5">
            <a:extLst>
              <a:ext uri="{FF2B5EF4-FFF2-40B4-BE49-F238E27FC236}">
                <a16:creationId xmlns:a16="http://schemas.microsoft.com/office/drawing/2014/main" id="{B28B9DF0-3013-4422-80FA-2B49DBE6B16E}"/>
              </a:ext>
            </a:extLst>
          </p:cNvPr>
          <p:cNvSpPr/>
          <p:nvPr/>
        </p:nvSpPr>
        <p:spPr>
          <a:xfrm>
            <a:off x="2457499" y="1177058"/>
            <a:ext cx="7443322" cy="646331"/>
          </a:xfrm>
          <a:prstGeom prst="rect">
            <a:avLst/>
          </a:prstGeom>
        </p:spPr>
        <p:txBody>
          <a:bodyPr wrap="square">
            <a:spAutoFit/>
          </a:bodyPr>
          <a:lstStyle/>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Florida Consumer Sentiment Index</a:t>
            </a:r>
          </a:p>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(Seasonally Adjusted)</a:t>
            </a:r>
          </a:p>
        </p:txBody>
      </p:sp>
      <p:sp>
        <p:nvSpPr>
          <p:cNvPr id="7" name="Rectangle 6">
            <a:extLst>
              <a:ext uri="{FF2B5EF4-FFF2-40B4-BE49-F238E27FC236}">
                <a16:creationId xmlns:a16="http://schemas.microsoft.com/office/drawing/2014/main" id="{495AD6B1-E39A-4F39-88E6-34145E1A9268}"/>
              </a:ext>
            </a:extLst>
          </p:cNvPr>
          <p:cNvSpPr/>
          <p:nvPr/>
        </p:nvSpPr>
        <p:spPr>
          <a:xfrm>
            <a:off x="2216251" y="6514909"/>
            <a:ext cx="9142038" cy="230832"/>
          </a:xfrm>
          <a:prstGeom prst="rect">
            <a:avLst/>
          </a:prstGeom>
        </p:spPr>
        <p:txBody>
          <a:bodyPr wrap="square">
            <a:spAutoFit/>
          </a:bodyPr>
          <a:lstStyle/>
          <a:p>
            <a:r>
              <a:rPr lang="en-US" sz="900" dirty="0">
                <a:solidFill>
                  <a:schemeClr val="bg1"/>
                </a:solidFill>
              </a:rPr>
              <a:t>Source:  University of Florida, Bureau of Economic and Business Research (BEBR). </a:t>
            </a:r>
          </a:p>
        </p:txBody>
      </p:sp>
    </p:spTree>
    <p:extLst>
      <p:ext uri="{BB962C8B-B14F-4D97-AF65-F5344CB8AC3E}">
        <p14:creationId xmlns:p14="http://schemas.microsoft.com/office/powerpoint/2010/main" val="413739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Consumer Spending</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0572E4F-3DD1-48B9-A834-5984E9E1ABDD}"/>
              </a:ext>
            </a:extLst>
          </p:cNvPr>
          <p:cNvPicPr>
            <a:picLocks noChangeAspect="1"/>
          </p:cNvPicPr>
          <p:nvPr/>
        </p:nvPicPr>
        <p:blipFill>
          <a:blip r:embed="rId4"/>
          <a:stretch>
            <a:fillRect/>
          </a:stretch>
        </p:blipFill>
        <p:spPr>
          <a:xfrm>
            <a:off x="1571089" y="2342452"/>
            <a:ext cx="8759536" cy="3603340"/>
          </a:xfrm>
          <a:prstGeom prst="rect">
            <a:avLst/>
          </a:prstGeom>
        </p:spPr>
      </p:pic>
      <p:sp>
        <p:nvSpPr>
          <p:cNvPr id="3" name="TextBox 2">
            <a:extLst>
              <a:ext uri="{FF2B5EF4-FFF2-40B4-BE49-F238E27FC236}">
                <a16:creationId xmlns:a16="http://schemas.microsoft.com/office/drawing/2014/main" id="{97891251-91E2-4B7B-96CA-932DA5232A6F}"/>
              </a:ext>
            </a:extLst>
          </p:cNvPr>
          <p:cNvSpPr txBox="1"/>
          <p:nvPr/>
        </p:nvSpPr>
        <p:spPr>
          <a:xfrm>
            <a:off x="3077771" y="1521348"/>
            <a:ext cx="5746172" cy="646331"/>
          </a:xfrm>
          <a:prstGeom prst="rect">
            <a:avLst/>
          </a:prstGeom>
          <a:noFill/>
        </p:spPr>
        <p:txBody>
          <a:bodyPr wrap="square" rtlCol="0">
            <a:spAutoFit/>
          </a:bodyPr>
          <a:lstStyle/>
          <a:p>
            <a:pPr algn="ctr"/>
            <a:r>
              <a:rPr lang="en-US" dirty="0">
                <a:solidFill>
                  <a:schemeClr val="bg1"/>
                </a:solidFill>
              </a:rPr>
              <a:t>In Florida, as of December 6, 2020, total spending by consumers increased by 3.6% compared to January 2020</a:t>
            </a:r>
          </a:p>
        </p:txBody>
      </p:sp>
    </p:spTree>
    <p:extLst>
      <p:ext uri="{BB962C8B-B14F-4D97-AF65-F5344CB8AC3E}">
        <p14:creationId xmlns:p14="http://schemas.microsoft.com/office/powerpoint/2010/main" val="268409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1200329"/>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Bureau of Workforce Statistics and Economic Research</a:t>
            </a:r>
          </a:p>
        </p:txBody>
      </p:sp>
      <p:sp>
        <p:nvSpPr>
          <p:cNvPr id="12" name="Rectangle 11">
            <a:extLst>
              <a:ext uri="{FF2B5EF4-FFF2-40B4-BE49-F238E27FC236}">
                <a16:creationId xmlns:a16="http://schemas.microsoft.com/office/drawing/2014/main" id="{6F70AC85-F072-284F-ACE5-C38395631071}"/>
              </a:ext>
            </a:extLst>
          </p:cNvPr>
          <p:cNvSpPr/>
          <p:nvPr/>
        </p:nvSpPr>
        <p:spPr>
          <a:xfrm>
            <a:off x="986533" y="1592455"/>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98C582E-75FB-4100-A1BC-F92032B6535B}"/>
              </a:ext>
            </a:extLst>
          </p:cNvPr>
          <p:cNvSpPr/>
          <p:nvPr/>
        </p:nvSpPr>
        <p:spPr>
          <a:xfrm>
            <a:off x="2097085" y="1916877"/>
            <a:ext cx="7997827" cy="707886"/>
          </a:xfrm>
          <a:prstGeom prst="rect">
            <a:avLst/>
          </a:prstGeom>
        </p:spPr>
        <p:txBody>
          <a:bodyPr wrap="square">
            <a:spAutoFit/>
          </a:bodyPr>
          <a:lstStyle/>
          <a:p>
            <a:r>
              <a:rPr lang="en-US" sz="2000" b="1" dirty="0">
                <a:solidFill>
                  <a:schemeClr val="bg1"/>
                </a:solidFill>
                <a:latin typeface="Helvetica" panose="020B0604020202030204" pitchFamily="34" charset="0"/>
              </a:rPr>
              <a:t>Our mission is to produce, analyze and deliver labor statistics </a:t>
            </a:r>
          </a:p>
          <a:p>
            <a:pPr algn="ctr"/>
            <a:r>
              <a:rPr lang="en-US" sz="2000" b="1" dirty="0">
                <a:solidFill>
                  <a:schemeClr val="bg1"/>
                </a:solidFill>
                <a:latin typeface="Helvetica" panose="020B0604020202030204" pitchFamily="34" charset="0"/>
              </a:rPr>
              <a:t>to improve economic decision-making</a:t>
            </a:r>
          </a:p>
        </p:txBody>
      </p:sp>
      <p:sp>
        <p:nvSpPr>
          <p:cNvPr id="15" name="Rectangle 14">
            <a:extLst>
              <a:ext uri="{FF2B5EF4-FFF2-40B4-BE49-F238E27FC236}">
                <a16:creationId xmlns:a16="http://schemas.microsoft.com/office/drawing/2014/main" id="{B4394920-7CBA-47E8-BB33-173673587691}"/>
              </a:ext>
            </a:extLst>
          </p:cNvPr>
          <p:cNvSpPr/>
          <p:nvPr/>
        </p:nvSpPr>
        <p:spPr>
          <a:xfrm flipV="1">
            <a:off x="2081211" y="2830598"/>
            <a:ext cx="8029573" cy="64008"/>
          </a:xfrm>
          <a:prstGeom prst="rect">
            <a:avLst/>
          </a:prstGeom>
          <a:solidFill>
            <a:srgbClr val="BDD7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00415A"/>
              </a:solidFill>
            </a:endParaRPr>
          </a:p>
        </p:txBody>
      </p:sp>
      <p:sp>
        <p:nvSpPr>
          <p:cNvPr id="18" name="Rectangle 17">
            <a:extLst>
              <a:ext uri="{FF2B5EF4-FFF2-40B4-BE49-F238E27FC236}">
                <a16:creationId xmlns:a16="http://schemas.microsoft.com/office/drawing/2014/main" id="{A40E6E7E-399D-476C-997A-C4ABCCC185EB}"/>
              </a:ext>
            </a:extLst>
          </p:cNvPr>
          <p:cNvSpPr/>
          <p:nvPr/>
        </p:nvSpPr>
        <p:spPr>
          <a:xfrm>
            <a:off x="843280" y="3336875"/>
            <a:ext cx="8625840" cy="2769989"/>
          </a:xfrm>
          <a:prstGeom prst="rect">
            <a:avLst/>
          </a:prstGeom>
        </p:spPr>
        <p:txBody>
          <a:bodyPr wrap="square">
            <a:spAutoFit/>
          </a:bodyPr>
          <a:lstStyle/>
          <a:p>
            <a:pPr marL="283464" indent="-283464">
              <a:lnSpc>
                <a:spcPts val="2400"/>
              </a:lnSpc>
              <a:buFont typeface="Arial" panose="020B0604020202020204" pitchFamily="34" charset="0"/>
              <a:buChar char="•"/>
            </a:pPr>
            <a:r>
              <a:rPr lang="en-US" sz="2000" dirty="0">
                <a:solidFill>
                  <a:schemeClr val="bg1"/>
                </a:solidFill>
                <a:latin typeface="Helvetica" panose="020B0604020202030204" pitchFamily="34" charset="0"/>
              </a:rPr>
              <a:t>Employment data are the state’s most important economic indicators</a:t>
            </a:r>
          </a:p>
          <a:p>
            <a:pPr marL="283464" indent="-283464">
              <a:lnSpc>
                <a:spcPts val="2400"/>
              </a:lnSpc>
            </a:pPr>
            <a:endParaRPr lang="en-US" sz="2000" dirty="0">
              <a:solidFill>
                <a:schemeClr val="bg1"/>
              </a:solidFill>
              <a:latin typeface="Helvetica" panose="020B0604020202030204" pitchFamily="34" charset="0"/>
            </a:endParaRPr>
          </a:p>
          <a:p>
            <a:pPr marL="283464" indent="-283464">
              <a:lnSpc>
                <a:spcPts val="2400"/>
              </a:lnSpc>
              <a:buFont typeface="Arial" panose="020B0604020202020204" pitchFamily="34" charset="0"/>
              <a:buChar char="•"/>
            </a:pPr>
            <a:r>
              <a:rPr lang="en-US" sz="2000" dirty="0">
                <a:solidFill>
                  <a:schemeClr val="bg1"/>
                </a:solidFill>
                <a:latin typeface="Helvetica" panose="020B0604020202030204" pitchFamily="34" charset="0"/>
              </a:rPr>
              <a:t>Data collected under Federal/State Cooperative Statistical Programs</a:t>
            </a:r>
          </a:p>
          <a:p>
            <a:pPr marL="283464" indent="-283464">
              <a:lnSpc>
                <a:spcPts val="2400"/>
              </a:lnSpc>
            </a:pPr>
            <a:endParaRPr lang="en-US" dirty="0">
              <a:solidFill>
                <a:schemeClr val="bg1"/>
              </a:solidFill>
              <a:latin typeface="Helvetica" panose="020B0604020202030204" pitchFamily="34" charset="0"/>
            </a:endParaRPr>
          </a:p>
          <a:p>
            <a:pPr marL="283464" indent="-283464">
              <a:lnSpc>
                <a:spcPts val="2400"/>
              </a:lnSpc>
              <a:buFont typeface="Arial" panose="020B0604020202020204" pitchFamily="34" charset="0"/>
              <a:buChar char="•"/>
            </a:pPr>
            <a:r>
              <a:rPr lang="en-US" sz="2000" dirty="0">
                <a:solidFill>
                  <a:schemeClr val="bg1"/>
                </a:solidFill>
                <a:latin typeface="Helvetica" panose="020B0604020202030204" pitchFamily="34" charset="0"/>
              </a:rPr>
              <a:t>Comparable nationwide for all states, counties and metro areas</a:t>
            </a:r>
          </a:p>
          <a:p>
            <a:pPr marL="283464" indent="-283464">
              <a:lnSpc>
                <a:spcPts val="2400"/>
              </a:lnSpc>
            </a:pPr>
            <a:endParaRPr lang="en-US" sz="2000" dirty="0">
              <a:solidFill>
                <a:schemeClr val="bg1"/>
              </a:solidFill>
              <a:latin typeface="Helvetica" panose="020B0604020202030204" pitchFamily="34" charset="0"/>
            </a:endParaRPr>
          </a:p>
          <a:p>
            <a:pPr marL="283464" indent="-283464">
              <a:lnSpc>
                <a:spcPts val="2400"/>
              </a:lnSpc>
              <a:buFont typeface="Arial" panose="020B0604020202020204" pitchFamily="34" charset="0"/>
              <a:buChar char="•"/>
            </a:pPr>
            <a:r>
              <a:rPr lang="en-US" sz="2000" dirty="0">
                <a:solidFill>
                  <a:schemeClr val="bg1"/>
                </a:solidFill>
                <a:latin typeface="Helvetica" panose="020B0604020202030204" pitchFamily="34" charset="0"/>
              </a:rPr>
              <a:t>Collected through a combination of employer surveys, modeling and administrative records</a:t>
            </a:r>
          </a:p>
          <a:p>
            <a:endParaRPr lang="en-US" sz="1400" dirty="0">
              <a:solidFill>
                <a:schemeClr val="bg1"/>
              </a:solidFill>
              <a:latin typeface="Helvetica" panose="020B0604020202030204" pitchFamily="34" charset="0"/>
            </a:endParaRPr>
          </a:p>
        </p:txBody>
      </p:sp>
    </p:spTree>
    <p:extLst>
      <p:ext uri="{BB962C8B-B14F-4D97-AF65-F5344CB8AC3E}">
        <p14:creationId xmlns:p14="http://schemas.microsoft.com/office/powerpoint/2010/main" val="383964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6B2AFB-297F-4BE5-BEC0-94BCD61FB3A5}"/>
              </a:ext>
            </a:extLst>
          </p:cNvPr>
          <p:cNvPicPr>
            <a:picLocks noChangeAspect="1"/>
          </p:cNvPicPr>
          <p:nvPr/>
        </p:nvPicPr>
        <p:blipFill>
          <a:blip r:embed="rId3"/>
          <a:stretch>
            <a:fillRect/>
          </a:stretch>
        </p:blipFill>
        <p:spPr>
          <a:xfrm>
            <a:off x="1015" y="0"/>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Employment Projections</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F70AC85-F072-284F-ACE5-C38395631071}"/>
              </a:ext>
            </a:extLst>
          </p:cNvPr>
          <p:cNvSpPr/>
          <p:nvPr/>
        </p:nvSpPr>
        <p:spPr>
          <a:xfrm>
            <a:off x="986533" y="1137827"/>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42F5DFC-4838-4737-ACD5-264F2FBF913D}"/>
              </a:ext>
            </a:extLst>
          </p:cNvPr>
          <p:cNvPicPr>
            <a:picLocks noChangeAspect="1"/>
          </p:cNvPicPr>
          <p:nvPr/>
        </p:nvPicPr>
        <p:blipFill>
          <a:blip r:embed="rId4"/>
          <a:stretch>
            <a:fillRect/>
          </a:stretch>
        </p:blipFill>
        <p:spPr>
          <a:xfrm>
            <a:off x="2703656" y="1137827"/>
            <a:ext cx="6994218" cy="5644544"/>
          </a:xfrm>
          <a:prstGeom prst="rect">
            <a:avLst/>
          </a:prstGeom>
        </p:spPr>
      </p:pic>
    </p:spTree>
    <p:extLst>
      <p:ext uri="{BB962C8B-B14F-4D97-AF65-F5344CB8AC3E}">
        <p14:creationId xmlns:p14="http://schemas.microsoft.com/office/powerpoint/2010/main" val="170753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6B2AFB-297F-4BE5-BEC0-94BCD61FB3A5}"/>
              </a:ext>
            </a:extLst>
          </p:cNvPr>
          <p:cNvPicPr>
            <a:picLocks noChangeAspect="1"/>
          </p:cNvPicPr>
          <p:nvPr/>
        </p:nvPicPr>
        <p:blipFill>
          <a:blip r:embed="rId3"/>
          <a:stretch>
            <a:fillRect/>
          </a:stretch>
        </p:blipFill>
        <p:spPr>
          <a:xfrm>
            <a:off x="1015" y="0"/>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2020-2028 Top Industries by Projected Growth</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F70AC85-F072-284F-ACE5-C38395631071}"/>
              </a:ext>
            </a:extLst>
          </p:cNvPr>
          <p:cNvSpPr/>
          <p:nvPr/>
        </p:nvSpPr>
        <p:spPr>
          <a:xfrm>
            <a:off x="986533" y="1137827"/>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DAC84D5-DA75-44C3-BDFA-BF39B9300F6A}"/>
              </a:ext>
            </a:extLst>
          </p:cNvPr>
          <p:cNvPicPr>
            <a:picLocks noChangeAspect="1"/>
          </p:cNvPicPr>
          <p:nvPr/>
        </p:nvPicPr>
        <p:blipFill>
          <a:blip r:embed="rId4"/>
          <a:stretch>
            <a:fillRect/>
          </a:stretch>
        </p:blipFill>
        <p:spPr>
          <a:xfrm>
            <a:off x="1847531" y="1346854"/>
            <a:ext cx="8496935" cy="5377748"/>
          </a:xfrm>
          <a:prstGeom prst="rect">
            <a:avLst/>
          </a:prstGeom>
        </p:spPr>
      </p:pic>
    </p:spTree>
    <p:extLst>
      <p:ext uri="{BB962C8B-B14F-4D97-AF65-F5344CB8AC3E}">
        <p14:creationId xmlns:p14="http://schemas.microsoft.com/office/powerpoint/2010/main" val="284114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6B2AFB-297F-4BE5-BEC0-94BCD61FB3A5}"/>
              </a:ext>
            </a:extLst>
          </p:cNvPr>
          <p:cNvPicPr>
            <a:picLocks noChangeAspect="1"/>
          </p:cNvPicPr>
          <p:nvPr/>
        </p:nvPicPr>
        <p:blipFill>
          <a:blip r:embed="rId3"/>
          <a:stretch>
            <a:fillRect/>
          </a:stretch>
        </p:blipFill>
        <p:spPr>
          <a:xfrm>
            <a:off x="1015" y="0"/>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Where Can I Get All Of This Information?</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F70AC85-F072-284F-ACE5-C38395631071}"/>
              </a:ext>
            </a:extLst>
          </p:cNvPr>
          <p:cNvSpPr/>
          <p:nvPr/>
        </p:nvSpPr>
        <p:spPr>
          <a:xfrm>
            <a:off x="986533" y="1137827"/>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7E75CB57-52F2-499B-86E7-D5D44A9D2F5D}"/>
              </a:ext>
            </a:extLst>
          </p:cNvPr>
          <p:cNvSpPr/>
          <p:nvPr/>
        </p:nvSpPr>
        <p:spPr>
          <a:xfrm>
            <a:off x="3411682" y="1358178"/>
            <a:ext cx="6096000" cy="5196294"/>
          </a:xfrm>
          <a:prstGeom prst="rect">
            <a:avLst/>
          </a:prstGeom>
        </p:spPr>
        <p:txBody>
          <a:bodyPr>
            <a:spAutoFit/>
          </a:bodyPr>
          <a:lstStyle/>
          <a:p>
            <a:pPr>
              <a:lnSpc>
                <a:spcPts val="2400"/>
              </a:lnSpc>
              <a:spcBef>
                <a:spcPts val="1000"/>
              </a:spcBef>
            </a:pPr>
            <a:r>
              <a:rPr lang="en-US" sz="2000" b="1" dirty="0">
                <a:solidFill>
                  <a:schemeClr val="bg1"/>
                </a:solidFill>
                <a:latin typeface="Helvetica" panose="020B0604020202030204" pitchFamily="34" charset="0"/>
              </a:rPr>
              <a:t>Our Websites:</a:t>
            </a:r>
          </a:p>
          <a:p>
            <a:pPr marL="285750" indent="-285750">
              <a:lnSpc>
                <a:spcPts val="2400"/>
              </a:lnSpc>
              <a:spcBef>
                <a:spcPts val="1000"/>
              </a:spcBef>
              <a:buFont typeface="Arial" panose="020B0604020202020204" pitchFamily="34" charset="0"/>
              <a:buChar char="•"/>
            </a:pPr>
            <a:r>
              <a:rPr lang="en-US" sz="2000" dirty="0">
                <a:solidFill>
                  <a:schemeClr val="bg1"/>
                </a:solidFill>
                <a:latin typeface="Helvetica" panose="020B0604020202030204" pitchFamily="34" charset="0"/>
                <a:hlinkClick r:id="rId4">
                  <a:extLst>
                    <a:ext uri="{A12FA001-AC4F-418D-AE19-62706E023703}">
                      <ahyp:hlinkClr xmlns:ahyp="http://schemas.microsoft.com/office/drawing/2018/hyperlinkcolor" val="tx"/>
                    </a:ext>
                  </a:extLst>
                </a:hlinkClick>
              </a:rPr>
              <a:t>http://floridajobs.org/workforce-statistics</a:t>
            </a:r>
            <a:endParaRPr lang="en-US" sz="2000" dirty="0">
              <a:solidFill>
                <a:schemeClr val="bg1"/>
              </a:solidFill>
              <a:latin typeface="Helvetica" panose="020B0604020202030204" pitchFamily="34" charset="0"/>
            </a:endParaRPr>
          </a:p>
          <a:p>
            <a:pPr marL="285750" indent="-285750">
              <a:lnSpc>
                <a:spcPts val="2400"/>
              </a:lnSpc>
              <a:spcBef>
                <a:spcPts val="1000"/>
              </a:spcBef>
              <a:buFont typeface="Arial" panose="020B0604020202020204" pitchFamily="34" charset="0"/>
              <a:buChar char="•"/>
            </a:pPr>
            <a:r>
              <a:rPr lang="en-US" sz="2000" dirty="0">
                <a:solidFill>
                  <a:schemeClr val="bg1"/>
                </a:solidFill>
                <a:latin typeface="Helvetica" panose="020B0604020202030204" pitchFamily="34" charset="0"/>
                <a:hlinkClick r:id="rId5"/>
              </a:rPr>
              <a:t>http://floridajobs.org/wser-home</a:t>
            </a:r>
            <a:endParaRPr lang="en-US" sz="2000" dirty="0">
              <a:solidFill>
                <a:schemeClr val="bg1"/>
              </a:solidFill>
              <a:latin typeface="Helvetica" panose="020B0604020202030204" pitchFamily="34" charset="0"/>
            </a:endParaRPr>
          </a:p>
          <a:p>
            <a:pPr>
              <a:lnSpc>
                <a:spcPts val="2400"/>
              </a:lnSpc>
              <a:spcBef>
                <a:spcPts val="1000"/>
              </a:spcBef>
            </a:pPr>
            <a:endParaRPr lang="en-US" sz="2000" dirty="0">
              <a:solidFill>
                <a:schemeClr val="bg1"/>
              </a:solidFill>
              <a:latin typeface="Helvetica" panose="020B0604020202030204" pitchFamily="34" charset="0"/>
            </a:endParaRPr>
          </a:p>
          <a:p>
            <a:pPr>
              <a:lnSpc>
                <a:spcPts val="2400"/>
              </a:lnSpc>
              <a:spcBef>
                <a:spcPts val="1000"/>
              </a:spcBef>
            </a:pPr>
            <a:r>
              <a:rPr lang="en-US" sz="2000" b="1" dirty="0">
                <a:solidFill>
                  <a:schemeClr val="bg1"/>
                </a:solidFill>
                <a:latin typeface="Helvetica" panose="020B0604020202030204" pitchFamily="34" charset="0"/>
              </a:rPr>
              <a:t>Other Sources:</a:t>
            </a:r>
          </a:p>
          <a:p>
            <a:pPr marL="285750" indent="-285750">
              <a:lnSpc>
                <a:spcPts val="2400"/>
              </a:lnSpc>
              <a:spcBef>
                <a:spcPts val="1000"/>
              </a:spcBef>
              <a:buFont typeface="Arial" panose="020B0604020202020204" pitchFamily="34" charset="0"/>
              <a:buChar char="•"/>
            </a:pPr>
            <a:r>
              <a:rPr lang="en-US" sz="2000" dirty="0">
                <a:solidFill>
                  <a:schemeClr val="bg1"/>
                </a:solidFill>
                <a:latin typeface="Helvetica" panose="020B0604020202030204" pitchFamily="34" charset="0"/>
                <a:hlinkClick r:id="rId6">
                  <a:extLst>
                    <a:ext uri="{A12FA001-AC4F-418D-AE19-62706E023703}">
                      <ahyp:hlinkClr xmlns:ahyp="http://schemas.microsoft.com/office/drawing/2018/hyperlinkcolor" val="tx"/>
                    </a:ext>
                  </a:extLst>
                </a:hlinkClick>
              </a:rPr>
              <a:t>www.bls.gov</a:t>
            </a:r>
            <a:r>
              <a:rPr lang="en-US" sz="2000" dirty="0">
                <a:solidFill>
                  <a:schemeClr val="bg1"/>
                </a:solidFill>
                <a:latin typeface="Helvetica" panose="020B0604020202030204" pitchFamily="34" charset="0"/>
              </a:rPr>
              <a:t> </a:t>
            </a:r>
          </a:p>
          <a:p>
            <a:pPr marL="742950" lvl="1" indent="-285750">
              <a:lnSpc>
                <a:spcPts val="2400"/>
              </a:lnSpc>
              <a:spcBef>
                <a:spcPts val="1000"/>
              </a:spcBef>
              <a:buFont typeface="Arial" panose="020B0604020202020204" pitchFamily="34" charset="0"/>
              <a:buChar char="•"/>
            </a:pPr>
            <a:r>
              <a:rPr lang="en-US" sz="2000" dirty="0">
                <a:solidFill>
                  <a:schemeClr val="bg1"/>
                </a:solidFill>
                <a:latin typeface="Helvetica" panose="020B0604020202030204" pitchFamily="34" charset="0"/>
              </a:rPr>
              <a:t>Core programs</a:t>
            </a:r>
          </a:p>
          <a:p>
            <a:pPr marL="742950" lvl="1" indent="-285750">
              <a:lnSpc>
                <a:spcPts val="2400"/>
              </a:lnSpc>
              <a:spcBef>
                <a:spcPts val="1000"/>
              </a:spcBef>
              <a:buFont typeface="Arial" panose="020B0604020202020204" pitchFamily="34" charset="0"/>
              <a:buChar char="•"/>
            </a:pPr>
            <a:r>
              <a:rPr lang="en-US" sz="2000" dirty="0">
                <a:solidFill>
                  <a:schemeClr val="bg1"/>
                </a:solidFill>
                <a:latin typeface="Helvetica" panose="020B0604020202030204" pitchFamily="34" charset="0"/>
                <a:hlinkClick r:id="rId7">
                  <a:extLst>
                    <a:ext uri="{A12FA001-AC4F-418D-AE19-62706E023703}">
                      <ahyp:hlinkClr xmlns:ahyp="http://schemas.microsoft.com/office/drawing/2018/hyperlinkcolor" val="tx"/>
                    </a:ext>
                  </a:extLst>
                </a:hlinkClick>
              </a:rPr>
              <a:t>Business Employment Dynamics</a:t>
            </a:r>
            <a:endParaRPr lang="en-US" sz="2000" dirty="0">
              <a:solidFill>
                <a:schemeClr val="bg1"/>
              </a:solidFill>
              <a:latin typeface="Helvetica" panose="020B0604020202030204" pitchFamily="34" charset="0"/>
            </a:endParaRPr>
          </a:p>
          <a:p>
            <a:pPr marL="285750" indent="-285750">
              <a:lnSpc>
                <a:spcPts val="2400"/>
              </a:lnSpc>
              <a:spcBef>
                <a:spcPts val="1000"/>
              </a:spcBef>
              <a:buFont typeface="Arial" panose="020B0604020202020204" pitchFamily="34" charset="0"/>
              <a:buChar char="•"/>
            </a:pPr>
            <a:r>
              <a:rPr lang="en-US" sz="2000" dirty="0">
                <a:solidFill>
                  <a:schemeClr val="bg1"/>
                </a:solidFill>
                <a:latin typeface="Helvetica" panose="020B0604020202030204" pitchFamily="34" charset="0"/>
              </a:rPr>
              <a:t>www.census.gov</a:t>
            </a:r>
          </a:p>
          <a:p>
            <a:pPr marL="742950" lvl="1" indent="-285750">
              <a:lnSpc>
                <a:spcPts val="2400"/>
              </a:lnSpc>
              <a:spcBef>
                <a:spcPts val="1000"/>
              </a:spcBef>
              <a:buFont typeface="Arial" panose="020B0604020202020204" pitchFamily="34" charset="0"/>
              <a:buChar char="•"/>
            </a:pPr>
            <a:r>
              <a:rPr lang="en-US" sz="2000" dirty="0">
                <a:solidFill>
                  <a:schemeClr val="bg1"/>
                </a:solidFill>
                <a:latin typeface="Helvetica" panose="020B0604020202030204" pitchFamily="34" charset="0"/>
                <a:hlinkClick r:id="rId8">
                  <a:extLst>
                    <a:ext uri="{A12FA001-AC4F-418D-AE19-62706E023703}">
                      <ahyp:hlinkClr xmlns:ahyp="http://schemas.microsoft.com/office/drawing/2018/hyperlinkcolor" val="tx"/>
                    </a:ext>
                  </a:extLst>
                </a:hlinkClick>
              </a:rPr>
              <a:t>American Community Survey</a:t>
            </a:r>
            <a:endParaRPr lang="en-US" sz="2000" dirty="0">
              <a:solidFill>
                <a:schemeClr val="bg1"/>
              </a:solidFill>
              <a:latin typeface="Helvetica" panose="020B0604020202030204" pitchFamily="34" charset="0"/>
            </a:endParaRPr>
          </a:p>
          <a:p>
            <a:pPr marL="742950" lvl="1" indent="-285750">
              <a:lnSpc>
                <a:spcPts val="2400"/>
              </a:lnSpc>
              <a:spcBef>
                <a:spcPts val="1000"/>
              </a:spcBef>
              <a:buFont typeface="Arial" panose="020B0604020202020204" pitchFamily="34" charset="0"/>
              <a:buChar char="•"/>
            </a:pPr>
            <a:r>
              <a:rPr lang="en-US" sz="2000" dirty="0">
                <a:solidFill>
                  <a:schemeClr val="bg1"/>
                </a:solidFill>
                <a:latin typeface="Helvetica" panose="020B0604020202030204" pitchFamily="34" charset="0"/>
              </a:rPr>
              <a:t>Economic Census</a:t>
            </a:r>
          </a:p>
          <a:p>
            <a:pPr marL="742950" lvl="1" indent="-285750">
              <a:lnSpc>
                <a:spcPts val="2400"/>
              </a:lnSpc>
              <a:spcBef>
                <a:spcPts val="1000"/>
              </a:spcBef>
              <a:buFont typeface="Arial" panose="020B0604020202020204" pitchFamily="34" charset="0"/>
              <a:buChar char="•"/>
            </a:pPr>
            <a:r>
              <a:rPr lang="en-US" sz="2000" dirty="0">
                <a:solidFill>
                  <a:schemeClr val="bg1"/>
                </a:solidFill>
                <a:latin typeface="Helvetica" panose="020B0604020202030204" pitchFamily="34" charset="0"/>
                <a:hlinkClick r:id="rId9">
                  <a:extLst>
                    <a:ext uri="{A12FA001-AC4F-418D-AE19-62706E023703}">
                      <ahyp:hlinkClr xmlns:ahyp="http://schemas.microsoft.com/office/drawing/2018/hyperlinkcolor" val="tx"/>
                    </a:ext>
                  </a:extLst>
                </a:hlinkClick>
              </a:rPr>
              <a:t>Quarterly Workforce Indicators</a:t>
            </a:r>
            <a:endParaRPr lang="en-US" sz="2000" dirty="0">
              <a:solidFill>
                <a:schemeClr val="bg1"/>
              </a:solidFill>
              <a:latin typeface="Helvetica" panose="020B0604020202030204" pitchFamily="34" charset="0"/>
            </a:endParaRPr>
          </a:p>
        </p:txBody>
      </p:sp>
    </p:spTree>
    <p:extLst>
      <p:ext uri="{BB962C8B-B14F-4D97-AF65-F5344CB8AC3E}">
        <p14:creationId xmlns:p14="http://schemas.microsoft.com/office/powerpoint/2010/main" val="37081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6B2AFB-297F-4BE5-BEC0-94BCD61FB3A5}"/>
              </a:ext>
            </a:extLst>
          </p:cNvPr>
          <p:cNvPicPr>
            <a:picLocks noChangeAspect="1"/>
          </p:cNvPicPr>
          <p:nvPr/>
        </p:nvPicPr>
        <p:blipFill>
          <a:blip r:embed="rId3"/>
          <a:stretch>
            <a:fillRect/>
          </a:stretch>
        </p:blipFill>
        <p:spPr>
          <a:xfrm>
            <a:off x="1015" y="0"/>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Questions?</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F70AC85-F072-284F-ACE5-C38395631071}"/>
              </a:ext>
            </a:extLst>
          </p:cNvPr>
          <p:cNvSpPr/>
          <p:nvPr/>
        </p:nvSpPr>
        <p:spPr>
          <a:xfrm>
            <a:off x="986533" y="1137827"/>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98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Better Decision Making</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Diagram 9">
            <a:extLst>
              <a:ext uri="{FF2B5EF4-FFF2-40B4-BE49-F238E27FC236}">
                <a16:creationId xmlns:a16="http://schemas.microsoft.com/office/drawing/2014/main" id="{A5846A39-C22E-40DF-96FB-04F4EEDCAB7A}"/>
              </a:ext>
            </a:extLst>
          </p:cNvPr>
          <p:cNvGraphicFramePr/>
          <p:nvPr/>
        </p:nvGraphicFramePr>
        <p:xfrm>
          <a:off x="4906586" y="1510957"/>
          <a:ext cx="6892733" cy="4743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ectangle 10">
            <a:extLst>
              <a:ext uri="{FF2B5EF4-FFF2-40B4-BE49-F238E27FC236}">
                <a16:creationId xmlns:a16="http://schemas.microsoft.com/office/drawing/2014/main" id="{752C29DB-F2B1-476B-9093-2308DD3EDB61}"/>
              </a:ext>
            </a:extLst>
          </p:cNvPr>
          <p:cNvSpPr/>
          <p:nvPr/>
        </p:nvSpPr>
        <p:spPr>
          <a:xfrm>
            <a:off x="334586" y="1674906"/>
            <a:ext cx="4572000" cy="4579715"/>
          </a:xfrm>
          <a:prstGeom prst="rect">
            <a:avLst/>
          </a:prstGeom>
        </p:spPr>
        <p:txBody>
          <a:bodyPr>
            <a:spAutoFit/>
          </a:bodyPr>
          <a:lstStyle/>
          <a:p>
            <a:pPr marL="746125" lvl="1" indent="-288925" eaLnBrk="0" hangingPunct="0">
              <a:spcBef>
                <a:spcPct val="30000"/>
              </a:spcBef>
              <a:spcAft>
                <a:spcPct val="30000"/>
              </a:spcAft>
              <a:buClr>
                <a:srgbClr val="376092"/>
              </a:buClr>
              <a:buSzPct val="125000"/>
              <a:buFont typeface="Arial" pitchFamily="34" charset="0"/>
              <a:buChar char="•"/>
              <a:defRPr/>
            </a:pPr>
            <a:r>
              <a:rPr lang="en-US" b="1" dirty="0">
                <a:solidFill>
                  <a:schemeClr val="bg1"/>
                </a:solidFill>
                <a:latin typeface="Helvetica" panose="020B0604020202020204" pitchFamily="34" charset="0"/>
                <a:cs typeface="Helvetica" panose="020B0604020202020204" pitchFamily="34" charset="0"/>
              </a:rPr>
              <a:t>Local and State Workforce Development Boards</a:t>
            </a:r>
          </a:p>
          <a:p>
            <a:pPr marL="746125" lvl="1" indent="-288925" eaLnBrk="0" hangingPunct="0">
              <a:spcBef>
                <a:spcPct val="30000"/>
              </a:spcBef>
              <a:spcAft>
                <a:spcPct val="30000"/>
              </a:spcAft>
              <a:buClr>
                <a:srgbClr val="376092"/>
              </a:buClr>
              <a:buSzPct val="125000"/>
              <a:buFont typeface="Arial" pitchFamily="34" charset="0"/>
              <a:buChar char="•"/>
              <a:defRPr/>
            </a:pPr>
            <a:r>
              <a:rPr lang="en-US" b="1" dirty="0">
                <a:solidFill>
                  <a:schemeClr val="bg1"/>
                </a:solidFill>
                <a:latin typeface="Helvetica" panose="020B0604020202020204" pitchFamily="34" charset="0"/>
                <a:cs typeface="Helvetica" panose="020B0604020202020204" pitchFamily="34" charset="0"/>
              </a:rPr>
              <a:t>Economic Development Decision-Makers</a:t>
            </a:r>
          </a:p>
          <a:p>
            <a:pPr marL="742950" lvl="1" indent="-285750" eaLnBrk="0" hangingPunct="0">
              <a:spcBef>
                <a:spcPct val="30000"/>
              </a:spcBef>
              <a:spcAft>
                <a:spcPct val="30000"/>
              </a:spcAft>
              <a:buClr>
                <a:srgbClr val="376092"/>
              </a:buClr>
              <a:buSzPct val="125000"/>
              <a:buFont typeface="Arial" pitchFamily="34" charset="0"/>
              <a:buChar char="•"/>
              <a:defRPr/>
            </a:pPr>
            <a:r>
              <a:rPr lang="en-US" b="1" dirty="0">
                <a:solidFill>
                  <a:schemeClr val="bg1"/>
                </a:solidFill>
                <a:latin typeface="Helvetica" panose="020B0604020202020204" pitchFamily="34" charset="0"/>
                <a:cs typeface="Helvetica" panose="020B0604020202020204" pitchFamily="34" charset="0"/>
              </a:rPr>
              <a:t>Employers / Job Seekers</a:t>
            </a:r>
          </a:p>
          <a:p>
            <a:pPr marL="742950" lvl="1" indent="-285750" eaLnBrk="0" hangingPunct="0">
              <a:spcBef>
                <a:spcPct val="30000"/>
              </a:spcBef>
              <a:spcAft>
                <a:spcPct val="30000"/>
              </a:spcAft>
              <a:buClr>
                <a:srgbClr val="376092"/>
              </a:buClr>
              <a:buSzPct val="125000"/>
              <a:buFont typeface="Arial" pitchFamily="34" charset="0"/>
              <a:buChar char="•"/>
              <a:defRPr/>
            </a:pPr>
            <a:r>
              <a:rPr lang="en-US" b="1" dirty="0">
                <a:solidFill>
                  <a:schemeClr val="bg1"/>
                </a:solidFill>
                <a:latin typeface="Helvetica" panose="020B0604020202020204" pitchFamily="34" charset="0"/>
                <a:cs typeface="Helvetica" panose="020B0604020202020204" pitchFamily="34" charset="0"/>
              </a:rPr>
              <a:t>Education / Public Assistance Planners </a:t>
            </a:r>
          </a:p>
          <a:p>
            <a:pPr marL="742950" lvl="1" indent="-285750" eaLnBrk="0" hangingPunct="0">
              <a:spcBef>
                <a:spcPct val="30000"/>
              </a:spcBef>
              <a:spcAft>
                <a:spcPct val="30000"/>
              </a:spcAft>
              <a:buClr>
                <a:srgbClr val="376092"/>
              </a:buClr>
              <a:buSzPct val="125000"/>
              <a:buFont typeface="Arial" pitchFamily="34" charset="0"/>
              <a:buChar char="•"/>
              <a:defRPr/>
            </a:pPr>
            <a:r>
              <a:rPr lang="en-US" b="1" dirty="0">
                <a:solidFill>
                  <a:schemeClr val="bg1"/>
                </a:solidFill>
                <a:latin typeface="Helvetica" panose="020B0604020202020204" pitchFamily="34" charset="0"/>
                <a:cs typeface="Helvetica" panose="020B0604020202020204" pitchFamily="34" charset="0"/>
              </a:rPr>
              <a:t>Career Counselors / Teachers / Students</a:t>
            </a:r>
          </a:p>
          <a:p>
            <a:pPr marL="742950" lvl="1" indent="-285750" eaLnBrk="0" hangingPunct="0">
              <a:spcBef>
                <a:spcPct val="30000"/>
              </a:spcBef>
              <a:spcAft>
                <a:spcPct val="30000"/>
              </a:spcAft>
              <a:buClr>
                <a:srgbClr val="376092"/>
              </a:buClr>
              <a:buSzPct val="125000"/>
              <a:buFont typeface="Arial" pitchFamily="34" charset="0"/>
              <a:buChar char="•"/>
              <a:defRPr/>
            </a:pPr>
            <a:r>
              <a:rPr lang="en-US" b="1" dirty="0">
                <a:solidFill>
                  <a:schemeClr val="bg1"/>
                </a:solidFill>
                <a:latin typeface="Helvetica" panose="020B0604020202020204" pitchFamily="34" charset="0"/>
                <a:cs typeface="Helvetica" panose="020B0604020202020204" pitchFamily="34" charset="0"/>
              </a:rPr>
              <a:t>Economists / Policy Makers</a:t>
            </a:r>
          </a:p>
          <a:p>
            <a:pPr marL="742950" lvl="1" indent="-285750" eaLnBrk="0" hangingPunct="0">
              <a:spcBef>
                <a:spcPct val="30000"/>
              </a:spcBef>
              <a:spcAft>
                <a:spcPct val="30000"/>
              </a:spcAft>
              <a:buClr>
                <a:srgbClr val="376092"/>
              </a:buClr>
              <a:buSzPct val="125000"/>
              <a:buFont typeface="Arial" pitchFamily="34" charset="0"/>
              <a:buChar char="•"/>
              <a:defRPr/>
            </a:pPr>
            <a:r>
              <a:rPr lang="en-US" b="1" dirty="0">
                <a:solidFill>
                  <a:schemeClr val="bg1"/>
                </a:solidFill>
                <a:latin typeface="Helvetica" panose="020B0604020202020204" pitchFamily="34" charset="0"/>
                <a:cs typeface="Helvetica" panose="020B0604020202020204" pitchFamily="34" charset="0"/>
              </a:rPr>
              <a:t>Elected Officials</a:t>
            </a:r>
          </a:p>
          <a:p>
            <a:pPr marL="742950" lvl="1" indent="-285750" eaLnBrk="0" hangingPunct="0">
              <a:spcBef>
                <a:spcPct val="30000"/>
              </a:spcBef>
              <a:spcAft>
                <a:spcPct val="30000"/>
              </a:spcAft>
              <a:buClr>
                <a:srgbClr val="376092"/>
              </a:buClr>
              <a:buSzPct val="125000"/>
              <a:buFont typeface="Arial" pitchFamily="34" charset="0"/>
              <a:buChar char="•"/>
              <a:defRPr/>
            </a:pPr>
            <a:r>
              <a:rPr lang="en-US" b="1" dirty="0">
                <a:solidFill>
                  <a:schemeClr val="bg1"/>
                </a:solidFill>
                <a:latin typeface="Helvetica" panose="020B0604020202020204" pitchFamily="34" charset="0"/>
                <a:cs typeface="Helvetica" panose="020B0604020202020204" pitchFamily="34" charset="0"/>
              </a:rPr>
              <a:t>Media</a:t>
            </a:r>
          </a:p>
        </p:txBody>
      </p:sp>
    </p:spTree>
    <p:extLst>
      <p:ext uri="{BB962C8B-B14F-4D97-AF65-F5344CB8AC3E}">
        <p14:creationId xmlns:p14="http://schemas.microsoft.com/office/powerpoint/2010/main" val="331453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Statistical Programs</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
            <a:extLst>
              <a:ext uri="{FF2B5EF4-FFF2-40B4-BE49-F238E27FC236}">
                <a16:creationId xmlns:a16="http://schemas.microsoft.com/office/drawing/2014/main" id="{2EF93C32-4883-4BC7-9220-1A7E07763621}"/>
              </a:ext>
            </a:extLst>
          </p:cNvPr>
          <p:cNvSpPr>
            <a:spLocks noGrp="1"/>
          </p:cNvSpPr>
          <p:nvPr>
            <p:ph idx="1"/>
          </p:nvPr>
        </p:nvSpPr>
        <p:spPr>
          <a:xfrm>
            <a:off x="397471" y="1392212"/>
            <a:ext cx="11397056" cy="5145103"/>
          </a:xfrm>
        </p:spPr>
        <p:txBody>
          <a:bodyPr>
            <a:noAutofit/>
          </a:bodyPr>
          <a:lstStyle/>
          <a:p>
            <a:pPr marL="342900" lvl="1" indent="-342900" eaLnBrk="1" hangingPunct="1">
              <a:lnSpc>
                <a:spcPts val="2400"/>
              </a:lnSpc>
              <a:spcBef>
                <a:spcPts val="0"/>
              </a:spcBef>
              <a:buClr>
                <a:schemeClr val="tx2">
                  <a:lumMod val="75000"/>
                </a:schemeClr>
              </a:buClr>
              <a:buSzPct val="125000"/>
            </a:pPr>
            <a:r>
              <a:rPr lang="en-US" sz="2000" b="1" dirty="0">
                <a:solidFill>
                  <a:schemeClr val="bg1"/>
                </a:solidFill>
                <a:latin typeface="Helvetica" panose="020B0604020202020204" pitchFamily="34" charset="0"/>
                <a:cs typeface="Helvetica" panose="020B0604020202020204" pitchFamily="34" charset="0"/>
              </a:rPr>
              <a:t>Quarterly Census of Employment and Wages (QCEW) - </a:t>
            </a:r>
            <a:r>
              <a:rPr lang="en-US" sz="2000" dirty="0">
                <a:solidFill>
                  <a:schemeClr val="bg1"/>
                </a:solidFill>
                <a:latin typeface="Helvetica" panose="020B0604020202020204" pitchFamily="34" charset="0"/>
                <a:cs typeface="Helvetica" panose="020B0604020202020204" pitchFamily="34" charset="0"/>
              </a:rPr>
              <a:t>Produces employment and wages by industry based on all employers covered by reemployment assistance.</a:t>
            </a:r>
          </a:p>
          <a:p>
            <a:pPr lvl="2">
              <a:lnSpc>
                <a:spcPct val="100000"/>
              </a:lnSpc>
              <a:spcBef>
                <a:spcPts val="0"/>
              </a:spcBef>
              <a:spcAft>
                <a:spcPts val="600"/>
              </a:spcAft>
              <a:buClr>
                <a:schemeClr val="tx2">
                  <a:lumMod val="75000"/>
                </a:schemeClr>
              </a:buClr>
              <a:buSzPct val="125000"/>
            </a:pPr>
            <a:endParaRPr lang="en-US" dirty="0">
              <a:solidFill>
                <a:schemeClr val="bg1"/>
              </a:solidFill>
              <a:latin typeface="Helvetica" panose="020B0604020202020204" pitchFamily="34" charset="0"/>
              <a:cs typeface="Helvetica" panose="020B0604020202020204" pitchFamily="34" charset="0"/>
            </a:endParaRPr>
          </a:p>
          <a:p>
            <a:pPr marL="342900" lvl="1" indent="-342900" eaLnBrk="1" hangingPunct="1">
              <a:lnSpc>
                <a:spcPts val="2400"/>
              </a:lnSpc>
              <a:spcBef>
                <a:spcPts val="0"/>
              </a:spcBef>
              <a:buClr>
                <a:schemeClr val="tx2">
                  <a:lumMod val="75000"/>
                </a:schemeClr>
              </a:buClr>
              <a:buSzPct val="125000"/>
            </a:pPr>
            <a:r>
              <a:rPr lang="en-US" sz="2000" b="1" dirty="0">
                <a:solidFill>
                  <a:schemeClr val="bg1"/>
                </a:solidFill>
                <a:latin typeface="Helvetica" panose="020B0604020202020204" pitchFamily="34" charset="0"/>
                <a:cs typeface="Helvetica" panose="020B0604020202020204" pitchFamily="34" charset="0"/>
              </a:rPr>
              <a:t>Current Employment Statistics (CES) - </a:t>
            </a:r>
            <a:r>
              <a:rPr lang="en-US" sz="2000" dirty="0">
                <a:solidFill>
                  <a:schemeClr val="bg1"/>
                </a:solidFill>
                <a:latin typeface="Helvetica" panose="020B0604020202020204" pitchFamily="34" charset="0"/>
                <a:cs typeface="Helvetica" panose="020B0604020202020204" pitchFamily="34" charset="0"/>
              </a:rPr>
              <a:t>Produces employment, hours and earnings by industry based on a sample of employers.</a:t>
            </a:r>
          </a:p>
          <a:p>
            <a:pPr lvl="2">
              <a:lnSpc>
                <a:spcPts val="2400"/>
              </a:lnSpc>
              <a:spcBef>
                <a:spcPts val="0"/>
              </a:spcBef>
              <a:buClr>
                <a:schemeClr val="tx2">
                  <a:lumMod val="75000"/>
                </a:schemeClr>
              </a:buClr>
              <a:buSzPct val="125000"/>
            </a:pPr>
            <a:endParaRPr lang="en-US" dirty="0">
              <a:solidFill>
                <a:schemeClr val="bg1"/>
              </a:solidFill>
              <a:latin typeface="Helvetica" panose="020B0604020202020204" pitchFamily="34" charset="0"/>
              <a:cs typeface="Helvetica" panose="020B0604020202020204" pitchFamily="34" charset="0"/>
            </a:endParaRPr>
          </a:p>
          <a:p>
            <a:pPr marL="342900" lvl="1" indent="-342900" eaLnBrk="1" hangingPunct="1">
              <a:lnSpc>
                <a:spcPts val="2400"/>
              </a:lnSpc>
              <a:spcBef>
                <a:spcPts val="0"/>
              </a:spcBef>
              <a:buClr>
                <a:schemeClr val="tx2">
                  <a:lumMod val="75000"/>
                </a:schemeClr>
              </a:buClr>
              <a:buSzPct val="125000"/>
            </a:pPr>
            <a:r>
              <a:rPr lang="en-US" sz="2000" b="1" dirty="0">
                <a:solidFill>
                  <a:schemeClr val="bg1"/>
                </a:solidFill>
                <a:latin typeface="Helvetica" panose="020B0604020202020204" pitchFamily="34" charset="0"/>
                <a:cs typeface="Helvetica" panose="020B0604020202020204" pitchFamily="34" charset="0"/>
              </a:rPr>
              <a:t>Occupational Employment Statistics (OES) - </a:t>
            </a:r>
            <a:r>
              <a:rPr lang="en-US" sz="2000" dirty="0">
                <a:solidFill>
                  <a:schemeClr val="bg1"/>
                </a:solidFill>
                <a:latin typeface="Helvetica" panose="020B0604020202020204" pitchFamily="34" charset="0"/>
                <a:cs typeface="Helvetica" panose="020B0604020202020204" pitchFamily="34" charset="0"/>
              </a:rPr>
              <a:t>Produces employment and wages by occupation based on a sample of employers.</a:t>
            </a:r>
          </a:p>
          <a:p>
            <a:pPr marL="914400" lvl="2" indent="0">
              <a:lnSpc>
                <a:spcPts val="2400"/>
              </a:lnSpc>
              <a:spcBef>
                <a:spcPts val="0"/>
              </a:spcBef>
              <a:buClr>
                <a:schemeClr val="tx2">
                  <a:lumMod val="75000"/>
                </a:schemeClr>
              </a:buClr>
              <a:buSzPct val="125000"/>
              <a:buNone/>
            </a:pPr>
            <a:endParaRPr lang="en-US" dirty="0">
              <a:solidFill>
                <a:schemeClr val="bg1"/>
              </a:solidFill>
              <a:latin typeface="Helvetica" panose="020B0604020202020204" pitchFamily="34" charset="0"/>
              <a:cs typeface="Helvetica" panose="020B0604020202020204" pitchFamily="34" charset="0"/>
            </a:endParaRPr>
          </a:p>
          <a:p>
            <a:pPr marL="342900" lvl="1" indent="-342900" eaLnBrk="1" hangingPunct="1">
              <a:lnSpc>
                <a:spcPts val="2400"/>
              </a:lnSpc>
              <a:spcBef>
                <a:spcPts val="0"/>
              </a:spcBef>
              <a:buClr>
                <a:schemeClr val="tx2">
                  <a:lumMod val="75000"/>
                </a:schemeClr>
              </a:buClr>
              <a:buSzPct val="125000"/>
            </a:pPr>
            <a:r>
              <a:rPr lang="en-US" sz="2000" b="1" dirty="0">
                <a:solidFill>
                  <a:schemeClr val="bg1"/>
                </a:solidFill>
                <a:latin typeface="Helvetica" panose="020B0604020202020204" pitchFamily="34" charset="0"/>
                <a:cs typeface="Helvetica" panose="020B0604020202020204" pitchFamily="34" charset="0"/>
              </a:rPr>
              <a:t>Local Area Unemployment Statistics (LAUS) - </a:t>
            </a:r>
            <a:r>
              <a:rPr lang="en-US" sz="2000" dirty="0">
                <a:solidFill>
                  <a:schemeClr val="bg1"/>
                </a:solidFill>
                <a:latin typeface="Helvetica" panose="020B0604020202020204" pitchFamily="34" charset="0"/>
                <a:cs typeface="Helvetica" panose="020B0604020202020204" pitchFamily="34" charset="0"/>
              </a:rPr>
              <a:t>Produces labor force, employment, unemployment and unemployment rates based on a survey of households and a statistical model.</a:t>
            </a:r>
          </a:p>
          <a:p>
            <a:pPr marL="342900" lvl="1" indent="-342900" eaLnBrk="1" hangingPunct="1">
              <a:lnSpc>
                <a:spcPts val="2400"/>
              </a:lnSpc>
              <a:spcBef>
                <a:spcPts val="0"/>
              </a:spcBef>
              <a:buClr>
                <a:schemeClr val="tx2">
                  <a:lumMod val="75000"/>
                </a:schemeClr>
              </a:buClr>
              <a:buSzPct val="125000"/>
            </a:pPr>
            <a:endParaRPr lang="en-US" sz="2000" b="1" dirty="0">
              <a:solidFill>
                <a:schemeClr val="bg1"/>
              </a:solidFill>
              <a:latin typeface="Helvetica" panose="020B0604020202020204" pitchFamily="34" charset="0"/>
              <a:cs typeface="Helvetica" panose="020B0604020202020204" pitchFamily="34" charset="0"/>
            </a:endParaRPr>
          </a:p>
          <a:p>
            <a:pPr marL="342900" lvl="1" indent="-342900" eaLnBrk="1" hangingPunct="1">
              <a:lnSpc>
                <a:spcPts val="2400"/>
              </a:lnSpc>
              <a:spcBef>
                <a:spcPts val="0"/>
              </a:spcBef>
              <a:buClr>
                <a:schemeClr val="tx2">
                  <a:lumMod val="75000"/>
                </a:schemeClr>
              </a:buClr>
              <a:buSzPct val="125000"/>
            </a:pPr>
            <a:r>
              <a:rPr lang="en-US" sz="2000" b="1" dirty="0">
                <a:solidFill>
                  <a:schemeClr val="bg1"/>
                </a:solidFill>
                <a:latin typeface="Helvetica" panose="020B0604020202020204" pitchFamily="34" charset="0"/>
                <a:cs typeface="Helvetica" panose="020B0604020202020204" pitchFamily="34" charset="0"/>
              </a:rPr>
              <a:t>Employment Projections (EP) - </a:t>
            </a:r>
            <a:r>
              <a:rPr lang="en-US" sz="2000" dirty="0">
                <a:solidFill>
                  <a:schemeClr val="bg1"/>
                </a:solidFill>
                <a:latin typeface="Helvetica" panose="020B0604020202020204" pitchFamily="34" charset="0"/>
                <a:cs typeface="Helvetica" panose="020B0604020202020204" pitchFamily="34" charset="0"/>
              </a:rPr>
              <a:t>Produces annually eight year employment projections for all industries and occupations using QCEW, OES and CPS data.</a:t>
            </a:r>
          </a:p>
        </p:txBody>
      </p:sp>
    </p:spTree>
    <p:extLst>
      <p:ext uri="{BB962C8B-B14F-4D97-AF65-F5344CB8AC3E}">
        <p14:creationId xmlns:p14="http://schemas.microsoft.com/office/powerpoint/2010/main" val="141930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Florida’s November 2020 Labor Force Statistics</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F70AC85-F072-284F-ACE5-C38395631071}"/>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D926BF2B-7348-4A52-A309-E330678633B0}"/>
              </a:ext>
            </a:extLst>
          </p:cNvPr>
          <p:cNvGrpSpPr/>
          <p:nvPr/>
        </p:nvGrpSpPr>
        <p:grpSpPr>
          <a:xfrm>
            <a:off x="968409" y="1609815"/>
            <a:ext cx="10938042" cy="1546403"/>
            <a:chOff x="968409" y="1609815"/>
            <a:chExt cx="10938042" cy="1546403"/>
          </a:xfrm>
        </p:grpSpPr>
        <p:sp>
          <p:nvSpPr>
            <p:cNvPr id="9" name="TextBox 8">
              <a:extLst>
                <a:ext uri="{FF2B5EF4-FFF2-40B4-BE49-F238E27FC236}">
                  <a16:creationId xmlns:a16="http://schemas.microsoft.com/office/drawing/2014/main" id="{CC6BB704-16B6-2041-BC7B-88589BF3B75C}"/>
                </a:ext>
              </a:extLst>
            </p:cNvPr>
            <p:cNvSpPr txBox="1"/>
            <p:nvPr/>
          </p:nvSpPr>
          <p:spPr>
            <a:xfrm>
              <a:off x="968409" y="1609815"/>
              <a:ext cx="6905057" cy="646331"/>
            </a:xfrm>
            <a:prstGeom prst="rect">
              <a:avLst/>
            </a:prstGeom>
            <a:solidFill>
              <a:srgbClr val="0070C0"/>
            </a:solidFill>
          </p:spPr>
          <p:txBody>
            <a:bodyPr wrap="square" rtlCol="0">
              <a:spAutoFit/>
            </a:bodyPr>
            <a:lstStyle/>
            <a:p>
              <a:pPr lvl="0">
                <a:defRPr/>
              </a:pPr>
              <a:r>
                <a:rPr lang="en-US" sz="3600" b="1" dirty="0">
                  <a:solidFill>
                    <a:prstClr val="white"/>
                  </a:solidFill>
                  <a:latin typeface="Century Gothic" panose="020B0502020202020204" pitchFamily="34" charset="0"/>
                </a:rPr>
                <a:t>Labor Force: 10,146,000</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6" name="TextBox 5">
              <a:extLst>
                <a:ext uri="{FF2B5EF4-FFF2-40B4-BE49-F238E27FC236}">
                  <a16:creationId xmlns:a16="http://schemas.microsoft.com/office/drawing/2014/main" id="{ED4DAE2E-017C-4EBF-B5D3-36F0E660A097}"/>
                </a:ext>
              </a:extLst>
            </p:cNvPr>
            <p:cNvSpPr txBox="1"/>
            <p:nvPr/>
          </p:nvSpPr>
          <p:spPr>
            <a:xfrm>
              <a:off x="968409" y="2217499"/>
              <a:ext cx="10938042" cy="938719"/>
            </a:xfrm>
            <a:prstGeom prst="rect">
              <a:avLst/>
            </a:prstGeom>
            <a:noFill/>
          </p:spPr>
          <p:txBody>
            <a:bodyPr wrap="square" rtlCol="0">
              <a:spAutoFit/>
            </a:bodyPr>
            <a:lstStyle/>
            <a:p>
              <a:pPr lvl="0">
                <a:lnSpc>
                  <a:spcPct val="150000"/>
                </a:lnSpc>
                <a:defRPr/>
              </a:pPr>
              <a:r>
                <a:rPr lang="en-US" sz="2000" b="1" dirty="0">
                  <a:solidFill>
                    <a:prstClr val="white"/>
                  </a:solidFill>
                  <a:latin typeface="Open Sans" panose="020B0606030504020204"/>
                </a:rPr>
                <a:t>Up 49,000 (+0.5%) over the month  |  Down 277,000 (-2.7%) over the year</a:t>
              </a:r>
            </a:p>
            <a:p>
              <a:pPr marR="0" lvl="0" algn="l" defTabSz="914400" rtl="0" eaLnBrk="1" fontAlgn="auto" latinLnBrk="0" hangingPunct="1">
                <a:lnSpc>
                  <a:spcPct val="100000"/>
                </a:lnSpc>
                <a:spcBef>
                  <a:spcPts val="0"/>
                </a:spcBef>
                <a:spcAft>
                  <a:spcPts val="0"/>
                </a:spcAft>
                <a:buClrTx/>
                <a:buSzTx/>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grpSp>
      <p:sp>
        <p:nvSpPr>
          <p:cNvPr id="11" name="TextBox 10">
            <a:extLst>
              <a:ext uri="{FF2B5EF4-FFF2-40B4-BE49-F238E27FC236}">
                <a16:creationId xmlns:a16="http://schemas.microsoft.com/office/drawing/2014/main" id="{22D7EAF9-3927-4507-A50C-27B5FB8E73CB}"/>
              </a:ext>
            </a:extLst>
          </p:cNvPr>
          <p:cNvSpPr txBox="1"/>
          <p:nvPr/>
        </p:nvSpPr>
        <p:spPr>
          <a:xfrm>
            <a:off x="968409" y="3151891"/>
            <a:ext cx="6548922" cy="646331"/>
          </a:xfrm>
          <a:prstGeom prst="rect">
            <a:avLst/>
          </a:prstGeom>
          <a:solidFill>
            <a:srgbClr val="00B0F0"/>
          </a:solidFill>
        </p:spPr>
        <p:txBody>
          <a:bodyPr wrap="square" rtlCol="0">
            <a:spAutoFit/>
          </a:bodyPr>
          <a:lstStyle/>
          <a:p>
            <a:pPr lvl="0">
              <a:defRPr/>
            </a:pPr>
            <a:r>
              <a:rPr lang="en-US" sz="3600" b="1" dirty="0">
                <a:solidFill>
                  <a:prstClr val="white"/>
                </a:solidFill>
                <a:latin typeface="Century Gothic" panose="020B0502020202020204" pitchFamily="34" charset="0"/>
              </a:rPr>
              <a:t>Employment: 9,494,000 </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3" name="TextBox 12">
            <a:extLst>
              <a:ext uri="{FF2B5EF4-FFF2-40B4-BE49-F238E27FC236}">
                <a16:creationId xmlns:a16="http://schemas.microsoft.com/office/drawing/2014/main" id="{CEA1C221-AE3E-4849-931F-F7A33ACF7FA4}"/>
              </a:ext>
            </a:extLst>
          </p:cNvPr>
          <p:cNvSpPr txBox="1"/>
          <p:nvPr/>
        </p:nvSpPr>
        <p:spPr>
          <a:xfrm>
            <a:off x="968409" y="3848503"/>
            <a:ext cx="10634903" cy="938719"/>
          </a:xfrm>
          <a:prstGeom prst="rect">
            <a:avLst/>
          </a:prstGeom>
          <a:noFill/>
        </p:spPr>
        <p:txBody>
          <a:bodyPr wrap="square" rtlCol="0">
            <a:spAutoFit/>
          </a:bodyPr>
          <a:lstStyle/>
          <a:p>
            <a:pPr lvl="0">
              <a:lnSpc>
                <a:spcPct val="150000"/>
              </a:lnSpc>
              <a:defRPr/>
            </a:pPr>
            <a:r>
              <a:rPr lang="en-US" sz="2000" b="1" dirty="0">
                <a:solidFill>
                  <a:prstClr val="white"/>
                </a:solidFill>
                <a:latin typeface="Open Sans" panose="020B0606030504020204"/>
              </a:rPr>
              <a:t>Up 41,000 (0.4%) over the month  |  Down 633,000 (-6.3%) over the year</a:t>
            </a:r>
          </a:p>
          <a:p>
            <a:pPr marR="0" lvl="0" algn="l" defTabSz="914400" rtl="0" eaLnBrk="1" fontAlgn="auto" latinLnBrk="0" hangingPunct="1">
              <a:lnSpc>
                <a:spcPct val="100000"/>
              </a:lnSpc>
              <a:spcBef>
                <a:spcPts val="0"/>
              </a:spcBef>
              <a:spcAft>
                <a:spcPts val="0"/>
              </a:spcAft>
              <a:buClrTx/>
              <a:buSzTx/>
              <a:tabLst/>
              <a:defRPr/>
            </a:pPr>
            <a:endParaRPr kumimoji="0" lang="en-US" sz="2500" b="0" i="0" u="none" strike="noStrike" kern="1200" cap="none" spc="0" normalizeH="0" baseline="0" noProof="0" dirty="0">
              <a:ln>
                <a:noFill/>
              </a:ln>
              <a:solidFill>
                <a:prstClr val="white"/>
              </a:solidFill>
              <a:effectLst/>
              <a:uLnTx/>
              <a:uFillTx/>
              <a:latin typeface="Open Sans" panose="020B0606030504020204"/>
              <a:ea typeface="+mn-ea"/>
              <a:cs typeface="+mn-cs"/>
            </a:endParaRPr>
          </a:p>
        </p:txBody>
      </p:sp>
      <p:sp>
        <p:nvSpPr>
          <p:cNvPr id="16" name="TextBox 15">
            <a:extLst>
              <a:ext uri="{FF2B5EF4-FFF2-40B4-BE49-F238E27FC236}">
                <a16:creationId xmlns:a16="http://schemas.microsoft.com/office/drawing/2014/main" id="{3C6D6A3E-0819-4C8F-979E-7527FC681242}"/>
              </a:ext>
            </a:extLst>
          </p:cNvPr>
          <p:cNvSpPr txBox="1"/>
          <p:nvPr/>
        </p:nvSpPr>
        <p:spPr>
          <a:xfrm>
            <a:off x="968409" y="4693967"/>
            <a:ext cx="8339220" cy="646331"/>
          </a:xfrm>
          <a:prstGeom prst="rect">
            <a:avLst/>
          </a:prstGeom>
          <a:solidFill>
            <a:srgbClr val="90C74A"/>
          </a:solidFill>
        </p:spPr>
        <p:txBody>
          <a:bodyPr wrap="square" rtlCol="0">
            <a:spAutoFit/>
          </a:bodyPr>
          <a:lstStyle/>
          <a:p>
            <a:pPr lvl="0">
              <a:defRPr/>
            </a:pPr>
            <a:r>
              <a:rPr lang="en-US" sz="3600" b="1" dirty="0">
                <a:solidFill>
                  <a:prstClr val="white"/>
                </a:solidFill>
                <a:latin typeface="Century Gothic" panose="020B0502020202020204" pitchFamily="34" charset="0"/>
              </a:rPr>
              <a:t>Unemployment: 651,000</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7" name="TextBox 16">
            <a:extLst>
              <a:ext uri="{FF2B5EF4-FFF2-40B4-BE49-F238E27FC236}">
                <a16:creationId xmlns:a16="http://schemas.microsoft.com/office/drawing/2014/main" id="{DB4D3E4A-B1A3-4929-8875-EA3BA07AA12A}"/>
              </a:ext>
            </a:extLst>
          </p:cNvPr>
          <p:cNvSpPr txBox="1"/>
          <p:nvPr/>
        </p:nvSpPr>
        <p:spPr>
          <a:xfrm>
            <a:off x="968409" y="5380277"/>
            <a:ext cx="10708162" cy="504818"/>
          </a:xfrm>
          <a:prstGeom prst="rect">
            <a:avLst/>
          </a:prstGeom>
          <a:noFill/>
        </p:spPr>
        <p:txBody>
          <a:bodyPr wrap="square" rtlCol="0">
            <a:spAutoFit/>
          </a:bodyPr>
          <a:lstStyle/>
          <a:p>
            <a:pPr lvl="0">
              <a:lnSpc>
                <a:spcPct val="150000"/>
              </a:lnSpc>
              <a:defRPr/>
            </a:pPr>
            <a:r>
              <a:rPr lang="en-US" sz="2000" b="1" dirty="0">
                <a:solidFill>
                  <a:prstClr val="white"/>
                </a:solidFill>
                <a:latin typeface="Open Sans" panose="020B0606030504020204"/>
              </a:rPr>
              <a:t>Up 7,000 (+1.1%) over the month  |  Up 354,000 (+119.2%) over the year</a:t>
            </a:r>
          </a:p>
        </p:txBody>
      </p:sp>
      <p:sp>
        <p:nvSpPr>
          <p:cNvPr id="15" name="Rectangle 14">
            <a:extLst>
              <a:ext uri="{FF2B5EF4-FFF2-40B4-BE49-F238E27FC236}">
                <a16:creationId xmlns:a16="http://schemas.microsoft.com/office/drawing/2014/main" id="{AA2B5BF2-6D7A-4745-A06E-7DA0EAEF26BD}"/>
              </a:ext>
            </a:extLst>
          </p:cNvPr>
          <p:cNvSpPr/>
          <p:nvPr/>
        </p:nvSpPr>
        <p:spPr>
          <a:xfrm>
            <a:off x="1015" y="6575696"/>
            <a:ext cx="9142038" cy="230832"/>
          </a:xfrm>
          <a:prstGeom prst="rect">
            <a:avLst/>
          </a:prstGeom>
        </p:spPr>
        <p:txBody>
          <a:bodyPr wrap="square">
            <a:spAutoFit/>
          </a:bodyPr>
          <a:lstStyle/>
          <a:p>
            <a:r>
              <a:rPr lang="en-US" sz="900" dirty="0">
                <a:solidFill>
                  <a:schemeClr val="bg1"/>
                </a:solidFill>
              </a:rPr>
              <a:t>Source:  Florida Department of Economic Opportunity, Bureau of Workforce Statistics and Economic Research; Local Area Unemployment Statistics (LAUS) Program. </a:t>
            </a:r>
          </a:p>
        </p:txBody>
      </p:sp>
    </p:spTree>
    <p:extLst>
      <p:ext uri="{BB962C8B-B14F-4D97-AF65-F5344CB8AC3E}">
        <p14:creationId xmlns:p14="http://schemas.microsoft.com/office/powerpoint/2010/main" val="336987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Florida’s November 2020 Labor Force Statistics</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4A2CFFC-9C6F-403D-9C94-897E2C460B1B}"/>
              </a:ext>
            </a:extLst>
          </p:cNvPr>
          <p:cNvPicPr>
            <a:picLocks noChangeAspect="1"/>
          </p:cNvPicPr>
          <p:nvPr/>
        </p:nvPicPr>
        <p:blipFill rotWithShape="1">
          <a:blip r:embed="rId4"/>
          <a:srcRect l="15457" t="26061" r="21774" b="13625"/>
          <a:stretch/>
        </p:blipFill>
        <p:spPr>
          <a:xfrm>
            <a:off x="2051027" y="1898145"/>
            <a:ext cx="8089943" cy="4673499"/>
          </a:xfrm>
          <a:prstGeom prst="rect">
            <a:avLst/>
          </a:prstGeom>
        </p:spPr>
      </p:pic>
      <p:sp>
        <p:nvSpPr>
          <p:cNvPr id="6" name="Rectangle 5">
            <a:extLst>
              <a:ext uri="{FF2B5EF4-FFF2-40B4-BE49-F238E27FC236}">
                <a16:creationId xmlns:a16="http://schemas.microsoft.com/office/drawing/2014/main" id="{F9BAB86D-CB15-49A9-95F9-33F409F8EF0B}"/>
              </a:ext>
            </a:extLst>
          </p:cNvPr>
          <p:cNvSpPr/>
          <p:nvPr/>
        </p:nvSpPr>
        <p:spPr>
          <a:xfrm>
            <a:off x="2051027" y="6597034"/>
            <a:ext cx="9142038" cy="230832"/>
          </a:xfrm>
          <a:prstGeom prst="rect">
            <a:avLst/>
          </a:prstGeom>
        </p:spPr>
        <p:txBody>
          <a:bodyPr wrap="square">
            <a:spAutoFit/>
          </a:bodyPr>
          <a:lstStyle/>
          <a:p>
            <a:r>
              <a:rPr lang="en-US" sz="900" dirty="0">
                <a:solidFill>
                  <a:schemeClr val="bg1"/>
                </a:solidFill>
              </a:rPr>
              <a:t>Source:  Florida Department of Economic Opportunity, Bureau of Workforce Statistics and Economic Research; Local Area Unemployment Statistics (LAUS) Program. </a:t>
            </a:r>
          </a:p>
        </p:txBody>
      </p:sp>
      <p:sp>
        <p:nvSpPr>
          <p:cNvPr id="7" name="Rectangle 6">
            <a:extLst>
              <a:ext uri="{FF2B5EF4-FFF2-40B4-BE49-F238E27FC236}">
                <a16:creationId xmlns:a16="http://schemas.microsoft.com/office/drawing/2014/main" id="{129C92F8-8CC5-4327-8999-0145F8999FBC}"/>
              </a:ext>
            </a:extLst>
          </p:cNvPr>
          <p:cNvSpPr/>
          <p:nvPr/>
        </p:nvSpPr>
        <p:spPr>
          <a:xfrm>
            <a:off x="3134590" y="1256323"/>
            <a:ext cx="6192981" cy="646331"/>
          </a:xfrm>
          <a:prstGeom prst="rect">
            <a:avLst/>
          </a:prstGeom>
        </p:spPr>
        <p:txBody>
          <a:bodyPr wrap="square">
            <a:spAutoFit/>
          </a:bodyPr>
          <a:lstStyle/>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Unemployment Rates By County</a:t>
            </a:r>
          </a:p>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November 2020; Not Seasonally Adjusted</a:t>
            </a:r>
          </a:p>
        </p:txBody>
      </p:sp>
    </p:spTree>
    <p:extLst>
      <p:ext uri="{BB962C8B-B14F-4D97-AF65-F5344CB8AC3E}">
        <p14:creationId xmlns:p14="http://schemas.microsoft.com/office/powerpoint/2010/main" val="1857703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6CD9459-14D0-4353-B758-05F1AAAAE64D}"/>
              </a:ext>
            </a:extLst>
          </p:cNvPr>
          <p:cNvPicPr>
            <a:picLocks noChangeAspect="1"/>
          </p:cNvPicPr>
          <p:nvPr/>
        </p:nvPicPr>
        <p:blipFill>
          <a:blip r:embed="rId3"/>
          <a:stretch>
            <a:fillRect/>
          </a:stretch>
        </p:blipFill>
        <p:spPr>
          <a:xfrm>
            <a:off x="2031" y="0"/>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108202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Florida’s Nonagricultural Payroll Employment</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7E4A2503-49EF-49A7-B6EE-FB552978C1DA}"/>
              </a:ext>
            </a:extLst>
          </p:cNvPr>
          <p:cNvSpPr txBox="1"/>
          <p:nvPr/>
        </p:nvSpPr>
        <p:spPr>
          <a:xfrm>
            <a:off x="843280" y="1691856"/>
            <a:ext cx="6905057" cy="646331"/>
          </a:xfrm>
          <a:prstGeom prst="rect">
            <a:avLst/>
          </a:prstGeom>
          <a:solidFill>
            <a:srgbClr val="00B0F0"/>
          </a:solidFill>
        </p:spPr>
        <p:txBody>
          <a:bodyPr wrap="square" rtlCol="0">
            <a:spAutoFit/>
          </a:bodyPr>
          <a:lstStyle/>
          <a:p>
            <a:pPr lvl="0">
              <a:defRPr/>
            </a:pPr>
            <a:r>
              <a:rPr lang="en-US" sz="3600" b="1" dirty="0">
                <a:solidFill>
                  <a:prstClr val="white"/>
                </a:solidFill>
                <a:latin typeface="Century Gothic" panose="020B0502020202020204" pitchFamily="34" charset="0"/>
              </a:rPr>
              <a:t>Total Jobs: 8,588,200</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7" name="TextBox 6">
            <a:extLst>
              <a:ext uri="{FF2B5EF4-FFF2-40B4-BE49-F238E27FC236}">
                <a16:creationId xmlns:a16="http://schemas.microsoft.com/office/drawing/2014/main" id="{A8D8CF04-C70C-4351-931C-7320C14FCAD5}"/>
              </a:ext>
            </a:extLst>
          </p:cNvPr>
          <p:cNvSpPr txBox="1"/>
          <p:nvPr/>
        </p:nvSpPr>
        <p:spPr>
          <a:xfrm>
            <a:off x="843280" y="2356027"/>
            <a:ext cx="10938042" cy="504818"/>
          </a:xfrm>
          <a:prstGeom prst="rect">
            <a:avLst/>
          </a:prstGeom>
          <a:noFill/>
        </p:spPr>
        <p:txBody>
          <a:bodyPr wrap="square" rtlCol="0">
            <a:spAutoFit/>
          </a:bodyPr>
          <a:lstStyle/>
          <a:p>
            <a:pPr lvl="0">
              <a:lnSpc>
                <a:spcPct val="150000"/>
              </a:lnSpc>
              <a:defRPr/>
            </a:pPr>
            <a:r>
              <a:rPr lang="en-US" sz="2000" b="1" dirty="0">
                <a:solidFill>
                  <a:prstClr val="white"/>
                </a:solidFill>
                <a:latin typeface="Open Sans" panose="020B0606030504020204"/>
              </a:rPr>
              <a:t>Up 4,000 (+less than 0.1%) over the month  |  Down 418,500 (-4.6%) over the year</a:t>
            </a:r>
          </a:p>
        </p:txBody>
      </p:sp>
      <p:sp>
        <p:nvSpPr>
          <p:cNvPr id="11" name="TextBox 10">
            <a:extLst>
              <a:ext uri="{FF2B5EF4-FFF2-40B4-BE49-F238E27FC236}">
                <a16:creationId xmlns:a16="http://schemas.microsoft.com/office/drawing/2014/main" id="{A838A596-C334-4A90-A9C1-CD0A35CC2600}"/>
              </a:ext>
            </a:extLst>
          </p:cNvPr>
          <p:cNvSpPr txBox="1"/>
          <p:nvPr/>
        </p:nvSpPr>
        <p:spPr>
          <a:xfrm>
            <a:off x="843279" y="3294776"/>
            <a:ext cx="6905057" cy="646331"/>
          </a:xfrm>
          <a:prstGeom prst="rect">
            <a:avLst/>
          </a:prstGeom>
          <a:solidFill>
            <a:srgbClr val="90C74A"/>
          </a:solidFill>
        </p:spPr>
        <p:txBody>
          <a:bodyPr wrap="square" rtlCol="0">
            <a:spAutoFit/>
          </a:bodyPr>
          <a:lstStyle/>
          <a:p>
            <a:pPr lvl="0">
              <a:defRPr/>
            </a:pPr>
            <a:r>
              <a:rPr lang="en-US" sz="3600" b="1" dirty="0">
                <a:solidFill>
                  <a:prstClr val="white"/>
                </a:solidFill>
                <a:latin typeface="Century Gothic" panose="020B0502020202020204" pitchFamily="34" charset="0"/>
              </a:rPr>
              <a:t>Private Sector Jobs: 7,506,800 </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3" name="TextBox 12">
            <a:extLst>
              <a:ext uri="{FF2B5EF4-FFF2-40B4-BE49-F238E27FC236}">
                <a16:creationId xmlns:a16="http://schemas.microsoft.com/office/drawing/2014/main" id="{BF2DD041-4308-4CF7-84EF-EDAF4340A4C4}"/>
              </a:ext>
            </a:extLst>
          </p:cNvPr>
          <p:cNvSpPr txBox="1"/>
          <p:nvPr/>
        </p:nvSpPr>
        <p:spPr>
          <a:xfrm>
            <a:off x="843279" y="4099688"/>
            <a:ext cx="10938042" cy="400110"/>
          </a:xfrm>
          <a:prstGeom prst="rect">
            <a:avLst/>
          </a:prstGeom>
          <a:noFill/>
        </p:spPr>
        <p:txBody>
          <a:bodyPr wrap="square" rtlCol="0">
            <a:spAutoFit/>
          </a:bodyPr>
          <a:lstStyle/>
          <a:p>
            <a:r>
              <a:rPr lang="en-US" sz="2000" b="1" dirty="0">
                <a:solidFill>
                  <a:prstClr val="white"/>
                </a:solidFill>
                <a:latin typeface="Open Sans" panose="020B0606030504020204"/>
              </a:rPr>
              <a:t>Up 9,800 (+0.1%) over the month  |  Down 372,800 (-4.7%) over the year</a:t>
            </a:r>
          </a:p>
        </p:txBody>
      </p:sp>
      <p:sp>
        <p:nvSpPr>
          <p:cNvPr id="9" name="Rectangle 8">
            <a:extLst>
              <a:ext uri="{FF2B5EF4-FFF2-40B4-BE49-F238E27FC236}">
                <a16:creationId xmlns:a16="http://schemas.microsoft.com/office/drawing/2014/main" id="{EF20B042-E809-459A-B6CD-910CFFFF416A}"/>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FFC76C8-7E1E-47C8-BD10-4C1045D77BDB}"/>
              </a:ext>
            </a:extLst>
          </p:cNvPr>
          <p:cNvSpPr/>
          <p:nvPr/>
        </p:nvSpPr>
        <p:spPr>
          <a:xfrm>
            <a:off x="0" y="6564274"/>
            <a:ext cx="9142038" cy="230832"/>
          </a:xfrm>
          <a:prstGeom prst="rect">
            <a:avLst/>
          </a:prstGeom>
        </p:spPr>
        <p:txBody>
          <a:bodyPr wrap="square">
            <a:spAutoFit/>
          </a:bodyPr>
          <a:lstStyle/>
          <a:p>
            <a:r>
              <a:rPr lang="en-US" sz="900" dirty="0">
                <a:solidFill>
                  <a:schemeClr val="bg1"/>
                </a:solidFill>
              </a:rPr>
              <a:t>Source:  Florida Department of Economic Opportunity, Bureau of Workforce Statistics and Economic Research; Current Employment Statistics (CES) Program. </a:t>
            </a:r>
          </a:p>
        </p:txBody>
      </p:sp>
    </p:spTree>
    <p:extLst>
      <p:ext uri="{BB962C8B-B14F-4D97-AF65-F5344CB8AC3E}">
        <p14:creationId xmlns:p14="http://schemas.microsoft.com/office/powerpoint/2010/main" val="47371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F3F2854-05EA-4827-A109-837D0B888E59}"/>
              </a:ext>
            </a:extLst>
          </p:cNvPr>
          <p:cNvPicPr>
            <a:picLocks noChangeAspect="1"/>
          </p:cNvPicPr>
          <p:nvPr/>
        </p:nvPicPr>
        <p:blipFill>
          <a:blip r:embed="rId3"/>
          <a:stretch>
            <a:fillRect/>
          </a:stretch>
        </p:blipFill>
        <p:spPr>
          <a:xfrm>
            <a:off x="1015" y="-4744"/>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80" y="429941"/>
            <a:ext cx="10505440"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Payroll Employment by Industry</a:t>
            </a:r>
          </a:p>
        </p:txBody>
      </p:sp>
      <p:sp>
        <p:nvSpPr>
          <p:cNvPr id="9" name="Rectangle 8">
            <a:extLst>
              <a:ext uri="{FF2B5EF4-FFF2-40B4-BE49-F238E27FC236}">
                <a16:creationId xmlns:a16="http://schemas.microsoft.com/office/drawing/2014/main" id="{2B0842D1-62F2-4AB5-B935-53D0CC2DEC02}"/>
              </a:ext>
            </a:extLst>
          </p:cNvPr>
          <p:cNvSpPr/>
          <p:nvPr/>
        </p:nvSpPr>
        <p:spPr>
          <a:xfrm>
            <a:off x="986533" y="1143251"/>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B8E880E-9FFA-4B82-846D-4DF9C399084D}"/>
              </a:ext>
            </a:extLst>
          </p:cNvPr>
          <p:cNvPicPr>
            <a:picLocks noChangeAspect="1"/>
          </p:cNvPicPr>
          <p:nvPr/>
        </p:nvPicPr>
        <p:blipFill>
          <a:blip r:embed="rId4"/>
          <a:stretch>
            <a:fillRect/>
          </a:stretch>
        </p:blipFill>
        <p:spPr>
          <a:xfrm>
            <a:off x="2425462" y="2046836"/>
            <a:ext cx="7341072" cy="4456852"/>
          </a:xfrm>
          <a:prstGeom prst="rect">
            <a:avLst/>
          </a:prstGeom>
        </p:spPr>
      </p:pic>
      <p:sp>
        <p:nvSpPr>
          <p:cNvPr id="6" name="Rectangle 5">
            <a:extLst>
              <a:ext uri="{FF2B5EF4-FFF2-40B4-BE49-F238E27FC236}">
                <a16:creationId xmlns:a16="http://schemas.microsoft.com/office/drawing/2014/main" id="{8CDE199D-F7C0-4431-9B49-8C57346253BE}"/>
              </a:ext>
            </a:extLst>
          </p:cNvPr>
          <p:cNvSpPr/>
          <p:nvPr/>
        </p:nvSpPr>
        <p:spPr>
          <a:xfrm>
            <a:off x="3134590" y="1374102"/>
            <a:ext cx="6192981" cy="646331"/>
          </a:xfrm>
          <a:prstGeom prst="rect">
            <a:avLst/>
          </a:prstGeom>
        </p:spPr>
        <p:txBody>
          <a:bodyPr wrap="square">
            <a:spAutoFit/>
          </a:bodyPr>
          <a:lstStyle/>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Top Industries in Florida by Change in Employment</a:t>
            </a:r>
          </a:p>
          <a:p>
            <a:pPr algn="ctr"/>
            <a:r>
              <a:rPr lang="en-US" b="1" dirty="0">
                <a:solidFill>
                  <a:schemeClr val="bg1"/>
                </a:solidFill>
                <a:latin typeface="Helvetica" panose="020B0604020202030204" pitchFamily="34" charset="0"/>
                <a:ea typeface="Open Sans Light" panose="020B0306030504020204" pitchFamily="34" charset="0"/>
                <a:cs typeface="Open Sans Light" panose="020B0306030504020204" pitchFamily="34" charset="0"/>
              </a:rPr>
              <a:t>November 2019 to November 2020</a:t>
            </a:r>
          </a:p>
        </p:txBody>
      </p:sp>
      <p:sp>
        <p:nvSpPr>
          <p:cNvPr id="7" name="Rectangle 6">
            <a:extLst>
              <a:ext uri="{FF2B5EF4-FFF2-40B4-BE49-F238E27FC236}">
                <a16:creationId xmlns:a16="http://schemas.microsoft.com/office/drawing/2014/main" id="{8481D0FB-BC31-45F0-9DD0-C5AD2C61B1F8}"/>
              </a:ext>
            </a:extLst>
          </p:cNvPr>
          <p:cNvSpPr/>
          <p:nvPr/>
        </p:nvSpPr>
        <p:spPr>
          <a:xfrm>
            <a:off x="2419451" y="6585265"/>
            <a:ext cx="9142038" cy="230832"/>
          </a:xfrm>
          <a:prstGeom prst="rect">
            <a:avLst/>
          </a:prstGeom>
        </p:spPr>
        <p:txBody>
          <a:bodyPr wrap="square">
            <a:spAutoFit/>
          </a:bodyPr>
          <a:lstStyle/>
          <a:p>
            <a:r>
              <a:rPr lang="en-US" sz="900" dirty="0">
                <a:solidFill>
                  <a:schemeClr val="bg1"/>
                </a:solidFill>
              </a:rPr>
              <a:t>Source:  Florida Department of Economic Opportunity, Bureau of Workforce Statistics and Economic Research; Current Employment Statistics (CES) Program. </a:t>
            </a:r>
          </a:p>
        </p:txBody>
      </p:sp>
    </p:spTree>
    <p:extLst>
      <p:ext uri="{BB962C8B-B14F-4D97-AF65-F5344CB8AC3E}">
        <p14:creationId xmlns:p14="http://schemas.microsoft.com/office/powerpoint/2010/main" val="117893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6B2AFB-297F-4BE5-BEC0-94BCD61FB3A5}"/>
              </a:ext>
            </a:extLst>
          </p:cNvPr>
          <p:cNvPicPr>
            <a:picLocks noChangeAspect="1"/>
          </p:cNvPicPr>
          <p:nvPr/>
        </p:nvPicPr>
        <p:blipFill>
          <a:blip r:embed="rId3"/>
          <a:stretch>
            <a:fillRect/>
          </a:stretch>
        </p:blipFill>
        <p:spPr>
          <a:xfrm>
            <a:off x="1015" y="0"/>
            <a:ext cx="12189969" cy="6858000"/>
          </a:xfrm>
          <a:prstGeom prst="rect">
            <a:avLst/>
          </a:prstGeom>
        </p:spPr>
      </p:pic>
      <p:sp>
        <p:nvSpPr>
          <p:cNvPr id="8" name="TextBox 7">
            <a:extLst>
              <a:ext uri="{FF2B5EF4-FFF2-40B4-BE49-F238E27FC236}">
                <a16:creationId xmlns:a16="http://schemas.microsoft.com/office/drawing/2014/main" id="{C916C65B-FC9A-5546-AFA5-A2BAC66A1557}"/>
              </a:ext>
            </a:extLst>
          </p:cNvPr>
          <p:cNvSpPr txBox="1"/>
          <p:nvPr/>
        </p:nvSpPr>
        <p:spPr>
          <a:xfrm>
            <a:off x="843279" y="429941"/>
            <a:ext cx="10729595" cy="646331"/>
          </a:xfrm>
          <a:prstGeom prst="rect">
            <a:avLst/>
          </a:prstGeom>
          <a:noFill/>
        </p:spPr>
        <p:txBody>
          <a:bodyPr wrap="square" rtlCol="0">
            <a:spAutoFit/>
          </a:bodyPr>
          <a:lstStyle/>
          <a:p>
            <a:pPr lvl="0">
              <a:defRPr/>
            </a:pPr>
            <a:r>
              <a:rPr lang="en-US" sz="3600" b="1" dirty="0">
                <a:solidFill>
                  <a:prstClr val="white"/>
                </a:solidFill>
                <a:latin typeface="Century Gothic" panose="020B0502020202020204" pitchFamily="34" charset="0"/>
                <a:ea typeface="Open Sans" panose="020B0606030504020204" pitchFamily="34" charset="0"/>
                <a:cs typeface="Open Sans" panose="020B0606030504020204" pitchFamily="34" charset="0"/>
              </a:rPr>
              <a:t>LAUS Employment Versus CES Employment</a:t>
            </a:r>
            <a:endParaRPr kumimoji="0" lang="en-US" sz="3600" b="1"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F70AC85-F072-284F-ACE5-C38395631071}"/>
              </a:ext>
            </a:extLst>
          </p:cNvPr>
          <p:cNvSpPr/>
          <p:nvPr/>
        </p:nvSpPr>
        <p:spPr>
          <a:xfrm>
            <a:off x="986533" y="1137827"/>
            <a:ext cx="1169112" cy="75629"/>
          </a:xfrm>
          <a:prstGeom prst="rect">
            <a:avLst/>
          </a:prstGeom>
          <a:solidFill>
            <a:srgbClr val="90C7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31542F9-9843-4919-9C47-E77D7D95F4B6}"/>
              </a:ext>
            </a:extLst>
          </p:cNvPr>
          <p:cNvPicPr>
            <a:picLocks noChangeAspect="1"/>
          </p:cNvPicPr>
          <p:nvPr/>
        </p:nvPicPr>
        <p:blipFill>
          <a:blip r:embed="rId4"/>
          <a:stretch>
            <a:fillRect/>
          </a:stretch>
        </p:blipFill>
        <p:spPr>
          <a:xfrm>
            <a:off x="2178349" y="1445088"/>
            <a:ext cx="7835301" cy="4982971"/>
          </a:xfrm>
          <a:prstGeom prst="rect">
            <a:avLst/>
          </a:prstGeom>
        </p:spPr>
      </p:pic>
      <p:sp>
        <p:nvSpPr>
          <p:cNvPr id="6" name="Rectangle 5">
            <a:extLst>
              <a:ext uri="{FF2B5EF4-FFF2-40B4-BE49-F238E27FC236}">
                <a16:creationId xmlns:a16="http://schemas.microsoft.com/office/drawing/2014/main" id="{39350691-B345-4519-8DEB-3EFAF0563775}"/>
              </a:ext>
            </a:extLst>
          </p:cNvPr>
          <p:cNvSpPr/>
          <p:nvPr/>
        </p:nvSpPr>
        <p:spPr>
          <a:xfrm>
            <a:off x="2178349" y="6527613"/>
            <a:ext cx="9142038" cy="230832"/>
          </a:xfrm>
          <a:prstGeom prst="rect">
            <a:avLst/>
          </a:prstGeom>
        </p:spPr>
        <p:txBody>
          <a:bodyPr wrap="square">
            <a:spAutoFit/>
          </a:bodyPr>
          <a:lstStyle/>
          <a:p>
            <a:r>
              <a:rPr lang="en-US" sz="900" dirty="0">
                <a:solidFill>
                  <a:schemeClr val="bg1"/>
                </a:solidFill>
              </a:rPr>
              <a:t>Source:  Florida Department of Economic Opportunity, Bureau of Workforce Statistics and Economic Research;</a:t>
            </a:r>
          </a:p>
        </p:txBody>
      </p:sp>
    </p:spTree>
    <p:extLst>
      <p:ext uri="{BB962C8B-B14F-4D97-AF65-F5344CB8AC3E}">
        <p14:creationId xmlns:p14="http://schemas.microsoft.com/office/powerpoint/2010/main" val="159601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2833</Words>
  <Application>Microsoft Office PowerPoint</Application>
  <PresentationFormat>Widescreen</PresentationFormat>
  <Paragraphs>272</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Century Gothic</vt:lpstr>
      <vt:lpstr>Helvetica</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Heckman, James</dc:creator>
  <cp:lastModifiedBy>Pamela Ray</cp:lastModifiedBy>
  <cp:revision>1</cp:revision>
  <dcterms:created xsi:type="dcterms:W3CDTF">2021-01-19T21:45:43Z</dcterms:created>
  <dcterms:modified xsi:type="dcterms:W3CDTF">2021-01-20T17:49:08Z</dcterms:modified>
</cp:coreProperties>
</file>