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28"/>
  </p:notesMasterIdLst>
  <p:sldIdLst>
    <p:sldId id="2147483391" r:id="rId6"/>
    <p:sldId id="2147483486" r:id="rId7"/>
    <p:sldId id="2147483392" r:id="rId8"/>
    <p:sldId id="2147483480" r:id="rId9"/>
    <p:sldId id="2147483478" r:id="rId10"/>
    <p:sldId id="2147483479" r:id="rId11"/>
    <p:sldId id="2147483435" r:id="rId12"/>
    <p:sldId id="2147483485" r:id="rId13"/>
    <p:sldId id="2147483464" r:id="rId14"/>
    <p:sldId id="2147483339" r:id="rId15"/>
    <p:sldId id="2147478885" r:id="rId16"/>
    <p:sldId id="2147483472" r:id="rId17"/>
    <p:sldId id="2147483395" r:id="rId18"/>
    <p:sldId id="2147483452" r:id="rId19"/>
    <p:sldId id="269" r:id="rId20"/>
    <p:sldId id="2147483463" r:id="rId21"/>
    <p:sldId id="2147483450" r:id="rId22"/>
    <p:sldId id="2147483453" r:id="rId23"/>
    <p:sldId id="2147483454" r:id="rId24"/>
    <p:sldId id="2147483456" r:id="rId25"/>
    <p:sldId id="2147483471" r:id="rId26"/>
    <p:sldId id="295" r:id="rId2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A573A-0C21-923C-760B-A7E3323EAFE0}" name="So, David" initials="SD" userId="S::DSo@wmata.com::2b6ca193-fa1c-402f-881e-d07086ea8e75" providerId="AD"/>
  <p188:author id="{D3040B49-C7A1-74FB-1FBF-577F75557DF0}" name="Tingstrom, Matthew J." initials="TMJ" userId="S::MJTingstrom@wmata.com::892b870e-095c-474e-a4a1-64b4404fefe2" providerId="AD"/>
  <p188:author id="{2B1C7D63-5B89-B246-838C-6FFBFFB6CAD2}" name="Gantt,Bonnie B" initials="GB" userId="S::BBGantt@wmata.com::28f62341-b958-4705-aea0-bcddf26d2c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8D"/>
    <a:srgbClr val="FFA7C9"/>
    <a:srgbClr val="FFCDE0"/>
    <a:srgbClr val="FFF7FA"/>
    <a:srgbClr val="FFD5E6"/>
    <a:srgbClr val="6AB0DC"/>
    <a:srgbClr val="0D94C7"/>
    <a:srgbClr val="0977A2"/>
    <a:srgbClr val="AEC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3618" autoAdjust="0"/>
  </p:normalViewPr>
  <p:slideViewPr>
    <p:cSldViewPr snapToGrid="0" showGuides="1">
      <p:cViewPr varScale="1">
        <p:scale>
          <a:sx n="58" d="100"/>
          <a:sy n="58" d="100"/>
        </p:scale>
        <p:origin x="2076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ingtondcmetro.sharepoint.com/sites/CFOOMBS-FinancialReportingSensitive/Shared%20Documents/Reporting/Ad%20Hoc%20Request/Excel%20Backup%20for%20Graphs/Ridership%20Graphs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ingtondcmetro.sharepoint.com/sites/OMBSRegionalFundingSensitive/Shared%20Documents/General/P&amp;L%20for%20Gap%206.11.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ingtondcmetro.sharepoint.com/sites/CFOOMBS-FinancialReportingSensitive/Shared%20Documents/Reporting/Ad%20Hoc%20Request/Excel%20Backup%20for%20Graphs/Capital%20Available%20vs%20Unavailabl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4925">
              <a:solidFill>
                <a:schemeClr val="accent1">
                  <a:lumMod val="50000"/>
                </a:schemeClr>
              </a:solidFill>
            </a:ln>
            <a:effectLst/>
          </c:spPr>
          <c:explosion val="2"/>
          <c:dPt>
            <c:idx val="0"/>
            <c:bubble3D val="0"/>
            <c:spPr>
              <a:solidFill>
                <a:srgbClr val="0070C0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83-4B2F-8C90-12F243D99609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83-4B2F-8C90-12F243D99609}"/>
              </c:ext>
            </c:extLst>
          </c:dPt>
          <c:cat>
            <c:strRef>
              <c:f>Sheet1!$A$2:$A$3</c:f>
              <c:strCache>
                <c:ptCount val="2"/>
                <c:pt idx="0">
                  <c:v>Capital</c:v>
                </c:pt>
                <c:pt idx="1">
                  <c:v>Operating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83-4B2F-8C90-12F243D99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271995442065814E-2"/>
          <c:w val="0.9993286125692622"/>
          <c:h val="0.82549948647723381"/>
        </c:manualLayout>
      </c:layout>
      <c:areaChart>
        <c:grouping val="standard"/>
        <c:varyColors val="0"/>
        <c:ser>
          <c:idx val="3"/>
          <c:order val="3"/>
          <c:tx>
            <c:strRef>
              <c:f>'Ridership &amp; Revenue AGA'!$J$4</c:f>
              <c:strCache>
                <c:ptCount val="1"/>
                <c:pt idx="0">
                  <c:v>Left Shade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dLbls>
            <c:delete val="1"/>
          </c:dLbls>
          <c:val>
            <c:numRef>
              <c:f>'Ridership &amp; Revenue AGA'!$J$5:$J$10</c:f>
              <c:numCache>
                <c:formatCode>"$"#,##0.0,,"M"_);\("$"#,##0.0,,"M"\)</c:formatCode>
                <c:ptCount val="6"/>
                <c:pt idx="0">
                  <c:v>666300000</c:v>
                </c:pt>
                <c:pt idx="1">
                  <c:v>485000000</c:v>
                </c:pt>
                <c:pt idx="2">
                  <c:v>102000000</c:v>
                </c:pt>
                <c:pt idx="3">
                  <c:v>213500000</c:v>
                </c:pt>
                <c:pt idx="4">
                  <c:v>291609774.86000001</c:v>
                </c:pt>
                <c:pt idx="5">
                  <c:v>355626274.09500009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5-4C3B-BE50-E3E3A29AE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8711936"/>
        <c:axId val="88713472"/>
      </c:areaChart>
      <c:lineChart>
        <c:grouping val="standard"/>
        <c:varyColors val="0"/>
        <c:ser>
          <c:idx val="2"/>
          <c:order val="1"/>
          <c:tx>
            <c:strRef>
              <c:f>'Ridership &amp; Revenue AGA'!$D$4</c:f>
              <c:strCache>
                <c:ptCount val="1"/>
                <c:pt idx="0">
                  <c:v>Ridership Actual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5-4C3B-BE50-E3E3A29A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AGA'!$D$5:$D$13</c:f>
              <c:numCache>
                <c:formatCode>#,##0,,"M"</c:formatCode>
                <c:ptCount val="9"/>
                <c:pt idx="0">
                  <c:v>301500000</c:v>
                </c:pt>
                <c:pt idx="1">
                  <c:v>230600000</c:v>
                </c:pt>
                <c:pt idx="2">
                  <c:v>81300000</c:v>
                </c:pt>
                <c:pt idx="3">
                  <c:v>142200000</c:v>
                </c:pt>
                <c:pt idx="4">
                  <c:v>199700000</c:v>
                </c:pt>
                <c:pt idx="5">
                  <c:v>242100000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45-4C3B-BE50-E3E3A29AEF58}"/>
            </c:ext>
          </c:extLst>
        </c:ser>
        <c:ser>
          <c:idx val="1"/>
          <c:order val="2"/>
          <c:tx>
            <c:strRef>
              <c:f>'Ridership &amp; Revenue AGA'!$F$4</c:f>
              <c:strCache>
                <c:ptCount val="1"/>
                <c:pt idx="0">
                  <c:v>Ridership 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prstDash val="lgDash"/>
              </a:ln>
              <a:effectLst/>
            </c:spPr>
          </c:marker>
          <c:dPt>
            <c:idx val="6"/>
            <c:marker>
              <c:symbol val="circ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645-4C3B-BE50-E3E3A29AEF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AGA'!$F$5:$F$13</c:f>
              <c:numCache>
                <c:formatCode>General</c:formatCode>
                <c:ptCount val="9"/>
                <c:pt idx="5" formatCode="#,##0,,&quot;M&quot;">
                  <c:v>242158774</c:v>
                </c:pt>
                <c:pt idx="6" formatCode="#,##0,,&quot;M&quot;">
                  <c:v>256729358.41186333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45-4C3B-BE50-E3E3A29AEF58}"/>
            </c:ext>
          </c:extLst>
        </c:ser>
        <c:ser>
          <c:idx val="4"/>
          <c:order val="4"/>
          <c:tx>
            <c:strRef>
              <c:f>'Ridership &amp; Revenue AGA'!$G$4</c:f>
              <c:strCache>
                <c:ptCount val="1"/>
                <c:pt idx="0">
                  <c:v>Ridership Budget /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6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5645-4C3B-BE50-E3E3A29AEF58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45-4C3B-BE50-E3E3A29AEF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45-4C3B-BE50-E3E3A29AEF58}"/>
                </c:ext>
              </c:extLst>
            </c:dLbl>
            <c:dLbl>
              <c:idx val="7"/>
              <c:layout>
                <c:manualLayout>
                  <c:x val="-1.3435431764404362E-2"/>
                  <c:y val="-3.5137160240423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45-4C3B-BE50-E3E3A29AEF58}"/>
                </c:ext>
              </c:extLst>
            </c:dLbl>
            <c:dLbl>
              <c:idx val="8"/>
              <c:layout>
                <c:manualLayout>
                  <c:x val="-2.2736884524376357E-2"/>
                  <c:y val="-3.513716024042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45-4C3B-BE50-E3E3A29AEF58}"/>
                </c:ext>
              </c:extLst>
            </c:dLbl>
            <c:dLbl>
              <c:idx val="9"/>
              <c:layout>
                <c:manualLayout>
                  <c:x val="-2.5837368777700556E-2"/>
                  <c:y val="-2.893648490387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45-4C3B-BE50-E3E3A29A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AGA'!$G$5:$G$13</c:f>
              <c:numCache>
                <c:formatCode>General</c:formatCode>
                <c:ptCount val="9"/>
                <c:pt idx="6" formatCode="#,##0,,&quot;M&quot;">
                  <c:v>256729358.41186333</c:v>
                </c:pt>
                <c:pt idx="7" formatCode="#,##0,,&quot;M&quot;">
                  <c:v>269982553</c:v>
                </c:pt>
                <c:pt idx="8" formatCode="#,##0,,&quot;M&quot;">
                  <c:v>275382204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5645-4C3B-BE50-E3E3A29AE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711936"/>
        <c:axId val="88713472"/>
      </c:lineChart>
      <c:lineChart>
        <c:grouping val="standard"/>
        <c:varyColors val="0"/>
        <c:ser>
          <c:idx val="5"/>
          <c:order val="0"/>
          <c:tx>
            <c:strRef>
              <c:f>'Ridership &amp; Revenue AGA'!$K$4</c:f>
              <c:strCache>
                <c:ptCount val="1"/>
                <c:pt idx="0">
                  <c:v>Revenue Actual</c:v>
                </c:pt>
              </c:strCache>
            </c:strRef>
          </c:tx>
          <c:spPr>
            <a:ln w="28575" cap="rnd">
              <a:solidFill>
                <a:srgbClr val="0070C0">
                  <a:alpha val="9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>
                    <a:alpha val="88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3983999380650566E-4"/>
                  <c:y val="-4.0176626749287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45-4C3B-BE50-E3E3A29AEF58}"/>
                </c:ext>
              </c:extLst>
            </c:dLbl>
            <c:dLbl>
              <c:idx val="2"/>
              <c:layout>
                <c:manualLayout>
                  <c:x val="-1.8611258911103046E-2"/>
                  <c:y val="-7.7049478196678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45-4C3B-BE50-E3E3A29A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AGA'!$K$5:$K$10</c:f>
              <c:numCache>
                <c:formatCode>"$"#,##0,,"M"_);\("$"#,##0,,"M"\)</c:formatCode>
                <c:ptCount val="6"/>
                <c:pt idx="0">
                  <c:v>666300000</c:v>
                </c:pt>
                <c:pt idx="1">
                  <c:v>485000000</c:v>
                </c:pt>
                <c:pt idx="2">
                  <c:v>102000000</c:v>
                </c:pt>
                <c:pt idx="3">
                  <c:v>213500000</c:v>
                </c:pt>
                <c:pt idx="4">
                  <c:v>291609774.86000001</c:v>
                </c:pt>
                <c:pt idx="5">
                  <c:v>355626274.09500009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645-4C3B-BE50-E3E3A29AEF58}"/>
            </c:ext>
          </c:extLst>
        </c:ser>
        <c:ser>
          <c:idx val="6"/>
          <c:order val="5"/>
          <c:tx>
            <c:strRef>
              <c:f>'Ridership &amp; Revenue AGA'!$L$4</c:f>
              <c:strCache>
                <c:ptCount val="1"/>
                <c:pt idx="0">
                  <c:v>Revenue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45-4C3B-BE50-E3E3A29AEF58}"/>
                </c:ext>
              </c:extLst>
            </c:dLbl>
            <c:dLbl>
              <c:idx val="6"/>
              <c:layout>
                <c:manualLayout>
                  <c:x val="-4.7670958338811562E-2"/>
                  <c:y val="-3.843929569923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45-4C3B-BE50-E3E3A29A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AGA'!$L$5:$L$13</c:f>
              <c:numCache>
                <c:formatCode>General</c:formatCode>
                <c:ptCount val="9"/>
                <c:pt idx="5" formatCode="&quot;$&quot;#,##0,,&quot;M&quot;_);\(&quot;$&quot;#,##0,,&quot;M&quot;\)">
                  <c:v>355626274.09500009</c:v>
                </c:pt>
                <c:pt idx="6" formatCode="&quot;$&quot;#,##0,,&quot;M&quot;_);\(&quot;$&quot;#,##0,,&quot;M&quot;\)">
                  <c:v>434351556.21540755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645-4C3B-BE50-E3E3A29AEF58}"/>
            </c:ext>
          </c:extLst>
        </c:ser>
        <c:ser>
          <c:idx val="0"/>
          <c:order val="6"/>
          <c:tx>
            <c:strRef>
              <c:f>'Ridership &amp; Revenue AGA'!$E$4</c:f>
              <c:strCache>
                <c:ptCount val="1"/>
                <c:pt idx="0">
                  <c:v>Ridership Budget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3760332511252476E-2"/>
                  <c:y val="3.115264288065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45-4C3B-BE50-E3E3A29A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AGA'!$E$5:$E$13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645-4C3B-BE50-E3E3A29AEF58}"/>
            </c:ext>
          </c:extLst>
        </c:ser>
        <c:ser>
          <c:idx val="7"/>
          <c:order val="7"/>
          <c:tx>
            <c:strRef>
              <c:f>'Ridership &amp; Revenue AGA'!$M$4</c:f>
              <c:strCache>
                <c:ptCount val="1"/>
                <c:pt idx="0">
                  <c:v>Revenue Budget /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645-4C3B-BE50-E3E3A29AEF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645-4C3B-BE50-E3E3A29AE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'Ridership &amp; Revenue AGA'!$C$5:$C$13</c:f>
              <c:strCache>
                <c:ptCount val="9"/>
                <c:pt idx="0">
                  <c:v>FY19
Actual</c:v>
                </c:pt>
                <c:pt idx="1">
                  <c:v>FY20
Actual</c:v>
                </c:pt>
                <c:pt idx="2">
                  <c:v>FY21
Actual</c:v>
                </c:pt>
                <c:pt idx="3">
                  <c:v>FY22
Actual</c:v>
                </c:pt>
                <c:pt idx="4">
                  <c:v>FY23
Actual</c:v>
                </c:pt>
                <c:pt idx="5">
                  <c:v>FY24
Actual</c:v>
                </c:pt>
                <c:pt idx="6">
                  <c:v>FY25 
 Forecast</c:v>
                </c:pt>
                <c:pt idx="7">
                  <c:v>FY26 Budget</c:v>
                </c:pt>
                <c:pt idx="8">
                  <c:v>FY27 Forecast</c:v>
                </c:pt>
              </c:strCache>
            </c:strRef>
          </c:cat>
          <c:val>
            <c:numRef>
              <c:f>'Ridership &amp; Revenue AGA'!$M$5:$M$13</c:f>
              <c:numCache>
                <c:formatCode>General</c:formatCode>
                <c:ptCount val="9"/>
                <c:pt idx="6" formatCode="&quot;$&quot;#,##0,,&quot;M&quot;_);\(&quot;$&quot;#,##0,,&quot;M&quot;\)">
                  <c:v>434351556.21540755</c:v>
                </c:pt>
                <c:pt idx="7" formatCode="&quot;$&quot;#,##0,,&quot;M&quot;_);\(&quot;$&quot;#,##0,,&quot;M&quot;\)">
                  <c:v>464200000</c:v>
                </c:pt>
                <c:pt idx="8" formatCode="&quot;$&quot;#,##0,,&quot;M&quot;_);\(&quot;$&quot;#,##0,,&quot;M&quot;\)">
                  <c:v>481700000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645-4C3B-BE50-E3E3A29AE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160296"/>
        <c:axId val="1476158496"/>
      </c:lineChart>
      <c:catAx>
        <c:axId val="887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713472"/>
        <c:crosses val="autoZero"/>
        <c:auto val="1"/>
        <c:lblAlgn val="ctr"/>
        <c:lblOffset val="0"/>
        <c:noMultiLvlLbl val="0"/>
      </c:catAx>
      <c:valAx>
        <c:axId val="88713472"/>
        <c:scaling>
          <c:orientation val="minMax"/>
          <c:max val="700000000"/>
        </c:scaling>
        <c:delete val="1"/>
        <c:axPos val="l"/>
        <c:numFmt formatCode="&quot;$&quot;#,##0.0,,&quot;M&quot;_);\(&quot;$&quot;#,##0.0,,&quot;M&quot;\)" sourceLinked="1"/>
        <c:majorTickMark val="out"/>
        <c:minorTickMark val="none"/>
        <c:tickLblPos val="nextTo"/>
        <c:crossAx val="88711936"/>
        <c:crosses val="autoZero"/>
        <c:crossBetween val="between"/>
      </c:valAx>
      <c:valAx>
        <c:axId val="1476158496"/>
        <c:scaling>
          <c:orientation val="minMax"/>
          <c:max val="700000000"/>
        </c:scaling>
        <c:delete val="1"/>
        <c:axPos val="r"/>
        <c:numFmt formatCode="&quot;$&quot;#,##0,,&quot;M&quot;_);\(&quot;$&quot;#,##0,,&quot;M&quot;\)" sourceLinked="1"/>
        <c:majorTickMark val="out"/>
        <c:minorTickMark val="none"/>
        <c:tickLblPos val="nextTo"/>
        <c:crossAx val="1476160296"/>
        <c:crosses val="max"/>
        <c:crossBetween val="between"/>
      </c:valAx>
      <c:catAx>
        <c:axId val="1476160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6158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2502656073435126"/>
          <c:y val="6.6985195846947149E-2"/>
          <c:w val="0.30159528250637074"/>
          <c:h val="0.13951617155657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0271963140403E-3"/>
          <c:y val="5.5230686295104761E-2"/>
          <c:w val="0.99108521295091401"/>
          <c:h val="0.86705965653659423"/>
        </c:manualLayout>
      </c:layout>
      <c:areaChart>
        <c:grouping val="stacked"/>
        <c:varyColors val="0"/>
        <c:ser>
          <c:idx val="2"/>
          <c:order val="1"/>
          <c:tx>
            <c:strRef>
              <c:f>base!$A$33</c:f>
              <c:strCache>
                <c:ptCount val="1"/>
                <c:pt idx="0">
                  <c:v>Jurisdictional Subsidy</c:v>
                </c:pt>
              </c:strCache>
            </c:strRef>
          </c:tx>
          <c:spPr>
            <a:solidFill>
              <a:srgbClr val="B8B8B8"/>
            </a:solidFill>
            <a:ln w="28575">
              <a:solidFill>
                <a:schemeClr val="bg1"/>
              </a:solidFill>
            </a:ln>
            <a:effectLst/>
          </c:spPr>
          <c:cat>
            <c:strRef>
              <c:f>base!$B$29:$R$29</c:f>
              <c:strCache>
                <c:ptCount val="1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  <c:pt idx="12">
                  <c:v>FY31</c:v>
                </c:pt>
                <c:pt idx="13">
                  <c:v>FY32</c:v>
                </c:pt>
                <c:pt idx="14">
                  <c:v>FY33</c:v>
                </c:pt>
                <c:pt idx="15">
                  <c:v>FY34</c:v>
                </c:pt>
                <c:pt idx="16">
                  <c:v>FY35</c:v>
                </c:pt>
              </c:strCache>
            </c:strRef>
          </c:cat>
          <c:val>
            <c:numRef>
              <c:f>base!$B$33:$R$33</c:f>
              <c:numCache>
                <c:formatCode>General</c:formatCode>
                <c:ptCount val="17"/>
                <c:pt idx="0">
                  <c:v>1080554</c:v>
                </c:pt>
                <c:pt idx="1">
                  <c:v>1125476</c:v>
                </c:pt>
                <c:pt idx="2">
                  <c:v>1111584</c:v>
                </c:pt>
                <c:pt idx="3" formatCode="#,##0">
                  <c:v>1109652</c:v>
                </c:pt>
                <c:pt idx="4" formatCode="#,##0">
                  <c:v>1191895</c:v>
                </c:pt>
                <c:pt idx="5" formatCode="#,##0">
                  <c:v>1251912</c:v>
                </c:pt>
                <c:pt idx="6" formatCode="#,##0">
                  <c:v>1289469</c:v>
                </c:pt>
                <c:pt idx="7" formatCode="#,##0">
                  <c:v>1328153</c:v>
                </c:pt>
                <c:pt idx="8" formatCode="#,##0">
                  <c:v>1367998</c:v>
                </c:pt>
                <c:pt idx="9" formatCode="#,##0">
                  <c:v>1409038</c:v>
                </c:pt>
                <c:pt idx="10" formatCode="#,##0">
                  <c:v>1451309</c:v>
                </c:pt>
                <c:pt idx="11" formatCode="#,##0">
                  <c:v>1494848</c:v>
                </c:pt>
                <c:pt idx="12" formatCode="#,##0">
                  <c:v>1539693</c:v>
                </c:pt>
                <c:pt idx="13" formatCode="#,##0">
                  <c:v>1585884</c:v>
                </c:pt>
                <c:pt idx="14" formatCode="#,##0">
                  <c:v>1633461</c:v>
                </c:pt>
                <c:pt idx="15" formatCode="#,##0">
                  <c:v>1682465</c:v>
                </c:pt>
                <c:pt idx="16" formatCode="#,##0">
                  <c:v>1732938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4-4907-A5EF-E0F45D35FA94}"/>
            </c:ext>
          </c:extLst>
        </c:ser>
        <c:ser>
          <c:idx val="1"/>
          <c:order val="2"/>
          <c:tx>
            <c:strRef>
              <c:f>base!$A$31</c:f>
              <c:strCache>
                <c:ptCount val="1"/>
                <c:pt idx="0">
                  <c:v>Revenue 75%</c:v>
                </c:pt>
              </c:strCache>
            </c:strRef>
          </c:tx>
          <c:spPr>
            <a:solidFill>
              <a:srgbClr val="00B050">
                <a:alpha val="89804"/>
              </a:srgbClr>
            </a:solidFill>
            <a:ln w="38100">
              <a:solidFill>
                <a:schemeClr val="bg1"/>
              </a:solidFill>
            </a:ln>
            <a:effectLst/>
          </c:spPr>
          <c:cat>
            <c:strRef>
              <c:f>base!$B$29:$R$29</c:f>
              <c:strCache>
                <c:ptCount val="1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  <c:pt idx="12">
                  <c:v>FY31</c:v>
                </c:pt>
                <c:pt idx="13">
                  <c:v>FY32</c:v>
                </c:pt>
                <c:pt idx="14">
                  <c:v>FY33</c:v>
                </c:pt>
                <c:pt idx="15">
                  <c:v>FY34</c:v>
                </c:pt>
                <c:pt idx="16">
                  <c:v>FY35</c:v>
                </c:pt>
              </c:strCache>
            </c:strRef>
          </c:cat>
          <c:val>
            <c:numRef>
              <c:f>base!$B$31:$R$31</c:f>
              <c:numCache>
                <c:formatCode>General</c:formatCode>
                <c:ptCount val="17"/>
                <c:pt idx="0">
                  <c:v>784636</c:v>
                </c:pt>
                <c:pt idx="1">
                  <c:v>580764</c:v>
                </c:pt>
                <c:pt idx="2">
                  <c:v>166567</c:v>
                </c:pt>
                <c:pt idx="3" formatCode="#,##0">
                  <c:v>281437</c:v>
                </c:pt>
                <c:pt idx="4" formatCode="#,##0">
                  <c:v>382484</c:v>
                </c:pt>
                <c:pt idx="5" formatCode="#,##0">
                  <c:v>509178</c:v>
                </c:pt>
                <c:pt idx="6" formatCode="#,##0">
                  <c:v>535099</c:v>
                </c:pt>
                <c:pt idx="7" formatCode="#,##0">
                  <c:v>535099</c:v>
                </c:pt>
                <c:pt idx="8" formatCode="#,##0">
                  <c:v>535099</c:v>
                </c:pt>
                <c:pt idx="9" formatCode="#,##0">
                  <c:v>535099</c:v>
                </c:pt>
                <c:pt idx="10" formatCode="#,##0">
                  <c:v>535099</c:v>
                </c:pt>
                <c:pt idx="11" formatCode="#,##0">
                  <c:v>535099</c:v>
                </c:pt>
                <c:pt idx="12" formatCode="#,##0">
                  <c:v>535099</c:v>
                </c:pt>
                <c:pt idx="13" formatCode="#,##0">
                  <c:v>535099</c:v>
                </c:pt>
                <c:pt idx="14" formatCode="#,##0">
                  <c:v>535099</c:v>
                </c:pt>
                <c:pt idx="15" formatCode="#,##0">
                  <c:v>535099</c:v>
                </c:pt>
                <c:pt idx="16" formatCode="#,##0">
                  <c:v>535099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4-4907-A5EF-E0F45D35FA94}"/>
            </c:ext>
          </c:extLst>
        </c:ser>
        <c:ser>
          <c:idx val="5"/>
          <c:order val="3"/>
          <c:tx>
            <c:strRef>
              <c:f>base!$A$32</c:f>
              <c:strCache>
                <c:ptCount val="1"/>
                <c:pt idx="0">
                  <c:v>Revenue 100%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rgbClr val="FF0000"/>
              </a:bgClr>
            </a:pattFill>
            <a:ln>
              <a:noFill/>
            </a:ln>
            <a:effectLst/>
          </c:spPr>
          <c:cat>
            <c:strRef>
              <c:f>base!$B$29:$R$29</c:f>
              <c:strCache>
                <c:ptCount val="1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  <c:pt idx="12">
                  <c:v>FY31</c:v>
                </c:pt>
                <c:pt idx="13">
                  <c:v>FY32</c:v>
                </c:pt>
                <c:pt idx="14">
                  <c:v>FY33</c:v>
                </c:pt>
                <c:pt idx="15">
                  <c:v>FY34</c:v>
                </c:pt>
                <c:pt idx="16">
                  <c:v>FY35</c:v>
                </c:pt>
              </c:strCache>
            </c:strRef>
          </c:cat>
          <c:val>
            <c:numRef>
              <c:f>base!$B$32:$R$32</c:f>
              <c:numCache>
                <c:formatCode>General</c:formatCode>
                <c:ptCount val="17"/>
                <c:pt idx="7" formatCode="#,##0">
                  <c:v>26754.95000000007</c:v>
                </c:pt>
                <c:pt idx="8" formatCode="#,##0">
                  <c:v>54847.647500000079</c:v>
                </c:pt>
                <c:pt idx="9" formatCode="#,##0">
                  <c:v>84344.979875000077</c:v>
                </c:pt>
                <c:pt idx="10" formatCode="#,##0">
                  <c:v>115317.17886875011</c:v>
                </c:pt>
                <c:pt idx="11" formatCode="#,##0">
                  <c:v>147837.98781218764</c:v>
                </c:pt>
                <c:pt idx="12" formatCode="#,##0">
                  <c:v>181984.83720279706</c:v>
                </c:pt>
                <c:pt idx="13" formatCode="#,##0">
                  <c:v>217839.0290629369</c:v>
                </c:pt>
                <c:pt idx="14" formatCode="#,##0">
                  <c:v>255485.93051608372</c:v>
                </c:pt>
                <c:pt idx="15" formatCode="#,##0">
                  <c:v>255485.93051608372</c:v>
                </c:pt>
                <c:pt idx="16" formatCode="#,##0">
                  <c:v>255485.93051608372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4-4907-A5EF-E0F45D35FA94}"/>
            </c:ext>
          </c:extLst>
        </c:ser>
        <c:ser>
          <c:idx val="3"/>
          <c:order val="4"/>
          <c:tx>
            <c:strRef>
              <c:f>base!$A$34</c:f>
              <c:strCache>
                <c:ptCount val="1"/>
                <c:pt idx="0">
                  <c:v>Federal Relief</c:v>
                </c:pt>
              </c:strCache>
            </c:strRef>
          </c:tx>
          <c:spPr>
            <a:solidFill>
              <a:srgbClr val="FFC000">
                <a:alpha val="89804"/>
              </a:srgbClr>
            </a:solidFill>
            <a:ln w="38100">
              <a:noFill/>
            </a:ln>
            <a:effectLst/>
          </c:spPr>
          <c:cat>
            <c:strRef>
              <c:f>base!$B$29:$R$29</c:f>
              <c:strCache>
                <c:ptCount val="1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  <c:pt idx="12">
                  <c:v>FY31</c:v>
                </c:pt>
                <c:pt idx="13">
                  <c:v>FY32</c:v>
                </c:pt>
                <c:pt idx="14">
                  <c:v>FY33</c:v>
                </c:pt>
                <c:pt idx="15">
                  <c:v>FY34</c:v>
                </c:pt>
                <c:pt idx="16">
                  <c:v>FY35</c:v>
                </c:pt>
              </c:strCache>
            </c:strRef>
          </c:cat>
          <c:val>
            <c:numRef>
              <c:f>base!$B$34:$R$34</c:f>
              <c:numCache>
                <c:formatCode>General</c:formatCode>
                <c:ptCount val="17"/>
                <c:pt idx="0">
                  <c:v>0</c:v>
                </c:pt>
                <c:pt idx="1">
                  <c:v>220968</c:v>
                </c:pt>
                <c:pt idx="2">
                  <c:v>602145</c:v>
                </c:pt>
                <c:pt idx="3" formatCode="#,##0">
                  <c:v>479037</c:v>
                </c:pt>
                <c:pt idx="4" formatCode="#,##0">
                  <c:v>672830</c:v>
                </c:pt>
                <c:pt idx="5">
                  <c:v>561046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74-4907-A5EF-E0F45D35FA94}"/>
            </c:ext>
          </c:extLst>
        </c:ser>
        <c:ser>
          <c:idx val="4"/>
          <c:order val="5"/>
          <c:tx>
            <c:strRef>
              <c:f>base!$A$36</c:f>
              <c:strCache>
                <c:ptCount val="1"/>
                <c:pt idx="0">
                  <c:v>Funding Gap</c:v>
                </c:pt>
              </c:strCache>
            </c:strRef>
          </c:tx>
          <c:spPr>
            <a:solidFill>
              <a:srgbClr val="EC2D2D"/>
            </a:solidFill>
            <a:ln>
              <a:noFill/>
            </a:ln>
            <a:effectLst/>
          </c:spPr>
          <c:cat>
            <c:strRef>
              <c:f>base!$B$29:$R$29</c:f>
              <c:strCache>
                <c:ptCount val="1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  <c:pt idx="12">
                  <c:v>FY31</c:v>
                </c:pt>
                <c:pt idx="13">
                  <c:v>FY32</c:v>
                </c:pt>
                <c:pt idx="14">
                  <c:v>FY33</c:v>
                </c:pt>
                <c:pt idx="15">
                  <c:v>FY34</c:v>
                </c:pt>
                <c:pt idx="16">
                  <c:v>FY35</c:v>
                </c:pt>
              </c:strCache>
            </c:strRef>
          </c:cat>
          <c:val>
            <c:numRef>
              <c:f>base!$B$36:$R$36</c:f>
              <c:numCache>
                <c:formatCode>General</c:formatCode>
                <c:ptCount val="17"/>
                <c:pt idx="3" formatCode="#,##0">
                  <c:v>0</c:v>
                </c:pt>
                <c:pt idx="4" formatCode="#,##0">
                  <c:v>0</c:v>
                </c:pt>
                <c:pt idx="5" formatCode="#,##0">
                  <c:v>0</c:v>
                </c:pt>
                <c:pt idx="6" formatCode="#,##0">
                  <c:v>736845</c:v>
                </c:pt>
                <c:pt idx="7" formatCode="#,##0">
                  <c:v>754430.04999999993</c:v>
                </c:pt>
                <c:pt idx="8" formatCode="#,##0">
                  <c:v>765909.35249999992</c:v>
                </c:pt>
                <c:pt idx="9" formatCode="#,##0">
                  <c:v>772771.02012499992</c:v>
                </c:pt>
                <c:pt idx="10" formatCode="#,##0">
                  <c:v>780003.82113124989</c:v>
                </c:pt>
                <c:pt idx="11" formatCode="#,##0">
                  <c:v>786952.01218781236</c:v>
                </c:pt>
                <c:pt idx="12" formatCode="#,##0">
                  <c:v>793584.16279720294</c:v>
                </c:pt>
                <c:pt idx="13" formatCode="#,##0">
                  <c:v>799868.9709370631</c:v>
                </c:pt>
                <c:pt idx="14" formatCode="#,##0">
                  <c:v>805770.06948391628</c:v>
                </c:pt>
                <c:pt idx="15" formatCode="#,##0">
                  <c:v>850781.06948391628</c:v>
                </c:pt>
                <c:pt idx="16" formatCode="#,##0">
                  <c:v>897308.06948391628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4-4907-A5EF-E0F45D35F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52607"/>
        <c:axId val="732253439"/>
      </c:areaChart>
      <c:lineChart>
        <c:grouping val="stacked"/>
        <c:varyColors val="0"/>
        <c:ser>
          <c:idx val="0"/>
          <c:order val="0"/>
          <c:tx>
            <c:strRef>
              <c:f>base!$A$30</c:f>
              <c:strCache>
                <c:ptCount val="1"/>
                <c:pt idx="0">
                  <c:v>Total Expenses</c:v>
                </c:pt>
              </c:strCache>
            </c:strRef>
          </c:tx>
          <c:spPr>
            <a:ln w="57150" cap="rnd">
              <a:solidFill>
                <a:srgbClr val="80CAFF"/>
              </a:solidFill>
              <a:round/>
            </a:ln>
            <a:effectLst/>
          </c:spPr>
          <c:marker>
            <c:symbol val="none"/>
          </c:marker>
          <c:cat>
            <c:strRef>
              <c:f>base!$B$29:$R$29</c:f>
              <c:strCache>
                <c:ptCount val="1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  <c:pt idx="12">
                  <c:v>FY31</c:v>
                </c:pt>
                <c:pt idx="13">
                  <c:v>FY32</c:v>
                </c:pt>
                <c:pt idx="14">
                  <c:v>FY33</c:v>
                </c:pt>
                <c:pt idx="15">
                  <c:v>FY34</c:v>
                </c:pt>
                <c:pt idx="16">
                  <c:v>FY35</c:v>
                </c:pt>
              </c:strCache>
            </c:strRef>
          </c:cat>
          <c:val>
            <c:numRef>
              <c:f>base!$B$30:$R$30</c:f>
              <c:numCache>
                <c:formatCode>General</c:formatCode>
                <c:ptCount val="17"/>
                <c:pt idx="0">
                  <c:v>1865190</c:v>
                </c:pt>
                <c:pt idx="1">
                  <c:v>1927208</c:v>
                </c:pt>
                <c:pt idx="2">
                  <c:v>1880296</c:v>
                </c:pt>
                <c:pt idx="3" formatCode="#,##0">
                  <c:v>1870126</c:v>
                </c:pt>
                <c:pt idx="4" formatCode="#,##0">
                  <c:v>2247209</c:v>
                </c:pt>
                <c:pt idx="5" formatCode="#,##0">
                  <c:v>2322136</c:v>
                </c:pt>
                <c:pt idx="6" formatCode="#,##0">
                  <c:v>2561414</c:v>
                </c:pt>
                <c:pt idx="7" formatCode="#,##0">
                  <c:v>2644437</c:v>
                </c:pt>
                <c:pt idx="8" formatCode="#,##0">
                  <c:v>2723854</c:v>
                </c:pt>
                <c:pt idx="9" formatCode="#,##0">
                  <c:v>2801253</c:v>
                </c:pt>
                <c:pt idx="10" formatCode="#,##0">
                  <c:v>2881729</c:v>
                </c:pt>
                <c:pt idx="11" formatCode="#,##0">
                  <c:v>2964737</c:v>
                </c:pt>
                <c:pt idx="12" formatCode="#,##0">
                  <c:v>3050362</c:v>
                </c:pt>
                <c:pt idx="13" formatCode="#,##0">
                  <c:v>3138692</c:v>
                </c:pt>
                <c:pt idx="14" formatCode="#,##0">
                  <c:v>3229817</c:v>
                </c:pt>
                <c:pt idx="15" formatCode="#,##0">
                  <c:v>3323831</c:v>
                </c:pt>
                <c:pt idx="16" formatCode="#,##0">
                  <c:v>3420832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74-4907-A5EF-E0F45D35F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642383"/>
        <c:axId val="1123636143"/>
      </c:lineChart>
      <c:catAx>
        <c:axId val="73225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732253439"/>
        <c:crosses val="autoZero"/>
        <c:auto val="1"/>
        <c:lblAlgn val="ctr"/>
        <c:lblOffset val="100"/>
        <c:noMultiLvlLbl val="0"/>
      </c:catAx>
      <c:valAx>
        <c:axId val="732253439"/>
        <c:scaling>
          <c:orientation val="minMax"/>
          <c:max val="400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32252607"/>
        <c:crosses val="autoZero"/>
        <c:crossBetween val="between"/>
      </c:valAx>
      <c:valAx>
        <c:axId val="1123636143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123642383"/>
        <c:crosses val="max"/>
        <c:crossBetween val="between"/>
      </c:valAx>
      <c:catAx>
        <c:axId val="11236423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36361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04209511151221E-2"/>
          <c:y val="2.7251390074485831E-2"/>
          <c:w val="0.94431358246443065"/>
          <c:h val="0.8281203914524659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Capital Funding Available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FY2026</c:v>
                </c:pt>
                <c:pt idx="1">
                  <c:v>FY2027</c:v>
                </c:pt>
                <c:pt idx="2">
                  <c:v>FY2028</c:v>
                </c:pt>
                <c:pt idx="3">
                  <c:v>FY2029</c:v>
                </c:pt>
                <c:pt idx="4">
                  <c:v>FY2030</c:v>
                </c:pt>
                <c:pt idx="5">
                  <c:v>FY2031</c:v>
                </c:pt>
              </c:strCache>
            </c:strRef>
          </c:cat>
          <c:val>
            <c:numRef>
              <c:f>Sheet1!$B$3:$G$3</c:f>
              <c:numCache>
                <c:formatCode>_("$"* #,##0_);_("$"* \(#,##0\);_("$"* "-"??_);_(@_)</c:formatCode>
                <c:ptCount val="6"/>
                <c:pt idx="0">
                  <c:v>2117.6</c:v>
                </c:pt>
                <c:pt idx="1">
                  <c:v>2328</c:v>
                </c:pt>
                <c:pt idx="2">
                  <c:v>2220.9</c:v>
                </c:pt>
                <c:pt idx="3">
                  <c:v>1644.2</c:v>
                </c:pt>
                <c:pt idx="4">
                  <c:v>1287</c:v>
                </c:pt>
                <c:pt idx="5">
                  <c:v>1307.8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E-4F58-BF08-ADC04C9E9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5252672"/>
        <c:axId val="1035251592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Capital Funding Available FY2026 - FY2028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E-4F58-BF08-ADC04C9E91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E-4F58-BF08-ADC04C9E9118}"/>
                </c:ext>
              </c:extLst>
            </c:dLbl>
            <c:dLbl>
              <c:idx val="2"/>
              <c:layout>
                <c:manualLayout>
                  <c:x val="-0.2272511706829814"/>
                  <c:y val="-0.109041776763057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Average Capital Investment FY2026-FY2028</a:t>
                    </a:r>
                  </a:p>
                  <a:p>
                    <a:r>
                      <a:rPr lang="en-US" dirty="0"/>
                      <a:t>$2,222M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6311767193932374"/>
                      <c:h val="0.127090503065215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1E-4F58-BF08-ADC04C9E91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1E-4F58-BF08-ADC04C9E9118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1E-4F58-BF08-ADC04C9E9118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1E-4F58-BF08-ADC04C9E91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FY2026</c:v>
                </c:pt>
                <c:pt idx="1">
                  <c:v>FY2027</c:v>
                </c:pt>
                <c:pt idx="2">
                  <c:v>FY2028</c:v>
                </c:pt>
                <c:pt idx="3">
                  <c:v>FY2029</c:v>
                </c:pt>
                <c:pt idx="4">
                  <c:v>FY2030</c:v>
                </c:pt>
                <c:pt idx="5">
                  <c:v>FY2031</c:v>
                </c:pt>
              </c:strCache>
              <c:extLst xmlns:c15="http://schemas.microsoft.com/office/drawing/2012/chart"/>
            </c:strRef>
          </c:cat>
          <c:val>
            <c:numRef>
              <c:f>Sheet1!$B$2:$G$2</c:f>
              <c:numCache>
                <c:formatCode>_("$"* #,##0_);_("$"* \(#,##0\);_("$"* "-"??_);_(@_)</c:formatCode>
                <c:ptCount val="6"/>
                <c:pt idx="0">
                  <c:v>2222</c:v>
                </c:pt>
                <c:pt idx="1">
                  <c:v>2222</c:v>
                </c:pt>
                <c:pt idx="2">
                  <c:v>2222</c:v>
                </c:pt>
                <c:pt idx="3">
                  <c:v>2222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AF1E-4F58-BF08-ADC04C9E911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Average Capital Funding Available FY2029 - FY2031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1E-4F58-BF08-ADC04C9E91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1E-4F58-BF08-ADC04C9E91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1E-4F58-BF08-ADC04C9E91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1E-4F58-BF08-ADC04C9E91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1E-4F58-BF08-ADC04C9E9118}"/>
                </c:ext>
              </c:extLst>
            </c:dLbl>
            <c:dLbl>
              <c:idx val="5"/>
              <c:layout>
                <c:manualLayout>
                  <c:x val="-1.0731230584394044E-3"/>
                  <c:y val="-8.16865554646343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Average Capital Investment FY2029-FY2031</a:t>
                    </a:r>
                  </a:p>
                  <a:p>
                    <a:r>
                      <a:rPr lang="en-US" dirty="0"/>
                      <a:t>$1,413M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412611478782791"/>
                      <c:h val="0.153421879816064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AF1E-4F58-BF08-ADC04C9E91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FY2026</c:v>
                </c:pt>
                <c:pt idx="1">
                  <c:v>FY2027</c:v>
                </c:pt>
                <c:pt idx="2">
                  <c:v>FY2028</c:v>
                </c:pt>
                <c:pt idx="3">
                  <c:v>FY2029</c:v>
                </c:pt>
                <c:pt idx="4">
                  <c:v>FY2030</c:v>
                </c:pt>
                <c:pt idx="5">
                  <c:v>FY2031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3" formatCode="_(&quot;$&quot;* #,##0_);_(&quot;$&quot;* \(#,##0\);_(&quot;$&quot;* &quot;-&quot;??_);_(@_)">
                  <c:v>1413</c:v>
                </c:pt>
                <c:pt idx="4" formatCode="_(&quot;$&quot;* #,##0_);_(&quot;$&quot;* \(#,##0\);_(&quot;$&quot;* &quot;-&quot;??_);_(@_)">
                  <c:v>1413</c:v>
                </c:pt>
                <c:pt idx="5" formatCode="_(&quot;$&quot;* #,##0_);_(&quot;$&quot;* \(#,##0\);_(&quot;$&quot;* &quot;-&quot;??_);_(@_)">
                  <c:v>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F1E-4F58-BF08-ADC04C9E9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252672"/>
        <c:axId val="1035251592"/>
      </c:lineChart>
      <c:catAx>
        <c:axId val="10352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5251592"/>
        <c:crosses val="autoZero"/>
        <c:auto val="1"/>
        <c:lblAlgn val="ctr"/>
        <c:lblOffset val="100"/>
        <c:noMultiLvlLbl val="0"/>
      </c:catAx>
      <c:valAx>
        <c:axId val="1035251592"/>
        <c:scaling>
          <c:orientation val="minMax"/>
          <c:max val="270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(in 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3525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78.png"/><Relationship Id="rId7" Type="http://schemas.openxmlformats.org/officeDocument/2006/relationships/image" Target="../media/image63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7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78.png"/><Relationship Id="rId7" Type="http://schemas.openxmlformats.org/officeDocument/2006/relationships/image" Target="../media/image63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7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2FB54-E83A-4D85-B4FD-64624C08B64F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91255-D87F-4C5A-A24A-1D8FFAD4A0B2}">
      <dgm:prSet/>
      <dgm:spPr/>
      <dgm:t>
        <a:bodyPr/>
        <a:lstStyle/>
        <a:p>
          <a:r>
            <a:rPr lang="en-US" b="1" i="0" dirty="0"/>
            <a:t>S</a:t>
          </a:r>
          <a:r>
            <a:rPr lang="en-US" b="0" i="0" dirty="0"/>
            <a:t>ocial</a:t>
          </a:r>
          <a:endParaRPr lang="en-US" dirty="0"/>
        </a:p>
      </dgm:t>
    </dgm:pt>
    <dgm:pt modelId="{B97EC58D-D11C-4ED8-8366-DB58DF709BF8}" type="parTrans" cxnId="{11873C48-B56C-4772-AD60-502FB19A9506}">
      <dgm:prSet/>
      <dgm:spPr/>
      <dgm:t>
        <a:bodyPr/>
        <a:lstStyle/>
        <a:p>
          <a:endParaRPr lang="en-US"/>
        </a:p>
      </dgm:t>
    </dgm:pt>
    <dgm:pt modelId="{96874C14-2A46-4B4F-B3BE-797B3ADD4A58}" type="sibTrans" cxnId="{11873C48-B56C-4772-AD60-502FB19A9506}">
      <dgm:prSet/>
      <dgm:spPr/>
      <dgm:t>
        <a:bodyPr/>
        <a:lstStyle/>
        <a:p>
          <a:endParaRPr lang="en-US"/>
        </a:p>
      </dgm:t>
    </dgm:pt>
    <dgm:pt modelId="{7E7B927B-DE39-43F2-893D-4CA22E8CA3CB}">
      <dgm:prSet/>
      <dgm:spPr/>
      <dgm:t>
        <a:bodyPr/>
        <a:lstStyle/>
        <a:p>
          <a:r>
            <a:rPr lang="en-US" b="1" i="0" dirty="0"/>
            <a:t>T</a:t>
          </a:r>
          <a:r>
            <a:rPr lang="en-US" b="0" i="0" dirty="0"/>
            <a:t>echnology</a:t>
          </a:r>
          <a:endParaRPr lang="en-US" dirty="0"/>
        </a:p>
      </dgm:t>
    </dgm:pt>
    <dgm:pt modelId="{E70DC27C-AAC4-40AB-87E2-01979474305E}" type="parTrans" cxnId="{FAC43C05-DD7B-4924-B5A5-5A56E3861499}">
      <dgm:prSet/>
      <dgm:spPr/>
      <dgm:t>
        <a:bodyPr/>
        <a:lstStyle/>
        <a:p>
          <a:endParaRPr lang="en-US"/>
        </a:p>
      </dgm:t>
    </dgm:pt>
    <dgm:pt modelId="{0DB4C200-3111-4F53-9DD2-63600BBE2FED}" type="sibTrans" cxnId="{FAC43C05-DD7B-4924-B5A5-5A56E3861499}">
      <dgm:prSet/>
      <dgm:spPr/>
      <dgm:t>
        <a:bodyPr/>
        <a:lstStyle/>
        <a:p>
          <a:endParaRPr lang="en-US"/>
        </a:p>
      </dgm:t>
    </dgm:pt>
    <dgm:pt modelId="{1BC7F270-BA2A-4493-8B74-0BACD4AAED8C}">
      <dgm:prSet/>
      <dgm:spPr/>
      <dgm:t>
        <a:bodyPr/>
        <a:lstStyle/>
        <a:p>
          <a:r>
            <a:rPr lang="en-US" b="1" i="0" dirty="0"/>
            <a:t>E</a:t>
          </a:r>
          <a:r>
            <a:rPr lang="en-US" b="0" i="0" dirty="0"/>
            <a:t>conomic</a:t>
          </a:r>
          <a:endParaRPr lang="en-US" dirty="0"/>
        </a:p>
      </dgm:t>
    </dgm:pt>
    <dgm:pt modelId="{A6A1FEED-DFBD-4237-BAF3-71E9CF7E029D}" type="parTrans" cxnId="{411CB42F-CFB7-432C-B8D4-C2113F140C76}">
      <dgm:prSet/>
      <dgm:spPr/>
      <dgm:t>
        <a:bodyPr/>
        <a:lstStyle/>
        <a:p>
          <a:endParaRPr lang="en-US"/>
        </a:p>
      </dgm:t>
    </dgm:pt>
    <dgm:pt modelId="{DA60690C-3694-4842-9BBB-1C5C46FC44B5}" type="sibTrans" cxnId="{411CB42F-CFB7-432C-B8D4-C2113F140C76}">
      <dgm:prSet/>
      <dgm:spPr/>
      <dgm:t>
        <a:bodyPr/>
        <a:lstStyle/>
        <a:p>
          <a:endParaRPr lang="en-US"/>
        </a:p>
      </dgm:t>
    </dgm:pt>
    <dgm:pt modelId="{1E25B9E5-DC42-4A0A-865F-1C480E1EA8E8}">
      <dgm:prSet/>
      <dgm:spPr/>
      <dgm:t>
        <a:bodyPr/>
        <a:lstStyle/>
        <a:p>
          <a:r>
            <a:rPr lang="en-US" b="1" i="0" dirty="0"/>
            <a:t>E</a:t>
          </a:r>
          <a:r>
            <a:rPr lang="en-US" b="0" i="0" dirty="0"/>
            <a:t>nvironmental</a:t>
          </a:r>
          <a:endParaRPr lang="en-US" dirty="0"/>
        </a:p>
      </dgm:t>
    </dgm:pt>
    <dgm:pt modelId="{20CF4383-1CEA-4C07-A050-68B05EAA0508}" type="parTrans" cxnId="{A117DBFC-ABE8-4E1A-8B61-F495EE728D9B}">
      <dgm:prSet/>
      <dgm:spPr/>
      <dgm:t>
        <a:bodyPr/>
        <a:lstStyle/>
        <a:p>
          <a:endParaRPr lang="en-US"/>
        </a:p>
      </dgm:t>
    </dgm:pt>
    <dgm:pt modelId="{F914F81D-BE9F-4419-B802-677AD84CDF57}" type="sibTrans" cxnId="{A117DBFC-ABE8-4E1A-8B61-F495EE728D9B}">
      <dgm:prSet/>
      <dgm:spPr/>
      <dgm:t>
        <a:bodyPr/>
        <a:lstStyle/>
        <a:p>
          <a:endParaRPr lang="en-US"/>
        </a:p>
      </dgm:t>
    </dgm:pt>
    <dgm:pt modelId="{2CC96971-4360-4284-9226-6D533A4A63A7}">
      <dgm:prSet/>
      <dgm:spPr/>
      <dgm:t>
        <a:bodyPr/>
        <a:lstStyle/>
        <a:p>
          <a:r>
            <a:rPr lang="en-US" b="1" i="0" dirty="0"/>
            <a:t>P</a:t>
          </a:r>
          <a:r>
            <a:rPr lang="en-US" b="0" i="0" dirty="0"/>
            <a:t>olitical</a:t>
          </a:r>
          <a:endParaRPr lang="en-US" dirty="0"/>
        </a:p>
      </dgm:t>
    </dgm:pt>
    <dgm:pt modelId="{D68CBE8C-4CC9-44F2-AEDA-6D7F7DF4A9F0}" type="parTrans" cxnId="{2D27E4F7-2EDA-44E1-B74C-26C4F17AD2B0}">
      <dgm:prSet/>
      <dgm:spPr/>
      <dgm:t>
        <a:bodyPr/>
        <a:lstStyle/>
        <a:p>
          <a:endParaRPr lang="en-US"/>
        </a:p>
      </dgm:t>
    </dgm:pt>
    <dgm:pt modelId="{F019548D-81B7-46D6-81E5-CD501E5A6C2A}" type="sibTrans" cxnId="{2D27E4F7-2EDA-44E1-B74C-26C4F17AD2B0}">
      <dgm:prSet/>
      <dgm:spPr/>
      <dgm:t>
        <a:bodyPr/>
        <a:lstStyle/>
        <a:p>
          <a:endParaRPr lang="en-US"/>
        </a:p>
      </dgm:t>
    </dgm:pt>
    <dgm:pt modelId="{A6BE409D-E143-4FE5-B80C-7E5E71F7F122}">
      <dgm:prSet custT="1"/>
      <dgm:spPr/>
      <dgm:t>
        <a:bodyPr/>
        <a:lstStyle/>
        <a:p>
          <a:r>
            <a:rPr lang="en-US" sz="1600" dirty="0"/>
            <a:t>Pandemic</a:t>
          </a:r>
        </a:p>
      </dgm:t>
    </dgm:pt>
    <dgm:pt modelId="{5EA81BA8-1BD8-45B9-B9A1-107476ADA35A}" type="parTrans" cxnId="{72303B0F-3878-444E-A89C-846249CE6BDC}">
      <dgm:prSet/>
      <dgm:spPr/>
      <dgm:t>
        <a:bodyPr/>
        <a:lstStyle/>
        <a:p>
          <a:endParaRPr lang="en-US"/>
        </a:p>
      </dgm:t>
    </dgm:pt>
    <dgm:pt modelId="{B14ABEB8-2535-40EE-9289-296EA140B37A}" type="sibTrans" cxnId="{72303B0F-3878-444E-A89C-846249CE6BDC}">
      <dgm:prSet/>
      <dgm:spPr/>
      <dgm:t>
        <a:bodyPr/>
        <a:lstStyle/>
        <a:p>
          <a:endParaRPr lang="en-US"/>
        </a:p>
      </dgm:t>
    </dgm:pt>
    <dgm:pt modelId="{CFC413E2-95D3-440A-9864-B03016298509}">
      <dgm:prSet custT="1"/>
      <dgm:spPr/>
      <dgm:t>
        <a:bodyPr/>
        <a:lstStyle/>
        <a:p>
          <a:r>
            <a:rPr lang="en-US" sz="1600" dirty="0"/>
            <a:t>Customer Experience</a:t>
          </a:r>
        </a:p>
      </dgm:t>
    </dgm:pt>
    <dgm:pt modelId="{2074BD06-BCE3-4051-955A-9A7BE130083F}" type="parTrans" cxnId="{3362A7C9-AA26-4D46-94FB-DC7B660DDDD8}">
      <dgm:prSet/>
      <dgm:spPr/>
      <dgm:t>
        <a:bodyPr/>
        <a:lstStyle/>
        <a:p>
          <a:endParaRPr lang="en-US"/>
        </a:p>
      </dgm:t>
    </dgm:pt>
    <dgm:pt modelId="{12D3B2A0-8B18-44E7-AB70-77ED66170C50}" type="sibTrans" cxnId="{3362A7C9-AA26-4D46-94FB-DC7B660DDDD8}">
      <dgm:prSet/>
      <dgm:spPr/>
      <dgm:t>
        <a:bodyPr/>
        <a:lstStyle/>
        <a:p>
          <a:endParaRPr lang="en-US"/>
        </a:p>
      </dgm:t>
    </dgm:pt>
    <dgm:pt modelId="{5CB5A756-9BE2-4CD9-AD4C-060AEFF741C3}">
      <dgm:prSet custT="1"/>
      <dgm:spPr/>
      <dgm:t>
        <a:bodyPr/>
        <a:lstStyle/>
        <a:p>
          <a:r>
            <a:rPr lang="en-US" sz="1600" dirty="0"/>
            <a:t>Crime/Fare Evasion</a:t>
          </a:r>
        </a:p>
      </dgm:t>
    </dgm:pt>
    <dgm:pt modelId="{55DC39BC-557E-4D32-A58C-ED3BE2362C3B}" type="parTrans" cxnId="{439FE812-FCF8-40CA-8659-E61CBCA54CF9}">
      <dgm:prSet/>
      <dgm:spPr/>
      <dgm:t>
        <a:bodyPr/>
        <a:lstStyle/>
        <a:p>
          <a:endParaRPr lang="en-US"/>
        </a:p>
      </dgm:t>
    </dgm:pt>
    <dgm:pt modelId="{1F0EBACE-F10B-4436-8B82-ADE486F32089}" type="sibTrans" cxnId="{439FE812-FCF8-40CA-8659-E61CBCA54CF9}">
      <dgm:prSet/>
      <dgm:spPr/>
      <dgm:t>
        <a:bodyPr/>
        <a:lstStyle/>
        <a:p>
          <a:endParaRPr lang="en-US"/>
        </a:p>
      </dgm:t>
    </dgm:pt>
    <dgm:pt modelId="{7E57F690-D457-496F-A50E-BB494C9FEA1C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600" dirty="0"/>
            <a:t>Automatic Train Operations</a:t>
          </a:r>
        </a:p>
      </dgm:t>
    </dgm:pt>
    <dgm:pt modelId="{AAEFC070-EB4B-4CEA-A54E-2F4279300020}" type="parTrans" cxnId="{62B76750-3B90-4803-B10F-53295AF5B9BB}">
      <dgm:prSet/>
      <dgm:spPr/>
      <dgm:t>
        <a:bodyPr/>
        <a:lstStyle/>
        <a:p>
          <a:endParaRPr lang="en-US"/>
        </a:p>
      </dgm:t>
    </dgm:pt>
    <dgm:pt modelId="{2D4FACCF-748F-4598-8950-52648CD3F1B2}" type="sibTrans" cxnId="{62B76750-3B90-4803-B10F-53295AF5B9BB}">
      <dgm:prSet/>
      <dgm:spPr/>
      <dgm:t>
        <a:bodyPr/>
        <a:lstStyle/>
        <a:p>
          <a:endParaRPr lang="en-US"/>
        </a:p>
      </dgm:t>
    </dgm:pt>
    <dgm:pt modelId="{483E7C23-7D54-41CB-B3D2-2F779BC6853A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600" dirty="0"/>
            <a:t>Mobile Payment Options</a:t>
          </a:r>
        </a:p>
      </dgm:t>
    </dgm:pt>
    <dgm:pt modelId="{B2A01C99-29EE-47C5-8C97-A706D6E4C70B}" type="parTrans" cxnId="{D308A7B2-3139-480A-8324-BB024C6BA6AD}">
      <dgm:prSet/>
      <dgm:spPr/>
      <dgm:t>
        <a:bodyPr/>
        <a:lstStyle/>
        <a:p>
          <a:endParaRPr lang="en-US"/>
        </a:p>
      </dgm:t>
    </dgm:pt>
    <dgm:pt modelId="{776675B6-7F4A-4967-B799-1C86EFEA3CDF}" type="sibTrans" cxnId="{D308A7B2-3139-480A-8324-BB024C6BA6AD}">
      <dgm:prSet/>
      <dgm:spPr/>
      <dgm:t>
        <a:bodyPr/>
        <a:lstStyle/>
        <a:p>
          <a:endParaRPr lang="en-US"/>
        </a:p>
      </dgm:t>
    </dgm:pt>
    <dgm:pt modelId="{71B377E9-B7F7-4BD2-8E1B-CA032103996F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600" dirty="0"/>
            <a:t>Digital Modernization</a:t>
          </a:r>
        </a:p>
        <a:p>
          <a:pPr>
            <a:buFont typeface="Wingdings" panose="05000000000000000000" pitchFamily="2" charset="2"/>
            <a:buNone/>
          </a:pPr>
          <a:r>
            <a:rPr lang="en-US" sz="1600" dirty="0"/>
            <a:t>Enterprise Resource Planning</a:t>
          </a:r>
        </a:p>
      </dgm:t>
    </dgm:pt>
    <dgm:pt modelId="{60A9ABC8-F5D9-4489-91FE-EC8D6BC11FEA}" type="parTrans" cxnId="{ACA64A6D-0B71-4DEA-8C1B-EC29F8372F32}">
      <dgm:prSet/>
      <dgm:spPr/>
      <dgm:t>
        <a:bodyPr/>
        <a:lstStyle/>
        <a:p>
          <a:endParaRPr lang="en-US"/>
        </a:p>
      </dgm:t>
    </dgm:pt>
    <dgm:pt modelId="{CBDC6715-01D8-48E6-B097-11FC954E5830}" type="sibTrans" cxnId="{ACA64A6D-0B71-4DEA-8C1B-EC29F8372F32}">
      <dgm:prSet/>
      <dgm:spPr/>
      <dgm:t>
        <a:bodyPr/>
        <a:lstStyle/>
        <a:p>
          <a:endParaRPr lang="en-US"/>
        </a:p>
      </dgm:t>
    </dgm:pt>
    <dgm:pt modelId="{7B03DFEF-A223-4E54-8872-0E4BE4A3588C}">
      <dgm:prSet custT="1"/>
      <dgm:spPr/>
      <dgm:t>
        <a:bodyPr/>
        <a:lstStyle/>
        <a:p>
          <a:r>
            <a:rPr lang="en-US" sz="1600" dirty="0"/>
            <a:t>Employment</a:t>
          </a:r>
        </a:p>
      </dgm:t>
    </dgm:pt>
    <dgm:pt modelId="{9D91C73D-2F51-4898-A084-BC0E0577A62A}" type="parTrans" cxnId="{AEC0DF50-9FE4-4326-A953-52DDC3C6A902}">
      <dgm:prSet/>
      <dgm:spPr/>
      <dgm:t>
        <a:bodyPr/>
        <a:lstStyle/>
        <a:p>
          <a:endParaRPr lang="en-US"/>
        </a:p>
      </dgm:t>
    </dgm:pt>
    <dgm:pt modelId="{8722502A-50EE-4C31-8A76-93AC084A2F89}" type="sibTrans" cxnId="{AEC0DF50-9FE4-4326-A953-52DDC3C6A902}">
      <dgm:prSet/>
      <dgm:spPr/>
      <dgm:t>
        <a:bodyPr/>
        <a:lstStyle/>
        <a:p>
          <a:endParaRPr lang="en-US"/>
        </a:p>
      </dgm:t>
    </dgm:pt>
    <dgm:pt modelId="{52C1A815-45CF-4713-A14B-EA4227DCFC60}">
      <dgm:prSet custT="1"/>
      <dgm:spPr/>
      <dgm:t>
        <a:bodyPr/>
        <a:lstStyle/>
        <a:p>
          <a:r>
            <a:rPr lang="en-US" sz="1600" dirty="0"/>
            <a:t>Regional  Economic Growth</a:t>
          </a:r>
        </a:p>
      </dgm:t>
    </dgm:pt>
    <dgm:pt modelId="{102DB882-DDDA-4CC3-A943-0E7FF1060AD4}" type="parTrans" cxnId="{C728C3AF-7292-4BCC-9F90-F5C349F57440}">
      <dgm:prSet/>
      <dgm:spPr/>
      <dgm:t>
        <a:bodyPr/>
        <a:lstStyle/>
        <a:p>
          <a:endParaRPr lang="en-US"/>
        </a:p>
      </dgm:t>
    </dgm:pt>
    <dgm:pt modelId="{6D4EA420-6751-4291-BF2A-1BBDE272B83B}" type="sibTrans" cxnId="{C728C3AF-7292-4BCC-9F90-F5C349F57440}">
      <dgm:prSet/>
      <dgm:spPr/>
      <dgm:t>
        <a:bodyPr/>
        <a:lstStyle/>
        <a:p>
          <a:endParaRPr lang="en-US"/>
        </a:p>
      </dgm:t>
    </dgm:pt>
    <dgm:pt modelId="{6F1AA714-4F82-4868-9469-3979F6469FBC}">
      <dgm:prSet custT="1"/>
      <dgm:spPr/>
      <dgm:t>
        <a:bodyPr/>
        <a:lstStyle/>
        <a:p>
          <a:r>
            <a:rPr lang="en-US" sz="1600" dirty="0"/>
            <a:t>Inflation</a:t>
          </a:r>
        </a:p>
        <a:p>
          <a:r>
            <a:rPr lang="en-US" sz="1600" dirty="0"/>
            <a:t>Interest Rates</a:t>
          </a:r>
        </a:p>
      </dgm:t>
    </dgm:pt>
    <dgm:pt modelId="{F55C9431-5CB3-4A18-B8D2-EB59231AEE5F}" type="parTrans" cxnId="{A15B7385-D210-426B-B4CE-08AA71CCF2FD}">
      <dgm:prSet/>
      <dgm:spPr/>
      <dgm:t>
        <a:bodyPr/>
        <a:lstStyle/>
        <a:p>
          <a:endParaRPr lang="en-US"/>
        </a:p>
      </dgm:t>
    </dgm:pt>
    <dgm:pt modelId="{A7EF5BA0-3FEB-4068-96BB-0ADD5B6072C9}" type="sibTrans" cxnId="{A15B7385-D210-426B-B4CE-08AA71CCF2FD}">
      <dgm:prSet/>
      <dgm:spPr/>
      <dgm:t>
        <a:bodyPr/>
        <a:lstStyle/>
        <a:p>
          <a:endParaRPr lang="en-US"/>
        </a:p>
      </dgm:t>
    </dgm:pt>
    <dgm:pt modelId="{D914A3FF-3095-471A-A506-391C4DF08723}">
      <dgm:prSet custT="1"/>
      <dgm:spPr/>
      <dgm:t>
        <a:bodyPr/>
        <a:lstStyle/>
        <a:p>
          <a:r>
            <a:rPr lang="en-US" sz="1600" dirty="0"/>
            <a:t>Workplace Policies </a:t>
          </a:r>
        </a:p>
      </dgm:t>
    </dgm:pt>
    <dgm:pt modelId="{8BD4C706-0DD3-42D9-82BD-5569F107B698}" type="parTrans" cxnId="{73DE7F41-1A6B-414D-A99D-DD87695DE64E}">
      <dgm:prSet/>
      <dgm:spPr/>
      <dgm:t>
        <a:bodyPr/>
        <a:lstStyle/>
        <a:p>
          <a:endParaRPr lang="en-US"/>
        </a:p>
      </dgm:t>
    </dgm:pt>
    <dgm:pt modelId="{66B52660-2ADC-451F-84BD-F0A59246BA7B}" type="sibTrans" cxnId="{73DE7F41-1A6B-414D-A99D-DD87695DE64E}">
      <dgm:prSet/>
      <dgm:spPr/>
      <dgm:t>
        <a:bodyPr/>
        <a:lstStyle/>
        <a:p>
          <a:endParaRPr lang="en-US"/>
        </a:p>
      </dgm:t>
    </dgm:pt>
    <dgm:pt modelId="{6869CFD1-5DE5-426B-8F75-78634CE108B4}">
      <dgm:prSet custT="1"/>
      <dgm:spPr/>
      <dgm:t>
        <a:bodyPr/>
        <a:lstStyle/>
        <a:p>
          <a:r>
            <a:rPr lang="en-US" sz="1600" dirty="0"/>
            <a:t>Public Priorities</a:t>
          </a:r>
        </a:p>
      </dgm:t>
    </dgm:pt>
    <dgm:pt modelId="{58101D34-1A2F-4603-A9B7-EEEE4A714D61}" type="parTrans" cxnId="{313249F8-E461-47A2-B0FA-F2D3A394D50E}">
      <dgm:prSet/>
      <dgm:spPr/>
      <dgm:t>
        <a:bodyPr/>
        <a:lstStyle/>
        <a:p>
          <a:endParaRPr lang="en-US"/>
        </a:p>
      </dgm:t>
    </dgm:pt>
    <dgm:pt modelId="{54DB8FD6-55A4-4891-8969-75A09E6AC130}" type="sibTrans" cxnId="{313249F8-E461-47A2-B0FA-F2D3A394D50E}">
      <dgm:prSet/>
      <dgm:spPr/>
      <dgm:t>
        <a:bodyPr/>
        <a:lstStyle/>
        <a:p>
          <a:endParaRPr lang="en-US"/>
        </a:p>
      </dgm:t>
    </dgm:pt>
    <dgm:pt modelId="{2965EF68-60D3-4507-B484-5C0C2DEB7362}">
      <dgm:prSet custT="1"/>
      <dgm:spPr/>
      <dgm:t>
        <a:bodyPr/>
        <a:lstStyle/>
        <a:p>
          <a:r>
            <a:rPr lang="en-US" sz="1600" dirty="0"/>
            <a:t>New Policies</a:t>
          </a:r>
        </a:p>
      </dgm:t>
    </dgm:pt>
    <dgm:pt modelId="{EEDD9F65-4946-4D7D-A954-4FEFE2B5C67D}" type="parTrans" cxnId="{EDCF3B21-8FB9-408D-AC77-8BD20E92A634}">
      <dgm:prSet/>
      <dgm:spPr/>
      <dgm:t>
        <a:bodyPr/>
        <a:lstStyle/>
        <a:p>
          <a:endParaRPr lang="en-US"/>
        </a:p>
      </dgm:t>
    </dgm:pt>
    <dgm:pt modelId="{9EA889F8-2253-4EC3-A1E6-8FD182D4F842}" type="sibTrans" cxnId="{EDCF3B21-8FB9-408D-AC77-8BD20E92A634}">
      <dgm:prSet/>
      <dgm:spPr/>
      <dgm:t>
        <a:bodyPr/>
        <a:lstStyle/>
        <a:p>
          <a:endParaRPr lang="en-US"/>
        </a:p>
      </dgm:t>
    </dgm:pt>
    <dgm:pt modelId="{C034E300-D3E3-48BE-8EEC-1DA45CC5536F}">
      <dgm:prSet custT="1"/>
      <dgm:spPr/>
      <dgm:t>
        <a:bodyPr/>
        <a:lstStyle/>
        <a:p>
          <a:r>
            <a:rPr lang="en-US" sz="1600" dirty="0"/>
            <a:t>Local Funding</a:t>
          </a:r>
        </a:p>
        <a:p>
          <a:r>
            <a:rPr lang="en-US" sz="1600" dirty="0"/>
            <a:t>Federal Funding</a:t>
          </a:r>
        </a:p>
      </dgm:t>
    </dgm:pt>
    <dgm:pt modelId="{749EA887-8BCE-4D6C-81FD-4864E34636DB}" type="parTrans" cxnId="{251CFE1A-1174-47A1-B533-A0D94BA6B316}">
      <dgm:prSet/>
      <dgm:spPr/>
      <dgm:t>
        <a:bodyPr/>
        <a:lstStyle/>
        <a:p>
          <a:endParaRPr lang="en-US"/>
        </a:p>
      </dgm:t>
    </dgm:pt>
    <dgm:pt modelId="{4AF43B59-B977-451F-B6D4-5505CFF8AFB6}" type="sibTrans" cxnId="{251CFE1A-1174-47A1-B533-A0D94BA6B316}">
      <dgm:prSet/>
      <dgm:spPr/>
      <dgm:t>
        <a:bodyPr/>
        <a:lstStyle/>
        <a:p>
          <a:endParaRPr lang="en-US"/>
        </a:p>
      </dgm:t>
    </dgm:pt>
    <dgm:pt modelId="{592E151D-9DB8-412C-8395-3B369E1615AE}" type="pres">
      <dgm:prSet presAssocID="{3682FB54-E83A-4D85-B4FD-64624C08B64F}" presName="Name0" presStyleCnt="0">
        <dgm:presLayoutVars>
          <dgm:dir/>
          <dgm:animLvl val="lvl"/>
          <dgm:resizeHandles val="exact"/>
        </dgm:presLayoutVars>
      </dgm:prSet>
      <dgm:spPr/>
    </dgm:pt>
    <dgm:pt modelId="{BD503F31-1D03-4E87-A714-2EC4B2224EF3}" type="pres">
      <dgm:prSet presAssocID="{C6891255-D87F-4C5A-A24A-1D8FFAD4A0B2}" presName="composite" presStyleCnt="0"/>
      <dgm:spPr/>
    </dgm:pt>
    <dgm:pt modelId="{B405294A-BC03-4D55-9A17-CCDCE27D98AA}" type="pres">
      <dgm:prSet presAssocID="{C6891255-D87F-4C5A-A24A-1D8FFAD4A0B2}" presName="parTx" presStyleLbl="alignNode1" presStyleIdx="0" presStyleCnt="5" custScaleX="120256" custScaleY="140395">
        <dgm:presLayoutVars>
          <dgm:chMax val="0"/>
          <dgm:chPref val="0"/>
        </dgm:presLayoutVars>
      </dgm:prSet>
      <dgm:spPr/>
    </dgm:pt>
    <dgm:pt modelId="{7B1BD053-52DD-4BED-81B5-07DE07981F5F}" type="pres">
      <dgm:prSet presAssocID="{C6891255-D87F-4C5A-A24A-1D8FFAD4A0B2}" presName="desTx" presStyleLbl="alignAccFollowNode1" presStyleIdx="0" presStyleCnt="5" custScaleX="120384" custScaleY="91089">
        <dgm:presLayoutVars/>
      </dgm:prSet>
      <dgm:spPr/>
    </dgm:pt>
    <dgm:pt modelId="{1B02D035-E4DC-4B5B-9CB7-D79B3586F1DB}" type="pres">
      <dgm:prSet presAssocID="{96874C14-2A46-4B4F-B3BE-797B3ADD4A58}" presName="space" presStyleCnt="0"/>
      <dgm:spPr/>
    </dgm:pt>
    <dgm:pt modelId="{6292382E-C65E-459B-8794-0A91662F428B}" type="pres">
      <dgm:prSet presAssocID="{7E7B927B-DE39-43F2-893D-4CA22E8CA3CB}" presName="composite" presStyleCnt="0"/>
      <dgm:spPr/>
    </dgm:pt>
    <dgm:pt modelId="{4D26A145-EE57-4397-8E4C-5B15616CA08B}" type="pres">
      <dgm:prSet presAssocID="{7E7B927B-DE39-43F2-893D-4CA22E8CA3CB}" presName="parTx" presStyleLbl="alignNode1" presStyleIdx="1" presStyleCnt="5">
        <dgm:presLayoutVars>
          <dgm:chMax val="0"/>
          <dgm:chPref val="0"/>
        </dgm:presLayoutVars>
      </dgm:prSet>
      <dgm:spPr/>
    </dgm:pt>
    <dgm:pt modelId="{E021E11C-0C49-4FB1-B989-E9CA659511F0}" type="pres">
      <dgm:prSet presAssocID="{7E7B927B-DE39-43F2-893D-4CA22E8CA3CB}" presName="desTx" presStyleLbl="alignAccFollowNode1" presStyleIdx="1" presStyleCnt="5">
        <dgm:presLayoutVars/>
      </dgm:prSet>
      <dgm:spPr/>
    </dgm:pt>
    <dgm:pt modelId="{75B40D85-892B-4F98-B86F-1E59A622E7EB}" type="pres">
      <dgm:prSet presAssocID="{0DB4C200-3111-4F53-9DD2-63600BBE2FED}" presName="space" presStyleCnt="0"/>
      <dgm:spPr/>
    </dgm:pt>
    <dgm:pt modelId="{0FFB4E49-6558-44E7-A7F0-37B5C67B6D34}" type="pres">
      <dgm:prSet presAssocID="{1BC7F270-BA2A-4493-8B74-0BACD4AAED8C}" presName="composite" presStyleCnt="0"/>
      <dgm:spPr/>
    </dgm:pt>
    <dgm:pt modelId="{003D9F21-EE97-4111-9992-46E6B94F110B}" type="pres">
      <dgm:prSet presAssocID="{1BC7F270-BA2A-4493-8B74-0BACD4AAED8C}" presName="parTx" presStyleLbl="alignNode1" presStyleIdx="2" presStyleCnt="5">
        <dgm:presLayoutVars>
          <dgm:chMax val="0"/>
          <dgm:chPref val="0"/>
        </dgm:presLayoutVars>
      </dgm:prSet>
      <dgm:spPr/>
    </dgm:pt>
    <dgm:pt modelId="{51F0015F-A14C-4126-AA48-5664D488B7C0}" type="pres">
      <dgm:prSet presAssocID="{1BC7F270-BA2A-4493-8B74-0BACD4AAED8C}" presName="desTx" presStyleLbl="alignAccFollowNode1" presStyleIdx="2" presStyleCnt="5">
        <dgm:presLayoutVars/>
      </dgm:prSet>
      <dgm:spPr/>
    </dgm:pt>
    <dgm:pt modelId="{ACFBBD85-2B62-438D-8AA3-BCD9F7911D7E}" type="pres">
      <dgm:prSet presAssocID="{DA60690C-3694-4842-9BBB-1C5C46FC44B5}" presName="space" presStyleCnt="0"/>
      <dgm:spPr/>
    </dgm:pt>
    <dgm:pt modelId="{3EAEAC75-7155-4641-B799-17EDC673D4D6}" type="pres">
      <dgm:prSet presAssocID="{1E25B9E5-DC42-4A0A-865F-1C480E1EA8E8}" presName="composite" presStyleCnt="0"/>
      <dgm:spPr/>
    </dgm:pt>
    <dgm:pt modelId="{2ADBC0AF-6414-4C58-965E-324B088ACB10}" type="pres">
      <dgm:prSet presAssocID="{1E25B9E5-DC42-4A0A-865F-1C480E1EA8E8}" presName="parTx" presStyleLbl="alignNode1" presStyleIdx="3" presStyleCnt="5">
        <dgm:presLayoutVars>
          <dgm:chMax val="0"/>
          <dgm:chPref val="0"/>
        </dgm:presLayoutVars>
      </dgm:prSet>
      <dgm:spPr/>
    </dgm:pt>
    <dgm:pt modelId="{83A4A3F2-7DED-4F19-A0FB-635B3D7FE2A4}" type="pres">
      <dgm:prSet presAssocID="{1E25B9E5-DC42-4A0A-865F-1C480E1EA8E8}" presName="desTx" presStyleLbl="alignAccFollowNode1" presStyleIdx="3" presStyleCnt="5">
        <dgm:presLayoutVars/>
      </dgm:prSet>
      <dgm:spPr/>
    </dgm:pt>
    <dgm:pt modelId="{8C800D6F-0386-4D6F-B529-E5D6A7B286EA}" type="pres">
      <dgm:prSet presAssocID="{F914F81D-BE9F-4419-B802-677AD84CDF57}" presName="space" presStyleCnt="0"/>
      <dgm:spPr/>
    </dgm:pt>
    <dgm:pt modelId="{D49D640E-CF8A-4C93-8C4D-58D217468D3C}" type="pres">
      <dgm:prSet presAssocID="{2CC96971-4360-4284-9226-6D533A4A63A7}" presName="composite" presStyleCnt="0"/>
      <dgm:spPr/>
    </dgm:pt>
    <dgm:pt modelId="{4B0AE5E2-ACC9-40F9-8AC9-0F8FCF436281}" type="pres">
      <dgm:prSet presAssocID="{2CC96971-4360-4284-9226-6D533A4A63A7}" presName="parTx" presStyleLbl="alignNode1" presStyleIdx="4" presStyleCnt="5">
        <dgm:presLayoutVars>
          <dgm:chMax val="0"/>
          <dgm:chPref val="0"/>
        </dgm:presLayoutVars>
      </dgm:prSet>
      <dgm:spPr/>
    </dgm:pt>
    <dgm:pt modelId="{E38FC22E-D184-44C0-86F9-77C583C12FB5}" type="pres">
      <dgm:prSet presAssocID="{2CC96971-4360-4284-9226-6D533A4A63A7}" presName="desTx" presStyleLbl="alignAccFollowNode1" presStyleIdx="4" presStyleCnt="5">
        <dgm:presLayoutVars/>
      </dgm:prSet>
      <dgm:spPr/>
    </dgm:pt>
  </dgm:ptLst>
  <dgm:cxnLst>
    <dgm:cxn modelId="{FAC43C05-DD7B-4924-B5A5-5A56E3861499}" srcId="{3682FB54-E83A-4D85-B4FD-64624C08B64F}" destId="{7E7B927B-DE39-43F2-893D-4CA22E8CA3CB}" srcOrd="1" destOrd="0" parTransId="{E70DC27C-AAC4-40AB-87E2-01979474305E}" sibTransId="{0DB4C200-3111-4F53-9DD2-63600BBE2FED}"/>
    <dgm:cxn modelId="{0DF7730B-E3ED-4882-B5C8-D2CB0BB43281}" type="presOf" srcId="{2965EF68-60D3-4507-B484-5C0C2DEB7362}" destId="{E38FC22E-D184-44C0-86F9-77C583C12FB5}" srcOrd="0" destOrd="0" presId="urn:microsoft.com/office/officeart/2016/7/layout/HorizontalActionList"/>
    <dgm:cxn modelId="{72303B0F-3878-444E-A89C-846249CE6BDC}" srcId="{C6891255-D87F-4C5A-A24A-1D8FFAD4A0B2}" destId="{A6BE409D-E143-4FE5-B80C-7E5E71F7F122}" srcOrd="0" destOrd="0" parTransId="{5EA81BA8-1BD8-45B9-B9A1-107476ADA35A}" sibTransId="{B14ABEB8-2535-40EE-9289-296EA140B37A}"/>
    <dgm:cxn modelId="{988CB60F-4C92-4889-996F-318F1517DCD0}" type="presOf" srcId="{71B377E9-B7F7-4BD2-8E1B-CA032103996F}" destId="{E021E11C-0C49-4FB1-B989-E9CA659511F0}" srcOrd="0" destOrd="2" presId="urn:microsoft.com/office/officeart/2016/7/layout/HorizontalActionList"/>
    <dgm:cxn modelId="{439FE812-FCF8-40CA-8659-E61CBCA54CF9}" srcId="{C6891255-D87F-4C5A-A24A-1D8FFAD4A0B2}" destId="{5CB5A756-9BE2-4CD9-AD4C-060AEFF741C3}" srcOrd="2" destOrd="0" parTransId="{55DC39BC-557E-4D32-A58C-ED3BE2362C3B}" sibTransId="{1F0EBACE-F10B-4436-8B82-ADE486F32089}"/>
    <dgm:cxn modelId="{7B347418-4300-4236-BC6E-2AB6BF4C598D}" type="presOf" srcId="{1E25B9E5-DC42-4A0A-865F-1C480E1EA8E8}" destId="{2ADBC0AF-6414-4C58-965E-324B088ACB10}" srcOrd="0" destOrd="0" presId="urn:microsoft.com/office/officeart/2016/7/layout/HorizontalActionList"/>
    <dgm:cxn modelId="{251CFE1A-1174-47A1-B533-A0D94BA6B316}" srcId="{2CC96971-4360-4284-9226-6D533A4A63A7}" destId="{C034E300-D3E3-48BE-8EEC-1DA45CC5536F}" srcOrd="1" destOrd="0" parTransId="{749EA887-8BCE-4D6C-81FD-4864E34636DB}" sibTransId="{4AF43B59-B977-451F-B6D4-5505CFF8AFB6}"/>
    <dgm:cxn modelId="{EDCF3B21-8FB9-408D-AC77-8BD20E92A634}" srcId="{2CC96971-4360-4284-9226-6D533A4A63A7}" destId="{2965EF68-60D3-4507-B484-5C0C2DEB7362}" srcOrd="0" destOrd="0" parTransId="{EEDD9F65-4946-4D7D-A954-4FEFE2B5C67D}" sibTransId="{9EA889F8-2253-4EC3-A1E6-8FD182D4F842}"/>
    <dgm:cxn modelId="{C5256821-1B83-4713-A4B7-D0EED113ADD2}" type="presOf" srcId="{6869CFD1-5DE5-426B-8F75-78634CE108B4}" destId="{83A4A3F2-7DED-4F19-A0FB-635B3D7FE2A4}" srcOrd="0" destOrd="1" presId="urn:microsoft.com/office/officeart/2016/7/layout/HorizontalActionList"/>
    <dgm:cxn modelId="{5E0D5327-7E49-4E3B-B0A9-6240AF4AA6E7}" type="presOf" srcId="{C6891255-D87F-4C5A-A24A-1D8FFAD4A0B2}" destId="{B405294A-BC03-4D55-9A17-CCDCE27D98AA}" srcOrd="0" destOrd="0" presId="urn:microsoft.com/office/officeart/2016/7/layout/HorizontalActionList"/>
    <dgm:cxn modelId="{411CB42F-CFB7-432C-B8D4-C2113F140C76}" srcId="{3682FB54-E83A-4D85-B4FD-64624C08B64F}" destId="{1BC7F270-BA2A-4493-8B74-0BACD4AAED8C}" srcOrd="2" destOrd="0" parTransId="{A6A1FEED-DFBD-4237-BAF3-71E9CF7E029D}" sibTransId="{DA60690C-3694-4842-9BBB-1C5C46FC44B5}"/>
    <dgm:cxn modelId="{73DE7F41-1A6B-414D-A99D-DD87695DE64E}" srcId="{1E25B9E5-DC42-4A0A-865F-1C480E1EA8E8}" destId="{D914A3FF-3095-471A-A506-391C4DF08723}" srcOrd="0" destOrd="0" parTransId="{8BD4C706-0DD3-42D9-82BD-5569F107B698}" sibTransId="{66B52660-2ADC-451F-84BD-F0A59246BA7B}"/>
    <dgm:cxn modelId="{11873C48-B56C-4772-AD60-502FB19A9506}" srcId="{3682FB54-E83A-4D85-B4FD-64624C08B64F}" destId="{C6891255-D87F-4C5A-A24A-1D8FFAD4A0B2}" srcOrd="0" destOrd="0" parTransId="{B97EC58D-D11C-4ED8-8366-DB58DF709BF8}" sibTransId="{96874C14-2A46-4B4F-B3BE-797B3ADD4A58}"/>
    <dgm:cxn modelId="{2AD07649-F4FE-4FA7-843B-F9565C721BDC}" type="presOf" srcId="{6F1AA714-4F82-4868-9469-3979F6469FBC}" destId="{51F0015F-A14C-4126-AA48-5664D488B7C0}" srcOrd="0" destOrd="2" presId="urn:microsoft.com/office/officeart/2016/7/layout/HorizontalActionList"/>
    <dgm:cxn modelId="{AB1E664C-059B-4982-881F-29E16BE9637C}" type="presOf" srcId="{483E7C23-7D54-41CB-B3D2-2F779BC6853A}" destId="{E021E11C-0C49-4FB1-B989-E9CA659511F0}" srcOrd="0" destOrd="1" presId="urn:microsoft.com/office/officeart/2016/7/layout/HorizontalActionList"/>
    <dgm:cxn modelId="{62B76750-3B90-4803-B10F-53295AF5B9BB}" srcId="{7E7B927B-DE39-43F2-893D-4CA22E8CA3CB}" destId="{7E57F690-D457-496F-A50E-BB494C9FEA1C}" srcOrd="0" destOrd="0" parTransId="{AAEFC070-EB4B-4CEA-A54E-2F4279300020}" sibTransId="{2D4FACCF-748F-4598-8950-52648CD3F1B2}"/>
    <dgm:cxn modelId="{AEC0DF50-9FE4-4326-A953-52DDC3C6A902}" srcId="{1BC7F270-BA2A-4493-8B74-0BACD4AAED8C}" destId="{7B03DFEF-A223-4E54-8872-0E4BE4A3588C}" srcOrd="0" destOrd="0" parTransId="{9D91C73D-2F51-4898-A084-BC0E0577A62A}" sibTransId="{8722502A-50EE-4C31-8A76-93AC084A2F89}"/>
    <dgm:cxn modelId="{A572DC65-8323-4452-A6FD-5DA4E07F6306}" type="presOf" srcId="{7E57F690-D457-496F-A50E-BB494C9FEA1C}" destId="{E021E11C-0C49-4FB1-B989-E9CA659511F0}" srcOrd="0" destOrd="0" presId="urn:microsoft.com/office/officeart/2016/7/layout/HorizontalActionList"/>
    <dgm:cxn modelId="{ACA64A6D-0B71-4DEA-8C1B-EC29F8372F32}" srcId="{7E7B927B-DE39-43F2-893D-4CA22E8CA3CB}" destId="{71B377E9-B7F7-4BD2-8E1B-CA032103996F}" srcOrd="2" destOrd="0" parTransId="{60A9ABC8-F5D9-4489-91FE-EC8D6BC11FEA}" sibTransId="{CBDC6715-01D8-48E6-B097-11FC954E5830}"/>
    <dgm:cxn modelId="{A687E378-121A-482B-803B-B4C5178A66BE}" type="presOf" srcId="{7E7B927B-DE39-43F2-893D-4CA22E8CA3CB}" destId="{4D26A145-EE57-4397-8E4C-5B15616CA08B}" srcOrd="0" destOrd="0" presId="urn:microsoft.com/office/officeart/2016/7/layout/HorizontalActionList"/>
    <dgm:cxn modelId="{A15B7385-D210-426B-B4CE-08AA71CCF2FD}" srcId="{1BC7F270-BA2A-4493-8B74-0BACD4AAED8C}" destId="{6F1AA714-4F82-4868-9469-3979F6469FBC}" srcOrd="2" destOrd="0" parTransId="{F55C9431-5CB3-4A18-B8D2-EB59231AEE5F}" sibTransId="{A7EF5BA0-3FEB-4068-96BB-0ADD5B6072C9}"/>
    <dgm:cxn modelId="{04FFCF8D-847B-4A3D-9067-B920D375446C}" type="presOf" srcId="{2CC96971-4360-4284-9226-6D533A4A63A7}" destId="{4B0AE5E2-ACC9-40F9-8AC9-0F8FCF436281}" srcOrd="0" destOrd="0" presId="urn:microsoft.com/office/officeart/2016/7/layout/HorizontalActionList"/>
    <dgm:cxn modelId="{27D3399F-33B4-40D4-B010-A0BC8D14218B}" type="presOf" srcId="{C034E300-D3E3-48BE-8EEC-1DA45CC5536F}" destId="{E38FC22E-D184-44C0-86F9-77C583C12FB5}" srcOrd="0" destOrd="1" presId="urn:microsoft.com/office/officeart/2016/7/layout/HorizontalActionList"/>
    <dgm:cxn modelId="{0DF0C8A4-3F48-451A-9E6A-96C7C0824E77}" type="presOf" srcId="{1BC7F270-BA2A-4493-8B74-0BACD4AAED8C}" destId="{003D9F21-EE97-4111-9992-46E6B94F110B}" srcOrd="0" destOrd="0" presId="urn:microsoft.com/office/officeart/2016/7/layout/HorizontalActionList"/>
    <dgm:cxn modelId="{2B1E8AA7-24CF-4760-8004-6BF41C11611A}" type="presOf" srcId="{D914A3FF-3095-471A-A506-391C4DF08723}" destId="{83A4A3F2-7DED-4F19-A0FB-635B3D7FE2A4}" srcOrd="0" destOrd="0" presId="urn:microsoft.com/office/officeart/2016/7/layout/HorizontalActionList"/>
    <dgm:cxn modelId="{C728C3AF-7292-4BCC-9F90-F5C349F57440}" srcId="{1BC7F270-BA2A-4493-8B74-0BACD4AAED8C}" destId="{52C1A815-45CF-4713-A14B-EA4227DCFC60}" srcOrd="1" destOrd="0" parTransId="{102DB882-DDDA-4CC3-A943-0E7FF1060AD4}" sibTransId="{6D4EA420-6751-4291-BF2A-1BBDE272B83B}"/>
    <dgm:cxn modelId="{4E2A07B1-D2B2-46D0-9037-EA4EA94DDAF2}" type="presOf" srcId="{7B03DFEF-A223-4E54-8872-0E4BE4A3588C}" destId="{51F0015F-A14C-4126-AA48-5664D488B7C0}" srcOrd="0" destOrd="0" presId="urn:microsoft.com/office/officeart/2016/7/layout/HorizontalActionList"/>
    <dgm:cxn modelId="{9E7E7AB2-8BE7-4BE9-9021-2C6B7AE932BB}" type="presOf" srcId="{5CB5A756-9BE2-4CD9-AD4C-060AEFF741C3}" destId="{7B1BD053-52DD-4BED-81B5-07DE07981F5F}" srcOrd="0" destOrd="2" presId="urn:microsoft.com/office/officeart/2016/7/layout/HorizontalActionList"/>
    <dgm:cxn modelId="{D308A7B2-3139-480A-8324-BB024C6BA6AD}" srcId="{7E7B927B-DE39-43F2-893D-4CA22E8CA3CB}" destId="{483E7C23-7D54-41CB-B3D2-2F779BC6853A}" srcOrd="1" destOrd="0" parTransId="{B2A01C99-29EE-47C5-8C97-A706D6E4C70B}" sibTransId="{776675B6-7F4A-4967-B799-1C86EFEA3CDF}"/>
    <dgm:cxn modelId="{F6E1FAC6-757E-4CC7-9AE7-D885D2072135}" type="presOf" srcId="{3682FB54-E83A-4D85-B4FD-64624C08B64F}" destId="{592E151D-9DB8-412C-8395-3B369E1615AE}" srcOrd="0" destOrd="0" presId="urn:microsoft.com/office/officeart/2016/7/layout/HorizontalActionList"/>
    <dgm:cxn modelId="{734BCBC7-2252-4E25-A485-00A9A639FA6A}" type="presOf" srcId="{CFC413E2-95D3-440A-9864-B03016298509}" destId="{7B1BD053-52DD-4BED-81B5-07DE07981F5F}" srcOrd="0" destOrd="1" presId="urn:microsoft.com/office/officeart/2016/7/layout/HorizontalActionList"/>
    <dgm:cxn modelId="{A5103EC9-D4B2-4007-B966-4199037E079D}" type="presOf" srcId="{52C1A815-45CF-4713-A14B-EA4227DCFC60}" destId="{51F0015F-A14C-4126-AA48-5664D488B7C0}" srcOrd="0" destOrd="1" presId="urn:microsoft.com/office/officeart/2016/7/layout/HorizontalActionList"/>
    <dgm:cxn modelId="{3362A7C9-AA26-4D46-94FB-DC7B660DDDD8}" srcId="{C6891255-D87F-4C5A-A24A-1D8FFAD4A0B2}" destId="{CFC413E2-95D3-440A-9864-B03016298509}" srcOrd="1" destOrd="0" parTransId="{2074BD06-BCE3-4051-955A-9A7BE130083F}" sibTransId="{12D3B2A0-8B18-44E7-AB70-77ED66170C50}"/>
    <dgm:cxn modelId="{38E1D4CB-D023-4B4F-888C-171898BBAFA3}" type="presOf" srcId="{A6BE409D-E143-4FE5-B80C-7E5E71F7F122}" destId="{7B1BD053-52DD-4BED-81B5-07DE07981F5F}" srcOrd="0" destOrd="0" presId="urn:microsoft.com/office/officeart/2016/7/layout/HorizontalActionList"/>
    <dgm:cxn modelId="{2D27E4F7-2EDA-44E1-B74C-26C4F17AD2B0}" srcId="{3682FB54-E83A-4D85-B4FD-64624C08B64F}" destId="{2CC96971-4360-4284-9226-6D533A4A63A7}" srcOrd="4" destOrd="0" parTransId="{D68CBE8C-4CC9-44F2-AEDA-6D7F7DF4A9F0}" sibTransId="{F019548D-81B7-46D6-81E5-CD501E5A6C2A}"/>
    <dgm:cxn modelId="{313249F8-E461-47A2-B0FA-F2D3A394D50E}" srcId="{1E25B9E5-DC42-4A0A-865F-1C480E1EA8E8}" destId="{6869CFD1-5DE5-426B-8F75-78634CE108B4}" srcOrd="1" destOrd="0" parTransId="{58101D34-1A2F-4603-A9B7-EEEE4A714D61}" sibTransId="{54DB8FD6-55A4-4891-8969-75A09E6AC130}"/>
    <dgm:cxn modelId="{A117DBFC-ABE8-4E1A-8B61-F495EE728D9B}" srcId="{3682FB54-E83A-4D85-B4FD-64624C08B64F}" destId="{1E25B9E5-DC42-4A0A-865F-1C480E1EA8E8}" srcOrd="3" destOrd="0" parTransId="{20CF4383-1CEA-4C07-A050-68B05EAA0508}" sibTransId="{F914F81D-BE9F-4419-B802-677AD84CDF57}"/>
    <dgm:cxn modelId="{EAFA8FF4-0221-424A-AC9C-C7EA22A43454}" type="presParOf" srcId="{592E151D-9DB8-412C-8395-3B369E1615AE}" destId="{BD503F31-1D03-4E87-A714-2EC4B2224EF3}" srcOrd="0" destOrd="0" presId="urn:microsoft.com/office/officeart/2016/7/layout/HorizontalActionList"/>
    <dgm:cxn modelId="{245E0222-3D63-4786-8D05-8BFD2647625D}" type="presParOf" srcId="{BD503F31-1D03-4E87-A714-2EC4B2224EF3}" destId="{B405294A-BC03-4D55-9A17-CCDCE27D98AA}" srcOrd="0" destOrd="0" presId="urn:microsoft.com/office/officeart/2016/7/layout/HorizontalActionList"/>
    <dgm:cxn modelId="{20CC4CF3-63F8-40B1-8481-E412A02BAA94}" type="presParOf" srcId="{BD503F31-1D03-4E87-A714-2EC4B2224EF3}" destId="{7B1BD053-52DD-4BED-81B5-07DE07981F5F}" srcOrd="1" destOrd="0" presId="urn:microsoft.com/office/officeart/2016/7/layout/HorizontalActionList"/>
    <dgm:cxn modelId="{B9A78734-3B69-40A7-8850-CD67F8B9619E}" type="presParOf" srcId="{592E151D-9DB8-412C-8395-3B369E1615AE}" destId="{1B02D035-E4DC-4B5B-9CB7-D79B3586F1DB}" srcOrd="1" destOrd="0" presId="urn:microsoft.com/office/officeart/2016/7/layout/HorizontalActionList"/>
    <dgm:cxn modelId="{2D41B875-35EE-4A15-AFD4-0E45EE7115B3}" type="presParOf" srcId="{592E151D-9DB8-412C-8395-3B369E1615AE}" destId="{6292382E-C65E-459B-8794-0A91662F428B}" srcOrd="2" destOrd="0" presId="urn:microsoft.com/office/officeart/2016/7/layout/HorizontalActionList"/>
    <dgm:cxn modelId="{39D3858E-BF6D-436D-B698-EBB435884D81}" type="presParOf" srcId="{6292382E-C65E-459B-8794-0A91662F428B}" destId="{4D26A145-EE57-4397-8E4C-5B15616CA08B}" srcOrd="0" destOrd="0" presId="urn:microsoft.com/office/officeart/2016/7/layout/HorizontalActionList"/>
    <dgm:cxn modelId="{A49B079B-CBDB-41BB-8F55-E029EEF9A59F}" type="presParOf" srcId="{6292382E-C65E-459B-8794-0A91662F428B}" destId="{E021E11C-0C49-4FB1-B989-E9CA659511F0}" srcOrd="1" destOrd="0" presId="urn:microsoft.com/office/officeart/2016/7/layout/HorizontalActionList"/>
    <dgm:cxn modelId="{9486F92E-AA09-4F2F-9126-8489C38CA2EC}" type="presParOf" srcId="{592E151D-9DB8-412C-8395-3B369E1615AE}" destId="{75B40D85-892B-4F98-B86F-1E59A622E7EB}" srcOrd="3" destOrd="0" presId="urn:microsoft.com/office/officeart/2016/7/layout/HorizontalActionList"/>
    <dgm:cxn modelId="{E9703935-159A-44EF-99F1-E189F8588566}" type="presParOf" srcId="{592E151D-9DB8-412C-8395-3B369E1615AE}" destId="{0FFB4E49-6558-44E7-A7F0-37B5C67B6D34}" srcOrd="4" destOrd="0" presId="urn:microsoft.com/office/officeart/2016/7/layout/HorizontalActionList"/>
    <dgm:cxn modelId="{A495A612-3BB7-4660-B9DB-43227C19CA59}" type="presParOf" srcId="{0FFB4E49-6558-44E7-A7F0-37B5C67B6D34}" destId="{003D9F21-EE97-4111-9992-46E6B94F110B}" srcOrd="0" destOrd="0" presId="urn:microsoft.com/office/officeart/2016/7/layout/HorizontalActionList"/>
    <dgm:cxn modelId="{1BD96315-7BFF-4A89-B327-C618AB71C3D6}" type="presParOf" srcId="{0FFB4E49-6558-44E7-A7F0-37B5C67B6D34}" destId="{51F0015F-A14C-4126-AA48-5664D488B7C0}" srcOrd="1" destOrd="0" presId="urn:microsoft.com/office/officeart/2016/7/layout/HorizontalActionList"/>
    <dgm:cxn modelId="{2CA66E2F-4B01-4609-BE55-36DECC6E66F6}" type="presParOf" srcId="{592E151D-9DB8-412C-8395-3B369E1615AE}" destId="{ACFBBD85-2B62-438D-8AA3-BCD9F7911D7E}" srcOrd="5" destOrd="0" presId="urn:microsoft.com/office/officeart/2016/7/layout/HorizontalActionList"/>
    <dgm:cxn modelId="{16A293F5-31C5-4918-ACE8-6BB5E96DA038}" type="presParOf" srcId="{592E151D-9DB8-412C-8395-3B369E1615AE}" destId="{3EAEAC75-7155-4641-B799-17EDC673D4D6}" srcOrd="6" destOrd="0" presId="urn:microsoft.com/office/officeart/2016/7/layout/HorizontalActionList"/>
    <dgm:cxn modelId="{DE8AC3B4-DABA-4ED4-83ED-2A1BF94BEE88}" type="presParOf" srcId="{3EAEAC75-7155-4641-B799-17EDC673D4D6}" destId="{2ADBC0AF-6414-4C58-965E-324B088ACB10}" srcOrd="0" destOrd="0" presId="urn:microsoft.com/office/officeart/2016/7/layout/HorizontalActionList"/>
    <dgm:cxn modelId="{92601251-561D-43D4-B32F-E09D4968F213}" type="presParOf" srcId="{3EAEAC75-7155-4641-B799-17EDC673D4D6}" destId="{83A4A3F2-7DED-4F19-A0FB-635B3D7FE2A4}" srcOrd="1" destOrd="0" presId="urn:microsoft.com/office/officeart/2016/7/layout/HorizontalActionList"/>
    <dgm:cxn modelId="{337BCCC6-4181-4BEF-A99B-002E949F7B85}" type="presParOf" srcId="{592E151D-9DB8-412C-8395-3B369E1615AE}" destId="{8C800D6F-0386-4D6F-B529-E5D6A7B286EA}" srcOrd="7" destOrd="0" presId="urn:microsoft.com/office/officeart/2016/7/layout/HorizontalActionList"/>
    <dgm:cxn modelId="{C6C74ED3-C883-40ED-8C74-436B49F7A7D3}" type="presParOf" srcId="{592E151D-9DB8-412C-8395-3B369E1615AE}" destId="{D49D640E-CF8A-4C93-8C4D-58D217468D3C}" srcOrd="8" destOrd="0" presId="urn:microsoft.com/office/officeart/2016/7/layout/HorizontalActionList"/>
    <dgm:cxn modelId="{6F31CF40-B649-4B79-BCE9-3C26EC83D92C}" type="presParOf" srcId="{D49D640E-CF8A-4C93-8C4D-58D217468D3C}" destId="{4B0AE5E2-ACC9-40F9-8AC9-0F8FCF436281}" srcOrd="0" destOrd="0" presId="urn:microsoft.com/office/officeart/2016/7/layout/HorizontalActionList"/>
    <dgm:cxn modelId="{62B7F132-6200-465B-9717-4FAF388C104A}" type="presParOf" srcId="{D49D640E-CF8A-4C93-8C4D-58D217468D3C}" destId="{E38FC22E-D184-44C0-86F9-77C583C12FB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465ED-741A-4980-A701-A51D0C5350B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59AA01F-47E3-4223-B16E-463E665D47EB}">
      <dgm:prSet phldrT="[Text]"/>
      <dgm:spPr/>
      <dgm:t>
        <a:bodyPr/>
        <a:lstStyle/>
        <a:p>
          <a:r>
            <a:rPr lang="en-US" dirty="0"/>
            <a:t>District of Columbia</a:t>
          </a:r>
        </a:p>
      </dgm:t>
    </dgm:pt>
    <dgm:pt modelId="{0A8847D1-5E5B-48CF-8709-D2E571D27661}" type="parTrans" cxnId="{5FB520F7-69BD-4955-9504-0981D58B5BA1}">
      <dgm:prSet/>
      <dgm:spPr/>
      <dgm:t>
        <a:bodyPr/>
        <a:lstStyle/>
        <a:p>
          <a:endParaRPr lang="en-US"/>
        </a:p>
      </dgm:t>
    </dgm:pt>
    <dgm:pt modelId="{2B2D6B93-56AE-4AFD-9E13-033F058F9745}" type="sibTrans" cxnId="{5FB520F7-69BD-4955-9504-0981D58B5BA1}">
      <dgm:prSet/>
      <dgm:spPr/>
      <dgm:t>
        <a:bodyPr/>
        <a:lstStyle/>
        <a:p>
          <a:endParaRPr lang="en-US"/>
        </a:p>
      </dgm:t>
    </dgm:pt>
    <dgm:pt modelId="{7ABE75C4-FC24-4AC8-B122-A1C8661DBFDB}">
      <dgm:prSet phldrT="[Text]"/>
      <dgm:spPr/>
      <dgm:t>
        <a:bodyPr/>
        <a:lstStyle/>
        <a:p>
          <a:r>
            <a:rPr lang="en-US" dirty="0"/>
            <a:t>State of Maryland</a:t>
          </a:r>
        </a:p>
      </dgm:t>
    </dgm:pt>
    <dgm:pt modelId="{08FACA3A-DA9B-410E-A484-A5131E51ACA6}" type="parTrans" cxnId="{84081C21-5EA8-4B4D-9021-22A348EB029D}">
      <dgm:prSet/>
      <dgm:spPr/>
      <dgm:t>
        <a:bodyPr/>
        <a:lstStyle/>
        <a:p>
          <a:endParaRPr lang="en-US"/>
        </a:p>
      </dgm:t>
    </dgm:pt>
    <dgm:pt modelId="{F01F1B22-A0C7-46EF-BE47-F4ECD36D3CA6}" type="sibTrans" cxnId="{84081C21-5EA8-4B4D-9021-22A348EB029D}">
      <dgm:prSet/>
      <dgm:spPr/>
      <dgm:t>
        <a:bodyPr/>
        <a:lstStyle/>
        <a:p>
          <a:endParaRPr lang="en-US"/>
        </a:p>
      </dgm:t>
    </dgm:pt>
    <dgm:pt modelId="{173A42BF-5515-490A-8ABD-5573F9CC2A16}">
      <dgm:prSet phldrT="[Text]"/>
      <dgm:spPr/>
      <dgm:t>
        <a:bodyPr/>
        <a:lstStyle/>
        <a:p>
          <a:r>
            <a:rPr lang="en-US" dirty="0"/>
            <a:t>Commonwealth of Virginia</a:t>
          </a:r>
        </a:p>
      </dgm:t>
    </dgm:pt>
    <dgm:pt modelId="{B1AC46A2-8F11-4BF3-A0EA-2D9C28540651}" type="parTrans" cxnId="{530D8C88-51D1-491A-8BBF-FFDC1F7BF7ED}">
      <dgm:prSet/>
      <dgm:spPr/>
      <dgm:t>
        <a:bodyPr/>
        <a:lstStyle/>
        <a:p>
          <a:endParaRPr lang="en-US"/>
        </a:p>
      </dgm:t>
    </dgm:pt>
    <dgm:pt modelId="{133F7AD2-B213-4BE7-81E8-0BFC16688B4C}" type="sibTrans" cxnId="{530D8C88-51D1-491A-8BBF-FFDC1F7BF7ED}">
      <dgm:prSet/>
      <dgm:spPr/>
      <dgm:t>
        <a:bodyPr/>
        <a:lstStyle/>
        <a:p>
          <a:endParaRPr lang="en-US"/>
        </a:p>
      </dgm:t>
    </dgm:pt>
    <dgm:pt modelId="{E9DF133D-E8F5-4035-A50F-873C17508F50}" type="pres">
      <dgm:prSet presAssocID="{0E4465ED-741A-4980-A701-A51D0C5350BC}" presName="compositeShape" presStyleCnt="0">
        <dgm:presLayoutVars>
          <dgm:chMax val="7"/>
          <dgm:dir/>
          <dgm:resizeHandles val="exact"/>
        </dgm:presLayoutVars>
      </dgm:prSet>
      <dgm:spPr/>
    </dgm:pt>
    <dgm:pt modelId="{4DE22D61-BAFA-4D24-B447-7023900E0935}" type="pres">
      <dgm:prSet presAssocID="{0E4465ED-741A-4980-A701-A51D0C5350BC}" presName="wedge1" presStyleLbl="node1" presStyleIdx="0" presStyleCnt="3"/>
      <dgm:spPr/>
    </dgm:pt>
    <dgm:pt modelId="{375C5909-FA71-48BF-84D2-22674BD19996}" type="pres">
      <dgm:prSet presAssocID="{0E4465ED-741A-4980-A701-A51D0C5350BC}" presName="dummy1a" presStyleCnt="0"/>
      <dgm:spPr/>
    </dgm:pt>
    <dgm:pt modelId="{5E2650FF-BB0A-4011-873E-0D14DB4F44C8}" type="pres">
      <dgm:prSet presAssocID="{0E4465ED-741A-4980-A701-A51D0C5350BC}" presName="dummy1b" presStyleCnt="0"/>
      <dgm:spPr/>
    </dgm:pt>
    <dgm:pt modelId="{B134EABB-D4B3-4502-9E35-B2647778773D}" type="pres">
      <dgm:prSet presAssocID="{0E4465ED-741A-4980-A701-A51D0C5350B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228D4CB-FF88-44DB-9572-4292B22E11B7}" type="pres">
      <dgm:prSet presAssocID="{0E4465ED-741A-4980-A701-A51D0C5350BC}" presName="wedge2" presStyleLbl="node1" presStyleIdx="1" presStyleCnt="3"/>
      <dgm:spPr/>
    </dgm:pt>
    <dgm:pt modelId="{55EDDFC8-7B94-479E-AB4A-B4C8739C5CD3}" type="pres">
      <dgm:prSet presAssocID="{0E4465ED-741A-4980-A701-A51D0C5350BC}" presName="dummy2a" presStyleCnt="0"/>
      <dgm:spPr/>
    </dgm:pt>
    <dgm:pt modelId="{1300886E-3B2E-40EC-84D6-8DCE9D5266E4}" type="pres">
      <dgm:prSet presAssocID="{0E4465ED-741A-4980-A701-A51D0C5350BC}" presName="dummy2b" presStyleCnt="0"/>
      <dgm:spPr/>
    </dgm:pt>
    <dgm:pt modelId="{7C8F491C-A70C-4AB1-8076-7C7DFF26517C}" type="pres">
      <dgm:prSet presAssocID="{0E4465ED-741A-4980-A701-A51D0C5350B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5BB6E8-A93A-4423-9086-DCA944396F5C}" type="pres">
      <dgm:prSet presAssocID="{0E4465ED-741A-4980-A701-A51D0C5350BC}" presName="wedge3" presStyleLbl="node1" presStyleIdx="2" presStyleCnt="3"/>
      <dgm:spPr/>
    </dgm:pt>
    <dgm:pt modelId="{55A3FCDE-D60F-444E-BA40-185DAAC21641}" type="pres">
      <dgm:prSet presAssocID="{0E4465ED-741A-4980-A701-A51D0C5350BC}" presName="dummy3a" presStyleCnt="0"/>
      <dgm:spPr/>
    </dgm:pt>
    <dgm:pt modelId="{FDC87C4A-EFD4-4F1C-89E8-36A45E817E73}" type="pres">
      <dgm:prSet presAssocID="{0E4465ED-741A-4980-A701-A51D0C5350BC}" presName="dummy3b" presStyleCnt="0"/>
      <dgm:spPr/>
    </dgm:pt>
    <dgm:pt modelId="{D6CB2129-B591-47AF-B220-783122556BA8}" type="pres">
      <dgm:prSet presAssocID="{0E4465ED-741A-4980-A701-A51D0C5350B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79EA2C6-1493-4A3D-81BB-8B7A05447597}" type="pres">
      <dgm:prSet presAssocID="{2B2D6B93-56AE-4AFD-9E13-033F058F9745}" presName="arrowWedge1" presStyleLbl="fgSibTrans2D1" presStyleIdx="0" presStyleCnt="3"/>
      <dgm:spPr/>
    </dgm:pt>
    <dgm:pt modelId="{8317F879-ACDC-4513-8CF5-0AA52D7FE322}" type="pres">
      <dgm:prSet presAssocID="{F01F1B22-A0C7-46EF-BE47-F4ECD36D3CA6}" presName="arrowWedge2" presStyleLbl="fgSibTrans2D1" presStyleIdx="1" presStyleCnt="3"/>
      <dgm:spPr/>
    </dgm:pt>
    <dgm:pt modelId="{3CDFA43C-B37C-4811-82D2-E8D8E97A4553}" type="pres">
      <dgm:prSet presAssocID="{133F7AD2-B213-4BE7-81E8-0BFC16688B4C}" presName="arrowWedge3" presStyleLbl="fgSibTrans2D1" presStyleIdx="2" presStyleCnt="3"/>
      <dgm:spPr/>
    </dgm:pt>
  </dgm:ptLst>
  <dgm:cxnLst>
    <dgm:cxn modelId="{78E6CB1E-1411-40AE-955E-09975CDC457F}" type="presOf" srcId="{7ABE75C4-FC24-4AC8-B122-A1C8661DBFDB}" destId="{1228D4CB-FF88-44DB-9572-4292B22E11B7}" srcOrd="0" destOrd="0" presId="urn:microsoft.com/office/officeart/2005/8/layout/cycle8"/>
    <dgm:cxn modelId="{84081C21-5EA8-4B4D-9021-22A348EB029D}" srcId="{0E4465ED-741A-4980-A701-A51D0C5350BC}" destId="{7ABE75C4-FC24-4AC8-B122-A1C8661DBFDB}" srcOrd="1" destOrd="0" parTransId="{08FACA3A-DA9B-410E-A484-A5131E51ACA6}" sibTransId="{F01F1B22-A0C7-46EF-BE47-F4ECD36D3CA6}"/>
    <dgm:cxn modelId="{1F2ABC31-BF2E-4C99-98F6-18B80D29B6C0}" type="presOf" srcId="{173A42BF-5515-490A-8ABD-5573F9CC2A16}" destId="{D6CB2129-B591-47AF-B220-783122556BA8}" srcOrd="1" destOrd="0" presId="urn:microsoft.com/office/officeart/2005/8/layout/cycle8"/>
    <dgm:cxn modelId="{530D8C88-51D1-491A-8BBF-FFDC1F7BF7ED}" srcId="{0E4465ED-741A-4980-A701-A51D0C5350BC}" destId="{173A42BF-5515-490A-8ABD-5573F9CC2A16}" srcOrd="2" destOrd="0" parTransId="{B1AC46A2-8F11-4BF3-A0EA-2D9C28540651}" sibTransId="{133F7AD2-B213-4BE7-81E8-0BFC16688B4C}"/>
    <dgm:cxn modelId="{4E2D868F-039C-49D1-9734-12A6CAB6B3FF}" type="presOf" srcId="{173A42BF-5515-490A-8ABD-5573F9CC2A16}" destId="{135BB6E8-A93A-4423-9086-DCA944396F5C}" srcOrd="0" destOrd="0" presId="urn:microsoft.com/office/officeart/2005/8/layout/cycle8"/>
    <dgm:cxn modelId="{A2309FAA-ACF7-4B70-95CD-AACEB3A3A87D}" type="presOf" srcId="{7ABE75C4-FC24-4AC8-B122-A1C8661DBFDB}" destId="{7C8F491C-A70C-4AB1-8076-7C7DFF26517C}" srcOrd="1" destOrd="0" presId="urn:microsoft.com/office/officeart/2005/8/layout/cycle8"/>
    <dgm:cxn modelId="{B05E7FB8-11A3-4F47-8AB9-2FAC3C4886D0}" type="presOf" srcId="{B59AA01F-47E3-4223-B16E-463E665D47EB}" destId="{B134EABB-D4B3-4502-9E35-B2647778773D}" srcOrd="1" destOrd="0" presId="urn:microsoft.com/office/officeart/2005/8/layout/cycle8"/>
    <dgm:cxn modelId="{5C83A5C2-16E7-4A88-AFBE-6E2FF65B1A88}" type="presOf" srcId="{B59AA01F-47E3-4223-B16E-463E665D47EB}" destId="{4DE22D61-BAFA-4D24-B447-7023900E0935}" srcOrd="0" destOrd="0" presId="urn:microsoft.com/office/officeart/2005/8/layout/cycle8"/>
    <dgm:cxn modelId="{4EB5C3C6-3FCE-498E-97E0-1D9A205005A4}" type="presOf" srcId="{0E4465ED-741A-4980-A701-A51D0C5350BC}" destId="{E9DF133D-E8F5-4035-A50F-873C17508F50}" srcOrd="0" destOrd="0" presId="urn:microsoft.com/office/officeart/2005/8/layout/cycle8"/>
    <dgm:cxn modelId="{5FB520F7-69BD-4955-9504-0981D58B5BA1}" srcId="{0E4465ED-741A-4980-A701-A51D0C5350BC}" destId="{B59AA01F-47E3-4223-B16E-463E665D47EB}" srcOrd="0" destOrd="0" parTransId="{0A8847D1-5E5B-48CF-8709-D2E571D27661}" sibTransId="{2B2D6B93-56AE-4AFD-9E13-033F058F9745}"/>
    <dgm:cxn modelId="{4ECBEAD4-0A9B-4DFA-8AF2-C4AAF59AC2D2}" type="presParOf" srcId="{E9DF133D-E8F5-4035-A50F-873C17508F50}" destId="{4DE22D61-BAFA-4D24-B447-7023900E0935}" srcOrd="0" destOrd="0" presId="urn:microsoft.com/office/officeart/2005/8/layout/cycle8"/>
    <dgm:cxn modelId="{843A01EC-56E2-4487-86DE-BB7FF7CD0CD3}" type="presParOf" srcId="{E9DF133D-E8F5-4035-A50F-873C17508F50}" destId="{375C5909-FA71-48BF-84D2-22674BD19996}" srcOrd="1" destOrd="0" presId="urn:microsoft.com/office/officeart/2005/8/layout/cycle8"/>
    <dgm:cxn modelId="{A7839049-A0E1-4F61-AA59-4DCE23594EF1}" type="presParOf" srcId="{E9DF133D-E8F5-4035-A50F-873C17508F50}" destId="{5E2650FF-BB0A-4011-873E-0D14DB4F44C8}" srcOrd="2" destOrd="0" presId="urn:microsoft.com/office/officeart/2005/8/layout/cycle8"/>
    <dgm:cxn modelId="{C17468A0-2CF2-4CC2-99EC-FCB9F49795D0}" type="presParOf" srcId="{E9DF133D-E8F5-4035-A50F-873C17508F50}" destId="{B134EABB-D4B3-4502-9E35-B2647778773D}" srcOrd="3" destOrd="0" presId="urn:microsoft.com/office/officeart/2005/8/layout/cycle8"/>
    <dgm:cxn modelId="{08444F0E-A9BE-4352-AFB9-5AA15D52D6F6}" type="presParOf" srcId="{E9DF133D-E8F5-4035-A50F-873C17508F50}" destId="{1228D4CB-FF88-44DB-9572-4292B22E11B7}" srcOrd="4" destOrd="0" presId="urn:microsoft.com/office/officeart/2005/8/layout/cycle8"/>
    <dgm:cxn modelId="{7616BBF9-E6E9-4D3A-8EA8-D1273598B496}" type="presParOf" srcId="{E9DF133D-E8F5-4035-A50F-873C17508F50}" destId="{55EDDFC8-7B94-479E-AB4A-B4C8739C5CD3}" srcOrd="5" destOrd="0" presId="urn:microsoft.com/office/officeart/2005/8/layout/cycle8"/>
    <dgm:cxn modelId="{76CEF102-A5CA-4BC3-8EA9-658167D761DE}" type="presParOf" srcId="{E9DF133D-E8F5-4035-A50F-873C17508F50}" destId="{1300886E-3B2E-40EC-84D6-8DCE9D5266E4}" srcOrd="6" destOrd="0" presId="urn:microsoft.com/office/officeart/2005/8/layout/cycle8"/>
    <dgm:cxn modelId="{0DCC54C4-112E-407A-9189-E8EFC3C46A09}" type="presParOf" srcId="{E9DF133D-E8F5-4035-A50F-873C17508F50}" destId="{7C8F491C-A70C-4AB1-8076-7C7DFF26517C}" srcOrd="7" destOrd="0" presId="urn:microsoft.com/office/officeart/2005/8/layout/cycle8"/>
    <dgm:cxn modelId="{CBF56B95-0CB4-472B-9FC2-E5A835B49A27}" type="presParOf" srcId="{E9DF133D-E8F5-4035-A50F-873C17508F50}" destId="{135BB6E8-A93A-4423-9086-DCA944396F5C}" srcOrd="8" destOrd="0" presId="urn:microsoft.com/office/officeart/2005/8/layout/cycle8"/>
    <dgm:cxn modelId="{01F7946B-C96F-4254-80EA-DA702FE84853}" type="presParOf" srcId="{E9DF133D-E8F5-4035-A50F-873C17508F50}" destId="{55A3FCDE-D60F-444E-BA40-185DAAC21641}" srcOrd="9" destOrd="0" presId="urn:microsoft.com/office/officeart/2005/8/layout/cycle8"/>
    <dgm:cxn modelId="{DA3DE894-6F51-485D-B964-06C289CA967D}" type="presParOf" srcId="{E9DF133D-E8F5-4035-A50F-873C17508F50}" destId="{FDC87C4A-EFD4-4F1C-89E8-36A45E817E73}" srcOrd="10" destOrd="0" presId="urn:microsoft.com/office/officeart/2005/8/layout/cycle8"/>
    <dgm:cxn modelId="{CE220F47-804A-4E85-A2C9-360F440166CE}" type="presParOf" srcId="{E9DF133D-E8F5-4035-A50F-873C17508F50}" destId="{D6CB2129-B591-47AF-B220-783122556BA8}" srcOrd="11" destOrd="0" presId="urn:microsoft.com/office/officeart/2005/8/layout/cycle8"/>
    <dgm:cxn modelId="{391F855F-7F03-4B6C-9D17-3996208DE540}" type="presParOf" srcId="{E9DF133D-E8F5-4035-A50F-873C17508F50}" destId="{B79EA2C6-1493-4A3D-81BB-8B7A05447597}" srcOrd="12" destOrd="0" presId="urn:microsoft.com/office/officeart/2005/8/layout/cycle8"/>
    <dgm:cxn modelId="{04AC6F11-1D23-4B22-84D4-73CFA051AFFC}" type="presParOf" srcId="{E9DF133D-E8F5-4035-A50F-873C17508F50}" destId="{8317F879-ACDC-4513-8CF5-0AA52D7FE322}" srcOrd="13" destOrd="0" presId="urn:microsoft.com/office/officeart/2005/8/layout/cycle8"/>
    <dgm:cxn modelId="{72088B8F-BEA0-4DA6-8DCB-C17EC71D8249}" type="presParOf" srcId="{E9DF133D-E8F5-4035-A50F-873C17508F50}" destId="{3CDFA43C-B37C-4811-82D2-E8D8E97A45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F539D-F542-4131-8C0A-644F2CDD8B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959E8-7A70-4B87-ABA6-53FC2727A8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Restructured Operating Subsidy Formula to increase transparency and align service benefits and costs</a:t>
          </a:r>
        </a:p>
      </dgm:t>
    </dgm:pt>
    <dgm:pt modelId="{A3744E56-1EDD-4263-A639-7CE9CD45AAA3}" type="parTrans" cxnId="{C9CCF51C-E59E-4FE5-AC57-6F0A2C56B3A8}">
      <dgm:prSet/>
      <dgm:spPr/>
      <dgm:t>
        <a:bodyPr/>
        <a:lstStyle/>
        <a:p>
          <a:endParaRPr lang="en-US"/>
        </a:p>
      </dgm:t>
    </dgm:pt>
    <dgm:pt modelId="{CE9AD5AD-F461-4E8E-B815-1C6877BEAA66}" type="sibTrans" cxnId="{C9CCF51C-E59E-4FE5-AC57-6F0A2C56B3A8}">
      <dgm:prSet/>
      <dgm:spPr/>
      <dgm:t>
        <a:bodyPr/>
        <a:lstStyle/>
        <a:p>
          <a:endParaRPr lang="en-US"/>
        </a:p>
      </dgm:t>
    </dgm:pt>
    <dgm:pt modelId="{6178FD42-5DE8-4CD5-8D7E-26F1E0DBE9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Incorporated future year forecasting into annual budget process for planning </a:t>
          </a:r>
        </a:p>
      </dgm:t>
    </dgm:pt>
    <dgm:pt modelId="{2A5EEF81-A4F3-4C03-9FF0-6DC344EAD8C8}" type="parTrans" cxnId="{3E627699-AF76-45AF-AD5E-6EB656810D96}">
      <dgm:prSet/>
      <dgm:spPr/>
      <dgm:t>
        <a:bodyPr/>
        <a:lstStyle/>
        <a:p>
          <a:endParaRPr lang="en-US"/>
        </a:p>
      </dgm:t>
    </dgm:pt>
    <dgm:pt modelId="{1560F761-9F7F-442B-9810-A452BD5EAA4D}" type="sibTrans" cxnId="{3E627699-AF76-45AF-AD5E-6EB656810D96}">
      <dgm:prSet/>
      <dgm:spPr/>
      <dgm:t>
        <a:bodyPr/>
        <a:lstStyle/>
        <a:p>
          <a:endParaRPr lang="en-US"/>
        </a:p>
      </dgm:t>
    </dgm:pt>
    <dgm:pt modelId="{8E9E2400-D79A-4E2A-A7D0-D566390F05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Communicated Proposed Budget, Revised Budget and Final Budget with stakeholders to ensure transparency and build trust </a:t>
          </a:r>
        </a:p>
      </dgm:t>
    </dgm:pt>
    <dgm:pt modelId="{4ABA743B-97D9-47F6-89CE-2DF4FB7B5E2C}" type="parTrans" cxnId="{A3C11AE9-1FAC-4BBA-8DCC-48557843678E}">
      <dgm:prSet/>
      <dgm:spPr/>
      <dgm:t>
        <a:bodyPr/>
        <a:lstStyle/>
        <a:p>
          <a:endParaRPr lang="en-US"/>
        </a:p>
      </dgm:t>
    </dgm:pt>
    <dgm:pt modelId="{DE5C7169-1DDC-4415-95A8-36C3126DBF29}" type="sibTrans" cxnId="{A3C11AE9-1FAC-4BBA-8DCC-48557843678E}">
      <dgm:prSet/>
      <dgm:spPr/>
      <dgm:t>
        <a:bodyPr/>
        <a:lstStyle/>
        <a:p>
          <a:endParaRPr lang="en-US"/>
        </a:p>
      </dgm:t>
    </dgm:pt>
    <dgm:pt modelId="{6F772351-CAE0-492A-B3FF-367D786997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Lead regional collaboration on a future transit vision through DMV</a:t>
          </a:r>
          <a:r>
            <a:rPr lang="en-US" i="1" dirty="0"/>
            <a:t>Moves</a:t>
          </a:r>
        </a:p>
      </dgm:t>
    </dgm:pt>
    <dgm:pt modelId="{995FCDEA-74AF-4064-B0A9-D9042AB22EB1}" type="parTrans" cxnId="{C1CAD382-1299-4249-AF02-74D2E47AB9D0}">
      <dgm:prSet/>
      <dgm:spPr/>
      <dgm:t>
        <a:bodyPr/>
        <a:lstStyle/>
        <a:p>
          <a:endParaRPr lang="en-US"/>
        </a:p>
      </dgm:t>
    </dgm:pt>
    <dgm:pt modelId="{A087A07F-43AE-4F58-806B-DDCDF941F324}" type="sibTrans" cxnId="{C1CAD382-1299-4249-AF02-74D2E47AB9D0}">
      <dgm:prSet/>
      <dgm:spPr/>
      <dgm:t>
        <a:bodyPr/>
        <a:lstStyle/>
        <a:p>
          <a:endParaRPr lang="en-US"/>
        </a:p>
      </dgm:t>
    </dgm:pt>
    <dgm:pt modelId="{852645CC-E2F1-4B8D-9637-0072849675CA}" type="pres">
      <dgm:prSet presAssocID="{DDFF539D-F542-4131-8C0A-644F2CDD8B9F}" presName="root" presStyleCnt="0">
        <dgm:presLayoutVars>
          <dgm:dir/>
          <dgm:resizeHandles val="exact"/>
        </dgm:presLayoutVars>
      </dgm:prSet>
      <dgm:spPr/>
    </dgm:pt>
    <dgm:pt modelId="{D1ED9EFE-BA1D-4C20-9409-A0FCFEA3F3D6}" type="pres">
      <dgm:prSet presAssocID="{099959E8-7A70-4B87-ABA6-53FC2727A815}" presName="compNode" presStyleCnt="0"/>
      <dgm:spPr/>
    </dgm:pt>
    <dgm:pt modelId="{D9FDEC11-1DA2-491B-8AEA-53FC0363AC44}" type="pres">
      <dgm:prSet presAssocID="{099959E8-7A70-4B87-ABA6-53FC2727A815}" presName="bgRect" presStyleLbl="bgShp" presStyleIdx="0" presStyleCnt="4"/>
      <dgm:spPr/>
    </dgm:pt>
    <dgm:pt modelId="{93EBE77C-713C-467F-A2D6-110218B73338}" type="pres">
      <dgm:prSet presAssocID="{099959E8-7A70-4B87-ABA6-53FC2727A81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B84E59F-1B5E-46E3-89BF-A2E795111173}" type="pres">
      <dgm:prSet presAssocID="{099959E8-7A70-4B87-ABA6-53FC2727A815}" presName="spaceRect" presStyleCnt="0"/>
      <dgm:spPr/>
    </dgm:pt>
    <dgm:pt modelId="{41C842BB-44C0-4AEF-B2B5-F170E70BB3CA}" type="pres">
      <dgm:prSet presAssocID="{099959E8-7A70-4B87-ABA6-53FC2727A815}" presName="parTx" presStyleLbl="revTx" presStyleIdx="0" presStyleCnt="4">
        <dgm:presLayoutVars>
          <dgm:chMax val="0"/>
          <dgm:chPref val="0"/>
        </dgm:presLayoutVars>
      </dgm:prSet>
      <dgm:spPr/>
    </dgm:pt>
    <dgm:pt modelId="{8BED8CB6-5A58-4105-8CB0-5E8C093962D0}" type="pres">
      <dgm:prSet presAssocID="{CE9AD5AD-F461-4E8E-B815-1C6877BEAA66}" presName="sibTrans" presStyleCnt="0"/>
      <dgm:spPr/>
    </dgm:pt>
    <dgm:pt modelId="{2405518E-BE65-414F-9570-49A5F4BAE544}" type="pres">
      <dgm:prSet presAssocID="{6178FD42-5DE8-4CD5-8D7E-26F1E0DBE91D}" presName="compNode" presStyleCnt="0"/>
      <dgm:spPr/>
    </dgm:pt>
    <dgm:pt modelId="{1E31C15D-77F7-4BF8-A3C4-A293BA223E00}" type="pres">
      <dgm:prSet presAssocID="{6178FD42-5DE8-4CD5-8D7E-26F1E0DBE91D}" presName="bgRect" presStyleLbl="bgShp" presStyleIdx="1" presStyleCnt="4"/>
      <dgm:spPr/>
    </dgm:pt>
    <dgm:pt modelId="{C5247905-7E96-4284-8233-AA1D2A06B97C}" type="pres">
      <dgm:prSet presAssocID="{6178FD42-5DE8-4CD5-8D7E-26F1E0DBE9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6F51836-4F32-4DF7-BEE4-253179CB12B2}" type="pres">
      <dgm:prSet presAssocID="{6178FD42-5DE8-4CD5-8D7E-26F1E0DBE91D}" presName="spaceRect" presStyleCnt="0"/>
      <dgm:spPr/>
    </dgm:pt>
    <dgm:pt modelId="{D4E87721-1800-4ABE-9851-002AEF45E97D}" type="pres">
      <dgm:prSet presAssocID="{6178FD42-5DE8-4CD5-8D7E-26F1E0DBE91D}" presName="parTx" presStyleLbl="revTx" presStyleIdx="1" presStyleCnt="4">
        <dgm:presLayoutVars>
          <dgm:chMax val="0"/>
          <dgm:chPref val="0"/>
        </dgm:presLayoutVars>
      </dgm:prSet>
      <dgm:spPr/>
    </dgm:pt>
    <dgm:pt modelId="{F586AF05-DFE5-412B-9DCC-E8E77AD5EB4C}" type="pres">
      <dgm:prSet presAssocID="{1560F761-9F7F-442B-9810-A452BD5EAA4D}" presName="sibTrans" presStyleCnt="0"/>
      <dgm:spPr/>
    </dgm:pt>
    <dgm:pt modelId="{9ADF6255-08F4-4301-A8DD-16B25ACB513C}" type="pres">
      <dgm:prSet presAssocID="{8E9E2400-D79A-4E2A-A7D0-D566390F0547}" presName="compNode" presStyleCnt="0"/>
      <dgm:spPr/>
    </dgm:pt>
    <dgm:pt modelId="{A3DD2916-685F-4638-87B4-0B4B9DC30528}" type="pres">
      <dgm:prSet presAssocID="{8E9E2400-D79A-4E2A-A7D0-D566390F0547}" presName="bgRect" presStyleLbl="bgShp" presStyleIdx="2" presStyleCnt="4"/>
      <dgm:spPr/>
    </dgm:pt>
    <dgm:pt modelId="{589B77DF-D44C-4409-9C9D-6698862AB35A}" type="pres">
      <dgm:prSet presAssocID="{8E9E2400-D79A-4E2A-A7D0-D566390F05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C5A2F0E-AE52-4A92-B6FA-1539EA0AD012}" type="pres">
      <dgm:prSet presAssocID="{8E9E2400-D79A-4E2A-A7D0-D566390F0547}" presName="spaceRect" presStyleCnt="0"/>
      <dgm:spPr/>
    </dgm:pt>
    <dgm:pt modelId="{A456ABAF-5ED0-4B86-9734-F102F83B3A4C}" type="pres">
      <dgm:prSet presAssocID="{8E9E2400-D79A-4E2A-A7D0-D566390F0547}" presName="parTx" presStyleLbl="revTx" presStyleIdx="2" presStyleCnt="4">
        <dgm:presLayoutVars>
          <dgm:chMax val="0"/>
          <dgm:chPref val="0"/>
        </dgm:presLayoutVars>
      </dgm:prSet>
      <dgm:spPr/>
    </dgm:pt>
    <dgm:pt modelId="{0A163671-F1BB-4DF1-9308-B6E3272CA39C}" type="pres">
      <dgm:prSet presAssocID="{DE5C7169-1DDC-4415-95A8-36C3126DBF29}" presName="sibTrans" presStyleCnt="0"/>
      <dgm:spPr/>
    </dgm:pt>
    <dgm:pt modelId="{BB5B318F-7A72-4FDE-925E-BCA6C4C56941}" type="pres">
      <dgm:prSet presAssocID="{6F772351-CAE0-492A-B3FF-367D7869975D}" presName="compNode" presStyleCnt="0"/>
      <dgm:spPr/>
    </dgm:pt>
    <dgm:pt modelId="{2409281A-0385-410D-8B29-2AB9E00ECEAF}" type="pres">
      <dgm:prSet presAssocID="{6F772351-CAE0-492A-B3FF-367D7869975D}" presName="bgRect" presStyleLbl="bgShp" presStyleIdx="3" presStyleCnt="4"/>
      <dgm:spPr/>
    </dgm:pt>
    <dgm:pt modelId="{46F59298-86C1-42A0-82DA-85BE34118206}" type="pres">
      <dgm:prSet presAssocID="{6F772351-CAE0-492A-B3FF-367D786997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2F8BD7D3-6D00-4173-9A33-17A095EA1199}" type="pres">
      <dgm:prSet presAssocID="{6F772351-CAE0-492A-B3FF-367D7869975D}" presName="spaceRect" presStyleCnt="0"/>
      <dgm:spPr/>
    </dgm:pt>
    <dgm:pt modelId="{3AA0BA80-F3D9-483F-BF52-A2831D7C2E79}" type="pres">
      <dgm:prSet presAssocID="{6F772351-CAE0-492A-B3FF-367D786997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CA7014-D12D-41E3-9C4E-E2C9E751FA58}" type="presOf" srcId="{6F772351-CAE0-492A-B3FF-367D7869975D}" destId="{3AA0BA80-F3D9-483F-BF52-A2831D7C2E79}" srcOrd="0" destOrd="0" presId="urn:microsoft.com/office/officeart/2018/2/layout/IconVerticalSolidList"/>
    <dgm:cxn modelId="{C9CCF51C-E59E-4FE5-AC57-6F0A2C56B3A8}" srcId="{DDFF539D-F542-4131-8C0A-644F2CDD8B9F}" destId="{099959E8-7A70-4B87-ABA6-53FC2727A815}" srcOrd="0" destOrd="0" parTransId="{A3744E56-1EDD-4263-A639-7CE9CD45AAA3}" sibTransId="{CE9AD5AD-F461-4E8E-B815-1C6877BEAA66}"/>
    <dgm:cxn modelId="{EBF85247-DF53-41A7-B8E1-0ACA181529E1}" type="presOf" srcId="{DDFF539D-F542-4131-8C0A-644F2CDD8B9F}" destId="{852645CC-E2F1-4B8D-9637-0072849675CA}" srcOrd="0" destOrd="0" presId="urn:microsoft.com/office/officeart/2018/2/layout/IconVerticalSolidList"/>
    <dgm:cxn modelId="{C1CAD382-1299-4249-AF02-74D2E47AB9D0}" srcId="{DDFF539D-F542-4131-8C0A-644F2CDD8B9F}" destId="{6F772351-CAE0-492A-B3FF-367D7869975D}" srcOrd="3" destOrd="0" parTransId="{995FCDEA-74AF-4064-B0A9-D9042AB22EB1}" sibTransId="{A087A07F-43AE-4F58-806B-DDCDF941F324}"/>
    <dgm:cxn modelId="{A723EE89-82CE-4CD2-99CD-73BB5B198A27}" type="presOf" srcId="{8E9E2400-D79A-4E2A-A7D0-D566390F0547}" destId="{A456ABAF-5ED0-4B86-9734-F102F83B3A4C}" srcOrd="0" destOrd="0" presId="urn:microsoft.com/office/officeart/2018/2/layout/IconVerticalSolidList"/>
    <dgm:cxn modelId="{B396BB90-E385-4370-B7FB-7078212BE5BE}" type="presOf" srcId="{6178FD42-5DE8-4CD5-8D7E-26F1E0DBE91D}" destId="{D4E87721-1800-4ABE-9851-002AEF45E97D}" srcOrd="0" destOrd="0" presId="urn:microsoft.com/office/officeart/2018/2/layout/IconVerticalSolidList"/>
    <dgm:cxn modelId="{3E627699-AF76-45AF-AD5E-6EB656810D96}" srcId="{DDFF539D-F542-4131-8C0A-644F2CDD8B9F}" destId="{6178FD42-5DE8-4CD5-8D7E-26F1E0DBE91D}" srcOrd="1" destOrd="0" parTransId="{2A5EEF81-A4F3-4C03-9FF0-6DC344EAD8C8}" sibTransId="{1560F761-9F7F-442B-9810-A452BD5EAA4D}"/>
    <dgm:cxn modelId="{A3C11AE9-1FAC-4BBA-8DCC-48557843678E}" srcId="{DDFF539D-F542-4131-8C0A-644F2CDD8B9F}" destId="{8E9E2400-D79A-4E2A-A7D0-D566390F0547}" srcOrd="2" destOrd="0" parTransId="{4ABA743B-97D9-47F6-89CE-2DF4FB7B5E2C}" sibTransId="{DE5C7169-1DDC-4415-95A8-36C3126DBF29}"/>
    <dgm:cxn modelId="{40D966F2-38D4-48C7-B2BC-245F68E1C896}" type="presOf" srcId="{099959E8-7A70-4B87-ABA6-53FC2727A815}" destId="{41C842BB-44C0-4AEF-B2B5-F170E70BB3CA}" srcOrd="0" destOrd="0" presId="urn:microsoft.com/office/officeart/2018/2/layout/IconVerticalSolidList"/>
    <dgm:cxn modelId="{D4574EF1-1178-48C5-ABD1-704607846168}" type="presParOf" srcId="{852645CC-E2F1-4B8D-9637-0072849675CA}" destId="{D1ED9EFE-BA1D-4C20-9409-A0FCFEA3F3D6}" srcOrd="0" destOrd="0" presId="urn:microsoft.com/office/officeart/2018/2/layout/IconVerticalSolidList"/>
    <dgm:cxn modelId="{52085963-19E1-4EB2-8E23-501CE82141A0}" type="presParOf" srcId="{D1ED9EFE-BA1D-4C20-9409-A0FCFEA3F3D6}" destId="{D9FDEC11-1DA2-491B-8AEA-53FC0363AC44}" srcOrd="0" destOrd="0" presId="urn:microsoft.com/office/officeart/2018/2/layout/IconVerticalSolidList"/>
    <dgm:cxn modelId="{56E90368-4DAF-462B-AA71-0F1CB6743ADF}" type="presParOf" srcId="{D1ED9EFE-BA1D-4C20-9409-A0FCFEA3F3D6}" destId="{93EBE77C-713C-467F-A2D6-110218B73338}" srcOrd="1" destOrd="0" presId="urn:microsoft.com/office/officeart/2018/2/layout/IconVerticalSolidList"/>
    <dgm:cxn modelId="{C714D158-018A-449F-BAB4-AF215AB9D082}" type="presParOf" srcId="{D1ED9EFE-BA1D-4C20-9409-A0FCFEA3F3D6}" destId="{FB84E59F-1B5E-46E3-89BF-A2E795111173}" srcOrd="2" destOrd="0" presId="urn:microsoft.com/office/officeart/2018/2/layout/IconVerticalSolidList"/>
    <dgm:cxn modelId="{D4EB2003-F1F8-4B0B-8DF5-EBAA8D5BD834}" type="presParOf" srcId="{D1ED9EFE-BA1D-4C20-9409-A0FCFEA3F3D6}" destId="{41C842BB-44C0-4AEF-B2B5-F170E70BB3CA}" srcOrd="3" destOrd="0" presId="urn:microsoft.com/office/officeart/2018/2/layout/IconVerticalSolidList"/>
    <dgm:cxn modelId="{8A6BA67E-DFA1-4D3F-9D2E-020EF8C8A0CE}" type="presParOf" srcId="{852645CC-E2F1-4B8D-9637-0072849675CA}" destId="{8BED8CB6-5A58-4105-8CB0-5E8C093962D0}" srcOrd="1" destOrd="0" presId="urn:microsoft.com/office/officeart/2018/2/layout/IconVerticalSolidList"/>
    <dgm:cxn modelId="{8630AC26-F8AB-4BCA-8926-F9DFA10B3A91}" type="presParOf" srcId="{852645CC-E2F1-4B8D-9637-0072849675CA}" destId="{2405518E-BE65-414F-9570-49A5F4BAE544}" srcOrd="2" destOrd="0" presId="urn:microsoft.com/office/officeart/2018/2/layout/IconVerticalSolidList"/>
    <dgm:cxn modelId="{390E0948-C826-4F25-A167-9AD32A2A45D7}" type="presParOf" srcId="{2405518E-BE65-414F-9570-49A5F4BAE544}" destId="{1E31C15D-77F7-4BF8-A3C4-A293BA223E00}" srcOrd="0" destOrd="0" presId="urn:microsoft.com/office/officeart/2018/2/layout/IconVerticalSolidList"/>
    <dgm:cxn modelId="{5AE40088-6D6F-4420-941A-7519CC152D9C}" type="presParOf" srcId="{2405518E-BE65-414F-9570-49A5F4BAE544}" destId="{C5247905-7E96-4284-8233-AA1D2A06B97C}" srcOrd="1" destOrd="0" presId="urn:microsoft.com/office/officeart/2018/2/layout/IconVerticalSolidList"/>
    <dgm:cxn modelId="{B0A68A04-D177-4DBB-B9AC-AC5CF990704A}" type="presParOf" srcId="{2405518E-BE65-414F-9570-49A5F4BAE544}" destId="{96F51836-4F32-4DF7-BEE4-253179CB12B2}" srcOrd="2" destOrd="0" presId="urn:microsoft.com/office/officeart/2018/2/layout/IconVerticalSolidList"/>
    <dgm:cxn modelId="{33F3999D-B11C-4204-804B-09A5C6C4BA62}" type="presParOf" srcId="{2405518E-BE65-414F-9570-49A5F4BAE544}" destId="{D4E87721-1800-4ABE-9851-002AEF45E97D}" srcOrd="3" destOrd="0" presId="urn:microsoft.com/office/officeart/2018/2/layout/IconVerticalSolidList"/>
    <dgm:cxn modelId="{BA240378-3313-428D-88A4-5AF4DF1A294B}" type="presParOf" srcId="{852645CC-E2F1-4B8D-9637-0072849675CA}" destId="{F586AF05-DFE5-412B-9DCC-E8E77AD5EB4C}" srcOrd="3" destOrd="0" presId="urn:microsoft.com/office/officeart/2018/2/layout/IconVerticalSolidList"/>
    <dgm:cxn modelId="{9E19013E-3321-49DD-B357-32F65736DDFA}" type="presParOf" srcId="{852645CC-E2F1-4B8D-9637-0072849675CA}" destId="{9ADF6255-08F4-4301-A8DD-16B25ACB513C}" srcOrd="4" destOrd="0" presId="urn:microsoft.com/office/officeart/2018/2/layout/IconVerticalSolidList"/>
    <dgm:cxn modelId="{B1470C1D-B7FD-48B7-8E29-52E04E128BD5}" type="presParOf" srcId="{9ADF6255-08F4-4301-A8DD-16B25ACB513C}" destId="{A3DD2916-685F-4638-87B4-0B4B9DC30528}" srcOrd="0" destOrd="0" presId="urn:microsoft.com/office/officeart/2018/2/layout/IconVerticalSolidList"/>
    <dgm:cxn modelId="{2419E486-504C-4AC1-AB88-F00430F6413B}" type="presParOf" srcId="{9ADF6255-08F4-4301-A8DD-16B25ACB513C}" destId="{589B77DF-D44C-4409-9C9D-6698862AB35A}" srcOrd="1" destOrd="0" presId="urn:microsoft.com/office/officeart/2018/2/layout/IconVerticalSolidList"/>
    <dgm:cxn modelId="{7E19452A-33D7-4172-8D04-38D9FEC306D2}" type="presParOf" srcId="{9ADF6255-08F4-4301-A8DD-16B25ACB513C}" destId="{EC5A2F0E-AE52-4A92-B6FA-1539EA0AD012}" srcOrd="2" destOrd="0" presId="urn:microsoft.com/office/officeart/2018/2/layout/IconVerticalSolidList"/>
    <dgm:cxn modelId="{094E6DA2-93FE-4454-87F5-CBEEE70AED82}" type="presParOf" srcId="{9ADF6255-08F4-4301-A8DD-16B25ACB513C}" destId="{A456ABAF-5ED0-4B86-9734-F102F83B3A4C}" srcOrd="3" destOrd="0" presId="urn:microsoft.com/office/officeart/2018/2/layout/IconVerticalSolidList"/>
    <dgm:cxn modelId="{BDE9305F-D045-4BD3-B374-797136B279E3}" type="presParOf" srcId="{852645CC-E2F1-4B8D-9637-0072849675CA}" destId="{0A163671-F1BB-4DF1-9308-B6E3272CA39C}" srcOrd="5" destOrd="0" presId="urn:microsoft.com/office/officeart/2018/2/layout/IconVerticalSolidList"/>
    <dgm:cxn modelId="{807DBC56-20F5-45BE-A287-16082EA3CA0F}" type="presParOf" srcId="{852645CC-E2F1-4B8D-9637-0072849675CA}" destId="{BB5B318F-7A72-4FDE-925E-BCA6C4C56941}" srcOrd="6" destOrd="0" presId="urn:microsoft.com/office/officeart/2018/2/layout/IconVerticalSolidList"/>
    <dgm:cxn modelId="{8C11B09C-B9C9-4161-829C-64CE0FEB908D}" type="presParOf" srcId="{BB5B318F-7A72-4FDE-925E-BCA6C4C56941}" destId="{2409281A-0385-410D-8B29-2AB9E00ECEAF}" srcOrd="0" destOrd="0" presId="urn:microsoft.com/office/officeart/2018/2/layout/IconVerticalSolidList"/>
    <dgm:cxn modelId="{EC7F9DB5-4AEF-4D53-A561-BBEDFFD194B5}" type="presParOf" srcId="{BB5B318F-7A72-4FDE-925E-BCA6C4C56941}" destId="{46F59298-86C1-42A0-82DA-85BE34118206}" srcOrd="1" destOrd="0" presId="urn:microsoft.com/office/officeart/2018/2/layout/IconVerticalSolidList"/>
    <dgm:cxn modelId="{62E7B51A-9783-4C62-9636-1D06232B62B2}" type="presParOf" srcId="{BB5B318F-7A72-4FDE-925E-BCA6C4C56941}" destId="{2F8BD7D3-6D00-4173-9A33-17A095EA1199}" srcOrd="2" destOrd="0" presId="urn:microsoft.com/office/officeart/2018/2/layout/IconVerticalSolidList"/>
    <dgm:cxn modelId="{1D3E9CEE-A5BA-483D-832C-D7C737FC7102}" type="presParOf" srcId="{BB5B318F-7A72-4FDE-925E-BCA6C4C56941}" destId="{3AA0BA80-F3D9-483F-BF52-A2831D7C2E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AE3DB-DE95-4B26-B7CC-DEDD10B6B1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A16FD6E2-0576-4A08-9D66-845F419E3B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Comprehensive, regional transit initiative led by WMATA and the Washington Council of Governments (COG)</a:t>
          </a:r>
        </a:p>
      </dgm:t>
    </dgm:pt>
    <dgm:pt modelId="{0C571CD6-CD03-4F52-802F-F15AC363161E}" type="parTrans" cxnId="{77E4F460-80B0-4409-B652-2C179F9C577A}">
      <dgm:prSet/>
      <dgm:spPr/>
      <dgm:t>
        <a:bodyPr/>
        <a:lstStyle/>
        <a:p>
          <a:endParaRPr lang="en-US"/>
        </a:p>
      </dgm:t>
    </dgm:pt>
    <dgm:pt modelId="{56818A47-E143-4520-A9FB-DDD3B08C5C12}" type="sibTrans" cxnId="{77E4F460-80B0-4409-B652-2C179F9C577A}">
      <dgm:prSet/>
      <dgm:spPr/>
      <dgm:t>
        <a:bodyPr/>
        <a:lstStyle/>
        <a:p>
          <a:endParaRPr lang="en-US"/>
        </a:p>
      </dgm:t>
    </dgm:pt>
    <dgm:pt modelId="{DC339B3A-1CB3-44AE-AA06-F5C9A08D21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Connects businesses, community leaders and government to create a unified vision and long-term funding model</a:t>
          </a:r>
        </a:p>
      </dgm:t>
    </dgm:pt>
    <dgm:pt modelId="{3277C144-A43F-4354-AD9F-A175D519A89A}" type="parTrans" cxnId="{36DFDAAA-CB01-496E-BBC6-93B9D4268A71}">
      <dgm:prSet/>
      <dgm:spPr/>
      <dgm:t>
        <a:bodyPr/>
        <a:lstStyle/>
        <a:p>
          <a:endParaRPr lang="en-US"/>
        </a:p>
      </dgm:t>
    </dgm:pt>
    <dgm:pt modelId="{4B27E2AC-61E6-49E1-99FA-E1F9935B840B}" type="sibTrans" cxnId="{36DFDAAA-CB01-496E-BBC6-93B9D4268A71}">
      <dgm:prSet/>
      <dgm:spPr/>
      <dgm:t>
        <a:bodyPr/>
        <a:lstStyle/>
        <a:p>
          <a:endParaRPr lang="en-US"/>
        </a:p>
      </dgm:t>
    </dgm:pt>
    <dgm:pt modelId="{E187329E-B412-4358-A5B6-D325BF4AEF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Numerous operators collectively provide the region’s public transportation services</a:t>
          </a:r>
        </a:p>
      </dgm:t>
    </dgm:pt>
    <dgm:pt modelId="{BC89DEBA-2FEE-4EFC-8699-87C00A71E803}" type="parTrans" cxnId="{83E2F468-A1F5-4497-9BFE-9EF95303FD4A}">
      <dgm:prSet/>
      <dgm:spPr/>
      <dgm:t>
        <a:bodyPr/>
        <a:lstStyle/>
        <a:p>
          <a:endParaRPr lang="en-US"/>
        </a:p>
      </dgm:t>
    </dgm:pt>
    <dgm:pt modelId="{9CE52418-60E9-4193-A65B-7B7EE67D06F4}" type="sibTrans" cxnId="{83E2F468-A1F5-4497-9BFE-9EF95303FD4A}">
      <dgm:prSet/>
      <dgm:spPr/>
      <dgm:t>
        <a:bodyPr/>
        <a:lstStyle/>
        <a:p>
          <a:endParaRPr lang="en-US"/>
        </a:p>
      </dgm:t>
    </dgm:pt>
    <dgm:pt modelId="{131A6AB8-E689-4035-8770-A52AA158F6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Inaugural meeting in May 2024 to approve a resolution supporting COG—WMATA transit team to develop a regional transit vision</a:t>
          </a:r>
        </a:p>
      </dgm:t>
    </dgm:pt>
    <dgm:pt modelId="{215AF2D8-09C9-4265-B13E-CD8F8220BE65}" type="parTrans" cxnId="{E631B16D-7726-4B4C-BB8A-529BF2C6FFB3}">
      <dgm:prSet/>
      <dgm:spPr/>
      <dgm:t>
        <a:bodyPr/>
        <a:lstStyle/>
        <a:p>
          <a:endParaRPr lang="en-US"/>
        </a:p>
      </dgm:t>
    </dgm:pt>
    <dgm:pt modelId="{DE235955-DC33-4B22-8CA8-268228665FE7}" type="sibTrans" cxnId="{E631B16D-7726-4B4C-BB8A-529BF2C6FFB3}">
      <dgm:prSet/>
      <dgm:spPr/>
      <dgm:t>
        <a:bodyPr/>
        <a:lstStyle/>
        <a:p>
          <a:endParaRPr lang="en-US"/>
        </a:p>
      </dgm:t>
    </dgm:pt>
    <dgm:pt modelId="{109F4E72-9F00-453D-9071-46DAA8F9059E}" type="pres">
      <dgm:prSet presAssocID="{EB9AE3DB-DE95-4B26-B7CC-DEDD10B6B126}" presName="root" presStyleCnt="0">
        <dgm:presLayoutVars>
          <dgm:dir/>
          <dgm:resizeHandles val="exact"/>
        </dgm:presLayoutVars>
      </dgm:prSet>
      <dgm:spPr/>
    </dgm:pt>
    <dgm:pt modelId="{88C56D1E-1AA7-46B7-8A9D-6A06AF492FA1}" type="pres">
      <dgm:prSet presAssocID="{A16FD6E2-0576-4A08-9D66-845F419E3B40}" presName="compNode" presStyleCnt="0"/>
      <dgm:spPr/>
    </dgm:pt>
    <dgm:pt modelId="{EECFB0A5-059B-4E01-9958-735F05A790EE}" type="pres">
      <dgm:prSet presAssocID="{A16FD6E2-0576-4A08-9D66-845F419E3B40}" presName="bgRect" presStyleLbl="bgShp" presStyleIdx="0" presStyleCnt="4"/>
      <dgm:spPr/>
    </dgm:pt>
    <dgm:pt modelId="{4E165719-04EA-44E5-8371-C224A3D0D6EA}" type="pres">
      <dgm:prSet presAssocID="{A16FD6E2-0576-4A08-9D66-845F419E3B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305832EB-55C1-4E5E-9C2E-335A78C41C47}" type="pres">
      <dgm:prSet presAssocID="{A16FD6E2-0576-4A08-9D66-845F419E3B40}" presName="spaceRect" presStyleCnt="0"/>
      <dgm:spPr/>
    </dgm:pt>
    <dgm:pt modelId="{71630CD4-AF02-4787-848A-A06573565CA6}" type="pres">
      <dgm:prSet presAssocID="{A16FD6E2-0576-4A08-9D66-845F419E3B40}" presName="parTx" presStyleLbl="revTx" presStyleIdx="0" presStyleCnt="4">
        <dgm:presLayoutVars>
          <dgm:chMax val="0"/>
          <dgm:chPref val="0"/>
        </dgm:presLayoutVars>
      </dgm:prSet>
      <dgm:spPr/>
    </dgm:pt>
    <dgm:pt modelId="{712F5D77-9948-40A4-A331-12A69EB89F04}" type="pres">
      <dgm:prSet presAssocID="{56818A47-E143-4520-A9FB-DDD3B08C5C12}" presName="sibTrans" presStyleCnt="0"/>
      <dgm:spPr/>
    </dgm:pt>
    <dgm:pt modelId="{3A754D02-CD69-448E-958E-63DF411493A2}" type="pres">
      <dgm:prSet presAssocID="{131A6AB8-E689-4035-8770-A52AA158F65D}" presName="compNode" presStyleCnt="0"/>
      <dgm:spPr/>
    </dgm:pt>
    <dgm:pt modelId="{BFBE4E9F-4899-4CE6-8494-58BC263A1401}" type="pres">
      <dgm:prSet presAssocID="{131A6AB8-E689-4035-8770-A52AA158F65D}" presName="bgRect" presStyleLbl="bgShp" presStyleIdx="1" presStyleCnt="4"/>
      <dgm:spPr/>
    </dgm:pt>
    <dgm:pt modelId="{1223E7FE-2ECC-47BD-A832-6D63A7F75148}" type="pres">
      <dgm:prSet presAssocID="{131A6AB8-E689-4035-8770-A52AA158F6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21E87260-2A5F-41F9-AAC4-C671ECB82479}" type="pres">
      <dgm:prSet presAssocID="{131A6AB8-E689-4035-8770-A52AA158F65D}" presName="spaceRect" presStyleCnt="0"/>
      <dgm:spPr/>
    </dgm:pt>
    <dgm:pt modelId="{AA1F31A2-F0A9-4D02-8A73-E578D777A96C}" type="pres">
      <dgm:prSet presAssocID="{131A6AB8-E689-4035-8770-A52AA158F65D}" presName="parTx" presStyleLbl="revTx" presStyleIdx="1" presStyleCnt="4">
        <dgm:presLayoutVars>
          <dgm:chMax val="0"/>
          <dgm:chPref val="0"/>
        </dgm:presLayoutVars>
      </dgm:prSet>
      <dgm:spPr/>
    </dgm:pt>
    <dgm:pt modelId="{78E115CC-24F8-4FCC-818D-E04BE0CD42B9}" type="pres">
      <dgm:prSet presAssocID="{DE235955-DC33-4B22-8CA8-268228665FE7}" presName="sibTrans" presStyleCnt="0"/>
      <dgm:spPr/>
    </dgm:pt>
    <dgm:pt modelId="{8EF3AF1A-EB62-4CEF-83E5-48B401DB9E73}" type="pres">
      <dgm:prSet presAssocID="{DC339B3A-1CB3-44AE-AA06-F5C9A08D2181}" presName="compNode" presStyleCnt="0"/>
      <dgm:spPr/>
    </dgm:pt>
    <dgm:pt modelId="{13015406-E9BC-44D9-80E0-91E7161BD519}" type="pres">
      <dgm:prSet presAssocID="{DC339B3A-1CB3-44AE-AA06-F5C9A08D2181}" presName="bgRect" presStyleLbl="bgShp" presStyleIdx="2" presStyleCnt="4"/>
      <dgm:spPr/>
    </dgm:pt>
    <dgm:pt modelId="{F31CD323-C3E3-4EC1-9DC3-B2FAA2FF7C86}" type="pres">
      <dgm:prSet presAssocID="{DC339B3A-1CB3-44AE-AA06-F5C9A08D21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E504D57-D982-406A-BCCF-722A999561CD}" type="pres">
      <dgm:prSet presAssocID="{DC339B3A-1CB3-44AE-AA06-F5C9A08D2181}" presName="spaceRect" presStyleCnt="0"/>
      <dgm:spPr/>
    </dgm:pt>
    <dgm:pt modelId="{C6DAFF32-FE1B-43EF-BD16-308D73FEA4CE}" type="pres">
      <dgm:prSet presAssocID="{DC339B3A-1CB3-44AE-AA06-F5C9A08D2181}" presName="parTx" presStyleLbl="revTx" presStyleIdx="2" presStyleCnt="4">
        <dgm:presLayoutVars>
          <dgm:chMax val="0"/>
          <dgm:chPref val="0"/>
        </dgm:presLayoutVars>
      </dgm:prSet>
      <dgm:spPr/>
    </dgm:pt>
    <dgm:pt modelId="{329C2CCD-631B-4FCB-8FF0-FA74D01E92DE}" type="pres">
      <dgm:prSet presAssocID="{4B27E2AC-61E6-49E1-99FA-E1F9935B840B}" presName="sibTrans" presStyleCnt="0"/>
      <dgm:spPr/>
    </dgm:pt>
    <dgm:pt modelId="{3DF27E48-5135-4487-9507-E7DDCD1D5B13}" type="pres">
      <dgm:prSet presAssocID="{E187329E-B412-4358-A5B6-D325BF4AEFE7}" presName="compNode" presStyleCnt="0"/>
      <dgm:spPr/>
    </dgm:pt>
    <dgm:pt modelId="{646F95F6-0B71-4BC4-9776-E2C80A425C42}" type="pres">
      <dgm:prSet presAssocID="{E187329E-B412-4358-A5B6-D325BF4AEFE7}" presName="bgRect" presStyleLbl="bgShp" presStyleIdx="3" presStyleCnt="4"/>
      <dgm:spPr/>
    </dgm:pt>
    <dgm:pt modelId="{C63B3790-6944-4230-A4E3-678A1E614800}" type="pres">
      <dgm:prSet presAssocID="{E187329E-B412-4358-A5B6-D325BF4AEF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43A3A231-1901-48AF-927F-29E5C5F30CFD}" type="pres">
      <dgm:prSet presAssocID="{E187329E-B412-4358-A5B6-D325BF4AEFE7}" presName="spaceRect" presStyleCnt="0"/>
      <dgm:spPr/>
    </dgm:pt>
    <dgm:pt modelId="{7B0770CC-A91A-4D59-9331-0E1658FE266C}" type="pres">
      <dgm:prSet presAssocID="{E187329E-B412-4358-A5B6-D325BF4AEFE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E4F460-80B0-4409-B652-2C179F9C577A}" srcId="{EB9AE3DB-DE95-4B26-B7CC-DEDD10B6B126}" destId="{A16FD6E2-0576-4A08-9D66-845F419E3B40}" srcOrd="0" destOrd="0" parTransId="{0C571CD6-CD03-4F52-802F-F15AC363161E}" sibTransId="{56818A47-E143-4520-A9FB-DDD3B08C5C12}"/>
    <dgm:cxn modelId="{83E2F468-A1F5-4497-9BFE-9EF95303FD4A}" srcId="{EB9AE3DB-DE95-4B26-B7CC-DEDD10B6B126}" destId="{E187329E-B412-4358-A5B6-D325BF4AEFE7}" srcOrd="3" destOrd="0" parTransId="{BC89DEBA-2FEE-4EFC-8699-87C00A71E803}" sibTransId="{9CE52418-60E9-4193-A65B-7B7EE67D06F4}"/>
    <dgm:cxn modelId="{E631B16D-7726-4B4C-BB8A-529BF2C6FFB3}" srcId="{EB9AE3DB-DE95-4B26-B7CC-DEDD10B6B126}" destId="{131A6AB8-E689-4035-8770-A52AA158F65D}" srcOrd="1" destOrd="0" parTransId="{215AF2D8-09C9-4265-B13E-CD8F8220BE65}" sibTransId="{DE235955-DC33-4B22-8CA8-268228665FE7}"/>
    <dgm:cxn modelId="{720E6690-D8AC-4A1B-AE22-E0516B18DA2E}" type="presOf" srcId="{A16FD6E2-0576-4A08-9D66-845F419E3B40}" destId="{71630CD4-AF02-4787-848A-A06573565CA6}" srcOrd="0" destOrd="0" presId="urn:microsoft.com/office/officeart/2018/2/layout/IconVerticalSolidList"/>
    <dgm:cxn modelId="{447DD191-091C-4C42-853B-A2A73017BE16}" type="presOf" srcId="{EB9AE3DB-DE95-4B26-B7CC-DEDD10B6B126}" destId="{109F4E72-9F00-453D-9071-46DAA8F9059E}" srcOrd="0" destOrd="0" presId="urn:microsoft.com/office/officeart/2018/2/layout/IconVerticalSolidList"/>
    <dgm:cxn modelId="{36DFDAAA-CB01-496E-BBC6-93B9D4268A71}" srcId="{EB9AE3DB-DE95-4B26-B7CC-DEDD10B6B126}" destId="{DC339B3A-1CB3-44AE-AA06-F5C9A08D2181}" srcOrd="2" destOrd="0" parTransId="{3277C144-A43F-4354-AD9F-A175D519A89A}" sibTransId="{4B27E2AC-61E6-49E1-99FA-E1F9935B840B}"/>
    <dgm:cxn modelId="{1C6880B6-4786-4022-9506-E6E648A9F53F}" type="presOf" srcId="{E187329E-B412-4358-A5B6-D325BF4AEFE7}" destId="{7B0770CC-A91A-4D59-9331-0E1658FE266C}" srcOrd="0" destOrd="0" presId="urn:microsoft.com/office/officeart/2018/2/layout/IconVerticalSolidList"/>
    <dgm:cxn modelId="{144A83BB-0119-41F9-8F69-520DEFD69706}" type="presOf" srcId="{131A6AB8-E689-4035-8770-A52AA158F65D}" destId="{AA1F31A2-F0A9-4D02-8A73-E578D777A96C}" srcOrd="0" destOrd="0" presId="urn:microsoft.com/office/officeart/2018/2/layout/IconVerticalSolidList"/>
    <dgm:cxn modelId="{7F1908C3-7CD7-4676-8AFB-BBF43BD2D5DD}" type="presOf" srcId="{DC339B3A-1CB3-44AE-AA06-F5C9A08D2181}" destId="{C6DAFF32-FE1B-43EF-BD16-308D73FEA4CE}" srcOrd="0" destOrd="0" presId="urn:microsoft.com/office/officeart/2018/2/layout/IconVerticalSolidList"/>
    <dgm:cxn modelId="{B31055F5-8705-4719-8C07-986FE9940B4F}" type="presParOf" srcId="{109F4E72-9F00-453D-9071-46DAA8F9059E}" destId="{88C56D1E-1AA7-46B7-8A9D-6A06AF492FA1}" srcOrd="0" destOrd="0" presId="urn:microsoft.com/office/officeart/2018/2/layout/IconVerticalSolidList"/>
    <dgm:cxn modelId="{4D40F0D1-CC32-48D8-B922-28FF0820E045}" type="presParOf" srcId="{88C56D1E-1AA7-46B7-8A9D-6A06AF492FA1}" destId="{EECFB0A5-059B-4E01-9958-735F05A790EE}" srcOrd="0" destOrd="0" presId="urn:microsoft.com/office/officeart/2018/2/layout/IconVerticalSolidList"/>
    <dgm:cxn modelId="{397B82E2-EEA0-4A7B-BB61-CAEA1202F427}" type="presParOf" srcId="{88C56D1E-1AA7-46B7-8A9D-6A06AF492FA1}" destId="{4E165719-04EA-44E5-8371-C224A3D0D6EA}" srcOrd="1" destOrd="0" presId="urn:microsoft.com/office/officeart/2018/2/layout/IconVerticalSolidList"/>
    <dgm:cxn modelId="{5715E376-3DF5-46C7-8C9A-43B5BDE44FD6}" type="presParOf" srcId="{88C56D1E-1AA7-46B7-8A9D-6A06AF492FA1}" destId="{305832EB-55C1-4E5E-9C2E-335A78C41C47}" srcOrd="2" destOrd="0" presId="urn:microsoft.com/office/officeart/2018/2/layout/IconVerticalSolidList"/>
    <dgm:cxn modelId="{D150FD8A-D993-4604-9D16-D5BC94621DFC}" type="presParOf" srcId="{88C56D1E-1AA7-46B7-8A9D-6A06AF492FA1}" destId="{71630CD4-AF02-4787-848A-A06573565CA6}" srcOrd="3" destOrd="0" presId="urn:microsoft.com/office/officeart/2018/2/layout/IconVerticalSolidList"/>
    <dgm:cxn modelId="{2D5C2B46-DF9E-408C-B661-0FE7E6C454FD}" type="presParOf" srcId="{109F4E72-9F00-453D-9071-46DAA8F9059E}" destId="{712F5D77-9948-40A4-A331-12A69EB89F04}" srcOrd="1" destOrd="0" presId="urn:microsoft.com/office/officeart/2018/2/layout/IconVerticalSolidList"/>
    <dgm:cxn modelId="{60327EA2-E1CE-4292-B07C-334E3EC9238B}" type="presParOf" srcId="{109F4E72-9F00-453D-9071-46DAA8F9059E}" destId="{3A754D02-CD69-448E-958E-63DF411493A2}" srcOrd="2" destOrd="0" presId="urn:microsoft.com/office/officeart/2018/2/layout/IconVerticalSolidList"/>
    <dgm:cxn modelId="{3943C1EF-85D9-48ED-8722-61AB0150B27B}" type="presParOf" srcId="{3A754D02-CD69-448E-958E-63DF411493A2}" destId="{BFBE4E9F-4899-4CE6-8494-58BC263A1401}" srcOrd="0" destOrd="0" presId="urn:microsoft.com/office/officeart/2018/2/layout/IconVerticalSolidList"/>
    <dgm:cxn modelId="{32D86517-8F6B-4DBE-8022-D48DE18DE59F}" type="presParOf" srcId="{3A754D02-CD69-448E-958E-63DF411493A2}" destId="{1223E7FE-2ECC-47BD-A832-6D63A7F75148}" srcOrd="1" destOrd="0" presId="urn:microsoft.com/office/officeart/2018/2/layout/IconVerticalSolidList"/>
    <dgm:cxn modelId="{542B8C9D-1C51-44A1-A98A-6AD1DE90585F}" type="presParOf" srcId="{3A754D02-CD69-448E-958E-63DF411493A2}" destId="{21E87260-2A5F-41F9-AAC4-C671ECB82479}" srcOrd="2" destOrd="0" presId="urn:microsoft.com/office/officeart/2018/2/layout/IconVerticalSolidList"/>
    <dgm:cxn modelId="{0FCAA5FD-66EF-4E4F-A0E1-666E0BE307BD}" type="presParOf" srcId="{3A754D02-CD69-448E-958E-63DF411493A2}" destId="{AA1F31A2-F0A9-4D02-8A73-E578D777A96C}" srcOrd="3" destOrd="0" presId="urn:microsoft.com/office/officeart/2018/2/layout/IconVerticalSolidList"/>
    <dgm:cxn modelId="{993E6E8B-839F-42FD-915C-4EC5EE8B3CF6}" type="presParOf" srcId="{109F4E72-9F00-453D-9071-46DAA8F9059E}" destId="{78E115CC-24F8-4FCC-818D-E04BE0CD42B9}" srcOrd="3" destOrd="0" presId="urn:microsoft.com/office/officeart/2018/2/layout/IconVerticalSolidList"/>
    <dgm:cxn modelId="{E8F7325C-25B6-4BBC-BFA5-4E713C360832}" type="presParOf" srcId="{109F4E72-9F00-453D-9071-46DAA8F9059E}" destId="{8EF3AF1A-EB62-4CEF-83E5-48B401DB9E73}" srcOrd="4" destOrd="0" presId="urn:microsoft.com/office/officeart/2018/2/layout/IconVerticalSolidList"/>
    <dgm:cxn modelId="{F4B07D4B-3759-497F-85D8-93AC452CE54D}" type="presParOf" srcId="{8EF3AF1A-EB62-4CEF-83E5-48B401DB9E73}" destId="{13015406-E9BC-44D9-80E0-91E7161BD519}" srcOrd="0" destOrd="0" presId="urn:microsoft.com/office/officeart/2018/2/layout/IconVerticalSolidList"/>
    <dgm:cxn modelId="{FA88DCD6-81F6-494F-A4F1-62298090B412}" type="presParOf" srcId="{8EF3AF1A-EB62-4CEF-83E5-48B401DB9E73}" destId="{F31CD323-C3E3-4EC1-9DC3-B2FAA2FF7C86}" srcOrd="1" destOrd="0" presId="urn:microsoft.com/office/officeart/2018/2/layout/IconVerticalSolidList"/>
    <dgm:cxn modelId="{B75E81F5-90DC-4F87-B2CC-A1B490B87EC1}" type="presParOf" srcId="{8EF3AF1A-EB62-4CEF-83E5-48B401DB9E73}" destId="{CE504D57-D982-406A-BCCF-722A999561CD}" srcOrd="2" destOrd="0" presId="urn:microsoft.com/office/officeart/2018/2/layout/IconVerticalSolidList"/>
    <dgm:cxn modelId="{40972289-E6AC-42F4-99ED-127C89C8185F}" type="presParOf" srcId="{8EF3AF1A-EB62-4CEF-83E5-48B401DB9E73}" destId="{C6DAFF32-FE1B-43EF-BD16-308D73FEA4CE}" srcOrd="3" destOrd="0" presId="urn:microsoft.com/office/officeart/2018/2/layout/IconVerticalSolidList"/>
    <dgm:cxn modelId="{59872B03-2C2F-4477-95DE-F3D2D22641F3}" type="presParOf" srcId="{109F4E72-9F00-453D-9071-46DAA8F9059E}" destId="{329C2CCD-631B-4FCB-8FF0-FA74D01E92DE}" srcOrd="5" destOrd="0" presId="urn:microsoft.com/office/officeart/2018/2/layout/IconVerticalSolidList"/>
    <dgm:cxn modelId="{9765538C-DD17-46CE-AEEF-4877DBC4127A}" type="presParOf" srcId="{109F4E72-9F00-453D-9071-46DAA8F9059E}" destId="{3DF27E48-5135-4487-9507-E7DDCD1D5B13}" srcOrd="6" destOrd="0" presId="urn:microsoft.com/office/officeart/2018/2/layout/IconVerticalSolidList"/>
    <dgm:cxn modelId="{8672C1E7-692B-4A8D-B347-A6A2B9040E3B}" type="presParOf" srcId="{3DF27E48-5135-4487-9507-E7DDCD1D5B13}" destId="{646F95F6-0B71-4BC4-9776-E2C80A425C42}" srcOrd="0" destOrd="0" presId="urn:microsoft.com/office/officeart/2018/2/layout/IconVerticalSolidList"/>
    <dgm:cxn modelId="{979A7455-4EAD-4D84-A0E7-854618BC55AC}" type="presParOf" srcId="{3DF27E48-5135-4487-9507-E7DDCD1D5B13}" destId="{C63B3790-6944-4230-A4E3-678A1E614800}" srcOrd="1" destOrd="0" presId="urn:microsoft.com/office/officeart/2018/2/layout/IconVerticalSolidList"/>
    <dgm:cxn modelId="{04C65319-AA5C-4159-B878-73D09D98C0EB}" type="presParOf" srcId="{3DF27E48-5135-4487-9507-E7DDCD1D5B13}" destId="{43A3A231-1901-48AF-927F-29E5C5F30CFD}" srcOrd="2" destOrd="0" presId="urn:microsoft.com/office/officeart/2018/2/layout/IconVerticalSolidList"/>
    <dgm:cxn modelId="{37FF1059-B703-4E2D-9041-213399D16952}" type="presParOf" srcId="{3DF27E48-5135-4487-9507-E7DDCD1D5B13}" destId="{7B0770CC-A91A-4D59-9331-0E1658FE26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C26AD-84E3-4009-927E-A19963E0CFC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43321-7326-4049-9F65-B4BEB960B7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Meet the regional goals for high-quality transit</a:t>
          </a:r>
        </a:p>
      </dgm:t>
    </dgm:pt>
    <dgm:pt modelId="{5B1C3407-A1CC-457B-B9CE-6B883B5B409B}" type="parTrans" cxnId="{BF554719-E76F-4931-9616-38212C81E4BE}">
      <dgm:prSet/>
      <dgm:spPr/>
      <dgm:t>
        <a:bodyPr/>
        <a:lstStyle/>
        <a:p>
          <a:endParaRPr lang="en-US"/>
        </a:p>
      </dgm:t>
    </dgm:pt>
    <dgm:pt modelId="{CB635FD1-E133-4867-A990-483F8A3AA785}" type="sibTrans" cxnId="{BF554719-E76F-4931-9616-38212C81E4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638130-1D18-401E-982C-AAFBE445DC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Best Customer / Constituent Experience</a:t>
          </a:r>
        </a:p>
      </dgm:t>
    </dgm:pt>
    <dgm:pt modelId="{213E992D-D7AA-4774-A516-4C3650222ABC}" type="parTrans" cxnId="{64FBB2BC-3A55-4097-9F1D-E4ED4918903D}">
      <dgm:prSet/>
      <dgm:spPr/>
      <dgm:t>
        <a:bodyPr/>
        <a:lstStyle/>
        <a:p>
          <a:endParaRPr lang="en-US"/>
        </a:p>
      </dgm:t>
    </dgm:pt>
    <dgm:pt modelId="{D733561D-C4CE-465F-9332-19C5130083BA}" type="sibTrans" cxnId="{64FBB2BC-3A55-4097-9F1D-E4ED491890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A2F383-A961-4365-8F38-C9231B58A1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Improve Return on Investment</a:t>
          </a:r>
        </a:p>
      </dgm:t>
    </dgm:pt>
    <dgm:pt modelId="{50FEC89A-22B5-4F58-B63B-343CADC75E4A}" type="parTrans" cxnId="{D809C1B0-1125-4823-B56F-D6D1034B6041}">
      <dgm:prSet/>
      <dgm:spPr/>
      <dgm:t>
        <a:bodyPr/>
        <a:lstStyle/>
        <a:p>
          <a:endParaRPr lang="en-US"/>
        </a:p>
      </dgm:t>
    </dgm:pt>
    <dgm:pt modelId="{5A1DC832-6977-42F4-A4EA-64BACE84B626}" type="sibTrans" cxnId="{D809C1B0-1125-4823-B56F-D6D1034B60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10B414-F42F-41BC-AC52-ED01B7BA69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Long-Term Viability of Transit</a:t>
          </a:r>
        </a:p>
      </dgm:t>
    </dgm:pt>
    <dgm:pt modelId="{E69D7703-DDFD-4B8A-B2B9-4A645BBD81A4}" type="parTrans" cxnId="{136F41A3-B3B5-42A7-B344-BE3BEDF5DF55}">
      <dgm:prSet/>
      <dgm:spPr/>
      <dgm:t>
        <a:bodyPr/>
        <a:lstStyle/>
        <a:p>
          <a:endParaRPr lang="en-US"/>
        </a:p>
      </dgm:t>
    </dgm:pt>
    <dgm:pt modelId="{A7FA2200-B334-446E-AFC8-9F029FCD9472}" type="sibTrans" cxnId="{136F41A3-B3B5-42A7-B344-BE3BEDF5DF55}">
      <dgm:prSet/>
      <dgm:spPr/>
      <dgm:t>
        <a:bodyPr/>
        <a:lstStyle/>
        <a:p>
          <a:endParaRPr lang="en-US"/>
        </a:p>
      </dgm:t>
    </dgm:pt>
    <dgm:pt modelId="{ED039E20-544E-4011-BE3A-684452375E33}" type="pres">
      <dgm:prSet presAssocID="{345C26AD-84E3-4009-927E-A19963E0CFC7}" presName="root" presStyleCnt="0">
        <dgm:presLayoutVars>
          <dgm:dir/>
          <dgm:resizeHandles val="exact"/>
        </dgm:presLayoutVars>
      </dgm:prSet>
      <dgm:spPr/>
    </dgm:pt>
    <dgm:pt modelId="{32B05CB4-62EF-4DB7-BD35-10659F5A93D6}" type="pres">
      <dgm:prSet presAssocID="{345C26AD-84E3-4009-927E-A19963E0CFC7}" presName="container" presStyleCnt="0">
        <dgm:presLayoutVars>
          <dgm:dir/>
          <dgm:resizeHandles val="exact"/>
        </dgm:presLayoutVars>
      </dgm:prSet>
      <dgm:spPr/>
    </dgm:pt>
    <dgm:pt modelId="{5A0C952E-706D-4DC4-9972-6536CD6AFD65}" type="pres">
      <dgm:prSet presAssocID="{98243321-7326-4049-9F65-B4BEB960B7C3}" presName="compNode" presStyleCnt="0"/>
      <dgm:spPr/>
    </dgm:pt>
    <dgm:pt modelId="{CCD9BA5F-FFEB-4BDE-9F86-F13D33EFE25C}" type="pres">
      <dgm:prSet presAssocID="{98243321-7326-4049-9F65-B4BEB960B7C3}" presName="iconBgRect" presStyleLbl="bgShp" presStyleIdx="0" presStyleCnt="4"/>
      <dgm:spPr/>
    </dgm:pt>
    <dgm:pt modelId="{FE2968FB-1CB4-476B-8F26-C3BECE8297E8}" type="pres">
      <dgm:prSet presAssocID="{98243321-7326-4049-9F65-B4BEB960B7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A910ED4-5202-4224-AC6C-DEF188FC4BB4}" type="pres">
      <dgm:prSet presAssocID="{98243321-7326-4049-9F65-B4BEB960B7C3}" presName="spaceRect" presStyleCnt="0"/>
      <dgm:spPr/>
    </dgm:pt>
    <dgm:pt modelId="{8DF1C921-0121-4BAC-94E4-CF8159A4EF8C}" type="pres">
      <dgm:prSet presAssocID="{98243321-7326-4049-9F65-B4BEB960B7C3}" presName="textRect" presStyleLbl="revTx" presStyleIdx="0" presStyleCnt="4">
        <dgm:presLayoutVars>
          <dgm:chMax val="1"/>
          <dgm:chPref val="1"/>
        </dgm:presLayoutVars>
      </dgm:prSet>
      <dgm:spPr/>
    </dgm:pt>
    <dgm:pt modelId="{518AFFE4-D1F5-46A0-9292-7A4805887236}" type="pres">
      <dgm:prSet presAssocID="{CB635FD1-E133-4867-A990-483F8A3AA785}" presName="sibTrans" presStyleLbl="sibTrans2D1" presStyleIdx="0" presStyleCnt="0"/>
      <dgm:spPr/>
    </dgm:pt>
    <dgm:pt modelId="{2E38DFA8-DA74-4839-95AB-EC9EC28A6B5E}" type="pres">
      <dgm:prSet presAssocID="{07638130-1D18-401E-982C-AAFBE445DCAD}" presName="compNode" presStyleCnt="0"/>
      <dgm:spPr/>
    </dgm:pt>
    <dgm:pt modelId="{3970A12E-FA41-4740-89EA-213D26026CF7}" type="pres">
      <dgm:prSet presAssocID="{07638130-1D18-401E-982C-AAFBE445DCAD}" presName="iconBgRect" presStyleLbl="bgShp" presStyleIdx="1" presStyleCnt="4"/>
      <dgm:spPr/>
    </dgm:pt>
    <dgm:pt modelId="{E4801B42-E724-4888-8F0E-4786EC1A1F06}" type="pres">
      <dgm:prSet presAssocID="{07638130-1D18-401E-982C-AAFBE445DC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2F450BD-749D-4D2A-B9DD-CA44BD13166F}" type="pres">
      <dgm:prSet presAssocID="{07638130-1D18-401E-982C-AAFBE445DCAD}" presName="spaceRect" presStyleCnt="0"/>
      <dgm:spPr/>
    </dgm:pt>
    <dgm:pt modelId="{4514BFD5-578F-4BCE-B33E-CFF6C069CD78}" type="pres">
      <dgm:prSet presAssocID="{07638130-1D18-401E-982C-AAFBE445DCAD}" presName="textRect" presStyleLbl="revTx" presStyleIdx="1" presStyleCnt="4">
        <dgm:presLayoutVars>
          <dgm:chMax val="1"/>
          <dgm:chPref val="1"/>
        </dgm:presLayoutVars>
      </dgm:prSet>
      <dgm:spPr/>
    </dgm:pt>
    <dgm:pt modelId="{5E90A5C3-9DC5-493A-AA21-C1B19878607A}" type="pres">
      <dgm:prSet presAssocID="{D733561D-C4CE-465F-9332-19C5130083BA}" presName="sibTrans" presStyleLbl="sibTrans2D1" presStyleIdx="0" presStyleCnt="0"/>
      <dgm:spPr/>
    </dgm:pt>
    <dgm:pt modelId="{2614431D-AD3E-40B6-8008-726E5BEF33A1}" type="pres">
      <dgm:prSet presAssocID="{A5A2F383-A961-4365-8F38-C9231B58A105}" presName="compNode" presStyleCnt="0"/>
      <dgm:spPr/>
    </dgm:pt>
    <dgm:pt modelId="{85A68925-24EB-4EF9-94FE-ABB21A71ED92}" type="pres">
      <dgm:prSet presAssocID="{A5A2F383-A961-4365-8F38-C9231B58A105}" presName="iconBgRect" presStyleLbl="bgShp" presStyleIdx="2" presStyleCnt="4"/>
      <dgm:spPr/>
    </dgm:pt>
    <dgm:pt modelId="{7ACC92A5-D211-49FD-A906-5E9F7B8839BC}" type="pres">
      <dgm:prSet presAssocID="{A5A2F383-A961-4365-8F38-C9231B58A1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20100C0-F1F0-4686-B864-680690BF6A20}" type="pres">
      <dgm:prSet presAssocID="{A5A2F383-A961-4365-8F38-C9231B58A105}" presName="spaceRect" presStyleCnt="0"/>
      <dgm:spPr/>
    </dgm:pt>
    <dgm:pt modelId="{4968610F-D991-4E8F-AA2C-86855DCF8737}" type="pres">
      <dgm:prSet presAssocID="{A5A2F383-A961-4365-8F38-C9231B58A105}" presName="textRect" presStyleLbl="revTx" presStyleIdx="2" presStyleCnt="4">
        <dgm:presLayoutVars>
          <dgm:chMax val="1"/>
          <dgm:chPref val="1"/>
        </dgm:presLayoutVars>
      </dgm:prSet>
      <dgm:spPr/>
    </dgm:pt>
    <dgm:pt modelId="{E19D96DE-5795-4B9D-8EAE-56A3D910AF20}" type="pres">
      <dgm:prSet presAssocID="{5A1DC832-6977-42F4-A4EA-64BACE84B626}" presName="sibTrans" presStyleLbl="sibTrans2D1" presStyleIdx="0" presStyleCnt="0"/>
      <dgm:spPr/>
    </dgm:pt>
    <dgm:pt modelId="{0D547B1F-7AE6-480A-AF0C-92C45D58056E}" type="pres">
      <dgm:prSet presAssocID="{AE10B414-F42F-41BC-AC52-ED01B7BA69B7}" presName="compNode" presStyleCnt="0"/>
      <dgm:spPr/>
    </dgm:pt>
    <dgm:pt modelId="{5CA5F3EE-D40A-4A49-9228-36DE4F4BD6D7}" type="pres">
      <dgm:prSet presAssocID="{AE10B414-F42F-41BC-AC52-ED01B7BA69B7}" presName="iconBgRect" presStyleLbl="bgShp" presStyleIdx="3" presStyleCnt="4"/>
      <dgm:spPr/>
    </dgm:pt>
    <dgm:pt modelId="{782C2A8E-8030-416A-BDEE-03D822BA9243}" type="pres">
      <dgm:prSet presAssocID="{AE10B414-F42F-41BC-AC52-ED01B7BA69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719BC12-E40A-41B6-B125-CAB7AEF6D891}" type="pres">
      <dgm:prSet presAssocID="{AE10B414-F42F-41BC-AC52-ED01B7BA69B7}" presName="spaceRect" presStyleCnt="0"/>
      <dgm:spPr/>
    </dgm:pt>
    <dgm:pt modelId="{D6075939-33E0-4F6C-8A59-81CF9C8D708F}" type="pres">
      <dgm:prSet presAssocID="{AE10B414-F42F-41BC-AC52-ED01B7BA69B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F554719-E76F-4931-9616-38212C81E4BE}" srcId="{345C26AD-84E3-4009-927E-A19963E0CFC7}" destId="{98243321-7326-4049-9F65-B4BEB960B7C3}" srcOrd="0" destOrd="0" parTransId="{5B1C3407-A1CC-457B-B9CE-6B883B5B409B}" sibTransId="{CB635FD1-E133-4867-A990-483F8A3AA785}"/>
    <dgm:cxn modelId="{E5797339-5925-4AE5-AFEF-8C0EAE4BF690}" type="presOf" srcId="{07638130-1D18-401E-982C-AAFBE445DCAD}" destId="{4514BFD5-578F-4BCE-B33E-CFF6C069CD78}" srcOrd="0" destOrd="0" presId="urn:microsoft.com/office/officeart/2018/2/layout/IconCircleList"/>
    <dgm:cxn modelId="{3836E66A-6432-4DA7-9AFA-A7FFF22E7B44}" type="presOf" srcId="{5A1DC832-6977-42F4-A4EA-64BACE84B626}" destId="{E19D96DE-5795-4B9D-8EAE-56A3D910AF20}" srcOrd="0" destOrd="0" presId="urn:microsoft.com/office/officeart/2018/2/layout/IconCircleList"/>
    <dgm:cxn modelId="{AAF16D71-CB4D-435A-8934-9035C9B5DFF2}" type="presOf" srcId="{AE10B414-F42F-41BC-AC52-ED01B7BA69B7}" destId="{D6075939-33E0-4F6C-8A59-81CF9C8D708F}" srcOrd="0" destOrd="0" presId="urn:microsoft.com/office/officeart/2018/2/layout/IconCircleList"/>
    <dgm:cxn modelId="{1A762194-584C-429E-9239-0EED788BC1B2}" type="presOf" srcId="{345C26AD-84E3-4009-927E-A19963E0CFC7}" destId="{ED039E20-544E-4011-BE3A-684452375E33}" srcOrd="0" destOrd="0" presId="urn:microsoft.com/office/officeart/2018/2/layout/IconCircleList"/>
    <dgm:cxn modelId="{136F41A3-B3B5-42A7-B344-BE3BEDF5DF55}" srcId="{345C26AD-84E3-4009-927E-A19963E0CFC7}" destId="{AE10B414-F42F-41BC-AC52-ED01B7BA69B7}" srcOrd="3" destOrd="0" parTransId="{E69D7703-DDFD-4B8A-B2B9-4A645BBD81A4}" sibTransId="{A7FA2200-B334-446E-AFC8-9F029FCD9472}"/>
    <dgm:cxn modelId="{AF6662A9-81AB-4F05-8237-2CB71E8322A5}" type="presOf" srcId="{CB635FD1-E133-4867-A990-483F8A3AA785}" destId="{518AFFE4-D1F5-46A0-9292-7A4805887236}" srcOrd="0" destOrd="0" presId="urn:microsoft.com/office/officeart/2018/2/layout/IconCircleList"/>
    <dgm:cxn modelId="{D809C1B0-1125-4823-B56F-D6D1034B6041}" srcId="{345C26AD-84E3-4009-927E-A19963E0CFC7}" destId="{A5A2F383-A961-4365-8F38-C9231B58A105}" srcOrd="2" destOrd="0" parTransId="{50FEC89A-22B5-4F58-B63B-343CADC75E4A}" sibTransId="{5A1DC832-6977-42F4-A4EA-64BACE84B626}"/>
    <dgm:cxn modelId="{64FBB2BC-3A55-4097-9F1D-E4ED4918903D}" srcId="{345C26AD-84E3-4009-927E-A19963E0CFC7}" destId="{07638130-1D18-401E-982C-AAFBE445DCAD}" srcOrd="1" destOrd="0" parTransId="{213E992D-D7AA-4774-A516-4C3650222ABC}" sibTransId="{D733561D-C4CE-465F-9332-19C5130083BA}"/>
    <dgm:cxn modelId="{BF2715CC-435B-4E9F-8235-0362BE059BDD}" type="presOf" srcId="{D733561D-C4CE-465F-9332-19C5130083BA}" destId="{5E90A5C3-9DC5-493A-AA21-C1B19878607A}" srcOrd="0" destOrd="0" presId="urn:microsoft.com/office/officeart/2018/2/layout/IconCircleList"/>
    <dgm:cxn modelId="{BAC0BBF9-43C1-4BBB-B05F-6C51BCE931C5}" type="presOf" srcId="{A5A2F383-A961-4365-8F38-C9231B58A105}" destId="{4968610F-D991-4E8F-AA2C-86855DCF8737}" srcOrd="0" destOrd="0" presId="urn:microsoft.com/office/officeart/2018/2/layout/IconCircleList"/>
    <dgm:cxn modelId="{361B53FC-575D-4FA6-914E-57A99F75F4C7}" type="presOf" srcId="{98243321-7326-4049-9F65-B4BEB960B7C3}" destId="{8DF1C921-0121-4BAC-94E4-CF8159A4EF8C}" srcOrd="0" destOrd="0" presId="urn:microsoft.com/office/officeart/2018/2/layout/IconCircleList"/>
    <dgm:cxn modelId="{282EAD84-6D8A-4402-9D9D-A282217E1399}" type="presParOf" srcId="{ED039E20-544E-4011-BE3A-684452375E33}" destId="{32B05CB4-62EF-4DB7-BD35-10659F5A93D6}" srcOrd="0" destOrd="0" presId="urn:microsoft.com/office/officeart/2018/2/layout/IconCircleList"/>
    <dgm:cxn modelId="{ACB45527-9D70-43B5-93CA-956F7BA72FF6}" type="presParOf" srcId="{32B05CB4-62EF-4DB7-BD35-10659F5A93D6}" destId="{5A0C952E-706D-4DC4-9972-6536CD6AFD65}" srcOrd="0" destOrd="0" presId="urn:microsoft.com/office/officeart/2018/2/layout/IconCircleList"/>
    <dgm:cxn modelId="{261ADDE7-3D6C-44D9-A149-65A99D086DBC}" type="presParOf" srcId="{5A0C952E-706D-4DC4-9972-6536CD6AFD65}" destId="{CCD9BA5F-FFEB-4BDE-9F86-F13D33EFE25C}" srcOrd="0" destOrd="0" presId="urn:microsoft.com/office/officeart/2018/2/layout/IconCircleList"/>
    <dgm:cxn modelId="{61012603-2621-418D-83A4-FA750180B438}" type="presParOf" srcId="{5A0C952E-706D-4DC4-9972-6536CD6AFD65}" destId="{FE2968FB-1CB4-476B-8F26-C3BECE8297E8}" srcOrd="1" destOrd="0" presId="urn:microsoft.com/office/officeart/2018/2/layout/IconCircleList"/>
    <dgm:cxn modelId="{4900A193-BDF1-4F38-804D-94672B3B042A}" type="presParOf" srcId="{5A0C952E-706D-4DC4-9972-6536CD6AFD65}" destId="{6A910ED4-5202-4224-AC6C-DEF188FC4BB4}" srcOrd="2" destOrd="0" presId="urn:microsoft.com/office/officeart/2018/2/layout/IconCircleList"/>
    <dgm:cxn modelId="{73DDEAB9-C764-49ED-966C-D553949B8920}" type="presParOf" srcId="{5A0C952E-706D-4DC4-9972-6536CD6AFD65}" destId="{8DF1C921-0121-4BAC-94E4-CF8159A4EF8C}" srcOrd="3" destOrd="0" presId="urn:microsoft.com/office/officeart/2018/2/layout/IconCircleList"/>
    <dgm:cxn modelId="{F462C058-D9D9-470C-B521-790A8864A857}" type="presParOf" srcId="{32B05CB4-62EF-4DB7-BD35-10659F5A93D6}" destId="{518AFFE4-D1F5-46A0-9292-7A4805887236}" srcOrd="1" destOrd="0" presId="urn:microsoft.com/office/officeart/2018/2/layout/IconCircleList"/>
    <dgm:cxn modelId="{05C47527-1AC9-4347-B339-7DFA96EDD6EC}" type="presParOf" srcId="{32B05CB4-62EF-4DB7-BD35-10659F5A93D6}" destId="{2E38DFA8-DA74-4839-95AB-EC9EC28A6B5E}" srcOrd="2" destOrd="0" presId="urn:microsoft.com/office/officeart/2018/2/layout/IconCircleList"/>
    <dgm:cxn modelId="{A812B4F9-A93E-4CBE-9279-1C96CD51F61F}" type="presParOf" srcId="{2E38DFA8-DA74-4839-95AB-EC9EC28A6B5E}" destId="{3970A12E-FA41-4740-89EA-213D26026CF7}" srcOrd="0" destOrd="0" presId="urn:microsoft.com/office/officeart/2018/2/layout/IconCircleList"/>
    <dgm:cxn modelId="{42905205-059A-4E40-B59D-9C2D16F3A596}" type="presParOf" srcId="{2E38DFA8-DA74-4839-95AB-EC9EC28A6B5E}" destId="{E4801B42-E724-4888-8F0E-4786EC1A1F06}" srcOrd="1" destOrd="0" presId="urn:microsoft.com/office/officeart/2018/2/layout/IconCircleList"/>
    <dgm:cxn modelId="{F62218CC-E9E4-4B08-9A7E-C7468820DFA9}" type="presParOf" srcId="{2E38DFA8-DA74-4839-95AB-EC9EC28A6B5E}" destId="{72F450BD-749D-4D2A-B9DD-CA44BD13166F}" srcOrd="2" destOrd="0" presId="urn:microsoft.com/office/officeart/2018/2/layout/IconCircleList"/>
    <dgm:cxn modelId="{837F7C4D-4C82-4345-94F4-B4432B131E66}" type="presParOf" srcId="{2E38DFA8-DA74-4839-95AB-EC9EC28A6B5E}" destId="{4514BFD5-578F-4BCE-B33E-CFF6C069CD78}" srcOrd="3" destOrd="0" presId="urn:microsoft.com/office/officeart/2018/2/layout/IconCircleList"/>
    <dgm:cxn modelId="{2D3D9CC3-8C03-4AA2-A524-C4C7E7B910DC}" type="presParOf" srcId="{32B05CB4-62EF-4DB7-BD35-10659F5A93D6}" destId="{5E90A5C3-9DC5-493A-AA21-C1B19878607A}" srcOrd="3" destOrd="0" presId="urn:microsoft.com/office/officeart/2018/2/layout/IconCircleList"/>
    <dgm:cxn modelId="{BB9BC50F-9387-4D8A-B8F6-60B8DC2BF4F7}" type="presParOf" srcId="{32B05CB4-62EF-4DB7-BD35-10659F5A93D6}" destId="{2614431D-AD3E-40B6-8008-726E5BEF33A1}" srcOrd="4" destOrd="0" presId="urn:microsoft.com/office/officeart/2018/2/layout/IconCircleList"/>
    <dgm:cxn modelId="{7F675587-63E7-4376-974D-652F438C63D1}" type="presParOf" srcId="{2614431D-AD3E-40B6-8008-726E5BEF33A1}" destId="{85A68925-24EB-4EF9-94FE-ABB21A71ED92}" srcOrd="0" destOrd="0" presId="urn:microsoft.com/office/officeart/2018/2/layout/IconCircleList"/>
    <dgm:cxn modelId="{FFF57F99-B247-49EF-93F3-615B9A0563C9}" type="presParOf" srcId="{2614431D-AD3E-40B6-8008-726E5BEF33A1}" destId="{7ACC92A5-D211-49FD-A906-5E9F7B8839BC}" srcOrd="1" destOrd="0" presId="urn:microsoft.com/office/officeart/2018/2/layout/IconCircleList"/>
    <dgm:cxn modelId="{15DC7152-CCBF-4535-9AC6-C79875F3D062}" type="presParOf" srcId="{2614431D-AD3E-40B6-8008-726E5BEF33A1}" destId="{520100C0-F1F0-4686-B864-680690BF6A20}" srcOrd="2" destOrd="0" presId="urn:microsoft.com/office/officeart/2018/2/layout/IconCircleList"/>
    <dgm:cxn modelId="{B6591A43-075A-4A0A-B26D-2B8B77092281}" type="presParOf" srcId="{2614431D-AD3E-40B6-8008-726E5BEF33A1}" destId="{4968610F-D991-4E8F-AA2C-86855DCF8737}" srcOrd="3" destOrd="0" presId="urn:microsoft.com/office/officeart/2018/2/layout/IconCircleList"/>
    <dgm:cxn modelId="{C62F031A-1CE1-4309-A86D-A47A12C0D624}" type="presParOf" srcId="{32B05CB4-62EF-4DB7-BD35-10659F5A93D6}" destId="{E19D96DE-5795-4B9D-8EAE-56A3D910AF20}" srcOrd="5" destOrd="0" presId="urn:microsoft.com/office/officeart/2018/2/layout/IconCircleList"/>
    <dgm:cxn modelId="{8C94EDC4-43B2-4EA2-8AAD-8BE0DF517717}" type="presParOf" srcId="{32B05CB4-62EF-4DB7-BD35-10659F5A93D6}" destId="{0D547B1F-7AE6-480A-AF0C-92C45D58056E}" srcOrd="6" destOrd="0" presId="urn:microsoft.com/office/officeart/2018/2/layout/IconCircleList"/>
    <dgm:cxn modelId="{3ED37650-DA2F-491A-8FF8-CDC29981427E}" type="presParOf" srcId="{0D547B1F-7AE6-480A-AF0C-92C45D58056E}" destId="{5CA5F3EE-D40A-4A49-9228-36DE4F4BD6D7}" srcOrd="0" destOrd="0" presId="urn:microsoft.com/office/officeart/2018/2/layout/IconCircleList"/>
    <dgm:cxn modelId="{5185A35B-51AB-4E3F-A5F2-645BD8F154A6}" type="presParOf" srcId="{0D547B1F-7AE6-480A-AF0C-92C45D58056E}" destId="{782C2A8E-8030-416A-BDEE-03D822BA9243}" srcOrd="1" destOrd="0" presId="urn:microsoft.com/office/officeart/2018/2/layout/IconCircleList"/>
    <dgm:cxn modelId="{EF2EB3D7-D84A-43F9-92A6-3BB5B7D0DB5F}" type="presParOf" srcId="{0D547B1F-7AE6-480A-AF0C-92C45D58056E}" destId="{1719BC12-E40A-41B6-B125-CAB7AEF6D891}" srcOrd="2" destOrd="0" presId="urn:microsoft.com/office/officeart/2018/2/layout/IconCircleList"/>
    <dgm:cxn modelId="{6563D67A-A109-4D55-B15F-8B95DA3E75E1}" type="presParOf" srcId="{0D547B1F-7AE6-480A-AF0C-92C45D58056E}" destId="{D6075939-33E0-4F6C-8A59-81CF9C8D708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55487-1494-427A-A889-9A45FAE5C6C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BC127FE-F6F8-4DDC-9477-2728F2625A1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Expansion</a:t>
          </a:r>
        </a:p>
      </dgm:t>
    </dgm:pt>
    <dgm:pt modelId="{2AA9F855-30F3-4DF4-A789-C6DA38D79D9A}" type="parTrans" cxnId="{A4B6FB8A-AF04-473A-9900-3B4480AA23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5CF5F-D850-4783-A80A-51EE4D368DBC}" type="sibTrans" cxnId="{A4B6FB8A-AF04-473A-9900-3B4480AA23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4886B-0078-49A3-93BB-7E81F9932508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Service + Baseline State of Good Repair</a:t>
          </a:r>
        </a:p>
      </dgm:t>
    </dgm:pt>
    <dgm:pt modelId="{FD01D3A4-6894-418E-8CD3-396CF22A4E70}" type="parTrans" cxnId="{590DC3E7-3D32-497E-B9F3-190005008E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CEA40-C5E9-4272-B40E-4D921985C4E7}" type="sibTrans" cxnId="{590DC3E7-3D32-497E-B9F3-190005008E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4E8BA-1B22-4A15-A00A-484B083CECE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Maximized Service + Modernized Assets</a:t>
          </a:r>
        </a:p>
      </dgm:t>
    </dgm:pt>
    <dgm:pt modelId="{3B21818F-DEE0-4F74-BE9A-78B7ACE5788D}" type="parTrans" cxnId="{57B9291C-B103-4268-802E-93B41F76E2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E8DCF-A745-417D-8C92-1B8E2F558F8A}" type="sibTrans" cxnId="{57B9291C-B103-4268-802E-93B41F76E2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D1764-35F3-4C4C-B570-AEED2AD7E99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1800"/>
            </a:spcAft>
          </a:pPr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Enhanced Service + Baseline State of Good Repair</a:t>
          </a:r>
          <a:endParaRPr lang="en-US" sz="24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C3787-4B18-4926-BE69-CF3DB5376BD6}" type="parTrans" cxnId="{A4BC7AAC-6DEA-4099-8FF1-5769899971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F6DB1-E558-4D5C-B772-2EA3B6ACB0AC}" type="sibTrans" cxnId="{A4BC7AAC-6DEA-4099-8FF1-5769899971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01CE9-0C33-4C99-B68C-8F2A112DDE4C}" type="pres">
      <dgm:prSet presAssocID="{B2755487-1494-427A-A889-9A45FAE5C6C1}" presName="Name0" presStyleCnt="0">
        <dgm:presLayoutVars>
          <dgm:dir/>
          <dgm:animLvl val="lvl"/>
          <dgm:resizeHandles val="exact"/>
        </dgm:presLayoutVars>
      </dgm:prSet>
      <dgm:spPr/>
    </dgm:pt>
    <dgm:pt modelId="{D96EAA6E-6E31-4F35-9D76-DFE38C58CAEE}" type="pres">
      <dgm:prSet presAssocID="{FBC127FE-F6F8-4DDC-9477-2728F2625A1A}" presName="Name8" presStyleCnt="0"/>
      <dgm:spPr/>
    </dgm:pt>
    <dgm:pt modelId="{473F1B31-124B-475C-BC7B-F7CE4988E630}" type="pres">
      <dgm:prSet presAssocID="{FBC127FE-F6F8-4DDC-9477-2728F2625A1A}" presName="level" presStyleLbl="node1" presStyleIdx="0" presStyleCnt="4" custScaleY="141795">
        <dgm:presLayoutVars>
          <dgm:chMax val="1"/>
          <dgm:bulletEnabled val="1"/>
        </dgm:presLayoutVars>
      </dgm:prSet>
      <dgm:spPr/>
    </dgm:pt>
    <dgm:pt modelId="{87AE9AE1-CBC8-434A-8BE5-5169ACBC0882}" type="pres">
      <dgm:prSet presAssocID="{FBC127FE-F6F8-4DDC-9477-2728F2625A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227C45-EA26-4FEA-A932-1DD27815BAD6}" type="pres">
      <dgm:prSet presAssocID="{8304E8BA-1B22-4A15-A00A-484B083CECE2}" presName="Name8" presStyleCnt="0"/>
      <dgm:spPr/>
    </dgm:pt>
    <dgm:pt modelId="{5CE593C1-ED54-4614-8250-3FB6F7783344}" type="pres">
      <dgm:prSet presAssocID="{8304E8BA-1B22-4A15-A00A-484B083CECE2}" presName="level" presStyleLbl="node1" presStyleIdx="1" presStyleCnt="4">
        <dgm:presLayoutVars>
          <dgm:chMax val="1"/>
          <dgm:bulletEnabled val="1"/>
        </dgm:presLayoutVars>
      </dgm:prSet>
      <dgm:spPr/>
    </dgm:pt>
    <dgm:pt modelId="{3856DD24-E2DC-4858-B28F-B3E2C28C749F}" type="pres">
      <dgm:prSet presAssocID="{8304E8BA-1B22-4A15-A00A-484B083CEC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32E39C-6C88-4AA6-A982-B5A8D5435E04}" type="pres">
      <dgm:prSet presAssocID="{E9FD1764-35F3-4C4C-B570-AEED2AD7E99B}" presName="Name8" presStyleCnt="0"/>
      <dgm:spPr/>
    </dgm:pt>
    <dgm:pt modelId="{59CC15EF-1D95-49F7-A3BE-736F5D050330}" type="pres">
      <dgm:prSet presAssocID="{E9FD1764-35F3-4C4C-B570-AEED2AD7E99B}" presName="level" presStyleLbl="node1" presStyleIdx="2" presStyleCnt="4">
        <dgm:presLayoutVars>
          <dgm:chMax val="1"/>
          <dgm:bulletEnabled val="1"/>
        </dgm:presLayoutVars>
      </dgm:prSet>
      <dgm:spPr/>
    </dgm:pt>
    <dgm:pt modelId="{B8AE5DD8-C22F-48EF-8526-DFA47444D4AF}" type="pres">
      <dgm:prSet presAssocID="{E9FD1764-35F3-4C4C-B570-AEED2AD7E9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F77103-E626-459F-8028-F06A1EDB80EE}" type="pres">
      <dgm:prSet presAssocID="{7774886B-0078-49A3-93BB-7E81F9932508}" presName="Name8" presStyleCnt="0"/>
      <dgm:spPr/>
    </dgm:pt>
    <dgm:pt modelId="{65B84B05-F85B-4231-B43E-427DD36CD995}" type="pres">
      <dgm:prSet presAssocID="{7774886B-0078-49A3-93BB-7E81F9932508}" presName="level" presStyleLbl="node1" presStyleIdx="3" presStyleCnt="4" custScaleX="100000">
        <dgm:presLayoutVars>
          <dgm:chMax val="1"/>
          <dgm:bulletEnabled val="1"/>
        </dgm:presLayoutVars>
      </dgm:prSet>
      <dgm:spPr/>
    </dgm:pt>
    <dgm:pt modelId="{2359C477-35EF-4378-8562-9A86B3088728}" type="pres">
      <dgm:prSet presAssocID="{7774886B-0078-49A3-93BB-7E81F993250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7B9291C-B103-4268-802E-93B41F76E265}" srcId="{B2755487-1494-427A-A889-9A45FAE5C6C1}" destId="{8304E8BA-1B22-4A15-A00A-484B083CECE2}" srcOrd="1" destOrd="0" parTransId="{3B21818F-DEE0-4F74-BE9A-78B7ACE5788D}" sibTransId="{362E8DCF-A745-417D-8C92-1B8E2F558F8A}"/>
    <dgm:cxn modelId="{4A16612E-AFB3-4EB8-BBE9-9F57731A1C38}" type="presOf" srcId="{E9FD1764-35F3-4C4C-B570-AEED2AD7E99B}" destId="{59CC15EF-1D95-49F7-A3BE-736F5D050330}" srcOrd="0" destOrd="0" presId="urn:microsoft.com/office/officeart/2005/8/layout/pyramid1"/>
    <dgm:cxn modelId="{F2FB922F-61DC-4C0A-A399-22129D9AF879}" type="presOf" srcId="{7774886B-0078-49A3-93BB-7E81F9932508}" destId="{2359C477-35EF-4378-8562-9A86B3088728}" srcOrd="1" destOrd="0" presId="urn:microsoft.com/office/officeart/2005/8/layout/pyramid1"/>
    <dgm:cxn modelId="{74EEDE2F-EE9A-4BD1-8344-B62A4BFAF26F}" type="presOf" srcId="{8304E8BA-1B22-4A15-A00A-484B083CECE2}" destId="{5CE593C1-ED54-4614-8250-3FB6F7783344}" srcOrd="0" destOrd="0" presId="urn:microsoft.com/office/officeart/2005/8/layout/pyramid1"/>
    <dgm:cxn modelId="{5E9B5E3B-76D5-4601-8258-263D51F7406B}" type="presOf" srcId="{FBC127FE-F6F8-4DDC-9477-2728F2625A1A}" destId="{473F1B31-124B-475C-BC7B-F7CE4988E630}" srcOrd="0" destOrd="0" presId="urn:microsoft.com/office/officeart/2005/8/layout/pyramid1"/>
    <dgm:cxn modelId="{F6CC2C5E-4179-443A-AE98-4A38B07CE800}" type="presOf" srcId="{8304E8BA-1B22-4A15-A00A-484B083CECE2}" destId="{3856DD24-E2DC-4858-B28F-B3E2C28C749F}" srcOrd="1" destOrd="0" presId="urn:microsoft.com/office/officeart/2005/8/layout/pyramid1"/>
    <dgm:cxn modelId="{4AD71D79-8E6C-46B8-8EDD-17A6033549D4}" type="presOf" srcId="{B2755487-1494-427A-A889-9A45FAE5C6C1}" destId="{DDF01CE9-0C33-4C99-B68C-8F2A112DDE4C}" srcOrd="0" destOrd="0" presId="urn:microsoft.com/office/officeart/2005/8/layout/pyramid1"/>
    <dgm:cxn modelId="{A4B6FB8A-AF04-473A-9900-3B4480AA2342}" srcId="{B2755487-1494-427A-A889-9A45FAE5C6C1}" destId="{FBC127FE-F6F8-4DDC-9477-2728F2625A1A}" srcOrd="0" destOrd="0" parTransId="{2AA9F855-30F3-4DF4-A789-C6DA38D79D9A}" sibTransId="{E665CF5F-D850-4783-A80A-51EE4D368DBC}"/>
    <dgm:cxn modelId="{E34B9EA6-82E2-476A-B14D-31BCC1A626E9}" type="presOf" srcId="{E9FD1764-35F3-4C4C-B570-AEED2AD7E99B}" destId="{B8AE5DD8-C22F-48EF-8526-DFA47444D4AF}" srcOrd="1" destOrd="0" presId="urn:microsoft.com/office/officeart/2005/8/layout/pyramid1"/>
    <dgm:cxn modelId="{A4BC7AAC-6DEA-4099-8FF1-576989997178}" srcId="{B2755487-1494-427A-A889-9A45FAE5C6C1}" destId="{E9FD1764-35F3-4C4C-B570-AEED2AD7E99B}" srcOrd="2" destOrd="0" parTransId="{48CC3787-4B18-4926-BE69-CF3DB5376BD6}" sibTransId="{E88F6DB1-E558-4D5C-B772-2EA3B6ACB0AC}"/>
    <dgm:cxn modelId="{6977B7BE-B8E6-48C2-858D-3CB393F2522E}" type="presOf" srcId="{FBC127FE-F6F8-4DDC-9477-2728F2625A1A}" destId="{87AE9AE1-CBC8-434A-8BE5-5169ACBC0882}" srcOrd="1" destOrd="0" presId="urn:microsoft.com/office/officeart/2005/8/layout/pyramid1"/>
    <dgm:cxn modelId="{80B99EC9-1394-4414-A9F8-770BE081C08C}" type="presOf" srcId="{7774886B-0078-49A3-93BB-7E81F9932508}" destId="{65B84B05-F85B-4231-B43E-427DD36CD995}" srcOrd="0" destOrd="0" presId="urn:microsoft.com/office/officeart/2005/8/layout/pyramid1"/>
    <dgm:cxn modelId="{590DC3E7-3D32-497E-B9F3-190005008ED6}" srcId="{B2755487-1494-427A-A889-9A45FAE5C6C1}" destId="{7774886B-0078-49A3-93BB-7E81F9932508}" srcOrd="3" destOrd="0" parTransId="{FD01D3A4-6894-418E-8CD3-396CF22A4E70}" sibTransId="{3E1CEA40-C5E9-4272-B40E-4D921985C4E7}"/>
    <dgm:cxn modelId="{4581A727-574B-4CA1-AE37-149C547A8D2D}" type="presParOf" srcId="{DDF01CE9-0C33-4C99-B68C-8F2A112DDE4C}" destId="{D96EAA6E-6E31-4F35-9D76-DFE38C58CAEE}" srcOrd="0" destOrd="0" presId="urn:microsoft.com/office/officeart/2005/8/layout/pyramid1"/>
    <dgm:cxn modelId="{F736E2AB-B038-4D31-B0FA-9B0E077C4156}" type="presParOf" srcId="{D96EAA6E-6E31-4F35-9D76-DFE38C58CAEE}" destId="{473F1B31-124B-475C-BC7B-F7CE4988E630}" srcOrd="0" destOrd="0" presId="urn:microsoft.com/office/officeart/2005/8/layout/pyramid1"/>
    <dgm:cxn modelId="{3DB939AC-5800-41FA-A261-B7A603DC1019}" type="presParOf" srcId="{D96EAA6E-6E31-4F35-9D76-DFE38C58CAEE}" destId="{87AE9AE1-CBC8-434A-8BE5-5169ACBC0882}" srcOrd="1" destOrd="0" presId="urn:microsoft.com/office/officeart/2005/8/layout/pyramid1"/>
    <dgm:cxn modelId="{9FCD3196-AC41-469C-82D3-3FA61E042D55}" type="presParOf" srcId="{DDF01CE9-0C33-4C99-B68C-8F2A112DDE4C}" destId="{31227C45-EA26-4FEA-A932-1DD27815BAD6}" srcOrd="1" destOrd="0" presId="urn:microsoft.com/office/officeart/2005/8/layout/pyramid1"/>
    <dgm:cxn modelId="{5A8C3AE3-97F3-41F7-9E9C-7B9630699A0E}" type="presParOf" srcId="{31227C45-EA26-4FEA-A932-1DD27815BAD6}" destId="{5CE593C1-ED54-4614-8250-3FB6F7783344}" srcOrd="0" destOrd="0" presId="urn:microsoft.com/office/officeart/2005/8/layout/pyramid1"/>
    <dgm:cxn modelId="{2A9F8943-C82D-42BC-B612-B4862C274F1D}" type="presParOf" srcId="{31227C45-EA26-4FEA-A932-1DD27815BAD6}" destId="{3856DD24-E2DC-4858-B28F-B3E2C28C749F}" srcOrd="1" destOrd="0" presId="urn:microsoft.com/office/officeart/2005/8/layout/pyramid1"/>
    <dgm:cxn modelId="{065B4FFC-A1F1-4414-A32C-BB162FA73523}" type="presParOf" srcId="{DDF01CE9-0C33-4C99-B68C-8F2A112DDE4C}" destId="{6432E39C-6C88-4AA6-A982-B5A8D5435E04}" srcOrd="2" destOrd="0" presId="urn:microsoft.com/office/officeart/2005/8/layout/pyramid1"/>
    <dgm:cxn modelId="{3148BD8D-C343-400D-AABE-9DE59994E951}" type="presParOf" srcId="{6432E39C-6C88-4AA6-A982-B5A8D5435E04}" destId="{59CC15EF-1D95-49F7-A3BE-736F5D050330}" srcOrd="0" destOrd="0" presId="urn:microsoft.com/office/officeart/2005/8/layout/pyramid1"/>
    <dgm:cxn modelId="{F2DC0670-5312-4DB6-9226-BA63717DE093}" type="presParOf" srcId="{6432E39C-6C88-4AA6-A982-B5A8D5435E04}" destId="{B8AE5DD8-C22F-48EF-8526-DFA47444D4AF}" srcOrd="1" destOrd="0" presId="urn:microsoft.com/office/officeart/2005/8/layout/pyramid1"/>
    <dgm:cxn modelId="{D8109A82-2C0B-4743-AB2B-C9BF52261EBF}" type="presParOf" srcId="{DDF01CE9-0C33-4C99-B68C-8F2A112DDE4C}" destId="{CBF77103-E626-459F-8028-F06A1EDB80EE}" srcOrd="3" destOrd="0" presId="urn:microsoft.com/office/officeart/2005/8/layout/pyramid1"/>
    <dgm:cxn modelId="{077A6A91-EB7A-4694-85A7-943BA7E5041F}" type="presParOf" srcId="{CBF77103-E626-459F-8028-F06A1EDB80EE}" destId="{65B84B05-F85B-4231-B43E-427DD36CD995}" srcOrd="0" destOrd="0" presId="urn:microsoft.com/office/officeart/2005/8/layout/pyramid1"/>
    <dgm:cxn modelId="{E0083A8E-E52D-44B5-BC6A-C53E177FE1D8}" type="presParOf" srcId="{CBF77103-E626-459F-8028-F06A1EDB80EE}" destId="{2359C477-35EF-4378-8562-9A86B308872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4FFD8E-B58A-4201-A3FA-98D74C0FBD5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BF0B0-B8AC-426E-A950-DC7A04A59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Public transit landscape is </a:t>
          </a:r>
          <a:r>
            <a:rPr lang="en-US" b="1" dirty="0"/>
            <a:t>constantly evolving </a:t>
          </a:r>
          <a:r>
            <a:rPr lang="en-US" dirty="0"/>
            <a:t>and responding to structural changes, whether a pandemic, funding crisis, or changing public policies</a:t>
          </a:r>
        </a:p>
      </dgm:t>
    </dgm:pt>
    <dgm:pt modelId="{FF8EAE49-1280-40B0-B3DF-C8EBDD3D7C3D}" type="parTrans" cxnId="{D00DFF9A-AE40-463A-8A71-17657C27F2E5}">
      <dgm:prSet/>
      <dgm:spPr/>
      <dgm:t>
        <a:bodyPr/>
        <a:lstStyle/>
        <a:p>
          <a:endParaRPr lang="en-US"/>
        </a:p>
      </dgm:t>
    </dgm:pt>
    <dgm:pt modelId="{48946C6C-6FAF-4A69-9BAD-3E3D3779CAE3}" type="sibTrans" cxnId="{D00DFF9A-AE40-463A-8A71-17657C27F2E5}">
      <dgm:prSet/>
      <dgm:spPr/>
      <dgm:t>
        <a:bodyPr/>
        <a:lstStyle/>
        <a:p>
          <a:endParaRPr lang="en-US"/>
        </a:p>
      </dgm:t>
    </dgm:pt>
    <dgm:pt modelId="{E559E833-94FB-46F4-B8FB-1B4C1B6393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and use good data to make decisions. Adopt </a:t>
          </a:r>
          <a:r>
            <a:rPr lang="en-US" b="1" dirty="0"/>
            <a:t>leading indicators </a:t>
          </a:r>
          <a:r>
            <a:rPr lang="en-US" dirty="0"/>
            <a:t>rather than only lagging indicators to help </a:t>
          </a:r>
          <a:r>
            <a:rPr lang="en-US" b="1" dirty="0"/>
            <a:t>identify changes or risks early</a:t>
          </a:r>
        </a:p>
      </dgm:t>
    </dgm:pt>
    <dgm:pt modelId="{D6C0436F-2BB0-4976-BF40-C7B2E2E713AA}" type="parTrans" cxnId="{A09B949D-EA7D-47AA-90E3-03F86F8903E2}">
      <dgm:prSet/>
      <dgm:spPr/>
      <dgm:t>
        <a:bodyPr/>
        <a:lstStyle/>
        <a:p>
          <a:endParaRPr lang="en-US"/>
        </a:p>
      </dgm:t>
    </dgm:pt>
    <dgm:pt modelId="{4BAB55D7-2E21-428B-B2C4-4783C9AB3699}" type="sibTrans" cxnId="{A09B949D-EA7D-47AA-90E3-03F86F8903E2}">
      <dgm:prSet/>
      <dgm:spPr/>
      <dgm:t>
        <a:bodyPr/>
        <a:lstStyle/>
        <a:p>
          <a:endParaRPr lang="en-US"/>
        </a:p>
      </dgm:t>
    </dgm:pt>
    <dgm:pt modelId="{9DD23D8C-6CA6-4986-954B-1FED579C58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Demonstrate and communicate both the </a:t>
          </a:r>
          <a:r>
            <a:rPr lang="en-US" b="1" i="1" dirty="0"/>
            <a:t>benefits</a:t>
          </a:r>
          <a:r>
            <a:rPr lang="en-US" dirty="0"/>
            <a:t> to the region and the </a:t>
          </a:r>
          <a:r>
            <a:rPr lang="en-US" b="1" i="1" dirty="0"/>
            <a:t>consequences</a:t>
          </a:r>
          <a:r>
            <a:rPr lang="en-US" dirty="0"/>
            <a:t> of inaction</a:t>
          </a:r>
        </a:p>
      </dgm:t>
    </dgm:pt>
    <dgm:pt modelId="{38F649E9-911B-43AA-8D7E-CD2BC9514233}" type="parTrans" cxnId="{A158E1E7-93D4-41BB-8965-CC958E24C63D}">
      <dgm:prSet/>
      <dgm:spPr/>
      <dgm:t>
        <a:bodyPr/>
        <a:lstStyle/>
        <a:p>
          <a:endParaRPr lang="en-US"/>
        </a:p>
      </dgm:t>
    </dgm:pt>
    <dgm:pt modelId="{2E097BA0-DBAD-479C-ADB9-45CDCACCC87C}" type="sibTrans" cxnId="{A158E1E7-93D4-41BB-8965-CC958E24C63D}">
      <dgm:prSet/>
      <dgm:spPr/>
      <dgm:t>
        <a:bodyPr/>
        <a:lstStyle/>
        <a:p>
          <a:endParaRPr lang="en-US"/>
        </a:p>
      </dgm:t>
    </dgm:pt>
    <dgm:pt modelId="{D71AB9A9-408D-4D56-B6D8-73B3F9A4F6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Long-term solutions likely </a:t>
          </a:r>
          <a:r>
            <a:rPr lang="en-US" b="1" dirty="0"/>
            <a:t>require regional collaboration </a:t>
          </a:r>
          <a:r>
            <a:rPr lang="en-US" dirty="0"/>
            <a:t>– promote transparency, maintain trust &amp; build momentum for change</a:t>
          </a:r>
        </a:p>
      </dgm:t>
    </dgm:pt>
    <dgm:pt modelId="{324E467A-B269-4779-8466-1B5BDB230B39}" type="parTrans" cxnId="{C1D99CC7-C065-4949-B56E-A7E2BA7E150A}">
      <dgm:prSet/>
      <dgm:spPr/>
      <dgm:t>
        <a:bodyPr/>
        <a:lstStyle/>
        <a:p>
          <a:endParaRPr lang="en-US"/>
        </a:p>
      </dgm:t>
    </dgm:pt>
    <dgm:pt modelId="{85915F15-4222-4AD7-AC56-CC29D0477725}" type="sibTrans" cxnId="{C1D99CC7-C065-4949-B56E-A7E2BA7E150A}">
      <dgm:prSet/>
      <dgm:spPr/>
      <dgm:t>
        <a:bodyPr/>
        <a:lstStyle/>
        <a:p>
          <a:endParaRPr lang="en-US"/>
        </a:p>
      </dgm:t>
    </dgm:pt>
    <dgm:pt modelId="{A53E59DB-096A-4265-B453-88CCB717B2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Continue to focus on operations – </a:t>
          </a:r>
          <a:r>
            <a:rPr lang="en-US" b="1" dirty="0"/>
            <a:t>safe and reliable service is key to generating ridership</a:t>
          </a:r>
        </a:p>
      </dgm:t>
    </dgm:pt>
    <dgm:pt modelId="{1A5B6339-726A-4213-A0D2-5BA3E8D3155E}" type="parTrans" cxnId="{260C2B8D-2935-4637-B90C-596F715D6C50}">
      <dgm:prSet/>
      <dgm:spPr/>
      <dgm:t>
        <a:bodyPr/>
        <a:lstStyle/>
        <a:p>
          <a:endParaRPr lang="en-US"/>
        </a:p>
      </dgm:t>
    </dgm:pt>
    <dgm:pt modelId="{70C22F44-3F42-4BF3-B602-F5F6F75ACCF2}" type="sibTrans" cxnId="{260C2B8D-2935-4637-B90C-596F715D6C50}">
      <dgm:prSet/>
      <dgm:spPr/>
      <dgm:t>
        <a:bodyPr/>
        <a:lstStyle/>
        <a:p>
          <a:endParaRPr lang="en-US"/>
        </a:p>
      </dgm:t>
    </dgm:pt>
    <dgm:pt modelId="{49C5DB35-FCC6-41CC-8EFA-B4E1964BF23B}" type="pres">
      <dgm:prSet presAssocID="{F14FFD8E-B58A-4201-A3FA-98D74C0FBD54}" presName="root" presStyleCnt="0">
        <dgm:presLayoutVars>
          <dgm:dir/>
          <dgm:resizeHandles val="exact"/>
        </dgm:presLayoutVars>
      </dgm:prSet>
      <dgm:spPr/>
    </dgm:pt>
    <dgm:pt modelId="{879292CD-AF36-42A2-BBE3-29006F7D9782}" type="pres">
      <dgm:prSet presAssocID="{E56BF0B0-B8AC-426E-A950-DC7A04A59DF3}" presName="compNode" presStyleCnt="0"/>
      <dgm:spPr/>
    </dgm:pt>
    <dgm:pt modelId="{D282027A-BBF3-49EB-B408-5CD39DDC9D4A}" type="pres">
      <dgm:prSet presAssocID="{E56BF0B0-B8AC-426E-A950-DC7A04A59DF3}" presName="bgRect" presStyleLbl="bgShp" presStyleIdx="0" presStyleCnt="5"/>
      <dgm:spPr/>
    </dgm:pt>
    <dgm:pt modelId="{10B32B92-F5DC-4617-AF8E-5AA34093B260}" type="pres">
      <dgm:prSet presAssocID="{E56BF0B0-B8AC-426E-A950-DC7A04A59DF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4976F6CB-F5A6-4DE4-ADB9-8417A51C1D94}" type="pres">
      <dgm:prSet presAssocID="{E56BF0B0-B8AC-426E-A950-DC7A04A59DF3}" presName="spaceRect" presStyleCnt="0"/>
      <dgm:spPr/>
    </dgm:pt>
    <dgm:pt modelId="{551F216C-C9F9-4C70-9EA0-8A5EA77BCB4D}" type="pres">
      <dgm:prSet presAssocID="{E56BF0B0-B8AC-426E-A950-DC7A04A59DF3}" presName="parTx" presStyleLbl="revTx" presStyleIdx="0" presStyleCnt="5">
        <dgm:presLayoutVars>
          <dgm:chMax val="0"/>
          <dgm:chPref val="0"/>
        </dgm:presLayoutVars>
      </dgm:prSet>
      <dgm:spPr/>
    </dgm:pt>
    <dgm:pt modelId="{FDB0C71F-CFB4-45C4-B4A1-D5009FAE7FAD}" type="pres">
      <dgm:prSet presAssocID="{48946C6C-6FAF-4A69-9BAD-3E3D3779CAE3}" presName="sibTrans" presStyleCnt="0"/>
      <dgm:spPr/>
    </dgm:pt>
    <dgm:pt modelId="{1DE0E394-DB44-4825-A80A-A1AE5E131DF8}" type="pres">
      <dgm:prSet presAssocID="{E559E833-94FB-46F4-B8FB-1B4C1B63937C}" presName="compNode" presStyleCnt="0"/>
      <dgm:spPr/>
    </dgm:pt>
    <dgm:pt modelId="{8BE258B0-6F8C-42E0-A1E6-0809145A2798}" type="pres">
      <dgm:prSet presAssocID="{E559E833-94FB-46F4-B8FB-1B4C1B63937C}" presName="bgRect" presStyleLbl="bgShp" presStyleIdx="1" presStyleCnt="5"/>
      <dgm:spPr/>
    </dgm:pt>
    <dgm:pt modelId="{26D01EE5-74FE-4CA0-BA60-FEA8B90A5A92}" type="pres">
      <dgm:prSet presAssocID="{E559E833-94FB-46F4-B8FB-1B4C1B6393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82F69088-08AD-4973-ADBA-2641C4CF9340}" type="pres">
      <dgm:prSet presAssocID="{E559E833-94FB-46F4-B8FB-1B4C1B63937C}" presName="spaceRect" presStyleCnt="0"/>
      <dgm:spPr/>
    </dgm:pt>
    <dgm:pt modelId="{8AF203A7-870D-4D79-8B71-856B45051459}" type="pres">
      <dgm:prSet presAssocID="{E559E833-94FB-46F4-B8FB-1B4C1B63937C}" presName="parTx" presStyleLbl="revTx" presStyleIdx="1" presStyleCnt="5">
        <dgm:presLayoutVars>
          <dgm:chMax val="0"/>
          <dgm:chPref val="0"/>
        </dgm:presLayoutVars>
      </dgm:prSet>
      <dgm:spPr/>
    </dgm:pt>
    <dgm:pt modelId="{F05DCC1E-D726-48D0-BFBC-72CD40CC37E2}" type="pres">
      <dgm:prSet presAssocID="{4BAB55D7-2E21-428B-B2C4-4783C9AB3699}" presName="sibTrans" presStyleCnt="0"/>
      <dgm:spPr/>
    </dgm:pt>
    <dgm:pt modelId="{A4DE9DB6-2595-4907-916F-61887DF35EEC}" type="pres">
      <dgm:prSet presAssocID="{9DD23D8C-6CA6-4986-954B-1FED579C5878}" presName="compNode" presStyleCnt="0"/>
      <dgm:spPr/>
    </dgm:pt>
    <dgm:pt modelId="{289AE2F1-2B7D-49C7-91FD-54DB8FE8E5E5}" type="pres">
      <dgm:prSet presAssocID="{9DD23D8C-6CA6-4986-954B-1FED579C5878}" presName="bgRect" presStyleLbl="bgShp" presStyleIdx="2" presStyleCnt="5"/>
      <dgm:spPr/>
    </dgm:pt>
    <dgm:pt modelId="{EB0E5F33-30A9-493F-AFB2-6AF076074740}" type="pres">
      <dgm:prSet presAssocID="{9DD23D8C-6CA6-4986-954B-1FED579C58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E97ECE36-8DD2-41E7-9F1D-94D92F16779E}" type="pres">
      <dgm:prSet presAssocID="{9DD23D8C-6CA6-4986-954B-1FED579C5878}" presName="spaceRect" presStyleCnt="0"/>
      <dgm:spPr/>
    </dgm:pt>
    <dgm:pt modelId="{9BEEF6BE-438B-4EE9-A480-A9C078698399}" type="pres">
      <dgm:prSet presAssocID="{9DD23D8C-6CA6-4986-954B-1FED579C5878}" presName="parTx" presStyleLbl="revTx" presStyleIdx="2" presStyleCnt="5">
        <dgm:presLayoutVars>
          <dgm:chMax val="0"/>
          <dgm:chPref val="0"/>
        </dgm:presLayoutVars>
      </dgm:prSet>
      <dgm:spPr/>
    </dgm:pt>
    <dgm:pt modelId="{599D6C43-0C3D-426F-95B0-59DC51FD055D}" type="pres">
      <dgm:prSet presAssocID="{2E097BA0-DBAD-479C-ADB9-45CDCACCC87C}" presName="sibTrans" presStyleCnt="0"/>
      <dgm:spPr/>
    </dgm:pt>
    <dgm:pt modelId="{5A109B18-D64E-4A6E-898A-18719655EC82}" type="pres">
      <dgm:prSet presAssocID="{A53E59DB-096A-4265-B453-88CCB717B267}" presName="compNode" presStyleCnt="0"/>
      <dgm:spPr/>
    </dgm:pt>
    <dgm:pt modelId="{3379FB71-8EE4-40E5-BDA8-2B53223C5E6A}" type="pres">
      <dgm:prSet presAssocID="{A53E59DB-096A-4265-B453-88CCB717B267}" presName="bgRect" presStyleLbl="bgShp" presStyleIdx="3" presStyleCnt="5"/>
      <dgm:spPr/>
    </dgm:pt>
    <dgm:pt modelId="{E47C13EE-1B3C-439E-9610-23B86A8A1963}" type="pres">
      <dgm:prSet presAssocID="{A53E59DB-096A-4265-B453-88CCB717B26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in with solid fill"/>
        </a:ext>
      </dgm:extLst>
    </dgm:pt>
    <dgm:pt modelId="{DEE336A6-1F67-4039-BF58-64307ECEFF2C}" type="pres">
      <dgm:prSet presAssocID="{A53E59DB-096A-4265-B453-88CCB717B267}" presName="spaceRect" presStyleCnt="0"/>
      <dgm:spPr/>
    </dgm:pt>
    <dgm:pt modelId="{9ADBD1F3-1007-4760-BA21-024828E122B7}" type="pres">
      <dgm:prSet presAssocID="{A53E59DB-096A-4265-B453-88CCB717B267}" presName="parTx" presStyleLbl="revTx" presStyleIdx="3" presStyleCnt="5">
        <dgm:presLayoutVars>
          <dgm:chMax val="0"/>
          <dgm:chPref val="0"/>
        </dgm:presLayoutVars>
      </dgm:prSet>
      <dgm:spPr/>
    </dgm:pt>
    <dgm:pt modelId="{BB80BB47-5642-4BDC-8DAB-413A91299E98}" type="pres">
      <dgm:prSet presAssocID="{70C22F44-3F42-4BF3-B602-F5F6F75ACCF2}" presName="sibTrans" presStyleCnt="0"/>
      <dgm:spPr/>
    </dgm:pt>
    <dgm:pt modelId="{06CD565E-8E3A-471C-B65F-1BD0662F6ECE}" type="pres">
      <dgm:prSet presAssocID="{D71AB9A9-408D-4D56-B6D8-73B3F9A4F6BD}" presName="compNode" presStyleCnt="0"/>
      <dgm:spPr/>
    </dgm:pt>
    <dgm:pt modelId="{E8C1DE0D-8437-40F9-A788-96A7B59A3B3A}" type="pres">
      <dgm:prSet presAssocID="{D71AB9A9-408D-4D56-B6D8-73B3F9A4F6BD}" presName="bgRect" presStyleLbl="bgShp" presStyleIdx="4" presStyleCnt="5"/>
      <dgm:spPr/>
    </dgm:pt>
    <dgm:pt modelId="{2D8860F7-6E7F-445E-A592-E3E5D3F010ED}" type="pres">
      <dgm:prSet presAssocID="{D71AB9A9-408D-4D56-B6D8-73B3F9A4F6B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7AB2E2-A5F1-49A8-AB13-A537FADA354E}" type="pres">
      <dgm:prSet presAssocID="{D71AB9A9-408D-4D56-B6D8-73B3F9A4F6BD}" presName="spaceRect" presStyleCnt="0"/>
      <dgm:spPr/>
    </dgm:pt>
    <dgm:pt modelId="{5DCFB2E9-374A-4848-9106-95E981BBBC1E}" type="pres">
      <dgm:prSet presAssocID="{D71AB9A9-408D-4D56-B6D8-73B3F9A4F6B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066EB0D-5525-4206-8CF1-A277E9B41677}" type="presOf" srcId="{E56BF0B0-B8AC-426E-A950-DC7A04A59DF3}" destId="{551F216C-C9F9-4C70-9EA0-8A5EA77BCB4D}" srcOrd="0" destOrd="0" presId="urn:microsoft.com/office/officeart/2018/2/layout/IconVerticalSolidList"/>
    <dgm:cxn modelId="{82024647-12BD-4916-985D-E376CFB0EC45}" type="presOf" srcId="{A53E59DB-096A-4265-B453-88CCB717B267}" destId="{9ADBD1F3-1007-4760-BA21-024828E122B7}" srcOrd="0" destOrd="0" presId="urn:microsoft.com/office/officeart/2018/2/layout/IconVerticalSolidList"/>
    <dgm:cxn modelId="{B512D46A-4C49-49A8-AA41-2B94CEDE604C}" type="presOf" srcId="{D71AB9A9-408D-4D56-B6D8-73B3F9A4F6BD}" destId="{5DCFB2E9-374A-4848-9106-95E981BBBC1E}" srcOrd="0" destOrd="0" presId="urn:microsoft.com/office/officeart/2018/2/layout/IconVerticalSolidList"/>
    <dgm:cxn modelId="{586E3079-027D-4B4C-B4CC-9336A5737698}" type="presOf" srcId="{F14FFD8E-B58A-4201-A3FA-98D74C0FBD54}" destId="{49C5DB35-FCC6-41CC-8EFA-B4E1964BF23B}" srcOrd="0" destOrd="0" presId="urn:microsoft.com/office/officeart/2018/2/layout/IconVerticalSolidList"/>
    <dgm:cxn modelId="{260C2B8D-2935-4637-B90C-596F715D6C50}" srcId="{F14FFD8E-B58A-4201-A3FA-98D74C0FBD54}" destId="{A53E59DB-096A-4265-B453-88CCB717B267}" srcOrd="3" destOrd="0" parTransId="{1A5B6339-726A-4213-A0D2-5BA3E8D3155E}" sibTransId="{70C22F44-3F42-4BF3-B602-F5F6F75ACCF2}"/>
    <dgm:cxn modelId="{96EF2394-7E26-41CF-AFCA-944E03D11B6D}" type="presOf" srcId="{9DD23D8C-6CA6-4986-954B-1FED579C5878}" destId="{9BEEF6BE-438B-4EE9-A480-A9C078698399}" srcOrd="0" destOrd="0" presId="urn:microsoft.com/office/officeart/2018/2/layout/IconVerticalSolidList"/>
    <dgm:cxn modelId="{D00DFF9A-AE40-463A-8A71-17657C27F2E5}" srcId="{F14FFD8E-B58A-4201-A3FA-98D74C0FBD54}" destId="{E56BF0B0-B8AC-426E-A950-DC7A04A59DF3}" srcOrd="0" destOrd="0" parTransId="{FF8EAE49-1280-40B0-B3DF-C8EBDD3D7C3D}" sibTransId="{48946C6C-6FAF-4A69-9BAD-3E3D3779CAE3}"/>
    <dgm:cxn modelId="{A09B949D-EA7D-47AA-90E3-03F86F8903E2}" srcId="{F14FFD8E-B58A-4201-A3FA-98D74C0FBD54}" destId="{E559E833-94FB-46F4-B8FB-1B4C1B63937C}" srcOrd="1" destOrd="0" parTransId="{D6C0436F-2BB0-4976-BF40-C7B2E2E713AA}" sibTransId="{4BAB55D7-2E21-428B-B2C4-4783C9AB3699}"/>
    <dgm:cxn modelId="{C1D99CC7-C065-4949-B56E-A7E2BA7E150A}" srcId="{F14FFD8E-B58A-4201-A3FA-98D74C0FBD54}" destId="{D71AB9A9-408D-4D56-B6D8-73B3F9A4F6BD}" srcOrd="4" destOrd="0" parTransId="{324E467A-B269-4779-8466-1B5BDB230B39}" sibTransId="{85915F15-4222-4AD7-AC56-CC29D0477725}"/>
    <dgm:cxn modelId="{A158E1E7-93D4-41BB-8965-CC958E24C63D}" srcId="{F14FFD8E-B58A-4201-A3FA-98D74C0FBD54}" destId="{9DD23D8C-6CA6-4986-954B-1FED579C5878}" srcOrd="2" destOrd="0" parTransId="{38F649E9-911B-43AA-8D7E-CD2BC9514233}" sibTransId="{2E097BA0-DBAD-479C-ADB9-45CDCACCC87C}"/>
    <dgm:cxn modelId="{88A1ABF7-F69C-4184-84B1-6602254F17FB}" type="presOf" srcId="{E559E833-94FB-46F4-B8FB-1B4C1B63937C}" destId="{8AF203A7-870D-4D79-8B71-856B45051459}" srcOrd="0" destOrd="0" presId="urn:microsoft.com/office/officeart/2018/2/layout/IconVerticalSolidList"/>
    <dgm:cxn modelId="{42E924A1-00C1-41DA-B5DF-56DE93CA9DD3}" type="presParOf" srcId="{49C5DB35-FCC6-41CC-8EFA-B4E1964BF23B}" destId="{879292CD-AF36-42A2-BBE3-29006F7D9782}" srcOrd="0" destOrd="0" presId="urn:microsoft.com/office/officeart/2018/2/layout/IconVerticalSolidList"/>
    <dgm:cxn modelId="{1839C623-0918-4113-B736-521E15C5EA33}" type="presParOf" srcId="{879292CD-AF36-42A2-BBE3-29006F7D9782}" destId="{D282027A-BBF3-49EB-B408-5CD39DDC9D4A}" srcOrd="0" destOrd="0" presId="urn:microsoft.com/office/officeart/2018/2/layout/IconVerticalSolidList"/>
    <dgm:cxn modelId="{432F1BB9-4C9F-4692-98FC-3A789DBDAA14}" type="presParOf" srcId="{879292CD-AF36-42A2-BBE3-29006F7D9782}" destId="{10B32B92-F5DC-4617-AF8E-5AA34093B260}" srcOrd="1" destOrd="0" presId="urn:microsoft.com/office/officeart/2018/2/layout/IconVerticalSolidList"/>
    <dgm:cxn modelId="{C0F98264-F6FC-4B86-B408-BC27E638F70A}" type="presParOf" srcId="{879292CD-AF36-42A2-BBE3-29006F7D9782}" destId="{4976F6CB-F5A6-4DE4-ADB9-8417A51C1D94}" srcOrd="2" destOrd="0" presId="urn:microsoft.com/office/officeart/2018/2/layout/IconVerticalSolidList"/>
    <dgm:cxn modelId="{CB42E6EC-60E7-4E82-B683-C52DF504959C}" type="presParOf" srcId="{879292CD-AF36-42A2-BBE3-29006F7D9782}" destId="{551F216C-C9F9-4C70-9EA0-8A5EA77BCB4D}" srcOrd="3" destOrd="0" presId="urn:microsoft.com/office/officeart/2018/2/layout/IconVerticalSolidList"/>
    <dgm:cxn modelId="{ED3BE323-1E2C-4CDE-B111-CBA2BE52A48C}" type="presParOf" srcId="{49C5DB35-FCC6-41CC-8EFA-B4E1964BF23B}" destId="{FDB0C71F-CFB4-45C4-B4A1-D5009FAE7FAD}" srcOrd="1" destOrd="0" presId="urn:microsoft.com/office/officeart/2018/2/layout/IconVerticalSolidList"/>
    <dgm:cxn modelId="{25CF7C48-1B7F-4BDC-866B-B52C6DD80A6C}" type="presParOf" srcId="{49C5DB35-FCC6-41CC-8EFA-B4E1964BF23B}" destId="{1DE0E394-DB44-4825-A80A-A1AE5E131DF8}" srcOrd="2" destOrd="0" presId="urn:microsoft.com/office/officeart/2018/2/layout/IconVerticalSolidList"/>
    <dgm:cxn modelId="{1EC83846-3E72-41EB-B2A6-8684F3EB2435}" type="presParOf" srcId="{1DE0E394-DB44-4825-A80A-A1AE5E131DF8}" destId="{8BE258B0-6F8C-42E0-A1E6-0809145A2798}" srcOrd="0" destOrd="0" presId="urn:microsoft.com/office/officeart/2018/2/layout/IconVerticalSolidList"/>
    <dgm:cxn modelId="{63BA41CC-319C-4BBE-9D5B-7EA70E2615B0}" type="presParOf" srcId="{1DE0E394-DB44-4825-A80A-A1AE5E131DF8}" destId="{26D01EE5-74FE-4CA0-BA60-FEA8B90A5A92}" srcOrd="1" destOrd="0" presId="urn:microsoft.com/office/officeart/2018/2/layout/IconVerticalSolidList"/>
    <dgm:cxn modelId="{BF07AA1E-3D91-4CD4-9E87-8CE52C116931}" type="presParOf" srcId="{1DE0E394-DB44-4825-A80A-A1AE5E131DF8}" destId="{82F69088-08AD-4973-ADBA-2641C4CF9340}" srcOrd="2" destOrd="0" presId="urn:microsoft.com/office/officeart/2018/2/layout/IconVerticalSolidList"/>
    <dgm:cxn modelId="{0403FBA1-55E2-4BA1-8388-728924F269A7}" type="presParOf" srcId="{1DE0E394-DB44-4825-A80A-A1AE5E131DF8}" destId="{8AF203A7-870D-4D79-8B71-856B45051459}" srcOrd="3" destOrd="0" presId="urn:microsoft.com/office/officeart/2018/2/layout/IconVerticalSolidList"/>
    <dgm:cxn modelId="{35BED0BD-B840-4892-BE68-1885FEC85702}" type="presParOf" srcId="{49C5DB35-FCC6-41CC-8EFA-B4E1964BF23B}" destId="{F05DCC1E-D726-48D0-BFBC-72CD40CC37E2}" srcOrd="3" destOrd="0" presId="urn:microsoft.com/office/officeart/2018/2/layout/IconVerticalSolidList"/>
    <dgm:cxn modelId="{EB32E1D4-88A1-4251-9D50-837BB648D23D}" type="presParOf" srcId="{49C5DB35-FCC6-41CC-8EFA-B4E1964BF23B}" destId="{A4DE9DB6-2595-4907-916F-61887DF35EEC}" srcOrd="4" destOrd="0" presId="urn:microsoft.com/office/officeart/2018/2/layout/IconVerticalSolidList"/>
    <dgm:cxn modelId="{FF5398D1-200D-4355-9EC4-FFF2DF88888C}" type="presParOf" srcId="{A4DE9DB6-2595-4907-916F-61887DF35EEC}" destId="{289AE2F1-2B7D-49C7-91FD-54DB8FE8E5E5}" srcOrd="0" destOrd="0" presId="urn:microsoft.com/office/officeart/2018/2/layout/IconVerticalSolidList"/>
    <dgm:cxn modelId="{9AA587BF-497F-4BC0-801C-134CFDF59F35}" type="presParOf" srcId="{A4DE9DB6-2595-4907-916F-61887DF35EEC}" destId="{EB0E5F33-30A9-493F-AFB2-6AF076074740}" srcOrd="1" destOrd="0" presId="urn:microsoft.com/office/officeart/2018/2/layout/IconVerticalSolidList"/>
    <dgm:cxn modelId="{D442DC0B-9388-47BF-A759-9BE8B8067725}" type="presParOf" srcId="{A4DE9DB6-2595-4907-916F-61887DF35EEC}" destId="{E97ECE36-8DD2-41E7-9F1D-94D92F16779E}" srcOrd="2" destOrd="0" presId="urn:microsoft.com/office/officeart/2018/2/layout/IconVerticalSolidList"/>
    <dgm:cxn modelId="{1678932A-A656-4ADC-9A1C-993387DB92B8}" type="presParOf" srcId="{A4DE9DB6-2595-4907-916F-61887DF35EEC}" destId="{9BEEF6BE-438B-4EE9-A480-A9C078698399}" srcOrd="3" destOrd="0" presId="urn:microsoft.com/office/officeart/2018/2/layout/IconVerticalSolidList"/>
    <dgm:cxn modelId="{D0FF62DD-B659-4A38-A63C-1AAEFB14CF72}" type="presParOf" srcId="{49C5DB35-FCC6-41CC-8EFA-B4E1964BF23B}" destId="{599D6C43-0C3D-426F-95B0-59DC51FD055D}" srcOrd="5" destOrd="0" presId="urn:microsoft.com/office/officeart/2018/2/layout/IconVerticalSolidList"/>
    <dgm:cxn modelId="{8DA60888-45EF-4D8D-A101-D71A013A9BBC}" type="presParOf" srcId="{49C5DB35-FCC6-41CC-8EFA-B4E1964BF23B}" destId="{5A109B18-D64E-4A6E-898A-18719655EC82}" srcOrd="6" destOrd="0" presId="urn:microsoft.com/office/officeart/2018/2/layout/IconVerticalSolidList"/>
    <dgm:cxn modelId="{A4CAA877-2276-482B-AB9F-7F24ADD19ED1}" type="presParOf" srcId="{5A109B18-D64E-4A6E-898A-18719655EC82}" destId="{3379FB71-8EE4-40E5-BDA8-2B53223C5E6A}" srcOrd="0" destOrd="0" presId="urn:microsoft.com/office/officeart/2018/2/layout/IconVerticalSolidList"/>
    <dgm:cxn modelId="{6219C31D-651D-47F5-8476-A157174B7110}" type="presParOf" srcId="{5A109B18-D64E-4A6E-898A-18719655EC82}" destId="{E47C13EE-1B3C-439E-9610-23B86A8A1963}" srcOrd="1" destOrd="0" presId="urn:microsoft.com/office/officeart/2018/2/layout/IconVerticalSolidList"/>
    <dgm:cxn modelId="{6F2D3974-40F2-4764-AF9A-122B15A4B491}" type="presParOf" srcId="{5A109B18-D64E-4A6E-898A-18719655EC82}" destId="{DEE336A6-1F67-4039-BF58-64307ECEFF2C}" srcOrd="2" destOrd="0" presId="urn:microsoft.com/office/officeart/2018/2/layout/IconVerticalSolidList"/>
    <dgm:cxn modelId="{57A3108A-BBA0-443C-BE7A-7F6618C54AB2}" type="presParOf" srcId="{5A109B18-D64E-4A6E-898A-18719655EC82}" destId="{9ADBD1F3-1007-4760-BA21-024828E122B7}" srcOrd="3" destOrd="0" presId="urn:microsoft.com/office/officeart/2018/2/layout/IconVerticalSolidList"/>
    <dgm:cxn modelId="{13EA2A1D-1FEB-49F8-9F1B-130C05555DAE}" type="presParOf" srcId="{49C5DB35-FCC6-41CC-8EFA-B4E1964BF23B}" destId="{BB80BB47-5642-4BDC-8DAB-413A91299E98}" srcOrd="7" destOrd="0" presId="urn:microsoft.com/office/officeart/2018/2/layout/IconVerticalSolidList"/>
    <dgm:cxn modelId="{5375067B-4F3E-4A91-9E87-AFC86168A638}" type="presParOf" srcId="{49C5DB35-FCC6-41CC-8EFA-B4E1964BF23B}" destId="{06CD565E-8E3A-471C-B65F-1BD0662F6ECE}" srcOrd="8" destOrd="0" presId="urn:microsoft.com/office/officeart/2018/2/layout/IconVerticalSolidList"/>
    <dgm:cxn modelId="{C9FFDDA6-630E-4D16-B25F-F4E988B0E5EB}" type="presParOf" srcId="{06CD565E-8E3A-471C-B65F-1BD0662F6ECE}" destId="{E8C1DE0D-8437-40F9-A788-96A7B59A3B3A}" srcOrd="0" destOrd="0" presId="urn:microsoft.com/office/officeart/2018/2/layout/IconVerticalSolidList"/>
    <dgm:cxn modelId="{D0864403-51F9-4ECF-90F0-8DB05BDE5D08}" type="presParOf" srcId="{06CD565E-8E3A-471C-B65F-1BD0662F6ECE}" destId="{2D8860F7-6E7F-445E-A592-E3E5D3F010ED}" srcOrd="1" destOrd="0" presId="urn:microsoft.com/office/officeart/2018/2/layout/IconVerticalSolidList"/>
    <dgm:cxn modelId="{57297F0C-8676-411C-8A28-9857674332C8}" type="presParOf" srcId="{06CD565E-8E3A-471C-B65F-1BD0662F6ECE}" destId="{527AB2E2-A5F1-49A8-AB13-A537FADA354E}" srcOrd="2" destOrd="0" presId="urn:microsoft.com/office/officeart/2018/2/layout/IconVerticalSolidList"/>
    <dgm:cxn modelId="{68DBCF77-9C34-4D1E-A33F-EDA4560C60AE}" type="presParOf" srcId="{06CD565E-8E3A-471C-B65F-1BD0662F6ECE}" destId="{5DCFB2E9-374A-4848-9106-95E981BBBC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5294A-BC03-4D55-9A17-CCDCE27D98AA}">
      <dsp:nvSpPr>
        <dsp:cNvPr id="0" name=""/>
        <dsp:cNvSpPr/>
      </dsp:nvSpPr>
      <dsp:spPr>
        <a:xfrm>
          <a:off x="14064" y="746838"/>
          <a:ext cx="2588598" cy="645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01" tIns="170101" rIns="170101" bIns="17010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S</a:t>
          </a:r>
          <a:r>
            <a:rPr lang="en-US" sz="2200" b="0" i="0" kern="1200" dirty="0"/>
            <a:t>ocial</a:t>
          </a:r>
          <a:endParaRPr lang="en-US" sz="2200" kern="1200" dirty="0"/>
        </a:p>
      </dsp:txBody>
      <dsp:txXfrm>
        <a:off x="14064" y="746838"/>
        <a:ext cx="2588598" cy="645772"/>
      </dsp:txXfrm>
    </dsp:sp>
    <dsp:sp modelId="{7B1BD053-52DD-4BED-81B5-07DE07981F5F}">
      <dsp:nvSpPr>
        <dsp:cNvPr id="0" name=""/>
        <dsp:cNvSpPr/>
      </dsp:nvSpPr>
      <dsp:spPr>
        <a:xfrm>
          <a:off x="12686" y="1413212"/>
          <a:ext cx="2591354" cy="2320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6" tIns="212626" rIns="212626" bIns="21262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Pandemic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Customer Experience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Crime/Fare Evasion</a:t>
          </a:r>
        </a:p>
      </dsp:txBody>
      <dsp:txXfrm>
        <a:off x="12686" y="1413212"/>
        <a:ext cx="2591354" cy="2320509"/>
      </dsp:txXfrm>
    </dsp:sp>
    <dsp:sp modelId="{4D26A145-EE57-4397-8E4C-5B15616CA08B}">
      <dsp:nvSpPr>
        <dsp:cNvPr id="0" name=""/>
        <dsp:cNvSpPr/>
      </dsp:nvSpPr>
      <dsp:spPr>
        <a:xfrm>
          <a:off x="2711935" y="736536"/>
          <a:ext cx="2152573" cy="645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01" tIns="170101" rIns="170101" bIns="17010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T</a:t>
          </a:r>
          <a:r>
            <a:rPr lang="en-US" sz="2200" b="0" i="0" kern="1200" dirty="0"/>
            <a:t>echnology</a:t>
          </a:r>
          <a:endParaRPr lang="en-US" sz="2200" kern="1200" dirty="0"/>
        </a:p>
      </dsp:txBody>
      <dsp:txXfrm>
        <a:off x="2711935" y="736536"/>
        <a:ext cx="2152573" cy="645772"/>
      </dsp:txXfrm>
    </dsp:sp>
    <dsp:sp modelId="{E021E11C-0C49-4FB1-B989-E9CA659511F0}">
      <dsp:nvSpPr>
        <dsp:cNvPr id="0" name=""/>
        <dsp:cNvSpPr/>
      </dsp:nvSpPr>
      <dsp:spPr>
        <a:xfrm>
          <a:off x="2711935" y="1382308"/>
          <a:ext cx="2152573" cy="2361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6" tIns="212626" rIns="212626" bIns="21262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Automatic Train Operations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Mobile Payment Options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Digital Modernization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Enterprise Resource Planning</a:t>
          </a:r>
        </a:p>
      </dsp:txBody>
      <dsp:txXfrm>
        <a:off x="2711935" y="1382308"/>
        <a:ext cx="2152573" cy="2361714"/>
      </dsp:txXfrm>
    </dsp:sp>
    <dsp:sp modelId="{003D9F21-EE97-4111-9992-46E6B94F110B}">
      <dsp:nvSpPr>
        <dsp:cNvPr id="0" name=""/>
        <dsp:cNvSpPr/>
      </dsp:nvSpPr>
      <dsp:spPr>
        <a:xfrm>
          <a:off x="4972403" y="736536"/>
          <a:ext cx="2152573" cy="645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01" tIns="170101" rIns="170101" bIns="17010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E</a:t>
          </a:r>
          <a:r>
            <a:rPr lang="en-US" sz="2200" b="0" i="0" kern="1200" dirty="0"/>
            <a:t>conomic</a:t>
          </a:r>
          <a:endParaRPr lang="en-US" sz="2200" kern="1200" dirty="0"/>
        </a:p>
      </dsp:txBody>
      <dsp:txXfrm>
        <a:off x="4972403" y="736536"/>
        <a:ext cx="2152573" cy="645772"/>
      </dsp:txXfrm>
    </dsp:sp>
    <dsp:sp modelId="{51F0015F-A14C-4126-AA48-5664D488B7C0}">
      <dsp:nvSpPr>
        <dsp:cNvPr id="0" name=""/>
        <dsp:cNvSpPr/>
      </dsp:nvSpPr>
      <dsp:spPr>
        <a:xfrm>
          <a:off x="4972403" y="1382308"/>
          <a:ext cx="2152573" cy="2361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6" tIns="212626" rIns="212626" bIns="21262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Regional  Economic Growth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Inflation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Interest Rates</a:t>
          </a:r>
        </a:p>
      </dsp:txBody>
      <dsp:txXfrm>
        <a:off x="4972403" y="1382308"/>
        <a:ext cx="2152573" cy="2361714"/>
      </dsp:txXfrm>
    </dsp:sp>
    <dsp:sp modelId="{2ADBC0AF-6414-4C58-965E-324B088ACB10}">
      <dsp:nvSpPr>
        <dsp:cNvPr id="0" name=""/>
        <dsp:cNvSpPr/>
      </dsp:nvSpPr>
      <dsp:spPr>
        <a:xfrm>
          <a:off x="7232871" y="736536"/>
          <a:ext cx="2152573" cy="645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01" tIns="170101" rIns="170101" bIns="17010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E</a:t>
          </a:r>
          <a:r>
            <a:rPr lang="en-US" sz="2200" b="0" i="0" kern="1200" dirty="0"/>
            <a:t>nvironmental</a:t>
          </a:r>
          <a:endParaRPr lang="en-US" sz="2200" kern="1200" dirty="0"/>
        </a:p>
      </dsp:txBody>
      <dsp:txXfrm>
        <a:off x="7232871" y="736536"/>
        <a:ext cx="2152573" cy="645772"/>
      </dsp:txXfrm>
    </dsp:sp>
    <dsp:sp modelId="{83A4A3F2-7DED-4F19-A0FB-635B3D7FE2A4}">
      <dsp:nvSpPr>
        <dsp:cNvPr id="0" name=""/>
        <dsp:cNvSpPr/>
      </dsp:nvSpPr>
      <dsp:spPr>
        <a:xfrm>
          <a:off x="7232871" y="1382308"/>
          <a:ext cx="2152573" cy="2361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6" tIns="212626" rIns="212626" bIns="21262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Workplace Policies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Priorities</a:t>
          </a:r>
        </a:p>
      </dsp:txBody>
      <dsp:txXfrm>
        <a:off x="7232871" y="1382308"/>
        <a:ext cx="2152573" cy="2361714"/>
      </dsp:txXfrm>
    </dsp:sp>
    <dsp:sp modelId="{4B0AE5E2-ACC9-40F9-8AC9-0F8FCF436281}">
      <dsp:nvSpPr>
        <dsp:cNvPr id="0" name=""/>
        <dsp:cNvSpPr/>
      </dsp:nvSpPr>
      <dsp:spPr>
        <a:xfrm>
          <a:off x="9493339" y="736536"/>
          <a:ext cx="2152573" cy="645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01" tIns="170101" rIns="170101" bIns="17010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P</a:t>
          </a:r>
          <a:r>
            <a:rPr lang="en-US" sz="2200" b="0" i="0" kern="1200" dirty="0"/>
            <a:t>olitical</a:t>
          </a:r>
          <a:endParaRPr lang="en-US" sz="2200" kern="1200" dirty="0"/>
        </a:p>
      </dsp:txBody>
      <dsp:txXfrm>
        <a:off x="9493339" y="736536"/>
        <a:ext cx="2152573" cy="645772"/>
      </dsp:txXfrm>
    </dsp:sp>
    <dsp:sp modelId="{E38FC22E-D184-44C0-86F9-77C583C12FB5}">
      <dsp:nvSpPr>
        <dsp:cNvPr id="0" name=""/>
        <dsp:cNvSpPr/>
      </dsp:nvSpPr>
      <dsp:spPr>
        <a:xfrm>
          <a:off x="9493339" y="1382308"/>
          <a:ext cx="2152573" cy="2361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6" tIns="212626" rIns="212626" bIns="212626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Policies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Local Funding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Federal Funding</a:t>
          </a:r>
        </a:p>
      </dsp:txBody>
      <dsp:txXfrm>
        <a:off x="9493339" y="1382308"/>
        <a:ext cx="2152573" cy="2361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22D61-BAFA-4D24-B447-7023900E0935}">
      <dsp:nvSpPr>
        <dsp:cNvPr id="0" name=""/>
        <dsp:cNvSpPr/>
      </dsp:nvSpPr>
      <dsp:spPr>
        <a:xfrm>
          <a:off x="3756783" y="283662"/>
          <a:ext cx="3665791" cy="366579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District of Columbia</a:t>
          </a:r>
        </a:p>
      </dsp:txBody>
      <dsp:txXfrm>
        <a:off x="5688742" y="1060460"/>
        <a:ext cx="1309211" cy="1091009"/>
      </dsp:txXfrm>
    </dsp:sp>
    <dsp:sp modelId="{1228D4CB-FF88-44DB-9572-4292B22E11B7}">
      <dsp:nvSpPr>
        <dsp:cNvPr id="0" name=""/>
        <dsp:cNvSpPr/>
      </dsp:nvSpPr>
      <dsp:spPr>
        <a:xfrm>
          <a:off x="3681285" y="414583"/>
          <a:ext cx="3665791" cy="366579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State of Maryland</a:t>
          </a:r>
        </a:p>
      </dsp:txBody>
      <dsp:txXfrm>
        <a:off x="4554093" y="2792983"/>
        <a:ext cx="1963816" cy="960088"/>
      </dsp:txXfrm>
    </dsp:sp>
    <dsp:sp modelId="{135BB6E8-A93A-4423-9086-DCA944396F5C}">
      <dsp:nvSpPr>
        <dsp:cNvPr id="0" name=""/>
        <dsp:cNvSpPr/>
      </dsp:nvSpPr>
      <dsp:spPr>
        <a:xfrm>
          <a:off x="3605788" y="283662"/>
          <a:ext cx="3665791" cy="366579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Commonwealth of Virginia</a:t>
          </a:r>
        </a:p>
      </dsp:txBody>
      <dsp:txXfrm>
        <a:off x="4030408" y="1060460"/>
        <a:ext cx="1309211" cy="1091009"/>
      </dsp:txXfrm>
    </dsp:sp>
    <dsp:sp modelId="{B79EA2C6-1493-4A3D-81BB-8B7A05447597}">
      <dsp:nvSpPr>
        <dsp:cNvPr id="0" name=""/>
        <dsp:cNvSpPr/>
      </dsp:nvSpPr>
      <dsp:spPr>
        <a:xfrm>
          <a:off x="3530156" y="56732"/>
          <a:ext cx="4119650" cy="41196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7F879-ACDC-4513-8CF5-0AA52D7FE322}">
      <dsp:nvSpPr>
        <dsp:cNvPr id="0" name=""/>
        <dsp:cNvSpPr/>
      </dsp:nvSpPr>
      <dsp:spPr>
        <a:xfrm>
          <a:off x="3454356" y="187421"/>
          <a:ext cx="4119650" cy="41196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FA43C-B37C-4811-82D2-E8D8E97A4553}">
      <dsp:nvSpPr>
        <dsp:cNvPr id="0" name=""/>
        <dsp:cNvSpPr/>
      </dsp:nvSpPr>
      <dsp:spPr>
        <a:xfrm>
          <a:off x="3378555" y="56732"/>
          <a:ext cx="4119650" cy="41196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DEC11-1DA2-491B-8AEA-53FC0363AC44}">
      <dsp:nvSpPr>
        <dsp:cNvPr id="0" name=""/>
        <dsp:cNvSpPr/>
      </dsp:nvSpPr>
      <dsp:spPr>
        <a:xfrm>
          <a:off x="0" y="1802"/>
          <a:ext cx="5726111" cy="9133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E77C-713C-467F-A2D6-110218B73338}">
      <dsp:nvSpPr>
        <dsp:cNvPr id="0" name=""/>
        <dsp:cNvSpPr/>
      </dsp:nvSpPr>
      <dsp:spPr>
        <a:xfrm>
          <a:off x="276275" y="207296"/>
          <a:ext cx="502318" cy="502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842BB-44C0-4AEF-B2B5-F170E70BB3CA}">
      <dsp:nvSpPr>
        <dsp:cNvPr id="0" name=""/>
        <dsp:cNvSpPr/>
      </dsp:nvSpPr>
      <dsp:spPr>
        <a:xfrm>
          <a:off x="1054869" y="1802"/>
          <a:ext cx="4671242" cy="91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58" tIns="96658" rIns="96658" bIns="966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Restructured Operating Subsidy Formula to increase transparency and align service benefits and costs</a:t>
          </a:r>
        </a:p>
      </dsp:txBody>
      <dsp:txXfrm>
        <a:off x="1054869" y="1802"/>
        <a:ext cx="4671242" cy="913307"/>
      </dsp:txXfrm>
    </dsp:sp>
    <dsp:sp modelId="{1E31C15D-77F7-4BF8-A3C4-A293BA223E00}">
      <dsp:nvSpPr>
        <dsp:cNvPr id="0" name=""/>
        <dsp:cNvSpPr/>
      </dsp:nvSpPr>
      <dsp:spPr>
        <a:xfrm>
          <a:off x="0" y="1143435"/>
          <a:ext cx="5726111" cy="9133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7905-7E96-4284-8233-AA1D2A06B97C}">
      <dsp:nvSpPr>
        <dsp:cNvPr id="0" name=""/>
        <dsp:cNvSpPr/>
      </dsp:nvSpPr>
      <dsp:spPr>
        <a:xfrm>
          <a:off x="276275" y="1348930"/>
          <a:ext cx="502318" cy="502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87721-1800-4ABE-9851-002AEF45E97D}">
      <dsp:nvSpPr>
        <dsp:cNvPr id="0" name=""/>
        <dsp:cNvSpPr/>
      </dsp:nvSpPr>
      <dsp:spPr>
        <a:xfrm>
          <a:off x="1054869" y="1143435"/>
          <a:ext cx="4671242" cy="91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58" tIns="96658" rIns="96658" bIns="966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Incorporated future year forecasting into annual budget process for planning </a:t>
          </a:r>
        </a:p>
      </dsp:txBody>
      <dsp:txXfrm>
        <a:off x="1054869" y="1143435"/>
        <a:ext cx="4671242" cy="913307"/>
      </dsp:txXfrm>
    </dsp:sp>
    <dsp:sp modelId="{A3DD2916-685F-4638-87B4-0B4B9DC30528}">
      <dsp:nvSpPr>
        <dsp:cNvPr id="0" name=""/>
        <dsp:cNvSpPr/>
      </dsp:nvSpPr>
      <dsp:spPr>
        <a:xfrm>
          <a:off x="0" y="2285069"/>
          <a:ext cx="5726111" cy="9133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B77DF-D44C-4409-9C9D-6698862AB35A}">
      <dsp:nvSpPr>
        <dsp:cNvPr id="0" name=""/>
        <dsp:cNvSpPr/>
      </dsp:nvSpPr>
      <dsp:spPr>
        <a:xfrm>
          <a:off x="276275" y="2490564"/>
          <a:ext cx="502318" cy="5023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6ABAF-5ED0-4B86-9734-F102F83B3A4C}">
      <dsp:nvSpPr>
        <dsp:cNvPr id="0" name=""/>
        <dsp:cNvSpPr/>
      </dsp:nvSpPr>
      <dsp:spPr>
        <a:xfrm>
          <a:off x="1054869" y="2285069"/>
          <a:ext cx="4671242" cy="91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58" tIns="96658" rIns="96658" bIns="966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Communicated Proposed Budget, Revised Budget and Final Budget with stakeholders to ensure transparency and build trust </a:t>
          </a:r>
        </a:p>
      </dsp:txBody>
      <dsp:txXfrm>
        <a:off x="1054869" y="2285069"/>
        <a:ext cx="4671242" cy="913307"/>
      </dsp:txXfrm>
    </dsp:sp>
    <dsp:sp modelId="{2409281A-0385-410D-8B29-2AB9E00ECEAF}">
      <dsp:nvSpPr>
        <dsp:cNvPr id="0" name=""/>
        <dsp:cNvSpPr/>
      </dsp:nvSpPr>
      <dsp:spPr>
        <a:xfrm>
          <a:off x="0" y="3426703"/>
          <a:ext cx="5726111" cy="9133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59298-86C1-42A0-82DA-85BE34118206}">
      <dsp:nvSpPr>
        <dsp:cNvPr id="0" name=""/>
        <dsp:cNvSpPr/>
      </dsp:nvSpPr>
      <dsp:spPr>
        <a:xfrm>
          <a:off x="276275" y="3632197"/>
          <a:ext cx="502318" cy="5023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0BA80-F3D9-483F-BF52-A2831D7C2E79}">
      <dsp:nvSpPr>
        <dsp:cNvPr id="0" name=""/>
        <dsp:cNvSpPr/>
      </dsp:nvSpPr>
      <dsp:spPr>
        <a:xfrm>
          <a:off x="1054869" y="3426703"/>
          <a:ext cx="4671242" cy="91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58" tIns="96658" rIns="96658" bIns="966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 regional collaboration on a future transit vision through DMV</a:t>
          </a:r>
          <a:r>
            <a:rPr lang="en-US" sz="1600" i="1" kern="1200" dirty="0"/>
            <a:t>Moves</a:t>
          </a:r>
        </a:p>
      </dsp:txBody>
      <dsp:txXfrm>
        <a:off x="1054869" y="3426703"/>
        <a:ext cx="4671242" cy="913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FB0A5-059B-4E01-9958-735F05A790EE}">
      <dsp:nvSpPr>
        <dsp:cNvPr id="0" name=""/>
        <dsp:cNvSpPr/>
      </dsp:nvSpPr>
      <dsp:spPr>
        <a:xfrm>
          <a:off x="0" y="1628"/>
          <a:ext cx="10515600" cy="82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65719-04EA-44E5-8371-C224A3D0D6EA}">
      <dsp:nvSpPr>
        <dsp:cNvPr id="0" name=""/>
        <dsp:cNvSpPr/>
      </dsp:nvSpPr>
      <dsp:spPr>
        <a:xfrm>
          <a:off x="249607" y="187286"/>
          <a:ext cx="453831" cy="453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30CD4-AF02-4787-848A-A06573565CA6}">
      <dsp:nvSpPr>
        <dsp:cNvPr id="0" name=""/>
        <dsp:cNvSpPr/>
      </dsp:nvSpPr>
      <dsp:spPr>
        <a:xfrm>
          <a:off x="953046" y="1628"/>
          <a:ext cx="9562553" cy="82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28" tIns="87328" rIns="87328" bIns="873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Comprehensive, regional transit initiative led by WMATA and the Washington Council of Governments (COG)</a:t>
          </a:r>
        </a:p>
      </dsp:txBody>
      <dsp:txXfrm>
        <a:off x="953046" y="1628"/>
        <a:ext cx="9562553" cy="825148"/>
      </dsp:txXfrm>
    </dsp:sp>
    <dsp:sp modelId="{BFBE4E9F-4899-4CE6-8494-58BC263A1401}">
      <dsp:nvSpPr>
        <dsp:cNvPr id="0" name=""/>
        <dsp:cNvSpPr/>
      </dsp:nvSpPr>
      <dsp:spPr>
        <a:xfrm>
          <a:off x="0" y="1033064"/>
          <a:ext cx="10515600" cy="82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3E7FE-2ECC-47BD-A832-6D63A7F75148}">
      <dsp:nvSpPr>
        <dsp:cNvPr id="0" name=""/>
        <dsp:cNvSpPr/>
      </dsp:nvSpPr>
      <dsp:spPr>
        <a:xfrm>
          <a:off x="249607" y="1218722"/>
          <a:ext cx="453831" cy="453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F31A2-F0A9-4D02-8A73-E578D777A96C}">
      <dsp:nvSpPr>
        <dsp:cNvPr id="0" name=""/>
        <dsp:cNvSpPr/>
      </dsp:nvSpPr>
      <dsp:spPr>
        <a:xfrm>
          <a:off x="953046" y="1033064"/>
          <a:ext cx="9562553" cy="82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28" tIns="87328" rIns="87328" bIns="873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Inaugural meeting in May 2024 to approve a resolution supporting COG—WMATA transit team to develop a regional transit vision</a:t>
          </a:r>
        </a:p>
      </dsp:txBody>
      <dsp:txXfrm>
        <a:off x="953046" y="1033064"/>
        <a:ext cx="9562553" cy="825148"/>
      </dsp:txXfrm>
    </dsp:sp>
    <dsp:sp modelId="{13015406-E9BC-44D9-80E0-91E7161BD519}">
      <dsp:nvSpPr>
        <dsp:cNvPr id="0" name=""/>
        <dsp:cNvSpPr/>
      </dsp:nvSpPr>
      <dsp:spPr>
        <a:xfrm>
          <a:off x="0" y="2064500"/>
          <a:ext cx="10515600" cy="82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CD323-C3E3-4EC1-9DC3-B2FAA2FF7C86}">
      <dsp:nvSpPr>
        <dsp:cNvPr id="0" name=""/>
        <dsp:cNvSpPr/>
      </dsp:nvSpPr>
      <dsp:spPr>
        <a:xfrm>
          <a:off x="249607" y="2250158"/>
          <a:ext cx="453831" cy="4538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AFF32-FE1B-43EF-BD16-308D73FEA4CE}">
      <dsp:nvSpPr>
        <dsp:cNvPr id="0" name=""/>
        <dsp:cNvSpPr/>
      </dsp:nvSpPr>
      <dsp:spPr>
        <a:xfrm>
          <a:off x="953046" y="2064500"/>
          <a:ext cx="9562553" cy="82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28" tIns="87328" rIns="87328" bIns="873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Connects businesses, community leaders and government to create a unified vision and long-term funding model</a:t>
          </a:r>
        </a:p>
      </dsp:txBody>
      <dsp:txXfrm>
        <a:off x="953046" y="2064500"/>
        <a:ext cx="9562553" cy="825148"/>
      </dsp:txXfrm>
    </dsp:sp>
    <dsp:sp modelId="{646F95F6-0B71-4BC4-9776-E2C80A425C42}">
      <dsp:nvSpPr>
        <dsp:cNvPr id="0" name=""/>
        <dsp:cNvSpPr/>
      </dsp:nvSpPr>
      <dsp:spPr>
        <a:xfrm>
          <a:off x="0" y="3095936"/>
          <a:ext cx="10515600" cy="82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B3790-6944-4230-A4E3-678A1E614800}">
      <dsp:nvSpPr>
        <dsp:cNvPr id="0" name=""/>
        <dsp:cNvSpPr/>
      </dsp:nvSpPr>
      <dsp:spPr>
        <a:xfrm>
          <a:off x="249607" y="3281594"/>
          <a:ext cx="453831" cy="4538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770CC-A91A-4D59-9331-0E1658FE266C}">
      <dsp:nvSpPr>
        <dsp:cNvPr id="0" name=""/>
        <dsp:cNvSpPr/>
      </dsp:nvSpPr>
      <dsp:spPr>
        <a:xfrm>
          <a:off x="953046" y="3095936"/>
          <a:ext cx="9562553" cy="82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28" tIns="87328" rIns="87328" bIns="873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Numerous operators collectively provide the region’s public transportation services</a:t>
          </a:r>
        </a:p>
      </dsp:txBody>
      <dsp:txXfrm>
        <a:off x="953046" y="3095936"/>
        <a:ext cx="9562553" cy="825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BA5F-FFEB-4BDE-9F86-F13D33EFE25C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968FB-1CB4-476B-8F26-C3BECE8297E8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C921-0121-4BAC-94E4-CF8159A4EF8C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Meet the regional goals for high-quality transit</a:t>
          </a:r>
        </a:p>
      </dsp:txBody>
      <dsp:txXfrm>
        <a:off x="1834517" y="469890"/>
        <a:ext cx="3148942" cy="1335915"/>
      </dsp:txXfrm>
    </dsp:sp>
    <dsp:sp modelId="{3970A12E-FA41-4740-89EA-213D26026CF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01B42-E724-4888-8F0E-4786EC1A1F06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4BFD5-578F-4BCE-B33E-CFF6C069CD78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Best Customer / Constituent Experience</a:t>
          </a:r>
        </a:p>
      </dsp:txBody>
      <dsp:txXfrm>
        <a:off x="7154322" y="469890"/>
        <a:ext cx="3148942" cy="1335915"/>
      </dsp:txXfrm>
    </dsp:sp>
    <dsp:sp modelId="{85A68925-24EB-4EF9-94FE-ABB21A71ED9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C92A5-D211-49FD-A906-5E9F7B8839BC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8610F-D991-4E8F-AA2C-86855DCF8737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 Return on Investment</a:t>
          </a:r>
        </a:p>
      </dsp:txBody>
      <dsp:txXfrm>
        <a:off x="1834517" y="2545532"/>
        <a:ext cx="3148942" cy="1335915"/>
      </dsp:txXfrm>
    </dsp:sp>
    <dsp:sp modelId="{5CA5F3EE-D40A-4A49-9228-36DE4F4BD6D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C2A8E-8030-416A-BDEE-03D822BA9243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75939-33E0-4F6C-8A59-81CF9C8D708F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Ensure Long-Term Viability of Transit</a:t>
          </a:r>
        </a:p>
      </dsp:txBody>
      <dsp:txXfrm>
        <a:off x="7154322" y="2545532"/>
        <a:ext cx="3148942" cy="1335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F1B31-124B-475C-BC7B-F7CE4988E630}">
      <dsp:nvSpPr>
        <dsp:cNvPr id="0" name=""/>
        <dsp:cNvSpPr/>
      </dsp:nvSpPr>
      <dsp:spPr>
        <a:xfrm>
          <a:off x="2799898" y="0"/>
          <a:ext cx="2646743" cy="1580458"/>
        </a:xfrm>
        <a:prstGeom prst="trapezoid">
          <a:avLst>
            <a:gd name="adj" fmla="val 83733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Expansion</a:t>
          </a:r>
        </a:p>
      </dsp:txBody>
      <dsp:txXfrm>
        <a:off x="2799898" y="0"/>
        <a:ext cx="2646743" cy="1580458"/>
      </dsp:txXfrm>
    </dsp:sp>
    <dsp:sp modelId="{5CE593C1-ED54-4614-8250-3FB6F7783344}">
      <dsp:nvSpPr>
        <dsp:cNvPr id="0" name=""/>
        <dsp:cNvSpPr/>
      </dsp:nvSpPr>
      <dsp:spPr>
        <a:xfrm>
          <a:off x="1866598" y="1580458"/>
          <a:ext cx="4513342" cy="1114608"/>
        </a:xfrm>
        <a:prstGeom prst="trapezoid">
          <a:avLst>
            <a:gd name="adj" fmla="val 83733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Maximized Service + Modernized Assets</a:t>
          </a:r>
        </a:p>
      </dsp:txBody>
      <dsp:txXfrm>
        <a:off x="2656433" y="1580458"/>
        <a:ext cx="2933672" cy="1114608"/>
      </dsp:txXfrm>
    </dsp:sp>
    <dsp:sp modelId="{59CC15EF-1D95-49F7-A3BE-736F5D050330}">
      <dsp:nvSpPr>
        <dsp:cNvPr id="0" name=""/>
        <dsp:cNvSpPr/>
      </dsp:nvSpPr>
      <dsp:spPr>
        <a:xfrm>
          <a:off x="933299" y="2695067"/>
          <a:ext cx="6379941" cy="1114608"/>
        </a:xfrm>
        <a:prstGeom prst="trapezoid">
          <a:avLst>
            <a:gd name="adj" fmla="val 83733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600"/>
            </a:spcBef>
            <a:spcAft>
              <a:spcPts val="18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Enhanced Service + Baseline State of Good Repair</a:t>
          </a:r>
          <a:endParaRPr lang="en-US" sz="2400" kern="1200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9789" y="2695067"/>
        <a:ext cx="4146961" cy="1114608"/>
      </dsp:txXfrm>
    </dsp:sp>
    <dsp:sp modelId="{65B84B05-F85B-4231-B43E-427DD36CD995}">
      <dsp:nvSpPr>
        <dsp:cNvPr id="0" name=""/>
        <dsp:cNvSpPr/>
      </dsp:nvSpPr>
      <dsp:spPr>
        <a:xfrm>
          <a:off x="0" y="3809675"/>
          <a:ext cx="8246540" cy="1114608"/>
        </a:xfrm>
        <a:prstGeom prst="trapezoid">
          <a:avLst>
            <a:gd name="adj" fmla="val 83733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Service + Baseline State of Good Repair</a:t>
          </a:r>
        </a:p>
      </dsp:txBody>
      <dsp:txXfrm>
        <a:off x="1443144" y="3809675"/>
        <a:ext cx="5360251" cy="1114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027A-BBF3-49EB-B408-5CD39DDC9D4A}">
      <dsp:nvSpPr>
        <dsp:cNvPr id="0" name=""/>
        <dsp:cNvSpPr/>
      </dsp:nvSpPr>
      <dsp:spPr>
        <a:xfrm>
          <a:off x="0" y="3698"/>
          <a:ext cx="11063137" cy="787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32B92-F5DC-4617-AF8E-5AA34093B260}">
      <dsp:nvSpPr>
        <dsp:cNvPr id="0" name=""/>
        <dsp:cNvSpPr/>
      </dsp:nvSpPr>
      <dsp:spPr>
        <a:xfrm>
          <a:off x="238326" y="180966"/>
          <a:ext cx="433321" cy="433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F216C-C9F9-4C70-9EA0-8A5EA77BCB4D}">
      <dsp:nvSpPr>
        <dsp:cNvPr id="0" name=""/>
        <dsp:cNvSpPr/>
      </dsp:nvSpPr>
      <dsp:spPr>
        <a:xfrm>
          <a:off x="909975" y="3698"/>
          <a:ext cx="10153161" cy="78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2" tIns="83382" rIns="83382" bIns="833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Public transit landscape is </a:t>
          </a:r>
          <a:r>
            <a:rPr lang="en-US" sz="1900" b="1" kern="1200" dirty="0"/>
            <a:t>constantly evolving </a:t>
          </a:r>
          <a:r>
            <a:rPr lang="en-US" sz="1900" kern="1200" dirty="0"/>
            <a:t>and responding to structural changes, whether a pandemic, funding crisis, or changing public policies</a:t>
          </a:r>
        </a:p>
      </dsp:txBody>
      <dsp:txXfrm>
        <a:off x="909975" y="3698"/>
        <a:ext cx="10153161" cy="787857"/>
      </dsp:txXfrm>
    </dsp:sp>
    <dsp:sp modelId="{8BE258B0-6F8C-42E0-A1E6-0809145A2798}">
      <dsp:nvSpPr>
        <dsp:cNvPr id="0" name=""/>
        <dsp:cNvSpPr/>
      </dsp:nvSpPr>
      <dsp:spPr>
        <a:xfrm>
          <a:off x="0" y="988521"/>
          <a:ext cx="11063137" cy="787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01EE5-74FE-4CA0-BA60-FEA8B90A5A92}">
      <dsp:nvSpPr>
        <dsp:cNvPr id="0" name=""/>
        <dsp:cNvSpPr/>
      </dsp:nvSpPr>
      <dsp:spPr>
        <a:xfrm>
          <a:off x="238326" y="1165788"/>
          <a:ext cx="433321" cy="433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203A7-870D-4D79-8B71-856B45051459}">
      <dsp:nvSpPr>
        <dsp:cNvPr id="0" name=""/>
        <dsp:cNvSpPr/>
      </dsp:nvSpPr>
      <dsp:spPr>
        <a:xfrm>
          <a:off x="909975" y="988521"/>
          <a:ext cx="10153161" cy="78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2" tIns="83382" rIns="83382" bIns="833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Identify and use good data to make decisions. Adopt </a:t>
          </a:r>
          <a:r>
            <a:rPr lang="en-US" sz="1900" b="1" kern="1200" dirty="0"/>
            <a:t>leading indicators </a:t>
          </a:r>
          <a:r>
            <a:rPr lang="en-US" sz="1900" kern="1200" dirty="0"/>
            <a:t>rather than only lagging indicators to help </a:t>
          </a:r>
          <a:r>
            <a:rPr lang="en-US" sz="1900" b="1" kern="1200" dirty="0"/>
            <a:t>identify changes or risks early</a:t>
          </a:r>
        </a:p>
      </dsp:txBody>
      <dsp:txXfrm>
        <a:off x="909975" y="988521"/>
        <a:ext cx="10153161" cy="787857"/>
      </dsp:txXfrm>
    </dsp:sp>
    <dsp:sp modelId="{289AE2F1-2B7D-49C7-91FD-54DB8FE8E5E5}">
      <dsp:nvSpPr>
        <dsp:cNvPr id="0" name=""/>
        <dsp:cNvSpPr/>
      </dsp:nvSpPr>
      <dsp:spPr>
        <a:xfrm>
          <a:off x="0" y="1973343"/>
          <a:ext cx="11063137" cy="787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E5F33-30A9-493F-AFB2-6AF076074740}">
      <dsp:nvSpPr>
        <dsp:cNvPr id="0" name=""/>
        <dsp:cNvSpPr/>
      </dsp:nvSpPr>
      <dsp:spPr>
        <a:xfrm>
          <a:off x="238326" y="2150611"/>
          <a:ext cx="433321" cy="433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EF6BE-438B-4EE9-A480-A9C078698399}">
      <dsp:nvSpPr>
        <dsp:cNvPr id="0" name=""/>
        <dsp:cNvSpPr/>
      </dsp:nvSpPr>
      <dsp:spPr>
        <a:xfrm>
          <a:off x="909975" y="1973343"/>
          <a:ext cx="10153161" cy="78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2" tIns="83382" rIns="83382" bIns="833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Demonstrate and communicate both the </a:t>
          </a:r>
          <a:r>
            <a:rPr lang="en-US" sz="1900" b="1" i="1" kern="1200" dirty="0"/>
            <a:t>benefits</a:t>
          </a:r>
          <a:r>
            <a:rPr lang="en-US" sz="1900" kern="1200" dirty="0"/>
            <a:t> to the region and the </a:t>
          </a:r>
          <a:r>
            <a:rPr lang="en-US" sz="1900" b="1" i="1" kern="1200" dirty="0"/>
            <a:t>consequences</a:t>
          </a:r>
          <a:r>
            <a:rPr lang="en-US" sz="1900" kern="1200" dirty="0"/>
            <a:t> of inaction</a:t>
          </a:r>
        </a:p>
      </dsp:txBody>
      <dsp:txXfrm>
        <a:off x="909975" y="1973343"/>
        <a:ext cx="10153161" cy="787857"/>
      </dsp:txXfrm>
    </dsp:sp>
    <dsp:sp modelId="{3379FB71-8EE4-40E5-BDA8-2B53223C5E6A}">
      <dsp:nvSpPr>
        <dsp:cNvPr id="0" name=""/>
        <dsp:cNvSpPr/>
      </dsp:nvSpPr>
      <dsp:spPr>
        <a:xfrm>
          <a:off x="0" y="2958165"/>
          <a:ext cx="11063137" cy="787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C13EE-1B3C-439E-9610-23B86A8A1963}">
      <dsp:nvSpPr>
        <dsp:cNvPr id="0" name=""/>
        <dsp:cNvSpPr/>
      </dsp:nvSpPr>
      <dsp:spPr>
        <a:xfrm>
          <a:off x="238326" y="3135433"/>
          <a:ext cx="433321" cy="433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D1F3-1007-4760-BA21-024828E122B7}">
      <dsp:nvSpPr>
        <dsp:cNvPr id="0" name=""/>
        <dsp:cNvSpPr/>
      </dsp:nvSpPr>
      <dsp:spPr>
        <a:xfrm>
          <a:off x="909975" y="2958165"/>
          <a:ext cx="10153161" cy="78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2" tIns="83382" rIns="83382" bIns="833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Continue to focus on operations – </a:t>
          </a:r>
          <a:r>
            <a:rPr lang="en-US" sz="1900" b="1" kern="1200" dirty="0"/>
            <a:t>safe and reliable service is key to generating ridership</a:t>
          </a:r>
        </a:p>
      </dsp:txBody>
      <dsp:txXfrm>
        <a:off x="909975" y="2958165"/>
        <a:ext cx="10153161" cy="787857"/>
      </dsp:txXfrm>
    </dsp:sp>
    <dsp:sp modelId="{E8C1DE0D-8437-40F9-A788-96A7B59A3B3A}">
      <dsp:nvSpPr>
        <dsp:cNvPr id="0" name=""/>
        <dsp:cNvSpPr/>
      </dsp:nvSpPr>
      <dsp:spPr>
        <a:xfrm>
          <a:off x="0" y="3942987"/>
          <a:ext cx="11063137" cy="787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60F7-6E7F-445E-A592-E3E5D3F010ED}">
      <dsp:nvSpPr>
        <dsp:cNvPr id="0" name=""/>
        <dsp:cNvSpPr/>
      </dsp:nvSpPr>
      <dsp:spPr>
        <a:xfrm>
          <a:off x="238326" y="4120255"/>
          <a:ext cx="433321" cy="4333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FB2E9-374A-4848-9106-95E981BBBC1E}">
      <dsp:nvSpPr>
        <dsp:cNvPr id="0" name=""/>
        <dsp:cNvSpPr/>
      </dsp:nvSpPr>
      <dsp:spPr>
        <a:xfrm>
          <a:off x="909975" y="3942987"/>
          <a:ext cx="10153161" cy="78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2" tIns="83382" rIns="83382" bIns="833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Long-term solutions likely </a:t>
          </a:r>
          <a:r>
            <a:rPr lang="en-US" sz="1900" b="1" kern="1200" dirty="0"/>
            <a:t>require regional collaboration </a:t>
          </a:r>
          <a:r>
            <a:rPr lang="en-US" sz="1900" kern="1200" dirty="0"/>
            <a:t>– promote transparency, maintain trust &amp; build momentum for change</a:t>
          </a:r>
        </a:p>
      </dsp:txBody>
      <dsp:txXfrm>
        <a:off x="909975" y="3942987"/>
        <a:ext cx="10153161" cy="787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0.80372</cdr:x>
      <cdr:y>0.62613</cdr:y>
    </cdr:from>
    <cdr:to>
      <cdr:x>0.88705</cdr:x>
      <cdr:y>0.83655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19052" y="2720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0.73665</cdr:x>
      <cdr:y>0.544</cdr:y>
    </cdr:from>
    <cdr:to>
      <cdr:x>0.90278</cdr:x>
      <cdr:y>0.85759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83123" y="2364064"/>
          <a:ext cx="1822877" cy="136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0.80277</cdr:x>
      <cdr:y>0.51322</cdr:y>
    </cdr:from>
    <cdr:to>
      <cdr:x>0.95314</cdr:x>
      <cdr:y>0.75236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D88A373-CB57-0513-867F-7209D621A604}"/>
            </a:ext>
          </a:extLst>
        </cdr:cNvPr>
        <cdr:cNvSpPr txBox="1"/>
      </cdr:nvSpPr>
      <cdr:spPr>
        <a:xfrm xmlns:a="http://schemas.openxmlformats.org/drawingml/2006/main">
          <a:off x="10475119" y="2248695"/>
          <a:ext cx="1962150" cy="1047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0.80153</cdr:x>
      <cdr:y>0.37601</cdr:y>
    </cdr:from>
    <cdr:to>
      <cdr:x>0.9169</cdr:x>
      <cdr:y>0.4059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32E1DDC0-DCBF-4AAC-FAC1-EF12330BD634}"/>
            </a:ext>
          </a:extLst>
        </cdr:cNvPr>
        <cdr:cNvCxnSpPr/>
      </cdr:nvCxnSpPr>
      <cdr:spPr>
        <a:xfrm xmlns:a="http://schemas.openxmlformats.org/drawingml/2006/main" flipV="1">
          <a:off x="8314056" y="1739705"/>
          <a:ext cx="1196748" cy="138316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0.32646</cdr:x>
      <cdr:y>0.4216</cdr:y>
    </cdr:from>
    <cdr:to>
      <cdr:x>0.39059</cdr:x>
      <cdr:y>0.52773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9827B7DF-86A8-3260-5D3F-199F56FCD45B}"/>
            </a:ext>
          </a:extLst>
        </cdr:cNvPr>
        <cdr:cNvCxnSpPr/>
      </cdr:nvCxnSpPr>
      <cdr:spPr>
        <a:xfrm xmlns:a="http://schemas.openxmlformats.org/drawingml/2006/main">
          <a:off x="3385414" y="1950130"/>
          <a:ext cx="665030" cy="490910"/>
        </a:xfrm>
        <a:prstGeom xmlns:a="http://schemas.openxmlformats.org/drawingml/2006/main" prst="straightConnector1">
          <a:avLst/>
        </a:prstGeom>
        <a:ln xmlns:a="http://schemas.openxmlformats.org/drawingml/2006/main" w="57150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0.80436</cdr:x>
      <cdr:y>0.38031</cdr:y>
    </cdr:from>
    <cdr:to>
      <cdr:x>0.98071</cdr:x>
      <cdr:y>0.41165</cdr:y>
    </cdr:to>
    <cdr:cxnSp macro="">
      <cdr:nvCxnSpPr>
        <cdr:cNvPr id="18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5452318A-1E56-6202-4C39-C4266650A6E8}"/>
            </a:ext>
          </a:extLst>
        </cdr:cNvPr>
        <cdr:cNvCxnSpPr/>
      </cdr:nvCxnSpPr>
      <cdr:spPr>
        <a:xfrm xmlns:a="http://schemas.openxmlformats.org/drawingml/2006/main" flipV="1">
          <a:off x="8343438" y="1759608"/>
          <a:ext cx="1829247" cy="144994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bg1"/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0.3893</cdr:x>
      <cdr:y>0.43757</cdr:y>
    </cdr:from>
    <cdr:to>
      <cdr:x>0.96855</cdr:x>
      <cdr:y>0.52773</cdr:y>
    </cdr:to>
    <cdr:cxnSp macro="">
      <cdr:nvCxnSpPr>
        <cdr:cNvPr id="25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C19B2D1C-7B44-6D72-9F3E-CC01D869C83D}"/>
            </a:ext>
          </a:extLst>
        </cdr:cNvPr>
        <cdr:cNvCxnSpPr/>
      </cdr:nvCxnSpPr>
      <cdr:spPr>
        <a:xfrm xmlns:a="http://schemas.openxmlformats.org/drawingml/2006/main" flipV="1">
          <a:off x="4038118" y="2024519"/>
          <a:ext cx="6008425" cy="417148"/>
        </a:xfrm>
        <a:prstGeom xmlns:a="http://schemas.openxmlformats.org/drawingml/2006/main" prst="straightConnector1">
          <a:avLst/>
        </a:prstGeom>
        <a:ln xmlns:a="http://schemas.openxmlformats.org/drawingml/2006/main" w="57150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0.3893</cdr:x>
      <cdr:y>0.41208</cdr:y>
    </cdr:from>
    <cdr:to>
      <cdr:x>0.80351</cdr:x>
      <cdr:y>0.52827</cdr:y>
    </cdr:to>
    <cdr:cxnSp macro="">
      <cdr:nvCxnSpPr>
        <cdr:cNvPr id="16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7079CCAB-50AD-A388-8A61-A795A1513C6A}"/>
            </a:ext>
          </a:extLst>
        </cdr:cNvPr>
        <cdr:cNvCxnSpPr/>
      </cdr:nvCxnSpPr>
      <cdr:spPr>
        <a:xfrm xmlns:a="http://schemas.openxmlformats.org/drawingml/2006/main" flipV="1">
          <a:off x="4038118" y="1906588"/>
          <a:ext cx="4296466" cy="537589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bg1"/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0.56483</cdr:x>
      <cdr:y>0.19359</cdr:y>
    </cdr:from>
    <cdr:to>
      <cdr:x>0.56483</cdr:x>
      <cdr:y>0.39878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47CC9D0-E13D-FFDA-5622-B264DD88BFE4}"/>
            </a:ext>
          </a:extLst>
        </cdr:cNvPr>
        <cdr:cNvCxnSpPr/>
      </cdr:nvCxnSpPr>
      <cdr:spPr>
        <a:xfrm xmlns:a="http://schemas.openxmlformats.org/drawingml/2006/main">
          <a:off x="4360269" y="650513"/>
          <a:ext cx="0" cy="68952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headEnd type="triangle" w="lg" len="lg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C353-801F-44BE-AB4E-983E0930D5A3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D7EF6-F177-474F-A507-68E18E676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3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2DFD5-8C67-AD46-85C5-C505809A0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3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4511D-37C8-4D0C-A410-4187AB9DAD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3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4DEB2-76A4-4CF2-80E7-4EB1A20A5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3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2DFD5-8C67-AD46-85C5-C505809A0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29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3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2DFD5-8C67-AD46-85C5-C505809A0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52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9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2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9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1739-9C3F-444E-AD88-3A32A07057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20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8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8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2DFD5-8C67-AD46-85C5-C505809A0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3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9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1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1739-9C3F-444E-AD88-3A32A07057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5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1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D7EF6-F177-474F-A507-68E18E676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1684-99F3-641F-1696-BC727ABF0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F9F5B-C13C-082A-20C8-18464C160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940B-3708-3ECC-1A4E-15067169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70B3-7D3E-3E68-B317-703BC0FD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EF61-0381-7090-6B01-FF3A9586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0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3A54-3F34-F9CC-8142-D644AAD3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85D51-25E4-0532-3A4C-0C15A9101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FF309-7077-4D5B-962D-0192EDAB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4E636-E7D2-8C5B-EA9F-08230377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0635-B424-C498-4E08-DFF507D2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31AC7-D80F-B703-CE44-F997B2BA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207B0-623D-4B6B-7F32-0338C58B8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F63F-B512-FC2F-62AF-2CD039E9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D8460-0528-2A42-4498-B5745E4E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AA88-6607-1938-644B-D8FC59A7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7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1C27-16E1-12FA-8741-509AC1D6B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1684650"/>
            <a:ext cx="4975530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E1AD2-640F-D1BB-B3EC-820A835B5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4350162"/>
            <a:ext cx="4572000" cy="7172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D1C6FF-F45D-DCFD-68AF-0C02CD195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10826" y="6129796"/>
            <a:ext cx="3550304" cy="4437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6FC9-29B4-5899-D877-370AC32E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768" y="6177055"/>
            <a:ext cx="2743200" cy="365125"/>
          </a:xfrm>
          <a:prstGeom prst="rect">
            <a:avLst/>
          </a:prstGeom>
        </p:spPr>
        <p:txBody>
          <a:bodyPr/>
          <a:lstStyle/>
          <a:p>
            <a:fld id="{78CFB454-E767-EA45-8B70-888DD57956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DDFC0-839B-C6B3-D1E2-7A59A1050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47051" y="0"/>
            <a:ext cx="6248399" cy="6858000"/>
          </a:xfrm>
          <a:prstGeom prst="rect">
            <a:avLst/>
          </a:prstGeom>
        </p:spPr>
      </p:pic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1D12C95-DC24-E3AB-F040-9AF226A41C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345374"/>
            <a:ext cx="921296" cy="108252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7355DDE-908B-E036-99D9-BEDB65BE0D84}"/>
              </a:ext>
            </a:extLst>
          </p:cNvPr>
          <p:cNvSpPr txBox="1">
            <a:spLocks/>
          </p:cNvSpPr>
          <p:nvPr userDrawn="1"/>
        </p:nvSpPr>
        <p:spPr>
          <a:xfrm>
            <a:off x="548640" y="457200"/>
            <a:ext cx="1764260" cy="574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Washington Metropolitan</a:t>
            </a:r>
            <a:b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Area Transit Authority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6546F5-432B-6B0E-90A2-0A2322DC4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1297" y="457200"/>
            <a:ext cx="1742873" cy="436562"/>
          </a:xfrm>
        </p:spPr>
        <p:txBody>
          <a:bodyPr tIns="0">
            <a:noAutofit/>
          </a:bodyPr>
          <a:lstStyle>
            <a:lvl1pPr marL="0" indent="0" algn="r">
              <a:buFontTx/>
              <a:buNone/>
              <a:defRPr sz="1000" b="0" i="0">
                <a:latin typeface="+mn-lt"/>
                <a:ea typeface="Helvetica Neue Light" panose="020004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73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959E6C-83BD-F7CA-AD33-06714CBD0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0425" y="1"/>
            <a:ext cx="6248399" cy="685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74F166-E8A6-11E3-C12F-C3220349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1684650"/>
            <a:ext cx="5561067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F03562-AFF9-3A59-4AAA-24C6566BB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365760"/>
            <a:ext cx="2290178" cy="4927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47D38-7CF3-08C9-D376-743F12E22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38DD2-4399-4179-AF5E-259144B879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B644-55F6-2769-0A0D-44E9F23C07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99ACA-1F3F-C423-CDDA-FD50949BF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1684650"/>
            <a:ext cx="5561067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F5F4D77-3167-184E-0446-D051F4869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365760"/>
            <a:ext cx="2290178" cy="4927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B9B06A-B4C9-9CE2-FBE1-5089B39F0864}"/>
              </a:ext>
            </a:extLst>
          </p:cNvPr>
          <p:cNvSpPr txBox="1">
            <a:spLocks/>
          </p:cNvSpPr>
          <p:nvPr userDrawn="1"/>
        </p:nvSpPr>
        <p:spPr>
          <a:xfrm>
            <a:off x="548640" y="4323837"/>
            <a:ext cx="1764260" cy="574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Washington Metropolitan</a:t>
            </a:r>
            <a:b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Area Transit Authority</a:t>
            </a:r>
          </a:p>
        </p:txBody>
      </p:sp>
    </p:spTree>
    <p:extLst>
      <p:ext uri="{BB962C8B-B14F-4D97-AF65-F5344CB8AC3E}">
        <p14:creationId xmlns:p14="http://schemas.microsoft.com/office/powerpoint/2010/main" val="44575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1C27-16E1-12FA-8741-509AC1D6B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1684650"/>
            <a:ext cx="4975530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E1AD2-640F-D1BB-B3EC-820A835B5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4350162"/>
            <a:ext cx="4572000" cy="7172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D1C6FF-F45D-DCFD-68AF-0C02CD195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2902" y="6129796"/>
            <a:ext cx="3566153" cy="4437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6FC9-29B4-5899-D877-370AC32E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768" y="6177055"/>
            <a:ext cx="2743200" cy="365125"/>
          </a:xfrm>
          <a:prstGeom prst="rect">
            <a:avLst/>
          </a:prstGeom>
        </p:spPr>
        <p:txBody>
          <a:bodyPr/>
          <a:lstStyle/>
          <a:p>
            <a:fld id="{78CFB454-E767-EA45-8B70-888DD57956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DDFC0-839B-C6B3-D1E2-7A59A1050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47051" y="0"/>
            <a:ext cx="6248399" cy="6858000"/>
          </a:xfrm>
          <a:prstGeom prst="rect">
            <a:avLst/>
          </a:prstGeom>
        </p:spPr>
      </p:pic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1D12C95-DC24-E3AB-F040-9AF226A41C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345374"/>
            <a:ext cx="921296" cy="108252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7355DDE-908B-E036-99D9-BEDB65BE0D84}"/>
              </a:ext>
            </a:extLst>
          </p:cNvPr>
          <p:cNvSpPr txBox="1">
            <a:spLocks/>
          </p:cNvSpPr>
          <p:nvPr userDrawn="1"/>
        </p:nvSpPr>
        <p:spPr>
          <a:xfrm>
            <a:off x="548640" y="457200"/>
            <a:ext cx="1764260" cy="574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Washington Metropolitan</a:t>
            </a:r>
            <a:b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Area Transit Authority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6546F5-432B-6B0E-90A2-0A2322DC4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1297" y="457200"/>
            <a:ext cx="1742873" cy="436562"/>
          </a:xfrm>
        </p:spPr>
        <p:txBody>
          <a:bodyPr tIns="0">
            <a:noAutofit/>
          </a:bodyPr>
          <a:lstStyle>
            <a:lvl1pPr marL="0" indent="0" algn="r">
              <a:buFontTx/>
              <a:buNone/>
              <a:defRPr sz="1000" b="0" i="0">
                <a:latin typeface="+mn-lt"/>
                <a:ea typeface="Helvetica Neue Light" panose="020004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97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959E6C-83BD-F7CA-AD33-06714CBD0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0425" y="1"/>
            <a:ext cx="6248399" cy="685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74F166-E8A6-11E3-C12F-C3220349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1684650"/>
            <a:ext cx="5561067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F03562-AFF9-3A59-4AAA-24C6566BB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365760"/>
            <a:ext cx="2290178" cy="4927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47D38-7CF3-08C9-D376-743F12E22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38DD2-4399-4179-AF5E-259144B879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959E6C-83BD-F7CA-AD33-06714CBD0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0425" y="0"/>
            <a:ext cx="62483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74F166-E8A6-11E3-C12F-C3220349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1684650"/>
            <a:ext cx="5561067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459EEDA8-66AC-5B39-A36B-C002DAB60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365760"/>
            <a:ext cx="2290178" cy="4927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30566-9DDF-F3DE-40C3-5B4ACDCBBE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7FACA-1CCD-7680-8C86-500367E97D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D43-E16B-A7A9-45DB-26326697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57200"/>
            <a:ext cx="8482934" cy="607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947C-1ED5-B55E-610A-0BFE17FC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216551"/>
            <a:ext cx="11063137" cy="4734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1464D66-2630-CEB5-163F-69215941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2100-A221-B5F6-1D4F-2AC145A43A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6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U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D43-E16B-A7A9-45DB-2632669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9EF85-F273-ED10-1794-C12E92FA2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75" y="1216550"/>
            <a:ext cx="11062501" cy="4414313"/>
          </a:xfrm>
        </p:spPr>
        <p:txBody>
          <a:bodyPr>
            <a:noAutofit/>
          </a:bodyPr>
          <a:lstStyle>
            <a:lvl1pPr marL="0" indent="0">
              <a:lnSpc>
                <a:spcPts val="2020"/>
              </a:lnSpc>
              <a:spcAft>
                <a:spcPts val="600"/>
              </a:spcAft>
              <a:buFontTx/>
              <a:buNone/>
              <a:defRPr sz="1800" b="0" i="0">
                <a:latin typeface="+mn-lt"/>
                <a:ea typeface="Helvetica Neue Light" panose="02000403000000020004" pitchFamily="2" charset="0"/>
              </a:defRPr>
            </a:lvl1pPr>
            <a:lvl2pPr marL="0" indent="0">
              <a:lnSpc>
                <a:spcPts val="1820"/>
              </a:lnSpc>
              <a:spcAft>
                <a:spcPts val="600"/>
              </a:spcAft>
              <a:buFontTx/>
              <a:buNone/>
              <a:defRPr sz="16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0">
              <a:lnSpc>
                <a:spcPts val="1820"/>
              </a:lnSpc>
              <a:spcAft>
                <a:spcPts val="600"/>
              </a:spcAft>
              <a:buFontTx/>
              <a:buNone/>
              <a:defRPr sz="16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0">
              <a:lnSpc>
                <a:spcPts val="1820"/>
              </a:lnSpc>
              <a:spcAft>
                <a:spcPts val="600"/>
              </a:spcAft>
              <a:buFontTx/>
              <a:buNone/>
              <a:defRPr sz="16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0">
              <a:lnSpc>
                <a:spcPts val="1820"/>
              </a:lnSpc>
              <a:spcAft>
                <a:spcPts val="600"/>
              </a:spcAft>
              <a:buFontTx/>
              <a:buNone/>
              <a:defRPr sz="16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5CE9F-D66E-1FBA-B064-9CD31E2072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0BE1EF6-8658-8307-F556-45FAF78E6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0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A8C9-3F19-7B4B-C88A-34AABA7F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7053-DEA2-F99D-1D96-E94D0DF0D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C77AE-3A77-91ED-1E11-9C24104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3689-3BAC-2FDA-F278-295063BC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59C8D-FBD4-04CA-DBAA-260B00C3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D43-E16B-A7A9-45DB-2632669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947C-1ED5-B55E-610A-0BFE17FC0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FC01-3A94-9B6B-E760-D5AABADEFE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91FC9A1-6B30-A453-5D6E-6B78C4980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06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E3C3-6F9A-C019-BE6C-29DCBDF86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278C76-92FB-A3C7-70EB-3D9CCCE2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4A9F907-5618-FD51-C5EF-3A788A69B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216150"/>
            <a:ext cx="5212080" cy="5214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EA347-B5A7-2743-236B-389C04A041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F0333E-CF8B-BD75-3187-FB28F8DA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5773725-7E53-32A2-CFB4-B2C672C24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03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216152"/>
            <a:ext cx="52120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97D4-609A-ADA6-1236-D074E0E9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1865" y="1216151"/>
            <a:ext cx="52120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3BC0D1-5BFC-1A26-A4D1-D91B044C6D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46F25D-977F-5E1C-6B3F-B313C6E9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6416884-A5EE-28FA-6519-74BBDC523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529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219199"/>
            <a:ext cx="52120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4DF795-AD91-0BED-766A-98C86D8215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18670"/>
            <a:ext cx="521208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E1C4C-44D4-786C-6603-BC18B77A0F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632A75-1FAD-E22B-5058-70384C24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5DF2052-159F-07A8-CFAB-BE84EEDA3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084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847" y="1216151"/>
            <a:ext cx="52120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4DF795-AD91-0BED-766A-98C86D8215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" y="1216152"/>
            <a:ext cx="521208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6A67D-9CF9-E6BE-0C7F-E17DD5F9E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54422B-C5F8-06CD-6EC9-D50C5FB7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702D51F-6869-156D-F400-D6B5B2A6A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016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-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4DF795-AD91-0BED-766A-98C86D8215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" y="1216152"/>
            <a:ext cx="5547360" cy="41857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6A67D-9CF9-E6BE-0C7F-E17DD5F9E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54422B-C5F8-06CD-6EC9-D50C5FB7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702D51F-6869-156D-F400-D6B5B2A6A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19A3F44-56FB-808C-94ED-22B55337A0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216152"/>
            <a:ext cx="5514849" cy="41857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C9B028D-281C-3AAF-5020-4A3788F9D3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8640" y="5499607"/>
            <a:ext cx="5433777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4217B3F-A6F8-B382-2103-DC8C50B560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0" y="5499607"/>
            <a:ext cx="5433777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478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4DF795-AD91-0BED-766A-98C86D8215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739" y="376703"/>
            <a:ext cx="2767083" cy="23698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6A67D-9CF9-E6BE-0C7F-E17DD5F9E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3F3A991-2EEE-D9EC-BD9C-6C03C135BA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738" y="3249818"/>
            <a:ext cx="5582335" cy="28156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817E013-9BB3-B6F6-F66F-12F43E7DFB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927" y="376704"/>
            <a:ext cx="5582334" cy="33679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D9B9188-DA41-100C-416C-6ACDDBE94F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10927" y="4264639"/>
            <a:ext cx="3440219" cy="18008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1FCF9C8-F727-A51F-4296-07D21D902F6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66405" y="4264639"/>
            <a:ext cx="2026855" cy="12063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4FB254B-C78B-6B9E-2B5E-4B6B8457B2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96449" y="376703"/>
            <a:ext cx="2684625" cy="23698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173D1D-2D37-7E72-5FC0-572BCD6B89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3949" y="2855957"/>
            <a:ext cx="2767083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78A5E7-5050-E919-B9D1-63685D6CB7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96449" y="2855957"/>
            <a:ext cx="2684624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DAEA811-2247-DDAE-DD2B-04AB73BD5F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0926" y="3862392"/>
            <a:ext cx="5582334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71E60E1-D675-601E-F66B-B4B26769F3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3949" y="6143582"/>
            <a:ext cx="5582335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6DB4B90-7FB2-8574-AC09-1274CDE22C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6138" y="6143582"/>
            <a:ext cx="3440219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0122EEC-773E-22CD-7247-FA6792D889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66405" y="5564438"/>
            <a:ext cx="2026855" cy="284482"/>
          </a:xfrm>
        </p:spPr>
        <p:txBody>
          <a:bodyPr/>
          <a:lstStyle>
            <a:lvl1pPr marL="0" indent="0">
              <a:buNone/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982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216152"/>
            <a:ext cx="2743200" cy="45720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97D4-609A-ADA6-1236-D074E0E9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1631" y="1216152"/>
            <a:ext cx="2743200" cy="45720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0A4EFB-611A-DD42-1FA9-3CD8ECAC8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4622" y="1216151"/>
            <a:ext cx="2743200" cy="45720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9D0B10D-FE86-EEF7-EB4A-C92EB32CA3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59809" y="1216152"/>
            <a:ext cx="2743200" cy="45720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D7DEA-3777-F8A7-1756-76B2D79C45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266306-5488-114E-C1EE-0996F7F2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44804F7-30EA-070A-AF12-AFBD3684E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43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7C5B65-02CF-1681-91AD-8E79D656151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1252" y="2282092"/>
            <a:ext cx="11050524" cy="3450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B65D9-8544-7575-26AA-B37357EC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275" y="1125170"/>
            <a:ext cx="11062501" cy="1012825"/>
          </a:xfrm>
          <a:solidFill>
            <a:schemeClr val="accent1"/>
          </a:solidFill>
        </p:spPr>
        <p:txBody>
          <a:bodyPr lIns="365760" tIns="365760" rIns="365760" bIns="365760" anchor="ctr" anchorCtr="0"/>
          <a:lstStyle>
            <a:lvl1pPr marL="0" indent="0" algn="l">
              <a:buFontTx/>
              <a:buNone/>
              <a:defRPr sz="2200" b="0" i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E3C31-D17D-2BF9-A664-0FEA9FB602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485319-6AD6-E505-5B5B-EB6EC628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8BB0961-EE9E-8DF5-EB87-16BB1C8AA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2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FBAF-7ACC-EE74-130C-29605E75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E6694-E415-2EC3-1D7B-2D93E135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A882-8CF6-3C72-47D0-CFCB09B4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E729D-668E-5565-58C5-039EB96B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EB5C8-5451-FA85-A97E-F81F85C1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84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E3C31-D17D-2BF9-A664-0FEA9FB602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704FCEB-3666-B88B-2D4F-BA0B88A314E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49275" y="2297723"/>
            <a:ext cx="11062501" cy="35788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7FC5E4F-4251-3FC2-6AC6-539A681E60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275" y="1125170"/>
            <a:ext cx="11062501" cy="1012825"/>
          </a:xfrm>
          <a:solidFill>
            <a:schemeClr val="accent1"/>
          </a:solidFill>
        </p:spPr>
        <p:txBody>
          <a:bodyPr lIns="365760" tIns="365760" rIns="365760" bIns="365760" anchor="ctr" anchorCtr="0"/>
          <a:lstStyle>
            <a:lvl1pPr marL="0" indent="0" algn="l">
              <a:buFontTx/>
              <a:buNone/>
              <a:defRPr sz="2200" b="0" i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C4591D-A682-79D3-C55C-94C52DB3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487A3AE-3A5D-97B2-B1A5-D3206DDBC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978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7C5B65-02CF-1681-91AD-8E79D656151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1251" y="1214203"/>
            <a:ext cx="11050525" cy="3271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B65D9-8544-7575-26AA-B37357EC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275" y="4720005"/>
            <a:ext cx="11062501" cy="1012825"/>
          </a:xfrm>
          <a:solidFill>
            <a:schemeClr val="accent1"/>
          </a:solidFill>
        </p:spPr>
        <p:txBody>
          <a:bodyPr lIns="365760" tIns="365760" rIns="365760" bIns="365760" anchor="ctr" anchorCtr="0"/>
          <a:lstStyle>
            <a:lvl1pPr marL="0" indent="0" algn="l">
              <a:buFontTx/>
              <a:buNone/>
              <a:defRPr sz="2200" b="0" i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E7D91-349A-A989-6E26-D1EBBE95A8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BFE0A9-68A0-D3F4-0275-957CEE09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1905B2E-8697-2181-00E8-D66760309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209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2-colum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7C5B65-02CF-1681-91AD-8E79D656151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640" y="2448732"/>
            <a:ext cx="521208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19A5A4E-47CF-7A1A-93D5-533B81A0526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448732"/>
            <a:ext cx="521208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B65D9-8544-7575-26AA-B37357EC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11" y="1209467"/>
            <a:ext cx="11072065" cy="1012825"/>
          </a:xfrm>
          <a:solidFill>
            <a:schemeClr val="accent1"/>
          </a:solidFill>
        </p:spPr>
        <p:txBody>
          <a:bodyPr lIns="365760" tIns="365760" rIns="365760" bIns="365760" anchor="ctr" anchorCtr="0"/>
          <a:lstStyle>
            <a:lvl1pPr marL="0" indent="0" algn="l">
              <a:buFontTx/>
              <a:buNone/>
              <a:defRPr sz="2200" b="0" i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0B939-2120-2F8E-7909-FB80AED5A4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349A58-9A44-CB9B-4960-21FB8AB1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47AF7A-2191-0744-5DEF-BB0952F02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587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2-colum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7C5B65-02CF-1681-91AD-8E79D656151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1252" y="1293228"/>
            <a:ext cx="5181600" cy="3192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19A5A4E-47CF-7A1A-93D5-533B81A0526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84812" y="1293228"/>
            <a:ext cx="5181600" cy="3192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B65D9-8544-7575-26AA-B37357EC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275" y="4720005"/>
            <a:ext cx="10817225" cy="1012825"/>
          </a:xfrm>
          <a:solidFill>
            <a:schemeClr val="accent1"/>
          </a:solidFill>
        </p:spPr>
        <p:txBody>
          <a:bodyPr lIns="365760" tIns="365760" rIns="365760" bIns="365760" anchor="ctr" anchorCtr="0"/>
          <a:lstStyle>
            <a:lvl1pPr marL="0" indent="0" algn="l">
              <a:buFontTx/>
              <a:buNone/>
              <a:defRPr sz="2200" b="0" i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46F0AE-4A39-412C-15D7-EDB372A87E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3FA5AD-5DF8-6CE7-2D96-F95C3387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6DA7FC6-2848-867D-807D-0FE4ADD1D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8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7C5B65-02CF-1681-91AD-8E79D656151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640" y="1216152"/>
            <a:ext cx="5394960" cy="2286000"/>
          </a:xfrm>
          <a:solidFill>
            <a:schemeClr val="accent1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19A5A4E-47CF-7A1A-93D5-533B81A0526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25950" y="1216151"/>
            <a:ext cx="5394960" cy="2286000"/>
          </a:xfrm>
          <a:solidFill>
            <a:schemeClr val="accent3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266699-80C4-A635-68EB-F8A5AF515ED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48640" y="3657600"/>
            <a:ext cx="5394960" cy="2286000"/>
          </a:xfrm>
          <a:solidFill>
            <a:srgbClr val="919D9D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34D5A2-10BB-D955-268D-384EB74B609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25950" y="3657600"/>
            <a:ext cx="5394960" cy="2286000"/>
          </a:xfrm>
          <a:solidFill>
            <a:srgbClr val="01B155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F6C16-C9A8-621D-EFBA-AE707BC84C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E378C0-F2FC-1E99-D997-5FBF2696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C8E7EAA-5458-7736-B0B4-BFB5E6576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06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lor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62" y="1216152"/>
            <a:ext cx="2697480" cy="4572000"/>
          </a:xfrm>
          <a:solidFill>
            <a:schemeClr val="accent1"/>
          </a:solidFill>
        </p:spPr>
        <p:txBody>
          <a:bodyPr lIns="182880" tIns="182880" rIns="182880" bIns="18288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97D4-609A-ADA6-1236-D074E0E9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2250" y="1216152"/>
            <a:ext cx="2697480" cy="4572000"/>
          </a:xfrm>
          <a:solidFill>
            <a:schemeClr val="accent3"/>
          </a:solidFill>
        </p:spPr>
        <p:txBody>
          <a:bodyPr lIns="182880" tIns="182880" rIns="182880" bIns="18288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0A4EFB-611A-DD42-1FA9-3CD8ECAC8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18438" y="1216152"/>
            <a:ext cx="2697480" cy="4572000"/>
          </a:xfrm>
          <a:solidFill>
            <a:srgbClr val="919D9D"/>
          </a:solidFill>
        </p:spPr>
        <p:txBody>
          <a:bodyPr lIns="182880" tIns="182880" rIns="182880" bIns="18288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9D0B10D-FE86-EEF7-EB4A-C92EB32CA3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14626" y="1216152"/>
            <a:ext cx="2697480" cy="4572000"/>
          </a:xfrm>
          <a:solidFill>
            <a:srgbClr val="01B155"/>
          </a:solidFill>
        </p:spPr>
        <p:txBody>
          <a:bodyPr lIns="182880" tIns="182880" rIns="182880" bIns="18288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0C795-E2AB-F6DB-D59D-574D75710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60A617-779F-B379-3E2A-586A00AA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3ACB277-8417-0984-3153-6B270C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910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lors Content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619-971C-8307-12B4-F5709C3D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62" y="2068130"/>
            <a:ext cx="2697480" cy="3749039"/>
          </a:xfrm>
          <a:solidFill>
            <a:schemeClr val="accent1"/>
          </a:solidFill>
        </p:spPr>
        <p:txBody>
          <a:bodyPr lIns="182880" tIns="182880" rIns="182880" bIns="18288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97D4-609A-ADA6-1236-D074E0E9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2508" y="2068130"/>
            <a:ext cx="2697480" cy="3749039"/>
          </a:xfrm>
          <a:solidFill>
            <a:schemeClr val="accent3"/>
          </a:solidFill>
        </p:spPr>
        <p:txBody>
          <a:bodyPr lIns="182880" tIns="182880" rIns="182880" bIns="18288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0A4EFB-611A-DD42-1FA9-3CD8ECAC8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18954" y="2068130"/>
            <a:ext cx="2697480" cy="3749039"/>
          </a:xfrm>
          <a:solidFill>
            <a:srgbClr val="919D9D"/>
          </a:solidFill>
        </p:spPr>
        <p:txBody>
          <a:bodyPr lIns="182880" tIns="182880" rIns="182880" bIns="18288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9D0B10D-FE86-EEF7-EB4A-C92EB32CA3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15400" y="2068130"/>
            <a:ext cx="2697480" cy="3749039"/>
          </a:xfrm>
          <a:solidFill>
            <a:srgbClr val="01B155"/>
          </a:solidFill>
        </p:spPr>
        <p:txBody>
          <a:bodyPr lIns="182880" tIns="182880" rIns="182880" bIns="18288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0C795-E2AB-F6DB-D59D-574D75710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47A491-F949-EB3F-DADA-9D2D52698EE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26062" y="1216152"/>
            <a:ext cx="2697480" cy="743605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FB88F11-A73F-D1BB-30F7-4ADEC642132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22508" y="1216152"/>
            <a:ext cx="2697480" cy="743605"/>
          </a:xfrm>
          <a:solidFill>
            <a:schemeClr val="accent3"/>
          </a:solidFill>
        </p:spPr>
        <p:txBody>
          <a:bodyPr lIns="18288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C1CFCD-BA42-D55D-6BE7-4844D9611C3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18954" y="1216152"/>
            <a:ext cx="2697480" cy="743605"/>
          </a:xfrm>
          <a:solidFill>
            <a:srgbClr val="919D9D"/>
          </a:solidFill>
        </p:spPr>
        <p:txBody>
          <a:bodyPr lIns="18288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470611-BBC1-FC6B-D6A1-F3D7DBE5FB5D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915400" y="1216152"/>
            <a:ext cx="2697480" cy="743605"/>
          </a:xfrm>
          <a:solidFill>
            <a:srgbClr val="01B155"/>
          </a:solidFill>
        </p:spPr>
        <p:txBody>
          <a:bodyPr lIns="18288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7EA2E9-9F85-FBD7-349A-601AE9F2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BE7C73-BE3C-18A4-CD65-0F311CB1B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107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42BF-B131-6ECA-C479-225F8665BD5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414840" y="1216152"/>
            <a:ext cx="3200400" cy="798221"/>
          </a:xfrm>
          <a:prstGeom prst="rect">
            <a:avLst/>
          </a:prstGeom>
          <a:solidFill>
            <a:srgbClr val="01B155"/>
          </a:solidFill>
        </p:spPr>
        <p:txBody>
          <a:bodyPr lIns="731520" tIns="182880" rIns="182880" bIns="182880" anchor="ctr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0E765A7-9DB0-6093-47B6-BD64C0A6C5F9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634877" y="1216152"/>
            <a:ext cx="3291840" cy="798221"/>
          </a:xfrm>
          <a:prstGeom prst="hexagon">
            <a:avLst/>
          </a:prstGeom>
          <a:solidFill>
            <a:srgbClr val="919D9D"/>
          </a:solidFill>
        </p:spPr>
        <p:txBody>
          <a:bodyPr lIns="45720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0C795-E2AB-F6DB-D59D-574D75710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F82546-3F72-69C9-4D82-CAAF88A1D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171278"/>
            <a:ext cx="2721500" cy="2592311"/>
          </a:xfrm>
        </p:spPr>
        <p:txBody>
          <a:bodyPr lIns="27432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F020321-99E1-6D09-8B01-138212B2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663" y="2171278"/>
            <a:ext cx="2651760" cy="2592311"/>
          </a:xfrm>
        </p:spPr>
        <p:txBody>
          <a:bodyPr lIns="27432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404B65-6D18-6B99-41D5-30F54DE009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16945" y="2171278"/>
            <a:ext cx="2651760" cy="2592311"/>
          </a:xfrm>
        </p:spPr>
        <p:txBody>
          <a:bodyPr lIns="27432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CB60B7-2F48-37FB-4910-65E5E432B7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66228" y="2171278"/>
            <a:ext cx="2745548" cy="2592311"/>
          </a:xfrm>
        </p:spPr>
        <p:txBody>
          <a:bodyPr lIns="27432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36CC9-1D04-7249-A6EE-38DA5FCC42E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854913" y="1216152"/>
            <a:ext cx="3291840" cy="798221"/>
          </a:xfrm>
          <a:prstGeom prst="hexagon">
            <a:avLst/>
          </a:prstGeom>
          <a:solidFill>
            <a:schemeClr val="accent3"/>
          </a:solidFill>
        </p:spPr>
        <p:txBody>
          <a:bodyPr lIns="45720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12D2A6-A6A4-0E78-EC5C-4DE0569EFE5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532149" y="1216152"/>
            <a:ext cx="2834640" cy="798221"/>
          </a:xfrm>
          <a:custGeom>
            <a:avLst/>
            <a:gdLst>
              <a:gd name="connsiteX0" fmla="*/ 0 w 3181061"/>
              <a:gd name="connsiteY0" fmla="*/ 399111 h 798221"/>
              <a:gd name="connsiteX1" fmla="*/ 199555 w 3181061"/>
              <a:gd name="connsiteY1" fmla="*/ 0 h 798221"/>
              <a:gd name="connsiteX2" fmla="*/ 2981506 w 3181061"/>
              <a:gd name="connsiteY2" fmla="*/ 0 h 798221"/>
              <a:gd name="connsiteX3" fmla="*/ 3181061 w 3181061"/>
              <a:gd name="connsiteY3" fmla="*/ 399111 h 798221"/>
              <a:gd name="connsiteX4" fmla="*/ 2981506 w 3181061"/>
              <a:gd name="connsiteY4" fmla="*/ 798221 h 798221"/>
              <a:gd name="connsiteX5" fmla="*/ 199555 w 3181061"/>
              <a:gd name="connsiteY5" fmla="*/ 798221 h 798221"/>
              <a:gd name="connsiteX6" fmla="*/ 0 w 3181061"/>
              <a:gd name="connsiteY6" fmla="*/ 399111 h 798221"/>
              <a:gd name="connsiteX0" fmla="*/ 0 w 2985676"/>
              <a:gd name="connsiteY0" fmla="*/ 367850 h 798221"/>
              <a:gd name="connsiteX1" fmla="*/ 4170 w 2985676"/>
              <a:gd name="connsiteY1" fmla="*/ 0 h 798221"/>
              <a:gd name="connsiteX2" fmla="*/ 2786121 w 2985676"/>
              <a:gd name="connsiteY2" fmla="*/ 0 h 798221"/>
              <a:gd name="connsiteX3" fmla="*/ 2985676 w 2985676"/>
              <a:gd name="connsiteY3" fmla="*/ 399111 h 798221"/>
              <a:gd name="connsiteX4" fmla="*/ 2786121 w 2985676"/>
              <a:gd name="connsiteY4" fmla="*/ 798221 h 798221"/>
              <a:gd name="connsiteX5" fmla="*/ 4170 w 2985676"/>
              <a:gd name="connsiteY5" fmla="*/ 798221 h 798221"/>
              <a:gd name="connsiteX6" fmla="*/ 0 w 2985676"/>
              <a:gd name="connsiteY6" fmla="*/ 367850 h 7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676" h="798221">
                <a:moveTo>
                  <a:pt x="0" y="367850"/>
                </a:moveTo>
                <a:lnTo>
                  <a:pt x="4170" y="0"/>
                </a:lnTo>
                <a:lnTo>
                  <a:pt x="2786121" y="0"/>
                </a:lnTo>
                <a:lnTo>
                  <a:pt x="2985676" y="399111"/>
                </a:lnTo>
                <a:lnTo>
                  <a:pt x="2786121" y="798221"/>
                </a:lnTo>
                <a:lnTo>
                  <a:pt x="4170" y="798221"/>
                </a:lnTo>
                <a:lnTo>
                  <a:pt x="0" y="367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182880" rIns="182880" bIns="182880" anchor="ctr" anchorCtr="0"/>
          <a:lstStyle>
            <a:lvl1pPr marL="0" indent="0" algn="l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C91126-4822-55C3-A20D-4FD0EFDB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6B57DB4-A994-3CC8-1DBE-BF08C6FBB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35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0C795-E2AB-F6DB-D59D-574D75710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15AC93-572A-0C34-8D04-A34588D8CDE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851190" y="1216152"/>
            <a:ext cx="3755441" cy="798221"/>
          </a:xfrm>
          <a:prstGeom prst="rect">
            <a:avLst/>
          </a:prstGeom>
          <a:solidFill>
            <a:srgbClr val="919D9D"/>
          </a:solidFill>
        </p:spPr>
        <p:txBody>
          <a:bodyPr lIns="457200" tIns="182880" rIns="182880" bIns="182880" anchor="ctr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C92491A-A648-B28A-510D-FEB8B4F82CB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28409" y="1216152"/>
            <a:ext cx="4235939" cy="798221"/>
          </a:xfrm>
          <a:prstGeom prst="hexagon">
            <a:avLst/>
          </a:prstGeom>
          <a:solidFill>
            <a:schemeClr val="accent3"/>
          </a:solidFill>
        </p:spPr>
        <p:txBody>
          <a:bodyPr lIns="365760" tIns="182880" rIns="182880" bIns="182880" anchor="ctr" anchorCtr="0"/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F82546-3F72-69C9-4D82-CAAF88A1D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389" y="2154260"/>
            <a:ext cx="3674648" cy="3666744"/>
          </a:xfrm>
        </p:spPr>
        <p:txBody>
          <a:bodyPr lIns="18288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F020321-99E1-6D09-8B01-138212B2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4536" y="2154260"/>
            <a:ext cx="3606093" cy="3666744"/>
          </a:xfrm>
        </p:spPr>
        <p:txBody>
          <a:bodyPr lIns="27432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404B65-6D18-6B99-41D5-30F54DE009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0694" y="2154260"/>
            <a:ext cx="3520440" cy="3666744"/>
          </a:xfrm>
        </p:spPr>
        <p:txBody>
          <a:bodyPr lIns="182880" r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443162-627F-48BD-C13F-4B5055DB4C5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8640" y="1216152"/>
            <a:ext cx="3794516" cy="798221"/>
          </a:xfrm>
          <a:custGeom>
            <a:avLst/>
            <a:gdLst>
              <a:gd name="connsiteX0" fmla="*/ 0 w 3181061"/>
              <a:gd name="connsiteY0" fmla="*/ 399111 h 798221"/>
              <a:gd name="connsiteX1" fmla="*/ 199555 w 3181061"/>
              <a:gd name="connsiteY1" fmla="*/ 0 h 798221"/>
              <a:gd name="connsiteX2" fmla="*/ 2981506 w 3181061"/>
              <a:gd name="connsiteY2" fmla="*/ 0 h 798221"/>
              <a:gd name="connsiteX3" fmla="*/ 3181061 w 3181061"/>
              <a:gd name="connsiteY3" fmla="*/ 399111 h 798221"/>
              <a:gd name="connsiteX4" fmla="*/ 2981506 w 3181061"/>
              <a:gd name="connsiteY4" fmla="*/ 798221 h 798221"/>
              <a:gd name="connsiteX5" fmla="*/ 199555 w 3181061"/>
              <a:gd name="connsiteY5" fmla="*/ 798221 h 798221"/>
              <a:gd name="connsiteX6" fmla="*/ 0 w 3181061"/>
              <a:gd name="connsiteY6" fmla="*/ 399111 h 798221"/>
              <a:gd name="connsiteX0" fmla="*/ 0 w 2985676"/>
              <a:gd name="connsiteY0" fmla="*/ 367850 h 798221"/>
              <a:gd name="connsiteX1" fmla="*/ 4170 w 2985676"/>
              <a:gd name="connsiteY1" fmla="*/ 0 h 798221"/>
              <a:gd name="connsiteX2" fmla="*/ 2786121 w 2985676"/>
              <a:gd name="connsiteY2" fmla="*/ 0 h 798221"/>
              <a:gd name="connsiteX3" fmla="*/ 2985676 w 2985676"/>
              <a:gd name="connsiteY3" fmla="*/ 399111 h 798221"/>
              <a:gd name="connsiteX4" fmla="*/ 2786121 w 2985676"/>
              <a:gd name="connsiteY4" fmla="*/ 798221 h 798221"/>
              <a:gd name="connsiteX5" fmla="*/ 4170 w 2985676"/>
              <a:gd name="connsiteY5" fmla="*/ 798221 h 798221"/>
              <a:gd name="connsiteX6" fmla="*/ 0 w 2985676"/>
              <a:gd name="connsiteY6" fmla="*/ 367850 h 7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676" h="798221">
                <a:moveTo>
                  <a:pt x="0" y="367850"/>
                </a:moveTo>
                <a:lnTo>
                  <a:pt x="4170" y="0"/>
                </a:lnTo>
                <a:lnTo>
                  <a:pt x="2786121" y="0"/>
                </a:lnTo>
                <a:lnTo>
                  <a:pt x="2985676" y="399111"/>
                </a:lnTo>
                <a:lnTo>
                  <a:pt x="2786121" y="798221"/>
                </a:lnTo>
                <a:lnTo>
                  <a:pt x="4170" y="798221"/>
                </a:lnTo>
                <a:lnTo>
                  <a:pt x="0" y="367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4CA7BA-127E-ADCE-3525-3BC01663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C2BF7604-E455-439D-1179-1950C25F9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731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E3C3-6F9A-C019-BE6C-29DCBDF86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5EDBC-970E-5D2A-D843-B08E41FB1D1E}"/>
              </a:ext>
            </a:extLst>
          </p:cNvPr>
          <p:cNvSpPr/>
          <p:nvPr userDrawn="1"/>
        </p:nvSpPr>
        <p:spPr>
          <a:xfrm>
            <a:off x="870056" y="3076954"/>
            <a:ext cx="1223534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C57C7-6267-B660-5EBF-4512C3AB4732}"/>
              </a:ext>
            </a:extLst>
          </p:cNvPr>
          <p:cNvSpPr/>
          <p:nvPr userDrawn="1"/>
        </p:nvSpPr>
        <p:spPr>
          <a:xfrm>
            <a:off x="2190051" y="3076954"/>
            <a:ext cx="1223534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D1B4B-19E3-4877-95C7-A425CA112EE1}"/>
              </a:ext>
            </a:extLst>
          </p:cNvPr>
          <p:cNvSpPr/>
          <p:nvPr userDrawn="1"/>
        </p:nvSpPr>
        <p:spPr>
          <a:xfrm>
            <a:off x="3510046" y="3076954"/>
            <a:ext cx="1212427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EAEEE-D4AB-EFC1-A3F5-4521A6358B63}"/>
              </a:ext>
            </a:extLst>
          </p:cNvPr>
          <p:cNvSpPr/>
          <p:nvPr userDrawn="1"/>
        </p:nvSpPr>
        <p:spPr>
          <a:xfrm>
            <a:off x="4830041" y="3076954"/>
            <a:ext cx="1212427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E6E41-0376-D1E8-74E4-306B4F8986AB}"/>
              </a:ext>
            </a:extLst>
          </p:cNvPr>
          <p:cNvSpPr/>
          <p:nvPr userDrawn="1"/>
        </p:nvSpPr>
        <p:spPr>
          <a:xfrm>
            <a:off x="6150036" y="3076954"/>
            <a:ext cx="1212427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34F47-AB09-638F-A2B3-9AD70972FE80}"/>
              </a:ext>
            </a:extLst>
          </p:cNvPr>
          <p:cNvSpPr/>
          <p:nvPr userDrawn="1"/>
        </p:nvSpPr>
        <p:spPr>
          <a:xfrm>
            <a:off x="7470031" y="3076954"/>
            <a:ext cx="1180706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0C88C-46EA-5A10-36E2-E60ECE85D80F}"/>
              </a:ext>
            </a:extLst>
          </p:cNvPr>
          <p:cNvSpPr/>
          <p:nvPr userDrawn="1"/>
        </p:nvSpPr>
        <p:spPr>
          <a:xfrm>
            <a:off x="8758305" y="3076954"/>
            <a:ext cx="1228513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9B667F-CCA3-EAEE-3F92-762F5F9661C0}"/>
              </a:ext>
            </a:extLst>
          </p:cNvPr>
          <p:cNvSpPr/>
          <p:nvPr userDrawn="1"/>
        </p:nvSpPr>
        <p:spPr>
          <a:xfrm>
            <a:off x="10110024" y="3076954"/>
            <a:ext cx="1228513" cy="73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A9C568-576D-092F-7114-67F2CBF68D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6742" y="3236496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931DFD1-C88F-36D9-B7DA-3F9FBF311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5731" y="3236496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E0A85E9-55E4-68D6-6D15-095DED4C0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3140" y="3236495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AED54B3-1787-B6B8-6B82-17D0EC849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2865" y="3236494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A2DBAD-143B-17BF-28E2-BE1DCFA1B4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4906" y="3236496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1FD695F6-DEB5-A092-2967-233B3E9995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263" y="3236496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E7C56AC-CEAC-2DF5-E1F8-98CE9695C1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91304" y="3236495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5EE124F2-CB17-C3A4-75F2-5283AF5B45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72502" y="3236494"/>
            <a:ext cx="948268" cy="417513"/>
          </a:xfrm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8FC9B9A-587D-CB93-4A31-11D84A494E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6244" y="1613009"/>
            <a:ext cx="1786895" cy="688975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56">
            <a:extLst>
              <a:ext uri="{FF2B5EF4-FFF2-40B4-BE49-F238E27FC236}">
                <a16:creationId xmlns:a16="http://schemas.microsoft.com/office/drawing/2014/main" id="{737ABD47-289E-BAF1-59CE-F90DC23129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9382" y="1613009"/>
            <a:ext cx="1786895" cy="688975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56">
            <a:extLst>
              <a:ext uri="{FF2B5EF4-FFF2-40B4-BE49-F238E27FC236}">
                <a16:creationId xmlns:a16="http://schemas.microsoft.com/office/drawing/2014/main" id="{505D6817-A671-2B1B-CAA2-6ED5504550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32935" y="1594506"/>
            <a:ext cx="1786895" cy="688975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56">
            <a:extLst>
              <a:ext uri="{FF2B5EF4-FFF2-40B4-BE49-F238E27FC236}">
                <a16:creationId xmlns:a16="http://schemas.microsoft.com/office/drawing/2014/main" id="{924ABF3A-7A4B-C3EF-7031-2173683DBE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3129" y="1594506"/>
            <a:ext cx="1786895" cy="688975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56">
            <a:extLst>
              <a:ext uri="{FF2B5EF4-FFF2-40B4-BE49-F238E27FC236}">
                <a16:creationId xmlns:a16="http://schemas.microsoft.com/office/drawing/2014/main" id="{E2695D70-3701-5A70-AD5A-6A1849DB48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46239" y="4588524"/>
            <a:ext cx="1786895" cy="688975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56">
            <a:extLst>
              <a:ext uri="{FF2B5EF4-FFF2-40B4-BE49-F238E27FC236}">
                <a16:creationId xmlns:a16="http://schemas.microsoft.com/office/drawing/2014/main" id="{744D4A6A-EE4D-09CD-B224-20095E9F4E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59377" y="4588524"/>
            <a:ext cx="1786895" cy="688975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FF50E647-D897-406B-E17F-BB5BC99925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52930" y="4570021"/>
            <a:ext cx="1786895" cy="688975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56">
            <a:extLst>
              <a:ext uri="{FF2B5EF4-FFF2-40B4-BE49-F238E27FC236}">
                <a16:creationId xmlns:a16="http://schemas.microsoft.com/office/drawing/2014/main" id="{85A3B227-EE4C-7748-19AC-7D716CEE83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66068" y="4570021"/>
            <a:ext cx="1786895" cy="688975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FF284-5CAD-5E54-DE0B-D229AC1C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40BC5B5-118F-E6DC-662E-98CC74D1A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0712-AAA5-D807-6E35-36AFC30F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0FB4C-2F1E-3931-1AFE-38F664EC4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7680F-3EA1-93E7-E203-CED15A9D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9930D-E31C-6EC2-AF8A-5BAE64CF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3BD89-AE2C-23D9-EDB0-500D8393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A746E-C346-F3E5-FEDE-3700EB3B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1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E3C3-6F9A-C019-BE6C-29DCBDF86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D18ED-686B-9E56-8682-F8CC71BB4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06" y="1216152"/>
            <a:ext cx="1054382" cy="124184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1D2AA-9E31-0400-1B99-840D6CDBD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8545" y="1216151"/>
            <a:ext cx="9601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AA49D6-78E0-82C7-537A-D6B5DC9E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921BDFD-8D99-8C23-400D-7AB996237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176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B644-55F6-2769-0A0D-44E9F23C07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35F76F-BB3E-001D-D575-2D5CB039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489196D-894E-F7ED-2662-EAC2BA39A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752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B644-55F6-2769-0A0D-44E9F23C07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99ACA-1F3F-C423-CDDA-FD50949BF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1684650"/>
            <a:ext cx="5561067" cy="2387600"/>
          </a:xfrm>
        </p:spPr>
        <p:txBody>
          <a:bodyPr anchor="b"/>
          <a:lstStyle>
            <a:lvl1pPr algn="l">
              <a:lnSpc>
                <a:spcPts val="64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F5F4D77-3167-184E-0446-D051F4869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365760"/>
            <a:ext cx="2290178" cy="4927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B9B06A-B4C9-9CE2-FBE1-5089B39F0864}"/>
              </a:ext>
            </a:extLst>
          </p:cNvPr>
          <p:cNvSpPr txBox="1">
            <a:spLocks/>
          </p:cNvSpPr>
          <p:nvPr userDrawn="1"/>
        </p:nvSpPr>
        <p:spPr>
          <a:xfrm>
            <a:off x="548640" y="4323837"/>
            <a:ext cx="1764260" cy="574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Washington Metropolitan</a:t>
            </a:r>
            <a:b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Area Transit Authority</a:t>
            </a:r>
          </a:p>
        </p:txBody>
      </p:sp>
    </p:spTree>
    <p:extLst>
      <p:ext uri="{BB962C8B-B14F-4D97-AF65-F5344CB8AC3E}">
        <p14:creationId xmlns:p14="http://schemas.microsoft.com/office/powerpoint/2010/main" val="1702181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D43-E16B-A7A9-45DB-26326697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57200"/>
            <a:ext cx="8482934" cy="607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947C-1ED5-B55E-610A-0BFE17FC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216551"/>
            <a:ext cx="11063137" cy="4734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1464D66-2630-CEB5-163F-69215941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2100-A221-B5F6-1D4F-2AC145A43A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17723-590D-F6BC-4CB1-30F74874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0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B644-55F6-2769-0A0D-44E9F23C07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35F76F-BB3E-001D-D575-2D5CB039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489196D-894E-F7ED-2662-EAC2BA39A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7753" y="444343"/>
            <a:ext cx="2484023" cy="620508"/>
          </a:xfrm>
        </p:spPr>
        <p:txBody>
          <a:bodyPr anchor="ctr" anchorCtr="0">
            <a:noAutofit/>
          </a:bodyPr>
          <a:lstStyle>
            <a:lvl1pPr marL="0" indent="0" algn="r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EDC7-95E0-7D91-4EDA-735A957AD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2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B644-55F6-2769-0A0D-44E9F23C07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0260F-120D-A304-D611-EB818890D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88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5B8E-47B1-917B-9461-B06EF717B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15A88-69E7-AC50-3FC6-6304AEABA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C6EAE-712D-0B11-A07F-A93383F8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E07B-D910-4EEA-8E09-EAB79495C24C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B4BE-3841-06C8-CA8B-E3A50FA6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73AB5-D2A9-5A45-DD61-A61BCD84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9B64-ECFF-43E9-9E33-2D4BE6A8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0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3838-FD6E-2723-03F6-7A6B9896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F9AB6-A70F-7852-27FA-1D932425B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BBA4-2242-CA8D-58A0-BFEAFEE4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E07B-D910-4EEA-8E09-EAB79495C24C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7CD7-3978-AB80-F683-2894DC14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2874D-6692-8916-223B-79982CE3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9B64-ECFF-43E9-9E33-2D4BE6A8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94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1" y="730373"/>
            <a:ext cx="11658600" cy="968375"/>
          </a:xfrm>
        </p:spPr>
        <p:txBody>
          <a:bodyPr>
            <a:normAutofit/>
          </a:bodyPr>
          <a:lstStyle>
            <a:lvl1pPr algn="l">
              <a:defRPr sz="3999">
                <a:solidFill>
                  <a:srgbClr val="1F4E79"/>
                </a:solidFill>
                <a:latin typeface="Arial Nova" panose="020B0504020202020204" pitchFamily="34" charset="0"/>
                <a:cs typeface="Helvetica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cs typeface="Helvetica"/>
              </a:defRPr>
            </a:lvl1pPr>
          </a:lstStyle>
          <a:p>
            <a:r>
              <a:rPr lang="en-US" dirty="0"/>
              <a:t>WASHINGTON METROPOLITAN AREA TRANSIT AUTHORITY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1" y="1716205"/>
            <a:ext cx="11658600" cy="4480560"/>
          </a:xfrm>
        </p:spPr>
        <p:txBody>
          <a:bodyPr vert="horz" lIns="91440" tIns="45720" rIns="91440" bIns="45720" rtlCol="0">
            <a:normAutofit/>
          </a:bodyPr>
          <a:lstStyle>
            <a:lvl1pPr marL="228531" indent="-228531">
              <a:buFont typeface="Wingdings" panose="05000000000000000000" pitchFamily="2" charset="2"/>
              <a:buChar char="§"/>
              <a:defRPr lang="en-US" sz="2799" dirty="0">
                <a:solidFill>
                  <a:schemeClr val="tx1"/>
                </a:solidFill>
                <a:latin typeface="Arial Nova" panose="020B0504020202020204" pitchFamily="34" charset="0"/>
                <a:cs typeface="Helvetica"/>
              </a:defRPr>
            </a:lvl1pPr>
            <a:lvl2pPr marL="799860" indent="-342797">
              <a:buFont typeface="Arial" panose="020B0604020202020204" pitchFamily="34" charset="0"/>
              <a:buChar char="•"/>
              <a:defRPr lang="en-US" sz="2399" dirty="0">
                <a:solidFill>
                  <a:schemeClr val="tx1"/>
                </a:solidFill>
                <a:latin typeface="Arial Nova" panose="020B0504020202020204" pitchFamily="34" charset="0"/>
                <a:cs typeface="Helvetica"/>
              </a:defRPr>
            </a:lvl2pPr>
            <a:lvl3pPr marL="1142657" indent="-228531">
              <a:buSzPct val="75000"/>
              <a:buFont typeface="Lucida Grande"/>
              <a:buChar char="—"/>
              <a:defRPr lang="en-US" sz="1999" dirty="0">
                <a:solidFill>
                  <a:schemeClr val="tx1"/>
                </a:solidFill>
                <a:latin typeface="Arial Nova" panose="020B0504020202020204" pitchFamily="34" charset="0"/>
                <a:cs typeface="Helvetica"/>
              </a:defRPr>
            </a:lvl3pPr>
            <a:lvl4pPr marL="1599720" indent="-228531">
              <a:buFont typeface="Franklin Gothic Book" panose="020B0503020102020204" pitchFamily="34" charset="0"/>
              <a:buChar char="–"/>
              <a:defRPr lang="en-US" sz="1799" dirty="0">
                <a:solidFill>
                  <a:schemeClr val="tx1"/>
                </a:solidFill>
                <a:latin typeface="Arial Nova" panose="020B0504020202020204" pitchFamily="34" charset="0"/>
                <a:cs typeface="Helvetica"/>
              </a:defRPr>
            </a:lvl4pPr>
            <a:lvl5pPr>
              <a:defRPr lang="en-US" sz="1799" dirty="0">
                <a:solidFill>
                  <a:schemeClr val="tx1"/>
                </a:solidFill>
                <a:latin typeface="Arial Nova" panose="020B0504020202020204" pitchFamily="34" charset="0"/>
                <a:cs typeface="Helvetica"/>
              </a:defRPr>
            </a:lvl5pPr>
          </a:lstStyle>
          <a:p>
            <a:pPr marL="171399" lvl="0" indent="-171399"/>
            <a:r>
              <a:rPr lang="en-US"/>
              <a:t>Edit Master text styles</a:t>
            </a:r>
          </a:p>
          <a:p>
            <a:pPr marL="628461" lvl="1" indent="-171399"/>
            <a:r>
              <a:rPr lang="en-US"/>
              <a:t>Second level</a:t>
            </a:r>
          </a:p>
          <a:p>
            <a:pPr marL="1085524" lvl="2" indent="-171399"/>
            <a:r>
              <a:rPr lang="en-US"/>
              <a:t> Third level</a:t>
            </a:r>
          </a:p>
          <a:p>
            <a:pPr marL="1542587" lvl="3" indent="-171399"/>
            <a:r>
              <a:rPr lang="en-US"/>
              <a:t>Fourth level</a:t>
            </a:r>
          </a:p>
          <a:p>
            <a:pPr marL="1999650" lvl="4" indent="-171399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70" y="25878"/>
            <a:ext cx="6859786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99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56058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0891E6-E3DC-99F6-3E71-9A9BDC9D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1"/>
            <a:ext cx="10515600" cy="311727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1412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82B6F-38B2-684B-C467-316A50DAD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42317" y="6264855"/>
            <a:ext cx="632510" cy="214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9"/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72937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3E77-1ADD-7F42-AD5A-5BB2C831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626BD-095B-EFBE-436E-C8A7D98F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1EF95-6117-C850-1E4F-6C8C2F0E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DE43E-D4A6-3C9E-78C7-2BC9769B2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7FBDA-7A34-5626-9D18-FDFF2EA88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1781F-6723-2BD3-5DB3-9E7BA1E9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22761-D46B-4D1C-0A45-AA929F74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22E58-FFDD-3A9F-1615-F48CCC14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4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5" y="2507516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19090"/>
                </a:solidFill>
                <a:latin typeface="Arial"/>
                <a:cs typeface="Arial"/>
              </a:defRPr>
            </a:lvl1pPr>
          </a:lstStyle>
          <a:p>
            <a:pPr marL="12680">
              <a:spcBef>
                <a:spcPts val="15"/>
              </a:spcBef>
            </a:pPr>
            <a:r>
              <a:rPr lang="en-US" dirty="0"/>
              <a:t>WASHINGTON </a:t>
            </a:r>
            <a:r>
              <a:rPr lang="en-US" spc="-5" dirty="0"/>
              <a:t>METROPOLITAN </a:t>
            </a:r>
            <a:r>
              <a:rPr lang="en-US" dirty="0"/>
              <a:t>AREA </a:t>
            </a:r>
            <a:r>
              <a:rPr lang="en-US" spc="-5" dirty="0"/>
              <a:t>TRANSIT</a:t>
            </a:r>
            <a:r>
              <a:rPr lang="en-US" spc="-15" dirty="0"/>
              <a:t> </a:t>
            </a:r>
            <a:r>
              <a:rPr lang="en-US" spc="-5" dirty="0"/>
              <a:t>AUTHORITY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19090"/>
                </a:solidFill>
                <a:latin typeface="Arial"/>
                <a:cs typeface="Arial"/>
              </a:defRPr>
            </a:lvl1pPr>
          </a:lstStyle>
          <a:p>
            <a:pPr marL="25360">
              <a:spcBef>
                <a:spcPts val="15"/>
              </a:spcBef>
            </a:pPr>
            <a:fld id="{81D60167-4931-47E6-BA6A-407CBD079E47}" type="slidenum">
              <a:rPr lang="en-US" spc="-5" smtClean="0"/>
              <a:pPr marL="25360">
                <a:spcBef>
                  <a:spcPts val="15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3242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26C3-DD14-9E87-4958-3AE566C7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581CC-412C-5AC3-89B4-38B641A9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B301B-BC74-714F-7C11-2804218F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F134-7729-0F55-02EE-7AE5F384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11C0A-B791-7B79-0658-29289E6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830A6-786F-5D61-0CD7-46B5E918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B266A-2F41-372F-43B1-45DC27F9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A7DC-7CFB-74F0-6F23-E1F19BF9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5E0F-CFA6-2C98-9A2A-42AA8110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AD9D9-3BC5-809D-3FD1-525BAE2D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DAB1-FCC3-E61A-2D52-FDF8DBFA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7AC87-ACCC-06FC-5289-D67401C0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DD8F2-3559-466E-A626-BB26B80E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1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DEEB-5660-AB86-8765-C7605FDC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C6125-C744-B878-732F-6447A915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D4923-F63D-7467-7C4C-FFE0006B1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36FE0-F3CE-9996-B945-5582B87C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7A7D4-C0DD-65C8-0BF0-8C10C738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274A3-3356-E532-FB54-C44C0BAF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image" Target="../media/image7.emf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65208-1FF8-D840-ED91-2BC5C261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5A013-BE59-B5A6-5684-9319B9EE4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B112-62A4-81A6-E69A-956D01CAE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7F07-F139-476C-9594-1917500FC194}" type="datetimeFigureOut">
              <a:rPr lang="en-US" smtClean="0"/>
              <a:t>5/17/25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7D4F4-DA45-6D19-9627-DA2AC38BE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F1721-CA2D-A8D9-83F5-64B023018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ED77-9CFB-4701-9CB7-A9DA40164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433BD83-1FA5-5ED3-B668-4A22880150D5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3481"/>
            <a:ext cx="6248400" cy="68510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F85C2-DE44-6FFE-D693-25E40EE4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8415478" cy="601716"/>
          </a:xfrm>
          <a:prstGeom prst="rect">
            <a:avLst/>
          </a:prstGeom>
        </p:spPr>
        <p:txBody>
          <a:bodyPr vert="horz" lIns="0" tIns="0" rIns="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6BB93-4616-9EEE-1853-4C2A5A1C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39" y="1216551"/>
            <a:ext cx="11063137" cy="457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C3442-DCEF-F562-20AD-4FF7B5ABF6FE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489" y="6050670"/>
            <a:ext cx="373315" cy="43903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157ADB-2C98-4408-AA95-CBC40DEF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7926" y="6065443"/>
            <a:ext cx="57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1pPr>
          </a:lstStyle>
          <a:p>
            <a:fld id="{AEA2CB09-D5CC-B843-AA6E-CF6E2A5C2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4" r:id="rId35"/>
    <p:sldLayoutId id="214748370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 spc="-100" baseline="0">
          <a:solidFill>
            <a:schemeClr val="tx1"/>
          </a:solidFill>
          <a:latin typeface="+mj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SzPct val="12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SzPct val="125000"/>
        <a:buFont typeface="Arial" panose="020B0604020202020204" pitchFamily="34" charset="0"/>
        <a:buChar char="•"/>
        <a:defRPr sz="1800" b="0" i="1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SzPct val="12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SzPct val="125000"/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SzPct val="125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DEAA7B5-5CA0-7912-B918-323F362C4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9" y="5345374"/>
            <a:ext cx="921296" cy="108252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DBC6D5E-6026-B62B-DC0C-6CA7F49C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Aboard! Lessons from WMATA on Resilience and Strategy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72D8CB8-C48D-4B68-2941-1967843F1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AGA DC Chapter Hybrid Training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95B9F3-0E95-B08D-DB36-B04387D71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28, 2025</a:t>
            </a:r>
          </a:p>
        </p:txBody>
      </p:sp>
    </p:spTree>
    <p:extLst>
      <p:ext uri="{BB962C8B-B14F-4D97-AF65-F5344CB8AC3E}">
        <p14:creationId xmlns:p14="http://schemas.microsoft.com/office/powerpoint/2010/main" val="282390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7C4D8DC-B1D9-8AF0-0535-2BD911E64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99" y="400832"/>
            <a:ext cx="8197851" cy="55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/>
          <a:lstStyle/>
          <a:p>
            <a:pPr defTabSz="457200">
              <a:defRPr/>
            </a:pPr>
            <a:r>
              <a:rPr lang="en-US" sz="36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Facing the Capital Fiscal Cliff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54147-6B23-BA4F-25A3-8145CA4A3EF4}"/>
              </a:ext>
            </a:extLst>
          </p:cNvPr>
          <p:cNvSpPr txBox="1"/>
          <p:nvPr/>
        </p:nvSpPr>
        <p:spPr>
          <a:xfrm>
            <a:off x="532909" y="1059981"/>
            <a:ext cx="10511971" cy="18774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cs typeface="Helvetica" panose="020B0604020202020204" pitchFamily="34" charset="0"/>
              </a:rPr>
              <a:t>WMATA will soon reach its debt capacity resulting in a significant decrease in capital funding in the latter years of its six-year Capital Improvement Program 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cs typeface="Helvetica" panose="020B0604020202020204" pitchFamily="34" charset="0"/>
              </a:rPr>
              <a:t>Funding constraints will revert WMATA to a primarily reactive capital plan which addresses infrastructure issues as they arise, rather than proactively when the costs are usually lower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cs typeface="Helvetica" panose="020B0604020202020204" pitchFamily="34" charset="0"/>
              </a:rPr>
              <a:t>Indexing all capital funding sources would maintain future purchasing power and maximize the value and utilization of the region’s investment in transit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92382-B94A-1C75-01DD-71D4A92AE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2896"/>
              </p:ext>
            </p:extLst>
          </p:nvPr>
        </p:nvGraphicFramePr>
        <p:xfrm>
          <a:off x="1846217" y="2937418"/>
          <a:ext cx="7719639" cy="336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033AB2-07B4-C6B0-B91B-FE114FA7667F}"/>
              </a:ext>
            </a:extLst>
          </p:cNvPr>
          <p:cNvSpPr txBox="1">
            <a:spLocks/>
          </p:cNvSpPr>
          <p:nvPr/>
        </p:nvSpPr>
        <p:spPr>
          <a:xfrm>
            <a:off x="9396549" y="377369"/>
            <a:ext cx="2261325" cy="62050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ADB3-E0EA-ABFB-37DE-9AF584239D4F}"/>
              </a:ext>
            </a:extLst>
          </p:cNvPr>
          <p:cNvSpPr txBox="1"/>
          <p:nvPr/>
        </p:nvSpPr>
        <p:spPr>
          <a:xfrm>
            <a:off x="2249552" y="6195558"/>
            <a:ext cx="6454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Excludes debt service and revenue loss from 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203525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74524C-CBFE-6F1E-E5A4-6DD4E54DB3A9}"/>
              </a:ext>
            </a:extLst>
          </p:cNvPr>
          <p:cNvSpPr/>
          <p:nvPr/>
        </p:nvSpPr>
        <p:spPr>
          <a:xfrm>
            <a:off x="6292367" y="1787987"/>
            <a:ext cx="5508369" cy="42139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Pct val="125000"/>
              <a:tabLst/>
              <a:defRPr/>
            </a:pPr>
            <a:endParaRPr lang="en-US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Pct val="125000"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Program Administrative Savings - </a:t>
            </a:r>
            <a:r>
              <a:rPr lang="en-US" b="1" dirty="0">
                <a:solidFill>
                  <a:srgbClr val="399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$175M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$25M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recurring annual savings from FY2025-31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Capital Project Savings -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998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$100M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Structural recurring savings by simplifying standards, requirements and practices, and reducing customization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Examples of Cost Savings – No Impact to Investment Outcome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 Shelters: Reducing per shelter cost by ~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Drainage Pumping Stations: Reducing project cost 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~$5M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Modernization: Reducing system support cost 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~$17M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5000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Capital program cost reductions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998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preserve funding capacity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future state of good repair program investments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125000"/>
              <a:tabLst/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37F480-2A69-8C6B-4A4A-49E8A378EB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1877" y="265540"/>
            <a:ext cx="9089472" cy="861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0946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l" defTabSz="608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WMATA Implemented Efficiencies Exceeding Half a Billion Dollars in Operating and Capital Savings Since FY2023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7940C-7531-C650-DCE2-3954BB730234}"/>
              </a:ext>
            </a:extLst>
          </p:cNvPr>
          <p:cNvSpPr txBox="1"/>
          <p:nvPr/>
        </p:nvSpPr>
        <p:spPr>
          <a:xfrm>
            <a:off x="9538624" y="408706"/>
            <a:ext cx="2354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933E11-F56E-0F54-CB78-F08FE493CD8B}"/>
              </a:ext>
            </a:extLst>
          </p:cNvPr>
          <p:cNvSpPr txBox="1"/>
          <p:nvPr/>
        </p:nvSpPr>
        <p:spPr>
          <a:xfrm>
            <a:off x="518953" y="1945448"/>
            <a:ext cx="5266636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FY2025 Savings - </a:t>
            </a:r>
            <a:r>
              <a:rPr lang="en-US" dirty="0">
                <a:solidFill>
                  <a:srgbClr val="0070C0"/>
                </a:solidFill>
              </a:rPr>
              <a:t>$119M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$38M: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Salary and wage freeze for Metro’s largest union and </a:t>
            </a:r>
            <a:br>
              <a:rPr lang="en-US" sz="1200" b="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non-represented employees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$30M: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Call center consolidation, optimize use of alternative and lower cost paratransit services (Uber &amp; Lyft)  </a:t>
            </a:r>
            <a:endParaRPr lang="en-US" sz="1200" dirty="0">
              <a:solidFill>
                <a:srgbClr val="000000"/>
              </a:solidFill>
              <a:latin typeface="Arial" panose="020B0604020202020204"/>
            </a:endParaRP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$20M: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Reduced consulting services and related contracts, improved asset management, savings from digital transformation initiative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$20M: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Targeted service cuts (e.g., use of six-car trains, decrease peak hours, modest increase in headways)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$11M: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Optimize materials and supplies expense management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1AFD4-999D-F96F-DA09-7162EF8BCEA0}"/>
              </a:ext>
            </a:extLst>
          </p:cNvPr>
          <p:cNvSpPr txBox="1"/>
          <p:nvPr/>
        </p:nvSpPr>
        <p:spPr>
          <a:xfrm>
            <a:off x="508792" y="5725684"/>
            <a:ext cx="511132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FY2023 Savings -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$5M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$5M: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Improved labor utilization and process and program modernization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04435-A305-31AB-816B-D389B2C6E176}"/>
              </a:ext>
            </a:extLst>
          </p:cNvPr>
          <p:cNvSpPr txBox="1"/>
          <p:nvPr/>
        </p:nvSpPr>
        <p:spPr>
          <a:xfrm>
            <a:off x="508792" y="4412647"/>
            <a:ext cx="52767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FY2024 Savings 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$133M</a:t>
            </a:r>
            <a:endParaRPr lang="en-US" sz="1200" b="0" dirty="0">
              <a:solidFill>
                <a:srgbClr val="0070C0"/>
              </a:solidFill>
              <a:latin typeface="Arial" panose="020B0604020202020204"/>
            </a:endParaRP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$123M: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One-time savings through management actions to increase ridership and revenue, optimize procurement/inventory management and manage vacancies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$10M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/>
              </a:rPr>
              <a:t>: Reduced expenses for consulting services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4E84D4-7DE2-1578-B039-2F2F4F95FD67}"/>
              </a:ext>
            </a:extLst>
          </p:cNvPr>
          <p:cNvGrpSpPr/>
          <p:nvPr/>
        </p:nvGrpSpPr>
        <p:grpSpPr>
          <a:xfrm>
            <a:off x="512891" y="1281242"/>
            <a:ext cx="5508368" cy="457200"/>
            <a:chOff x="4611978" y="2098054"/>
            <a:chExt cx="5508368" cy="8945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76C396B-C2FD-14E9-1C10-3A3D65FEEB34}"/>
                </a:ext>
              </a:extLst>
            </p:cNvPr>
            <p:cNvSpPr/>
            <p:nvPr/>
          </p:nvSpPr>
          <p:spPr>
            <a:xfrm>
              <a:off x="4611978" y="2106854"/>
              <a:ext cx="3011125" cy="885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Operating Savings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C67477-8C78-A7E0-0B1D-C39A6856BEBF}"/>
                </a:ext>
              </a:extLst>
            </p:cNvPr>
            <p:cNvSpPr/>
            <p:nvPr/>
          </p:nvSpPr>
          <p:spPr>
            <a:xfrm>
              <a:off x="7623104" y="2098054"/>
              <a:ext cx="2497242" cy="89456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$257M</a:t>
              </a:r>
            </a:p>
          </p:txBody>
        </p:sp>
      </p:grp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AEB9641-17E4-C903-7519-F1AA5ACCF92C}"/>
              </a:ext>
            </a:extLst>
          </p:cNvPr>
          <p:cNvSpPr txBox="1">
            <a:spLocks/>
          </p:cNvSpPr>
          <p:nvPr/>
        </p:nvSpPr>
        <p:spPr>
          <a:xfrm>
            <a:off x="10777926" y="6065443"/>
            <a:ext cx="57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A2CB09-D5CC-B843-AA6E-CF6E2A5C2752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/>
              <a:t>11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4E67CF-9FA2-55F7-24D1-BA518F696E6A}"/>
              </a:ext>
            </a:extLst>
          </p:cNvPr>
          <p:cNvGrpSpPr/>
          <p:nvPr/>
        </p:nvGrpSpPr>
        <p:grpSpPr>
          <a:xfrm>
            <a:off x="6292368" y="1281242"/>
            <a:ext cx="5508368" cy="457200"/>
            <a:chOff x="4611978" y="2098054"/>
            <a:chExt cx="5508368" cy="8945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28F821-9FC1-FFD4-D832-6E3C7BCD5AFE}"/>
                </a:ext>
              </a:extLst>
            </p:cNvPr>
            <p:cNvSpPr/>
            <p:nvPr/>
          </p:nvSpPr>
          <p:spPr>
            <a:xfrm>
              <a:off x="4611978" y="2106854"/>
              <a:ext cx="3011125" cy="885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Savings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E9FCD1-DD23-3D6B-84BA-C374CD40E4FF}"/>
                </a:ext>
              </a:extLst>
            </p:cNvPr>
            <p:cNvSpPr/>
            <p:nvPr/>
          </p:nvSpPr>
          <p:spPr>
            <a:xfrm>
              <a:off x="7623104" y="2098054"/>
              <a:ext cx="2497242" cy="894565"/>
            </a:xfrm>
            <a:prstGeom prst="rect">
              <a:avLst/>
            </a:prstGeom>
            <a:solidFill>
              <a:srgbClr val="39988E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$275M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8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FFBAF-400A-6FC5-A66F-025A3B0A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128" y="742660"/>
            <a:ext cx="11063137" cy="47345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Major state and federal sources not indexed to inflation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Operating funding that relies on jurisdictional sources not dedicated to Metro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Lack of clarity on long-term operating subsidy commitment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Over reliance on using capital funding to balance the operating budget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Fare evasion on Metrobus reduces revenue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No rainy-day fund for emergencies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Loss of federal pandemic relief funding eliminates backstop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No federal operating funding provided to large transit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51CA4-FED6-07F5-B37C-776D366637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393EF9-5F64-B926-ECC8-112A4F39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2720"/>
            <a:ext cx="9326880" cy="607651"/>
          </a:xfrm>
        </p:spPr>
        <p:txBody>
          <a:bodyPr/>
          <a:lstStyle/>
          <a:p>
            <a:r>
              <a:rPr lang="en-US" sz="3200" dirty="0"/>
              <a:t>WMATA’s Financial Risks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4CFFCC-7976-6335-7F0A-4E531A4FBD77}"/>
              </a:ext>
            </a:extLst>
          </p:cNvPr>
          <p:cNvGrpSpPr/>
          <p:nvPr/>
        </p:nvGrpSpPr>
        <p:grpSpPr>
          <a:xfrm>
            <a:off x="651565" y="1481944"/>
            <a:ext cx="405625" cy="4729318"/>
            <a:chOff x="251870" y="1400664"/>
            <a:chExt cx="405625" cy="4729318"/>
          </a:xfrm>
        </p:grpSpPr>
        <p:pic>
          <p:nvPicPr>
            <p:cNvPr id="17" name="Graphic 16" descr="Questions with solid fill">
              <a:extLst>
                <a:ext uri="{FF2B5EF4-FFF2-40B4-BE49-F238E27FC236}">
                  <a16:creationId xmlns:a16="http://schemas.microsoft.com/office/drawing/2014/main" id="{E350A802-D814-C754-4B01-0B8120AF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1870" y="2646164"/>
              <a:ext cx="405625" cy="405625"/>
            </a:xfrm>
            <a:prstGeom prst="rect">
              <a:avLst/>
            </a:prstGeom>
          </p:spPr>
        </p:pic>
        <p:pic>
          <p:nvPicPr>
            <p:cNvPr id="18" name="Graphic 17" descr="Bar graph with upward trend with solid fill">
              <a:extLst>
                <a:ext uri="{FF2B5EF4-FFF2-40B4-BE49-F238E27FC236}">
                  <a16:creationId xmlns:a16="http://schemas.microsoft.com/office/drawing/2014/main" id="{110816E7-302E-E2D9-F040-C597C4AD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51870" y="1400664"/>
              <a:ext cx="405625" cy="405625"/>
            </a:xfrm>
            <a:prstGeom prst="rect">
              <a:avLst/>
            </a:prstGeom>
          </p:spPr>
        </p:pic>
        <p:pic>
          <p:nvPicPr>
            <p:cNvPr id="19" name="Graphic 18" descr="Network diagram with solid fill">
              <a:extLst>
                <a:ext uri="{FF2B5EF4-FFF2-40B4-BE49-F238E27FC236}">
                  <a16:creationId xmlns:a16="http://schemas.microsoft.com/office/drawing/2014/main" id="{17BB688E-A4D9-D933-4729-E0BAA94E5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51870" y="2018334"/>
              <a:ext cx="405625" cy="405625"/>
            </a:xfrm>
            <a:prstGeom prst="rect">
              <a:avLst/>
            </a:prstGeom>
          </p:spPr>
        </p:pic>
        <p:pic>
          <p:nvPicPr>
            <p:cNvPr id="20" name="Graphic 19" descr="Dollar with solid fill">
              <a:extLst>
                <a:ext uri="{FF2B5EF4-FFF2-40B4-BE49-F238E27FC236}">
                  <a16:creationId xmlns:a16="http://schemas.microsoft.com/office/drawing/2014/main" id="{BEAEF7DB-ED67-6313-6C13-36EB48AD3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51870" y="4509334"/>
              <a:ext cx="405625" cy="405625"/>
            </a:xfrm>
            <a:prstGeom prst="rect">
              <a:avLst/>
            </a:prstGeom>
          </p:spPr>
        </p:pic>
        <p:pic>
          <p:nvPicPr>
            <p:cNvPr id="21" name="Graphic 20" descr="Scales of justice with solid fill">
              <a:extLst>
                <a:ext uri="{FF2B5EF4-FFF2-40B4-BE49-F238E27FC236}">
                  <a16:creationId xmlns:a16="http://schemas.microsoft.com/office/drawing/2014/main" id="{87A1113D-58EA-78B3-43B3-419E4F5B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51870" y="3253674"/>
              <a:ext cx="405625" cy="405625"/>
            </a:xfrm>
            <a:prstGeom prst="rect">
              <a:avLst/>
            </a:prstGeom>
          </p:spPr>
        </p:pic>
        <p:pic>
          <p:nvPicPr>
            <p:cNvPr id="22" name="Graphic 21" descr="Bus with solid fill">
              <a:extLst>
                <a:ext uri="{FF2B5EF4-FFF2-40B4-BE49-F238E27FC236}">
                  <a16:creationId xmlns:a16="http://schemas.microsoft.com/office/drawing/2014/main" id="{379F0404-26AB-7171-6DFF-B8D84FDD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251870" y="3901824"/>
              <a:ext cx="405625" cy="405625"/>
            </a:xfrm>
            <a:prstGeom prst="rect">
              <a:avLst/>
            </a:prstGeom>
          </p:spPr>
        </p:pic>
        <p:pic>
          <p:nvPicPr>
            <p:cNvPr id="23" name="Graphic 22" descr="Bank with solid fill">
              <a:extLst>
                <a:ext uri="{FF2B5EF4-FFF2-40B4-BE49-F238E27FC236}">
                  <a16:creationId xmlns:a16="http://schemas.microsoft.com/office/drawing/2014/main" id="{0F025C9A-0E21-5DC7-289D-1C3EC6FBE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251870" y="5724357"/>
              <a:ext cx="405625" cy="405625"/>
            </a:xfrm>
            <a:prstGeom prst="rect">
              <a:avLst/>
            </a:prstGeom>
          </p:spPr>
        </p:pic>
        <p:pic>
          <p:nvPicPr>
            <p:cNvPr id="24" name="Graphic 23" descr="Empty battery with solid fill">
              <a:extLst>
                <a:ext uri="{FF2B5EF4-FFF2-40B4-BE49-F238E27FC236}">
                  <a16:creationId xmlns:a16="http://schemas.microsoft.com/office/drawing/2014/main" id="{77673C0C-AF93-1C99-E7D7-A623E84D6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251870" y="5127004"/>
              <a:ext cx="405625" cy="405625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22D71-BEEB-13B7-3290-999456BF17F6}"/>
              </a:ext>
            </a:extLst>
          </p:cNvPr>
          <p:cNvSpPr txBox="1">
            <a:spLocks/>
          </p:cNvSpPr>
          <p:nvPr/>
        </p:nvSpPr>
        <p:spPr>
          <a:xfrm>
            <a:off x="9251539" y="589024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4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7E264-51AF-E409-E824-6C8F10E36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2305158"/>
            <a:ext cx="5561067" cy="15753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Regional Interdependence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F9A7F-05D0-E6E0-91F7-04A606C477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C4DE83F-0F11-6850-093D-31E0316DB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33" y="411764"/>
            <a:ext cx="2647657" cy="620508"/>
          </a:xfrm>
        </p:spPr>
        <p:txBody>
          <a:bodyPr/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aboard! Lessons from WMATA on Resilience and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3AAC-870A-5240-6686-7133C498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57200"/>
            <a:ext cx="9850953" cy="601716"/>
          </a:xfrm>
        </p:spPr>
        <p:txBody>
          <a:bodyPr/>
          <a:lstStyle/>
          <a:p>
            <a:r>
              <a:rPr lang="en-US" sz="3000" dirty="0"/>
              <a:t>WMATA Operates in a Multi-jurisdictional Environment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6E39E-855D-5505-92C3-918ECBA096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7788088"/>
              </p:ext>
            </p:extLst>
          </p:nvPr>
        </p:nvGraphicFramePr>
        <p:xfrm>
          <a:off x="548641" y="1816682"/>
          <a:ext cx="11028363" cy="436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85634FB-716E-6A4B-A1D5-4B35A2C226FA}"/>
              </a:ext>
            </a:extLst>
          </p:cNvPr>
          <p:cNvSpPr/>
          <p:nvPr/>
        </p:nvSpPr>
        <p:spPr>
          <a:xfrm>
            <a:off x="5439177" y="3456126"/>
            <a:ext cx="1313645" cy="13007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3870F-3533-EEFC-D28F-C90938D1CAE2}"/>
              </a:ext>
            </a:extLst>
          </p:cNvPr>
          <p:cNvSpPr txBox="1"/>
          <p:nvPr/>
        </p:nvSpPr>
        <p:spPr>
          <a:xfrm>
            <a:off x="1410939" y="2484308"/>
            <a:ext cx="205540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Budgets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FA38E-A61A-4BEA-41A4-2D9C448BC115}"/>
              </a:ext>
            </a:extLst>
          </p:cNvPr>
          <p:cNvSpPr txBox="1"/>
          <p:nvPr/>
        </p:nvSpPr>
        <p:spPr>
          <a:xfrm>
            <a:off x="1410939" y="3133411"/>
            <a:ext cx="205540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Populations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D25A4-6C3F-C0D9-B891-3D0D653D46B9}"/>
              </a:ext>
            </a:extLst>
          </p:cNvPr>
          <p:cNvSpPr txBox="1"/>
          <p:nvPr/>
        </p:nvSpPr>
        <p:spPr>
          <a:xfrm>
            <a:off x="1410939" y="3814035"/>
            <a:ext cx="205540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Priorities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B2A30-7617-4326-1F69-FA6FBD674CD1}"/>
              </a:ext>
            </a:extLst>
          </p:cNvPr>
          <p:cNvSpPr txBox="1"/>
          <p:nvPr/>
        </p:nvSpPr>
        <p:spPr>
          <a:xfrm>
            <a:off x="8583991" y="2484308"/>
            <a:ext cx="205540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Leadership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37046-A50A-7568-3207-0E9BEA8F0959}"/>
              </a:ext>
            </a:extLst>
          </p:cNvPr>
          <p:cNvSpPr txBox="1"/>
          <p:nvPr/>
        </p:nvSpPr>
        <p:spPr>
          <a:xfrm>
            <a:off x="8583991" y="3133411"/>
            <a:ext cx="205540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Businesses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AB66C-0662-7873-6693-B347F75533F2}"/>
              </a:ext>
            </a:extLst>
          </p:cNvPr>
          <p:cNvSpPr txBox="1"/>
          <p:nvPr/>
        </p:nvSpPr>
        <p:spPr>
          <a:xfrm>
            <a:off x="8583991" y="3814035"/>
            <a:ext cx="205540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Economic Growth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24F0B-319B-F6D8-3E7D-71A54AA045EB}"/>
              </a:ext>
            </a:extLst>
          </p:cNvPr>
          <p:cNvSpPr txBox="1"/>
          <p:nvPr/>
        </p:nvSpPr>
        <p:spPr>
          <a:xfrm>
            <a:off x="5492839" y="3921843"/>
            <a:ext cx="121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WMATA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4165C-9C1B-E31C-CD66-D8AD73345C22}"/>
              </a:ext>
            </a:extLst>
          </p:cNvPr>
          <p:cNvSpPr txBox="1"/>
          <p:nvPr/>
        </p:nvSpPr>
        <p:spPr>
          <a:xfrm>
            <a:off x="1410939" y="4494659"/>
            <a:ext cx="205540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Federal Government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8A65F-1488-8046-87A2-D05BDFFE411F}"/>
              </a:ext>
            </a:extLst>
          </p:cNvPr>
          <p:cNvSpPr txBox="1"/>
          <p:nvPr/>
        </p:nvSpPr>
        <p:spPr>
          <a:xfrm>
            <a:off x="8583991" y="4494659"/>
            <a:ext cx="205540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Local and Regional Transit Providers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69635-7841-4A49-6C19-25CAA519D441}"/>
              </a:ext>
            </a:extLst>
          </p:cNvPr>
          <p:cNvSpPr txBox="1"/>
          <p:nvPr/>
        </p:nvSpPr>
        <p:spPr>
          <a:xfrm>
            <a:off x="600089" y="1235491"/>
            <a:ext cx="1087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WMATA relies on its 3 jurisdictional partners for funding, each with individual financial, economic and public service priorities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6AB2EE6-5DBF-44A5-B040-74722CE81965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1D9F64C-B244-ACE9-8F9F-1F5D753636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926" y="6065443"/>
            <a:ext cx="5790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40148-2CEE-F042-AFC7-3311114D7F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71C67-3BEE-A990-2E97-BA82AE94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 of Regional Interdependence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805A8E-4413-5646-C928-4BBEAE900297}"/>
              </a:ext>
            </a:extLst>
          </p:cNvPr>
          <p:cNvSpPr/>
          <p:nvPr/>
        </p:nvSpPr>
        <p:spPr>
          <a:xfrm>
            <a:off x="7740157" y="1705130"/>
            <a:ext cx="3493346" cy="4269582"/>
          </a:xfrm>
          <a:prstGeom prst="rect">
            <a:avLst/>
          </a:prstGeom>
          <a:solidFill>
            <a:schemeClr val="bg1"/>
          </a:solidFill>
          <a:ln w="12700">
            <a:solidFill>
              <a:srgbClr val="144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DC2FC77-AC56-36D9-E187-C972B39C797C}"/>
              </a:ext>
            </a:extLst>
          </p:cNvPr>
          <p:cNvSpPr/>
          <p:nvPr/>
        </p:nvSpPr>
        <p:spPr>
          <a:xfrm>
            <a:off x="1480486" y="3200079"/>
            <a:ext cx="6414347" cy="75099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1BDA40-535C-C47A-3ACC-A6BF8DB9BA47}"/>
              </a:ext>
            </a:extLst>
          </p:cNvPr>
          <p:cNvSpPr txBox="1"/>
          <p:nvPr/>
        </p:nvSpPr>
        <p:spPr>
          <a:xfrm>
            <a:off x="7959443" y="2310569"/>
            <a:ext cx="31193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D.C.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significantly reduced its revenue estimates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FY2025 – FY2029 by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$1 billion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Lower revenue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could impact the District’s ability to meet its WMATA funding  commitments</a:t>
            </a:r>
          </a:p>
          <a:p>
            <a:pPr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Lower employment in DC will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negatively impact Metro ridership &amp; revenue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Market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uncertainty</a:t>
            </a:r>
            <a:r>
              <a:rPr lang="en-US" sz="140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presents challenges in determining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future service plans and investment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5E3BFFAF-758F-23AC-F783-7125AA1DE9DC}"/>
              </a:ext>
            </a:extLst>
          </p:cNvPr>
          <p:cNvSpPr/>
          <p:nvPr/>
        </p:nvSpPr>
        <p:spPr>
          <a:xfrm>
            <a:off x="880518" y="2399265"/>
            <a:ext cx="2904965" cy="3064668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144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Ins="18288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half of the District's civilian jobs are in Government (Federal and D.C.) and the Professional and Management Services sectors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Federal employees make up nearly 25 percent of total civilian employment in the District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FACA5A-B1B6-F009-D839-40AC7BDF2402}"/>
              </a:ext>
            </a:extLst>
          </p:cNvPr>
          <p:cNvGrpSpPr/>
          <p:nvPr/>
        </p:nvGrpSpPr>
        <p:grpSpPr>
          <a:xfrm>
            <a:off x="4663379" y="2608970"/>
            <a:ext cx="1985865" cy="2044039"/>
            <a:chOff x="3705726" y="4281134"/>
            <a:chExt cx="1985865" cy="2044039"/>
          </a:xfrm>
          <a:solidFill>
            <a:schemeClr val="bg1">
              <a:lumMod val="65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35D940-4DAF-8DC4-DE6E-95B6208523BD}"/>
                </a:ext>
              </a:extLst>
            </p:cNvPr>
            <p:cNvSpPr/>
            <p:nvPr/>
          </p:nvSpPr>
          <p:spPr>
            <a:xfrm>
              <a:off x="3705726" y="4281134"/>
              <a:ext cx="1985865" cy="204403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D5662C-93A4-F7FF-CDD0-13E9FC979B41}"/>
                </a:ext>
              </a:extLst>
            </p:cNvPr>
            <p:cNvSpPr txBox="1"/>
            <p:nvPr/>
          </p:nvSpPr>
          <p:spPr>
            <a:xfrm>
              <a:off x="3784699" y="4589124"/>
              <a:ext cx="18279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Arial" panose="020B0604020202020204"/>
                </a:rPr>
                <a:t>Revised forecast from DC CFO 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anticipates lower revenue from Federal workforce changes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9B1E6C-4264-410E-6EB1-430102ABAF22}"/>
              </a:ext>
            </a:extLst>
          </p:cNvPr>
          <p:cNvSpPr txBox="1"/>
          <p:nvPr/>
        </p:nvSpPr>
        <p:spPr>
          <a:xfrm>
            <a:off x="880518" y="2030964"/>
            <a:ext cx="273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D.C. Labor Market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7063C-6663-16BC-C8A8-EA4C64C81DF2}"/>
              </a:ext>
            </a:extLst>
          </p:cNvPr>
          <p:cNvSpPr txBox="1"/>
          <p:nvPr/>
        </p:nvSpPr>
        <p:spPr>
          <a:xfrm>
            <a:off x="7997227" y="1972015"/>
            <a:ext cx="30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DC CFO Forecast – Feb 2025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BACD1-D5E2-8A0B-940A-A4A53A5FE3D9}"/>
              </a:ext>
            </a:extLst>
          </p:cNvPr>
          <p:cNvSpPr txBox="1"/>
          <p:nvPr/>
        </p:nvSpPr>
        <p:spPr>
          <a:xfrm>
            <a:off x="592428" y="1126901"/>
            <a:ext cx="1087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WMATA depends on its jurisdictional partners for funding – what impacts the region, impacts WMATA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74532DB-6BB3-FB90-E4E7-D700948A6C47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5F5F9-77AA-2D95-E9F4-F73010CECB7D}"/>
              </a:ext>
            </a:extLst>
          </p:cNvPr>
          <p:cNvSpPr txBox="1"/>
          <p:nvPr/>
        </p:nvSpPr>
        <p:spPr>
          <a:xfrm>
            <a:off x="784508" y="5907348"/>
            <a:ext cx="55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Forecast based on memo from the District’s Office of the Chief Financial Officer, February 28, 2025</a:t>
            </a:r>
          </a:p>
        </p:txBody>
      </p:sp>
    </p:spTree>
    <p:extLst>
      <p:ext uri="{BB962C8B-B14F-4D97-AF65-F5344CB8AC3E}">
        <p14:creationId xmlns:p14="http://schemas.microsoft.com/office/powerpoint/2010/main" val="267752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7E264-51AF-E409-E824-6C8F10E36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3429000"/>
            <a:ext cx="5561067" cy="15753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+mn-lt"/>
              </a:rPr>
              <a:t>Economic Resilience through Collaboration, Planning, and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F9A7F-05D0-E6E0-91F7-04A606C477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C4DE83F-0F11-6850-093D-31E0316DB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33" y="411764"/>
            <a:ext cx="2647657" cy="620508"/>
          </a:xfrm>
        </p:spPr>
        <p:txBody>
          <a:bodyPr/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aboard! Lessons from WMATA on Resilience and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3AAC-870A-5240-6686-7133C498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30" y="561703"/>
            <a:ext cx="9081920" cy="601716"/>
          </a:xfrm>
        </p:spPr>
        <p:txBody>
          <a:bodyPr/>
          <a:lstStyle/>
          <a:p>
            <a:r>
              <a:rPr lang="en-US" sz="3200" dirty="0"/>
              <a:t>Promoting Economic Resilience through Budgeting Enhancements and Regional 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04C492-8764-BFA4-7351-A02C10AA4BA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7177901"/>
              </p:ext>
            </p:extLst>
          </p:nvPr>
        </p:nvGraphicFramePr>
        <p:xfrm>
          <a:off x="5858302" y="1689211"/>
          <a:ext cx="5726112" cy="434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A7D6205-F5A7-7C41-5B43-0B688641022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rcRect l="886" t="4564" r="-20" b="17494"/>
          <a:stretch/>
        </p:blipFill>
        <p:spPr>
          <a:xfrm>
            <a:off x="706894" y="2209289"/>
            <a:ext cx="4707991" cy="3301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2235B-00E6-A332-9B0C-2575DC1CCA9F}"/>
              </a:ext>
            </a:extLst>
          </p:cNvPr>
          <p:cNvSpPr txBox="1"/>
          <p:nvPr/>
        </p:nvSpPr>
        <p:spPr>
          <a:xfrm>
            <a:off x="1150311" y="3429000"/>
            <a:ext cx="367330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Enhancements implemented to WMATA’s Budget Process and Regional Collaboration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12641A-746E-1063-87EC-258207769638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31BC81-7605-641A-2879-BF36B9520561}"/>
              </a:ext>
            </a:extLst>
          </p:cNvPr>
          <p:cNvSpPr txBox="1">
            <a:spLocks/>
          </p:cNvSpPr>
          <p:nvPr/>
        </p:nvSpPr>
        <p:spPr>
          <a:xfrm>
            <a:off x="10777926" y="6065443"/>
            <a:ext cx="5790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AEA2CB09-D5CC-B843-AA6E-CF6E2A5C2752}" type="slidenum">
              <a:rPr lang="en-US" sz="1000" smtClean="0"/>
              <a:pPr algn="r">
                <a:spcAft>
                  <a:spcPts val="600"/>
                </a:spcAft>
              </a:pPr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64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773C-5AF2-58A1-1573-D34C64FD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Regional Collaboration: DMV</a:t>
            </a:r>
            <a:r>
              <a:rPr lang="en-US" sz="3600" i="1" dirty="0"/>
              <a:t>Moves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669D43-4693-0926-F94D-20E42FD9A7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1364097"/>
              </p:ext>
            </p:extLst>
          </p:nvPr>
        </p:nvGraphicFramePr>
        <p:xfrm>
          <a:off x="600157" y="1957267"/>
          <a:ext cx="10515600" cy="392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45946A-5B08-F213-42E8-7103DFC6C820}"/>
              </a:ext>
            </a:extLst>
          </p:cNvPr>
          <p:cNvSpPr txBox="1"/>
          <p:nvPr/>
        </p:nvSpPr>
        <p:spPr>
          <a:xfrm>
            <a:off x="548641" y="1427885"/>
            <a:ext cx="1087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WMATA supports the region in achieving its regional goals through collaboration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9A4BD-99B5-3FDD-E1E2-597BD3EB4451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B568DB4-E890-DE30-3976-FDCE5AFCC1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926" y="6065443"/>
            <a:ext cx="5790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15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2117-F882-88C8-28D9-5A2ECEC6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DMV</a:t>
            </a:r>
            <a:r>
              <a:rPr lang="en-US" i="1" dirty="0"/>
              <a:t>Moves</a:t>
            </a:r>
            <a:r>
              <a:rPr lang="en-US" dirty="0"/>
              <a:t> Opportunities and Priorities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3F1A99-3942-DF05-4C2A-1235D8072D3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1891057"/>
              </p:ext>
            </p:extLst>
          </p:nvPr>
        </p:nvGraphicFramePr>
        <p:xfrm>
          <a:off x="611875" y="14192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3487B6B-453C-7711-2896-70F63A0BF535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72A90A6-FF7A-3D47-9493-07B13666F8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926" y="6065443"/>
            <a:ext cx="5790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61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6BB3FC5-3FF9-2AD4-F096-FE89414F44DA}"/>
              </a:ext>
            </a:extLst>
          </p:cNvPr>
          <p:cNvSpPr/>
          <p:nvPr/>
        </p:nvSpPr>
        <p:spPr>
          <a:xfrm>
            <a:off x="268448" y="4278318"/>
            <a:ext cx="11669086" cy="2053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BB1A6-2922-AA03-7467-1E0DF80F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026" name="Title 1">
            <a:extLst>
              <a:ext uri="{FF2B5EF4-FFF2-40B4-BE49-F238E27FC236}">
                <a16:creationId xmlns:a16="http://schemas.microsoft.com/office/drawing/2014/main" id="{067A2647-1FE4-2855-311F-2003284E0F6E}"/>
              </a:ext>
            </a:extLst>
          </p:cNvPr>
          <p:cNvSpPr txBox="1">
            <a:spLocks/>
          </p:cNvSpPr>
          <p:nvPr/>
        </p:nvSpPr>
        <p:spPr>
          <a:xfrm>
            <a:off x="451997" y="412595"/>
            <a:ext cx="8482934" cy="60765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spc="-10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WMATA  At A Glance: FY2026 Budget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65056F0F-FAD2-AD66-F2DE-D360D6D40C9C}"/>
              </a:ext>
            </a:extLst>
          </p:cNvPr>
          <p:cNvSpPr txBox="1"/>
          <p:nvPr/>
        </p:nvSpPr>
        <p:spPr>
          <a:xfrm>
            <a:off x="9439693" y="525966"/>
            <a:ext cx="2356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aboard! Lessons from WMATA on Resilience and Strategy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A207A0F-3C51-9331-DB11-8AC20C44AE7E}"/>
              </a:ext>
            </a:extLst>
          </p:cNvPr>
          <p:cNvGrpSpPr/>
          <p:nvPr/>
        </p:nvGrpSpPr>
        <p:grpSpPr>
          <a:xfrm>
            <a:off x="-1127981" y="881820"/>
            <a:ext cx="7949420" cy="3544528"/>
            <a:chOff x="271703" y="1263489"/>
            <a:chExt cx="5824297" cy="2089159"/>
          </a:xfrm>
        </p:grpSpPr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3E10A8C7-8102-3FAD-1309-CB88D95FD503}"/>
                </a:ext>
              </a:extLst>
            </p:cNvPr>
            <p:cNvSpPr/>
            <p:nvPr/>
          </p:nvSpPr>
          <p:spPr>
            <a:xfrm>
              <a:off x="3791823" y="1562202"/>
              <a:ext cx="2304177" cy="150906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1A9F42D6-62B8-005F-179B-3C6761DA9F8E}"/>
                </a:ext>
              </a:extLst>
            </p:cNvPr>
            <p:cNvSpPr/>
            <p:nvPr/>
          </p:nvSpPr>
          <p:spPr>
            <a:xfrm>
              <a:off x="908130" y="1562202"/>
              <a:ext cx="2683222" cy="150906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82695B85-DFC3-1A98-CAFA-2553CB085E1E}"/>
                </a:ext>
              </a:extLst>
            </p:cNvPr>
            <p:cNvGrpSpPr/>
            <p:nvPr/>
          </p:nvGrpSpPr>
          <p:grpSpPr>
            <a:xfrm>
              <a:off x="271703" y="1562064"/>
              <a:ext cx="5824297" cy="1533085"/>
              <a:chOff x="-474393" y="990115"/>
              <a:chExt cx="7024696" cy="1528742"/>
            </a:xfrm>
            <a:solidFill>
              <a:srgbClr val="5B9BD5">
                <a:lumMod val="20000"/>
                <a:lumOff val="80000"/>
              </a:srgbClr>
            </a:solidFill>
            <a:effectLst/>
          </p:grpSpPr>
          <p:sp>
            <p:nvSpPr>
              <p:cNvPr id="1075" name="Rectangle 1074">
                <a:extLst>
                  <a:ext uri="{FF2B5EF4-FFF2-40B4-BE49-F238E27FC236}">
                    <a16:creationId xmlns:a16="http://schemas.microsoft.com/office/drawing/2014/main" id="{80BD38FF-11C3-6C70-61C0-206083FF66B6}"/>
                  </a:ext>
                </a:extLst>
              </p:cNvPr>
              <p:cNvSpPr/>
              <p:nvPr/>
            </p:nvSpPr>
            <p:spPr>
              <a:xfrm>
                <a:off x="-474393" y="1090931"/>
                <a:ext cx="7024696" cy="130720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6" name="TextBox 1075">
                <a:extLst>
                  <a:ext uri="{FF2B5EF4-FFF2-40B4-BE49-F238E27FC236}">
                    <a16:creationId xmlns:a16="http://schemas.microsoft.com/office/drawing/2014/main" id="{4931D56E-ABBB-4E07-04A0-943E982122F9}"/>
                  </a:ext>
                </a:extLst>
              </p:cNvPr>
              <p:cNvSpPr txBox="1"/>
              <p:nvPr/>
            </p:nvSpPr>
            <p:spPr>
              <a:xfrm>
                <a:off x="4598374" y="2030624"/>
                <a:ext cx="1658538" cy="343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 w="3175"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$2.4B</a:t>
                </a:r>
              </a:p>
            </p:txBody>
          </p:sp>
          <p:sp>
            <p:nvSpPr>
              <p:cNvPr id="1077" name="TextBox 1076">
                <a:extLst>
                  <a:ext uri="{FF2B5EF4-FFF2-40B4-BE49-F238E27FC236}">
                    <a16:creationId xmlns:a16="http://schemas.microsoft.com/office/drawing/2014/main" id="{FE3BEFED-FC9E-BA62-114E-584DE08E6F1E}"/>
                  </a:ext>
                </a:extLst>
              </p:cNvPr>
              <p:cNvSpPr txBox="1"/>
              <p:nvPr/>
            </p:nvSpPr>
            <p:spPr>
              <a:xfrm>
                <a:off x="485738" y="990115"/>
                <a:ext cx="2122716" cy="343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$2.6B</a:t>
                </a:r>
              </a:p>
            </p:txBody>
          </p:sp>
          <p:sp>
            <p:nvSpPr>
              <p:cNvPr id="1078" name="TextBox 1077">
                <a:extLst>
                  <a:ext uri="{FF2B5EF4-FFF2-40B4-BE49-F238E27FC236}">
                    <a16:creationId xmlns:a16="http://schemas.microsoft.com/office/drawing/2014/main" id="{3EA711E5-6A3D-D769-F160-236B25F422C6}"/>
                  </a:ext>
                </a:extLst>
              </p:cNvPr>
              <p:cNvSpPr txBox="1"/>
              <p:nvPr/>
            </p:nvSpPr>
            <p:spPr>
              <a:xfrm>
                <a:off x="5344192" y="2301788"/>
                <a:ext cx="917977" cy="21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Capital</a:t>
                </a:r>
              </a:p>
            </p:txBody>
          </p:sp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9D9EE576-35AA-5267-D36D-E443F835CB98}"/>
                  </a:ext>
                </a:extLst>
              </p:cNvPr>
              <p:cNvSpPr txBox="1"/>
              <p:nvPr/>
            </p:nvSpPr>
            <p:spPr>
              <a:xfrm>
                <a:off x="1019051" y="1245364"/>
                <a:ext cx="1261265" cy="19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Operating*</a:t>
                </a:r>
              </a:p>
            </p:txBody>
          </p:sp>
        </p:grpSp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526C76B1-92C3-C146-E52D-55162AFE4099}"/>
                </a:ext>
              </a:extLst>
            </p:cNvPr>
            <p:cNvSpPr txBox="1"/>
            <p:nvPr/>
          </p:nvSpPr>
          <p:spPr>
            <a:xfrm>
              <a:off x="3210862" y="2050492"/>
              <a:ext cx="1490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-300" normalizeH="0" baseline="0" noProof="0" dirty="0">
                  <a:ln w="63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$5.0B</a:t>
              </a:r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5850CB0B-12BD-2AE0-CFB2-9B8A9D1F153F}"/>
                </a:ext>
              </a:extLst>
            </p:cNvPr>
            <p:cNvSpPr txBox="1"/>
            <p:nvPr/>
          </p:nvSpPr>
          <p:spPr>
            <a:xfrm>
              <a:off x="3062752" y="2343663"/>
              <a:ext cx="14148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 w="1905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budget</a:t>
              </a:r>
            </a:p>
          </p:txBody>
        </p:sp>
        <p:graphicFrame>
          <p:nvGraphicFramePr>
            <p:cNvPr id="1072" name="Chart 1071">
              <a:extLst>
                <a:ext uri="{FF2B5EF4-FFF2-40B4-BE49-F238E27FC236}">
                  <a16:creationId xmlns:a16="http://schemas.microsoft.com/office/drawing/2014/main" id="{F6CD758D-9AB6-CF7F-2269-A987CC99A63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8799243"/>
                </p:ext>
              </p:extLst>
            </p:nvPr>
          </p:nvGraphicFramePr>
          <p:xfrm>
            <a:off x="2463798" y="1263489"/>
            <a:ext cx="2443607" cy="2089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FA8FB91E-0293-D025-23DC-FA1E6BAD2615}"/>
                </a:ext>
              </a:extLst>
            </p:cNvPr>
            <p:cNvSpPr txBox="1"/>
            <p:nvPr/>
          </p:nvSpPr>
          <p:spPr>
            <a:xfrm>
              <a:off x="2476724" y="2251330"/>
              <a:ext cx="3221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DC3E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C9077F-2F48-C830-CC9F-A13ED467A78D}"/>
              </a:ext>
            </a:extLst>
          </p:cNvPr>
          <p:cNvGrpSpPr/>
          <p:nvPr/>
        </p:nvGrpSpPr>
        <p:grpSpPr>
          <a:xfrm>
            <a:off x="462740" y="4388283"/>
            <a:ext cx="11082673" cy="1855361"/>
            <a:chOff x="261257" y="3437439"/>
            <a:chExt cx="11255214" cy="18553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975A68-471E-906C-9B96-5EE2FF2E7448}"/>
                </a:ext>
              </a:extLst>
            </p:cNvPr>
            <p:cNvSpPr txBox="1"/>
            <p:nvPr/>
          </p:nvSpPr>
          <p:spPr>
            <a:xfrm>
              <a:off x="1732528" y="3834181"/>
              <a:ext cx="143383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3D0AC8-63D2-550A-4F58-12CA25173EFE}"/>
                </a:ext>
              </a:extLst>
            </p:cNvPr>
            <p:cNvSpPr txBox="1"/>
            <p:nvPr/>
          </p:nvSpPr>
          <p:spPr>
            <a:xfrm>
              <a:off x="1750013" y="4509797"/>
              <a:ext cx="143383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65%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48B7DC-D864-8372-26B6-0240F40187E5}"/>
                </a:ext>
              </a:extLst>
            </p:cNvPr>
            <p:cNvSpPr/>
            <p:nvPr/>
          </p:nvSpPr>
          <p:spPr>
            <a:xfrm>
              <a:off x="305109" y="3999899"/>
              <a:ext cx="1287230" cy="1275772"/>
            </a:xfrm>
            <a:prstGeom prst="rect">
              <a:avLst/>
            </a:prstGeom>
            <a:solidFill>
              <a:srgbClr val="F0F4FA"/>
            </a:solidFill>
            <a:ln w="9525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A5F1A6-A65D-2BB0-47DA-A12FA4772B80}"/>
                </a:ext>
              </a:extLst>
            </p:cNvPr>
            <p:cNvSpPr txBox="1"/>
            <p:nvPr/>
          </p:nvSpPr>
          <p:spPr>
            <a:xfrm>
              <a:off x="398666" y="4170074"/>
              <a:ext cx="11581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Metro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repays the 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region’s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investment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many times over.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17512B-72BF-A2B3-A2E8-5DC83268A31F}"/>
                </a:ext>
              </a:extLst>
            </p:cNvPr>
            <p:cNvSpPr/>
            <p:nvPr/>
          </p:nvSpPr>
          <p:spPr>
            <a:xfrm>
              <a:off x="3223615" y="3998880"/>
              <a:ext cx="2863668" cy="1275772"/>
            </a:xfrm>
            <a:prstGeom prst="rect">
              <a:avLst/>
            </a:prstGeom>
            <a:solidFill>
              <a:srgbClr val="F0F4FA"/>
            </a:solidFill>
            <a:ln w="9525" cap="flat" cmpd="sng" algn="ctr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F3B682-D111-CDF2-AE28-69D1C3AD4BBD}"/>
                </a:ext>
              </a:extLst>
            </p:cNvPr>
            <p:cNvSpPr/>
            <p:nvPr/>
          </p:nvSpPr>
          <p:spPr>
            <a:xfrm>
              <a:off x="6225465" y="4177518"/>
              <a:ext cx="5291006" cy="917054"/>
            </a:xfrm>
            <a:prstGeom prst="rect">
              <a:avLst/>
            </a:prstGeom>
            <a:solidFill>
              <a:srgbClr val="F0F4FA"/>
            </a:solidFill>
            <a:ln w="9525" cap="flat" cmpd="sng" algn="ctr">
              <a:solidFill>
                <a:schemeClr val="bg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641E43-EC7C-11B9-37C4-74E028725467}"/>
                </a:ext>
              </a:extLst>
            </p:cNvPr>
            <p:cNvSpPr txBox="1"/>
            <p:nvPr/>
          </p:nvSpPr>
          <p:spPr>
            <a:xfrm>
              <a:off x="4562629" y="4231426"/>
              <a:ext cx="14539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$3.2B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83B07E-C6AB-2288-8333-946C9A9F730C}"/>
                </a:ext>
              </a:extLst>
            </p:cNvPr>
            <p:cNvSpPr txBox="1"/>
            <p:nvPr/>
          </p:nvSpPr>
          <p:spPr>
            <a:xfrm>
              <a:off x="6319708" y="4197982"/>
              <a:ext cx="24703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Transit customers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C0D94D-3E31-2D00-35FF-B676543EDC47}"/>
                </a:ext>
              </a:extLst>
            </p:cNvPr>
            <p:cNvSpPr txBox="1"/>
            <p:nvPr/>
          </p:nvSpPr>
          <p:spPr>
            <a:xfrm>
              <a:off x="7552140" y="4438983"/>
              <a:ext cx="1090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150" normalizeH="0" baseline="0" noProof="0" dirty="0">
                  <a:ln>
                    <a:solidFill>
                      <a:srgbClr val="4472C4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3BB64A-649F-C512-8DCE-08B856E1D59C}"/>
                </a:ext>
              </a:extLst>
            </p:cNvPr>
            <p:cNvSpPr txBox="1"/>
            <p:nvPr/>
          </p:nvSpPr>
          <p:spPr>
            <a:xfrm>
              <a:off x="8333449" y="4352991"/>
              <a:ext cx="22690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$2,800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E4515-B005-71B1-DED8-368F10877350}"/>
                </a:ext>
              </a:extLst>
            </p:cNvPr>
            <p:cNvSpPr txBox="1"/>
            <p:nvPr/>
          </p:nvSpPr>
          <p:spPr>
            <a:xfrm>
              <a:off x="9843245" y="4508687"/>
              <a:ext cx="167322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 average, by not having to pay for rideshares, taxis, parking, and tolls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C36741-BFFC-52EC-630D-62C2CA21725E}"/>
                </a:ext>
              </a:extLst>
            </p:cNvPr>
            <p:cNvSpPr txBox="1"/>
            <p:nvPr/>
          </p:nvSpPr>
          <p:spPr>
            <a:xfrm>
              <a:off x="9893193" y="4197982"/>
              <a:ext cx="13985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 year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819AF-DDFF-E142-DE56-BFD901700474}"/>
                </a:ext>
              </a:extLst>
            </p:cNvPr>
            <p:cNvSpPr txBox="1"/>
            <p:nvPr/>
          </p:nvSpPr>
          <p:spPr>
            <a:xfrm>
              <a:off x="4622873" y="4803032"/>
              <a:ext cx="11014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Tax revenue</a:t>
              </a:r>
            </a:p>
          </p:txBody>
        </p:sp>
        <p:pic>
          <p:nvPicPr>
            <p:cNvPr id="18" name="Picture 6" descr="Profit up ">
              <a:extLst>
                <a:ext uri="{FF2B5EF4-FFF2-40B4-BE49-F238E27FC236}">
                  <a16:creationId xmlns:a16="http://schemas.microsoft.com/office/drawing/2014/main" id="{A448FC63-13F0-D89C-FB5F-55FFEFB76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235" y="4213677"/>
              <a:ext cx="953821" cy="90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3FA0F2ED-6B08-6EF0-7F1D-2A6658BEA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63783" y="4458843"/>
              <a:ext cx="638629" cy="60930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4834DC-0392-28E2-5DAB-3B8F210E790A}"/>
                </a:ext>
              </a:extLst>
            </p:cNvPr>
            <p:cNvSpPr txBox="1"/>
            <p:nvPr/>
          </p:nvSpPr>
          <p:spPr>
            <a:xfrm>
              <a:off x="603438" y="3453176"/>
              <a:ext cx="2399790" cy="3385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Metro station areas =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7DFE3D-5017-56D2-7928-A82FBF42BF8E}"/>
                </a:ext>
              </a:extLst>
            </p:cNvPr>
            <p:cNvSpPr txBox="1"/>
            <p:nvPr/>
          </p:nvSpPr>
          <p:spPr>
            <a:xfrm>
              <a:off x="2560634" y="3437439"/>
              <a:ext cx="693749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3%</a:t>
              </a:r>
              <a:endPara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63604A-5745-1745-9AAB-1660BE240562}"/>
                </a:ext>
              </a:extLst>
            </p:cNvPr>
            <p:cNvSpPr txBox="1"/>
            <p:nvPr/>
          </p:nvSpPr>
          <p:spPr>
            <a:xfrm>
              <a:off x="2963121" y="3452574"/>
              <a:ext cx="1074799" cy="3385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land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C466EB-CE26-0795-1C51-627AFD26B3F7}"/>
                </a:ext>
              </a:extLst>
            </p:cNvPr>
            <p:cNvGrpSpPr/>
            <p:nvPr/>
          </p:nvGrpSpPr>
          <p:grpSpPr>
            <a:xfrm>
              <a:off x="3805420" y="3611916"/>
              <a:ext cx="1841081" cy="297922"/>
              <a:chOff x="4818251" y="3972503"/>
              <a:chExt cx="2548853" cy="29792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771EDD-CDE6-9642-358D-2F2CF54116CE}"/>
                  </a:ext>
                </a:extLst>
              </p:cNvPr>
              <p:cNvCxnSpPr/>
              <p:nvPr/>
            </p:nvCxnSpPr>
            <p:spPr>
              <a:xfrm>
                <a:off x="4818251" y="3982692"/>
                <a:ext cx="2548853" cy="0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84C7EEF-880C-5416-3403-DC68296F64E2}"/>
                  </a:ext>
                </a:extLst>
              </p:cNvPr>
              <p:cNvCxnSpPr/>
              <p:nvPr/>
            </p:nvCxnSpPr>
            <p:spPr>
              <a:xfrm>
                <a:off x="7361429" y="3972503"/>
                <a:ext cx="0" cy="2979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FB865411-990A-9523-7D65-88E38A2A8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1257" y="3444857"/>
              <a:ext cx="361237" cy="35851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BFE4EB-8A11-E9D2-9E48-56A128AE9901}"/>
                </a:ext>
              </a:extLst>
            </p:cNvPr>
            <p:cNvSpPr txBox="1"/>
            <p:nvPr/>
          </p:nvSpPr>
          <p:spPr>
            <a:xfrm>
              <a:off x="1592340" y="5061968"/>
              <a:ext cx="181191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new office developments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50EC4B-4C22-0438-0457-84757940D127}"/>
                </a:ext>
              </a:extLst>
            </p:cNvPr>
            <p:cNvSpPr txBox="1"/>
            <p:nvPr/>
          </p:nvSpPr>
          <p:spPr>
            <a:xfrm>
              <a:off x="1813005" y="4376562"/>
              <a:ext cx="1433839" cy="2308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property value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EB7093-ED7E-F150-1F16-4996E002015D}"/>
              </a:ext>
            </a:extLst>
          </p:cNvPr>
          <p:cNvSpPr txBox="1">
            <a:spLocks/>
          </p:cNvSpPr>
          <p:nvPr/>
        </p:nvSpPr>
        <p:spPr>
          <a:xfrm>
            <a:off x="225838" y="6367567"/>
            <a:ext cx="2743794" cy="264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Helvetica" panose="020B0604020202020204" pitchFamily="34" charset="0"/>
              </a:rPr>
              <a:t>*Includes reimbursables and debt service 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0181BC8A-18EE-2614-49AB-D83957EA0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377" y="2335766"/>
            <a:ext cx="2573340" cy="1590342"/>
          </a:xfrm>
          <a:prstGeom prst="rect">
            <a:avLst/>
          </a:prstGeom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8D30F31C-7A5E-8693-2FBC-EA7AE4A63A0B}"/>
              </a:ext>
            </a:extLst>
          </p:cNvPr>
          <p:cNvSpPr txBox="1"/>
          <p:nvPr/>
        </p:nvSpPr>
        <p:spPr>
          <a:xfrm>
            <a:off x="7592889" y="3989471"/>
            <a:ext cx="4512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Rankings based on American Public Transportation Association </a:t>
            </a: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804E8C7-2FFD-79BD-E0B5-9FBADD469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824" y="1299183"/>
            <a:ext cx="3074478" cy="13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1D3998-27EB-BC3B-4A03-70CA86FB7B03}"/>
              </a:ext>
            </a:extLst>
          </p:cNvPr>
          <p:cNvSpPr txBox="1"/>
          <p:nvPr/>
        </p:nvSpPr>
        <p:spPr>
          <a:xfrm>
            <a:off x="7062964" y="3333715"/>
            <a:ext cx="2880752" cy="461665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       Scenario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9E06B-7763-8DD6-4611-9A0C93E9FFF9}"/>
              </a:ext>
            </a:extLst>
          </p:cNvPr>
          <p:cNvSpPr txBox="1"/>
          <p:nvPr/>
        </p:nvSpPr>
        <p:spPr>
          <a:xfrm>
            <a:off x="8578403" y="5535701"/>
            <a:ext cx="2880752" cy="461665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/>
              </a:rPr>
              <a:t>          </a:t>
            </a:r>
            <a:r>
              <a:rPr lang="en-US" sz="2400" b="1" dirty="0">
                <a:solidFill>
                  <a:schemeClr val="bg1"/>
                </a:solidFill>
              </a:rPr>
              <a:t>Scenario</a:t>
            </a:r>
            <a:r>
              <a:rPr lang="en-US" sz="2400" b="1" dirty="0">
                <a:solidFill>
                  <a:schemeClr val="bg1"/>
                </a:solidFill>
                <a:latin typeface="Avenir Book" panose="02000503020000020003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77554-9DBC-9E8C-7B70-4684407F2AA4}"/>
              </a:ext>
            </a:extLst>
          </p:cNvPr>
          <p:cNvSpPr txBox="1"/>
          <p:nvPr/>
        </p:nvSpPr>
        <p:spPr>
          <a:xfrm>
            <a:off x="7732443" y="4395216"/>
            <a:ext cx="2880752" cy="461665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Book" panose="02000503020000020003"/>
              </a:rPr>
              <a:t>          </a:t>
            </a:r>
            <a:r>
              <a:rPr lang="en-US" sz="2400" b="1" dirty="0">
                <a:solidFill>
                  <a:schemeClr val="bg1"/>
                </a:solidFill>
              </a:rPr>
              <a:t>Scenario</a:t>
            </a:r>
            <a:r>
              <a:rPr lang="en-US" sz="2400" b="1" dirty="0">
                <a:solidFill>
                  <a:schemeClr val="bg1"/>
                </a:solidFill>
                <a:latin typeface="Avenir Book" panose="02000503020000020003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ED170-1D60-9315-DDF2-725B88BD7B4B}"/>
              </a:ext>
            </a:extLst>
          </p:cNvPr>
          <p:cNvSpPr txBox="1"/>
          <p:nvPr/>
        </p:nvSpPr>
        <p:spPr>
          <a:xfrm>
            <a:off x="6185765" y="2276612"/>
            <a:ext cx="2880752" cy="461665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       Scenario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33AAC-870A-5240-6686-7133C498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Potential Transit System and Funding Scenarios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880CB0-D9BF-96EE-55EE-E68F37A7E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573179"/>
              </p:ext>
            </p:extLst>
          </p:nvPr>
        </p:nvGraphicFramePr>
        <p:xfrm>
          <a:off x="1529139" y="1368645"/>
          <a:ext cx="8246540" cy="492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Add outline">
            <a:extLst>
              <a:ext uri="{FF2B5EF4-FFF2-40B4-BE49-F238E27FC236}">
                <a16:creationId xmlns:a16="http://schemas.microsoft.com/office/drawing/2014/main" id="{DBF1387F-44C7-AFBF-B1DB-FADF1B4DD1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2819" y="3990339"/>
            <a:ext cx="259422" cy="259422"/>
          </a:xfrm>
          <a:prstGeom prst="rect">
            <a:avLst/>
          </a:prstGeom>
        </p:spPr>
      </p:pic>
      <p:pic>
        <p:nvPicPr>
          <p:cNvPr id="12" name="Graphic 11" descr="Add outline">
            <a:extLst>
              <a:ext uri="{FF2B5EF4-FFF2-40B4-BE49-F238E27FC236}">
                <a16:creationId xmlns:a16="http://schemas.microsoft.com/office/drawing/2014/main" id="{BF6070E1-B362-477F-9C37-0229DB7020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4" y="5115534"/>
            <a:ext cx="259422" cy="259422"/>
          </a:xfrm>
          <a:prstGeom prst="rect">
            <a:avLst/>
          </a:prstGeom>
        </p:spPr>
      </p:pic>
      <p:pic>
        <p:nvPicPr>
          <p:cNvPr id="13" name="Graphic 12" descr="Add outline">
            <a:extLst>
              <a:ext uri="{FF2B5EF4-FFF2-40B4-BE49-F238E27FC236}">
                <a16:creationId xmlns:a16="http://schemas.microsoft.com/office/drawing/2014/main" id="{AD75D20B-74F0-D674-BB72-FE2C0B9445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3918" y="2965716"/>
            <a:ext cx="259422" cy="259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765A2B-5CD2-FD2D-4B31-08357E5864E1}"/>
              </a:ext>
            </a:extLst>
          </p:cNvPr>
          <p:cNvSpPr txBox="1"/>
          <p:nvPr/>
        </p:nvSpPr>
        <p:spPr>
          <a:xfrm>
            <a:off x="548641" y="1747927"/>
            <a:ext cx="3462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Scenarios build on each other.</a:t>
            </a:r>
          </a:p>
          <a:p>
            <a:r>
              <a:rPr lang="en-US" sz="1400" b="1" i="1" dirty="0"/>
              <a:t>For example, Scenario 3 incorporates the changes and costs of Scenario 2,</a:t>
            </a:r>
          </a:p>
          <a:p>
            <a:r>
              <a:rPr lang="en-US" sz="1400" b="1" i="1" dirty="0"/>
              <a:t>Scenario 3 must be completed before</a:t>
            </a:r>
          </a:p>
          <a:p>
            <a:r>
              <a:rPr lang="en-US" sz="1400" b="1" i="1" dirty="0"/>
              <a:t>system expansion, etc</a:t>
            </a:r>
            <a:r>
              <a:rPr lang="en-US" sz="1400" i="1" dirty="0"/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406CF2-8AEF-9549-3DE6-7A80D73858D9}"/>
              </a:ext>
            </a:extLst>
          </p:cNvPr>
          <p:cNvSpPr txBox="1">
            <a:spLocks/>
          </p:cNvSpPr>
          <p:nvPr/>
        </p:nvSpPr>
        <p:spPr>
          <a:xfrm>
            <a:off x="9332973" y="560463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F0DA546-0112-3924-79E2-50AF0D9B67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926" y="6184152"/>
            <a:ext cx="5790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56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140D-B8D7-F1B4-8310-18E6B5C2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Lessons Learned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D58AF89-91B4-94B2-ADB4-EFF50D378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231250"/>
              </p:ext>
            </p:extLst>
          </p:nvPr>
        </p:nvGraphicFramePr>
        <p:xfrm>
          <a:off x="548639" y="1216551"/>
          <a:ext cx="11063137" cy="473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E5B4E-937B-0F7A-DC41-1A0ED07CB5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BFED16-FCC8-B840-43E7-DAC423779118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AD9A7-8F30-1E36-5B1A-5F755B3A4C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8BB0A-BDF4-539F-82DF-EE0609491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3B92903-3615-2535-7E1B-84349096B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82139"/>
            <a:ext cx="2253343" cy="31212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 DC Hybrid Training</a:t>
            </a:r>
          </a:p>
        </p:txBody>
      </p:sp>
    </p:spTree>
    <p:extLst>
      <p:ext uri="{BB962C8B-B14F-4D97-AF65-F5344CB8AC3E}">
        <p14:creationId xmlns:p14="http://schemas.microsoft.com/office/powerpoint/2010/main" val="71022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7E264-51AF-E409-E824-6C8F10E36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33" y="2305158"/>
            <a:ext cx="6368375" cy="15753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WMATA Challenges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F9A7F-05D0-E6E0-91F7-04A606C477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C4DE83F-0F11-6850-093D-31E0316DB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33" y="411764"/>
            <a:ext cx="2647657" cy="620508"/>
          </a:xfrm>
        </p:spPr>
        <p:txBody>
          <a:bodyPr/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aboard! Lessons from WMATA on Resilience and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D3FB35-F993-3E64-BB6B-3B5EE629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254914"/>
            <a:ext cx="11658600" cy="9683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Factors Impacting Public Transit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88CD93B-6986-2C76-895E-FAFAF2B7C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70" y="25878"/>
            <a:ext cx="6859786" cy="444500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</a:rPr>
              <a:t>All aboard! Lessons from WMATA on Resilience and Strategy</a:t>
            </a:r>
            <a:endParaRPr lang="en-US" sz="18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4A0F48C-4440-8DA2-BD75-55D49F63D6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77926" y="6065443"/>
            <a:ext cx="5790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A2CB09-D5CC-B843-AA6E-CF6E2A5C275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A862F55-1BFF-B8D7-3B0C-F6C1706BD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867047"/>
              </p:ext>
            </p:extLst>
          </p:nvPr>
        </p:nvGraphicFramePr>
        <p:xfrm>
          <a:off x="266700" y="1607148"/>
          <a:ext cx="1165860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 descr="Social Network">
            <a:extLst>
              <a:ext uri="{FF2B5EF4-FFF2-40B4-BE49-F238E27FC236}">
                <a16:creationId xmlns:a16="http://schemas.microsoft.com/office/drawing/2014/main" id="{77EAC001-2AB4-C501-F970-B6003F7F7D86}"/>
              </a:ext>
            </a:extLst>
          </p:cNvPr>
          <p:cNvSpPr/>
          <p:nvPr/>
        </p:nvSpPr>
        <p:spPr>
          <a:xfrm>
            <a:off x="1051249" y="1202148"/>
            <a:ext cx="810000" cy="810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 descr="Cloud Computing">
            <a:extLst>
              <a:ext uri="{FF2B5EF4-FFF2-40B4-BE49-F238E27FC236}">
                <a16:creationId xmlns:a16="http://schemas.microsoft.com/office/drawing/2014/main" id="{903113D1-A9E0-C2F1-8FDD-E03F99B29520}"/>
              </a:ext>
            </a:extLst>
          </p:cNvPr>
          <p:cNvSpPr/>
          <p:nvPr/>
        </p:nvSpPr>
        <p:spPr>
          <a:xfrm>
            <a:off x="3342083" y="1244239"/>
            <a:ext cx="810000" cy="8100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 descr="Coins">
            <a:extLst>
              <a:ext uri="{FF2B5EF4-FFF2-40B4-BE49-F238E27FC236}">
                <a16:creationId xmlns:a16="http://schemas.microsoft.com/office/drawing/2014/main" id="{06EDA68B-C1C3-8E6C-145A-F5CC67D4AFBC}"/>
              </a:ext>
            </a:extLst>
          </p:cNvPr>
          <p:cNvSpPr/>
          <p:nvPr/>
        </p:nvSpPr>
        <p:spPr>
          <a:xfrm>
            <a:off x="5732768" y="1244239"/>
            <a:ext cx="810000" cy="81000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 descr="Decision chart with solid fill">
            <a:extLst>
              <a:ext uri="{FF2B5EF4-FFF2-40B4-BE49-F238E27FC236}">
                <a16:creationId xmlns:a16="http://schemas.microsoft.com/office/drawing/2014/main" id="{201165F1-8A9E-9018-CF0A-924EDBA08B0D}"/>
              </a:ext>
            </a:extLst>
          </p:cNvPr>
          <p:cNvSpPr/>
          <p:nvPr/>
        </p:nvSpPr>
        <p:spPr>
          <a:xfrm>
            <a:off x="8039919" y="1223289"/>
            <a:ext cx="810000" cy="810000"/>
          </a:xfrm>
          <a:prstGeom prst="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 descr="Bank">
            <a:extLst>
              <a:ext uri="{FF2B5EF4-FFF2-40B4-BE49-F238E27FC236}">
                <a16:creationId xmlns:a16="http://schemas.microsoft.com/office/drawing/2014/main" id="{1FA4E129-0ACC-AFEE-6C16-6E904B2B3BB5}"/>
              </a:ext>
            </a:extLst>
          </p:cNvPr>
          <p:cNvSpPr/>
          <p:nvPr/>
        </p:nvSpPr>
        <p:spPr>
          <a:xfrm>
            <a:off x="10369764" y="1254280"/>
            <a:ext cx="810000" cy="810000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4C7FDC-9D43-32FC-DB78-BFCEB48C2EA1}"/>
              </a:ext>
            </a:extLst>
          </p:cNvPr>
          <p:cNvSpPr txBox="1">
            <a:spLocks/>
          </p:cNvSpPr>
          <p:nvPr/>
        </p:nvSpPr>
        <p:spPr>
          <a:xfrm>
            <a:off x="9127753" y="444343"/>
            <a:ext cx="2484023" cy="62050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indent="0" algn="r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Tx/>
              <a:buNone/>
              <a:defRPr sz="1000" b="0" i="0">
                <a:effectLst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indent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indent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indent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indent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All aboard! Lessons from WMATA on Resilience and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88DCF-D6A3-7148-AC51-AECBB59A9B81}"/>
              </a:ext>
            </a:extLst>
          </p:cNvPr>
          <p:cNvSpPr txBox="1"/>
          <p:nvPr/>
        </p:nvSpPr>
        <p:spPr>
          <a:xfrm>
            <a:off x="453005" y="5655852"/>
            <a:ext cx="1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Social, Technology, Economic, Environmental, Political (S.T.E.E.P.)</a:t>
            </a:r>
          </a:p>
          <a:p>
            <a:pPr algn="ctr"/>
            <a:r>
              <a:rPr lang="en-US" dirty="0"/>
              <a:t>S.T.E.E.P. provides a framework </a:t>
            </a:r>
            <a:r>
              <a:rPr lang="en-US" b="1" dirty="0"/>
              <a:t>for assessing external factors </a:t>
            </a:r>
            <a:r>
              <a:rPr lang="en-US" dirty="0"/>
              <a:t>affecting a business.  </a:t>
            </a:r>
          </a:p>
        </p:txBody>
      </p:sp>
    </p:spTree>
    <p:extLst>
      <p:ext uri="{BB962C8B-B14F-4D97-AF65-F5344CB8AC3E}">
        <p14:creationId xmlns:p14="http://schemas.microsoft.com/office/powerpoint/2010/main" val="347421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6">
            <a:extLst>
              <a:ext uri="{FF2B5EF4-FFF2-40B4-BE49-F238E27FC236}">
                <a16:creationId xmlns:a16="http://schemas.microsoft.com/office/drawing/2014/main" id="{DFBC2FA9-7A61-F45B-30E6-F93156792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1" y="457200"/>
            <a:ext cx="8946088" cy="6017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WMATA has faced significant challenges over the past 5 years due to external factors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9BE3A5F-A948-A41B-03C5-619C5DF8C8C7}"/>
              </a:ext>
            </a:extLst>
          </p:cNvPr>
          <p:cNvGrpSpPr/>
          <p:nvPr/>
        </p:nvGrpSpPr>
        <p:grpSpPr>
          <a:xfrm>
            <a:off x="896327" y="1551942"/>
            <a:ext cx="4937760" cy="2103120"/>
            <a:chOff x="4564685" y="1645253"/>
            <a:chExt cx="5283220" cy="2103120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55B9622A-E57E-76B5-3C84-685589DF6BEE}"/>
                </a:ext>
              </a:extLst>
            </p:cNvPr>
            <p:cNvSpPr/>
            <p:nvPr/>
          </p:nvSpPr>
          <p:spPr>
            <a:xfrm>
              <a:off x="4564685" y="1645253"/>
              <a:ext cx="5283220" cy="2103120"/>
            </a:xfrm>
            <a:prstGeom prst="roundRect">
              <a:avLst>
                <a:gd name="adj" fmla="val 0"/>
              </a:avLst>
            </a:prstGeom>
            <a:solidFill>
              <a:srgbClr val="DDF2F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Arrow: Up 95">
              <a:extLst>
                <a:ext uri="{FF2B5EF4-FFF2-40B4-BE49-F238E27FC236}">
                  <a16:creationId xmlns:a16="http://schemas.microsoft.com/office/drawing/2014/main" id="{DA9FCF61-F1F8-9095-5AEE-3653308939B0}"/>
                </a:ext>
              </a:extLst>
            </p:cNvPr>
            <p:cNvSpPr/>
            <p:nvPr/>
          </p:nvSpPr>
          <p:spPr>
            <a:xfrm>
              <a:off x="8982327" y="1993203"/>
              <a:ext cx="521558" cy="1314199"/>
            </a:xfrm>
            <a:prstGeom prst="upArrow">
              <a:avLst/>
            </a:prstGeom>
            <a:solidFill>
              <a:srgbClr val="2D938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2BD4777-F7FB-D2B5-9EF1-DEC3A5C9E55F}"/>
                </a:ext>
              </a:extLst>
            </p:cNvPr>
            <p:cNvSpPr txBox="1"/>
            <p:nvPr/>
          </p:nvSpPr>
          <p:spPr>
            <a:xfrm>
              <a:off x="4690501" y="1700397"/>
              <a:ext cx="3129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D938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Ridership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2AB88EB-2027-7AD3-96E5-6D29995A0A43}"/>
                </a:ext>
              </a:extLst>
            </p:cNvPr>
            <p:cNvSpPr txBox="1"/>
            <p:nvPr/>
          </p:nvSpPr>
          <p:spPr>
            <a:xfrm>
              <a:off x="4655498" y="2134778"/>
              <a:ext cx="4198172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Pandemic and Recovery</a:t>
              </a:r>
            </a:p>
            <a:p>
              <a:pPr marL="285750" marR="0" lvl="0" indent="-285750" algn="l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Changing Federal Employee travel patterns</a:t>
              </a:r>
            </a:p>
            <a:p>
              <a:pPr marL="285750" marR="0" lvl="0" indent="-285750" algn="l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Customer Experience Focus (e.g., crime, reliability) 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DFA3F4A-8BED-8539-F7A7-B6C894C4D07F}"/>
              </a:ext>
            </a:extLst>
          </p:cNvPr>
          <p:cNvGrpSpPr/>
          <p:nvPr/>
        </p:nvGrpSpPr>
        <p:grpSpPr>
          <a:xfrm>
            <a:off x="5939534" y="3751908"/>
            <a:ext cx="4937760" cy="2087832"/>
            <a:chOff x="963083" y="3919061"/>
            <a:chExt cx="3744079" cy="2087832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D9ABC04-82B1-3249-19FA-0F954BC81879}"/>
                </a:ext>
              </a:extLst>
            </p:cNvPr>
            <p:cNvSpPr/>
            <p:nvPr/>
          </p:nvSpPr>
          <p:spPr>
            <a:xfrm>
              <a:off x="963083" y="3919061"/>
              <a:ext cx="3744079" cy="2087832"/>
            </a:xfrm>
            <a:prstGeom prst="roundRect">
              <a:avLst>
                <a:gd name="adj" fmla="val 0"/>
              </a:avLst>
            </a:prstGeom>
            <a:solidFill>
              <a:srgbClr val="EAF4E4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5" name="Picture 8" descr="Court outline">
              <a:extLst>
                <a:ext uri="{FF2B5EF4-FFF2-40B4-BE49-F238E27FC236}">
                  <a16:creationId xmlns:a16="http://schemas.microsoft.com/office/drawing/2014/main" id="{63F1E636-2857-F98D-43BB-12CF5CB8F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 bwMode="auto">
            <a:xfrm>
              <a:off x="3908200" y="4921483"/>
              <a:ext cx="589346" cy="777240"/>
            </a:xfrm>
            <a:prstGeom prst="rect">
              <a:avLst/>
            </a:prstGeom>
            <a:noFill/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1EFEA85-9443-272D-56C7-B47B232DC522}"/>
                </a:ext>
              </a:extLst>
            </p:cNvPr>
            <p:cNvSpPr txBox="1"/>
            <p:nvPr/>
          </p:nvSpPr>
          <p:spPr>
            <a:xfrm>
              <a:off x="1043457" y="3927081"/>
              <a:ext cx="186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5A1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Policies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CF01C9D-44AF-D921-CA32-88F2A015175C}"/>
                </a:ext>
              </a:extLst>
            </p:cNvPr>
            <p:cNvSpPr txBox="1"/>
            <p:nvPr/>
          </p:nvSpPr>
          <p:spPr>
            <a:xfrm>
              <a:off x="1029107" y="4388746"/>
              <a:ext cx="3032363" cy="10695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3A3838"/>
                  </a:solidFill>
                  <a:latin typeface="Arial"/>
                  <a:cs typeface="Arial"/>
                </a:rPr>
                <a:t>Remote working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3A3838"/>
                  </a:solidFill>
                  <a:latin typeface="Arial"/>
                  <a:cs typeface="Arial"/>
                </a:rPr>
                <a:t>Return to office mandates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3A3838"/>
                  </a:solidFill>
                  <a:latin typeface="Arial"/>
                  <a:cs typeface="Arial"/>
                </a:rPr>
                <a:t>Federal workforce changes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3A3838"/>
                  </a:solidFill>
                  <a:latin typeface="Arial"/>
                  <a:cs typeface="Arial"/>
                </a:rPr>
                <a:t>Executive Order changes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EE15D7B-139E-CCAA-E5C9-37A8722D9536}"/>
              </a:ext>
            </a:extLst>
          </p:cNvPr>
          <p:cNvGrpSpPr/>
          <p:nvPr/>
        </p:nvGrpSpPr>
        <p:grpSpPr>
          <a:xfrm>
            <a:off x="896329" y="3751908"/>
            <a:ext cx="4947579" cy="2087832"/>
            <a:chOff x="4564686" y="3792371"/>
            <a:chExt cx="5247930" cy="2087832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BCDF3450-0E29-464D-74A2-7F184C1181A8}"/>
                </a:ext>
              </a:extLst>
            </p:cNvPr>
            <p:cNvSpPr/>
            <p:nvPr/>
          </p:nvSpPr>
          <p:spPr>
            <a:xfrm>
              <a:off x="4564686" y="3792371"/>
              <a:ext cx="5247930" cy="2087832"/>
            </a:xfrm>
            <a:prstGeom prst="roundRect">
              <a:avLst>
                <a:gd name="adj" fmla="val 0"/>
              </a:avLst>
            </a:prstGeom>
            <a:solidFill>
              <a:srgbClr val="44546A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4" name="Picture 6" descr="Coins with solid fill">
              <a:extLst>
                <a:ext uri="{FF2B5EF4-FFF2-40B4-BE49-F238E27FC236}">
                  <a16:creationId xmlns:a16="http://schemas.microsoft.com/office/drawing/2014/main" id="{CE1A08FE-57A0-98AB-2936-002F12D3B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8703728" y="4836287"/>
              <a:ext cx="837002" cy="778332"/>
            </a:xfrm>
            <a:prstGeom prst="rect">
              <a:avLst/>
            </a:prstGeom>
            <a:noFill/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5AEA259-42F2-472E-6B02-90D9E17D8D54}"/>
                </a:ext>
              </a:extLst>
            </p:cNvPr>
            <p:cNvSpPr txBox="1"/>
            <p:nvPr/>
          </p:nvSpPr>
          <p:spPr>
            <a:xfrm>
              <a:off x="4773322" y="3913245"/>
              <a:ext cx="3225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734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Funding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C6E276-240E-CF3F-09C1-B40F4F9CADD2}"/>
                </a:ext>
              </a:extLst>
            </p:cNvPr>
            <p:cNvSpPr txBox="1"/>
            <p:nvPr/>
          </p:nvSpPr>
          <p:spPr>
            <a:xfrm>
              <a:off x="4773324" y="4363992"/>
              <a:ext cx="3317646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Federal Relief Funding Runs Out</a:t>
              </a:r>
            </a:p>
            <a:p>
              <a:pPr marL="285750" marR="0" lvl="0" indent="-285750" algn="l" defTabSz="609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Jurisdictional Subsidies in Flux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35D7830-02D4-13CB-E7AE-E9A59277B4A1}"/>
              </a:ext>
            </a:extLst>
          </p:cNvPr>
          <p:cNvGrpSpPr/>
          <p:nvPr/>
        </p:nvGrpSpPr>
        <p:grpSpPr>
          <a:xfrm>
            <a:off x="5939534" y="1539692"/>
            <a:ext cx="4937760" cy="2115369"/>
            <a:chOff x="14045" y="1622683"/>
            <a:chExt cx="4231252" cy="2115369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12B47A8-8079-4306-7E65-CD699D7E7A15}"/>
                </a:ext>
              </a:extLst>
            </p:cNvPr>
            <p:cNvSpPr/>
            <p:nvPr/>
          </p:nvSpPr>
          <p:spPr>
            <a:xfrm>
              <a:off x="14045" y="1622683"/>
              <a:ext cx="4231252" cy="2115369"/>
            </a:xfrm>
            <a:prstGeom prst="roundRect">
              <a:avLst>
                <a:gd name="adj" fmla="val 0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2" name="Picture 2" descr="Bar chart ">
              <a:extLst>
                <a:ext uri="{FF2B5EF4-FFF2-40B4-BE49-F238E27FC236}">
                  <a16:creationId xmlns:a16="http://schemas.microsoft.com/office/drawing/2014/main" id="{723ED474-1B54-6FA6-FDB9-248847D1F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rgbClr val="0070C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375" y="2791630"/>
              <a:ext cx="666030" cy="666032"/>
            </a:xfrm>
            <a:prstGeom prst="rect">
              <a:avLst/>
            </a:prstGeom>
            <a:grpFill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473AC3D-E7F1-0D94-22F1-90FDF76EAE8A}"/>
                </a:ext>
              </a:extLst>
            </p:cNvPr>
            <p:cNvSpPr txBox="1"/>
            <p:nvPr/>
          </p:nvSpPr>
          <p:spPr>
            <a:xfrm>
              <a:off x="129658" y="1662793"/>
              <a:ext cx="183677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549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Inflation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41A7B1A-8748-60F4-2524-B075772AC84C}"/>
                </a:ext>
              </a:extLst>
            </p:cNvPr>
            <p:cNvSpPr txBox="1"/>
            <p:nvPr/>
          </p:nvSpPr>
          <p:spPr>
            <a:xfrm>
              <a:off x="120700" y="2111188"/>
              <a:ext cx="3131315" cy="1208023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Historically high inflation from recent years has increased baseline expenses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Inflation outlook of 3.0% in FY2026 and 2.3% in FY2027 for non-personnel expenses</a:t>
              </a: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50BBE9-2A8B-586E-A818-C9C95EE005DA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08EA82-2CE4-6F6F-FD70-E604468EFE8E}"/>
              </a:ext>
            </a:extLst>
          </p:cNvPr>
          <p:cNvSpPr txBox="1">
            <a:spLocks/>
          </p:cNvSpPr>
          <p:nvPr/>
        </p:nvSpPr>
        <p:spPr>
          <a:xfrm>
            <a:off x="10777926" y="6065443"/>
            <a:ext cx="5790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AEA2CB09-D5CC-B843-AA6E-CF6E2A5C2752}" type="slidenum">
              <a:rPr lang="en-US" sz="1000" smtClean="0"/>
              <a:pPr algn="r">
                <a:spcAft>
                  <a:spcPts val="600"/>
                </a:spcAft>
              </a:pPr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843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873E5E9-ABA1-EE83-518F-22E49B153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34" y="278171"/>
            <a:ext cx="8197851" cy="55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/>
          <a:lstStyle/>
          <a:p>
            <a:pPr defTabSz="457200">
              <a:defRPr/>
            </a:pPr>
            <a:r>
              <a:rPr lang="en-US" sz="3200" spc="-150" dirty="0">
                <a:solidFill>
                  <a:prstClr val="black"/>
                </a:solidFill>
                <a:latin typeface="Arial"/>
                <a:cs typeface="Arial"/>
              </a:rPr>
              <a:t>Global Pandemic Reduced Ridership by Over 70% -- But Ridership is Rebounding</a:t>
            </a:r>
            <a:endParaRPr lang="en-US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0C3D204-AAE9-964A-6182-C88FB75B749C}"/>
              </a:ext>
            </a:extLst>
          </p:cNvPr>
          <p:cNvSpPr txBox="1">
            <a:spLocks/>
          </p:cNvSpPr>
          <p:nvPr/>
        </p:nvSpPr>
        <p:spPr>
          <a:xfrm>
            <a:off x="9468261" y="410241"/>
            <a:ext cx="1823853" cy="62050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DE3F5C8-A132-635E-7E95-8FB8BFE05200}"/>
              </a:ext>
            </a:extLst>
          </p:cNvPr>
          <p:cNvSpPr txBox="1">
            <a:spLocks/>
          </p:cNvSpPr>
          <p:nvPr/>
        </p:nvSpPr>
        <p:spPr>
          <a:xfrm>
            <a:off x="9468261" y="410241"/>
            <a:ext cx="2006914" cy="62050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923D97-7AB2-47AE-A815-1AB6F56B5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768834"/>
              </p:ext>
            </p:extLst>
          </p:nvPr>
        </p:nvGraphicFramePr>
        <p:xfrm>
          <a:off x="485102" y="1300301"/>
          <a:ext cx="7727719" cy="517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2A6D8E-57DF-7285-9235-95333D4661CC}"/>
              </a:ext>
            </a:extLst>
          </p:cNvPr>
          <p:cNvSpPr txBox="1">
            <a:spLocks/>
          </p:cNvSpPr>
          <p:nvPr/>
        </p:nvSpPr>
        <p:spPr>
          <a:xfrm>
            <a:off x="10777926" y="6065443"/>
            <a:ext cx="5790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AEA2CB09-D5CC-B843-AA6E-CF6E2A5C2752}" type="slidenum">
              <a:rPr lang="en-US" sz="1000" smtClean="0"/>
              <a:pPr algn="r">
                <a:spcAft>
                  <a:spcPts val="600"/>
                </a:spcAft>
              </a:pPr>
              <a:t>6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F277-8BF8-BD0B-C41F-116A0078C77C}"/>
              </a:ext>
            </a:extLst>
          </p:cNvPr>
          <p:cNvSpPr txBox="1"/>
          <p:nvPr/>
        </p:nvSpPr>
        <p:spPr>
          <a:xfrm>
            <a:off x="8478955" y="1846914"/>
            <a:ext cx="3317358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to Ridership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Pandemic reduced ridership by over 70%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WMATA recovered with strong year-over-year ridership growth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in commuting and travel patterns continue to impact recovery</a:t>
            </a:r>
          </a:p>
          <a:p>
            <a:pPr marL="0" marR="0" lvl="0" indent="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u="sng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Considerations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Return to Office policies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to federal workforce</a:t>
            </a:r>
          </a:p>
        </p:txBody>
      </p:sp>
    </p:spTree>
    <p:extLst>
      <p:ext uri="{BB962C8B-B14F-4D97-AF65-F5344CB8AC3E}">
        <p14:creationId xmlns:p14="http://schemas.microsoft.com/office/powerpoint/2010/main" val="283797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B1BF3-ED98-4237-D759-F0BEB65B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0109" y="2479338"/>
            <a:ext cx="3629130" cy="324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78" descr="Table comparing Transit Agencies funding sources and anticipated deficits: &#10;&#10;WMATA: 0% Operating Funding from dedicated sources, 53% from State/Local subsidies. Anticipated deficits of $750M in FY25 and $830m in FY26. &#10;&#10;New York MTA: 37% Operating Funding from dedicated sources, 6% from State/Local subsidies. Anticipated deficits of $1.6 billion in FY24 and FY25, and $2 billion in FY26. Crisis averted with a funding deal!&#10;&#10;BART: 35% Operating Funding from dedicated sources, 3% from State/Local subsidies. Anticipated deficits of $100M in FY25 and $300m in FY26. Crisis averted for FY25!&#10;&#10;CTA: 57% Operating Funding from dedicated sources, 1% from State/Local subsidies. Anticipated deficits if $700m in FY26. &#10;&#10;LA Metro: 80% Operating Funding from dedicated sources, 14% from State/Local subsidies. Anticipated deficits of $400M in FY25 and $1 billion in FY26. &#10;&#10;MBTA: 59% Operating Funding from dedicated sources, 7% from State/Local subsidies. Anticipated deficits of $400m in FY26. &#10;&#10;NJ Transit: 26% Operating Funding from dedicated sources, 4% from State/Local subsidies. Anticipated deficits of $100M in FY25 and $900m in FY26. &#10;&#10;SEPTA: 44% Operating Funding from dedicated sources, 10% from State/Local subsidies. Anticipated deficits of $60m in FY26.">
            <a:extLst>
              <a:ext uri="{FF2B5EF4-FFF2-40B4-BE49-F238E27FC236}">
                <a16:creationId xmlns:a16="http://schemas.microsoft.com/office/drawing/2014/main" id="{1900735F-7F09-18A9-CA61-D52B52A0B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09005"/>
              </p:ext>
            </p:extLst>
          </p:nvPr>
        </p:nvGraphicFramePr>
        <p:xfrm>
          <a:off x="571500" y="1198900"/>
          <a:ext cx="11427257" cy="481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017">
                  <a:extLst>
                    <a:ext uri="{9D8B030D-6E8A-4147-A177-3AD203B41FA5}">
                      <a16:colId xmlns:a16="http://schemas.microsoft.com/office/drawing/2014/main" val="3957512244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3696214296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2397133157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4138553646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1599147163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3809273930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3307239540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818135730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val="3336507751"/>
                    </a:ext>
                  </a:extLst>
                </a:gridCol>
              </a:tblGrid>
              <a:tr h="737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838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Public Investment in Operating Budget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92219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Federal Relief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40409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State/Local Subsidies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49117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Dedicated Sources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3267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 1. Sales Tax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383466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 2. Property Tax</a:t>
                      </a:r>
                    </a:p>
                    <a:p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    (includes real estate, mortgage recording, transfer, etc)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856065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 3. Payroll Tax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397887"/>
                  </a:ext>
                </a:extLst>
              </a:tr>
              <a:tr h="50399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 4. Tolls/Congestion Charge</a:t>
                      </a:r>
                      <a:r>
                        <a:rPr lang="en-US" sz="1500" b="1" baseline="300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3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83080"/>
                  </a:ext>
                </a:extLst>
              </a:tr>
              <a:tr h="552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 5. Other</a:t>
                      </a:r>
                      <a:endParaRPr lang="en-US" sz="1500" b="1" baseline="30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      (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local assessments, for-hire vehicle surcharge)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724751"/>
                  </a:ext>
                </a:extLst>
              </a:tr>
            </a:tbl>
          </a:graphicData>
        </a:graphic>
      </p:graphicFrame>
      <p:sp>
        <p:nvSpPr>
          <p:cNvPr id="3093" name="TextBox 3092">
            <a:extLst>
              <a:ext uri="{FF2B5EF4-FFF2-40B4-BE49-F238E27FC236}">
                <a16:creationId xmlns:a16="http://schemas.microsoft.com/office/drawing/2014/main" id="{17EE327B-FBBE-EB51-FA42-ED8853BEC548}"/>
              </a:ext>
            </a:extLst>
          </p:cNvPr>
          <p:cNvSpPr txBox="1"/>
          <p:nvPr/>
        </p:nvSpPr>
        <p:spPr>
          <a:xfrm>
            <a:off x="539176" y="6011785"/>
            <a:ext cx="485261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Based on publicly available FY2025 budget information for comparison purposes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095" name="TextBox 3094">
            <a:extLst>
              <a:ext uri="{FF2B5EF4-FFF2-40B4-BE49-F238E27FC236}">
                <a16:creationId xmlns:a16="http://schemas.microsoft.com/office/drawing/2014/main" id="{7645CD3C-5EFA-1D6A-304F-2B0D021523BD}"/>
              </a:ext>
            </a:extLst>
          </p:cNvPr>
          <p:cNvSpPr txBox="1"/>
          <p:nvPr/>
        </p:nvSpPr>
        <p:spPr>
          <a:xfrm>
            <a:off x="539176" y="6211840"/>
            <a:ext cx="64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Funding subject to annual appropriations</a:t>
            </a:r>
          </a:p>
          <a:p>
            <a:pPr marL="228600" indent="-228600">
              <a:buFontTx/>
              <a:buAutoNum type="arabicPeriod"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Specific revenue source—such as a sales or gas tax—that is designated to be used for transit and is not subject to appropriations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Starting June 30, 2024, vehicles will be tolled to enter the Congestion Relief Zone in New York City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1057D8-18A1-9875-CE48-F396B990B2CF}"/>
              </a:ext>
            </a:extLst>
          </p:cNvPr>
          <p:cNvGrpSpPr/>
          <p:nvPr/>
        </p:nvGrpSpPr>
        <p:grpSpPr>
          <a:xfrm>
            <a:off x="3486929" y="1290496"/>
            <a:ext cx="8426710" cy="636026"/>
            <a:chOff x="3407617" y="1258195"/>
            <a:chExt cx="8426710" cy="6360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807A41-DE7D-F5EB-551B-9C3701006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407617" y="1301782"/>
              <a:ext cx="846626" cy="587852"/>
              <a:chOff x="3394909" y="2744364"/>
              <a:chExt cx="845609" cy="611035"/>
            </a:xfrm>
          </p:grpSpPr>
          <p:pic>
            <p:nvPicPr>
              <p:cNvPr id="21" name="Picture 20" descr="Metro_BlackwTransparentM.png">
                <a:extLst>
                  <a:ext uri="{FF2B5EF4-FFF2-40B4-BE49-F238E27FC236}">
                    <a16:creationId xmlns:a16="http://schemas.microsoft.com/office/drawing/2014/main" id="{D899EB86-B969-2A22-7B35-363E696C5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98211" y="2744364"/>
                <a:ext cx="276040" cy="344071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30AC0E-3A78-6101-F29D-CD8E1C4626AF}"/>
                  </a:ext>
                </a:extLst>
              </p:cNvPr>
              <p:cNvSpPr txBox="1"/>
              <p:nvPr/>
            </p:nvSpPr>
            <p:spPr>
              <a:xfrm>
                <a:off x="3394909" y="3047622"/>
                <a:ext cx="845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WMATA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B12465-879A-946D-767D-F14DDC7AC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623707" y="1292676"/>
              <a:ext cx="1011337" cy="596581"/>
              <a:chOff x="7146975" y="2734898"/>
              <a:chExt cx="1010121" cy="62010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00FA9-6185-9116-23AB-23A419BD5F77}"/>
                  </a:ext>
                </a:extLst>
              </p:cNvPr>
              <p:cNvSpPr txBox="1"/>
              <p:nvPr/>
            </p:nvSpPr>
            <p:spPr>
              <a:xfrm>
                <a:off x="7146975" y="3047229"/>
                <a:ext cx="1010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LA Metro</a:t>
                </a:r>
              </a:p>
            </p:txBody>
          </p:sp>
          <p:pic>
            <p:nvPicPr>
              <p:cNvPr id="25" name="Picture 24" descr="A white letter on a black background&#10;&#10;Description automatically generated with medium confidence">
                <a:extLst>
                  <a:ext uri="{FF2B5EF4-FFF2-40B4-BE49-F238E27FC236}">
                    <a16:creationId xmlns:a16="http://schemas.microsoft.com/office/drawing/2014/main" id="{546C47A8-CA83-2F8F-F97A-50546D581D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13390" y="2734898"/>
                <a:ext cx="368440" cy="383617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3766DC-4A18-B7FD-5859-DE8BD78C6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817803" y="1308647"/>
              <a:ext cx="735417" cy="580611"/>
              <a:chOff x="8241778" y="2751498"/>
              <a:chExt cx="734532" cy="60350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512D1D-EA83-E75C-25FE-9A59324BA950}"/>
                  </a:ext>
                </a:extLst>
              </p:cNvPr>
              <p:cNvSpPr txBox="1"/>
              <p:nvPr/>
            </p:nvSpPr>
            <p:spPr>
              <a:xfrm>
                <a:off x="8241778" y="3047229"/>
                <a:ext cx="7345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MBTA</a:t>
                </a:r>
              </a:p>
            </p:txBody>
          </p:sp>
          <p:pic>
            <p:nvPicPr>
              <p:cNvPr id="28" name="Picture 27" descr="A picture containing text, bottle&#10;&#10;Description automatically generated">
                <a:extLst>
                  <a:ext uri="{FF2B5EF4-FFF2-40B4-BE49-F238E27FC236}">
                    <a16:creationId xmlns:a16="http://schemas.microsoft.com/office/drawing/2014/main" id="{0D833DBA-BCC7-0C8C-8A89-A905EC338E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2278"/>
              <a:stretch/>
            </p:blipFill>
            <p:spPr>
              <a:xfrm>
                <a:off x="8444452" y="2751498"/>
                <a:ext cx="329184" cy="352962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7AC09E-D757-90F9-0B6B-E1B4FC42B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731090" y="1258195"/>
              <a:ext cx="1064503" cy="636026"/>
              <a:chOff x="9060992" y="2699049"/>
              <a:chExt cx="1063223" cy="66110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34AECB-408F-3E9B-29B7-CDE472F42AB8}"/>
                  </a:ext>
                </a:extLst>
              </p:cNvPr>
              <p:cNvSpPr txBox="1"/>
              <p:nvPr/>
            </p:nvSpPr>
            <p:spPr>
              <a:xfrm>
                <a:off x="9060992" y="3052378"/>
                <a:ext cx="1063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NJ Transit</a:t>
                </a:r>
              </a:p>
            </p:txBody>
          </p:sp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F0C5F93F-E974-2D97-13AC-4FDFD4563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1610" y="2699049"/>
                <a:ext cx="618966" cy="472493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72" name="Group 3071">
              <a:extLst>
                <a:ext uri="{FF2B5EF4-FFF2-40B4-BE49-F238E27FC236}">
                  <a16:creationId xmlns:a16="http://schemas.microsoft.com/office/drawing/2014/main" id="{13866376-BA17-F29C-22AB-A71F330D0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758490" y="1301787"/>
              <a:ext cx="546563" cy="586145"/>
              <a:chOff x="6381009" y="2744364"/>
              <a:chExt cx="545906" cy="609260"/>
            </a:xfrm>
          </p:grpSpPr>
          <p:sp>
            <p:nvSpPr>
              <p:cNvPr id="3073" name="TextBox 3072">
                <a:extLst>
                  <a:ext uri="{FF2B5EF4-FFF2-40B4-BE49-F238E27FC236}">
                    <a16:creationId xmlns:a16="http://schemas.microsoft.com/office/drawing/2014/main" id="{0960FBD7-D7BF-8ACA-25A2-C51D14750649}"/>
                  </a:ext>
                </a:extLst>
              </p:cNvPr>
              <p:cNvSpPr txBox="1"/>
              <p:nvPr/>
            </p:nvSpPr>
            <p:spPr>
              <a:xfrm>
                <a:off x="6381009" y="3045847"/>
                <a:ext cx="5459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CTA</a:t>
                </a:r>
              </a:p>
            </p:txBody>
          </p:sp>
          <p:pic>
            <p:nvPicPr>
              <p:cNvPr id="3074" name="Picture 3073" descr="Icon&#10;&#10;Description automatically generated">
                <a:extLst>
                  <a:ext uri="{FF2B5EF4-FFF2-40B4-BE49-F238E27FC236}">
                    <a16:creationId xmlns:a16="http://schemas.microsoft.com/office/drawing/2014/main" id="{38EB34FD-8817-D5A7-1B2F-9E18FD9CC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2695" y="2744364"/>
                <a:ext cx="337484" cy="338328"/>
              </a:xfrm>
              <a:prstGeom prst="rect">
                <a:avLst/>
              </a:prstGeom>
            </p:spPr>
          </p:pic>
        </p:grpSp>
        <p:grpSp>
          <p:nvGrpSpPr>
            <p:cNvPr id="3075" name="Group 3074">
              <a:extLst>
                <a:ext uri="{FF2B5EF4-FFF2-40B4-BE49-F238E27FC236}">
                  <a16:creationId xmlns:a16="http://schemas.microsoft.com/office/drawing/2014/main" id="{EC174291-C851-449E-C07D-AC06FA130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0006" y="1345200"/>
              <a:ext cx="1051502" cy="545499"/>
              <a:chOff x="5202043" y="2789489"/>
              <a:chExt cx="1050237" cy="567011"/>
            </a:xfrm>
          </p:grpSpPr>
          <p:sp>
            <p:nvSpPr>
              <p:cNvPr id="3076" name="TextBox 3075">
                <a:extLst>
                  <a:ext uri="{FF2B5EF4-FFF2-40B4-BE49-F238E27FC236}">
                    <a16:creationId xmlns:a16="http://schemas.microsoft.com/office/drawing/2014/main" id="{CCC0F0D6-9B99-E311-6C6D-6DC9E0F4B0C6}"/>
                  </a:ext>
                </a:extLst>
              </p:cNvPr>
              <p:cNvSpPr txBox="1"/>
              <p:nvPr/>
            </p:nvSpPr>
            <p:spPr>
              <a:xfrm>
                <a:off x="5202043" y="3048723"/>
                <a:ext cx="10502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BART</a:t>
                </a:r>
              </a:p>
            </p:txBody>
          </p:sp>
          <p:pic>
            <p:nvPicPr>
              <p:cNvPr id="3077" name="Picture 3076" descr="Icon&#10;&#10;Description automatically generated">
                <a:extLst>
                  <a:ext uri="{FF2B5EF4-FFF2-40B4-BE49-F238E27FC236}">
                    <a16:creationId xmlns:a16="http://schemas.microsoft.com/office/drawing/2014/main" id="{DAC2B7A1-6D8A-92D8-FE54-EB45A9232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74626" y="2789489"/>
                <a:ext cx="505070" cy="307777"/>
              </a:xfrm>
              <a:prstGeom prst="rect">
                <a:avLst/>
              </a:prstGeom>
            </p:spPr>
          </p:pic>
        </p:grpSp>
        <p:grpSp>
          <p:nvGrpSpPr>
            <p:cNvPr id="3078" name="Group 3077">
              <a:extLst>
                <a:ext uri="{FF2B5EF4-FFF2-40B4-BE49-F238E27FC236}">
                  <a16:creationId xmlns:a16="http://schemas.microsoft.com/office/drawing/2014/main" id="{C0E80446-79B4-2B98-8846-CA806F9B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95595" y="1332742"/>
              <a:ext cx="1038732" cy="554339"/>
              <a:chOff x="9995709" y="2776544"/>
              <a:chExt cx="1037483" cy="576200"/>
            </a:xfrm>
          </p:grpSpPr>
          <p:sp>
            <p:nvSpPr>
              <p:cNvPr id="3079" name="TextBox 3078">
                <a:extLst>
                  <a:ext uri="{FF2B5EF4-FFF2-40B4-BE49-F238E27FC236}">
                    <a16:creationId xmlns:a16="http://schemas.microsoft.com/office/drawing/2014/main" id="{79A1063B-49F7-AC2C-1E28-B157D4DC7E67}"/>
                  </a:ext>
                </a:extLst>
              </p:cNvPr>
              <p:cNvSpPr txBox="1"/>
              <p:nvPr/>
            </p:nvSpPr>
            <p:spPr>
              <a:xfrm>
                <a:off x="9995709" y="3044967"/>
                <a:ext cx="10374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SEPTA</a:t>
                </a:r>
              </a:p>
            </p:txBody>
          </p:sp>
          <p:pic>
            <p:nvPicPr>
              <p:cNvPr id="3080" name="Picture 3079" descr="A picture containing screenshot, graphics, symbol, colorfulness&#10;&#10;Description automatically generated">
                <a:extLst>
                  <a:ext uri="{FF2B5EF4-FFF2-40B4-BE49-F238E27FC236}">
                    <a16:creationId xmlns:a16="http://schemas.microsoft.com/office/drawing/2014/main" id="{74AACE0D-8CAA-6829-7F37-AE8FEDCB6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7241" y="2776544"/>
                <a:ext cx="434417" cy="320722"/>
              </a:xfrm>
              <a:prstGeom prst="rect">
                <a:avLst/>
              </a:prstGeom>
            </p:spPr>
          </p:pic>
        </p:grpSp>
        <p:grpSp>
          <p:nvGrpSpPr>
            <p:cNvPr id="3081" name="Group 3080">
              <a:extLst>
                <a:ext uri="{FF2B5EF4-FFF2-40B4-BE49-F238E27FC236}">
                  <a16:creationId xmlns:a16="http://schemas.microsoft.com/office/drawing/2014/main" id="{F13216C3-D288-32AD-1B61-A014F2E33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424070" y="1322729"/>
              <a:ext cx="943274" cy="567963"/>
              <a:chOff x="4279354" y="2766132"/>
              <a:chExt cx="942139" cy="590361"/>
            </a:xfrm>
          </p:grpSpPr>
          <p:sp>
            <p:nvSpPr>
              <p:cNvPr id="3082" name="TextBox 3081">
                <a:extLst>
                  <a:ext uri="{FF2B5EF4-FFF2-40B4-BE49-F238E27FC236}">
                    <a16:creationId xmlns:a16="http://schemas.microsoft.com/office/drawing/2014/main" id="{6A6E263D-9A36-B9B8-BD8E-24128ECD1B0D}"/>
                  </a:ext>
                </a:extLst>
              </p:cNvPr>
              <p:cNvSpPr txBox="1"/>
              <p:nvPr/>
            </p:nvSpPr>
            <p:spPr>
              <a:xfrm>
                <a:off x="4279354" y="3048716"/>
                <a:ext cx="9421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NY MTA</a:t>
                </a:r>
              </a:p>
            </p:txBody>
          </p:sp>
          <p:pic>
            <p:nvPicPr>
              <p:cNvPr id="3083" name="Picture 3082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AF703530-41F9-9CB2-133A-148A38520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3327" y="2766132"/>
                <a:ext cx="307804" cy="338328"/>
              </a:xfrm>
              <a:prstGeom prst="rect">
                <a:avLst/>
              </a:prstGeom>
            </p:spPr>
          </p:pic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015F30E-108E-70E2-C48D-28B80E9FA322}"/>
              </a:ext>
            </a:extLst>
          </p:cNvPr>
          <p:cNvSpPr txBox="1">
            <a:spLocks/>
          </p:cNvSpPr>
          <p:nvPr/>
        </p:nvSpPr>
        <p:spPr>
          <a:xfrm>
            <a:off x="539176" y="495812"/>
            <a:ext cx="9093356" cy="601716"/>
          </a:xfrm>
          <a:prstGeom prst="rect">
            <a:avLst/>
          </a:prstGeom>
        </p:spPr>
        <p:txBody>
          <a:bodyPr vert="horz" lIns="0" tIns="0" rIns="0" bIns="914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spc="-10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WMATA and the Region Remain More Vulnerable Than Peers Due to Lack of Dedicated Operating Funding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94FC52-DEC0-E151-7F1B-738495528C35}"/>
              </a:ext>
            </a:extLst>
          </p:cNvPr>
          <p:cNvSpPr txBox="1">
            <a:spLocks/>
          </p:cNvSpPr>
          <p:nvPr/>
        </p:nvSpPr>
        <p:spPr>
          <a:xfrm>
            <a:off x="9526403" y="277356"/>
            <a:ext cx="2484023" cy="422631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Tx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</p:txBody>
      </p:sp>
      <p:sp>
        <p:nvSpPr>
          <p:cNvPr id="47" name="Slide Number Placeholder 2">
            <a:extLst>
              <a:ext uri="{FF2B5EF4-FFF2-40B4-BE49-F238E27FC236}">
                <a16:creationId xmlns:a16="http://schemas.microsoft.com/office/drawing/2014/main" id="{AAFA7B56-3275-7269-4D55-9025BB8FD874}"/>
              </a:ext>
            </a:extLst>
          </p:cNvPr>
          <p:cNvSpPr txBox="1">
            <a:spLocks/>
          </p:cNvSpPr>
          <p:nvPr/>
        </p:nvSpPr>
        <p:spPr>
          <a:xfrm>
            <a:off x="10777926" y="6065443"/>
            <a:ext cx="57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CB09-D5CC-B843-AA6E-CF6E2A5C27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7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8E8F1B-49E4-CE2F-D891-A3B763F7C4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A2CB09-D5CC-B843-AA6E-CF6E2A5C275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74B3F-2F9F-FD56-D8BB-B6C30773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3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Facing the Operating Fiscal Cliff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3F710-D4B3-7611-834B-CC8D8A735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>
                <a:effectLst/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768BB-53F0-F167-5CCF-3EC5C5DCCD04}"/>
              </a:ext>
            </a:extLst>
          </p:cNvPr>
          <p:cNvSpPr txBox="1"/>
          <p:nvPr/>
        </p:nvSpPr>
        <p:spPr>
          <a:xfrm>
            <a:off x="3966731" y="5596555"/>
            <a:ext cx="319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Projection as of June 2023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95DB8B-202E-CCB5-6D8E-439639E2C413}"/>
              </a:ext>
            </a:extLst>
          </p:cNvPr>
          <p:cNvGrpSpPr/>
          <p:nvPr/>
        </p:nvGrpSpPr>
        <p:grpSpPr>
          <a:xfrm>
            <a:off x="3775664" y="745965"/>
            <a:ext cx="8416336" cy="4850590"/>
            <a:chOff x="370061" y="901617"/>
            <a:chExt cx="8416336" cy="4850590"/>
          </a:xfrm>
        </p:grpSpPr>
        <p:graphicFrame>
          <p:nvGraphicFramePr>
            <p:cNvPr id="5" name="Chart 4" descr="This Area Chart shows Metro's total expenses and funding over time, starting in FY19 with projections forward to FY35. &#10;&#10;The historic data shows fares and revenues dipping during the COVID-19 pandemic, with federal relief funds making up the gap. &#10;&#10;Starting in FY22, historic inflation increases Metro's total expense. &#10;&#10;Starting in FY25, the $750 million funding deficit begins, and persists into the future, growing to a structural deficit of $1.2 billion in FY35. Even if Metro's ridership returns to the pre-pandemic level, 75% of that deficit would remain.">
              <a:extLst>
                <a:ext uri="{FF2B5EF4-FFF2-40B4-BE49-F238E27FC236}">
                  <a16:creationId xmlns:a16="http://schemas.microsoft.com/office/drawing/2014/main" id="{2ED4481B-9F04-FD8E-EDE2-A5C0092103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3363107"/>
                </p:ext>
              </p:extLst>
            </p:nvPr>
          </p:nvGraphicFramePr>
          <p:xfrm>
            <a:off x="370061" y="901617"/>
            <a:ext cx="7501070" cy="48505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E6CC4-A4E1-5504-454C-EB834D45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078829" y="3489955"/>
              <a:ext cx="2715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Fares and Other Revenues</a:t>
              </a: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BAE38191-3488-42E4-AAFA-4CA82CA53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1111809" y="2556470"/>
              <a:ext cx="276929" cy="1208729"/>
            </a:xfrm>
            <a:prstGeom prst="leftBrace">
              <a:avLst/>
            </a:prstGeom>
            <a:ln w="12700">
              <a:solidFill>
                <a:srgbClr val="0038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2BF5AF9-D558-6179-A2CA-9FC01E8EC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1959293" y="2023080"/>
              <a:ext cx="285747" cy="1400525"/>
            </a:xfrm>
            <a:prstGeom prst="leftBrace">
              <a:avLst/>
            </a:prstGeom>
            <a:ln w="12700">
              <a:solidFill>
                <a:srgbClr val="0038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FA4654-5902-CAFB-4E67-7996A1FE5554}"/>
                </a:ext>
              </a:extLst>
            </p:cNvPr>
            <p:cNvSpPr txBox="1"/>
            <p:nvPr/>
          </p:nvSpPr>
          <p:spPr>
            <a:xfrm>
              <a:off x="7822646" y="1786425"/>
              <a:ext cx="963751" cy="134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More than 75% of deficit remains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with fully recovered ridership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0E49C-F7C1-C71A-2949-0901E8767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502462" y="1826147"/>
              <a:ext cx="0" cy="1124543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DC1377DE-1A93-700B-6E3F-7ABD70068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216054" y="2296102"/>
              <a:ext cx="548497" cy="18463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$1.2B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F21EEFA0-1082-CB89-5387-85E7C03FB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556282" y="1840412"/>
              <a:ext cx="285747" cy="850311"/>
            </a:xfrm>
            <a:prstGeom prst="leftBrace">
              <a:avLst/>
            </a:prstGeom>
            <a:ln w="12700">
              <a:solidFill>
                <a:srgbClr val="0038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197C6B-BA3B-521F-80C2-7AF783724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6077" y="4634838"/>
              <a:ext cx="2996601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State and Local Subsidies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679B2D-A3E7-50A4-8440-C495950BC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230044" y="2510403"/>
              <a:ext cx="2118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Funding Deficit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5C5BDA-9EB9-BA4D-7EB8-5C68804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346254" y="2707648"/>
              <a:ext cx="0" cy="642317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64FD28E3-3A93-8095-B372-1BEBB67A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078829" y="2910146"/>
              <a:ext cx="548497" cy="18463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$0.75B</a:t>
              </a: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0011B4AA-D6B5-412E-6475-7F4923CC7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22339" y="2818180"/>
              <a:ext cx="1336550" cy="26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Pandemic</a:t>
              </a:r>
            </a:p>
          </p:txBody>
        </p:sp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8BFDAA11-2FE5-2A6C-4229-C75458CD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427806" y="2323683"/>
              <a:ext cx="1874646" cy="26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Historic Inflation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EE4A23-AD66-7E7F-A4C1-3A7BDEA59B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206401" y="3410871"/>
              <a:ext cx="1537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Federal Relief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4137F76-DBA0-8F48-76ED-2EF3A82A1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94354"/>
              </p:ext>
            </p:extLst>
          </p:nvPr>
        </p:nvGraphicFramePr>
        <p:xfrm>
          <a:off x="8600780" y="2108994"/>
          <a:ext cx="3201699" cy="3723759"/>
        </p:xfrm>
        <a:graphic>
          <a:graphicData uri="http://schemas.openxmlformats.org/drawingml/2006/table">
            <a:tbl>
              <a:tblPr firstRow="1" bandRow="1"/>
              <a:tblGrid>
                <a:gridCol w="3201699">
                  <a:extLst>
                    <a:ext uri="{9D8B030D-6E8A-4147-A177-3AD203B41FA5}">
                      <a16:colId xmlns:a16="http://schemas.microsoft.com/office/drawing/2014/main" val="4052615856"/>
                    </a:ext>
                  </a:extLst>
                </a:gridCol>
              </a:tblGrid>
              <a:tr h="372375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lvl="0" indent="-285750" algn="l" defTabSz="6094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094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094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89856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43CBB49-B71D-0FBC-8FA0-46D773919063}"/>
              </a:ext>
            </a:extLst>
          </p:cNvPr>
          <p:cNvSpPr txBox="1"/>
          <p:nvPr/>
        </p:nvSpPr>
        <p:spPr>
          <a:xfrm>
            <a:off x="398211" y="1793751"/>
            <a:ext cx="3317358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609468">
              <a:spcAft>
                <a:spcPts val="600"/>
              </a:spcAft>
              <a:defRPr/>
            </a:pP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to Funding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relief funding exhausted in FY2025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Ridership remains below pre-pandemic norms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 on state and local subsidies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dedicated funding source</a:t>
            </a:r>
          </a:p>
          <a:p>
            <a:pPr marL="0" marR="0" lvl="0" indent="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u="sng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Considerations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Macroeconomic conditions (e.g., jobs, inflation, growth)</a:t>
            </a:r>
          </a:p>
          <a:p>
            <a:pPr marL="285750" marR="0" lvl="0" indent="-285750" algn="l" defTabSz="609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to federal workforce</a:t>
            </a:r>
          </a:p>
        </p:txBody>
      </p:sp>
    </p:spTree>
    <p:extLst>
      <p:ext uri="{BB962C8B-B14F-4D97-AF65-F5344CB8AC3E}">
        <p14:creationId xmlns:p14="http://schemas.microsoft.com/office/powerpoint/2010/main" val="189036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9081D-7D55-339F-D6F8-E6298496F2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2CB09-D5CC-B843-AA6E-CF6E2A5C275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F053-FBDE-DBD7-11EF-386283B0E6E7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dirty="0"/>
              <a:t>Additional Subsidy Investment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E85A5-E9BE-A63E-E21B-A246FB5B7357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Modest Fare Increases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24C54D-DE85-4DC0-62A0-D112B066B0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i="0" dirty="0"/>
              <a:t>Schedule</a:t>
            </a:r>
            <a:r>
              <a:rPr lang="en-US" sz="1600" b="1" i="0" dirty="0"/>
              <a:t> peak service</a:t>
            </a:r>
            <a:r>
              <a:rPr lang="en-US" sz="1600" i="0" dirty="0"/>
              <a:t> periods to align with ridership levels through targeted adjustments</a:t>
            </a:r>
          </a:p>
          <a:p>
            <a:r>
              <a:rPr lang="en-US" sz="1600" i="0" dirty="0"/>
              <a:t>Operate more </a:t>
            </a:r>
            <a:r>
              <a:rPr lang="en-US" sz="1600" b="1" i="0" dirty="0"/>
              <a:t>six-car trains </a:t>
            </a:r>
            <a:r>
              <a:rPr lang="en-US" sz="1600" i="0" dirty="0"/>
              <a:t>where shorter trains provide sufficient capacity</a:t>
            </a:r>
          </a:p>
          <a:p>
            <a:r>
              <a:rPr lang="en-US" sz="1600" b="1" i="0" dirty="0"/>
              <a:t>Reduce</a:t>
            </a:r>
            <a:r>
              <a:rPr lang="en-US" sz="1600" i="0" dirty="0"/>
              <a:t> service levels on holidays with low ridership</a:t>
            </a:r>
          </a:p>
          <a:p>
            <a:r>
              <a:rPr lang="en-US" sz="1600" b="1" dirty="0"/>
              <a:t>Redesigned Bus Network </a:t>
            </a:r>
            <a:r>
              <a:rPr lang="en-US" sz="1600" dirty="0"/>
              <a:t>to</a:t>
            </a:r>
            <a:r>
              <a:rPr lang="en-US" sz="1600" b="1" dirty="0"/>
              <a:t> </a:t>
            </a:r>
            <a:r>
              <a:rPr lang="en-US" sz="1600" dirty="0"/>
              <a:t>reallocate existing resources to deliver more value to the region, adapting to how customers travel now</a:t>
            </a:r>
          </a:p>
          <a:p>
            <a:endParaRPr lang="en-US" sz="1600" i="0" dirty="0"/>
          </a:p>
          <a:p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EB260-1CB3-1919-F335-9ED9F087E7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/>
              <a:t>Increase fares </a:t>
            </a:r>
            <a:r>
              <a:rPr lang="en-US" sz="1600" b="1" dirty="0"/>
              <a:t>by 12.5% </a:t>
            </a:r>
            <a:r>
              <a:rPr lang="en-US" sz="1600" dirty="0"/>
              <a:t>to keep pace with inflation</a:t>
            </a:r>
          </a:p>
          <a:p>
            <a:r>
              <a:rPr lang="en-US" sz="1600" b="1" dirty="0"/>
              <a:t>Reduce fare evasion </a:t>
            </a:r>
            <a:r>
              <a:rPr lang="en-US" sz="1600" dirty="0"/>
              <a:t>with system-wide high-barrier faregate installation and increased fare enforcement</a:t>
            </a:r>
          </a:p>
          <a:p>
            <a:r>
              <a:rPr lang="en-US" sz="1600" dirty="0"/>
              <a:t>Make it easier to pay with increased use of </a:t>
            </a:r>
            <a:r>
              <a:rPr lang="en-US" sz="1600" b="1" dirty="0"/>
              <a:t>Metro Lift </a:t>
            </a:r>
            <a:r>
              <a:rPr lang="en-US" sz="1600" dirty="0"/>
              <a:t>and </a:t>
            </a:r>
            <a:r>
              <a:rPr lang="en-US" sz="1600" b="1" dirty="0"/>
              <a:t>Senior</a:t>
            </a:r>
            <a:r>
              <a:rPr lang="en-US" sz="1600" dirty="0"/>
              <a:t> reduced fare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E582EF-3E95-0D8F-820C-8230EF0E9D5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sz="1600" dirty="0"/>
              <a:t>Jurisdictions </a:t>
            </a:r>
            <a:r>
              <a:rPr lang="en-US" sz="1600" b="1" dirty="0"/>
              <a:t>increase operating subsidy</a:t>
            </a:r>
            <a:r>
              <a:rPr lang="en-US" sz="1600" dirty="0"/>
              <a:t> by $463 million above the traditional 3% subsidy 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D14D67-C1B3-FCA6-C687-D78765387917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Targeted Service Adjustments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441337-0C1E-48DB-BDDB-A9DCF2F5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9" y="455758"/>
            <a:ext cx="9149032" cy="60171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Solving the Fiscal Cliff -- FY2025 Budget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65B2E6-2CB9-8B76-D6F1-E8674871A898}"/>
              </a:ext>
            </a:extLst>
          </p:cNvPr>
          <p:cNvSpPr txBox="1">
            <a:spLocks/>
          </p:cNvSpPr>
          <p:nvPr/>
        </p:nvSpPr>
        <p:spPr>
          <a:xfrm>
            <a:off x="9222198" y="525701"/>
            <a:ext cx="2484023" cy="62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8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400" b="0" i="1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ea typeface="Aptos" panose="020B0004020202020204" pitchFamily="34" charset="0"/>
              </a:rPr>
              <a:t>All aboard! Lessons from WMATA on Resilience and Strategy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ACF3C8C0D2642AE096F91F7DDA533" ma:contentTypeVersion="17" ma:contentTypeDescription="Create a new document." ma:contentTypeScope="" ma:versionID="1dd630bea29b0076f46372c03c697cd7">
  <xsd:schema xmlns:xsd="http://www.w3.org/2001/XMLSchema" xmlns:xs="http://www.w3.org/2001/XMLSchema" xmlns:p="http://schemas.microsoft.com/office/2006/metadata/properties" xmlns:ns1="http://schemas.microsoft.com/sharepoint/v3" xmlns:ns2="687047e9-4371-4f3a-8fdd-7aa4c304f3c2" xmlns:ns3="cc68dfd5-6f8b-4c97-9127-df2de3ac2c64" targetNamespace="http://schemas.microsoft.com/office/2006/metadata/properties" ma:root="true" ma:fieldsID="3c5af9a0e7f2f72660ff0a639d99edbe" ns1:_="" ns2:_="" ns3:_="">
    <xsd:import namespace="http://schemas.microsoft.com/sharepoint/v3"/>
    <xsd:import namespace="687047e9-4371-4f3a-8fdd-7aa4c304f3c2"/>
    <xsd:import namespace="cc68dfd5-6f8b-4c97-9127-df2de3ac2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047e9-4371-4f3a-8fdd-7aa4c304f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01999fc-e449-4b5e-9052-2a7e0468b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8dfd5-6f8b-4c97-9127-df2de3ac2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e689f74-6fa4-40cf-bd03-3d0fc6213ab7}" ma:internalName="TaxCatchAll" ma:showField="CatchAllData" ma:web="cc68dfd5-6f8b-4c97-9127-df2de3ac2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87047e9-4371-4f3a-8fdd-7aa4c304f3c2">
      <Terms xmlns="http://schemas.microsoft.com/office/infopath/2007/PartnerControls"/>
    </lcf76f155ced4ddcb4097134ff3c332f>
    <_ip_UnifiedCompliancePolicyProperties xmlns="http://schemas.microsoft.com/sharepoint/v3" xsi:nil="true"/>
    <TaxCatchAll xmlns="cc68dfd5-6f8b-4c97-9127-df2de3ac2c64" xsi:nil="true"/>
    <SharedWithUsers xmlns="cc68dfd5-6f8b-4c97-9127-df2de3ac2c64">
      <UserInfo>
        <DisplayName>Lott, Ethan J.</DisplayName>
        <AccountId>1364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758592-A3D8-451D-9CD3-22BF927BA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7047e9-4371-4f3a-8fdd-7aa4c304f3c2"/>
    <ds:schemaRef ds:uri="cc68dfd5-6f8b-4c97-9127-df2de3ac2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EFB537-A331-4B2E-B5A7-91A2D61E8C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B01F6-3C10-4CFB-BF74-CE7B75CC6891}">
  <ds:schemaRefs>
    <ds:schemaRef ds:uri="http://schemas.microsoft.com/office/2006/documentManagement/types"/>
    <ds:schemaRef ds:uri="http://schemas.microsoft.com/sharepoint/v3"/>
    <ds:schemaRef ds:uri="http://purl.org/dc/elements/1.1/"/>
    <ds:schemaRef ds:uri="687047e9-4371-4f3a-8fdd-7aa4c304f3c2"/>
    <ds:schemaRef ds:uri="cc68dfd5-6f8b-4c97-9127-df2de3ac2c64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d5836f4-0d74-43cd-83c5-7e69eaa67915}" enabled="0" method="" siteId="{ad5836f4-0d74-43cd-83c5-7e69eaa6791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1989</Words>
  <Application>Microsoft Macintosh PowerPoint</Application>
  <PresentationFormat>Widescreen</PresentationFormat>
  <Paragraphs>349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Aptos</vt:lpstr>
      <vt:lpstr>Arial</vt:lpstr>
      <vt:lpstr>Arial Nova</vt:lpstr>
      <vt:lpstr>Arial Nova Cond</vt:lpstr>
      <vt:lpstr>Avenir Book</vt:lpstr>
      <vt:lpstr>Calibri</vt:lpstr>
      <vt:lpstr>Calibri Light</vt:lpstr>
      <vt:lpstr>Franklin Gothic Book</vt:lpstr>
      <vt:lpstr>Helvetica</vt:lpstr>
      <vt:lpstr>Helvetica Neue Light</vt:lpstr>
      <vt:lpstr>Lucida Grande</vt:lpstr>
      <vt:lpstr>Wingdings</vt:lpstr>
      <vt:lpstr>Office Theme</vt:lpstr>
      <vt:lpstr>34_Office Theme</vt:lpstr>
      <vt:lpstr>All Aboard! Lessons from WMATA on Resilience and Strategy</vt:lpstr>
      <vt:lpstr>PowerPoint Presentation</vt:lpstr>
      <vt:lpstr>WMATA Challenges </vt:lpstr>
      <vt:lpstr>Factors Impacting Public Transit</vt:lpstr>
      <vt:lpstr>WMATA has faced significant challenges over the past 5 years due to external factors</vt:lpstr>
      <vt:lpstr>PowerPoint Presentation</vt:lpstr>
      <vt:lpstr>PowerPoint Presentation</vt:lpstr>
      <vt:lpstr>Facing the Operating Fiscal Cliff </vt:lpstr>
      <vt:lpstr>Solving the Fiscal Cliff -- FY2025 Budget</vt:lpstr>
      <vt:lpstr>PowerPoint Presentation</vt:lpstr>
      <vt:lpstr>WMATA Implemented Efficiencies Exceeding Half a Billion Dollars in Operating and Capital Savings Since FY2023</vt:lpstr>
      <vt:lpstr>WMATA’s Financial Risks </vt:lpstr>
      <vt:lpstr>Regional Interdependence</vt:lpstr>
      <vt:lpstr>WMATA Operates in a Multi-jurisdictional Environment</vt:lpstr>
      <vt:lpstr>An Example of Regional Interdependence </vt:lpstr>
      <vt:lpstr>Economic Resilience through Collaboration, Planning, and Communication</vt:lpstr>
      <vt:lpstr>Promoting Economic Resilience through Budgeting Enhancements and Regional Collaboration</vt:lpstr>
      <vt:lpstr>Regional Collaboration: DMVMoves</vt:lpstr>
      <vt:lpstr>DMVMoves Opportunities and Priorities</vt:lpstr>
      <vt:lpstr>Potential Transit System and Funding Scenarios</vt:lpstr>
      <vt:lpstr>Key Lessons Learned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Caldwell,Shereja D</dc:creator>
  <cp:lastModifiedBy>Howie Simanoff</cp:lastModifiedBy>
  <cp:revision>6</cp:revision>
  <cp:lastPrinted>2025-03-24T14:59:58Z</cp:lastPrinted>
  <dcterms:created xsi:type="dcterms:W3CDTF">2024-07-03T18:23:10Z</dcterms:created>
  <dcterms:modified xsi:type="dcterms:W3CDTF">2025-05-17T11:39:57Z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0x010100D73ACF3C8C0D2642AE096F91F7DDA533</vt:lpwstr>
  </property>
  <property fmtid="{D5CDD505-2E9C-101B-9397-08002B2CF9AE}" pid="3" name="MediaServiceImageTags">
    <vt:lpwstr/>
  </property>
</Properties>
</file>