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61" r:id="rId6"/>
    <p:sldId id="259" r:id="rId7"/>
    <p:sldId id="262"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95248-AD43-46F2-B40F-49346255A21D}" v="28" dt="2025-04-11T17:20:40.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64"/>
    <p:restoredTop sz="80000" autoAdjust="0"/>
  </p:normalViewPr>
  <p:slideViewPr>
    <p:cSldViewPr snapToGrid="0">
      <p:cViewPr varScale="1">
        <p:scale>
          <a:sx n="86" d="100"/>
          <a:sy n="86" d="100"/>
        </p:scale>
        <p:origin x="131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D60A9-D6C6-4755-B9ED-DE9F94882506}" type="datetimeFigureOut">
              <a:rPr lang="en-US" smtClean="0"/>
              <a:t>5/17/25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FC8F7-821E-4036-BAD6-04FB056F2D7F}" type="slidenum">
              <a:rPr lang="en-US" smtClean="0"/>
              <a:t>‹#›</a:t>
            </a:fld>
            <a:endParaRPr lang="en-US" dirty="0"/>
          </a:p>
        </p:txBody>
      </p:sp>
    </p:spTree>
    <p:extLst>
      <p:ext uri="{BB962C8B-B14F-4D97-AF65-F5344CB8AC3E}">
        <p14:creationId xmlns:p14="http://schemas.microsoft.com/office/powerpoint/2010/main" val="243819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FC8F7-821E-4036-BAD6-04FB056F2D7F}" type="slidenum">
              <a:rPr lang="en-US" smtClean="0"/>
              <a:t>1</a:t>
            </a:fld>
            <a:endParaRPr lang="en-US" dirty="0"/>
          </a:p>
        </p:txBody>
      </p:sp>
    </p:spTree>
    <p:extLst>
      <p:ext uri="{BB962C8B-B14F-4D97-AF65-F5344CB8AC3E}">
        <p14:creationId xmlns:p14="http://schemas.microsoft.com/office/powerpoint/2010/main" val="216503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FC8F7-821E-4036-BAD6-04FB056F2D7F}" type="slidenum">
              <a:rPr lang="en-US" smtClean="0"/>
              <a:t>2</a:t>
            </a:fld>
            <a:endParaRPr lang="en-US" dirty="0"/>
          </a:p>
        </p:txBody>
      </p:sp>
    </p:spTree>
    <p:extLst>
      <p:ext uri="{BB962C8B-B14F-4D97-AF65-F5344CB8AC3E}">
        <p14:creationId xmlns:p14="http://schemas.microsoft.com/office/powerpoint/2010/main" val="124058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Welcome the audience and have a brief introduction of the </a:t>
            </a:r>
          </a:p>
        </p:txBody>
      </p:sp>
      <p:sp>
        <p:nvSpPr>
          <p:cNvPr id="4" name="Slide Number Placeholder 3"/>
          <p:cNvSpPr>
            <a:spLocks noGrp="1"/>
          </p:cNvSpPr>
          <p:nvPr>
            <p:ph type="sldNum" sz="quarter" idx="5"/>
          </p:nvPr>
        </p:nvSpPr>
        <p:spPr/>
        <p:txBody>
          <a:bodyPr/>
          <a:lstStyle/>
          <a:p>
            <a:fld id="{BAAFC8F7-821E-4036-BAD6-04FB056F2D7F}" type="slidenum">
              <a:rPr lang="en-US" smtClean="0"/>
              <a:t>3</a:t>
            </a:fld>
            <a:endParaRPr lang="en-US" dirty="0"/>
          </a:p>
        </p:txBody>
      </p:sp>
    </p:spTree>
    <p:extLst>
      <p:ext uri="{BB962C8B-B14F-4D97-AF65-F5344CB8AC3E}">
        <p14:creationId xmlns:p14="http://schemas.microsoft.com/office/powerpoint/2010/main" val="219085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Ms. Tan will go over there are various driving force behind the system modernizations such as government leadership directives, cost optimization, user experience, audit and compliance and cyber resilience. </a:t>
            </a:r>
          </a:p>
          <a:p>
            <a:pPr marL="171450" indent="-171450">
              <a:buFontTx/>
              <a:buChar char="-"/>
            </a:pPr>
            <a:r>
              <a:rPr lang="en-US" dirty="0"/>
              <a:t>There are different types of migration (storage, database, cloud migration, system consolidation migration), but most significant in the government space now are the cloud migration and the consolidations of legacy systems, therefore, we focus on the main two (2) types of the migration today. </a:t>
            </a:r>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AAFC8F7-821E-4036-BAD6-04FB056F2D7F}" type="slidenum">
              <a:rPr lang="en-US" smtClean="0"/>
              <a:t>4</a:t>
            </a:fld>
            <a:endParaRPr lang="en-US" dirty="0"/>
          </a:p>
        </p:txBody>
      </p:sp>
    </p:spTree>
    <p:extLst>
      <p:ext uri="{BB962C8B-B14F-4D97-AF65-F5344CB8AC3E}">
        <p14:creationId xmlns:p14="http://schemas.microsoft.com/office/powerpoint/2010/main" val="218671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There are may risks when it come to this the migration effort, but it’s critical the risks are comprehensively identified and evaluated throughout the migration cycle. Such as during the requirement phase, risks including audit and operational should be part of the risk assessment. Below are some highlighted risks based on trends that are observed across system migration efforts including:</a:t>
            </a:r>
          </a:p>
          <a:p>
            <a:pPr marL="171450" indent="-171450">
              <a:buFontTx/>
              <a:buChar char="-"/>
            </a:pPr>
            <a:r>
              <a:rPr lang="en-US" dirty="0"/>
              <a:t>1. Incomplete and inaccurate financial significance data transfer: </a:t>
            </a:r>
          </a:p>
          <a:p>
            <a:pPr marL="171450" indent="-171450">
              <a:buFontTx/>
              <a:buChar char="-"/>
            </a:pPr>
            <a:r>
              <a:rPr lang="en-US" dirty="0"/>
              <a:t>2. Control gaps and audit readiness of the system post migration</a:t>
            </a:r>
          </a:p>
          <a:p>
            <a:pPr marL="171450" indent="-171450">
              <a:buFontTx/>
              <a:buChar char="-"/>
            </a:pPr>
            <a:r>
              <a:rPr lang="en-US" dirty="0"/>
              <a:t>3. Lack of comprehensive governance and oversight controls throughout the process</a:t>
            </a:r>
          </a:p>
          <a:p>
            <a:pPr marL="171450" indent="-171450">
              <a:buFontTx/>
              <a:buChar char="-"/>
            </a:pPr>
            <a:r>
              <a:rPr lang="en-US" dirty="0"/>
              <a:t>4. Business process disruptions impacting the system critical missions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AAFC8F7-821E-4036-BAD6-04FB056F2D7F}" type="slidenum">
              <a:rPr lang="en-US" smtClean="0"/>
              <a:t>5</a:t>
            </a:fld>
            <a:endParaRPr lang="en-US" dirty="0"/>
          </a:p>
        </p:txBody>
      </p:sp>
    </p:spTree>
    <p:extLst>
      <p:ext uri="{BB962C8B-B14F-4D97-AF65-F5344CB8AC3E}">
        <p14:creationId xmlns:p14="http://schemas.microsoft.com/office/powerpoint/2010/main" val="3563266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0DF2-066F-A825-75D8-AC5BCF019509}"/>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8E51670-FD63-7826-30B1-6980CE3557F1}"/>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827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4325-DC10-096D-FD80-DCD823D929D5}"/>
              </a:ext>
            </a:extLst>
          </p:cNvPr>
          <p:cNvSpPr>
            <a:spLocks noGrp="1"/>
          </p:cNvSpPr>
          <p:nvPr>
            <p:ph type="title"/>
          </p:nvPr>
        </p:nvSpPr>
        <p:spPr>
          <a:xfrm>
            <a:off x="284480" y="90805"/>
            <a:ext cx="969452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5DF5C17-930F-892C-951C-FA4A15FA48AA}"/>
              </a:ext>
            </a:extLst>
          </p:cNvPr>
          <p:cNvSpPr>
            <a:spLocks noGrp="1"/>
          </p:cNvSpPr>
          <p:nvPr>
            <p:ph idx="1"/>
          </p:nvPr>
        </p:nvSpPr>
        <p:spPr>
          <a:xfrm>
            <a:off x="284480" y="1551305"/>
            <a:ext cx="9694526"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27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4325-DC10-096D-FD80-DCD823D929D5}"/>
              </a:ext>
            </a:extLst>
          </p:cNvPr>
          <p:cNvSpPr>
            <a:spLocks noGrp="1"/>
          </p:cNvSpPr>
          <p:nvPr>
            <p:ph type="title"/>
          </p:nvPr>
        </p:nvSpPr>
        <p:spPr>
          <a:xfrm>
            <a:off x="284480" y="90805"/>
            <a:ext cx="969452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5DF5C17-930F-892C-951C-FA4A15FA48AA}"/>
              </a:ext>
            </a:extLst>
          </p:cNvPr>
          <p:cNvSpPr>
            <a:spLocks noGrp="1"/>
          </p:cNvSpPr>
          <p:nvPr>
            <p:ph idx="1"/>
          </p:nvPr>
        </p:nvSpPr>
        <p:spPr>
          <a:xfrm>
            <a:off x="284480" y="1551305"/>
            <a:ext cx="11744234"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11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291D-C4C3-2824-CBA2-828C8E25E42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918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155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0B4FCE-5EDD-3040-0862-DFFA7A043C8F}"/>
              </a:ext>
            </a:extLst>
          </p:cNvPr>
          <p:cNvSpPr>
            <a:spLocks noGrp="1"/>
          </p:cNvSpPr>
          <p:nvPr>
            <p:ph type="title"/>
          </p:nvPr>
        </p:nvSpPr>
        <p:spPr>
          <a:xfrm>
            <a:off x="284480" y="90805"/>
            <a:ext cx="10769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190A106-0155-120D-8492-81222F39CC3D}"/>
              </a:ext>
            </a:extLst>
          </p:cNvPr>
          <p:cNvSpPr>
            <a:spLocks noGrp="1"/>
          </p:cNvSpPr>
          <p:nvPr>
            <p:ph type="body" idx="1"/>
          </p:nvPr>
        </p:nvSpPr>
        <p:spPr>
          <a:xfrm>
            <a:off x="284480" y="1551305"/>
            <a:ext cx="11602720" cy="41179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6473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Bierstadt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Bierstadt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Bierstadt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Bierstadt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Bierstadt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Bierstadt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DED34E6-2044-F123-78C9-2B261E5263F7}"/>
              </a:ext>
            </a:extLst>
          </p:cNvPr>
          <p:cNvSpPr>
            <a:spLocks noGrp="1"/>
          </p:cNvSpPr>
          <p:nvPr>
            <p:ph type="subTitle" idx="1"/>
          </p:nvPr>
        </p:nvSpPr>
        <p:spPr/>
        <p:txBody>
          <a:bodyPr>
            <a:normAutofit lnSpcReduction="10000"/>
          </a:bodyPr>
          <a:lstStyle/>
          <a:p>
            <a:r>
              <a:rPr lang="en-US" dirty="0"/>
              <a:t>Considerations of Audit and Operation Risks for Cloud Migration and System Consolidation Efforts </a:t>
            </a:r>
          </a:p>
          <a:p>
            <a:r>
              <a:rPr lang="en-US" dirty="0"/>
              <a:t>Date: April 29, 2025</a:t>
            </a:r>
          </a:p>
          <a:p>
            <a:r>
              <a:rPr lang="en-US" dirty="0"/>
              <a:t>Session ID: xxx</a:t>
            </a:r>
          </a:p>
        </p:txBody>
      </p:sp>
      <p:sp>
        <p:nvSpPr>
          <p:cNvPr id="7" name="Title 6">
            <a:extLst>
              <a:ext uri="{FF2B5EF4-FFF2-40B4-BE49-F238E27FC236}">
                <a16:creationId xmlns:a16="http://schemas.microsoft.com/office/drawing/2014/main" id="{ED5F070C-3E2D-732F-2980-EE4C9CCF7DF5}"/>
              </a:ext>
            </a:extLst>
          </p:cNvPr>
          <p:cNvSpPr>
            <a:spLocks noGrp="1"/>
          </p:cNvSpPr>
          <p:nvPr>
            <p:ph type="ctrTitle"/>
          </p:nvPr>
        </p:nvSpPr>
        <p:spPr/>
        <p:txBody>
          <a:bodyPr>
            <a:normAutofit fontScale="90000"/>
          </a:bodyPr>
          <a:lstStyle/>
          <a:p>
            <a:r>
              <a:rPr lang="en-US" dirty="0"/>
              <a:t>Modernizing Government Financial Systems: Audit &amp; Operational Risks </a:t>
            </a:r>
          </a:p>
        </p:txBody>
      </p:sp>
      <p:sp>
        <p:nvSpPr>
          <p:cNvPr id="2" name="Rectangle 1">
            <a:extLst>
              <a:ext uri="{FF2B5EF4-FFF2-40B4-BE49-F238E27FC236}">
                <a16:creationId xmlns:a16="http://schemas.microsoft.com/office/drawing/2014/main" id="{6EB30196-21B1-5D18-7153-F5F497AF4671}"/>
              </a:ext>
            </a:extLst>
          </p:cNvPr>
          <p:cNvSpPr/>
          <p:nvPr/>
        </p:nvSpPr>
        <p:spPr>
          <a:xfrm>
            <a:off x="10114961" y="150829"/>
            <a:ext cx="1998482" cy="44306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47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CA2747-1F77-83B0-71F0-D8DCE3BB7800}"/>
              </a:ext>
            </a:extLst>
          </p:cNvPr>
          <p:cNvSpPr>
            <a:spLocks noGrp="1"/>
          </p:cNvSpPr>
          <p:nvPr>
            <p:ph type="ctrTitle"/>
          </p:nvPr>
        </p:nvSpPr>
        <p:spPr>
          <a:xfrm>
            <a:off x="1524000" y="1122362"/>
            <a:ext cx="8986982" cy="4419455"/>
          </a:xfrm>
        </p:spPr>
        <p:txBody>
          <a:bodyPr anchor="t">
            <a:normAutofit/>
          </a:bodyPr>
          <a:lstStyle/>
          <a:p>
            <a:pPr marL="342900" indent="-342900" algn="l">
              <a:buFont typeface="Wingdings" panose="05000000000000000000" pitchFamily="2" charset="2"/>
              <a:buChar char="q"/>
            </a:pPr>
            <a:r>
              <a:rPr lang="en-US" sz="2400" b="1" dirty="0">
                <a:ea typeface="+mn-ea"/>
                <a:cs typeface="+mn-cs"/>
              </a:rPr>
              <a:t>Agenda </a:t>
            </a:r>
            <a:br>
              <a:rPr lang="en-US" sz="2400" dirty="0">
                <a:ea typeface="+mn-ea"/>
                <a:cs typeface="+mn-cs"/>
              </a:rPr>
            </a:br>
            <a:r>
              <a:rPr lang="en-US" sz="2400" dirty="0">
                <a:ea typeface="+mn-ea"/>
                <a:cs typeface="+mn-cs"/>
              </a:rPr>
              <a:t>- Introduction </a:t>
            </a:r>
            <a:br>
              <a:rPr lang="en-US" sz="2400" dirty="0">
                <a:ea typeface="+mn-ea"/>
                <a:cs typeface="+mn-cs"/>
              </a:rPr>
            </a:br>
            <a:r>
              <a:rPr lang="en-US" sz="2400" dirty="0">
                <a:ea typeface="+mn-ea"/>
                <a:cs typeface="+mn-cs"/>
              </a:rPr>
              <a:t>- Cloud Migration and System Consolidation Migration Overview</a:t>
            </a:r>
            <a:br>
              <a:rPr lang="en-US" sz="2400" dirty="0">
                <a:ea typeface="+mn-ea"/>
                <a:cs typeface="+mn-cs"/>
              </a:rPr>
            </a:br>
            <a:r>
              <a:rPr lang="en-US" sz="2400" dirty="0">
                <a:ea typeface="+mn-ea"/>
                <a:cs typeface="+mn-cs"/>
              </a:rPr>
              <a:t>- Audit and Operational Risk Considerations</a:t>
            </a:r>
            <a:br>
              <a:rPr lang="en-US" sz="2400" dirty="0">
                <a:ea typeface="+mn-ea"/>
                <a:cs typeface="+mn-cs"/>
              </a:rPr>
            </a:br>
            <a:r>
              <a:rPr lang="en-US" sz="2400" dirty="0">
                <a:ea typeface="+mn-ea"/>
                <a:cs typeface="+mn-cs"/>
              </a:rPr>
              <a:t>- Best Practices</a:t>
            </a:r>
            <a:br>
              <a:rPr lang="en-US" sz="2400" dirty="0">
                <a:ea typeface="+mn-ea"/>
                <a:cs typeface="+mn-cs"/>
              </a:rPr>
            </a:br>
            <a:r>
              <a:rPr lang="en-US" sz="2400" dirty="0">
                <a:ea typeface="+mn-ea"/>
                <a:cs typeface="+mn-cs"/>
              </a:rPr>
              <a:t>- Q&amp;A </a:t>
            </a:r>
            <a:br>
              <a:rPr lang="en-US" sz="2400" dirty="0">
                <a:ea typeface="+mn-ea"/>
                <a:cs typeface="+mn-cs"/>
              </a:rPr>
            </a:br>
            <a:endParaRPr lang="en-US" sz="2400" dirty="0">
              <a:ea typeface="+mn-ea"/>
              <a:cs typeface="+mn-cs"/>
            </a:endParaRPr>
          </a:p>
        </p:txBody>
      </p:sp>
      <p:sp>
        <p:nvSpPr>
          <p:cNvPr id="2" name="Rectangle 1">
            <a:extLst>
              <a:ext uri="{FF2B5EF4-FFF2-40B4-BE49-F238E27FC236}">
                <a16:creationId xmlns:a16="http://schemas.microsoft.com/office/drawing/2014/main" id="{AD81D5B9-A84D-CF6D-DA95-224BBAB73593}"/>
              </a:ext>
            </a:extLst>
          </p:cNvPr>
          <p:cNvSpPr/>
          <p:nvPr/>
        </p:nvSpPr>
        <p:spPr>
          <a:xfrm>
            <a:off x="10114961" y="150829"/>
            <a:ext cx="1998482" cy="44306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53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8F49FD-6590-054E-6F9D-D6A50982C847}"/>
              </a:ext>
            </a:extLst>
          </p:cNvPr>
          <p:cNvSpPr>
            <a:spLocks noGrp="1"/>
          </p:cNvSpPr>
          <p:nvPr>
            <p:ph idx="1"/>
          </p:nvPr>
        </p:nvSpPr>
        <p:spPr/>
        <p:txBody>
          <a:bodyPr/>
          <a:lstStyle/>
          <a:p>
            <a:r>
              <a:rPr lang="en-US" sz="2000" b="1" dirty="0"/>
              <a:t>Moderator</a:t>
            </a:r>
            <a:r>
              <a:rPr lang="en-US" sz="2000" dirty="0"/>
              <a:t>: </a:t>
            </a:r>
            <a:r>
              <a:rPr lang="en-US" sz="2000" b="1" dirty="0">
                <a:solidFill>
                  <a:srgbClr val="7030A0"/>
                </a:solidFill>
              </a:rPr>
              <a:t>Diem Bui (CISSP, CPA, CISA) – IT Advisory Director at Castro and Company </a:t>
            </a:r>
          </a:p>
          <a:p>
            <a:r>
              <a:rPr lang="en-US" sz="2000" b="1" dirty="0"/>
              <a:t>Panelist</a:t>
            </a:r>
            <a:r>
              <a:rPr lang="en-US" sz="2000" dirty="0"/>
              <a:t>:  </a:t>
            </a:r>
            <a:r>
              <a:rPr lang="en-US" sz="2000" b="1" dirty="0">
                <a:solidFill>
                  <a:srgbClr val="7030A0"/>
                </a:solidFill>
              </a:rPr>
              <a:t>Lipping Tan (CPA, CISA) - Risk Management &amp; Internal Control Brach Chief at Army National Guard</a:t>
            </a:r>
          </a:p>
          <a:p>
            <a:r>
              <a:rPr lang="en-US" sz="2000" b="1" dirty="0"/>
              <a:t>Session Objectives: </a:t>
            </a:r>
          </a:p>
          <a:p>
            <a:pPr lvl="1"/>
            <a:r>
              <a:rPr lang="en-US" sz="2000" dirty="0"/>
              <a:t>Discuss the background and trends of  government financial system modernization effort. </a:t>
            </a:r>
          </a:p>
          <a:p>
            <a:pPr lvl="1"/>
            <a:r>
              <a:rPr lang="en-US" sz="2000" dirty="0"/>
              <a:t>Share the insights on audit and operations risks that should be considered when agencies modernizing their financial systems. </a:t>
            </a:r>
          </a:p>
          <a:p>
            <a:pPr lvl="1"/>
            <a:r>
              <a:rPr lang="en-US" sz="2000" dirty="0"/>
              <a:t>Explore best practices for to mitigate audit and operation risks.  </a:t>
            </a:r>
            <a:br>
              <a:rPr lang="en-US" sz="1600" dirty="0"/>
            </a:br>
            <a:endParaRPr lang="en-US" sz="1600" dirty="0"/>
          </a:p>
          <a:p>
            <a:pPr marL="0" indent="0">
              <a:buNone/>
            </a:pPr>
            <a:endParaRPr lang="en-US" dirty="0"/>
          </a:p>
        </p:txBody>
      </p:sp>
      <p:sp>
        <p:nvSpPr>
          <p:cNvPr id="7" name="Title 6">
            <a:extLst>
              <a:ext uri="{FF2B5EF4-FFF2-40B4-BE49-F238E27FC236}">
                <a16:creationId xmlns:a16="http://schemas.microsoft.com/office/drawing/2014/main" id="{D47819DF-F3FC-8279-47CF-B01C5E7EB61B}"/>
              </a:ext>
            </a:extLst>
          </p:cNvPr>
          <p:cNvSpPr>
            <a:spLocks noGrp="1"/>
          </p:cNvSpPr>
          <p:nvPr>
            <p:ph type="title"/>
          </p:nvPr>
        </p:nvSpPr>
        <p:spPr/>
        <p:txBody>
          <a:bodyPr/>
          <a:lstStyle/>
          <a:p>
            <a:r>
              <a:rPr lang="en-US" dirty="0"/>
              <a:t>Introduction </a:t>
            </a:r>
          </a:p>
        </p:txBody>
      </p:sp>
      <p:sp>
        <p:nvSpPr>
          <p:cNvPr id="2" name="Rectangle 1">
            <a:extLst>
              <a:ext uri="{FF2B5EF4-FFF2-40B4-BE49-F238E27FC236}">
                <a16:creationId xmlns:a16="http://schemas.microsoft.com/office/drawing/2014/main" id="{0B8AA15F-1E01-AE31-8C26-E2E7FA7C6F92}"/>
              </a:ext>
            </a:extLst>
          </p:cNvPr>
          <p:cNvSpPr/>
          <p:nvPr/>
        </p:nvSpPr>
        <p:spPr>
          <a:xfrm>
            <a:off x="10114961" y="150829"/>
            <a:ext cx="1998482" cy="44306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4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041C6-B1A1-F90C-8840-14FF2902DD0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28C104D-3AA6-AD18-CA36-3415D9191540}"/>
              </a:ext>
            </a:extLst>
          </p:cNvPr>
          <p:cNvSpPr>
            <a:spLocks noGrp="1"/>
          </p:cNvSpPr>
          <p:nvPr>
            <p:ph type="title"/>
          </p:nvPr>
        </p:nvSpPr>
        <p:spPr>
          <a:xfrm>
            <a:off x="284479" y="90805"/>
            <a:ext cx="11536459" cy="1325563"/>
          </a:xfrm>
        </p:spPr>
        <p:txBody>
          <a:bodyPr/>
          <a:lstStyle/>
          <a:p>
            <a:r>
              <a:rPr lang="en-US" dirty="0"/>
              <a:t>Cloud Migration and System Consolidation Migration Overview</a:t>
            </a:r>
          </a:p>
        </p:txBody>
      </p:sp>
      <p:sp>
        <p:nvSpPr>
          <p:cNvPr id="4" name="Flowchart: Connector 3">
            <a:extLst>
              <a:ext uri="{FF2B5EF4-FFF2-40B4-BE49-F238E27FC236}">
                <a16:creationId xmlns:a16="http://schemas.microsoft.com/office/drawing/2014/main" id="{BB4AB27F-31FB-9442-3BA6-576A3D2E7460}"/>
              </a:ext>
            </a:extLst>
          </p:cNvPr>
          <p:cNvSpPr/>
          <p:nvPr/>
        </p:nvSpPr>
        <p:spPr>
          <a:xfrm>
            <a:off x="6082146" y="1185013"/>
            <a:ext cx="2225964" cy="2035266"/>
          </a:xfrm>
          <a:prstGeom prst="flowChartConnecto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2" descr="Server with solid fill">
            <a:extLst>
              <a:ext uri="{FF2B5EF4-FFF2-40B4-BE49-F238E27FC236}">
                <a16:creationId xmlns:a16="http://schemas.microsoft.com/office/drawing/2014/main" id="{A8094054-A957-9B34-2653-76B2BF98A7B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756400" y="1595149"/>
            <a:ext cx="914400" cy="1462520"/>
          </a:xfrm>
        </p:spPr>
      </p:pic>
      <p:pic>
        <p:nvPicPr>
          <p:cNvPr id="10" name="Content Placeholder 2" descr="Server with solid fill">
            <a:extLst>
              <a:ext uri="{FF2B5EF4-FFF2-40B4-BE49-F238E27FC236}">
                <a16:creationId xmlns:a16="http://schemas.microsoft.com/office/drawing/2014/main" id="{E7FF80B2-09A2-FA92-069F-9B24D8A381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93709" y="1795030"/>
            <a:ext cx="914400" cy="914400"/>
          </a:xfrm>
          <a:prstGeom prst="rect">
            <a:avLst/>
          </a:prstGeom>
        </p:spPr>
      </p:pic>
      <p:pic>
        <p:nvPicPr>
          <p:cNvPr id="11" name="Content Placeholder 2" descr="Server with solid fill">
            <a:extLst>
              <a:ext uri="{FF2B5EF4-FFF2-40B4-BE49-F238E27FC236}">
                <a16:creationId xmlns:a16="http://schemas.microsoft.com/office/drawing/2014/main" id="{9F0477E5-9433-676A-1D58-078337A9F2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9091" y="1830402"/>
            <a:ext cx="914400" cy="914400"/>
          </a:xfrm>
          <a:prstGeom prst="rect">
            <a:avLst/>
          </a:prstGeom>
        </p:spPr>
      </p:pic>
      <p:sp>
        <p:nvSpPr>
          <p:cNvPr id="13" name="Flowchart: Connector 12">
            <a:extLst>
              <a:ext uri="{FF2B5EF4-FFF2-40B4-BE49-F238E27FC236}">
                <a16:creationId xmlns:a16="http://schemas.microsoft.com/office/drawing/2014/main" id="{E68A580C-6059-C37B-7B90-1BF5F6C7D0DA}"/>
              </a:ext>
            </a:extLst>
          </p:cNvPr>
          <p:cNvSpPr/>
          <p:nvPr/>
        </p:nvSpPr>
        <p:spPr>
          <a:xfrm>
            <a:off x="9499147" y="1132426"/>
            <a:ext cx="2088421" cy="1925243"/>
          </a:xfrm>
          <a:prstGeom prst="flowChartConnecto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DB57144F-C2EF-BCCF-B674-34C5DBAB7464}"/>
              </a:ext>
            </a:extLst>
          </p:cNvPr>
          <p:cNvSpPr/>
          <p:nvPr/>
        </p:nvSpPr>
        <p:spPr>
          <a:xfrm>
            <a:off x="9555518" y="3583814"/>
            <a:ext cx="2265420" cy="1936878"/>
          </a:xfrm>
          <a:prstGeom prst="flowChartConnecto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3344063D-8526-B84B-4465-909901412A1C}"/>
              </a:ext>
            </a:extLst>
          </p:cNvPr>
          <p:cNvSpPr/>
          <p:nvPr/>
        </p:nvSpPr>
        <p:spPr>
          <a:xfrm>
            <a:off x="8799443" y="1996416"/>
            <a:ext cx="365638" cy="508245"/>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Upload with solid fill">
            <a:extLst>
              <a:ext uri="{FF2B5EF4-FFF2-40B4-BE49-F238E27FC236}">
                <a16:creationId xmlns:a16="http://schemas.microsoft.com/office/drawing/2014/main" id="{2E52C335-A04B-0067-8AB6-45D4AD828D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9791" y="1464314"/>
            <a:ext cx="1424660" cy="1424660"/>
          </a:xfrm>
          <a:prstGeom prst="rect">
            <a:avLst/>
          </a:prstGeom>
        </p:spPr>
      </p:pic>
      <p:pic>
        <p:nvPicPr>
          <p:cNvPr id="20" name="Graphic 19" descr="Monitor with solid fill">
            <a:extLst>
              <a:ext uri="{FF2B5EF4-FFF2-40B4-BE49-F238E27FC236}">
                <a16:creationId xmlns:a16="http://schemas.microsoft.com/office/drawing/2014/main" id="{F91C9089-7927-6B26-145F-5B49D5C3B4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26684" y="3684157"/>
            <a:ext cx="914400" cy="914400"/>
          </a:xfrm>
          <a:prstGeom prst="rect">
            <a:avLst/>
          </a:prstGeom>
        </p:spPr>
      </p:pic>
      <p:pic>
        <p:nvPicPr>
          <p:cNvPr id="21" name="Graphic 20" descr="Monitor with solid fill">
            <a:extLst>
              <a:ext uri="{FF2B5EF4-FFF2-40B4-BE49-F238E27FC236}">
                <a16:creationId xmlns:a16="http://schemas.microsoft.com/office/drawing/2014/main" id="{E15A027D-D326-9DEF-1844-FA232AE9C7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62789" y="4141357"/>
            <a:ext cx="914400" cy="914400"/>
          </a:xfrm>
          <a:prstGeom prst="rect">
            <a:avLst/>
          </a:prstGeom>
        </p:spPr>
      </p:pic>
      <p:pic>
        <p:nvPicPr>
          <p:cNvPr id="22" name="Graphic 21" descr="Monitor with solid fill">
            <a:extLst>
              <a:ext uri="{FF2B5EF4-FFF2-40B4-BE49-F238E27FC236}">
                <a16:creationId xmlns:a16="http://schemas.microsoft.com/office/drawing/2014/main" id="{007FD6C3-D42F-26F3-82FD-F3D4E12815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11337" y="4552253"/>
            <a:ext cx="914400" cy="914400"/>
          </a:xfrm>
          <a:prstGeom prst="rect">
            <a:avLst/>
          </a:prstGeom>
        </p:spPr>
      </p:pic>
      <p:pic>
        <p:nvPicPr>
          <p:cNvPr id="23" name="Graphic 22" descr="Monitor with solid fill">
            <a:extLst>
              <a:ext uri="{FF2B5EF4-FFF2-40B4-BE49-F238E27FC236}">
                <a16:creationId xmlns:a16="http://schemas.microsoft.com/office/drawing/2014/main" id="{3BBC7B84-D20E-EF43-B0EB-4F02EFB7A8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38179" y="4061896"/>
            <a:ext cx="914400" cy="914400"/>
          </a:xfrm>
          <a:prstGeom prst="rect">
            <a:avLst/>
          </a:prstGeom>
        </p:spPr>
      </p:pic>
      <p:sp>
        <p:nvSpPr>
          <p:cNvPr id="24" name="Arrow: Right 23">
            <a:extLst>
              <a:ext uri="{FF2B5EF4-FFF2-40B4-BE49-F238E27FC236}">
                <a16:creationId xmlns:a16="http://schemas.microsoft.com/office/drawing/2014/main" id="{EAC4CD0D-060F-CDFD-79F2-2D0EF6E1D860}"/>
              </a:ext>
            </a:extLst>
          </p:cNvPr>
          <p:cNvSpPr/>
          <p:nvPr/>
        </p:nvSpPr>
        <p:spPr>
          <a:xfrm>
            <a:off x="8736594" y="4264973"/>
            <a:ext cx="365638" cy="508245"/>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Processor with solid fill">
            <a:extLst>
              <a:ext uri="{FF2B5EF4-FFF2-40B4-BE49-F238E27FC236}">
                <a16:creationId xmlns:a16="http://schemas.microsoft.com/office/drawing/2014/main" id="{CB178139-BBFE-A1F2-48BB-2007CD05E70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58400" y="3991035"/>
            <a:ext cx="1296051" cy="1017174"/>
          </a:xfrm>
          <a:prstGeom prst="rect">
            <a:avLst/>
          </a:prstGeom>
        </p:spPr>
      </p:pic>
      <p:sp>
        <p:nvSpPr>
          <p:cNvPr id="34" name="TextBox 33">
            <a:extLst>
              <a:ext uri="{FF2B5EF4-FFF2-40B4-BE49-F238E27FC236}">
                <a16:creationId xmlns:a16="http://schemas.microsoft.com/office/drawing/2014/main" id="{9C7367D7-F657-6E71-B8CA-E2E4403DF3E2}"/>
              </a:ext>
            </a:extLst>
          </p:cNvPr>
          <p:cNvSpPr txBox="1"/>
          <p:nvPr/>
        </p:nvSpPr>
        <p:spPr>
          <a:xfrm>
            <a:off x="287874" y="2068786"/>
            <a:ext cx="5448346" cy="2500685"/>
          </a:xfrm>
          <a:prstGeom prst="rect">
            <a:avLst/>
          </a:prstGeom>
          <a:noFill/>
        </p:spPr>
        <p:txBody>
          <a:bodyPr wrap="square" rtlCol="0">
            <a:spAutoFit/>
          </a:bodyPr>
          <a:lstStyle/>
          <a:p>
            <a:pPr marL="800100" lvl="1" indent="-342900">
              <a:lnSpc>
                <a:spcPct val="90000"/>
              </a:lnSpc>
              <a:spcBef>
                <a:spcPts val="500"/>
              </a:spcBef>
              <a:buFont typeface="Wingdings" panose="05000000000000000000" pitchFamily="2" charset="2"/>
              <a:buChar char="Ø"/>
            </a:pPr>
            <a:r>
              <a:rPr lang="en-US" sz="2000" dirty="0">
                <a:latin typeface="Bierstadt Display" panose="020B0004020202020204" pitchFamily="34" charset="0"/>
              </a:rPr>
              <a:t>Driving forces behind the system modernization efforts for government systems</a:t>
            </a:r>
          </a:p>
          <a:p>
            <a:pPr marL="800100" lvl="1" indent="-342900">
              <a:lnSpc>
                <a:spcPct val="90000"/>
              </a:lnSpc>
              <a:spcBef>
                <a:spcPts val="500"/>
              </a:spcBef>
              <a:buFont typeface="Wingdings" panose="05000000000000000000" pitchFamily="2" charset="2"/>
              <a:buChar char="Ø"/>
            </a:pPr>
            <a:r>
              <a:rPr lang="en-US" sz="2000" dirty="0">
                <a:latin typeface="Bierstadt Display" panose="020B0004020202020204" pitchFamily="34" charset="0"/>
              </a:rPr>
              <a:t>Different types of system migration</a:t>
            </a:r>
          </a:p>
          <a:p>
            <a:pPr marL="800100" lvl="1" indent="-342900">
              <a:lnSpc>
                <a:spcPct val="90000"/>
              </a:lnSpc>
              <a:spcBef>
                <a:spcPts val="500"/>
              </a:spcBef>
              <a:buFont typeface="Wingdings" panose="05000000000000000000" pitchFamily="2" charset="2"/>
              <a:buChar char="Ø"/>
            </a:pPr>
            <a:r>
              <a:rPr lang="en-US" sz="2000" dirty="0">
                <a:latin typeface="Bierstadt Display" panose="020B0004020202020204" pitchFamily="34" charset="0"/>
              </a:rPr>
              <a:t>The importance of assessing audit and operational risks and impacts throughout the migration process</a:t>
            </a:r>
          </a:p>
          <a:p>
            <a:pPr lvl="1">
              <a:lnSpc>
                <a:spcPct val="90000"/>
              </a:lnSpc>
              <a:spcBef>
                <a:spcPts val="500"/>
              </a:spcBef>
            </a:pPr>
            <a:endParaRPr lang="en-US" sz="2000" dirty="0">
              <a:latin typeface="Bierstadt Display" panose="020B0004020202020204" pitchFamily="34" charset="0"/>
            </a:endParaRPr>
          </a:p>
        </p:txBody>
      </p:sp>
      <p:sp>
        <p:nvSpPr>
          <p:cNvPr id="35" name="Rectangle 34">
            <a:extLst>
              <a:ext uri="{FF2B5EF4-FFF2-40B4-BE49-F238E27FC236}">
                <a16:creationId xmlns:a16="http://schemas.microsoft.com/office/drawing/2014/main" id="{D1C40C7C-27AF-DECC-A46A-FC6AF9FA4191}"/>
              </a:ext>
            </a:extLst>
          </p:cNvPr>
          <p:cNvSpPr/>
          <p:nvPr/>
        </p:nvSpPr>
        <p:spPr>
          <a:xfrm>
            <a:off x="10114961" y="150829"/>
            <a:ext cx="1998482" cy="44306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08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871E-0E89-A3EA-3F13-3CF41D830C59}"/>
              </a:ext>
            </a:extLst>
          </p:cNvPr>
          <p:cNvSpPr>
            <a:spLocks noGrp="1"/>
          </p:cNvSpPr>
          <p:nvPr>
            <p:ph type="title"/>
          </p:nvPr>
        </p:nvSpPr>
        <p:spPr/>
        <p:txBody>
          <a:bodyPr/>
          <a:lstStyle/>
          <a:p>
            <a:r>
              <a:rPr lang="en-US" dirty="0"/>
              <a:t>Audit &amp; Operational Risk Considerations </a:t>
            </a:r>
          </a:p>
        </p:txBody>
      </p:sp>
      <p:pic>
        <p:nvPicPr>
          <p:cNvPr id="8" name="Graphic 7" descr="Radioactive with solid fill">
            <a:extLst>
              <a:ext uri="{FF2B5EF4-FFF2-40B4-BE49-F238E27FC236}">
                <a16:creationId xmlns:a16="http://schemas.microsoft.com/office/drawing/2014/main" id="{650B47AD-B39E-184D-FBA8-A984D2BCD9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8524" y="1416367"/>
            <a:ext cx="2508996" cy="2580598"/>
          </a:xfrm>
          <a:prstGeom prst="rect">
            <a:avLst/>
          </a:prstGeom>
        </p:spPr>
      </p:pic>
      <p:sp>
        <p:nvSpPr>
          <p:cNvPr id="10" name="Content Placeholder 9">
            <a:extLst>
              <a:ext uri="{FF2B5EF4-FFF2-40B4-BE49-F238E27FC236}">
                <a16:creationId xmlns:a16="http://schemas.microsoft.com/office/drawing/2014/main" id="{CDCEB524-420C-1712-8CBC-B87F3B374797}"/>
              </a:ext>
            </a:extLst>
          </p:cNvPr>
          <p:cNvSpPr>
            <a:spLocks noGrp="1"/>
          </p:cNvSpPr>
          <p:nvPr>
            <p:ph idx="1"/>
          </p:nvPr>
        </p:nvSpPr>
        <p:spPr>
          <a:xfrm>
            <a:off x="284481" y="1178351"/>
            <a:ext cx="9114044" cy="4490929"/>
          </a:xfrm>
        </p:spPr>
        <p:txBody>
          <a:bodyPr>
            <a:normAutofit/>
          </a:bodyPr>
          <a:lstStyle/>
          <a:p>
            <a:pPr>
              <a:buFont typeface="Wingdings" panose="05000000000000000000" pitchFamily="2" charset="2"/>
              <a:buChar char="Ø"/>
            </a:pPr>
            <a:r>
              <a:rPr lang="en-US" sz="2000" dirty="0"/>
              <a:t>Consideration of risks throughout migration process (planning, execution and post-migration)</a:t>
            </a:r>
          </a:p>
          <a:p>
            <a:pPr lvl="1"/>
            <a:r>
              <a:rPr lang="en-US" sz="2000" dirty="0"/>
              <a:t>Incomplete and inaccurate financial significance data transfer</a:t>
            </a:r>
          </a:p>
          <a:p>
            <a:pPr lvl="1"/>
            <a:r>
              <a:rPr lang="en-US" sz="2000" dirty="0"/>
              <a:t>Control gaps and audit readiness of the system post migration</a:t>
            </a:r>
          </a:p>
          <a:p>
            <a:pPr lvl="1"/>
            <a:r>
              <a:rPr lang="en-US" sz="2000" dirty="0"/>
              <a:t>Lack of comprehensive governance and oversight controls throughout the process</a:t>
            </a:r>
          </a:p>
          <a:p>
            <a:pPr lvl="1"/>
            <a:r>
              <a:rPr lang="en-US" sz="2000" dirty="0"/>
              <a:t>Business process disruptions impacting the system critical missions</a:t>
            </a:r>
          </a:p>
          <a:p>
            <a:endParaRPr lang="en-US" sz="2000" dirty="0"/>
          </a:p>
          <a:p>
            <a:endParaRPr lang="en-US" sz="2000" dirty="0"/>
          </a:p>
          <a:p>
            <a:endParaRPr lang="en-US" sz="2000" dirty="0"/>
          </a:p>
          <a:p>
            <a:endParaRPr lang="en-US" sz="2000" dirty="0"/>
          </a:p>
        </p:txBody>
      </p:sp>
      <p:sp>
        <p:nvSpPr>
          <p:cNvPr id="11" name="Rectangle 10">
            <a:extLst>
              <a:ext uri="{FF2B5EF4-FFF2-40B4-BE49-F238E27FC236}">
                <a16:creationId xmlns:a16="http://schemas.microsoft.com/office/drawing/2014/main" id="{8E47CEA5-6713-5363-07A5-A276E0600F77}"/>
              </a:ext>
            </a:extLst>
          </p:cNvPr>
          <p:cNvSpPr/>
          <p:nvPr/>
        </p:nvSpPr>
        <p:spPr>
          <a:xfrm>
            <a:off x="10114961" y="150829"/>
            <a:ext cx="1998482" cy="44306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41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6F78-5114-1BB4-0CFA-21A52B2AECD7}"/>
              </a:ext>
            </a:extLst>
          </p:cNvPr>
          <p:cNvSpPr>
            <a:spLocks noGrp="1"/>
          </p:cNvSpPr>
          <p:nvPr>
            <p:ph type="title"/>
          </p:nvPr>
        </p:nvSpPr>
        <p:spPr/>
        <p:txBody>
          <a:bodyPr/>
          <a:lstStyle/>
          <a:p>
            <a:r>
              <a:rPr lang="en-US" dirty="0"/>
              <a:t>Best Practices </a:t>
            </a:r>
          </a:p>
        </p:txBody>
      </p:sp>
      <p:pic>
        <p:nvPicPr>
          <p:cNvPr id="5" name="Content Placeholder 4" descr="Customer review with solid fill">
            <a:extLst>
              <a:ext uri="{FF2B5EF4-FFF2-40B4-BE49-F238E27FC236}">
                <a16:creationId xmlns:a16="http://schemas.microsoft.com/office/drawing/2014/main" id="{AB82D1BF-DE11-5C7B-FB4A-6ADE4072310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8135333" y="1159497"/>
            <a:ext cx="3547620" cy="3638746"/>
          </a:xfrm>
        </p:spPr>
      </p:pic>
      <p:sp>
        <p:nvSpPr>
          <p:cNvPr id="6" name="TextBox 5">
            <a:extLst>
              <a:ext uri="{FF2B5EF4-FFF2-40B4-BE49-F238E27FC236}">
                <a16:creationId xmlns:a16="http://schemas.microsoft.com/office/drawing/2014/main" id="{0538785D-43CA-B82B-FBB3-AEA308A54672}"/>
              </a:ext>
            </a:extLst>
          </p:cNvPr>
          <p:cNvSpPr txBox="1"/>
          <p:nvPr/>
        </p:nvSpPr>
        <p:spPr>
          <a:xfrm>
            <a:off x="284480" y="1416368"/>
            <a:ext cx="6928701" cy="3459922"/>
          </a:xfrm>
          <a:prstGeom prst="rect">
            <a:avLst/>
          </a:prstGeom>
          <a:noFill/>
        </p:spPr>
        <p:txBody>
          <a:bodyPr wrap="square" rtlCol="0">
            <a:spAutoFit/>
          </a:bodyPr>
          <a:lstStyle/>
          <a:p>
            <a:pPr marL="685800" lvl="1" indent="-228600">
              <a:lnSpc>
                <a:spcPct val="90000"/>
              </a:lnSpc>
              <a:spcBef>
                <a:spcPts val="500"/>
              </a:spcBef>
              <a:buFont typeface="Arial" panose="020B0604020202020204" pitchFamily="34" charset="0"/>
              <a:buChar char="•"/>
            </a:pPr>
            <a:r>
              <a:rPr lang="en-US" sz="2000" dirty="0">
                <a:latin typeface="Bierstadt Display" panose="020B0004020202020204" pitchFamily="34" charset="0"/>
              </a:rPr>
              <a:t>Develop and implement detailed data migration plan to include controls/processes addressing the completeness and accuracy of the data pre and post migration.</a:t>
            </a:r>
          </a:p>
          <a:p>
            <a:pPr marL="685800" lvl="1" indent="-228600">
              <a:lnSpc>
                <a:spcPct val="90000"/>
              </a:lnSpc>
              <a:spcBef>
                <a:spcPts val="500"/>
              </a:spcBef>
              <a:buFont typeface="Arial" panose="020B0604020202020204" pitchFamily="34" charset="0"/>
              <a:buChar char="•"/>
            </a:pPr>
            <a:r>
              <a:rPr lang="en-US" sz="2000" dirty="0">
                <a:latin typeface="Bierstadt Display" panose="020B0004020202020204" pitchFamily="34" charset="0"/>
              </a:rPr>
              <a:t>Roles and responsibilities for each party involved are clearly documented and communicated (pre- and post migration).</a:t>
            </a:r>
          </a:p>
          <a:p>
            <a:pPr marL="685800" lvl="1" indent="-228600">
              <a:lnSpc>
                <a:spcPct val="90000"/>
              </a:lnSpc>
              <a:spcBef>
                <a:spcPts val="500"/>
              </a:spcBef>
              <a:buFont typeface="Arial" panose="020B0604020202020204" pitchFamily="34" charset="0"/>
              <a:buChar char="•"/>
            </a:pPr>
            <a:r>
              <a:rPr lang="en-US" sz="2000" dirty="0">
                <a:latin typeface="Bierstadt Display" panose="020B0004020202020204" pitchFamily="34" charset="0"/>
              </a:rPr>
              <a:t>Conduct control assessment for pre and post migration.</a:t>
            </a:r>
          </a:p>
          <a:p>
            <a:pPr marL="685800" lvl="1" indent="-228600">
              <a:lnSpc>
                <a:spcPct val="90000"/>
              </a:lnSpc>
              <a:spcBef>
                <a:spcPts val="500"/>
              </a:spcBef>
              <a:buFont typeface="Arial" panose="020B0604020202020204" pitchFamily="34" charset="0"/>
              <a:buChar char="•"/>
            </a:pPr>
            <a:r>
              <a:rPr lang="en-US" sz="2000" dirty="0">
                <a:latin typeface="Bierstadt Display" panose="020B0004020202020204" pitchFamily="34" charset="0"/>
              </a:rPr>
              <a:t>Engage internal audit and external auditor early in the migration process. </a:t>
            </a:r>
          </a:p>
          <a:p>
            <a:pPr marL="685800" lvl="1" indent="-228600">
              <a:lnSpc>
                <a:spcPct val="90000"/>
              </a:lnSpc>
              <a:spcBef>
                <a:spcPts val="500"/>
              </a:spcBef>
              <a:buFont typeface="Arial" panose="020B0604020202020204" pitchFamily="34" charset="0"/>
              <a:buChar char="•"/>
            </a:pPr>
            <a:endParaRPr lang="en-US" sz="2000" dirty="0">
              <a:latin typeface="Bierstadt Display" panose="020B0004020202020204" pitchFamily="34" charset="0"/>
            </a:endParaRPr>
          </a:p>
          <a:p>
            <a:pPr marL="685800" lvl="1" indent="-228600">
              <a:lnSpc>
                <a:spcPct val="90000"/>
              </a:lnSpc>
              <a:spcBef>
                <a:spcPts val="500"/>
              </a:spcBef>
              <a:buFont typeface="Arial" panose="020B0604020202020204" pitchFamily="34" charset="0"/>
              <a:buChar char="•"/>
            </a:pPr>
            <a:endParaRPr lang="en-US" sz="2000" dirty="0">
              <a:latin typeface="Bierstadt Display" panose="020B0004020202020204" pitchFamily="34" charset="0"/>
            </a:endParaRPr>
          </a:p>
        </p:txBody>
      </p:sp>
      <p:sp>
        <p:nvSpPr>
          <p:cNvPr id="7" name="Rectangle 6">
            <a:extLst>
              <a:ext uri="{FF2B5EF4-FFF2-40B4-BE49-F238E27FC236}">
                <a16:creationId xmlns:a16="http://schemas.microsoft.com/office/drawing/2014/main" id="{2746DA14-660B-5749-8C46-F9E46C3E7716}"/>
              </a:ext>
            </a:extLst>
          </p:cNvPr>
          <p:cNvSpPr/>
          <p:nvPr/>
        </p:nvSpPr>
        <p:spPr>
          <a:xfrm>
            <a:off x="10114961" y="150829"/>
            <a:ext cx="1998482" cy="44306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76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FA16-1F36-453C-95B8-4C2316BAC07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4A6EA04-5996-F4AD-C97C-499364667DC0}"/>
              </a:ext>
            </a:extLst>
          </p:cNvPr>
          <p:cNvSpPr>
            <a:spLocks noGrp="1"/>
          </p:cNvSpPr>
          <p:nvPr>
            <p:ph idx="1"/>
          </p:nvPr>
        </p:nvSpPr>
        <p:spPr/>
        <p:txBody>
          <a:bodyPr anchor="ctr"/>
          <a:lstStyle/>
          <a:p>
            <a:pPr marL="0" indent="0" algn="ctr">
              <a:buNone/>
            </a:pPr>
            <a:r>
              <a:rPr lang="en-US" dirty="0"/>
              <a:t>Thank you </a:t>
            </a:r>
          </a:p>
        </p:txBody>
      </p:sp>
      <p:sp>
        <p:nvSpPr>
          <p:cNvPr id="4" name="Rectangle 3">
            <a:extLst>
              <a:ext uri="{FF2B5EF4-FFF2-40B4-BE49-F238E27FC236}">
                <a16:creationId xmlns:a16="http://schemas.microsoft.com/office/drawing/2014/main" id="{A8DFBEAB-A383-ECAB-08DD-6EF75AEF702A}"/>
              </a:ext>
            </a:extLst>
          </p:cNvPr>
          <p:cNvSpPr/>
          <p:nvPr/>
        </p:nvSpPr>
        <p:spPr>
          <a:xfrm>
            <a:off x="10114961" y="150829"/>
            <a:ext cx="1998482" cy="44306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532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82B83588EA64994CC9B493995D4B2" ma:contentTypeVersion="18" ma:contentTypeDescription="Create a new document." ma:contentTypeScope="" ma:versionID="3cfa0d73c17cd9f907d0dfd6ebab7ce2">
  <xsd:schema xmlns:xsd="http://www.w3.org/2001/XMLSchema" xmlns:xs="http://www.w3.org/2001/XMLSchema" xmlns:p="http://schemas.microsoft.com/office/2006/metadata/properties" xmlns:ns2="1bcc541c-a7da-4167-bb1c-7a107cbd8867" xmlns:ns3="3a91d148-500c-4af6-a2fa-06912cce903e" targetNamespace="http://schemas.microsoft.com/office/2006/metadata/properties" ma:root="true" ma:fieldsID="1ff5fbd4322775afb224367d1a31ab6e" ns2:_="" ns3:_="">
    <xsd:import namespace="1bcc541c-a7da-4167-bb1c-7a107cbd8867"/>
    <xsd:import namespace="3a91d148-500c-4af6-a2fa-06912cce90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cc541c-a7da-4167-bb1c-7a107cbd8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7db6f3-70db-408f-a1a6-f852f9717b94"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91d148-500c-4af6-a2fa-06912cce903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2a9176-376e-44ab-b40a-28e97d1b0b30}" ma:internalName="TaxCatchAll" ma:showField="CatchAllData" ma:web="3a91d148-500c-4af6-a2fa-06912cce90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cc541c-a7da-4167-bb1c-7a107cbd8867">
      <Terms xmlns="http://schemas.microsoft.com/office/infopath/2007/PartnerControls"/>
    </lcf76f155ced4ddcb4097134ff3c332f>
    <TaxCatchAll xmlns="3a91d148-500c-4af6-a2fa-06912cce903e" xsi:nil="true"/>
  </documentManagement>
</p:properties>
</file>

<file path=customXml/itemProps1.xml><?xml version="1.0" encoding="utf-8"?>
<ds:datastoreItem xmlns:ds="http://schemas.openxmlformats.org/officeDocument/2006/customXml" ds:itemID="{C967F7D0-39C2-4810-86C6-D971BA2426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cc541c-a7da-4167-bb1c-7a107cbd8867"/>
    <ds:schemaRef ds:uri="3a91d148-500c-4af6-a2fa-06912cce90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5973AF-53A6-4C2D-B220-F789FFDFEA95}">
  <ds:schemaRefs>
    <ds:schemaRef ds:uri="http://schemas.microsoft.com/sharepoint/v3/contenttype/forms"/>
  </ds:schemaRefs>
</ds:datastoreItem>
</file>

<file path=customXml/itemProps3.xml><?xml version="1.0" encoding="utf-8"?>
<ds:datastoreItem xmlns:ds="http://schemas.openxmlformats.org/officeDocument/2006/customXml" ds:itemID="{DCF3A592-D276-427F-855E-5B29E4B758DE}">
  <ds:schemaRefs>
    <ds:schemaRef ds:uri="http://purl.org/dc/elements/1.1/"/>
    <ds:schemaRef ds:uri="http://www.w3.org/XML/1998/namespace"/>
    <ds:schemaRef ds:uri="1bcc541c-a7da-4167-bb1c-7a107cbd8867"/>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3a91d148-500c-4af6-a2fa-06912cce903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8758</TotalTime>
  <Words>520</Words>
  <Application>Microsoft Macintosh PowerPoint</Application>
  <PresentationFormat>Widescreen</PresentationFormat>
  <Paragraphs>44</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Bierstadt Display</vt:lpstr>
      <vt:lpstr>Calibri</vt:lpstr>
      <vt:lpstr>Wingdings</vt:lpstr>
      <vt:lpstr>Office Theme</vt:lpstr>
      <vt:lpstr>Modernizing Government Financial Systems: Audit &amp; Operational Risks </vt:lpstr>
      <vt:lpstr>Agenda  - Introduction  - Cloud Migration and System Consolidation Migration Overview - Audit and Operational Risk Considerations - Best Practices - Q&amp;A  </vt:lpstr>
      <vt:lpstr>Introduction </vt:lpstr>
      <vt:lpstr>Cloud Migration and System Consolidation Migration Overview</vt:lpstr>
      <vt:lpstr>Audit &amp; Operational Risk Considerations </vt:lpstr>
      <vt:lpstr>Best Practices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Lyndsay McKeown</dc:creator>
  <cp:lastModifiedBy>Howie Simanoff</cp:lastModifiedBy>
  <cp:revision>5</cp:revision>
  <dcterms:created xsi:type="dcterms:W3CDTF">2023-10-02T15:06:24Z</dcterms:created>
  <dcterms:modified xsi:type="dcterms:W3CDTF">2025-05-17T11:42:53Z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0x01010093582B83588EA64994CC9B493995D4B2</vt:lpwstr>
  </property>
  <property fmtid="{D5CDD505-2E9C-101B-9397-08002B2CF9AE}" pid="3" name="MediaServiceImageTags">
    <vt:lpwstr/>
  </property>
</Properties>
</file>