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6" r:id="rId4"/>
  </p:sldMasterIdLst>
  <p:notesMasterIdLst>
    <p:notesMasterId r:id="rId11"/>
  </p:notesMasterIdLst>
  <p:sldIdLst>
    <p:sldId id="258" r:id="rId5"/>
    <p:sldId id="1448942680" r:id="rId6"/>
    <p:sldId id="1448942694" r:id="rId7"/>
    <p:sldId id="1448942695" r:id="rId8"/>
    <p:sldId id="1448942696" r:id="rId9"/>
    <p:sldId id="14489426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B13105-D3B8-6787-C15A-61DC8AC815FD}" name="Bobbi-Jo Pankaj" initials="BJP" userId="S::bpankaj@guidehouse.com::9f84a181-2555-4d69-9112-bf38af617d86" providerId="AD"/>
  <p188:author id="{52A34B2A-A70A-089A-B872-F431DD6BA1E2}" name="Brendan DeFeo" initials="BD" userId="S::bdefeo@guidehouse.com::07ebefbc-fbfb-4118-87b6-713ad59d1f4a" providerId="AD"/>
  <p188:author id="{18E91E5B-EB89-21AC-476E-B3519841FE66}" name="Laila Lapins" initials="LL" userId="S::llapins@guidehouse.com::bb5abe47-2e95-45e8-b645-6d5ffa854c3e" providerId="AD"/>
  <p188:author id="{3C34B664-2F1B-43E0-A5C6-18610FE27262}" name="Carson Mullins" initials="CM" userId="S::cmullins@guidehouse.com::ff68c2dd-2a6a-4eaf-8d46-c014919cc659" providerId="AD"/>
  <p188:author id="{A624C8BA-9A34-0D8B-6923-0CF4383EC74E}" name="Kassidy Meccariello" initials="KM" userId="S::kassidy.daly@guidehouse.com::a278b6c5-31e7-4d92-a959-ffd6b8acee70" providerId="AD"/>
  <p188:author id="{D71EF9D7-F6BE-C8F5-ACFD-6DBE4285D132}" name="Courtney Cox" initials="CC" userId="S::courtney.cox@guidehouse.com::990353f5-9427-44ab-b921-5deddd617dc1" providerId="AD"/>
  <p188:author id="{C05471E6-2767-66C9-13F6-5D83DECA9C21}" name="Sherlonda Goode - Jones" initials="SGJ" userId="S::sgjones@guidehouse.com::9a8f5ccf-6621-460e-9b0f-2f5ff592a7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372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EB373-571A-4FF1-BE14-6D8A3D8D1F66}" type="datetimeFigureOut"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50C85-325F-4FC4-B6CD-F598A8783B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9652B-714F-6A41-9173-0553B4D971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0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FA91B2-D6A9-FA46-AE72-2F8A36434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75" r="6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3246A4-6C88-E34C-93D6-7BB7F79FB962}"/>
              </a:ext>
            </a:extLst>
          </p:cNvPr>
          <p:cNvSpPr/>
          <p:nvPr userDrawn="1"/>
        </p:nvSpPr>
        <p:spPr>
          <a:xfrm rot="5400000">
            <a:off x="1" y="-1"/>
            <a:ext cx="6858000" cy="68580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7000">
                <a:schemeClr val="bg1">
                  <a:alpha val="8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91E9F-F255-8C40-867D-18ECEB406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69" y="3353234"/>
            <a:ext cx="6704331" cy="181292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880FE-C0DB-8D4A-B883-2F406D9DB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669" y="5179240"/>
            <a:ext cx="6704331" cy="93359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3647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C7606-1CB0-9C43-A050-9333D8B5E318}"/>
              </a:ext>
            </a:extLst>
          </p:cNvPr>
          <p:cNvSpPr/>
          <p:nvPr userDrawn="1"/>
        </p:nvSpPr>
        <p:spPr>
          <a:xfrm>
            <a:off x="3610383" y="6432375"/>
            <a:ext cx="4971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Guidehouse Inc. All rights reserved. Proprietary and competition sensitive. For internal use only.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DE0D9B-314F-4440-AA3B-9555DFFD2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1F4336-2D76-5D44-912C-3663B3D9DC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09" y="429801"/>
            <a:ext cx="2335859" cy="7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3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2599578-277D-5B4A-AA6D-DAD974023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195"/>
          <a:stretch/>
        </p:blipFill>
        <p:spPr>
          <a:xfrm>
            <a:off x="0" y="0"/>
            <a:ext cx="12192000" cy="391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7482F4-DBAB-2549-B24D-FF7DADAFCDE8}"/>
              </a:ext>
            </a:extLst>
          </p:cNvPr>
          <p:cNvSpPr txBox="1"/>
          <p:nvPr userDrawn="1"/>
        </p:nvSpPr>
        <p:spPr>
          <a:xfrm>
            <a:off x="1656081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10DDB9C-EB45-3845-9567-B64F92654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4D927984-BC65-4C4F-A121-EF1B1C0885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F30E07E-7FB9-7445-BA14-44F3F5643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6D55F-3CFF-F14F-BE58-611E91503FE2}"/>
              </a:ext>
            </a:extLst>
          </p:cNvPr>
          <p:cNvSpPr txBox="1"/>
          <p:nvPr userDrawn="1"/>
        </p:nvSpPr>
        <p:spPr>
          <a:xfrm>
            <a:off x="1656081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BCD15E-F9BE-8043-8E60-E5DD66E9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1" y="447885"/>
            <a:ext cx="1065413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339545-67C6-9345-934F-CF9CD928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32" y="1812153"/>
            <a:ext cx="10654135" cy="4334646"/>
          </a:xfrm>
        </p:spPr>
        <p:txBody>
          <a:bodyPr/>
          <a:lstStyle>
            <a:lvl2pPr marL="685783" indent="-228594">
              <a:buFont typeface="Courier New" panose="02070309020205020404" pitchFamily="49" charset="0"/>
              <a:buChar char="o"/>
              <a:defRPr/>
            </a:lvl2pPr>
            <a:lvl3pPr marL="1142971" indent="-228594">
              <a:buFont typeface="System Font Regular"/>
              <a:buChar char="–"/>
              <a:defRPr/>
            </a:lvl3pPr>
            <a:lvl5pPr marL="2057349" indent="-2285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9599F7B-9F65-6244-B52B-FA45546124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68931" y="1328314"/>
            <a:ext cx="10654130" cy="483839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rgbClr val="03647A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34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9DAFBB8-47F6-0E42-A563-2E43D66F0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06" r="343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00BB1ED-648B-5140-A7CC-3E44B1B922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309" y="457906"/>
            <a:ext cx="2335859" cy="73963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99C05A-E4C8-7D49-A74A-69A7F17B6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6350CD-EBF0-844D-8C86-F7AD94B07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309" y="2210251"/>
            <a:ext cx="7689523" cy="181292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B8DE55-7C84-3D4C-A3B8-4FE0F410A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309" y="4294179"/>
            <a:ext cx="6551931" cy="93359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A701068-EBEB-3A40-B4D8-2E8DFF787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F4E2C7-67A9-0945-9AB9-575A11F0E815}"/>
              </a:ext>
            </a:extLst>
          </p:cNvPr>
          <p:cNvSpPr/>
          <p:nvPr userDrawn="1"/>
        </p:nvSpPr>
        <p:spPr>
          <a:xfrm>
            <a:off x="3610383" y="6432375"/>
            <a:ext cx="4971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Guidehouse Inc. All rights reserved. Proprietary and competition sensitive.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445624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735209A-7981-DE49-B0E5-28824F882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6000"/>
                    </a14:imgEffect>
                  </a14:imgLayer>
                </a14:imgProps>
              </a:ext>
            </a:extLst>
          </a:blip>
          <a:srcRect l="35071" r="19126" b="541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A8914-9907-9A44-8098-71BCFB1E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401A50-5B65-4A40-9E76-C85D787F91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89" y="470991"/>
            <a:ext cx="2340380" cy="73963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ABA798C-1716-A445-8FE2-F7D976359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88" y="2702923"/>
            <a:ext cx="7689523" cy="1337973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514CB7E-1D1F-A344-AD81-501EF93E3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788" y="4476233"/>
            <a:ext cx="6551931" cy="933595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0AB28DA-7ABA-5940-8D3A-47A8625B58FE}"/>
              </a:ext>
            </a:extLst>
          </p:cNvPr>
          <p:cNvSpPr txBox="1">
            <a:spLocks/>
          </p:cNvSpPr>
          <p:nvPr userDrawn="1"/>
        </p:nvSpPr>
        <p:spPr>
          <a:xfrm>
            <a:off x="697788" y="2004719"/>
            <a:ext cx="6551931" cy="93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47F6A93-03CC-D04B-A075-625D74EA2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788" y="2114981"/>
            <a:ext cx="6912299" cy="406223"/>
          </a:xfrm>
        </p:spPr>
        <p:txBody>
          <a:bodyPr/>
          <a:lstStyle>
            <a:lvl1pPr marL="0" indent="0">
              <a:buNone/>
              <a:defRPr b="1">
                <a:solidFill>
                  <a:srgbClr val="03647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709B577-3649-7C4E-AB1A-1F450F09C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D685C-84AF-8F48-A758-B4D2A4051D42}"/>
              </a:ext>
            </a:extLst>
          </p:cNvPr>
          <p:cNvSpPr/>
          <p:nvPr userDrawn="1"/>
        </p:nvSpPr>
        <p:spPr>
          <a:xfrm>
            <a:off x="3610383" y="6432375"/>
            <a:ext cx="4971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Guidehouse Inc. All rights reserved. Proprietary and competition sensitive.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99545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6E21792-66CB-704B-80A1-E87D7DEF5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195"/>
          <a:stretch/>
        </p:blipFill>
        <p:spPr>
          <a:xfrm>
            <a:off x="0" y="0"/>
            <a:ext cx="12192000" cy="3914078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E95BF9F-6BBB-1C46-ABAB-60CCBB47F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D297248-7559-6E46-A829-CB2B2B1229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207B2BC-E8F0-A949-8E3C-103EE47E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25A882-1CCE-C44F-828F-1F0205594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932" y="1328313"/>
            <a:ext cx="5215308" cy="4825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A222FD5-9571-804F-8B93-C8DE8F8B5EB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07761" y="1328313"/>
            <a:ext cx="5200070" cy="4825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09A5AD-9DA0-3E43-ACD4-B9652821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1" y="447885"/>
            <a:ext cx="1065413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211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535F51A8-4844-2D41-95AD-B25309435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195"/>
          <a:stretch/>
        </p:blipFill>
        <p:spPr>
          <a:xfrm>
            <a:off x="0" y="0"/>
            <a:ext cx="12192000" cy="391407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A1B8C32-6B70-F145-9B0E-85DEEB18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EB77AC74-04CD-8C40-9577-A93F85496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CD63C7-1A84-2840-B675-0A616201456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3B54C53-F29C-1343-99AF-EC205C3D0C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8932" y="1133127"/>
            <a:ext cx="521530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rgbClr val="03647A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77A63C4-1DA0-5145-81EC-58F5392A036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753" y="1133127"/>
            <a:ext cx="521530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rgbClr val="03647A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7D7C662-0E73-B348-A09A-8B774E28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1" y="447885"/>
            <a:ext cx="1065413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F55055-0929-5C4D-8440-ED728A7A6B5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8931" y="1990695"/>
            <a:ext cx="5215308" cy="41865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851A777-6968-DB45-8F5E-BC2DB0E587B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07760" y="1990695"/>
            <a:ext cx="5215300" cy="41865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835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DB6225C-7857-1844-95D9-556B11785E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12" r="7217" b="7539"/>
          <a:stretch/>
        </p:blipFill>
        <p:spPr>
          <a:xfrm flipH="1">
            <a:off x="0" y="742950"/>
            <a:ext cx="12192000" cy="611505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637131-2204-8344-883E-65A4907E9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2DAD6A13-B4E3-F043-BA86-F79E89BAE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64F6928-1364-6647-BB42-1B5672F6F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9E80DC2-522D-0E40-B9D4-6C32ABC1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1" y="447885"/>
            <a:ext cx="1065413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78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55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F3FAAC0-EA0F-6841-8EC1-CE7E3802B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AB9BCAB6-0C94-944A-B5DC-83D4D1B12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03DFEAC-C924-6343-8C42-0815136C2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20B24E9-9063-D141-9414-4E49CC889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8562" y="223520"/>
            <a:ext cx="5638163" cy="596763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6D9945F-8BEC-1448-A7D1-9542725BC86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68932" y="1328313"/>
            <a:ext cx="4961309" cy="4825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D807CE-0E90-3C43-81F5-4ADA026E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2" y="447885"/>
            <a:ext cx="4961309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1231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61301D-6F09-FF4D-BCE1-C58876CFC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852"/>
          <a:stretch/>
        </p:blipFill>
        <p:spPr>
          <a:xfrm>
            <a:off x="0" y="1332481"/>
            <a:ext cx="12192000" cy="552551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EF1C823-0B43-D548-BECB-5647C3ADC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E3540518-F910-2B42-8BD0-4CCD050A9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D8ADEF1-CF75-784A-9F3B-1D0C63CCD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52500-42B4-AE45-BDE0-40FE6C80CF2D}"/>
              </a:ext>
            </a:extLst>
          </p:cNvPr>
          <p:cNvSpPr/>
          <p:nvPr userDrawn="1"/>
        </p:nvSpPr>
        <p:spPr>
          <a:xfrm>
            <a:off x="3610383" y="6432375"/>
            <a:ext cx="4971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Guidehouse Inc. All rights reserved. Proprietary and competition sensitive.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917522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177C312-2F06-E841-BA30-71580F95E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610" r="66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497EAD-AD63-6A41-BCD7-AAB30D352E37}"/>
              </a:ext>
            </a:extLst>
          </p:cNvPr>
          <p:cNvSpPr/>
          <p:nvPr userDrawn="1"/>
        </p:nvSpPr>
        <p:spPr>
          <a:xfrm>
            <a:off x="1" y="0"/>
            <a:ext cx="690184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964B7E-936F-4C4B-9F7A-3E11766743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5319300"/>
            <a:ext cx="2053281" cy="64889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EB73A3-BDA3-3347-9F5C-C03E5CA2D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18B283-CB11-A747-B155-C41E00769C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31" y="447885"/>
            <a:ext cx="1051560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rgbClr val="03647A"/>
                </a:solidFill>
              </a:defRPr>
            </a:lvl1pPr>
          </a:lstStyle>
          <a:p>
            <a:r>
              <a:rPr lang="en-US"/>
              <a:t>Your Guides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98FE023-3CB6-244C-ADC4-3E897D488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AADAC4-98FC-BD45-B497-84C0B888CF61}"/>
              </a:ext>
            </a:extLst>
          </p:cNvPr>
          <p:cNvSpPr/>
          <p:nvPr userDrawn="1"/>
        </p:nvSpPr>
        <p:spPr>
          <a:xfrm>
            <a:off x="2716744" y="6352542"/>
            <a:ext cx="6619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Guidehouse Inc. All rights reserved. Proprietary and competition sensitive.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This content is for general information purposes only, and should not be used as a substitute for consultation with professional advisors.</a:t>
            </a:r>
          </a:p>
        </p:txBody>
      </p:sp>
    </p:spTree>
    <p:extLst>
      <p:ext uri="{BB962C8B-B14F-4D97-AF65-F5344CB8AC3E}">
        <p14:creationId xmlns:p14="http://schemas.microsoft.com/office/powerpoint/2010/main" val="115484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FA91B2-D6A9-FA46-AE72-2F8A36434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75" r="6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3246A4-6C88-E34C-93D6-7BB7F79FB962}"/>
              </a:ext>
            </a:extLst>
          </p:cNvPr>
          <p:cNvSpPr/>
          <p:nvPr userDrawn="1"/>
        </p:nvSpPr>
        <p:spPr>
          <a:xfrm rot="5400000">
            <a:off x="1" y="-1"/>
            <a:ext cx="6858000" cy="68580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7000">
                <a:schemeClr val="bg1">
                  <a:alpha val="8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91E9F-F255-8C40-867D-18ECEB406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69" y="3353234"/>
            <a:ext cx="6704331" cy="181292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880FE-C0DB-8D4A-B883-2F406D9DB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669" y="5179240"/>
            <a:ext cx="6704331" cy="93359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3647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C7606-1CB0-9C43-A050-9333D8B5E318}"/>
              </a:ext>
            </a:extLst>
          </p:cNvPr>
          <p:cNvSpPr/>
          <p:nvPr userDrawn="1"/>
        </p:nvSpPr>
        <p:spPr>
          <a:xfrm>
            <a:off x="3610383" y="6432375"/>
            <a:ext cx="4971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Guidehouse Inc. All rights reserved. Proprietary and competition sensitive. For internal use only.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DE0D9B-314F-4440-AA3B-9555DFFD2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1F4336-2D76-5D44-912C-3663B3D9DC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09" y="429801"/>
            <a:ext cx="2335859" cy="7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30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177C312-2F06-E841-BA30-71580F95E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610" r="66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497EAD-AD63-6A41-BCD7-AAB30D352E37}"/>
              </a:ext>
            </a:extLst>
          </p:cNvPr>
          <p:cNvSpPr/>
          <p:nvPr userDrawn="1"/>
        </p:nvSpPr>
        <p:spPr>
          <a:xfrm>
            <a:off x="1" y="0"/>
            <a:ext cx="690184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964B7E-936F-4C4B-9F7A-3E11766743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5319300"/>
            <a:ext cx="2053281" cy="64889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EB73A3-BDA3-3347-9F5C-C03E5CA2D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18B283-CB11-A747-B155-C41E00769C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31" y="447885"/>
            <a:ext cx="1051560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rgbClr val="03647A"/>
                </a:solidFill>
              </a:defRPr>
            </a:lvl1pPr>
          </a:lstStyle>
          <a:p>
            <a:r>
              <a:rPr lang="en-US"/>
              <a:t>Your Guides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98FE023-3CB6-244C-ADC4-3E897D488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AADAC4-98FC-BD45-B497-84C0B888CF61}"/>
              </a:ext>
            </a:extLst>
          </p:cNvPr>
          <p:cNvSpPr/>
          <p:nvPr userDrawn="1"/>
        </p:nvSpPr>
        <p:spPr>
          <a:xfrm>
            <a:off x="2716744" y="6352542"/>
            <a:ext cx="6619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Guidehouse Inc. All rights reserved. Proprietary and competition sensitive.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This content is for general information purposes only, and should not be used as a substitute for consultation with professional advisors.</a:t>
            </a:r>
          </a:p>
        </p:txBody>
      </p:sp>
    </p:spTree>
    <p:extLst>
      <p:ext uri="{BB962C8B-B14F-4D97-AF65-F5344CB8AC3E}">
        <p14:creationId xmlns:p14="http://schemas.microsoft.com/office/powerpoint/2010/main" val="115484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ictu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EA9ABD-50AF-5143-BA85-DFABE86B3E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49813" y="0"/>
            <a:ext cx="734218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DAAFF-11F3-4F41-8078-A12715A89F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1CCEB5-A17C-2E42-B273-A1CAAF6BA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69" y="3353234"/>
            <a:ext cx="6704331" cy="181292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2F95AC6-BB8E-FE42-A6FA-25323129A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669" y="5179240"/>
            <a:ext cx="6704331" cy="93359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3647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059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BE6B5C1-20D1-D24C-B8BB-F17C1A32AC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834"/>
          <a:stretch/>
        </p:blipFill>
        <p:spPr>
          <a:xfrm>
            <a:off x="0" y="0"/>
            <a:ext cx="12192000" cy="604647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DE0D9B-314F-4440-AA3B-9555DFFD2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2FD4B-3781-7243-86B7-8D6C89736A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09" y="429801"/>
            <a:ext cx="2335859" cy="73820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FA5534-0931-1D45-B604-FEDD183F7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69" y="3353234"/>
            <a:ext cx="6704331" cy="181292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368E6D8-7606-F444-BB20-95DF3902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669" y="5179240"/>
            <a:ext cx="6704331" cy="93359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3647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55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BDE27-7190-9643-8AC1-0756046C9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058"/>
          <a:stretch/>
        </p:blipFill>
        <p:spPr>
          <a:xfrm>
            <a:off x="0" y="0"/>
            <a:ext cx="12213923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1063F-7C98-5342-9192-7C96C3DD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280E0C-8973-1E46-84E8-F9DA2C1CF75B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4436-E394-174D-8DEF-6AEBFD3BD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8F8328-04B6-D942-BD7A-8F6B4417BC75}"/>
              </a:ext>
            </a:extLst>
          </p:cNvPr>
          <p:cNvSpPr txBox="1">
            <a:spLocks/>
          </p:cNvSpPr>
          <p:nvPr userDrawn="1"/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F1622-8342-4547-97A2-32A778486B47}" type="slidenum">
              <a:rPr lang="en-US" sz="1000" b="1" smtClean="0"/>
              <a:pPr/>
              <a:t>‹#›</a:t>
            </a:fld>
            <a:endParaRPr lang="en-US" sz="1000" b="1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763AE5-BA97-6547-9F33-452608EDA6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50" y="6352542"/>
            <a:ext cx="2138863" cy="29858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009F4D-ED1A-F647-8A8F-7590DE4ED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32" y="1328313"/>
            <a:ext cx="10654137" cy="4201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783" indent="-228594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2pPr>
            <a:lvl3pPr marL="1142971" indent="-228594">
              <a:buFont typeface="System Font Regular"/>
              <a:buChar char="–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349" indent="-228594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07202E-7C35-8647-B9D6-745F9ECA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1" y="447885"/>
            <a:ext cx="10654138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F4D486-AD2C-064B-866A-3F7C0C07AC6B}"/>
              </a:ext>
            </a:extLst>
          </p:cNvPr>
          <p:cNvSpPr/>
          <p:nvPr userDrawn="1"/>
        </p:nvSpPr>
        <p:spPr>
          <a:xfrm>
            <a:off x="3610383" y="6432375"/>
            <a:ext cx="4971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Guidehouse Inc. All rights reserved. Proprietary and competition sensitive.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98719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463D7513-FC72-D248-8043-45053A447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1063F-7C98-5342-9192-7C96C3DD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13E5-842B-8A42-A10D-936751D9B157}" type="datetime4">
              <a:rPr lang="en-US" smtClean="0"/>
              <a:t>May 8,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4436-E394-174D-8DEF-6AEBFD3BD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8F8328-04B6-D942-BD7A-8F6B4417BC75}"/>
              </a:ext>
            </a:extLst>
          </p:cNvPr>
          <p:cNvSpPr txBox="1">
            <a:spLocks/>
          </p:cNvSpPr>
          <p:nvPr userDrawn="1"/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F1622-8342-4547-97A2-32A778486B47}" type="slidenum">
              <a:rPr lang="en-US" sz="1000" smtClean="0">
                <a:solidFill>
                  <a:schemeClr val="tx1"/>
                </a:solidFill>
              </a:rPr>
              <a:pPr/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1CF4D48E-7B6D-494E-BB39-1FC68395AC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73D792A-8742-8848-9A23-705DC9F6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599" y="459315"/>
            <a:ext cx="7477125" cy="857568"/>
          </a:xfrm>
        </p:spPr>
        <p:txBody>
          <a:bodyPr>
            <a:normAutofit/>
          </a:bodyPr>
          <a:lstStyle>
            <a:lvl1pPr>
              <a:defRPr sz="3400">
                <a:solidFill>
                  <a:srgbClr val="03647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C1CAD81-1C66-874D-8684-0939B9F3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599" y="1339743"/>
            <a:ext cx="7477125" cy="42013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685783" indent="-228594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2pPr>
            <a:lvl3pPr marL="1142971" indent="-228594">
              <a:buFont typeface="System Font Regular"/>
              <a:buChar char="–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349" indent="-228594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DA955C4-7F3D-7D49-9EC1-72963C172F3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5275" y="339124"/>
            <a:ext cx="3829051" cy="580704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92A43-4BF1-5842-94C3-2CE8B64EB4AC}"/>
              </a:ext>
            </a:extLst>
          </p:cNvPr>
          <p:cNvSpPr/>
          <p:nvPr userDrawn="1"/>
        </p:nvSpPr>
        <p:spPr>
          <a:xfrm>
            <a:off x="3610383" y="6432375"/>
            <a:ext cx="4971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Guidehouse Inc. All rights reserved. Proprietary and competition sensitive.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43711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2599578-277D-5B4A-AA6D-DAD974023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195"/>
          <a:stretch/>
        </p:blipFill>
        <p:spPr>
          <a:xfrm>
            <a:off x="0" y="0"/>
            <a:ext cx="12192000" cy="391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7482F4-DBAB-2549-B24D-FF7DADAFCDE8}"/>
              </a:ext>
            </a:extLst>
          </p:cNvPr>
          <p:cNvSpPr txBox="1"/>
          <p:nvPr userDrawn="1"/>
        </p:nvSpPr>
        <p:spPr>
          <a:xfrm>
            <a:off x="1656081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10DDB9C-EB45-3845-9567-B64F92654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4D927984-BC65-4C4F-A121-EF1B1C0885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F30E07E-7FB9-7445-BA14-44F3F5643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6D55F-3CFF-F14F-BE58-611E91503FE2}"/>
              </a:ext>
            </a:extLst>
          </p:cNvPr>
          <p:cNvSpPr txBox="1"/>
          <p:nvPr userDrawn="1"/>
        </p:nvSpPr>
        <p:spPr>
          <a:xfrm>
            <a:off x="1656081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BCD15E-F9BE-8043-8E60-E5DD66E9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1" y="447885"/>
            <a:ext cx="1065413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339545-67C6-9345-934F-CF9CD928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32" y="1328313"/>
            <a:ext cx="10654135" cy="4201374"/>
          </a:xfrm>
        </p:spPr>
        <p:txBody>
          <a:bodyPr/>
          <a:lstStyle>
            <a:lvl2pPr marL="685783" indent="-228594">
              <a:buFont typeface="Courier New" panose="02070309020205020404" pitchFamily="49" charset="0"/>
              <a:buChar char="o"/>
              <a:defRPr/>
            </a:lvl2pPr>
            <a:lvl3pPr marL="1142971" indent="-228594">
              <a:buFont typeface="System Font Regular"/>
              <a:buChar char="–"/>
              <a:defRPr/>
            </a:lvl3pPr>
            <a:lvl5pPr marL="2057349" indent="-2285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58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2599578-277D-5B4A-AA6D-DAD974023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195"/>
          <a:stretch/>
        </p:blipFill>
        <p:spPr>
          <a:xfrm>
            <a:off x="0" y="0"/>
            <a:ext cx="12192000" cy="391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7482F4-DBAB-2549-B24D-FF7DADAFCDE8}"/>
              </a:ext>
            </a:extLst>
          </p:cNvPr>
          <p:cNvSpPr txBox="1"/>
          <p:nvPr userDrawn="1"/>
        </p:nvSpPr>
        <p:spPr>
          <a:xfrm>
            <a:off x="1656081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10DDB9C-EB45-3845-9567-B64F92654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4D927984-BC65-4C4F-A121-EF1B1C0885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F30E07E-7FB9-7445-BA14-44F3F5643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6D55F-3CFF-F14F-BE58-611E91503FE2}"/>
              </a:ext>
            </a:extLst>
          </p:cNvPr>
          <p:cNvSpPr txBox="1"/>
          <p:nvPr userDrawn="1"/>
        </p:nvSpPr>
        <p:spPr>
          <a:xfrm>
            <a:off x="1656081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BCD15E-F9BE-8043-8E60-E5DD66E9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1" y="447885"/>
            <a:ext cx="1065413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339545-67C6-9345-934F-CF9CD928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32" y="1812153"/>
            <a:ext cx="10654135" cy="4334646"/>
          </a:xfrm>
        </p:spPr>
        <p:txBody>
          <a:bodyPr/>
          <a:lstStyle>
            <a:lvl2pPr marL="685783" indent="-228594">
              <a:buFont typeface="Courier New" panose="02070309020205020404" pitchFamily="49" charset="0"/>
              <a:buChar char="o"/>
              <a:defRPr/>
            </a:lvl2pPr>
            <a:lvl3pPr marL="1142971" indent="-228594">
              <a:buFont typeface="System Font Regular"/>
              <a:buChar char="–"/>
              <a:defRPr/>
            </a:lvl3pPr>
            <a:lvl5pPr marL="2057349" indent="-2285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9599F7B-9F65-6244-B52B-FA45546124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68931" y="1328314"/>
            <a:ext cx="10654130" cy="483839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rgbClr val="03647A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3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2599578-277D-5B4A-AA6D-DAD974023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195"/>
          <a:stretch/>
        </p:blipFill>
        <p:spPr>
          <a:xfrm>
            <a:off x="0" y="0"/>
            <a:ext cx="12192000" cy="391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7482F4-DBAB-2549-B24D-FF7DADAFCDE8}"/>
              </a:ext>
            </a:extLst>
          </p:cNvPr>
          <p:cNvSpPr txBox="1"/>
          <p:nvPr userDrawn="1"/>
        </p:nvSpPr>
        <p:spPr>
          <a:xfrm>
            <a:off x="1656081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10DDB9C-EB45-3845-9567-B64F92654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4D927984-BC65-4C4F-A121-EF1B1C0885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F30E07E-7FB9-7445-BA14-44F3F5643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6D55F-3CFF-F14F-BE58-611E91503FE2}"/>
              </a:ext>
            </a:extLst>
          </p:cNvPr>
          <p:cNvSpPr txBox="1"/>
          <p:nvPr userDrawn="1"/>
        </p:nvSpPr>
        <p:spPr>
          <a:xfrm>
            <a:off x="1656081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BCD15E-F9BE-8043-8E60-E5DD66E9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1" y="447885"/>
            <a:ext cx="1065413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339545-67C6-9345-934F-CF9CD928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32" y="1328313"/>
            <a:ext cx="10654135" cy="4201374"/>
          </a:xfrm>
        </p:spPr>
        <p:txBody>
          <a:bodyPr/>
          <a:lstStyle>
            <a:lvl2pPr marL="685783" indent="-228594">
              <a:buFont typeface="Courier New" panose="02070309020205020404" pitchFamily="49" charset="0"/>
              <a:buChar char="o"/>
              <a:defRPr/>
            </a:lvl2pPr>
            <a:lvl3pPr marL="1142971" indent="-228594">
              <a:buFont typeface="System Font Regular"/>
              <a:buChar char="–"/>
              <a:defRPr/>
            </a:lvl3pPr>
            <a:lvl5pPr marL="2057349" indent="-2285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58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F2A3C-8559-674F-8116-24259F96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C28F8-7240-944A-9251-3EE2B881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C9F40-E23C-F648-B218-35007A1A4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May 8, 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27B0-3CB5-7F41-BB43-43B4AB5BE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D4F49B-9237-7245-8B82-DF6702F41A8E}"/>
              </a:ext>
            </a:extLst>
          </p:cNvPr>
          <p:cNvSpPr/>
          <p:nvPr userDrawn="1"/>
        </p:nvSpPr>
        <p:spPr>
          <a:xfrm>
            <a:off x="3610383" y="6432375"/>
            <a:ext cx="4971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Guidehouse Inc. All rights reserved. Proprietary and competition sensitive.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07614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9" r:id="rId2"/>
    <p:sldLayoutId id="2147483718" r:id="rId3"/>
    <p:sldLayoutId id="2147483719" r:id="rId4"/>
    <p:sldLayoutId id="2147483664" r:id="rId5"/>
    <p:sldLayoutId id="2147483730" r:id="rId6"/>
    <p:sldLayoutId id="2147483726" r:id="rId7"/>
    <p:sldLayoutId id="2147483725" r:id="rId8"/>
    <p:sldLayoutId id="2147483721" r:id="rId9"/>
    <p:sldLayoutId id="2147483717" r:id="rId10"/>
    <p:sldLayoutId id="2147483731" r:id="rId11"/>
    <p:sldLayoutId id="2147483720" r:id="rId12"/>
    <p:sldLayoutId id="2147483722" r:id="rId13"/>
    <p:sldLayoutId id="2147483653" r:id="rId14"/>
    <p:sldLayoutId id="2147483732" r:id="rId15"/>
    <p:sldLayoutId id="2147483667" r:id="rId16"/>
    <p:sldLayoutId id="2147483724" r:id="rId17"/>
    <p:sldLayoutId id="2147483733" r:id="rId18"/>
    <p:sldLayoutId id="2147483728" r:id="rId19"/>
    <p:sldLayoutId id="2147483727" r:id="rId20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F8FB-8182-A14D-9237-754EB67C5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69" y="3353234"/>
            <a:ext cx="7371988" cy="1812921"/>
          </a:xfrm>
        </p:spPr>
        <p:txBody>
          <a:bodyPr>
            <a:normAutofit fontScale="90000"/>
          </a:bodyPr>
          <a:lstStyle/>
          <a:p>
            <a:r>
              <a:rPr lang="en-US" dirty="0"/>
              <a:t>2024 AFERM ERM Final Report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E0DAC-B2E2-6E4C-8161-B9738482F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669" y="5412259"/>
            <a:ext cx="6704331" cy="700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107747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EE470-66E3-4E03-BD3A-17F1A4CC1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DF824-5DA6-8947-92A8-11800B62386F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D61C3-C5FD-4D03-8947-5DBE2253F2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April 2024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6D3872E4-7968-4E30-A96D-208C77C2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5" y="390874"/>
            <a:ext cx="10654130" cy="857568"/>
          </a:xfrm>
        </p:spPr>
        <p:txBody>
          <a:bodyPr>
            <a:normAutofit/>
          </a:bodyPr>
          <a:lstStyle/>
          <a:p>
            <a:r>
              <a:rPr lang="en-US" dirty="0"/>
              <a:t>Notetaker &amp; Writer Timeline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7303A4-4140-A4D4-CC5C-3DA00228FA1E}"/>
              </a:ext>
            </a:extLst>
          </p:cNvPr>
          <p:cNvGrpSpPr/>
          <p:nvPr/>
        </p:nvGrpSpPr>
        <p:grpSpPr>
          <a:xfrm>
            <a:off x="503267" y="1327849"/>
            <a:ext cx="11133240" cy="4567118"/>
            <a:chOff x="503267" y="1327849"/>
            <a:chExt cx="11133240" cy="4567118"/>
          </a:xfrm>
        </p:grpSpPr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BA13D271-A811-9CC4-861E-F4AF81E00C6C}"/>
                </a:ext>
              </a:extLst>
            </p:cNvPr>
            <p:cNvSpPr/>
            <p:nvPr/>
          </p:nvSpPr>
          <p:spPr>
            <a:xfrm>
              <a:off x="6929745" y="1327850"/>
              <a:ext cx="2560317" cy="1472732"/>
            </a:xfrm>
            <a:custGeom>
              <a:avLst/>
              <a:gdLst>
                <a:gd name="connsiteX0" fmla="*/ 0 w 2175867"/>
                <a:gd name="connsiteY0" fmla="*/ 0 h 870346"/>
                <a:gd name="connsiteX1" fmla="*/ 1740694 w 2175867"/>
                <a:gd name="connsiteY1" fmla="*/ 0 h 870346"/>
                <a:gd name="connsiteX2" fmla="*/ 2175867 w 2175867"/>
                <a:gd name="connsiteY2" fmla="*/ 435173 h 870346"/>
                <a:gd name="connsiteX3" fmla="*/ 1740694 w 2175867"/>
                <a:gd name="connsiteY3" fmla="*/ 870346 h 870346"/>
                <a:gd name="connsiteX4" fmla="*/ 0 w 2175867"/>
                <a:gd name="connsiteY4" fmla="*/ 870346 h 870346"/>
                <a:gd name="connsiteX5" fmla="*/ 435173 w 2175867"/>
                <a:gd name="connsiteY5" fmla="*/ 435173 h 870346"/>
                <a:gd name="connsiteX6" fmla="*/ 0 w 2175867"/>
                <a:gd name="connsiteY6" fmla="*/ 0 h 87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870346">
                  <a:moveTo>
                    <a:pt x="0" y="0"/>
                  </a:moveTo>
                  <a:lnTo>
                    <a:pt x="1740694" y="0"/>
                  </a:lnTo>
                  <a:lnTo>
                    <a:pt x="2175867" y="435173"/>
                  </a:lnTo>
                  <a:lnTo>
                    <a:pt x="1740694" y="870346"/>
                  </a:lnTo>
                  <a:lnTo>
                    <a:pt x="0" y="870346"/>
                  </a:lnTo>
                  <a:lnTo>
                    <a:pt x="435173" y="43517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5191" tIns="46673" rIns="481847" bIns="46673" numCol="1" spcCol="1270" anchor="ctr" anchorCtr="0">
              <a:noAutofit/>
            </a:bodyPr>
            <a:lstStyle/>
            <a:p>
              <a:pPr algn="ctr" defTabSz="155571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dirty="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FFBB0D6-2129-EABE-EC0B-6D6CB019DE3F}"/>
                </a:ext>
              </a:extLst>
            </p:cNvPr>
            <p:cNvGrpSpPr/>
            <p:nvPr/>
          </p:nvGrpSpPr>
          <p:grpSpPr>
            <a:xfrm>
              <a:off x="2622701" y="1327849"/>
              <a:ext cx="9013806" cy="4567118"/>
              <a:chOff x="1017397" y="1462348"/>
              <a:chExt cx="7078794" cy="3523620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9AEEB00-9BB1-1A85-B7C3-8EE3145EEE46}"/>
                  </a:ext>
                </a:extLst>
              </p:cNvPr>
              <p:cNvGrpSpPr/>
              <p:nvPr/>
            </p:nvGrpSpPr>
            <p:grpSpPr>
              <a:xfrm>
                <a:off x="1017397" y="1465896"/>
                <a:ext cx="6871256" cy="3520072"/>
                <a:chOff x="3288407" y="1465896"/>
                <a:chExt cx="6871256" cy="3520072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46D4161-9DF3-EFCD-6DA8-B762C406E46F}"/>
                    </a:ext>
                  </a:extLst>
                </p:cNvPr>
                <p:cNvSpPr txBox="1"/>
                <p:nvPr/>
              </p:nvSpPr>
              <p:spPr>
                <a:xfrm>
                  <a:off x="3288407" y="2887292"/>
                  <a:ext cx="1579829" cy="1567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Thursday, June 6</a:t>
                  </a:r>
                </a:p>
                <a:p>
                  <a:endParaRPr lang="pt-BR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Notetakers will sit in on the event sessions and post-session discussions to pull key information to use for the post-conference report </a:t>
                  </a:r>
                  <a:endPara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22">
                  <a:extLst>
                    <a:ext uri="{FF2B5EF4-FFF2-40B4-BE49-F238E27FC236}">
                      <a16:creationId xmlns:a16="http://schemas.microsoft.com/office/drawing/2014/main" id="{89F177CD-AF1F-07B3-6B8C-7B20D80F54E7}"/>
                    </a:ext>
                  </a:extLst>
                </p:cNvPr>
                <p:cNvSpPr/>
                <p:nvPr/>
              </p:nvSpPr>
              <p:spPr>
                <a:xfrm>
                  <a:off x="3299536" y="1465896"/>
                  <a:ext cx="2010689" cy="1136241"/>
                </a:xfrm>
                <a:custGeom>
                  <a:avLst/>
                  <a:gdLst>
                    <a:gd name="connsiteX0" fmla="*/ 0 w 2175867"/>
                    <a:gd name="connsiteY0" fmla="*/ 0 h 870346"/>
                    <a:gd name="connsiteX1" fmla="*/ 1740694 w 2175867"/>
                    <a:gd name="connsiteY1" fmla="*/ 0 h 870346"/>
                    <a:gd name="connsiteX2" fmla="*/ 2175867 w 2175867"/>
                    <a:gd name="connsiteY2" fmla="*/ 435173 h 870346"/>
                    <a:gd name="connsiteX3" fmla="*/ 1740694 w 2175867"/>
                    <a:gd name="connsiteY3" fmla="*/ 870346 h 870346"/>
                    <a:gd name="connsiteX4" fmla="*/ 0 w 2175867"/>
                    <a:gd name="connsiteY4" fmla="*/ 870346 h 870346"/>
                    <a:gd name="connsiteX5" fmla="*/ 435173 w 2175867"/>
                    <a:gd name="connsiteY5" fmla="*/ 435173 h 870346"/>
                    <a:gd name="connsiteX6" fmla="*/ 0 w 2175867"/>
                    <a:gd name="connsiteY6" fmla="*/ 0 h 870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75867" h="870346">
                      <a:moveTo>
                        <a:pt x="0" y="0"/>
                      </a:moveTo>
                      <a:lnTo>
                        <a:pt x="1740694" y="0"/>
                      </a:lnTo>
                      <a:lnTo>
                        <a:pt x="2175867" y="435173"/>
                      </a:lnTo>
                      <a:lnTo>
                        <a:pt x="1740694" y="870346"/>
                      </a:lnTo>
                      <a:lnTo>
                        <a:pt x="0" y="870346"/>
                      </a:lnTo>
                      <a:lnTo>
                        <a:pt x="435173" y="4351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75191" tIns="46673" rIns="481847" bIns="46673" numCol="1" spcCol="1270" anchor="ctr" anchorCtr="0">
                  <a:noAutofit/>
                </a:bodyPr>
                <a:lstStyle/>
                <a:p>
                  <a:pPr algn="ctr" defTabSz="1555712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500" dirty="0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DB9D5C79-6443-375C-F754-BF6725B9C694}"/>
                    </a:ext>
                  </a:extLst>
                </p:cNvPr>
                <p:cNvSpPr txBox="1"/>
                <p:nvPr/>
              </p:nvSpPr>
              <p:spPr>
                <a:xfrm>
                  <a:off x="3754781" y="1903297"/>
                  <a:ext cx="1243503" cy="261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6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Day of Event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18179D3-F55C-0196-DC35-B0092A39FF9C}"/>
                    </a:ext>
                  </a:extLst>
                </p:cNvPr>
                <p:cNvSpPr txBox="1"/>
                <p:nvPr/>
              </p:nvSpPr>
              <p:spPr>
                <a:xfrm>
                  <a:off x="5069491" y="2911901"/>
                  <a:ext cx="1508018" cy="902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Friday, June 14</a:t>
                  </a:r>
                  <a:br>
                    <a:rPr lang="pt-BR" sz="1400" b="1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endParaRPr lang="pt-BR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Talk through next steps and highlights with notetaker cohort</a:t>
                  </a:r>
                  <a:endPara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13B0FCF5-7E84-6757-F318-EBB9783BAF5F}"/>
                    </a:ext>
                  </a:extLst>
                </p:cNvPr>
                <p:cNvSpPr/>
                <p:nvPr/>
              </p:nvSpPr>
              <p:spPr>
                <a:xfrm>
                  <a:off x="4985197" y="1465896"/>
                  <a:ext cx="2010689" cy="1136241"/>
                </a:xfrm>
                <a:custGeom>
                  <a:avLst/>
                  <a:gdLst>
                    <a:gd name="connsiteX0" fmla="*/ 0 w 2175867"/>
                    <a:gd name="connsiteY0" fmla="*/ 0 h 870346"/>
                    <a:gd name="connsiteX1" fmla="*/ 1740694 w 2175867"/>
                    <a:gd name="connsiteY1" fmla="*/ 0 h 870346"/>
                    <a:gd name="connsiteX2" fmla="*/ 2175867 w 2175867"/>
                    <a:gd name="connsiteY2" fmla="*/ 435173 h 870346"/>
                    <a:gd name="connsiteX3" fmla="*/ 1740694 w 2175867"/>
                    <a:gd name="connsiteY3" fmla="*/ 870346 h 870346"/>
                    <a:gd name="connsiteX4" fmla="*/ 0 w 2175867"/>
                    <a:gd name="connsiteY4" fmla="*/ 870346 h 870346"/>
                    <a:gd name="connsiteX5" fmla="*/ 435173 w 2175867"/>
                    <a:gd name="connsiteY5" fmla="*/ 435173 h 870346"/>
                    <a:gd name="connsiteX6" fmla="*/ 0 w 2175867"/>
                    <a:gd name="connsiteY6" fmla="*/ 0 h 870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75867" h="870346">
                      <a:moveTo>
                        <a:pt x="0" y="0"/>
                      </a:moveTo>
                      <a:lnTo>
                        <a:pt x="1740694" y="0"/>
                      </a:lnTo>
                      <a:lnTo>
                        <a:pt x="2175867" y="435173"/>
                      </a:lnTo>
                      <a:lnTo>
                        <a:pt x="1740694" y="870346"/>
                      </a:lnTo>
                      <a:lnTo>
                        <a:pt x="0" y="870346"/>
                      </a:lnTo>
                      <a:lnTo>
                        <a:pt x="435173" y="4351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75191" tIns="46673" rIns="481847" bIns="46673" numCol="1" spcCol="1270" anchor="ctr" anchorCtr="0">
                  <a:noAutofit/>
                </a:bodyPr>
                <a:lstStyle/>
                <a:p>
                  <a:pPr algn="ctr" defTabSz="1555712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500" dirty="0"/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B62CF26-152A-0316-B3A6-44273365EF49}"/>
                    </a:ext>
                  </a:extLst>
                </p:cNvPr>
                <p:cNvSpPr txBox="1"/>
                <p:nvPr/>
              </p:nvSpPr>
              <p:spPr>
                <a:xfrm>
                  <a:off x="5436022" y="1813060"/>
                  <a:ext cx="1316106" cy="451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6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Conference De-Brief</a:t>
                  </a: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BB06CE7A-FBEC-9C28-5152-E8AE44D34E21}"/>
                    </a:ext>
                  </a:extLst>
                </p:cNvPr>
                <p:cNvSpPr txBox="1"/>
                <p:nvPr/>
              </p:nvSpPr>
              <p:spPr>
                <a:xfrm>
                  <a:off x="8478624" y="2920104"/>
                  <a:ext cx="1681039" cy="20658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Monday, July 1</a:t>
                  </a:r>
                </a:p>
                <a:p>
                  <a:endParaRPr lang="pt-BR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Complete assigned section of post-conference report for review and consolidation</a:t>
                  </a:r>
                </a:p>
                <a:p>
                  <a:endParaRPr lang="pt-BR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Shortly after completion of sections, preliminary Draft will be shared with AGA/AFERM for awareness</a:t>
                  </a:r>
                  <a:endPara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97DA4C1-131A-61C6-962A-268B9606CDAE}"/>
                    </a:ext>
                  </a:extLst>
                </p:cNvPr>
                <p:cNvSpPr txBox="1"/>
                <p:nvPr/>
              </p:nvSpPr>
              <p:spPr>
                <a:xfrm>
                  <a:off x="6941731" y="1826760"/>
                  <a:ext cx="1541195" cy="451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6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Submit Table Notes</a:t>
                  </a:r>
                </a:p>
              </p:txBody>
            </p:sp>
          </p:grpSp>
          <p:sp>
            <p:nvSpPr>
              <p:cNvPr id="67" name="Freeform 34">
                <a:extLst>
                  <a:ext uri="{FF2B5EF4-FFF2-40B4-BE49-F238E27FC236}">
                    <a16:creationId xmlns:a16="http://schemas.microsoft.com/office/drawing/2014/main" id="{D29856DA-AA1B-A261-A210-A7EC704666F8}"/>
                  </a:ext>
                </a:extLst>
              </p:cNvPr>
              <p:cNvSpPr/>
              <p:nvPr/>
            </p:nvSpPr>
            <p:spPr>
              <a:xfrm>
                <a:off x="6085502" y="1462348"/>
                <a:ext cx="2010689" cy="1136241"/>
              </a:xfrm>
              <a:custGeom>
                <a:avLst/>
                <a:gdLst>
                  <a:gd name="connsiteX0" fmla="*/ 0 w 2175867"/>
                  <a:gd name="connsiteY0" fmla="*/ 0 h 870346"/>
                  <a:gd name="connsiteX1" fmla="*/ 1740694 w 2175867"/>
                  <a:gd name="connsiteY1" fmla="*/ 0 h 870346"/>
                  <a:gd name="connsiteX2" fmla="*/ 2175867 w 2175867"/>
                  <a:gd name="connsiteY2" fmla="*/ 435173 h 870346"/>
                  <a:gd name="connsiteX3" fmla="*/ 1740694 w 2175867"/>
                  <a:gd name="connsiteY3" fmla="*/ 870346 h 870346"/>
                  <a:gd name="connsiteX4" fmla="*/ 0 w 2175867"/>
                  <a:gd name="connsiteY4" fmla="*/ 870346 h 870346"/>
                  <a:gd name="connsiteX5" fmla="*/ 435173 w 2175867"/>
                  <a:gd name="connsiteY5" fmla="*/ 435173 h 870346"/>
                  <a:gd name="connsiteX6" fmla="*/ 0 w 2175867"/>
                  <a:gd name="connsiteY6" fmla="*/ 0 h 87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5867" h="870346">
                    <a:moveTo>
                      <a:pt x="0" y="0"/>
                    </a:moveTo>
                    <a:lnTo>
                      <a:pt x="1740694" y="0"/>
                    </a:lnTo>
                    <a:lnTo>
                      <a:pt x="2175867" y="435173"/>
                    </a:lnTo>
                    <a:lnTo>
                      <a:pt x="1740694" y="870346"/>
                    </a:lnTo>
                    <a:lnTo>
                      <a:pt x="0" y="870346"/>
                    </a:lnTo>
                    <a:lnTo>
                      <a:pt x="435173" y="4351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5191" tIns="46673" rIns="481847" bIns="46673" numCol="1" spcCol="1270" anchor="ctr" anchorCtr="0">
                <a:noAutofit/>
              </a:bodyPr>
              <a:lstStyle/>
              <a:p>
                <a:pPr algn="ctr" defTabSz="155571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500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5AE80A3-0C80-5C1B-D4EA-A124937A15F1}"/>
                  </a:ext>
                </a:extLst>
              </p:cNvPr>
              <p:cNvSpPr txBox="1"/>
              <p:nvPr/>
            </p:nvSpPr>
            <p:spPr>
              <a:xfrm>
                <a:off x="6352030" y="1797035"/>
                <a:ext cx="1644688" cy="451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Submit Draft Report Content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07485F5-DB7A-C0C5-F05A-997C325ABF96}"/>
                  </a:ext>
                </a:extLst>
              </p:cNvPr>
              <p:cNvSpPr txBox="1"/>
              <p:nvPr/>
            </p:nvSpPr>
            <p:spPr>
              <a:xfrm>
                <a:off x="4476617" y="2928309"/>
                <a:ext cx="1472065" cy="1733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Monday, June 17</a:t>
                </a:r>
              </a:p>
              <a:p>
                <a:endParaRPr lang="pt-B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BR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Submit table notes in word format to Guidehouse POCs</a:t>
                </a:r>
              </a:p>
              <a:p>
                <a:endParaRPr lang="pt-B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BR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Guidehouse to provide section leads with the collected write-ups</a:t>
                </a:r>
              </a:p>
            </p:txBody>
          </p:sp>
        </p:grpSp>
        <p:sp>
          <p:nvSpPr>
            <p:cNvPr id="2" name="Freeform 22">
              <a:extLst>
                <a:ext uri="{FF2B5EF4-FFF2-40B4-BE49-F238E27FC236}">
                  <a16:creationId xmlns:a16="http://schemas.microsoft.com/office/drawing/2014/main" id="{A753E4AC-C301-00E8-EDF0-48AD2D139B8D}"/>
                </a:ext>
              </a:extLst>
            </p:cNvPr>
            <p:cNvSpPr/>
            <p:nvPr/>
          </p:nvSpPr>
          <p:spPr>
            <a:xfrm>
              <a:off x="503267" y="1335990"/>
              <a:ext cx="2560319" cy="1472731"/>
            </a:xfrm>
            <a:custGeom>
              <a:avLst/>
              <a:gdLst>
                <a:gd name="connsiteX0" fmla="*/ 0 w 2175867"/>
                <a:gd name="connsiteY0" fmla="*/ 0 h 870346"/>
                <a:gd name="connsiteX1" fmla="*/ 1740694 w 2175867"/>
                <a:gd name="connsiteY1" fmla="*/ 0 h 870346"/>
                <a:gd name="connsiteX2" fmla="*/ 2175867 w 2175867"/>
                <a:gd name="connsiteY2" fmla="*/ 435173 h 870346"/>
                <a:gd name="connsiteX3" fmla="*/ 1740694 w 2175867"/>
                <a:gd name="connsiteY3" fmla="*/ 870346 h 870346"/>
                <a:gd name="connsiteX4" fmla="*/ 0 w 2175867"/>
                <a:gd name="connsiteY4" fmla="*/ 870346 h 870346"/>
                <a:gd name="connsiteX5" fmla="*/ 435173 w 2175867"/>
                <a:gd name="connsiteY5" fmla="*/ 435173 h 870346"/>
                <a:gd name="connsiteX6" fmla="*/ 0 w 2175867"/>
                <a:gd name="connsiteY6" fmla="*/ 0 h 87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870346">
                  <a:moveTo>
                    <a:pt x="0" y="0"/>
                  </a:moveTo>
                  <a:lnTo>
                    <a:pt x="1740694" y="0"/>
                  </a:lnTo>
                  <a:lnTo>
                    <a:pt x="2175867" y="435173"/>
                  </a:lnTo>
                  <a:lnTo>
                    <a:pt x="1740694" y="870346"/>
                  </a:lnTo>
                  <a:lnTo>
                    <a:pt x="0" y="870346"/>
                  </a:lnTo>
                  <a:lnTo>
                    <a:pt x="435173" y="43517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5191" tIns="46673" rIns="481847" bIns="46673" numCol="1" spcCol="1270" anchor="ctr" anchorCtr="0">
              <a:noAutofit/>
            </a:bodyPr>
            <a:lstStyle/>
            <a:p>
              <a:pPr algn="ctr" defTabSz="155571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FEDD1B-52A4-2BD7-50EF-8DA75D340C1D}"/>
                </a:ext>
              </a:extLst>
            </p:cNvPr>
            <p:cNvSpPr txBox="1"/>
            <p:nvPr/>
          </p:nvSpPr>
          <p:spPr>
            <a:xfrm>
              <a:off x="1082955" y="1902924"/>
              <a:ext cx="1583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 to Event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95BDE5-BB2F-A861-914B-E7489A6D542A}"/>
                </a:ext>
              </a:extLst>
            </p:cNvPr>
            <p:cNvSpPr txBox="1"/>
            <p:nvPr/>
          </p:nvSpPr>
          <p:spPr>
            <a:xfrm>
              <a:off x="503267" y="3206675"/>
              <a:ext cx="20116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Thursday, May 23</a:t>
              </a:r>
            </a:p>
            <a:p>
              <a:endPara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writers for each section</a:t>
              </a:r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11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EE470-66E3-4E03-BD3A-17F1A4CC1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DF824-5DA6-8947-92A8-11800B62386F}" type="slidenum">
              <a:rPr lang="en-US" smtClean="0"/>
              <a:t>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D61C3-C5FD-4D03-8947-5DBE2253F2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April 2024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6D3872E4-7968-4E30-A96D-208C77C2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17" y="140333"/>
            <a:ext cx="10654130" cy="857568"/>
          </a:xfrm>
        </p:spPr>
        <p:txBody>
          <a:bodyPr>
            <a:normAutofit/>
          </a:bodyPr>
          <a:lstStyle/>
          <a:p>
            <a:r>
              <a:rPr lang="en-US" sz="3600" dirty="0"/>
              <a:t>Notetaking Structure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6D1280-06AC-2BB5-1B16-06D0DCACECB7}"/>
              </a:ext>
            </a:extLst>
          </p:cNvPr>
          <p:cNvSpPr txBox="1">
            <a:spLocks/>
          </p:cNvSpPr>
          <p:nvPr/>
        </p:nvSpPr>
        <p:spPr bwMode="auto">
          <a:xfrm>
            <a:off x="616006" y="1123171"/>
            <a:ext cx="10179151" cy="5104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8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8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573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35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145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9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Introduction to topic (Overview)</a:t>
            </a:r>
          </a:p>
          <a:p>
            <a:pPr marL="0" indent="0">
              <a:buNone/>
            </a:pPr>
            <a:r>
              <a:rPr lang="en-US" sz="1400" dirty="0"/>
              <a:t>	Problem/Approach</a:t>
            </a:r>
            <a:br>
              <a:rPr lang="en-US" sz="1400" dirty="0"/>
            </a:b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What is being discussed (deeper overview)</a:t>
            </a:r>
          </a:p>
          <a:p>
            <a:pPr marL="0" indent="0">
              <a:buNone/>
            </a:pPr>
            <a:r>
              <a:rPr lang="en-US" sz="1400" dirty="0"/>
              <a:t>	Example (if applicable)</a:t>
            </a:r>
            <a:br>
              <a:rPr lang="en-US" sz="1400" dirty="0"/>
            </a:b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Why is it being discussed (a problem, lack of adoption, new risk)</a:t>
            </a:r>
          </a:p>
          <a:p>
            <a:pPr marL="0" indent="0">
              <a:buNone/>
            </a:pPr>
            <a:r>
              <a:rPr lang="en-US" sz="1400" dirty="0"/>
              <a:t>	Example (if applicable) – Participants/Discussion session main topics of discussion, thoughts &amp; ideas</a:t>
            </a:r>
          </a:p>
          <a:p>
            <a:pPr marL="0" indent="0">
              <a:buNone/>
            </a:pPr>
            <a:r>
              <a:rPr lang="en-US" sz="1400" dirty="0"/>
              <a:t>	Participants thoughts/ideas</a:t>
            </a:r>
            <a:br>
              <a:rPr lang="en-US" sz="1400" dirty="0"/>
            </a:b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How to change (tech implementation, org. change, trainings)</a:t>
            </a:r>
          </a:p>
          <a:p>
            <a:pPr marL="0" indent="0">
              <a:buNone/>
            </a:pPr>
            <a:r>
              <a:rPr lang="en-US" sz="1400" dirty="0"/>
              <a:t>	Main barriers</a:t>
            </a:r>
          </a:p>
          <a:p>
            <a:pPr marL="0" indent="0">
              <a:buNone/>
            </a:pPr>
            <a:r>
              <a:rPr lang="en-US" sz="1400" dirty="0"/>
              <a:t>	Example (if applicable) – Participants/Discussion session main topics of discussion, thoughts &amp; ideas</a:t>
            </a:r>
            <a:br>
              <a:rPr lang="en-US" sz="1400" dirty="0"/>
            </a:b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Benefits of change (efficiency, effectiveness, protection)</a:t>
            </a:r>
          </a:p>
          <a:p>
            <a:pPr marL="0" indent="0">
              <a:buNone/>
            </a:pPr>
            <a:r>
              <a:rPr lang="en-US" sz="1400" dirty="0"/>
              <a:t>	Example (if applicable) – Participants/Discussion session main topics of discussion, thoughts &amp; ideas</a:t>
            </a:r>
            <a:br>
              <a:rPr lang="en-US" sz="1400" dirty="0"/>
            </a:b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Points of general agreement or disagreement from discussion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265525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EE470-66E3-4E03-BD3A-17F1A4CC1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DF824-5DA6-8947-92A8-11800B62386F}" type="slidenum">
              <a:rPr lang="en-US" smtClean="0"/>
              <a:t>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D61C3-C5FD-4D03-8947-5DBE2253F2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April 2024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6D3872E4-7968-4E30-A96D-208C77C2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46" y="140333"/>
            <a:ext cx="10654130" cy="857568"/>
          </a:xfrm>
        </p:spPr>
        <p:txBody>
          <a:bodyPr>
            <a:normAutofit/>
          </a:bodyPr>
          <a:lstStyle/>
          <a:p>
            <a:r>
              <a:rPr lang="en-US" sz="3600" dirty="0"/>
              <a:t>Final Report Structure: 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965A-76DC-969D-55AF-A4AC047D7B36}"/>
              </a:ext>
            </a:extLst>
          </p:cNvPr>
          <p:cNvSpPr txBox="1">
            <a:spLocks/>
          </p:cNvSpPr>
          <p:nvPr/>
        </p:nvSpPr>
        <p:spPr bwMode="auto">
          <a:xfrm>
            <a:off x="552346" y="1248442"/>
            <a:ext cx="10008974" cy="494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8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8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573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35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145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9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Acknowledgements: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AGA/AFERM/In Appreciation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Executive Summary: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Introduction: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Mirror previous report (Date/Number of Workshops/Virtual/# people attending/etc.)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Bulleted description of each session topic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Overview of opening statement by speaker(s):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Name and position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Initial thoughts/opening statement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Speakers' perspective on ERM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Brief overview of each session (new paragraph for each session):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Discussion idea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information was shared/strategies identified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Description of breakout </a:t>
            </a:r>
            <a:r>
              <a:rPr lang="en-US" sz="1600" kern="0" dirty="0">
                <a:solidFill>
                  <a:sysClr val="windowText" lastClr="000000">
                    <a:lumMod val="50000"/>
                  </a:sysClr>
                </a:solidFill>
              </a:rPr>
              <a:t>tables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what report captures</a:t>
            </a:r>
          </a:p>
        </p:txBody>
      </p:sp>
    </p:spTree>
    <p:extLst>
      <p:ext uri="{BB962C8B-B14F-4D97-AF65-F5344CB8AC3E}">
        <p14:creationId xmlns:p14="http://schemas.microsoft.com/office/powerpoint/2010/main" val="130296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EE470-66E3-4E03-BD3A-17F1A4CC1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DF824-5DA6-8947-92A8-11800B62386F}" type="slidenum">
              <a:rPr lang="en-US" smtClean="0"/>
              <a:t>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D61C3-C5FD-4D03-8947-5DBE2253F2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April 2024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6D3872E4-7968-4E30-A96D-208C77C2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68" y="140333"/>
            <a:ext cx="10654130" cy="85756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Final Report Structure: Keynote, Sessions 1-3 &amp; Closing Session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81AC9F-1B52-0603-276D-70AB85F99BDE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57200" y="1333954"/>
            <a:ext cx="4139513" cy="405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8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8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573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35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145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9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Intro:</a:t>
            </a:r>
          </a:p>
          <a:p>
            <a:pPr>
              <a:buFontTx/>
              <a:buChar char="-"/>
            </a:pPr>
            <a:r>
              <a:rPr lang="en-US" sz="1600" dirty="0"/>
              <a:t>Session # and what is being discussed</a:t>
            </a:r>
          </a:p>
          <a:p>
            <a:pPr>
              <a:buFontTx/>
              <a:buChar char="-"/>
            </a:pPr>
            <a:r>
              <a:rPr lang="en-US" sz="1600" dirty="0"/>
              <a:t>Summarize:</a:t>
            </a:r>
          </a:p>
          <a:p>
            <a:pPr lvl="1">
              <a:buFontTx/>
              <a:buChar char="-"/>
            </a:pPr>
            <a:r>
              <a:rPr lang="en-US" sz="1600" dirty="0"/>
              <a:t>Key points of focus</a:t>
            </a:r>
          </a:p>
          <a:p>
            <a:pPr lvl="1">
              <a:buFontTx/>
              <a:buChar char="-"/>
            </a:pPr>
            <a:r>
              <a:rPr lang="en-US" sz="1600" dirty="0"/>
              <a:t>Panelists discussion focus</a:t>
            </a:r>
          </a:p>
          <a:p>
            <a:pPr lvl="1">
              <a:buFontTx/>
              <a:buChar char="-"/>
            </a:pPr>
            <a:r>
              <a:rPr lang="en-US" sz="1600" dirty="0"/>
              <a:t>Main discussion topics in breakout sessions</a:t>
            </a:r>
          </a:p>
          <a:p>
            <a:pPr>
              <a:buFontTx/>
              <a:buChar char="-"/>
            </a:pPr>
            <a:r>
              <a:rPr lang="en-US" sz="1600" dirty="0"/>
              <a:t>Overview sentence to prepare for body paragraphs </a:t>
            </a:r>
          </a:p>
          <a:p>
            <a:pPr>
              <a:buFontTx/>
              <a:buChar char="-"/>
            </a:pPr>
            <a:r>
              <a:rPr lang="en-US" sz="1600" dirty="0"/>
              <a:t>List to preface key points/methods/strategies (optional)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2BBEB3-DA2C-4986-E9B2-13461FB5A913}"/>
              </a:ext>
            </a:extLst>
          </p:cNvPr>
          <p:cNvSpPr txBox="1">
            <a:spLocks/>
          </p:cNvSpPr>
          <p:nvPr/>
        </p:nvSpPr>
        <p:spPr bwMode="auto">
          <a:xfrm>
            <a:off x="5535827" y="1311553"/>
            <a:ext cx="5887237" cy="376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8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8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573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35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145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9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kern="0" dirty="0"/>
              <a:t>Body: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kern="0" dirty="0"/>
              <a:t>Focus on the Key topics of Session (1-3 &amp; Closing):</a:t>
            </a:r>
          </a:p>
          <a:p>
            <a:pPr>
              <a:buFontTx/>
              <a:buChar char="-"/>
            </a:pPr>
            <a:r>
              <a:rPr lang="en-US" sz="1600" kern="0" dirty="0"/>
              <a:t>Overview of the topic</a:t>
            </a:r>
          </a:p>
          <a:p>
            <a:pPr>
              <a:buFontTx/>
              <a:buChar char="-"/>
            </a:pPr>
            <a:r>
              <a:rPr lang="en-US" sz="1600" kern="0" dirty="0"/>
              <a:t>Reason for the discussion (improvement, protection, etc.)</a:t>
            </a:r>
          </a:p>
          <a:p>
            <a:pPr>
              <a:buFontTx/>
              <a:buChar char="-"/>
            </a:pPr>
            <a:r>
              <a:rPr lang="en-US" sz="1600" kern="0" dirty="0"/>
              <a:t>Positive &amp; Negatives of topic</a:t>
            </a:r>
          </a:p>
          <a:p>
            <a:pPr lvl="1">
              <a:buFontTx/>
              <a:buChar char="-"/>
            </a:pPr>
            <a:r>
              <a:rPr lang="en-US" sz="1600" kern="0" dirty="0"/>
              <a:t>Benefits/Drawbacks</a:t>
            </a:r>
          </a:p>
          <a:p>
            <a:pPr>
              <a:buFontTx/>
              <a:buChar char="-"/>
            </a:pPr>
            <a:r>
              <a:rPr lang="en-US" sz="1600" kern="0" dirty="0"/>
              <a:t>The participants key thoughts and ideas</a:t>
            </a:r>
          </a:p>
          <a:p>
            <a:pPr lvl="1">
              <a:buFontTx/>
              <a:buChar char="-"/>
            </a:pPr>
            <a:r>
              <a:rPr lang="en-US" sz="1600" kern="0" dirty="0"/>
              <a:t>Company involvement or lack there of</a:t>
            </a:r>
          </a:p>
          <a:p>
            <a:pPr>
              <a:buFontTx/>
              <a:buChar char="-"/>
            </a:pPr>
            <a:r>
              <a:rPr lang="en-US" sz="1600" kern="0" dirty="0"/>
              <a:t>Individual speaker remarks (optional)</a:t>
            </a:r>
          </a:p>
          <a:p>
            <a:pPr lvl="1">
              <a:buFontTx/>
              <a:buChar char="-"/>
            </a:pPr>
            <a:r>
              <a:rPr lang="en-US" sz="1600" kern="0" dirty="0"/>
              <a:t>Key conversation starters/discussions</a:t>
            </a:r>
          </a:p>
          <a:p>
            <a:pPr>
              <a:buFontTx/>
              <a:buChar char="-"/>
            </a:pPr>
            <a:r>
              <a:rPr lang="en-US" sz="1600" kern="0" dirty="0"/>
              <a:t>List of Overall Theme/Breakdown of topic</a:t>
            </a:r>
          </a:p>
        </p:txBody>
      </p:sp>
    </p:spTree>
    <p:extLst>
      <p:ext uri="{BB962C8B-B14F-4D97-AF65-F5344CB8AC3E}">
        <p14:creationId xmlns:p14="http://schemas.microsoft.com/office/powerpoint/2010/main" val="408808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EE470-66E3-4E03-BD3A-17F1A4CC1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ADF824-5DA6-8947-92A8-11800B62386F}" type="slidenum">
              <a:rPr lang="en-US" smtClean="0"/>
              <a:t>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D61C3-C5FD-4D03-8947-5DBE2253F2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April 2024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6D3872E4-7968-4E30-A96D-208C77C2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98" y="380600"/>
            <a:ext cx="10654130" cy="857568"/>
          </a:xfrm>
        </p:spPr>
        <p:txBody>
          <a:bodyPr>
            <a:normAutofit/>
          </a:bodyPr>
          <a:lstStyle/>
          <a:p>
            <a:r>
              <a:rPr lang="en-US" sz="3600" dirty="0"/>
              <a:t>Final Report Structure: Conclusion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A8D191-3C46-BB49-60B7-422F63743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28749"/>
            <a:ext cx="8229600" cy="311733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Conclusion: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Development/Benefits of ERM 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Benefits of coalition building/community knowledge sharing through AGA/AFERM workshop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Brief overview of key takeaways [1-2 sentences]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Upcoming ERM events [Call Out Box]</a:t>
            </a:r>
          </a:p>
          <a:p>
            <a:pPr>
              <a:buFontTx/>
              <a:buChar char="-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88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36479"/>
      </a:dk2>
      <a:lt2>
        <a:srgbClr val="E0E0E0"/>
      </a:lt2>
      <a:accent1>
        <a:srgbClr val="93D500"/>
      </a:accent1>
      <a:accent2>
        <a:srgbClr val="C3EC0C"/>
      </a:accent2>
      <a:accent3>
        <a:srgbClr val="036479"/>
      </a:accent3>
      <a:accent4>
        <a:srgbClr val="60B8CC"/>
      </a:accent4>
      <a:accent5>
        <a:srgbClr val="68952C"/>
      </a:accent5>
      <a:accent6>
        <a:srgbClr val="F9B723"/>
      </a:accent6>
      <a:hlink>
        <a:srgbClr val="036479"/>
      </a:hlink>
      <a:folHlink>
        <a:srgbClr val="68952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uidehouse_PPT_Template_General_Wide" id="{9A6ADA42-D9C0-46B1-82EA-C1B0855D69F3}" vid="{E71740F7-2F23-4C9A-ACF5-711160CE6A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82B83588EA64994CC9B493995D4B2" ma:contentTypeVersion="18" ma:contentTypeDescription="Create a new document." ma:contentTypeScope="" ma:versionID="3cfa0d73c17cd9f907d0dfd6ebab7ce2">
  <xsd:schema xmlns:xsd="http://www.w3.org/2001/XMLSchema" xmlns:xs="http://www.w3.org/2001/XMLSchema" xmlns:p="http://schemas.microsoft.com/office/2006/metadata/properties" xmlns:ns2="1bcc541c-a7da-4167-bb1c-7a107cbd8867" xmlns:ns3="3a91d148-500c-4af6-a2fa-06912cce903e" targetNamespace="http://schemas.microsoft.com/office/2006/metadata/properties" ma:root="true" ma:fieldsID="1ff5fbd4322775afb224367d1a31ab6e" ns2:_="" ns3:_="">
    <xsd:import namespace="1bcc541c-a7da-4167-bb1c-7a107cbd8867"/>
    <xsd:import namespace="3a91d148-500c-4af6-a2fa-06912cce9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c541c-a7da-4167-bb1c-7a107cbd8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7db6f3-70db-408f-a1a6-f852f9717b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1d148-500c-4af6-a2fa-06912cce9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2a9176-376e-44ab-b40a-28e97d1b0b30}" ma:internalName="TaxCatchAll" ma:showField="CatchAllData" ma:web="3a91d148-500c-4af6-a2fa-06912cce90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91d148-500c-4af6-a2fa-06912cce903e">
      <UserInfo>
        <DisplayName>Kristin Torres</DisplayName>
        <AccountId>42</AccountId>
        <AccountType/>
      </UserInfo>
      <UserInfo>
        <DisplayName>Caitlin McGurn</DisplayName>
        <AccountId>15</AccountId>
        <AccountType/>
      </UserInfo>
      <UserInfo>
        <DisplayName>Carson Mullins</DisplayName>
        <AccountId>20</AccountId>
        <AccountType/>
      </UserInfo>
    </SharedWithUsers>
    <lcf76f155ced4ddcb4097134ff3c332f xmlns="1bcc541c-a7da-4167-bb1c-7a107cbd8867">
      <Terms xmlns="http://schemas.microsoft.com/office/infopath/2007/PartnerControls"/>
    </lcf76f155ced4ddcb4097134ff3c332f>
    <TaxCatchAll xmlns="3a91d148-500c-4af6-a2fa-06912cce903e" xsi:nil="true"/>
  </documentManagement>
</p:properties>
</file>

<file path=customXml/itemProps1.xml><?xml version="1.0" encoding="utf-8"?>
<ds:datastoreItem xmlns:ds="http://schemas.openxmlformats.org/officeDocument/2006/customXml" ds:itemID="{08C70647-8767-4963-8B88-E0EF6F3D52AA}"/>
</file>

<file path=customXml/itemProps2.xml><?xml version="1.0" encoding="utf-8"?>
<ds:datastoreItem xmlns:ds="http://schemas.openxmlformats.org/officeDocument/2006/customXml" ds:itemID="{DC1BCA01-928C-4DBC-8C80-B719DF7C7F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73E21B-1A6A-4782-8730-F31B680C7B38}">
  <ds:schemaRefs>
    <ds:schemaRef ds:uri="http://purl.org/dc/dcmitype/"/>
    <ds:schemaRef ds:uri="http://schemas.openxmlformats.org/package/2006/metadata/core-properties"/>
    <ds:schemaRef ds:uri="d6221ea9-9ac4-4995-8c60-98e549d18937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59ad9672-23b1-4190-beea-1c26d849446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549</Words>
  <Application>Microsoft Office PowerPoint</Application>
  <PresentationFormat>Widescreen</PresentationFormat>
  <Paragraphs>95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System Font Regular</vt:lpstr>
      <vt:lpstr>Office Theme</vt:lpstr>
      <vt:lpstr>2024 AFERM ERM Final Report Overview</vt:lpstr>
      <vt:lpstr>Notetaker &amp; Writer Timeline</vt:lpstr>
      <vt:lpstr>Notetaking Structure</vt:lpstr>
      <vt:lpstr>Final Report Structure: Introduction</vt:lpstr>
      <vt:lpstr>Final Report Structure: Keynote, Sessions 1-3 &amp; Closing Session</vt:lpstr>
      <vt:lpstr>Final Report Structure: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Sherlonda Goode - Jones</dc:creator>
  <cp:lastModifiedBy>Bobbi-Jo Pankaj</cp:lastModifiedBy>
  <cp:revision>13</cp:revision>
  <dcterms:created xsi:type="dcterms:W3CDTF">2022-04-11T14:53:48Z</dcterms:created>
  <dcterms:modified xsi:type="dcterms:W3CDTF">2024-05-08T21:34:18Z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0x010100C967377C7377454AA3E5090D99554031</vt:lpwstr>
  </property>
</Properties>
</file>