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6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017" r:id="rId1"/>
  </p:sldMasterIdLst>
  <p:handoutMasterIdLst>
    <p:handoutMasterId r:id="rId17"/>
  </p:handoutMasterIdLst>
  <p:sldIdLst>
    <p:sldId id="282" r:id="rId2"/>
    <p:sldId id="272" r:id="rId3"/>
    <p:sldId id="271" r:id="rId4"/>
    <p:sldId id="265" r:id="rId5"/>
    <p:sldId id="266" r:id="rId6"/>
    <p:sldId id="267" r:id="rId7"/>
    <p:sldId id="273" r:id="rId8"/>
    <p:sldId id="269" r:id="rId9"/>
    <p:sldId id="277" r:id="rId10"/>
    <p:sldId id="278" r:id="rId11"/>
    <p:sldId id="279" r:id="rId12"/>
    <p:sldId id="280" r:id="rId13"/>
    <p:sldId id="274" r:id="rId14"/>
    <p:sldId id="276" r:id="rId15"/>
    <p:sldId id="270" r:id="rId16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19">
          <p15:clr>
            <a:srgbClr val="A4A3A4"/>
          </p15:clr>
        </p15:guide>
        <p15:guide id="2" pos="72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A2B"/>
    <a:srgbClr val="A00316"/>
    <a:srgbClr val="C8B783"/>
    <a:srgbClr val="D8D1C7"/>
    <a:srgbClr val="000000"/>
    <a:srgbClr val="003186"/>
    <a:srgbClr val="0A1C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99" autoAdjust="0"/>
    <p:restoredTop sz="94361" autoAdjust="0"/>
  </p:normalViewPr>
  <p:slideViewPr>
    <p:cSldViewPr snapToGrid="0" snapToObjects="1">
      <p:cViewPr varScale="1">
        <p:scale>
          <a:sx n="95" d="100"/>
          <a:sy n="95" d="100"/>
        </p:scale>
        <p:origin x="1296" y="84"/>
      </p:cViewPr>
      <p:guideLst>
        <p:guide orient="horz" pos="519"/>
        <p:guide pos="72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52" d="100"/>
          <a:sy n="52" d="100"/>
        </p:scale>
        <p:origin x="2064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2646ABB-8F90-4365-86D5-61D1C0013DE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B86B334-7491-4791-9D44-A7F6085187F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0324D5-6086-41B6-9F6B-98CBD302CE3F}" type="datetimeFigureOut">
              <a:rPr lang="en-US" smtClean="0"/>
              <a:t>5/11/2022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E6800A-AC25-4B78-B480-153CF4FBF9D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2BC3ED-D8BF-423E-B9DE-03AEC85FFE7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30C382-8C27-45DF-8FB2-9020415E89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3265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ctrTitle" hasCustomPrompt="1"/>
          </p:nvPr>
        </p:nvSpPr>
        <p:spPr>
          <a:xfrm>
            <a:off x="903718" y="1115531"/>
            <a:ext cx="7772400" cy="1455099"/>
          </a:xfrm>
        </p:spPr>
        <p:txBody>
          <a:bodyPr anchor="b" anchorCtr="0"/>
          <a:lstStyle>
            <a:lvl1pPr>
              <a:lnSpc>
                <a:spcPts val="5400"/>
              </a:lnSpc>
              <a:defRPr sz="5400" kern="1300" spc="-5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7" name="Subtitle 2"/>
          <p:cNvSpPr>
            <a:spLocks noGrp="1"/>
          </p:cNvSpPr>
          <p:nvPr>
            <p:ph type="subTitle" idx="1"/>
          </p:nvPr>
        </p:nvSpPr>
        <p:spPr>
          <a:xfrm>
            <a:off x="903718" y="2709726"/>
            <a:ext cx="7772400" cy="454392"/>
          </a:xfrm>
        </p:spPr>
        <p:txBody>
          <a:bodyPr/>
          <a:lstStyle>
            <a:lvl1pPr marL="0" indent="0" algn="l">
              <a:buNone/>
              <a:defRPr b="0" i="0" cap="all">
                <a:solidFill>
                  <a:srgbClr val="000000"/>
                </a:solidFill>
                <a:latin typeface="Calibri" pitchFamily="34" charset="0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6127282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CC3A2B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228600" indent="-228600">
              <a:buClr>
                <a:srgbClr val="C8B783"/>
              </a:buClr>
              <a:buFont typeface="Arial" panose="020B0604020202020204" pitchFamily="34" charset="0"/>
              <a:buChar char="•"/>
              <a:defRPr/>
            </a:lvl2pPr>
            <a:lvl3pPr marL="457200" indent="-228600">
              <a:buClr>
                <a:srgbClr val="C8B783"/>
              </a:buClr>
              <a:buFont typeface="Arial" panose="020B0604020202020204" pitchFamily="34" charset="0"/>
              <a:buChar char="•"/>
              <a:defRPr/>
            </a:lvl3pPr>
            <a:lvl4pPr marL="685800" indent="-228600">
              <a:buClr>
                <a:srgbClr val="C8B783"/>
              </a:buClr>
              <a:buFont typeface="Arial" panose="020B0604020202020204" pitchFamily="34" charset="0"/>
              <a:buChar char="•"/>
              <a:defRPr/>
            </a:lvl4pPr>
            <a:lvl5pPr marL="914400" indent="-228600">
              <a:buClr>
                <a:srgbClr val="C8B783"/>
              </a:buClr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46A9FE5-CD39-614C-BF41-ADCD1E6B07B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561886" y="685800"/>
            <a:ext cx="8124914" cy="615553"/>
          </a:xfrm>
        </p:spPr>
        <p:txBody>
          <a:bodyPr/>
          <a:lstStyle>
            <a:lvl1pPr>
              <a:defRPr>
                <a:solidFill>
                  <a:srgbClr val="CC3A2B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sz="half" idx="1"/>
          </p:nvPr>
        </p:nvSpPr>
        <p:spPr>
          <a:xfrm>
            <a:off x="698619" y="1292680"/>
            <a:ext cx="3958839" cy="4159666"/>
          </a:xfrm>
        </p:spPr>
        <p:txBody>
          <a:bodyPr/>
          <a:lstStyle>
            <a:lvl1pPr>
              <a:defRPr sz="2800"/>
            </a:lvl1pPr>
            <a:lvl2pPr marL="228600" indent="-228600">
              <a:buClr>
                <a:srgbClr val="C8B783"/>
              </a:buClr>
              <a:buFont typeface="Arial" panose="020B0604020202020204" pitchFamily="34" charset="0"/>
              <a:buChar char="•"/>
              <a:defRPr sz="2400"/>
            </a:lvl2pPr>
            <a:lvl3pPr marL="457200" indent="-228600">
              <a:buClr>
                <a:srgbClr val="C8B783"/>
              </a:buClr>
              <a:buFont typeface="Arial" panose="020B0604020202020204" pitchFamily="34" charset="0"/>
              <a:buChar char="•"/>
              <a:defRPr sz="2000"/>
            </a:lvl3pPr>
            <a:lvl4pPr marL="685800" indent="-228600">
              <a:buClr>
                <a:srgbClr val="C8B783"/>
              </a:buClr>
              <a:buFont typeface="Arial" panose="020B0604020202020204" pitchFamily="34" charset="0"/>
              <a:buChar char="•"/>
              <a:defRPr sz="1800"/>
            </a:lvl4pPr>
            <a:lvl5pPr marL="914400" indent="-228600">
              <a:buClr>
                <a:srgbClr val="C8B783"/>
              </a:buClr>
              <a:buFont typeface="Arial" panose="020B0604020202020204" pitchFamily="34" charset="0"/>
              <a:buChar char="•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half" idx="2"/>
          </p:nvPr>
        </p:nvSpPr>
        <p:spPr>
          <a:xfrm>
            <a:off x="4794191" y="1284005"/>
            <a:ext cx="3892609" cy="415966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346213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46A9FE5-CD39-614C-BF41-ADCD1E6B07B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903718" y="1185635"/>
            <a:ext cx="7772400" cy="1384995"/>
          </a:xfrm>
        </p:spPr>
        <p:txBody>
          <a:bodyPr anchor="b" anchorCtr="0"/>
          <a:lstStyle>
            <a:lvl1pPr>
              <a:lnSpc>
                <a:spcPts val="5400"/>
              </a:lnSpc>
              <a:defRPr sz="5400" kern="1300" spc="-50">
                <a:solidFill>
                  <a:srgbClr val="CC3A2B"/>
                </a:solidFill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>
          <a:xfrm>
            <a:off x="903718" y="2709726"/>
            <a:ext cx="7772400" cy="454392"/>
          </a:xfrm>
        </p:spPr>
        <p:txBody>
          <a:bodyPr/>
          <a:lstStyle>
            <a:lvl1pPr marL="0" indent="0" algn="l">
              <a:buNone/>
              <a:defRPr b="0" i="0" cap="all">
                <a:solidFill>
                  <a:srgbClr val="C8B783"/>
                </a:solidFill>
                <a:latin typeface="Calibri" pitchFamily="34" charset="0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725999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41347" y="1411451"/>
            <a:ext cx="7772400" cy="1408078"/>
          </a:xfrm>
        </p:spPr>
        <p:txBody>
          <a:bodyPr anchor="b" anchorCtr="0"/>
          <a:lstStyle>
            <a:lvl1pPr>
              <a:lnSpc>
                <a:spcPts val="5400"/>
              </a:lnSpc>
              <a:defRPr sz="5400" kern="1300" spc="-50">
                <a:solidFill>
                  <a:srgbClr val="CC3A2B"/>
                </a:solidFill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41347" y="2958625"/>
            <a:ext cx="7772400" cy="1752600"/>
          </a:xfrm>
        </p:spPr>
        <p:txBody>
          <a:bodyPr/>
          <a:lstStyle>
            <a:lvl1pPr marL="0" indent="0" algn="l">
              <a:buNone/>
              <a:defRPr sz="2800" b="0" i="0" cap="all">
                <a:solidFill>
                  <a:schemeClr val="tx1"/>
                </a:solidFill>
                <a:latin typeface="Calibri" pitchFamily="34" charset="0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798" y="506339"/>
            <a:ext cx="7649918" cy="615553"/>
          </a:xfrm>
        </p:spPr>
        <p:txBody>
          <a:bodyPr/>
          <a:lstStyle>
            <a:lvl1pPr>
              <a:defRPr>
                <a:solidFill>
                  <a:srgbClr val="CC3A2B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8798" y="1375494"/>
            <a:ext cx="7649918" cy="409231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46A9FE5-CD39-614C-BF41-ADCD1E6B07B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1886" y="369605"/>
            <a:ext cx="8124914" cy="615553"/>
          </a:xfrm>
        </p:spPr>
        <p:txBody>
          <a:bodyPr/>
          <a:lstStyle>
            <a:lvl1pPr>
              <a:defRPr baseline="0">
                <a:solidFill>
                  <a:srgbClr val="CC3A2B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1886" y="1284006"/>
            <a:ext cx="3958839" cy="415966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191" y="1284005"/>
            <a:ext cx="3892609" cy="415966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1168" y="267056"/>
            <a:ext cx="7649918" cy="615553"/>
          </a:xfrm>
        </p:spPr>
        <p:txBody>
          <a:bodyPr/>
          <a:lstStyle>
            <a:lvl1pPr>
              <a:defRPr>
                <a:solidFill>
                  <a:srgbClr val="CC3A2B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1167" y="1116369"/>
            <a:ext cx="3656263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C8B78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9534" y="1899855"/>
            <a:ext cx="3656263" cy="358297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1642" y="1116369"/>
            <a:ext cx="3659444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C8B78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009" y="1899855"/>
            <a:ext cx="3659444" cy="358297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46A9FE5-CD39-614C-BF41-ADCD1E6B07B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041" y="701040"/>
            <a:ext cx="7649918" cy="61555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46A9FE5-CD39-614C-BF41-ADCD1E6B07B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46A9FE5-CD39-614C-BF41-ADCD1E6B07B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solidFill>
                  <a:srgbClr val="C8B783"/>
                </a:solidFill>
              </a:defRPr>
            </a:lvl1pPr>
            <a:lvl2pPr marL="514350" indent="-514350">
              <a:buClr>
                <a:srgbClr val="A00316"/>
              </a:buClr>
              <a:buFont typeface="Arial" panose="020B0604020202020204" pitchFamily="34" charset="0"/>
              <a:buChar char="•"/>
              <a:defRPr sz="2800"/>
            </a:lvl2pPr>
            <a:lvl3pPr marL="685800" indent="-457200">
              <a:buClr>
                <a:srgbClr val="A00316"/>
              </a:buClr>
              <a:buFont typeface="Arial" panose="020B0604020202020204" pitchFamily="34" charset="0"/>
              <a:buChar char="•"/>
              <a:defRPr sz="2400"/>
            </a:lvl3pPr>
            <a:lvl4pPr marL="914400" indent="-457200">
              <a:buClr>
                <a:srgbClr val="A00316"/>
              </a:buClr>
              <a:buFont typeface="Arial" panose="020B0604020202020204" pitchFamily="34" charset="0"/>
              <a:buChar char="•"/>
              <a:defRPr sz="2000"/>
            </a:lvl4pPr>
            <a:lvl5pPr marL="1143000" indent="-457200">
              <a:buClr>
                <a:srgbClr val="A00316"/>
              </a:buClr>
              <a:buFont typeface="Arial" panose="020B0604020202020204" pitchFamily="34" charset="0"/>
              <a:buChar char="•"/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5059561"/>
            <a:ext cx="5486400" cy="307777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46A9FE5-CD39-614C-BF41-ADCD1E6B07B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85800"/>
            <a:ext cx="7649918" cy="615553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1554955"/>
            <a:ext cx="7649918" cy="409231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9626791-0C45-43EA-9830-BD472D8A29B2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6848900" y="5693014"/>
            <a:ext cx="2133601" cy="95837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29" r:id="rId1"/>
    <p:sldLayoutId id="2147484018" r:id="rId2"/>
    <p:sldLayoutId id="2147484019" r:id="rId3"/>
    <p:sldLayoutId id="2147484021" r:id="rId4"/>
    <p:sldLayoutId id="2147484022" r:id="rId5"/>
    <p:sldLayoutId id="2147484023" r:id="rId6"/>
    <p:sldLayoutId id="2147484024" r:id="rId7"/>
    <p:sldLayoutId id="2147484025" r:id="rId8"/>
    <p:sldLayoutId id="2147484026" r:id="rId9"/>
    <p:sldLayoutId id="2147484031" r:id="rId10"/>
    <p:sldLayoutId id="2147484032" r:id="rId11"/>
    <p:sldLayoutId id="2147484033" r:id="rId12"/>
  </p:sldLayoutIdLst>
  <p:txStyles>
    <p:titleStyle>
      <a:lvl1pPr algn="l" defTabSz="457200" rtl="0" eaLnBrk="1" latinLnBrk="0" hangingPunct="1">
        <a:spcBef>
          <a:spcPct val="0"/>
        </a:spcBef>
        <a:buNone/>
        <a:defRPr sz="4000" b="0" kern="1200" baseline="0">
          <a:solidFill>
            <a:srgbClr val="CC3A2B"/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Tx/>
        <a:buNone/>
        <a:defRPr sz="2800" kern="1200">
          <a:solidFill>
            <a:schemeClr val="tx1"/>
          </a:solidFill>
          <a:latin typeface="Calibri" pitchFamily="34" charset="0"/>
          <a:ea typeface="+mn-ea"/>
          <a:cs typeface="Arial"/>
        </a:defRPr>
      </a:lvl1pPr>
      <a:lvl2pPr marL="228600" indent="-228600" algn="l" defTabSz="4572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2800" kern="1200">
          <a:solidFill>
            <a:schemeClr val="tx1"/>
          </a:solidFill>
          <a:latin typeface="Calibri" pitchFamily="34" charset="0"/>
          <a:ea typeface="+mn-ea"/>
          <a:cs typeface="Arial"/>
        </a:defRPr>
      </a:lvl2pPr>
      <a:lvl3pPr marL="457200" indent="-228600" algn="l" defTabSz="457200" rtl="0" eaLnBrk="1" latinLnBrk="0" hangingPunct="1">
        <a:spcBef>
          <a:spcPct val="20000"/>
        </a:spcBef>
        <a:buClr>
          <a:schemeClr val="tx1"/>
        </a:buClr>
        <a:buFont typeface="Wingdings" pitchFamily="2" charset="2"/>
        <a:buChar char="§"/>
        <a:defRPr sz="2800" kern="1200">
          <a:solidFill>
            <a:schemeClr val="tx1"/>
          </a:solidFill>
          <a:latin typeface="Calibri" pitchFamily="34" charset="0"/>
          <a:ea typeface="+mn-ea"/>
          <a:cs typeface="Arial"/>
        </a:defRPr>
      </a:lvl3pPr>
      <a:lvl4pPr marL="685800" indent="-228600" algn="l" defTabSz="457200" rtl="0" eaLnBrk="1" latinLnBrk="0" hangingPunct="1">
        <a:spcBef>
          <a:spcPct val="20000"/>
        </a:spcBef>
        <a:buClr>
          <a:srgbClr val="000000"/>
        </a:buClr>
        <a:buFont typeface="Wingdings" pitchFamily="2" charset="2"/>
        <a:buChar char="§"/>
        <a:defRPr sz="2800" kern="1200">
          <a:solidFill>
            <a:schemeClr val="tx1"/>
          </a:solidFill>
          <a:latin typeface="Calibri" pitchFamily="34" charset="0"/>
          <a:ea typeface="+mn-ea"/>
          <a:cs typeface="Arial"/>
        </a:defRPr>
      </a:lvl4pPr>
      <a:lvl5pPr marL="914400" indent="-228600" algn="l" defTabSz="457200" rtl="0" eaLnBrk="1" latinLnBrk="0" hangingPunct="1">
        <a:spcBef>
          <a:spcPct val="20000"/>
        </a:spcBef>
        <a:buFont typeface="Lucida Grande"/>
        <a:buChar char="–"/>
        <a:defRPr sz="2800" kern="1200">
          <a:solidFill>
            <a:schemeClr val="tx1"/>
          </a:solidFill>
          <a:latin typeface="Calibri" pitchFamily="34" charset="0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BD5599-24BC-48D5-9679-4DF19A5BAA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1347" y="2127031"/>
            <a:ext cx="7772400" cy="1384995"/>
          </a:xfrm>
        </p:spPr>
        <p:txBody>
          <a:bodyPr/>
          <a:lstStyle/>
          <a:p>
            <a:pPr algn="ctr"/>
            <a:r>
              <a:rPr lang="en-US" dirty="0"/>
              <a:t>The Path to the CGFM Certification</a:t>
            </a:r>
          </a:p>
        </p:txBody>
      </p:sp>
    </p:spTree>
    <p:extLst>
      <p:ext uri="{BB962C8B-B14F-4D97-AF65-F5344CB8AC3E}">
        <p14:creationId xmlns:p14="http://schemas.microsoft.com/office/powerpoint/2010/main" val="22923940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798" y="371475"/>
            <a:ext cx="7649918" cy="1846659"/>
          </a:xfrm>
        </p:spPr>
        <p:txBody>
          <a:bodyPr/>
          <a:lstStyle/>
          <a:p>
            <a:r>
              <a:rPr lang="en-US" dirty="0"/>
              <a:t>Examination 1: </a:t>
            </a:r>
            <a:br>
              <a:rPr lang="en-US" dirty="0"/>
            </a:br>
            <a:r>
              <a:rPr lang="en-US" dirty="0"/>
              <a:t>Governmental Environment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8798" y="1651819"/>
            <a:ext cx="8132968" cy="3815986"/>
          </a:xfrm>
        </p:spPr>
        <p:txBody>
          <a:bodyPr/>
          <a:lstStyle/>
          <a:p>
            <a:pPr marL="225425" indent="-225425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200" dirty="0"/>
              <a:t>Organization, Structure and Authority of Government </a:t>
            </a:r>
          </a:p>
          <a:p>
            <a:pPr marL="225425" indent="-225425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200" dirty="0"/>
              <a:t>Legally-Based Implications of the Government Financial Environment</a:t>
            </a:r>
          </a:p>
          <a:p>
            <a:pPr marL="225425" indent="-225425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200" dirty="0"/>
              <a:t>Demonstrate an Understanding of the Government Management System (Cycle)</a:t>
            </a:r>
          </a:p>
          <a:p>
            <a:pPr marL="225425" indent="-225425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200" dirty="0"/>
              <a:t>Governmental Financing Process</a:t>
            </a:r>
          </a:p>
          <a:p>
            <a:pPr marL="225425" indent="-225425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200" dirty="0"/>
              <a:t>Identify the Concepts, Definitions and Notions of Public Accountability</a:t>
            </a:r>
          </a:p>
          <a:p>
            <a:pPr marL="225425" indent="-225425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200" dirty="0"/>
              <a:t>Demonstrate an Understanding of Ethics as Applied to the Government Environment</a:t>
            </a:r>
          </a:p>
          <a:p>
            <a:pPr marL="225425" indent="-225425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200" dirty="0"/>
              <a:t>Demonstrate an Understanding of Electronic Services in      	Government</a:t>
            </a:r>
          </a:p>
          <a:p>
            <a:pPr lvl="1"/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2937409" y="6139505"/>
            <a:ext cx="3568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www.agacgfm.org/cgfm/exams</a:t>
            </a:r>
          </a:p>
        </p:txBody>
      </p:sp>
    </p:spTree>
    <p:extLst>
      <p:ext uri="{BB962C8B-B14F-4D97-AF65-F5344CB8AC3E}">
        <p14:creationId xmlns:p14="http://schemas.microsoft.com/office/powerpoint/2010/main" val="22494653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798" y="371475"/>
            <a:ext cx="7649918" cy="2462213"/>
          </a:xfrm>
        </p:spPr>
        <p:txBody>
          <a:bodyPr/>
          <a:lstStyle/>
          <a:p>
            <a:r>
              <a:rPr lang="en-US" dirty="0"/>
              <a:t>Examination 2: Governmental Accounting, Financial Reporting and Budgeting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8798" y="2408903"/>
            <a:ext cx="8132968" cy="3058902"/>
          </a:xfrm>
        </p:spPr>
        <p:txBody>
          <a:bodyPr/>
          <a:lstStyle/>
          <a:p>
            <a:pPr marL="225425" indent="-225425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400" dirty="0"/>
              <a:t>Governmental Financial Accounting, Reporting and Budgeting: General Knowledge</a:t>
            </a:r>
          </a:p>
          <a:p>
            <a:pPr marL="225425" indent="-225425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400" dirty="0"/>
              <a:t>Demonstrate an Understanding of State and Local Financial Accounting and Reporting</a:t>
            </a:r>
          </a:p>
          <a:p>
            <a:pPr marL="225425" indent="-225425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400" dirty="0"/>
              <a:t>Demonstrate an Understanding of Federal Financial Accounting and Reporting</a:t>
            </a:r>
          </a:p>
          <a:p>
            <a:pPr lvl="1"/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2937409" y="6139505"/>
            <a:ext cx="3568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www.agacgfm.org/cgfm/exams</a:t>
            </a:r>
          </a:p>
        </p:txBody>
      </p:sp>
    </p:spTree>
    <p:extLst>
      <p:ext uri="{BB962C8B-B14F-4D97-AF65-F5344CB8AC3E}">
        <p14:creationId xmlns:p14="http://schemas.microsoft.com/office/powerpoint/2010/main" val="10180796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798" y="371475"/>
            <a:ext cx="7649918" cy="2462213"/>
          </a:xfrm>
        </p:spPr>
        <p:txBody>
          <a:bodyPr/>
          <a:lstStyle/>
          <a:p>
            <a:r>
              <a:rPr lang="en-US" dirty="0"/>
              <a:t>Examination 3: Governmental Financial Management and Control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8798" y="2241756"/>
            <a:ext cx="8132968" cy="3226050"/>
          </a:xfrm>
        </p:spPr>
        <p:txBody>
          <a:bodyPr/>
          <a:lstStyle/>
          <a:p>
            <a:pPr marL="225425" indent="-225425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400" dirty="0"/>
              <a:t>Financial Management Functions</a:t>
            </a:r>
          </a:p>
          <a:p>
            <a:pPr marL="225425" indent="-225425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400" dirty="0"/>
              <a:t>Demonstrate an Understanding of Financial and Managerial Analysis Techniques</a:t>
            </a:r>
          </a:p>
          <a:p>
            <a:pPr marL="225425" indent="-225425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400" dirty="0"/>
              <a:t>Internal Control</a:t>
            </a:r>
          </a:p>
          <a:p>
            <a:pPr marL="225425" indent="-225425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400" dirty="0"/>
              <a:t>Demonstrate an Understanding of Performance Measurement/Metrics/Service Efforts and Accomplishments (SEA)</a:t>
            </a:r>
          </a:p>
          <a:p>
            <a:pPr marL="225425" indent="-225425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400" dirty="0"/>
              <a:t>Auditing</a:t>
            </a:r>
          </a:p>
          <a:p>
            <a:pPr lvl="1"/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2937409" y="6139505"/>
            <a:ext cx="3568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www.agacgfm.org/cgfm/exams</a:t>
            </a:r>
          </a:p>
        </p:txBody>
      </p:sp>
    </p:spTree>
    <p:extLst>
      <p:ext uri="{BB962C8B-B14F-4D97-AF65-F5344CB8AC3E}">
        <p14:creationId xmlns:p14="http://schemas.microsoft.com/office/powerpoint/2010/main" val="29652451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798" y="381001"/>
            <a:ext cx="7649918" cy="740892"/>
          </a:xfrm>
        </p:spPr>
        <p:txBody>
          <a:bodyPr/>
          <a:lstStyle/>
          <a:p>
            <a:r>
              <a:rPr lang="en-US" dirty="0"/>
              <a:t>CGFM: requirements to maintain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endParaRPr lang="en-US" b="1" dirty="0"/>
          </a:p>
          <a:p>
            <a:pPr lvl="1"/>
            <a:r>
              <a:rPr lang="en-US" sz="2400" b="1" dirty="0"/>
              <a:t>Ethics</a:t>
            </a:r>
            <a:r>
              <a:rPr lang="en-US" sz="2400" dirty="0"/>
              <a:t> – continue to abide by AGA’s </a:t>
            </a:r>
            <a:r>
              <a:rPr lang="en-US" sz="2400" i="1" dirty="0"/>
              <a:t>Code of Ethics</a:t>
            </a:r>
          </a:p>
          <a:p>
            <a:pPr lvl="1"/>
            <a:endParaRPr lang="en-US" sz="2400" b="1" dirty="0"/>
          </a:p>
          <a:p>
            <a:pPr lvl="1"/>
            <a:r>
              <a:rPr lang="en-US" sz="2400" b="1" dirty="0"/>
              <a:t>Renewal</a:t>
            </a:r>
            <a:r>
              <a:rPr lang="en-US" sz="2400" dirty="0"/>
              <a:t> – renew the designation annually by March 31</a:t>
            </a:r>
          </a:p>
          <a:p>
            <a:pPr lvl="1"/>
            <a:endParaRPr lang="en-US" sz="2400" b="1" dirty="0"/>
          </a:p>
          <a:p>
            <a:pPr lvl="1"/>
            <a:r>
              <a:rPr lang="en-US" sz="2400" b="1" dirty="0"/>
              <a:t>Continuing education</a:t>
            </a:r>
            <a:r>
              <a:rPr lang="en-US" sz="2400" dirty="0"/>
              <a:t> – complete 80 hours of applicable continuing professional education (CPE) every two years (including 4 hours in ethics per cycle) and provide documentation to AGA upon request</a:t>
            </a:r>
          </a:p>
          <a:p>
            <a:pPr marL="0" lvl="1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937409" y="6139505"/>
            <a:ext cx="3568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www.agacgfm.org/cgfm/maintain</a:t>
            </a:r>
          </a:p>
        </p:txBody>
      </p:sp>
    </p:spTree>
    <p:extLst>
      <p:ext uri="{BB962C8B-B14F-4D97-AF65-F5344CB8AC3E}">
        <p14:creationId xmlns:p14="http://schemas.microsoft.com/office/powerpoint/2010/main" val="37986031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798" y="390525"/>
            <a:ext cx="7649918" cy="731367"/>
          </a:xfrm>
        </p:spPr>
        <p:txBody>
          <a:bodyPr/>
          <a:lstStyle/>
          <a:p>
            <a:r>
              <a:rPr lang="en-US" dirty="0"/>
              <a:t>Enhance your marketability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endParaRPr lang="en-US" sz="2600" dirty="0"/>
          </a:p>
          <a:p>
            <a:pPr lvl="1"/>
            <a:r>
              <a:rPr lang="en-US" sz="2400" dirty="0"/>
              <a:t>CGFM is the mark of professional excellence</a:t>
            </a:r>
          </a:p>
          <a:p>
            <a:pPr lvl="1"/>
            <a:endParaRPr lang="en-US" sz="2400" dirty="0"/>
          </a:p>
          <a:p>
            <a:pPr lvl="1"/>
            <a:r>
              <a:rPr lang="en-US" sz="2400" dirty="0"/>
              <a:t>CGFM is transferrable across agencies and government levels</a:t>
            </a:r>
          </a:p>
          <a:p>
            <a:pPr lvl="1"/>
            <a:endParaRPr lang="en-US" sz="2400" dirty="0"/>
          </a:p>
          <a:p>
            <a:pPr marL="0" lvl="1" indent="0" algn="ctr">
              <a:buNone/>
            </a:pPr>
            <a:r>
              <a:rPr lang="en-US" sz="2400" b="1" dirty="0"/>
              <a:t>Apply </a:t>
            </a:r>
            <a:r>
              <a:rPr lang="en-US" sz="2400" dirty="0"/>
              <a:t>at www.agacgfm.org/cgfm/apply</a:t>
            </a:r>
          </a:p>
          <a:p>
            <a:pPr marL="0" lvl="1" indent="0" algn="ctr">
              <a:buNone/>
            </a:pPr>
            <a:endParaRPr lang="en-US" sz="2400" dirty="0"/>
          </a:p>
          <a:p>
            <a:pPr lvl="1"/>
            <a:endParaRPr lang="en-US" sz="2400" dirty="0"/>
          </a:p>
          <a:p>
            <a:pPr lvl="1">
              <a:buNone/>
            </a:pP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7986031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638798" y="371475"/>
            <a:ext cx="7649918" cy="615553"/>
          </a:xfrm>
        </p:spPr>
        <p:txBody>
          <a:bodyPr/>
          <a:lstStyle/>
          <a:p>
            <a:r>
              <a:rPr lang="en-US" dirty="0"/>
              <a:t>For more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sz="2400" b="1" dirty="0"/>
          </a:p>
          <a:p>
            <a:pPr algn="ctr"/>
            <a:endParaRPr lang="en-US" sz="2400" b="1" dirty="0"/>
          </a:p>
          <a:p>
            <a:pPr algn="ctr"/>
            <a:r>
              <a:rPr lang="en-US" sz="2400" b="1" dirty="0"/>
              <a:t>Katya Silver </a:t>
            </a:r>
          </a:p>
          <a:p>
            <a:pPr algn="ctr"/>
            <a:r>
              <a:rPr lang="en-US" sz="2400" dirty="0"/>
              <a:t>Director of Professional Certification</a:t>
            </a:r>
          </a:p>
          <a:p>
            <a:pPr algn="ctr"/>
            <a:r>
              <a:rPr lang="en-US" sz="2400" dirty="0"/>
              <a:t>ksilver@agacgfm.org </a:t>
            </a:r>
          </a:p>
          <a:p>
            <a:pPr algn="ctr"/>
            <a:r>
              <a:rPr lang="en-US" sz="2400" dirty="0"/>
              <a:t>703-684-6931 ext. 305</a:t>
            </a:r>
          </a:p>
          <a:p>
            <a:pPr algn="ctr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29676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798" y="506339"/>
            <a:ext cx="7971128" cy="1231106"/>
          </a:xfrm>
        </p:spPr>
        <p:txBody>
          <a:bodyPr/>
          <a:lstStyle/>
          <a:p>
            <a:r>
              <a:rPr lang="en-US" dirty="0"/>
              <a:t>The Path to the CGFM Certification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8798" y="1847849"/>
            <a:ext cx="7649918" cy="3765613"/>
          </a:xfrm>
        </p:spPr>
        <p:txBody>
          <a:bodyPr/>
          <a:lstStyle/>
          <a:p>
            <a:pPr lvl="1"/>
            <a:r>
              <a:rPr lang="en-US" sz="2400" dirty="0"/>
              <a:t>What is CGFM?</a:t>
            </a:r>
          </a:p>
          <a:p>
            <a:pPr lvl="1"/>
            <a:r>
              <a:rPr lang="en-US" sz="2400" dirty="0"/>
              <a:t>Initial certification requirements</a:t>
            </a:r>
          </a:p>
          <a:p>
            <a:pPr lvl="1"/>
            <a:r>
              <a:rPr lang="en-US" sz="2400" dirty="0"/>
              <a:t>Certification process</a:t>
            </a:r>
          </a:p>
          <a:p>
            <a:pPr lvl="1"/>
            <a:r>
              <a:rPr lang="en-US" sz="2400" dirty="0"/>
              <a:t>Preparing for examinations</a:t>
            </a:r>
          </a:p>
          <a:p>
            <a:pPr lvl="1"/>
            <a:r>
              <a:rPr lang="en-US" sz="2400" dirty="0"/>
              <a:t>Maintaining certification</a:t>
            </a:r>
          </a:p>
        </p:txBody>
      </p:sp>
    </p:spTree>
    <p:extLst>
      <p:ext uri="{BB962C8B-B14F-4D97-AF65-F5344CB8AC3E}">
        <p14:creationId xmlns:p14="http://schemas.microsoft.com/office/powerpoint/2010/main" val="25451459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798" y="506339"/>
            <a:ext cx="7649918" cy="1231106"/>
          </a:xfrm>
        </p:spPr>
        <p:txBody>
          <a:bodyPr/>
          <a:lstStyle/>
          <a:p>
            <a:r>
              <a:rPr lang="en-US" dirty="0"/>
              <a:t>What is CGFM?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100" y="1918740"/>
            <a:ext cx="7869616" cy="3549065"/>
          </a:xfrm>
        </p:spPr>
        <p:txBody>
          <a:bodyPr/>
          <a:lstStyle/>
          <a:p>
            <a:pPr lvl="1">
              <a:buNone/>
            </a:pPr>
            <a:endParaRPr lang="en-US" dirty="0"/>
          </a:p>
          <a:p>
            <a:pPr lvl="1">
              <a:buNone/>
            </a:pPr>
            <a:r>
              <a:rPr lang="en-US" dirty="0"/>
              <a:t>	</a:t>
            </a:r>
            <a:r>
              <a:rPr lang="en-US" sz="2400" dirty="0"/>
              <a:t>Certified Government Financial Manager® (CGFM®) </a:t>
            </a:r>
          </a:p>
          <a:p>
            <a:pPr lvl="1">
              <a:buNone/>
            </a:pPr>
            <a:r>
              <a:rPr lang="en-US" sz="2400" dirty="0"/>
              <a:t>	is a professional certification awarded by AGA</a:t>
            </a:r>
          </a:p>
        </p:txBody>
      </p:sp>
    </p:spTree>
    <p:extLst>
      <p:ext uri="{BB962C8B-B14F-4D97-AF65-F5344CB8AC3E}">
        <p14:creationId xmlns:p14="http://schemas.microsoft.com/office/powerpoint/2010/main" val="25451459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makes the CGFM unique?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endParaRPr lang="en-US" dirty="0"/>
          </a:p>
          <a:p>
            <a:pPr lvl="1"/>
            <a:r>
              <a:rPr lang="en-US" sz="2400" dirty="0"/>
              <a:t>Specialized focus on government financial management</a:t>
            </a:r>
          </a:p>
          <a:p>
            <a:pPr lvl="1"/>
            <a:endParaRPr lang="en-US" sz="2400" dirty="0"/>
          </a:p>
          <a:p>
            <a:pPr lvl="1"/>
            <a:endParaRPr lang="en-US" sz="2400" dirty="0"/>
          </a:p>
          <a:p>
            <a:pPr lvl="1"/>
            <a:r>
              <a:rPr lang="en-US" sz="2400" dirty="0"/>
              <a:t>Broad coverage of various aspects of financial management at all levels of government</a:t>
            </a:r>
          </a:p>
        </p:txBody>
      </p:sp>
    </p:spTree>
    <p:extLst>
      <p:ext uri="{BB962C8B-B14F-4D97-AF65-F5344CB8AC3E}">
        <p14:creationId xmlns:p14="http://schemas.microsoft.com/office/powerpoint/2010/main" val="25451459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1886" y="381000"/>
            <a:ext cx="8124914" cy="1231106"/>
          </a:xfrm>
        </p:spPr>
        <p:txBody>
          <a:bodyPr/>
          <a:lstStyle/>
          <a:p>
            <a:r>
              <a:rPr lang="en-US" dirty="0"/>
              <a:t>CGFM benefits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1886" y="1533525"/>
            <a:ext cx="8124914" cy="4381809"/>
          </a:xfrm>
        </p:spPr>
        <p:txBody>
          <a:bodyPr/>
          <a:lstStyle/>
          <a:p>
            <a:pPr lvl="1">
              <a:buClrTx/>
              <a:buFont typeface="Wingdings" panose="05000000000000000000" pitchFamily="2" charset="2"/>
              <a:buChar char="§"/>
            </a:pPr>
            <a:r>
              <a:rPr lang="en-US" dirty="0"/>
              <a:t>Increased knowledge of government financial management</a:t>
            </a:r>
          </a:p>
          <a:p>
            <a:pPr lvl="1">
              <a:buClrTx/>
              <a:buFont typeface="Wingdings" panose="05000000000000000000" pitchFamily="2" charset="2"/>
              <a:buChar char="§"/>
            </a:pPr>
            <a:r>
              <a:rPr lang="en-US" dirty="0"/>
              <a:t>Greater confidence on the job</a:t>
            </a:r>
          </a:p>
          <a:p>
            <a:pPr lvl="1">
              <a:buClrTx/>
              <a:buFont typeface="Wingdings" panose="05000000000000000000" pitchFamily="2" charset="2"/>
              <a:buChar char="§"/>
            </a:pPr>
            <a:r>
              <a:rPr lang="en-US" dirty="0"/>
              <a:t>Better understanding of “big picture”</a:t>
            </a:r>
            <a:r>
              <a:rPr lang="en-US" altLang="ja-JP" dirty="0"/>
              <a:t> </a:t>
            </a:r>
            <a:r>
              <a:rPr lang="en-US" dirty="0"/>
              <a:t>of government</a:t>
            </a:r>
          </a:p>
          <a:p>
            <a:pPr lvl="1">
              <a:buClrTx/>
              <a:buFont typeface="Wingdings" panose="05000000000000000000" pitchFamily="2" charset="2"/>
              <a:buChar char="§"/>
            </a:pPr>
            <a:r>
              <a:rPr lang="en-US" dirty="0"/>
              <a:t>Portable and tangible indicator of experience and knowledge</a:t>
            </a:r>
          </a:p>
          <a:p>
            <a:pPr lvl="1">
              <a:buClrTx/>
              <a:buFont typeface="Wingdings" panose="05000000000000000000" pitchFamily="2" charset="2"/>
              <a:buChar char="§"/>
            </a:pPr>
            <a:r>
              <a:rPr lang="en-US" dirty="0"/>
              <a:t>Enhanced marketability throughout all levels of government</a:t>
            </a:r>
          </a:p>
          <a:p>
            <a:pPr lvl="1">
              <a:buClrTx/>
              <a:buFont typeface="Wingdings" panose="05000000000000000000" pitchFamily="2" charset="2"/>
              <a:buChar char="§"/>
            </a:pPr>
            <a:r>
              <a:rPr lang="en-US" dirty="0"/>
              <a:t>Encourages employer incentives and continuing education</a:t>
            </a:r>
          </a:p>
          <a:p>
            <a:pPr lvl="1">
              <a:buClrTx/>
              <a:buFont typeface="Wingdings" panose="05000000000000000000" pitchFamily="2" charset="2"/>
              <a:buChar char="§"/>
            </a:pPr>
            <a:r>
              <a:rPr lang="en-US" dirty="0"/>
              <a:t>Enhanced credibility, public confidence and employee value</a:t>
            </a:r>
          </a:p>
          <a:p>
            <a:pPr lvl="1"/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5594443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2450" y="352426"/>
            <a:ext cx="8240468" cy="948928"/>
          </a:xfrm>
        </p:spPr>
        <p:txBody>
          <a:bodyPr/>
          <a:lstStyle/>
          <a:p>
            <a:r>
              <a:rPr lang="en-US" dirty="0"/>
              <a:t>CGFM: initial requirements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250" y="1554955"/>
            <a:ext cx="8316668" cy="4092312"/>
          </a:xfrm>
        </p:spPr>
        <p:txBody>
          <a:bodyPr/>
          <a:lstStyle/>
          <a:p>
            <a:pPr lvl="1">
              <a:buClrTx/>
              <a:buFont typeface="Wingdings" panose="05000000000000000000" pitchFamily="2" charset="2"/>
              <a:buChar char="§"/>
            </a:pPr>
            <a:r>
              <a:rPr lang="en-US" sz="2400" b="1" dirty="0"/>
              <a:t>Ethics</a:t>
            </a:r>
            <a:r>
              <a:rPr lang="en-US" sz="2400" dirty="0"/>
              <a:t> – read and agree to abide by AGA’s </a:t>
            </a:r>
            <a:r>
              <a:rPr lang="en-US" sz="2400" i="1" dirty="0"/>
              <a:t>Code of Ethics</a:t>
            </a:r>
          </a:p>
          <a:p>
            <a:pPr lvl="1">
              <a:buClrTx/>
              <a:buFont typeface="Wingdings" panose="05000000000000000000" pitchFamily="2" charset="2"/>
              <a:buChar char="§"/>
            </a:pPr>
            <a:endParaRPr lang="en-US" sz="2400" b="1" dirty="0"/>
          </a:p>
          <a:p>
            <a:pPr lvl="1">
              <a:buClrTx/>
              <a:buFont typeface="Wingdings" panose="05000000000000000000" pitchFamily="2" charset="2"/>
              <a:buChar char="§"/>
            </a:pPr>
            <a:r>
              <a:rPr lang="en-US" sz="2400" b="1" dirty="0"/>
              <a:t>Education</a:t>
            </a:r>
            <a:r>
              <a:rPr lang="en-US" sz="2400" dirty="0"/>
              <a:t> – have a bachelor’s degree from an accredited U.S. college or university</a:t>
            </a:r>
          </a:p>
          <a:p>
            <a:pPr lvl="1">
              <a:buClrTx/>
              <a:buFont typeface="Wingdings" panose="05000000000000000000" pitchFamily="2" charset="2"/>
              <a:buChar char="§"/>
            </a:pPr>
            <a:endParaRPr lang="en-US" sz="2400" b="1" dirty="0"/>
          </a:p>
          <a:p>
            <a:pPr lvl="1">
              <a:buClrTx/>
              <a:buFont typeface="Wingdings" panose="05000000000000000000" pitchFamily="2" charset="2"/>
              <a:buChar char="§"/>
            </a:pPr>
            <a:r>
              <a:rPr lang="en-US" sz="2400" b="1" dirty="0"/>
              <a:t>Examinations</a:t>
            </a:r>
            <a:r>
              <a:rPr lang="en-US" sz="2400" dirty="0"/>
              <a:t> – pass three comprehensive CGFM examinations</a:t>
            </a:r>
          </a:p>
          <a:p>
            <a:pPr lvl="1">
              <a:buClrTx/>
              <a:buFont typeface="Wingdings" panose="05000000000000000000" pitchFamily="2" charset="2"/>
              <a:buChar char="§"/>
            </a:pPr>
            <a:endParaRPr lang="en-US" sz="2400" b="1" dirty="0"/>
          </a:p>
          <a:p>
            <a:pPr lvl="1">
              <a:buClrTx/>
              <a:buFont typeface="Wingdings" panose="05000000000000000000" pitchFamily="2" charset="2"/>
              <a:buChar char="§"/>
            </a:pPr>
            <a:r>
              <a:rPr lang="en-US" sz="2400" b="1" dirty="0"/>
              <a:t>Experience</a:t>
            </a:r>
            <a:r>
              <a:rPr lang="en-US" sz="2400" dirty="0"/>
              <a:t> – complete at least two years of professional-level experience in U.S. government financial management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86099" y="6139505"/>
            <a:ext cx="34441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www.agacgfm.org/cgfm</a:t>
            </a:r>
          </a:p>
        </p:txBody>
      </p:sp>
    </p:spTree>
    <p:extLst>
      <p:ext uri="{BB962C8B-B14F-4D97-AF65-F5344CB8AC3E}">
        <p14:creationId xmlns:p14="http://schemas.microsoft.com/office/powerpoint/2010/main" val="37986031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Certification process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1886" y="1247775"/>
            <a:ext cx="8124914" cy="4001688"/>
          </a:xfrm>
        </p:spPr>
        <p:txBody>
          <a:bodyPr/>
          <a:lstStyle/>
          <a:p>
            <a:pPr lvl="1"/>
            <a:r>
              <a:rPr lang="en-US" sz="2400" dirty="0"/>
              <a:t>Step 1—Read AGA's </a:t>
            </a:r>
            <a:r>
              <a:rPr lang="en-US" sz="2400" i="1" dirty="0"/>
              <a:t>Code of Ethics</a:t>
            </a:r>
          </a:p>
          <a:p>
            <a:pPr lvl="1"/>
            <a:r>
              <a:rPr lang="en-US" sz="2400" dirty="0"/>
              <a:t>Step 2—Apply for the CGFM </a:t>
            </a:r>
            <a:r>
              <a:rPr lang="en-US" dirty="0"/>
              <a:t>p</a:t>
            </a:r>
            <a:r>
              <a:rPr lang="en-US" sz="2400" dirty="0"/>
              <a:t>rogram</a:t>
            </a:r>
          </a:p>
          <a:p>
            <a:pPr lvl="1"/>
            <a:r>
              <a:rPr lang="en-US" sz="2400" dirty="0"/>
              <a:t>Step 3—Submit required </a:t>
            </a:r>
            <a:r>
              <a:rPr lang="en-US" dirty="0"/>
              <a:t>d</a:t>
            </a:r>
            <a:r>
              <a:rPr lang="en-US" sz="2400" dirty="0"/>
              <a:t>egree </a:t>
            </a:r>
            <a:r>
              <a:rPr lang="en-US" dirty="0"/>
              <a:t>d</a:t>
            </a:r>
            <a:r>
              <a:rPr lang="en-US" sz="2400" dirty="0"/>
              <a:t>ocumentation</a:t>
            </a:r>
          </a:p>
          <a:p>
            <a:pPr lvl="1"/>
            <a:r>
              <a:rPr lang="en-US" sz="2400" dirty="0"/>
              <a:t>Step 4—Receive an eligibility </a:t>
            </a:r>
            <a:r>
              <a:rPr lang="en-US" dirty="0"/>
              <a:t>l</a:t>
            </a:r>
            <a:r>
              <a:rPr lang="en-US" sz="2400" dirty="0"/>
              <a:t>etter</a:t>
            </a:r>
          </a:p>
          <a:p>
            <a:pPr lvl="1"/>
            <a:r>
              <a:rPr lang="en-US" sz="2400" dirty="0"/>
              <a:t>Step 5—Prepare for the CGFM examinations</a:t>
            </a:r>
          </a:p>
          <a:p>
            <a:pPr lvl="1"/>
            <a:r>
              <a:rPr lang="en-US" sz="2400" dirty="0"/>
              <a:t>Step 6—Schedule the CGFM examinations</a:t>
            </a:r>
          </a:p>
          <a:p>
            <a:pPr lvl="1"/>
            <a:r>
              <a:rPr lang="en-US" sz="2400" dirty="0"/>
              <a:t>Step 7—Take and pass the CGFM examinations</a:t>
            </a:r>
          </a:p>
          <a:p>
            <a:pPr lvl="1"/>
            <a:r>
              <a:rPr lang="en-US" sz="2400" dirty="0"/>
              <a:t>Step 8—Submit a work </a:t>
            </a:r>
            <a:r>
              <a:rPr lang="en-US" dirty="0"/>
              <a:t>v</a:t>
            </a:r>
            <a:r>
              <a:rPr lang="en-US" sz="2400" dirty="0"/>
              <a:t>erification </a:t>
            </a:r>
            <a:r>
              <a:rPr lang="en-US" dirty="0"/>
              <a:t>f</a:t>
            </a:r>
            <a:r>
              <a:rPr lang="en-US" sz="2400" dirty="0"/>
              <a:t>orm</a:t>
            </a:r>
          </a:p>
          <a:p>
            <a:pPr lvl="1"/>
            <a:r>
              <a:rPr lang="en-US" sz="2400" dirty="0"/>
              <a:t>Step 9—Receive CGFM award </a:t>
            </a:r>
            <a:r>
              <a:rPr lang="en-US" dirty="0"/>
              <a:t>l</a:t>
            </a:r>
            <a:r>
              <a:rPr lang="en-US" sz="2400" dirty="0"/>
              <a:t>etter</a:t>
            </a:r>
          </a:p>
          <a:p>
            <a:pPr lvl="1"/>
            <a:r>
              <a:rPr lang="en-US" sz="2400" dirty="0"/>
              <a:t>Step 10—Receive and display </a:t>
            </a:r>
            <a:r>
              <a:rPr lang="en-US" dirty="0"/>
              <a:t>y</a:t>
            </a:r>
            <a:r>
              <a:rPr lang="en-US" sz="2400" dirty="0"/>
              <a:t>our CGFM certificate</a:t>
            </a:r>
          </a:p>
          <a:p>
            <a:pPr lvl="1">
              <a:buNone/>
            </a:pPr>
            <a:br>
              <a:rPr lang="en-US" sz="2400" b="1" dirty="0"/>
            </a:br>
            <a:br>
              <a:rPr lang="en-US" sz="2400" b="1" dirty="0"/>
            </a:br>
            <a:br>
              <a:rPr lang="en-US" sz="2400" b="1" dirty="0"/>
            </a:br>
            <a:br>
              <a:rPr lang="en-US" sz="2400" b="1" dirty="0"/>
            </a:br>
            <a:br>
              <a:rPr lang="en-US" sz="2400" b="1" dirty="0"/>
            </a:br>
            <a:br>
              <a:rPr lang="en-US" sz="2400" b="1" dirty="0"/>
            </a:br>
            <a:endParaRPr lang="en-US" sz="2600" dirty="0"/>
          </a:p>
        </p:txBody>
      </p:sp>
      <p:sp>
        <p:nvSpPr>
          <p:cNvPr id="5" name="TextBox 4"/>
          <p:cNvSpPr txBox="1"/>
          <p:nvPr/>
        </p:nvSpPr>
        <p:spPr>
          <a:xfrm>
            <a:off x="2961685" y="6139505"/>
            <a:ext cx="3568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www.agacgfm.org/cgfm/process</a:t>
            </a:r>
          </a:p>
        </p:txBody>
      </p:sp>
    </p:spTree>
    <p:extLst>
      <p:ext uri="{BB962C8B-B14F-4D97-AF65-F5344CB8AC3E}">
        <p14:creationId xmlns:p14="http://schemas.microsoft.com/office/powerpoint/2010/main" val="5594443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798" y="371475"/>
            <a:ext cx="7649918" cy="750417"/>
          </a:xfrm>
        </p:spPr>
        <p:txBody>
          <a:bodyPr/>
          <a:lstStyle/>
          <a:p>
            <a:r>
              <a:rPr lang="en-US" dirty="0"/>
              <a:t>Preparing for examinations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8798" y="1533524"/>
            <a:ext cx="8132968" cy="3934281"/>
          </a:xfrm>
        </p:spPr>
        <p:txBody>
          <a:bodyPr/>
          <a:lstStyle/>
          <a:p>
            <a:pPr lvl="1"/>
            <a:r>
              <a:rPr lang="en-US" sz="2400" dirty="0"/>
              <a:t>Start with exam content outlines</a:t>
            </a:r>
          </a:p>
          <a:p>
            <a:pPr lvl="2"/>
            <a:r>
              <a:rPr lang="en-US" sz="2400" dirty="0"/>
              <a:t>www.agacgfm.org/cgfm/exams</a:t>
            </a:r>
          </a:p>
          <a:p>
            <a:pPr lvl="1"/>
            <a:endParaRPr lang="en-US" sz="2400" dirty="0"/>
          </a:p>
          <a:p>
            <a:pPr lvl="1"/>
            <a:r>
              <a:rPr lang="en-US" sz="2400" dirty="0"/>
              <a:t>Preparation options</a:t>
            </a:r>
          </a:p>
          <a:p>
            <a:pPr lvl="2"/>
            <a:r>
              <a:rPr lang="en-US" sz="2400" dirty="0"/>
              <a:t>Courses – CGFM live (virtual or in-person) and self-paced</a:t>
            </a:r>
          </a:p>
          <a:p>
            <a:pPr lvl="2"/>
            <a:r>
              <a:rPr lang="en-US" sz="2400" dirty="0"/>
              <a:t>Self-study – study guides, practice exams and study references</a:t>
            </a:r>
          </a:p>
          <a:p>
            <a:pPr lvl="1"/>
            <a:endParaRPr lang="en-US" sz="2400" dirty="0"/>
          </a:p>
          <a:p>
            <a:pPr lvl="1"/>
            <a:r>
              <a:rPr lang="en-US" sz="2400" dirty="0"/>
              <a:t>Other options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937409" y="6139505"/>
            <a:ext cx="3568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www.agacgfm.org/cgfm/prepare</a:t>
            </a:r>
          </a:p>
        </p:txBody>
      </p:sp>
    </p:spTree>
    <p:extLst>
      <p:ext uri="{BB962C8B-B14F-4D97-AF65-F5344CB8AC3E}">
        <p14:creationId xmlns:p14="http://schemas.microsoft.com/office/powerpoint/2010/main" val="24135146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798" y="371475"/>
            <a:ext cx="7649918" cy="1231106"/>
          </a:xfrm>
        </p:spPr>
        <p:txBody>
          <a:bodyPr/>
          <a:lstStyle/>
          <a:p>
            <a:r>
              <a:rPr lang="en-US" dirty="0"/>
              <a:t>CGFM examinations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8798" y="1533524"/>
            <a:ext cx="8132968" cy="3934281"/>
          </a:xfrm>
        </p:spPr>
        <p:txBody>
          <a:bodyPr/>
          <a:lstStyle/>
          <a:p>
            <a:pPr marL="225425" indent="-225425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400" b="1" dirty="0"/>
              <a:t>Exam 1:</a:t>
            </a:r>
            <a:r>
              <a:rPr lang="en-US" sz="2400" dirty="0"/>
              <a:t> Governmental Environment</a:t>
            </a:r>
          </a:p>
          <a:p>
            <a:pPr marL="225425" indent="-225425"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en-US" sz="2400" dirty="0"/>
          </a:p>
          <a:p>
            <a:pPr marL="225425" indent="-225425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400" b="1" dirty="0"/>
              <a:t>Exam 2:</a:t>
            </a:r>
            <a:r>
              <a:rPr lang="en-US" sz="2400" dirty="0"/>
              <a:t> Governmental Accounting, Financial Reporting and Budgeting</a:t>
            </a:r>
          </a:p>
          <a:p>
            <a:pPr marL="225425" indent="-225425"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en-US" sz="2400" dirty="0"/>
          </a:p>
          <a:p>
            <a:pPr marL="225425" indent="-225425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400" b="1" dirty="0"/>
              <a:t>Exam 3:</a:t>
            </a:r>
            <a:r>
              <a:rPr lang="en-US" sz="2400" dirty="0"/>
              <a:t> Governmental Financial Management and Control</a:t>
            </a:r>
          </a:p>
          <a:p>
            <a:pPr lvl="1"/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2937409" y="6139505"/>
            <a:ext cx="3568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www.agacgfm.org/cgfm/exams</a:t>
            </a:r>
          </a:p>
        </p:txBody>
      </p:sp>
    </p:spTree>
    <p:extLst>
      <p:ext uri="{BB962C8B-B14F-4D97-AF65-F5344CB8AC3E}">
        <p14:creationId xmlns:p14="http://schemas.microsoft.com/office/powerpoint/2010/main" val="2267883368"/>
      </p:ext>
    </p:extLst>
  </p:cSld>
  <p:clrMapOvr>
    <a:masterClrMapping/>
  </p:clrMapOvr>
</p:sld>
</file>

<file path=ppt/theme/theme1.xml><?xml version="1.0" encoding="utf-8"?>
<a:theme xmlns:a="http://schemas.openxmlformats.org/drawingml/2006/main" name="AGA PPT Template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F8F8F8"/>
      </a:lt2>
      <a:accent1>
        <a:srgbClr val="000000"/>
      </a:accent1>
      <a:accent2>
        <a:srgbClr val="FEFFFF"/>
      </a:accent2>
      <a:accent3>
        <a:srgbClr val="626262"/>
      </a:accent3>
      <a:accent4>
        <a:srgbClr val="666666"/>
      </a:accent4>
      <a:accent5>
        <a:srgbClr val="FEFFFF"/>
      </a:accent5>
      <a:accent6>
        <a:srgbClr val="000000"/>
      </a:accent6>
      <a:hlink>
        <a:srgbClr val="5F5F5F"/>
      </a:hlink>
      <a:folHlink>
        <a:srgbClr val="919191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A696ED34404446B71C55E6B013E245" ma:contentTypeVersion="18" ma:contentTypeDescription="Create a new document." ma:contentTypeScope="" ma:versionID="0a5af008b43e4d74e988514107225042">
  <xsd:schema xmlns:xsd="http://www.w3.org/2001/XMLSchema" xmlns:xs="http://www.w3.org/2001/XMLSchema" xmlns:p="http://schemas.microsoft.com/office/2006/metadata/properties" xmlns:ns2="03f51d2d-0048-471e-852d-1be5523b3377" xmlns:ns3="261c626f-14bd-4750-bc9e-773bafccb085" targetNamespace="http://schemas.microsoft.com/office/2006/metadata/properties" ma:root="true" ma:fieldsID="2cffd6f990116b094f151244129bc5f2" ns2:_="" ns3:_="">
    <xsd:import namespace="03f51d2d-0048-471e-852d-1be5523b3377"/>
    <xsd:import namespace="261c626f-14bd-4750-bc9e-773bafccb08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f51d2d-0048-471e-852d-1be5523b337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a87db6f3-70db-408f-a1a6-f852f9717b9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1c626f-14bd-4750-bc9e-773bafccb085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6985bd13-d52f-4cf1-949c-4a628788ed40}" ma:internalName="TaxCatchAll" ma:showField="CatchAllData" ma:web="261c626f-14bd-4750-bc9e-773bafccb08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61c626f-14bd-4750-bc9e-773bafccb085" xsi:nil="true"/>
    <lcf76f155ced4ddcb4097134ff3c332f xmlns="03f51d2d-0048-471e-852d-1be5523b3377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0438B9E-A4F9-4CC6-9E65-F22DB248F34D}"/>
</file>

<file path=customXml/itemProps2.xml><?xml version="1.0" encoding="utf-8"?>
<ds:datastoreItem xmlns:ds="http://schemas.openxmlformats.org/officeDocument/2006/customXml" ds:itemID="{72F5FA0C-0226-4AB2-87DC-2058BFC3A56A}"/>
</file>

<file path=customXml/itemProps3.xml><?xml version="1.0" encoding="utf-8"?>
<ds:datastoreItem xmlns:ds="http://schemas.openxmlformats.org/officeDocument/2006/customXml" ds:itemID="{DEEC4875-AFD2-417E-ACF6-AB9B3BBE3C8A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948</TotalTime>
  <Words>663</Words>
  <Application>Microsoft Office PowerPoint</Application>
  <PresentationFormat>On-screen Show (4:3)</PresentationFormat>
  <Paragraphs>108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Lucida Grande</vt:lpstr>
      <vt:lpstr>Wingdings</vt:lpstr>
      <vt:lpstr>AGA PPT Template</vt:lpstr>
      <vt:lpstr>The Path to the CGFM Certification</vt:lpstr>
      <vt:lpstr>The Path to the CGFM Certification </vt:lpstr>
      <vt:lpstr>What is CGFM? </vt:lpstr>
      <vt:lpstr>What makes the CGFM unique? </vt:lpstr>
      <vt:lpstr>CGFM benefits </vt:lpstr>
      <vt:lpstr>CGFM: initial requirements </vt:lpstr>
      <vt:lpstr>Certification process </vt:lpstr>
      <vt:lpstr>Preparing for examinations </vt:lpstr>
      <vt:lpstr>CGFM examinations </vt:lpstr>
      <vt:lpstr>Examination 1:  Governmental Environment </vt:lpstr>
      <vt:lpstr>Examination 2: Governmental Accounting, Financial Reporting and Budgeting </vt:lpstr>
      <vt:lpstr>Examination 3: Governmental Financial Management and Control </vt:lpstr>
      <vt:lpstr>CGFM: requirements to maintain </vt:lpstr>
      <vt:lpstr>Enhance your marketability </vt:lpstr>
      <vt:lpstr>For more information</vt:lpstr>
    </vt:vector>
  </TitlesOfParts>
  <Company>AGA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Maryann Malesardi</dc:creator>
  <cp:lastModifiedBy>Crystal Robinson</cp:lastModifiedBy>
  <cp:revision>97</cp:revision>
  <cp:lastPrinted>2021-03-25T14:55:44Z</cp:lastPrinted>
  <dcterms:created xsi:type="dcterms:W3CDTF">2013-02-15T20:40:44Z</dcterms:created>
  <dcterms:modified xsi:type="dcterms:W3CDTF">2022-05-11T18:17:29Z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0x01010081A696ED34404446B71C55E6B013E245</vt:lpwstr>
  </property>
</Properties>
</file>