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17" r:id="rId4"/>
  </p:sldMasterIdLst>
  <p:handoutMasterIdLst>
    <p:handoutMasterId r:id="rId20"/>
  </p:handoutMasterIdLst>
  <p:sldIdLst>
    <p:sldId id="282" r:id="rId5"/>
    <p:sldId id="272" r:id="rId6"/>
    <p:sldId id="271" r:id="rId7"/>
    <p:sldId id="265" r:id="rId8"/>
    <p:sldId id="266" r:id="rId9"/>
    <p:sldId id="267" r:id="rId10"/>
    <p:sldId id="273" r:id="rId11"/>
    <p:sldId id="269" r:id="rId12"/>
    <p:sldId id="277" r:id="rId13"/>
    <p:sldId id="278" r:id="rId14"/>
    <p:sldId id="279" r:id="rId15"/>
    <p:sldId id="280" r:id="rId16"/>
    <p:sldId id="274" r:id="rId17"/>
    <p:sldId id="276" r:id="rId18"/>
    <p:sldId id="270" r:id="rId1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9">
          <p15:clr>
            <a:srgbClr val="A4A3A4"/>
          </p15:clr>
        </p15:guide>
        <p15:guide id="2" pos="7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A2B"/>
    <a:srgbClr val="A00316"/>
    <a:srgbClr val="C8B783"/>
    <a:srgbClr val="D8D1C7"/>
    <a:srgbClr val="000000"/>
    <a:srgbClr val="003186"/>
    <a:srgbClr val="0A1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99" autoAdjust="0"/>
    <p:restoredTop sz="94361" autoAdjust="0"/>
  </p:normalViewPr>
  <p:slideViewPr>
    <p:cSldViewPr snapToGrid="0" snapToObjects="1">
      <p:cViewPr varScale="1">
        <p:scale>
          <a:sx n="104" d="100"/>
          <a:sy n="104" d="100"/>
        </p:scale>
        <p:origin x="1872" y="108"/>
      </p:cViewPr>
      <p:guideLst>
        <p:guide orient="horz" pos="519"/>
        <p:guide pos="7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2" d="100"/>
          <a:sy n="52" d="100"/>
        </p:scale>
        <p:origin x="206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ya Silver" userId="4e00cc0f-eae3-4dbd-93fa-e08678a7556f" providerId="ADAL" clId="{1B051C2F-E2B8-4AAD-9187-D96A43DC1810}"/>
    <pc:docChg chg="undo custSel addSld delSld">
      <pc:chgData name="Katya Silver" userId="4e00cc0f-eae3-4dbd-93fa-e08678a7556f" providerId="ADAL" clId="{1B051C2F-E2B8-4AAD-9187-D96A43DC1810}" dt="2026-03-09T16:07:36.149" v="4" actId="47"/>
      <pc:docMkLst>
        <pc:docMk/>
      </pc:docMkLst>
      <pc:sldChg chg="add del">
        <pc:chgData name="Katya Silver" userId="4e00cc0f-eae3-4dbd-93fa-e08678a7556f" providerId="ADAL" clId="{1B051C2F-E2B8-4AAD-9187-D96A43DC1810}" dt="2026-03-09T16:07:16.422" v="2" actId="47"/>
        <pc:sldMkLst>
          <pc:docMk/>
          <pc:sldMk cId="2965245199" sldId="280"/>
        </pc:sldMkLst>
      </pc:sldChg>
      <pc:sldChg chg="del">
        <pc:chgData name="Katya Silver" userId="4e00cc0f-eae3-4dbd-93fa-e08678a7556f" providerId="ADAL" clId="{1B051C2F-E2B8-4AAD-9187-D96A43DC1810}" dt="2026-03-09T16:07:19.180" v="3" actId="47"/>
        <pc:sldMkLst>
          <pc:docMk/>
          <pc:sldMk cId="3968701550" sldId="283"/>
        </pc:sldMkLst>
      </pc:sldChg>
      <pc:sldChg chg="del">
        <pc:chgData name="Katya Silver" userId="4e00cc0f-eae3-4dbd-93fa-e08678a7556f" providerId="ADAL" clId="{1B051C2F-E2B8-4AAD-9187-D96A43DC1810}" dt="2026-03-09T16:07:36.149" v="4" actId="47"/>
        <pc:sldMkLst>
          <pc:docMk/>
          <pc:sldMk cId="1462554740" sldId="284"/>
        </pc:sldMkLst>
      </pc:sldChg>
      <pc:sldChg chg="del">
        <pc:chgData name="Katya Silver" userId="4e00cc0f-eae3-4dbd-93fa-e08678a7556f" providerId="ADAL" clId="{1B051C2F-E2B8-4AAD-9187-D96A43DC1810}" dt="2026-03-09T16:06:54.463" v="0" actId="47"/>
        <pc:sldMkLst>
          <pc:docMk/>
          <pc:sldMk cId="2991674568" sldId="2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2646ABB-8F90-4365-86D5-61D1C0013D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86B334-7491-4791-9D44-A7F6085187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324D5-6086-41B6-9F6B-98CBD302CE3F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E6800A-AC25-4B78-B480-153CF4FBF9D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BC3ED-D8BF-423E-B9DE-03AEC85FFE7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0C382-8C27-45DF-8FB2-9020415E8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265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903718" y="1115531"/>
            <a:ext cx="7772400" cy="1455099"/>
          </a:xfrm>
        </p:spPr>
        <p:txBody>
          <a:bodyPr anchor="b" anchorCtr="0"/>
          <a:lstStyle>
            <a:lvl1pPr>
              <a:lnSpc>
                <a:spcPts val="5400"/>
              </a:lnSpc>
              <a:defRPr sz="5400" kern="1300" spc="-5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903718" y="2709726"/>
            <a:ext cx="7772400" cy="454392"/>
          </a:xfrm>
        </p:spPr>
        <p:txBody>
          <a:bodyPr/>
          <a:lstStyle>
            <a:lvl1pPr marL="0" indent="0" algn="l">
              <a:buNone/>
              <a:defRPr b="0" i="0" cap="all">
                <a:solidFill>
                  <a:srgbClr val="000000"/>
                </a:solidFill>
                <a:latin typeface="Calibri" pitchFamily="34" charset="0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728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228600" indent="-228600">
              <a:buClr>
                <a:srgbClr val="C8B783"/>
              </a:buClr>
              <a:buFont typeface="Arial" panose="020B0604020202020204" pitchFamily="34" charset="0"/>
              <a:buChar char="•"/>
              <a:defRPr/>
            </a:lvl2pPr>
            <a:lvl3pPr marL="457200" indent="-228600">
              <a:buClr>
                <a:srgbClr val="C8B783"/>
              </a:buClr>
              <a:buFont typeface="Arial" panose="020B0604020202020204" pitchFamily="34" charset="0"/>
              <a:buChar char="•"/>
              <a:defRPr/>
            </a:lvl3pPr>
            <a:lvl4pPr marL="685800" indent="-228600">
              <a:buClr>
                <a:srgbClr val="C8B783"/>
              </a:buClr>
              <a:buFont typeface="Arial" panose="020B0604020202020204" pitchFamily="34" charset="0"/>
              <a:buChar char="•"/>
              <a:defRPr/>
            </a:lvl4pPr>
            <a:lvl5pPr marL="914400" indent="-228600">
              <a:buClr>
                <a:srgbClr val="C8B783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61886" y="685800"/>
            <a:ext cx="8124914" cy="615553"/>
          </a:xfrm>
        </p:spPr>
        <p:txBody>
          <a:bodyPr/>
          <a:lstStyle>
            <a:lvl1pPr>
              <a:defRPr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698619" y="1292680"/>
            <a:ext cx="3958839" cy="4159666"/>
          </a:xfrm>
        </p:spPr>
        <p:txBody>
          <a:bodyPr/>
          <a:lstStyle>
            <a:lvl1pPr>
              <a:defRPr sz="2800"/>
            </a:lvl1pPr>
            <a:lvl2pPr marL="228600" indent="-228600">
              <a:buClr>
                <a:srgbClr val="C8B783"/>
              </a:buClr>
              <a:buFont typeface="Arial" panose="020B0604020202020204" pitchFamily="34" charset="0"/>
              <a:buChar char="•"/>
              <a:defRPr sz="2400"/>
            </a:lvl2pPr>
            <a:lvl3pPr marL="457200" indent="-228600">
              <a:buClr>
                <a:srgbClr val="C8B783"/>
              </a:buClr>
              <a:buFont typeface="Arial" panose="020B0604020202020204" pitchFamily="34" charset="0"/>
              <a:buChar char="•"/>
              <a:defRPr sz="2000"/>
            </a:lvl3pPr>
            <a:lvl4pPr marL="685800" indent="-228600">
              <a:buClr>
                <a:srgbClr val="C8B783"/>
              </a:buClr>
              <a:buFont typeface="Arial" panose="020B0604020202020204" pitchFamily="34" charset="0"/>
              <a:buChar char="•"/>
              <a:defRPr sz="1800"/>
            </a:lvl4pPr>
            <a:lvl5pPr marL="914400" indent="-228600">
              <a:buClr>
                <a:srgbClr val="C8B783"/>
              </a:buClr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794191" y="1284005"/>
            <a:ext cx="3892609" cy="41596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4621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903718" y="1185635"/>
            <a:ext cx="7772400" cy="1384995"/>
          </a:xfrm>
        </p:spPr>
        <p:txBody>
          <a:bodyPr anchor="b" anchorCtr="0"/>
          <a:lstStyle>
            <a:lvl1pPr>
              <a:lnSpc>
                <a:spcPts val="5400"/>
              </a:lnSpc>
              <a:defRPr sz="5400" kern="1300" spc="-50"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903718" y="2709726"/>
            <a:ext cx="7772400" cy="454392"/>
          </a:xfrm>
        </p:spPr>
        <p:txBody>
          <a:bodyPr/>
          <a:lstStyle>
            <a:lvl1pPr marL="0" indent="0" algn="l">
              <a:buNone/>
              <a:defRPr b="0" i="0" cap="all">
                <a:solidFill>
                  <a:srgbClr val="C8B783"/>
                </a:solidFill>
                <a:latin typeface="Calibri" pitchFamily="34" charset="0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25999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41347" y="1411451"/>
            <a:ext cx="7772400" cy="1408078"/>
          </a:xfrm>
        </p:spPr>
        <p:txBody>
          <a:bodyPr anchor="b" anchorCtr="0"/>
          <a:lstStyle>
            <a:lvl1pPr>
              <a:lnSpc>
                <a:spcPts val="5400"/>
              </a:lnSpc>
              <a:defRPr sz="5400" kern="1300" spc="-50"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1347" y="2958625"/>
            <a:ext cx="7772400" cy="1752600"/>
          </a:xfrm>
        </p:spPr>
        <p:txBody>
          <a:bodyPr/>
          <a:lstStyle>
            <a:lvl1pPr marL="0" indent="0" algn="l">
              <a:buNone/>
              <a:defRPr sz="2800" b="0" i="0" cap="all">
                <a:solidFill>
                  <a:schemeClr val="tx1"/>
                </a:solidFill>
                <a:latin typeface="Calibri" pitchFamily="34" charset="0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506339"/>
            <a:ext cx="7649918" cy="615553"/>
          </a:xfrm>
        </p:spPr>
        <p:txBody>
          <a:bodyPr/>
          <a:lstStyle>
            <a:lvl1pPr>
              <a:defRPr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1375494"/>
            <a:ext cx="7649918" cy="409231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886" y="369605"/>
            <a:ext cx="8124914" cy="615553"/>
          </a:xfrm>
        </p:spPr>
        <p:txBody>
          <a:bodyPr/>
          <a:lstStyle>
            <a:lvl1pPr>
              <a:defRPr baseline="0"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886" y="1284006"/>
            <a:ext cx="3958839" cy="41596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191" y="1284005"/>
            <a:ext cx="3892609" cy="41596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168" y="267056"/>
            <a:ext cx="7649918" cy="615553"/>
          </a:xfrm>
        </p:spPr>
        <p:txBody>
          <a:bodyPr/>
          <a:lstStyle>
            <a:lvl1pPr>
              <a:defRPr>
                <a:solidFill>
                  <a:srgbClr val="CC3A2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1167" y="1116369"/>
            <a:ext cx="365626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8B7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9534" y="1899855"/>
            <a:ext cx="3656263" cy="35829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1642" y="1116369"/>
            <a:ext cx="365944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C8B7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009" y="1899855"/>
            <a:ext cx="3659444" cy="35829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41" y="701040"/>
            <a:ext cx="7649918" cy="6155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C8B783"/>
                </a:solidFill>
              </a:defRPr>
            </a:lvl1pPr>
            <a:lvl2pPr marL="514350" indent="-514350">
              <a:buClr>
                <a:srgbClr val="A00316"/>
              </a:buClr>
              <a:buFont typeface="Arial" panose="020B0604020202020204" pitchFamily="34" charset="0"/>
              <a:buChar char="•"/>
              <a:defRPr sz="2800"/>
            </a:lvl2pPr>
            <a:lvl3pPr marL="685800" indent="-457200">
              <a:buClr>
                <a:srgbClr val="A00316"/>
              </a:buClr>
              <a:buFont typeface="Arial" panose="020B0604020202020204" pitchFamily="34" charset="0"/>
              <a:buChar char="•"/>
              <a:defRPr sz="2400"/>
            </a:lvl3pPr>
            <a:lvl4pPr marL="914400" indent="-457200">
              <a:buClr>
                <a:srgbClr val="A00316"/>
              </a:buClr>
              <a:buFont typeface="Arial" panose="020B0604020202020204" pitchFamily="34" charset="0"/>
              <a:buChar char="•"/>
              <a:defRPr sz="2000"/>
            </a:lvl4pPr>
            <a:lvl5pPr marL="1143000" indent="-457200">
              <a:buClr>
                <a:srgbClr val="A00316"/>
              </a:buClr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59561"/>
            <a:ext cx="5486400" cy="307777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46A9FE5-CD39-614C-BF41-ADCD1E6B07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85800"/>
            <a:ext cx="7649918" cy="61555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1554955"/>
            <a:ext cx="7649918" cy="40923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9626791-0C45-43EA-9830-BD472D8A29B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6848900" y="5693014"/>
            <a:ext cx="2133601" cy="9583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18" r:id="rId2"/>
    <p:sldLayoutId id="2147484019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31" r:id="rId10"/>
    <p:sldLayoutId id="2147484032" r:id="rId11"/>
    <p:sldLayoutId id="2147484033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4000" b="0" kern="1200" baseline="0">
          <a:solidFill>
            <a:srgbClr val="CC3A2B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800" kern="1200">
          <a:solidFill>
            <a:schemeClr val="tx1"/>
          </a:solidFill>
          <a:latin typeface="Calibri" pitchFamily="34" charset="0"/>
          <a:ea typeface="+mn-ea"/>
          <a:cs typeface="Arial"/>
        </a:defRPr>
      </a:lvl1pPr>
      <a:lvl2pPr marL="228600" indent="-228600" algn="l" defTabSz="4572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2800" kern="1200">
          <a:solidFill>
            <a:schemeClr val="tx1"/>
          </a:solidFill>
          <a:latin typeface="Calibri" pitchFamily="34" charset="0"/>
          <a:ea typeface="+mn-ea"/>
          <a:cs typeface="Arial"/>
        </a:defRPr>
      </a:lvl2pPr>
      <a:lvl3pPr marL="457200" indent="-228600" algn="l" defTabSz="457200" rtl="0" eaLnBrk="1" latinLnBrk="0" hangingPunct="1">
        <a:spcBef>
          <a:spcPct val="20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tx1"/>
          </a:solidFill>
          <a:latin typeface="Calibri" pitchFamily="34" charset="0"/>
          <a:ea typeface="+mn-ea"/>
          <a:cs typeface="Arial"/>
        </a:defRPr>
      </a:lvl3pPr>
      <a:lvl4pPr marL="685800" indent="-228600" algn="l" defTabSz="457200" rtl="0" eaLnBrk="1" latinLnBrk="0" hangingPunct="1">
        <a:spcBef>
          <a:spcPct val="20000"/>
        </a:spcBef>
        <a:buClr>
          <a:srgbClr val="000000"/>
        </a:buClr>
        <a:buFont typeface="Wingdings" pitchFamily="2" charset="2"/>
        <a:buChar char="§"/>
        <a:defRPr sz="2800" kern="1200">
          <a:solidFill>
            <a:schemeClr val="tx1"/>
          </a:solidFill>
          <a:latin typeface="Calibri" pitchFamily="34" charset="0"/>
          <a:ea typeface="+mn-ea"/>
          <a:cs typeface="Arial"/>
        </a:defRPr>
      </a:lvl4pPr>
      <a:lvl5pPr marL="914400" indent="-228600" algn="l" defTabSz="457200" rtl="0" eaLnBrk="1" latinLnBrk="0" hangingPunct="1">
        <a:spcBef>
          <a:spcPct val="20000"/>
        </a:spcBef>
        <a:buFont typeface="Lucida Grande"/>
        <a:buChar char="–"/>
        <a:defRPr sz="2800" kern="1200">
          <a:solidFill>
            <a:schemeClr val="tx1"/>
          </a:solidFill>
          <a:latin typeface="Calibri" pitchFamily="34" charset="0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D5599-24BC-48D5-9679-4DF19A5BA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347" y="2127031"/>
            <a:ext cx="7772400" cy="1384995"/>
          </a:xfrm>
        </p:spPr>
        <p:txBody>
          <a:bodyPr/>
          <a:lstStyle/>
          <a:p>
            <a:pPr algn="ctr"/>
            <a:r>
              <a:rPr lang="en-US" dirty="0"/>
              <a:t>The Path to the CGFM Certification</a:t>
            </a:r>
          </a:p>
        </p:txBody>
      </p:sp>
    </p:spTree>
    <p:extLst>
      <p:ext uri="{BB962C8B-B14F-4D97-AF65-F5344CB8AC3E}">
        <p14:creationId xmlns:p14="http://schemas.microsoft.com/office/powerpoint/2010/main" val="2292394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71475"/>
            <a:ext cx="7649918" cy="1846659"/>
          </a:xfrm>
        </p:spPr>
        <p:txBody>
          <a:bodyPr/>
          <a:lstStyle/>
          <a:p>
            <a:r>
              <a:rPr lang="en-US" dirty="0"/>
              <a:t>Examination 1: </a:t>
            </a:r>
            <a:br>
              <a:rPr lang="en-US" dirty="0"/>
            </a:br>
            <a:r>
              <a:rPr lang="en-US" dirty="0"/>
              <a:t>Governmental Environment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2218133"/>
            <a:ext cx="8132968" cy="3249671"/>
          </a:xfrm>
        </p:spPr>
        <p:txBody>
          <a:bodyPr/>
          <a:lstStyle/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Organization, Structure and Authority of Government 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Legally Based Implications of the Government Financial Environment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Government Management System (Cycle)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Governmental Financing Process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Concepts, Definitions and Notions of Public Accountability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Ethics as Applied to the Government Environment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200" dirty="0"/>
              <a:t>Providing Government Services and Information Electronically</a:t>
            </a:r>
          </a:p>
          <a:p>
            <a:pPr lvl="1"/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937409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www.agacgfm.org/cgfm/exams</a:t>
            </a:r>
          </a:p>
        </p:txBody>
      </p:sp>
    </p:spTree>
    <p:extLst>
      <p:ext uri="{BB962C8B-B14F-4D97-AF65-F5344CB8AC3E}">
        <p14:creationId xmlns:p14="http://schemas.microsoft.com/office/powerpoint/2010/main" val="2249465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71475"/>
            <a:ext cx="7649918" cy="2462213"/>
          </a:xfrm>
        </p:spPr>
        <p:txBody>
          <a:bodyPr/>
          <a:lstStyle/>
          <a:p>
            <a:r>
              <a:rPr lang="en-US" dirty="0"/>
              <a:t>Examination 2: Governmental Accounting, Financial Reporting and Budgeting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2408903"/>
            <a:ext cx="8132968" cy="3058902"/>
          </a:xfrm>
        </p:spPr>
        <p:txBody>
          <a:bodyPr/>
          <a:lstStyle/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Governmental Financial Accounting, Reporting and Budgeting: General Knowledge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State and Local Financial Accounting and Reporting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Federal Financial Accounting and Reporting</a:t>
            </a:r>
          </a:p>
          <a:p>
            <a:pPr lvl="1"/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937409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www.agacgfm.org/cgfm/exams</a:t>
            </a:r>
          </a:p>
        </p:txBody>
      </p:sp>
    </p:spTree>
    <p:extLst>
      <p:ext uri="{BB962C8B-B14F-4D97-AF65-F5344CB8AC3E}">
        <p14:creationId xmlns:p14="http://schemas.microsoft.com/office/powerpoint/2010/main" val="1018079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71475"/>
            <a:ext cx="7649918" cy="2462213"/>
          </a:xfrm>
        </p:spPr>
        <p:txBody>
          <a:bodyPr/>
          <a:lstStyle/>
          <a:p>
            <a:r>
              <a:rPr lang="en-US" dirty="0"/>
              <a:t>Examination 3: Governmental Financial Management and Control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2679192"/>
            <a:ext cx="8132968" cy="2788614"/>
          </a:xfrm>
        </p:spPr>
        <p:txBody>
          <a:bodyPr/>
          <a:lstStyle/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Financial Management Functions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Financial and Managerial Analysis Techniques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Internal Control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Performance Measurement/Metrics/Service Efforts and Accomplishments (SEA)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Auditing</a:t>
            </a:r>
          </a:p>
          <a:p>
            <a:pPr lvl="1"/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937409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www.agacgfm.org/cgfm/exams</a:t>
            </a:r>
          </a:p>
        </p:txBody>
      </p:sp>
    </p:spTree>
    <p:extLst>
      <p:ext uri="{BB962C8B-B14F-4D97-AF65-F5344CB8AC3E}">
        <p14:creationId xmlns:p14="http://schemas.microsoft.com/office/powerpoint/2010/main" val="2965245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81001"/>
            <a:ext cx="7649918" cy="740892"/>
          </a:xfrm>
        </p:spPr>
        <p:txBody>
          <a:bodyPr/>
          <a:lstStyle/>
          <a:p>
            <a:r>
              <a:rPr lang="en-US" dirty="0"/>
              <a:t>CGFM: requirements to maintain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b="1" dirty="0"/>
          </a:p>
          <a:p>
            <a:pPr lvl="1"/>
            <a:r>
              <a:rPr lang="en-US" sz="2400" b="1" dirty="0"/>
              <a:t>Ethics</a:t>
            </a:r>
            <a:r>
              <a:rPr lang="en-US" sz="2400" dirty="0"/>
              <a:t> – continue to abide by AGA’s </a:t>
            </a:r>
            <a:r>
              <a:rPr lang="en-US" sz="2400" i="1" dirty="0"/>
              <a:t>Code of Ethics</a:t>
            </a:r>
          </a:p>
          <a:p>
            <a:pPr lvl="1"/>
            <a:endParaRPr lang="en-US" sz="2400" b="1" dirty="0"/>
          </a:p>
          <a:p>
            <a:pPr lvl="1"/>
            <a:r>
              <a:rPr lang="en-US" sz="2400" b="1" dirty="0"/>
              <a:t>Renewal</a:t>
            </a:r>
            <a:r>
              <a:rPr lang="en-US" sz="2400" dirty="0"/>
              <a:t> – renew the designation annually by March 31</a:t>
            </a:r>
          </a:p>
          <a:p>
            <a:pPr lvl="1"/>
            <a:endParaRPr lang="en-US" sz="2400" b="1" dirty="0"/>
          </a:p>
          <a:p>
            <a:pPr lvl="1"/>
            <a:r>
              <a:rPr lang="en-US" sz="2400" b="1" dirty="0"/>
              <a:t>Continuing education</a:t>
            </a:r>
            <a:r>
              <a:rPr lang="en-US" sz="2400" dirty="0"/>
              <a:t> – complete 80 hours of applicable continuing professional education (CPE) every two years (including 4 hours in ethics per cycle) and provide documentation to AGA upon request</a:t>
            </a:r>
          </a:p>
          <a:p>
            <a:pPr marL="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37409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www.agacgfm.org/cgfm/maintain</a:t>
            </a:r>
          </a:p>
        </p:txBody>
      </p:sp>
    </p:spTree>
    <p:extLst>
      <p:ext uri="{BB962C8B-B14F-4D97-AF65-F5344CB8AC3E}">
        <p14:creationId xmlns:p14="http://schemas.microsoft.com/office/powerpoint/2010/main" val="3798603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90525"/>
            <a:ext cx="7649918" cy="731367"/>
          </a:xfrm>
        </p:spPr>
        <p:txBody>
          <a:bodyPr/>
          <a:lstStyle/>
          <a:p>
            <a:r>
              <a:rPr lang="en-US" dirty="0"/>
              <a:t>Enhance your marketability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sz="2600" dirty="0"/>
          </a:p>
          <a:p>
            <a:pPr lvl="1"/>
            <a:r>
              <a:rPr lang="en-US" sz="2400" dirty="0"/>
              <a:t>CGFM is the mark of professional excellence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CGFM is transferrable across agencies and government levels</a:t>
            </a:r>
          </a:p>
          <a:p>
            <a:pPr lvl="1"/>
            <a:endParaRPr lang="en-US" sz="2400" dirty="0"/>
          </a:p>
          <a:p>
            <a:pPr marL="0" lvl="1" indent="0" algn="ctr">
              <a:buNone/>
            </a:pPr>
            <a:r>
              <a:rPr lang="en-US" sz="2400" b="1" dirty="0"/>
              <a:t>Apply </a:t>
            </a:r>
            <a:r>
              <a:rPr lang="en-US" sz="2400" dirty="0"/>
              <a:t>at www.agacgfm.org/cgfm/apply</a:t>
            </a:r>
          </a:p>
          <a:p>
            <a:pPr marL="0" lvl="1" indent="0" algn="ctr">
              <a:buNone/>
            </a:pPr>
            <a:endParaRPr lang="en-US" sz="2400" dirty="0"/>
          </a:p>
          <a:p>
            <a:pPr lvl="1"/>
            <a:endParaRPr lang="en-US" sz="2400" dirty="0"/>
          </a:p>
          <a:p>
            <a:pPr lvl="1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798603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38798" y="371475"/>
            <a:ext cx="7649918" cy="615553"/>
          </a:xfrm>
        </p:spPr>
        <p:txBody>
          <a:bodyPr/>
          <a:lstStyle/>
          <a:p>
            <a:r>
              <a:rPr lang="en-US" dirty="0"/>
              <a:t>For more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2400" b="1" dirty="0"/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Katya Silver </a:t>
            </a:r>
          </a:p>
          <a:p>
            <a:pPr algn="ctr"/>
            <a:r>
              <a:rPr lang="en-US" sz="2400" dirty="0"/>
              <a:t>Director of Professional Certification</a:t>
            </a:r>
          </a:p>
          <a:p>
            <a:pPr algn="ctr"/>
            <a:r>
              <a:rPr lang="en-US" sz="2400" dirty="0"/>
              <a:t>ksilver@agacgfm.org </a:t>
            </a:r>
          </a:p>
          <a:p>
            <a:pPr algn="ctr"/>
            <a:r>
              <a:rPr lang="en-US" sz="2400" dirty="0"/>
              <a:t>703-684-6931 ext. 305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967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506339"/>
            <a:ext cx="7971128" cy="1231106"/>
          </a:xfrm>
        </p:spPr>
        <p:txBody>
          <a:bodyPr/>
          <a:lstStyle/>
          <a:p>
            <a:r>
              <a:rPr lang="en-US" dirty="0"/>
              <a:t>The Path to the CGFM Certification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1847849"/>
            <a:ext cx="7649918" cy="3765613"/>
          </a:xfrm>
        </p:spPr>
        <p:txBody>
          <a:bodyPr/>
          <a:lstStyle/>
          <a:p>
            <a:pPr lvl="1"/>
            <a:r>
              <a:rPr lang="en-US" sz="2400" dirty="0"/>
              <a:t>What is CGFM?</a:t>
            </a:r>
          </a:p>
          <a:p>
            <a:pPr lvl="1"/>
            <a:r>
              <a:rPr lang="en-US" sz="2400" dirty="0"/>
              <a:t>Initial certification requirements</a:t>
            </a:r>
          </a:p>
          <a:p>
            <a:pPr lvl="1"/>
            <a:r>
              <a:rPr lang="en-US" sz="2400" dirty="0"/>
              <a:t>Certification process</a:t>
            </a:r>
          </a:p>
          <a:p>
            <a:pPr lvl="1"/>
            <a:r>
              <a:rPr lang="en-US" sz="2400" dirty="0"/>
              <a:t>Preparing for examinations</a:t>
            </a:r>
          </a:p>
          <a:p>
            <a:pPr lvl="1"/>
            <a:r>
              <a:rPr lang="en-US" sz="2400" dirty="0"/>
              <a:t>Maintaining certification</a:t>
            </a:r>
          </a:p>
        </p:txBody>
      </p:sp>
    </p:spTree>
    <p:extLst>
      <p:ext uri="{BB962C8B-B14F-4D97-AF65-F5344CB8AC3E}">
        <p14:creationId xmlns:p14="http://schemas.microsoft.com/office/powerpoint/2010/main" val="2545145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506339"/>
            <a:ext cx="7649918" cy="1231106"/>
          </a:xfrm>
        </p:spPr>
        <p:txBody>
          <a:bodyPr/>
          <a:lstStyle/>
          <a:p>
            <a:r>
              <a:rPr lang="en-US" dirty="0"/>
              <a:t>What is CGFM?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918740"/>
            <a:ext cx="7869616" cy="3549065"/>
          </a:xfrm>
        </p:spPr>
        <p:txBody>
          <a:bodyPr/>
          <a:lstStyle/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dirty="0"/>
              <a:t>	</a:t>
            </a:r>
            <a:r>
              <a:rPr lang="en-US" sz="2400" dirty="0"/>
              <a:t>Certified Government Financial Manager® (CGFM®) </a:t>
            </a:r>
          </a:p>
          <a:p>
            <a:pPr lvl="1">
              <a:buNone/>
            </a:pPr>
            <a:r>
              <a:rPr lang="en-US" sz="2400" dirty="0"/>
              <a:t>	is a professional certification awarded by AGA</a:t>
            </a:r>
          </a:p>
        </p:txBody>
      </p:sp>
    </p:spTree>
    <p:extLst>
      <p:ext uri="{BB962C8B-B14F-4D97-AF65-F5344CB8AC3E}">
        <p14:creationId xmlns:p14="http://schemas.microsoft.com/office/powerpoint/2010/main" val="2545145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the CGFM unique?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pPr lvl="1"/>
            <a:r>
              <a:rPr lang="en-US" sz="2400" dirty="0"/>
              <a:t>Specialized focus on government financial management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Broad coverage of various aspects of financial management at all levels of government</a:t>
            </a:r>
          </a:p>
        </p:txBody>
      </p:sp>
    </p:spTree>
    <p:extLst>
      <p:ext uri="{BB962C8B-B14F-4D97-AF65-F5344CB8AC3E}">
        <p14:creationId xmlns:p14="http://schemas.microsoft.com/office/powerpoint/2010/main" val="2545145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886" y="381000"/>
            <a:ext cx="8124914" cy="1231106"/>
          </a:xfrm>
        </p:spPr>
        <p:txBody>
          <a:bodyPr/>
          <a:lstStyle/>
          <a:p>
            <a:r>
              <a:rPr lang="en-US" dirty="0"/>
              <a:t>CGFM benefits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886" y="1533525"/>
            <a:ext cx="8124914" cy="4381809"/>
          </a:xfrm>
        </p:spPr>
        <p:txBody>
          <a:bodyPr/>
          <a:lstStyle/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Increased knowledge of government financial management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Greater confidence on the job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Better understanding of “big picture”</a:t>
            </a:r>
            <a:r>
              <a:rPr lang="en-US" altLang="ja-JP" dirty="0"/>
              <a:t> </a:t>
            </a:r>
            <a:r>
              <a:rPr lang="en-US" dirty="0"/>
              <a:t>of government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Portable and tangible indicator of experience and knowledge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Enhanced marketability throughout all levels of government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Encourages employer incentives and continuing education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dirty="0"/>
              <a:t>Enhanced credibility, public confidence and employee value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559444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0" y="352426"/>
            <a:ext cx="8240468" cy="948928"/>
          </a:xfrm>
        </p:spPr>
        <p:txBody>
          <a:bodyPr/>
          <a:lstStyle/>
          <a:p>
            <a:r>
              <a:rPr lang="en-US" dirty="0"/>
              <a:t>CGFM: initial requirements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1554955"/>
            <a:ext cx="8316668" cy="4092312"/>
          </a:xfrm>
        </p:spPr>
        <p:txBody>
          <a:bodyPr/>
          <a:lstStyle/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400" b="1" dirty="0"/>
              <a:t>Ethics</a:t>
            </a:r>
            <a:r>
              <a:rPr lang="en-US" sz="2400" dirty="0"/>
              <a:t> – read and agree to abide by AGA’s </a:t>
            </a:r>
            <a:r>
              <a:rPr lang="en-US" sz="2400" i="1" dirty="0"/>
              <a:t>Code of Ethics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400" b="1" dirty="0"/>
              <a:t>Education</a:t>
            </a:r>
            <a:r>
              <a:rPr lang="en-US" sz="2400" dirty="0"/>
              <a:t> – have a bachelor’s degree from an accredited U.S. college or university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400" b="1" dirty="0"/>
              <a:t>Examinations</a:t>
            </a:r>
            <a:r>
              <a:rPr lang="en-US" sz="2400" dirty="0"/>
              <a:t> – pass three comprehensive CGFM examinations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400" b="1" dirty="0"/>
              <a:t>Experience</a:t>
            </a:r>
            <a:r>
              <a:rPr lang="en-US" sz="2400" dirty="0"/>
              <a:t> – complete at least two years of professional-level experience in U.S. government financial management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86099" y="6139505"/>
            <a:ext cx="34441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</a:t>
            </a:r>
          </a:p>
        </p:txBody>
      </p:sp>
    </p:spTree>
    <p:extLst>
      <p:ext uri="{BB962C8B-B14F-4D97-AF65-F5344CB8AC3E}">
        <p14:creationId xmlns:p14="http://schemas.microsoft.com/office/powerpoint/2010/main" val="3798603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Certification process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1886" y="1247775"/>
            <a:ext cx="8124914" cy="4001688"/>
          </a:xfrm>
        </p:spPr>
        <p:txBody>
          <a:bodyPr/>
          <a:lstStyle/>
          <a:p>
            <a:pPr lvl="1"/>
            <a:r>
              <a:rPr lang="en-US" sz="2400" dirty="0"/>
              <a:t>Step 1—Read AGA's </a:t>
            </a:r>
            <a:r>
              <a:rPr lang="en-US" sz="2400" i="1" dirty="0"/>
              <a:t>Code of Ethics</a:t>
            </a:r>
          </a:p>
          <a:p>
            <a:pPr lvl="1"/>
            <a:r>
              <a:rPr lang="en-US" sz="2400" dirty="0"/>
              <a:t>Step 2—Apply for the CGFM </a:t>
            </a:r>
            <a:r>
              <a:rPr lang="en-US" dirty="0"/>
              <a:t>p</a:t>
            </a:r>
            <a:r>
              <a:rPr lang="en-US" sz="2400" dirty="0"/>
              <a:t>rogram</a:t>
            </a:r>
          </a:p>
          <a:p>
            <a:pPr lvl="1"/>
            <a:r>
              <a:rPr lang="en-US" sz="2400" dirty="0"/>
              <a:t>Step 3—Submit required </a:t>
            </a:r>
            <a:r>
              <a:rPr lang="en-US" dirty="0"/>
              <a:t>d</a:t>
            </a:r>
            <a:r>
              <a:rPr lang="en-US" sz="2400" dirty="0"/>
              <a:t>egree </a:t>
            </a:r>
            <a:r>
              <a:rPr lang="en-US" dirty="0"/>
              <a:t>d</a:t>
            </a:r>
            <a:r>
              <a:rPr lang="en-US" sz="2400" dirty="0"/>
              <a:t>ocumentation</a:t>
            </a:r>
          </a:p>
          <a:p>
            <a:pPr lvl="1"/>
            <a:r>
              <a:rPr lang="en-US" sz="2400" dirty="0"/>
              <a:t>Step 4—Receive an eligibility </a:t>
            </a:r>
            <a:r>
              <a:rPr lang="en-US" dirty="0"/>
              <a:t>l</a:t>
            </a:r>
            <a:r>
              <a:rPr lang="en-US" sz="2400" dirty="0"/>
              <a:t>etter</a:t>
            </a:r>
          </a:p>
          <a:p>
            <a:pPr lvl="1"/>
            <a:r>
              <a:rPr lang="en-US" sz="2400" dirty="0"/>
              <a:t>Step 5—Prepare for the CGFM examinations</a:t>
            </a:r>
          </a:p>
          <a:p>
            <a:pPr lvl="1"/>
            <a:r>
              <a:rPr lang="en-US" sz="2400" dirty="0"/>
              <a:t>Step 6—Schedule the CGFM examinations</a:t>
            </a:r>
          </a:p>
          <a:p>
            <a:pPr lvl="1"/>
            <a:r>
              <a:rPr lang="en-US" sz="2400" dirty="0"/>
              <a:t>Step 7—Take and pass the CGFM examinations</a:t>
            </a:r>
          </a:p>
          <a:p>
            <a:pPr lvl="1"/>
            <a:r>
              <a:rPr lang="en-US" sz="2400" dirty="0"/>
              <a:t>Step 8—Submit a work </a:t>
            </a:r>
            <a:r>
              <a:rPr lang="en-US" dirty="0"/>
              <a:t>v</a:t>
            </a:r>
            <a:r>
              <a:rPr lang="en-US" sz="2400" dirty="0"/>
              <a:t>erification </a:t>
            </a:r>
            <a:r>
              <a:rPr lang="en-US" dirty="0"/>
              <a:t>f</a:t>
            </a:r>
            <a:r>
              <a:rPr lang="en-US" sz="2400" dirty="0"/>
              <a:t>orm</a:t>
            </a:r>
          </a:p>
          <a:p>
            <a:pPr lvl="1"/>
            <a:r>
              <a:rPr lang="en-US" sz="2400" dirty="0"/>
              <a:t>Step 9—Receive CGFM award </a:t>
            </a:r>
            <a:r>
              <a:rPr lang="en-US" dirty="0"/>
              <a:t>l</a:t>
            </a:r>
            <a:r>
              <a:rPr lang="en-US" sz="2400" dirty="0"/>
              <a:t>etter</a:t>
            </a:r>
          </a:p>
          <a:p>
            <a:pPr lvl="1"/>
            <a:r>
              <a:rPr lang="en-US" sz="2400" dirty="0"/>
              <a:t>Step 10—Receive and display </a:t>
            </a:r>
            <a:r>
              <a:rPr lang="en-US" dirty="0"/>
              <a:t>y</a:t>
            </a:r>
            <a:r>
              <a:rPr lang="en-US" sz="2400" dirty="0"/>
              <a:t>our CGFM certificate</a:t>
            </a:r>
          </a:p>
          <a:p>
            <a:pPr lvl="1">
              <a:buNone/>
            </a:pPr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br>
              <a:rPr lang="en-US" sz="2400" b="1" dirty="0"/>
            </a:br>
            <a:endParaRPr lang="en-US" sz="2600" dirty="0"/>
          </a:p>
        </p:txBody>
      </p:sp>
      <p:sp>
        <p:nvSpPr>
          <p:cNvPr id="5" name="TextBox 4"/>
          <p:cNvSpPr txBox="1"/>
          <p:nvPr/>
        </p:nvSpPr>
        <p:spPr>
          <a:xfrm>
            <a:off x="2961685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www.agacgfm.org/cgfm/process</a:t>
            </a:r>
          </a:p>
        </p:txBody>
      </p:sp>
    </p:spTree>
    <p:extLst>
      <p:ext uri="{BB962C8B-B14F-4D97-AF65-F5344CB8AC3E}">
        <p14:creationId xmlns:p14="http://schemas.microsoft.com/office/powerpoint/2010/main" val="559444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71475"/>
            <a:ext cx="7649918" cy="750417"/>
          </a:xfrm>
        </p:spPr>
        <p:txBody>
          <a:bodyPr/>
          <a:lstStyle/>
          <a:p>
            <a:r>
              <a:rPr lang="en-US" dirty="0"/>
              <a:t>Preparing for examinations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1533524"/>
            <a:ext cx="8132968" cy="3934281"/>
          </a:xfrm>
        </p:spPr>
        <p:txBody>
          <a:bodyPr/>
          <a:lstStyle/>
          <a:p>
            <a:pPr lvl="1"/>
            <a:r>
              <a:rPr lang="en-US" sz="2400" dirty="0"/>
              <a:t>Start with exam content outlines</a:t>
            </a:r>
          </a:p>
          <a:p>
            <a:pPr lvl="2"/>
            <a:r>
              <a:rPr lang="en-US" sz="2400" dirty="0"/>
              <a:t>www.agacgfm.org/cgfm/exams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Preparation options</a:t>
            </a:r>
          </a:p>
          <a:p>
            <a:pPr lvl="2"/>
            <a:r>
              <a:rPr lang="en-US" sz="2400" dirty="0"/>
              <a:t>Courses – CGFM live (virtual or in-person) and self-paced</a:t>
            </a:r>
          </a:p>
          <a:p>
            <a:pPr lvl="2"/>
            <a:r>
              <a:rPr lang="en-US" sz="2400" dirty="0"/>
              <a:t>Self-study – study guides, practice exams and study references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Other options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37409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www.agacgfm.org/cgfm/prepare</a:t>
            </a:r>
          </a:p>
        </p:txBody>
      </p:sp>
    </p:spTree>
    <p:extLst>
      <p:ext uri="{BB962C8B-B14F-4D97-AF65-F5344CB8AC3E}">
        <p14:creationId xmlns:p14="http://schemas.microsoft.com/office/powerpoint/2010/main" val="2413514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798" y="371475"/>
            <a:ext cx="7649918" cy="1231106"/>
          </a:xfrm>
        </p:spPr>
        <p:txBody>
          <a:bodyPr/>
          <a:lstStyle/>
          <a:p>
            <a:r>
              <a:rPr lang="en-US" dirty="0"/>
              <a:t>CGFM examinations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798" y="1533524"/>
            <a:ext cx="8132968" cy="3934281"/>
          </a:xfrm>
        </p:spPr>
        <p:txBody>
          <a:bodyPr/>
          <a:lstStyle/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b="1" dirty="0"/>
              <a:t>Exam 1:</a:t>
            </a:r>
            <a:r>
              <a:rPr lang="en-US" sz="2400" dirty="0"/>
              <a:t> Governmental Environment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b="1" dirty="0"/>
              <a:t>Exam 2:</a:t>
            </a:r>
            <a:r>
              <a:rPr lang="en-US" sz="2400" dirty="0"/>
              <a:t> Governmental Accounting, Financial Reporting and Budgeting</a:t>
            </a:r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225425" indent="-225425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400" b="1" dirty="0"/>
              <a:t>Exam 3:</a:t>
            </a:r>
            <a:r>
              <a:rPr lang="en-US" sz="2400" dirty="0"/>
              <a:t> Governmental Financial Management and Control</a:t>
            </a:r>
          </a:p>
          <a:p>
            <a:pPr lvl="1"/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937409" y="6139505"/>
            <a:ext cx="3568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www.agacgfm.org/cgfm/exams</a:t>
            </a:r>
          </a:p>
        </p:txBody>
      </p:sp>
    </p:spTree>
    <p:extLst>
      <p:ext uri="{BB962C8B-B14F-4D97-AF65-F5344CB8AC3E}">
        <p14:creationId xmlns:p14="http://schemas.microsoft.com/office/powerpoint/2010/main" val="2267883368"/>
      </p:ext>
    </p:extLst>
  </p:cSld>
  <p:clrMapOvr>
    <a:masterClrMapping/>
  </p:clrMapOvr>
</p:sld>
</file>

<file path=ppt/theme/theme1.xml><?xml version="1.0" encoding="utf-8"?>
<a:theme xmlns:a="http://schemas.openxmlformats.org/drawingml/2006/main" name="AGA PPT Templat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F8F8F8"/>
      </a:lt2>
      <a:accent1>
        <a:srgbClr val="000000"/>
      </a:accent1>
      <a:accent2>
        <a:srgbClr val="FEFFFF"/>
      </a:accent2>
      <a:accent3>
        <a:srgbClr val="626262"/>
      </a:accent3>
      <a:accent4>
        <a:srgbClr val="666666"/>
      </a:accent4>
      <a:accent5>
        <a:srgbClr val="FEFFFF"/>
      </a:accent5>
      <a:accent6>
        <a:srgbClr val="000000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bcc541c-a7da-4167-bb1c-7a107cbd8867">
      <Terms xmlns="http://schemas.microsoft.com/office/infopath/2007/PartnerControls"/>
    </lcf76f155ced4ddcb4097134ff3c332f>
    <TaxCatchAll xmlns="3a91d148-500c-4af6-a2fa-06912cce903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582B83588EA64994CC9B493995D4B2" ma:contentTypeVersion="18" ma:contentTypeDescription="Create a new document." ma:contentTypeScope="" ma:versionID="f5a817a513ff22896feccd61582122ba">
  <xsd:schema xmlns:xsd="http://www.w3.org/2001/XMLSchema" xmlns:xs="http://www.w3.org/2001/XMLSchema" xmlns:p="http://schemas.microsoft.com/office/2006/metadata/properties" xmlns:ns2="1bcc541c-a7da-4167-bb1c-7a107cbd8867" xmlns:ns3="3a91d148-500c-4af6-a2fa-06912cce903e" targetNamespace="http://schemas.microsoft.com/office/2006/metadata/properties" ma:root="true" ma:fieldsID="2ff6484832050681e53bd98ae598a272" ns2:_="" ns3:_="">
    <xsd:import namespace="1bcc541c-a7da-4167-bb1c-7a107cbd8867"/>
    <xsd:import namespace="3a91d148-500c-4af6-a2fa-06912cce9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cc541c-a7da-4167-bb1c-7a107cbd88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87db6f3-70db-408f-a1a6-f852f9717b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91d148-500c-4af6-a2fa-06912cce903e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44e20214-4e48-4c4f-94d2-708a3b4e138c}" ma:internalName="TaxCatchAll" ma:showField="CatchAllData" ma:web="3a91d148-500c-4af6-a2fa-06912cce9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5698A8-ECEC-467B-AC7B-ADB9B31790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8FCFED-80E2-436F-AC10-8DE7602FD10E}">
  <ds:schemaRefs>
    <ds:schemaRef ds:uri="http://schemas.microsoft.com/office/2006/metadata/properties"/>
    <ds:schemaRef ds:uri="http://schemas.microsoft.com/office/infopath/2007/PartnerControls"/>
    <ds:schemaRef ds:uri="1bcc541c-a7da-4167-bb1c-7a107cbd8867"/>
    <ds:schemaRef ds:uri="3a91d148-500c-4af6-a2fa-06912cce903e"/>
  </ds:schemaRefs>
</ds:datastoreItem>
</file>

<file path=customXml/itemProps3.xml><?xml version="1.0" encoding="utf-8"?>
<ds:datastoreItem xmlns:ds="http://schemas.openxmlformats.org/officeDocument/2006/customXml" ds:itemID="{20AB579C-B472-40F1-A81A-9A47FB81F6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cc541c-a7da-4167-bb1c-7a107cbd8867"/>
    <ds:schemaRef ds:uri="3a91d148-500c-4af6-a2fa-06912cce9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962</TotalTime>
  <Words>634</Words>
  <Application>Microsoft Office PowerPoint</Application>
  <PresentationFormat>On-screen Show (4:3)</PresentationFormat>
  <Paragraphs>110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Lucida Grande</vt:lpstr>
      <vt:lpstr>Wingdings</vt:lpstr>
      <vt:lpstr>AGA PPT Template</vt:lpstr>
      <vt:lpstr>The Path to the CGFM Certification</vt:lpstr>
      <vt:lpstr>The Path to the CGFM Certification </vt:lpstr>
      <vt:lpstr>What is CGFM? </vt:lpstr>
      <vt:lpstr>What makes the CGFM unique? </vt:lpstr>
      <vt:lpstr>CGFM benefits </vt:lpstr>
      <vt:lpstr>CGFM: initial requirements </vt:lpstr>
      <vt:lpstr>Certification process </vt:lpstr>
      <vt:lpstr>Preparing for examinations </vt:lpstr>
      <vt:lpstr>CGFM examinations </vt:lpstr>
      <vt:lpstr>Examination 1:  Governmental Environment </vt:lpstr>
      <vt:lpstr>Examination 2: Governmental Accounting, Financial Reporting and Budgeting </vt:lpstr>
      <vt:lpstr>Examination 3: Governmental Financial Management and Control </vt:lpstr>
      <vt:lpstr>CGFM: requirements to maintain </vt:lpstr>
      <vt:lpstr>Enhance your marketability </vt:lpstr>
      <vt:lpstr>For more information</vt:lpstr>
    </vt:vector>
  </TitlesOfParts>
  <Company>AGA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Maryann Malesardi</dc:creator>
  <cp:lastModifiedBy>Katya Silver</cp:lastModifiedBy>
  <cp:revision>99</cp:revision>
  <cp:lastPrinted>2021-03-25T14:55:44Z</cp:lastPrinted>
  <dcterms:created xsi:type="dcterms:W3CDTF">2013-02-15T20:40:44Z</dcterms:created>
  <dcterms:modified xsi:type="dcterms:W3CDTF">2026-03-09T16:07:46Z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0x01010093582B83588EA64994CC9B493995D4B2</vt:lpwstr>
  </property>
  <property fmtid="{D5CDD505-2E9C-101B-9397-08002B2CF9AE}" pid="3" name="MediaServiceImageTags">
    <vt:lpwstr/>
  </property>
</Properties>
</file>